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74" r:id="rId4"/>
    <p:sldId id="265" r:id="rId5"/>
    <p:sldId id="275" r:id="rId6"/>
    <p:sldId id="263" r:id="rId7"/>
    <p:sldId id="266" r:id="rId8"/>
    <p:sldId id="270" r:id="rId9"/>
    <p:sldId id="268" r:id="rId10"/>
    <p:sldId id="269" r:id="rId11"/>
    <p:sldId id="277" r:id="rId12"/>
    <p:sldId id="276" r:id="rId13"/>
    <p:sldId id="271" r:id="rId14"/>
    <p:sldId id="272" r:id="rId15"/>
    <p:sldId id="273" r:id="rId16"/>
    <p:sldId id="257" r:id="rId17"/>
    <p:sldId id="258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64735-17AD-49E2-9175-1AAD02904EAA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3C716-55B1-4721-A82B-3FBEBB8142F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571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SnellmanEDU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3C716-55B1-4721-A82B-3FBEBB8142F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132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08F47E-6C9F-9D18-7DDF-4FEE2E521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B076CC-0AC0-5E3C-1516-0C508F246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30E3B2-CB28-A91E-CC6E-1CB27CB7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FEEBB3-AD00-D191-D292-8E60B71C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30A7908-7669-CD67-3BF0-B17FABD7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286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B63BE0-EFDB-ADA5-7958-99EBFA9F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0235DB2-5142-6B4A-1164-E4BC7843D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F25C329-CA6B-F3A0-6A27-E92442B3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5D2B66-1D57-286B-00F8-FEEF278B0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7F61C3-4239-874B-8C50-71911C382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946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6D2C9D4-08AD-957C-8BF3-08F386A50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32EE296-A335-FA1B-BC1A-D3A6E246C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B4D545-8AA4-30F6-C4B1-1655029F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488C2A-C357-47AF-D84E-AFE93DEF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80D964-BBDE-78F9-491E-F8887F50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899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2661C0-9E4D-E696-8275-B164E049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EB3D52-8185-A387-C3EE-3F9B0B4EB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5AE930-0294-97DA-9389-A5C3F561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93A5ED-A0B2-46CE-7903-F019199D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0F0F61-601A-C8E7-8D2B-C854972F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20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F5B7D1-4C28-2D40-2863-B5638951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5677E1-EE50-8A99-F5E0-67CFB0329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D74C9E-1023-D885-0EAD-C666253E3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CA4998F-2350-7D7B-E0CF-3DB89C24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C0FD64-57E6-ED7F-9B2A-1260DF9B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453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E992FF-E6F5-68A3-A9F9-06A49DE4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30018-5F53-4CB0-3D2D-FD2E6AD4D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6B9787-FE55-E6F1-4A9E-62E0E33F1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3A34C23-A20F-8BD1-DF5E-7D59BB5B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D2E632-85F5-9597-B40E-2AAFFF41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6856C35-3BAC-EFEE-A806-1B6BEEE5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5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A2018D-B40A-CAB4-18F6-80C7D93C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8E798D-C10C-E525-1A6F-99D576B27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CF9E705-668D-C944-029E-E6CBC3784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3CC7519-A1B7-95B5-9A07-C5D16A7E0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E4B3886-5D0C-964E-1B65-B07EC589E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FDE77D2-9666-F842-C7F9-EDC272AE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C88EA70-ED73-F5B8-C0C7-6D06A606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DD0B5F9-86EA-1288-C6E2-05C6D235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450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D3B093-8F18-DB62-A4BB-33210719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F43FA92-AEEA-69BA-F528-644DFDCE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462AE94-42AB-6335-58CD-0E9DB810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F5A5B5-DAE3-95C8-C2A7-F312DD39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884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2F88C57-2220-800C-774D-73A951C6F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92E69A-2D05-8893-9134-39A08E39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E259F86-FA41-48D5-9BB2-9C8C98DB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26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0CE0A9-2520-0865-0F02-0F56AF791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4FC481-34CB-18AA-D1BC-BD265C083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A0B4CBA-9972-0BEE-B744-536DC3F1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9BB2251-3B44-04CE-3627-134CF05B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5388DE-A5DA-650D-D01B-A2EC37C6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C4C981-9DF7-4B34-B087-1D83BCEF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66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381AF-4BEF-1897-1AB5-88DFBD49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6FCFCAF0-5326-B08D-C427-D5ED79252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C905702-22B3-025E-1A68-9887FDA29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C12D8C5-BEFD-C1FD-DB72-B2D993B0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25138D2-E731-549F-F1BE-2F35E782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EE5CBFF-501D-0D42-B965-03A85DF1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879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4ABEAD-ED12-C38B-F802-564F8249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B2FE88-1177-D2DF-1B6E-11DCE94B4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055676-B07C-4CBD-0ED5-742C08B09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2587-869C-489B-A8A5-EE8F7C850BBB}" type="datetimeFigureOut">
              <a:rPr lang="fi-FI" smtClean="0"/>
              <a:t>17.9.2025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C61D65-A4FD-F851-0861-4F745DBC0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92DEB3-4E89-DFFC-32CF-7B5449532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6701C6-3526-4E2B-8198-FF52FFB6FEE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18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vuorela.wixsite.com/juhansuku/tietoboksi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kribus.org/" TargetMode="External"/><Relationship Id="rId2" Type="http://schemas.openxmlformats.org/officeDocument/2006/relationships/hyperlink" Target="https://huggingface.co/spaces/Kansallisarkisto/Multicentury-HTR-Dem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uomiokirjat.kansallisarkisto.fi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pilot.microsoft.com/" TargetMode="External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ko&#228;lysovellukset.fi/" TargetMode="External"/><Relationship Id="rId4" Type="http://schemas.openxmlformats.org/officeDocument/2006/relationships/hyperlink" Target="https://gemini.google.com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4A2E93-1931-7C8E-BC4E-72E88D6906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Tekoäly sukututkimuksessa - käytännön opastusta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BC0A91D-443D-2FBF-9224-C0F072CFC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17.9.2025</a:t>
            </a:r>
          </a:p>
          <a:p>
            <a:r>
              <a:rPr lang="fi-FI" dirty="0"/>
              <a:t>Pohjois-Kymen sukututkijat</a:t>
            </a:r>
          </a:p>
          <a:p>
            <a:r>
              <a:rPr lang="fi-FI" dirty="0"/>
              <a:t>Tuomas Kunttu</a:t>
            </a:r>
          </a:p>
        </p:txBody>
      </p:sp>
    </p:spTree>
    <p:extLst>
      <p:ext uri="{BB962C8B-B14F-4D97-AF65-F5344CB8AC3E}">
        <p14:creationId xmlns:p14="http://schemas.microsoft.com/office/powerpoint/2010/main" val="62884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CB8078-76B3-60ED-9071-2DF6C8E1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63" y="99455"/>
            <a:ext cx="5655276" cy="913799"/>
          </a:xfrm>
        </p:spPr>
        <p:txBody>
          <a:bodyPr/>
          <a:lstStyle/>
          <a:p>
            <a:r>
              <a:rPr lang="fi-FI" dirty="0"/>
              <a:t>Hakemiston tekeminen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82B872-97B6-E5B8-64AE-DD74E4266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282" y="2802662"/>
            <a:ext cx="1775880" cy="4718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err="1"/>
              <a:t>ChatGPT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28C92A1-73E6-1332-B046-90A9C8F7A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44"/>
          <a:stretch/>
        </p:blipFill>
        <p:spPr>
          <a:xfrm>
            <a:off x="222422" y="1767016"/>
            <a:ext cx="5386920" cy="504095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C280347-16D2-EBFB-287A-48A48E03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53" y="3866812"/>
            <a:ext cx="5482328" cy="2799058"/>
          </a:xfrm>
          <a:prstGeom prst="rect">
            <a:avLst/>
          </a:prstGeom>
        </p:spPr>
      </p:pic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35AD6FA9-7948-C78B-08B4-611856A7F377}"/>
              </a:ext>
            </a:extLst>
          </p:cNvPr>
          <p:cNvSpPr txBox="1">
            <a:spLocks/>
          </p:cNvSpPr>
          <p:nvPr/>
        </p:nvSpPr>
        <p:spPr>
          <a:xfrm>
            <a:off x="222422" y="1245370"/>
            <a:ext cx="1775880" cy="4718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 err="1"/>
              <a:t>Copilot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519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BE112-AB93-A59B-4ADF-5DEE5CED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4C5E5B-8450-B62B-B373-5ECE1528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33" y="29005"/>
            <a:ext cx="10515600" cy="1021320"/>
          </a:xfrm>
        </p:spPr>
        <p:txBody>
          <a:bodyPr/>
          <a:lstStyle/>
          <a:p>
            <a:r>
              <a:rPr lang="fi-FI" dirty="0" err="1"/>
              <a:t>ChatGTP</a:t>
            </a:r>
            <a:r>
              <a:rPr lang="fi-FI" dirty="0"/>
              <a:t> tekstiä tunnistamassa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83DA7A9-D891-F171-39C3-F925709A7265}"/>
              </a:ext>
            </a:extLst>
          </p:cNvPr>
          <p:cNvSpPr txBox="1"/>
          <p:nvPr/>
        </p:nvSpPr>
        <p:spPr>
          <a:xfrm>
            <a:off x="4053016" y="4548075"/>
            <a:ext cx="3713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 err="1"/>
              <a:t>År</a:t>
            </a:r>
            <a:r>
              <a:rPr lang="fi-FI" dirty="0"/>
              <a:t> 1837. </a:t>
            </a:r>
            <a:r>
              <a:rPr lang="fi-FI" dirty="0" err="1"/>
              <a:t>den</a:t>
            </a:r>
            <a:r>
              <a:rPr lang="fi-FI" dirty="0"/>
              <a:t> 9. October </a:t>
            </a:r>
            <a:r>
              <a:rPr lang="fi-FI" dirty="0" err="1"/>
              <a:t>förrättades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begäran</a:t>
            </a:r>
            <a:r>
              <a:rPr lang="fi-FI" dirty="0"/>
              <a:t>, af </a:t>
            </a:r>
            <a:r>
              <a:rPr lang="fi-FI" dirty="0" err="1">
                <a:highlight>
                  <a:srgbClr val="FFFF00"/>
                </a:highlight>
              </a:rPr>
              <a:t>underskrif</a:t>
            </a:r>
            <a:r>
              <a:rPr lang="fi-FI" dirty="0">
                <a:highlight>
                  <a:srgbClr val="FFFF00"/>
                </a:highlight>
              </a:rPr>
              <a:t>¬</a:t>
            </a:r>
          </a:p>
          <a:p>
            <a:r>
              <a:rPr lang="fi-FI" dirty="0" err="1">
                <a:highlight>
                  <a:srgbClr val="FFFF00"/>
                </a:highlight>
              </a:rPr>
              <a:t>ven</a:t>
            </a:r>
            <a:r>
              <a:rPr lang="fi-FI" dirty="0"/>
              <a:t> </a:t>
            </a:r>
            <a:r>
              <a:rPr lang="fi-FI" dirty="0" err="1"/>
              <a:t>Landsfiscal</a:t>
            </a:r>
            <a:r>
              <a:rPr lang="fi-FI" dirty="0"/>
              <a:t>,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beträde</a:t>
            </a:r>
            <a:r>
              <a:rPr lang="fi-FI" dirty="0"/>
              <a:t> af </a:t>
            </a:r>
            <a:r>
              <a:rPr lang="fi-FI" dirty="0" err="1"/>
              <a:t>vice</a:t>
            </a:r>
            <a:r>
              <a:rPr lang="fi-FI" dirty="0"/>
              <a:t> </a:t>
            </a:r>
            <a:r>
              <a:rPr lang="fi-FI" dirty="0" err="1"/>
              <a:t>Nämndemannen</a:t>
            </a:r>
            <a:r>
              <a:rPr lang="fi-FI" dirty="0"/>
              <a:t> Bon¬</a:t>
            </a:r>
          </a:p>
          <a:p>
            <a:r>
              <a:rPr lang="fi-FI" dirty="0" err="1"/>
              <a:t>den</a:t>
            </a:r>
            <a:r>
              <a:rPr lang="fi-FI" dirty="0"/>
              <a:t> Johan Johansson </a:t>
            </a:r>
            <a:r>
              <a:rPr lang="fi-FI" dirty="0" err="1">
                <a:highlight>
                  <a:srgbClr val="00FFFF"/>
                </a:highlight>
              </a:rPr>
              <a:t>Wircku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såsom</a:t>
            </a:r>
            <a:r>
              <a:rPr lang="fi-FI" dirty="0"/>
              <a:t> </a:t>
            </a:r>
            <a:r>
              <a:rPr lang="fi-FI" dirty="0" err="1"/>
              <a:t>främmande</a:t>
            </a:r>
            <a:r>
              <a:rPr lang="fi-FI" dirty="0"/>
              <a:t> </a:t>
            </a:r>
            <a:r>
              <a:rPr lang="fi-FI" dirty="0" err="1"/>
              <a:t>man</a:t>
            </a: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CD05D07-3B30-D3A5-79CD-4C2386A72B8E}"/>
              </a:ext>
            </a:extLst>
          </p:cNvPr>
          <p:cNvSpPr txBox="1"/>
          <p:nvPr/>
        </p:nvSpPr>
        <p:spPr>
          <a:xfrm>
            <a:off x="117389" y="4548075"/>
            <a:ext cx="354021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 err="1"/>
              <a:t>År</a:t>
            </a:r>
            <a:r>
              <a:rPr lang="fi-FI" dirty="0"/>
              <a:t> 1837 </a:t>
            </a:r>
            <a:r>
              <a:rPr lang="fi-FI" dirty="0" err="1"/>
              <a:t>den</a:t>
            </a:r>
            <a:r>
              <a:rPr lang="fi-FI" dirty="0"/>
              <a:t> 9 </a:t>
            </a:r>
            <a:r>
              <a:rPr lang="fi-FI" dirty="0" err="1"/>
              <a:t>Oktober</a:t>
            </a:r>
            <a:r>
              <a:rPr lang="fi-FI" dirty="0"/>
              <a:t> </a:t>
            </a:r>
            <a:r>
              <a:rPr lang="fi-FI" dirty="0" err="1"/>
              <a:t>förrättades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begäran</a:t>
            </a:r>
            <a:r>
              <a:rPr lang="fi-FI" dirty="0"/>
              <a:t> af </a:t>
            </a:r>
            <a:r>
              <a:rPr lang="fi-FI" dirty="0" err="1">
                <a:highlight>
                  <a:srgbClr val="FFFF00"/>
                </a:highlight>
              </a:rPr>
              <a:t>underteck</a:t>
            </a:r>
            <a:r>
              <a:rPr lang="fi-FI" dirty="0">
                <a:highlight>
                  <a:srgbClr val="FFFF00"/>
                </a:highlight>
              </a:rPr>
              <a:t>-</a:t>
            </a:r>
            <a:br>
              <a:rPr lang="fi-FI" dirty="0">
                <a:highlight>
                  <a:srgbClr val="FFFF00"/>
                </a:highlight>
              </a:rPr>
            </a:br>
            <a:r>
              <a:rPr lang="fi-FI" dirty="0" err="1">
                <a:highlight>
                  <a:srgbClr val="FFFF00"/>
                </a:highlight>
              </a:rPr>
              <a:t>nad</a:t>
            </a:r>
            <a:r>
              <a:rPr lang="fi-FI" dirty="0">
                <a:highlight>
                  <a:srgbClr val="FFFF00"/>
                </a:highlight>
              </a:rPr>
              <a:t> </a:t>
            </a:r>
            <a:r>
              <a:rPr lang="fi-FI" dirty="0" err="1"/>
              <a:t>LandsFiskal</a:t>
            </a:r>
            <a:r>
              <a:rPr lang="fi-FI" dirty="0"/>
              <a:t>,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biträde</a:t>
            </a:r>
            <a:r>
              <a:rPr lang="fi-FI" dirty="0"/>
              <a:t> af </a:t>
            </a:r>
            <a:r>
              <a:rPr lang="fi-FI" dirty="0" err="1"/>
              <a:t>två</a:t>
            </a:r>
            <a:r>
              <a:rPr lang="fi-FI" dirty="0"/>
              <a:t> </a:t>
            </a:r>
            <a:r>
              <a:rPr lang="fi-FI" dirty="0" err="1"/>
              <a:t>Nämndemän</a:t>
            </a:r>
            <a:r>
              <a:rPr lang="fi-FI" dirty="0"/>
              <a:t>, </a:t>
            </a:r>
            <a:r>
              <a:rPr lang="fi-FI" dirty="0" err="1"/>
              <a:t>Bonden</a:t>
            </a:r>
            <a:br>
              <a:rPr lang="fi-FI" dirty="0"/>
            </a:br>
            <a:r>
              <a:rPr lang="fi-FI" dirty="0"/>
              <a:t>Johan Johansson </a:t>
            </a:r>
            <a:r>
              <a:rPr lang="fi-FI" dirty="0" err="1">
                <a:highlight>
                  <a:srgbClr val="00FFFF"/>
                </a:highlight>
              </a:rPr>
              <a:t>Klåckars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såsom</a:t>
            </a:r>
            <a:r>
              <a:rPr lang="fi-FI" dirty="0"/>
              <a:t> </a:t>
            </a:r>
            <a:r>
              <a:rPr lang="fi-FI" dirty="0" err="1"/>
              <a:t>främmande</a:t>
            </a:r>
            <a:r>
              <a:rPr lang="fi-FI" dirty="0"/>
              <a:t> </a:t>
            </a:r>
            <a:r>
              <a:rPr lang="fi-FI" dirty="0" err="1"/>
              <a:t>man</a:t>
            </a:r>
            <a:r>
              <a:rPr lang="fi-FI" dirty="0"/>
              <a:t>,</a:t>
            </a:r>
            <a:br>
              <a:rPr lang="fi-FI" dirty="0"/>
            </a:br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FEBA56B-8965-4B19-7947-B7975AF6BEFA}"/>
              </a:ext>
            </a:extLst>
          </p:cNvPr>
          <p:cNvSpPr txBox="1"/>
          <p:nvPr/>
        </p:nvSpPr>
        <p:spPr>
          <a:xfrm>
            <a:off x="8398476" y="4635361"/>
            <a:ext cx="37132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 err="1"/>
              <a:t>År</a:t>
            </a:r>
            <a:r>
              <a:rPr lang="fi-FI" dirty="0"/>
              <a:t> 1837. </a:t>
            </a:r>
            <a:r>
              <a:rPr lang="fi-FI" dirty="0" err="1"/>
              <a:t>den</a:t>
            </a:r>
            <a:r>
              <a:rPr lang="fi-FI" dirty="0"/>
              <a:t> 9. October </a:t>
            </a:r>
            <a:r>
              <a:rPr lang="fi-FI" dirty="0" err="1"/>
              <a:t>förrättades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begäran</a:t>
            </a:r>
            <a:r>
              <a:rPr lang="fi-FI" dirty="0"/>
              <a:t>, af </a:t>
            </a:r>
            <a:r>
              <a:rPr lang="fi-FI" dirty="0" err="1">
                <a:highlight>
                  <a:srgbClr val="FFFF00"/>
                </a:highlight>
              </a:rPr>
              <a:t>underskrifven</a:t>
            </a:r>
            <a:r>
              <a:rPr lang="fi-FI" dirty="0">
                <a:highlight>
                  <a:srgbClr val="FFFF00"/>
                </a:highlight>
              </a:rPr>
              <a:t> </a:t>
            </a:r>
            <a:r>
              <a:rPr lang="fi-FI" dirty="0" err="1">
                <a:highlight>
                  <a:srgbClr val="FFFF00"/>
                </a:highlight>
              </a:rPr>
              <a:t>Landsfiscal</a:t>
            </a:r>
            <a:r>
              <a:rPr lang="fi-FI" dirty="0"/>
              <a:t>,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beträde</a:t>
            </a:r>
            <a:r>
              <a:rPr lang="fi-FI" dirty="0"/>
              <a:t> af </a:t>
            </a:r>
            <a:r>
              <a:rPr lang="fi-FI" dirty="0" err="1"/>
              <a:t>vice</a:t>
            </a:r>
            <a:r>
              <a:rPr lang="fi-FI" dirty="0"/>
              <a:t> </a:t>
            </a:r>
            <a:r>
              <a:rPr lang="fi-FI" dirty="0" err="1"/>
              <a:t>Nämndemannen</a:t>
            </a:r>
            <a:r>
              <a:rPr lang="fi-FI" dirty="0"/>
              <a:t> </a:t>
            </a:r>
            <a:r>
              <a:rPr lang="fi-FI" dirty="0" err="1"/>
              <a:t>Bonden</a:t>
            </a:r>
            <a:r>
              <a:rPr lang="fi-FI" dirty="0"/>
              <a:t> Johan Johansson </a:t>
            </a:r>
            <a:r>
              <a:rPr lang="fi-FI" dirty="0" err="1">
                <a:highlight>
                  <a:srgbClr val="00FFFF"/>
                </a:highlight>
              </a:rPr>
              <a:t>Wircku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såsom</a:t>
            </a:r>
            <a:r>
              <a:rPr lang="fi-FI" dirty="0"/>
              <a:t> </a:t>
            </a:r>
            <a:r>
              <a:rPr lang="fi-FI" dirty="0" err="1"/>
              <a:t>främmande</a:t>
            </a:r>
            <a:r>
              <a:rPr lang="fi-FI" dirty="0"/>
              <a:t> </a:t>
            </a:r>
            <a:r>
              <a:rPr lang="fi-FI" dirty="0" err="1"/>
              <a:t>man</a:t>
            </a:r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5D24956-7B38-13C1-D8DC-651E6048D537}"/>
              </a:ext>
            </a:extLst>
          </p:cNvPr>
          <p:cNvSpPr txBox="1"/>
          <p:nvPr/>
        </p:nvSpPr>
        <p:spPr>
          <a:xfrm>
            <a:off x="745267" y="3862566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/>
              <a:t>ChatGTP</a:t>
            </a:r>
            <a:endParaRPr lang="fi-FI" b="1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821EA6E-B58D-9E7C-8BF7-82A083A21E7A}"/>
              </a:ext>
            </a:extLst>
          </p:cNvPr>
          <p:cNvSpPr txBox="1"/>
          <p:nvPr/>
        </p:nvSpPr>
        <p:spPr>
          <a:xfrm>
            <a:off x="4283161" y="3886338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/>
              <a:t>KA:n</a:t>
            </a:r>
            <a:r>
              <a:rPr lang="sv-SE" b="1" dirty="0"/>
              <a:t> </a:t>
            </a:r>
            <a:r>
              <a:rPr lang="sv-SE" b="1" dirty="0" err="1"/>
              <a:t>tunnistustyökalu</a:t>
            </a:r>
            <a:endParaRPr lang="fi-FI" b="1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2EC8A9F-A6D1-B4D4-AB47-2BCA06E426B5}"/>
              </a:ext>
            </a:extLst>
          </p:cNvPr>
          <p:cNvSpPr txBox="1"/>
          <p:nvPr/>
        </p:nvSpPr>
        <p:spPr>
          <a:xfrm>
            <a:off x="8896607" y="3909298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Oma tulkinta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CEBA840-19C7-7C84-148A-5A7AA1DA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30"/>
          <a:stretch>
            <a:fillRect/>
          </a:stretch>
        </p:blipFill>
        <p:spPr>
          <a:xfrm>
            <a:off x="-80319" y="831903"/>
            <a:ext cx="12192000" cy="25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17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D2D819-D6D6-5F3C-D1D0-21E879BE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33" y="29005"/>
            <a:ext cx="10515600" cy="1021320"/>
          </a:xfrm>
        </p:spPr>
        <p:txBody>
          <a:bodyPr/>
          <a:lstStyle/>
          <a:p>
            <a:r>
              <a:rPr lang="fi-FI" dirty="0" err="1"/>
              <a:t>ChatGTP</a:t>
            </a:r>
            <a:r>
              <a:rPr lang="fi-FI" dirty="0"/>
              <a:t> tekstiä tunnistamassa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A94EC27-46D1-FF68-BF22-4298F4F6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67" y="946228"/>
            <a:ext cx="8710047" cy="355672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9BCE13A-0C87-AE00-B3D1-A6A485F46E65}"/>
              </a:ext>
            </a:extLst>
          </p:cNvPr>
          <p:cNvSpPr txBox="1"/>
          <p:nvPr/>
        </p:nvSpPr>
        <p:spPr>
          <a:xfrm>
            <a:off x="4647685" y="4992296"/>
            <a:ext cx="2315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 err="1"/>
              <a:t>gifven</a:t>
            </a:r>
            <a:r>
              <a:rPr lang="fi-FI" dirty="0"/>
              <a:t> </a:t>
            </a:r>
            <a:r>
              <a:rPr lang="fi-FI" dirty="0" err="1"/>
              <a:t>den</a:t>
            </a:r>
            <a:r>
              <a:rPr lang="fi-FI" dirty="0"/>
              <a:t> 13. Juni</a:t>
            </a:r>
          </a:p>
          <a:p>
            <a:r>
              <a:rPr lang="fi-FI" dirty="0"/>
              <a:t>1800. </a:t>
            </a:r>
            <a:r>
              <a:rPr lang="fi-FI" dirty="0" err="1"/>
              <a:t>finner</a:t>
            </a:r>
            <a:r>
              <a:rPr lang="fi-FI" dirty="0"/>
              <a:t> </a:t>
            </a:r>
            <a:r>
              <a:rPr lang="fi-FI" dirty="0" err="1"/>
              <a:t>Härads</a:t>
            </a:r>
            <a:endParaRPr lang="fi-FI" dirty="0"/>
          </a:p>
          <a:p>
            <a:r>
              <a:rPr lang="fi-FI" dirty="0" err="1"/>
              <a:t>Rätten</a:t>
            </a:r>
            <a:r>
              <a:rPr lang="fi-FI" dirty="0"/>
              <a:t> </a:t>
            </a:r>
            <a:r>
              <a:rPr lang="fi-FI" dirty="0" err="1"/>
              <a:t>gadt</a:t>
            </a:r>
            <a:r>
              <a:rPr lang="fi-FI" dirty="0"/>
              <a:t> </a:t>
            </a:r>
            <a:r>
              <a:rPr lang="fi-FI" dirty="0" err="1">
                <a:highlight>
                  <a:srgbClr val="00FFFF"/>
                </a:highlight>
              </a:rPr>
              <a:t>att</a:t>
            </a:r>
            <a:r>
              <a:rPr lang="fi-FI" dirty="0">
                <a:highlight>
                  <a:srgbClr val="00FFFF"/>
                </a:highlight>
              </a:rPr>
              <a:t>, </a:t>
            </a:r>
            <a:r>
              <a:rPr lang="fi-FI" dirty="0" err="1">
                <a:highlight>
                  <a:srgbClr val="00FFFF"/>
                </a:highlight>
              </a:rPr>
              <a:t>på</a:t>
            </a:r>
            <a:endParaRPr lang="fi-FI" dirty="0">
              <a:highlight>
                <a:srgbClr val="00FFFF"/>
              </a:highlight>
            </a:endParaRPr>
          </a:p>
          <a:p>
            <a:r>
              <a:rPr lang="fi-FI" dirty="0" err="1"/>
              <a:t>den</a:t>
            </a:r>
            <a:r>
              <a:rPr lang="fi-FI" dirty="0"/>
              <a:t> i </a:t>
            </a:r>
            <a:r>
              <a:rPr lang="fi-FI" dirty="0" err="1">
                <a:highlight>
                  <a:srgbClr val="FFFF00"/>
                </a:highlight>
              </a:rPr>
              <a:t>föreståen</a:t>
            </a:r>
            <a:r>
              <a:rPr lang="fi-FI" dirty="0">
                <a:highlight>
                  <a:srgbClr val="FFFF00"/>
                </a:highlight>
              </a:rPr>
              <a:t>¬</a:t>
            </a:r>
          </a:p>
          <a:p>
            <a:r>
              <a:rPr lang="fi-FI" dirty="0">
                <a:highlight>
                  <a:srgbClr val="FFFF00"/>
                </a:highlight>
              </a:rPr>
              <a:t>de</a:t>
            </a:r>
            <a:r>
              <a:rPr lang="fi-FI" dirty="0"/>
              <a:t> </a:t>
            </a:r>
            <a:r>
              <a:rPr lang="fi-FI" dirty="0" err="1">
                <a:highlight>
                  <a:srgbClr val="C0C0C0"/>
                </a:highlight>
              </a:rPr>
              <a:t>måtto</a:t>
            </a:r>
            <a:r>
              <a:rPr lang="fi-FI" dirty="0">
                <a:highlight>
                  <a:srgbClr val="C0C0C0"/>
                </a:highlight>
              </a:rPr>
              <a:t> </a:t>
            </a:r>
            <a:r>
              <a:rPr lang="fi-FI" dirty="0" err="1">
                <a:highlight>
                  <a:srgbClr val="C0C0C0"/>
                </a:highlight>
              </a:rPr>
              <a:t>åstadkom</a:t>
            </a:r>
            <a:endParaRPr lang="fi-FI" dirty="0">
              <a:highlight>
                <a:srgbClr val="C0C0C0"/>
              </a:highlight>
            </a:endParaRPr>
          </a:p>
          <a:p>
            <a:r>
              <a:rPr lang="fi-FI" dirty="0" err="1">
                <a:highlight>
                  <a:srgbClr val="C0C0C0"/>
                </a:highlight>
              </a:rPr>
              <a:t>na</a:t>
            </a:r>
            <a:r>
              <a:rPr lang="fi-FI" dirty="0">
                <a:highlight>
                  <a:srgbClr val="C0C0C0"/>
                </a:highlight>
              </a:rPr>
              <a:t> </a:t>
            </a:r>
            <a:r>
              <a:rPr lang="fi-FI" dirty="0" err="1">
                <a:highlight>
                  <a:srgbClr val="C0C0C0"/>
                </a:highlight>
              </a:rPr>
              <a:t>fullständiga</a:t>
            </a:r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E9180FE-7715-EADC-381A-42AEEBE58365}"/>
              </a:ext>
            </a:extLst>
          </p:cNvPr>
          <p:cNvSpPr txBox="1"/>
          <p:nvPr/>
        </p:nvSpPr>
        <p:spPr>
          <a:xfrm>
            <a:off x="891231" y="4911977"/>
            <a:ext cx="25501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 err="1"/>
              <a:t>gifven</a:t>
            </a:r>
            <a:r>
              <a:rPr lang="sv-SE" dirty="0"/>
              <a:t> den 10 Juni</a:t>
            </a:r>
            <a:br>
              <a:rPr lang="sv-SE" dirty="0"/>
            </a:br>
            <a:r>
              <a:rPr lang="sv-SE" dirty="0"/>
              <a:t>1800, finner Härads-</a:t>
            </a:r>
            <a:br>
              <a:rPr lang="sv-SE" dirty="0"/>
            </a:br>
            <a:r>
              <a:rPr lang="sv-SE" dirty="0"/>
              <a:t>Rätten </a:t>
            </a:r>
            <a:r>
              <a:rPr lang="sv-SE" dirty="0" err="1"/>
              <a:t>godt</a:t>
            </a:r>
            <a:r>
              <a:rPr lang="sv-SE" dirty="0"/>
              <a:t> </a:t>
            </a:r>
            <a:r>
              <a:rPr lang="sv-SE" dirty="0">
                <a:highlight>
                  <a:srgbClr val="00FFFF"/>
                </a:highlight>
              </a:rPr>
              <a:t>ad </a:t>
            </a:r>
            <a:r>
              <a:rPr lang="sv-SE" dirty="0" err="1">
                <a:highlight>
                  <a:srgbClr val="00FFFF"/>
                </a:highlight>
              </a:rPr>
              <a:t>quo</a:t>
            </a:r>
            <a:br>
              <a:rPr lang="sv-SE" dirty="0"/>
            </a:br>
            <a:r>
              <a:rPr lang="sv-SE" dirty="0"/>
              <a:t>den i </a:t>
            </a:r>
            <a:r>
              <a:rPr lang="sv-SE" dirty="0">
                <a:highlight>
                  <a:srgbClr val="FFFF00"/>
                </a:highlight>
              </a:rPr>
              <a:t>förberörda</a:t>
            </a:r>
            <a:br>
              <a:rPr lang="sv-SE" dirty="0"/>
            </a:br>
            <a:r>
              <a:rPr lang="sv-SE" dirty="0" err="1">
                <a:highlight>
                  <a:srgbClr val="C0C0C0"/>
                </a:highlight>
              </a:rPr>
              <a:t>måltes</a:t>
            </a:r>
            <a:r>
              <a:rPr lang="sv-SE" dirty="0">
                <a:highlight>
                  <a:srgbClr val="C0C0C0"/>
                </a:highlight>
              </a:rPr>
              <a:t> </a:t>
            </a:r>
            <a:r>
              <a:rPr lang="sv-SE" dirty="0" err="1">
                <a:highlight>
                  <a:srgbClr val="C0C0C0"/>
                </a:highlight>
              </a:rPr>
              <a:t>afsökte</a:t>
            </a:r>
            <a:br>
              <a:rPr lang="sv-SE" dirty="0">
                <a:highlight>
                  <a:srgbClr val="C0C0C0"/>
                </a:highlight>
              </a:rPr>
            </a:br>
            <a:r>
              <a:rPr lang="sv-SE" dirty="0">
                <a:highlight>
                  <a:srgbClr val="C0C0C0"/>
                </a:highlight>
              </a:rPr>
              <a:t>må på egen begäran</a:t>
            </a:r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F0E14A6-5F96-E0D0-ECD5-778ED8D4241D}"/>
              </a:ext>
            </a:extLst>
          </p:cNvPr>
          <p:cNvSpPr txBox="1"/>
          <p:nvPr/>
        </p:nvSpPr>
        <p:spPr>
          <a:xfrm>
            <a:off x="7848085" y="4911977"/>
            <a:ext cx="2457450" cy="1790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 err="1"/>
              <a:t>gifven</a:t>
            </a:r>
            <a:r>
              <a:rPr lang="fi-FI" dirty="0"/>
              <a:t> </a:t>
            </a:r>
            <a:r>
              <a:rPr lang="fi-FI" dirty="0" err="1"/>
              <a:t>den</a:t>
            </a:r>
            <a:r>
              <a:rPr lang="fi-FI" dirty="0"/>
              <a:t> 13. Juni</a:t>
            </a:r>
          </a:p>
          <a:p>
            <a:r>
              <a:rPr lang="fi-FI" dirty="0"/>
              <a:t>1800. </a:t>
            </a:r>
            <a:r>
              <a:rPr lang="fi-FI" dirty="0" err="1"/>
              <a:t>finner</a:t>
            </a:r>
            <a:r>
              <a:rPr lang="fi-FI" dirty="0"/>
              <a:t> </a:t>
            </a:r>
            <a:r>
              <a:rPr lang="fi-FI" dirty="0" err="1"/>
              <a:t>Härads</a:t>
            </a:r>
            <a:endParaRPr lang="fi-FI" dirty="0"/>
          </a:p>
          <a:p>
            <a:r>
              <a:rPr lang="fi-FI" dirty="0" err="1"/>
              <a:t>Rätten</a:t>
            </a:r>
            <a:r>
              <a:rPr lang="fi-FI" dirty="0"/>
              <a:t> </a:t>
            </a:r>
            <a:r>
              <a:rPr lang="fi-FI" dirty="0" err="1"/>
              <a:t>gadt</a:t>
            </a:r>
            <a:r>
              <a:rPr lang="fi-FI" dirty="0"/>
              <a:t> </a:t>
            </a:r>
            <a:r>
              <a:rPr lang="fi-FI" dirty="0" err="1">
                <a:highlight>
                  <a:srgbClr val="00FFFF"/>
                </a:highlight>
              </a:rPr>
              <a:t>att</a:t>
            </a:r>
            <a:r>
              <a:rPr lang="fi-FI" dirty="0">
                <a:highlight>
                  <a:srgbClr val="00FFFF"/>
                </a:highlight>
              </a:rPr>
              <a:t>, </a:t>
            </a:r>
            <a:r>
              <a:rPr lang="fi-FI" dirty="0" err="1">
                <a:highlight>
                  <a:srgbClr val="00FFFF"/>
                </a:highlight>
              </a:rPr>
              <a:t>på</a:t>
            </a:r>
            <a:endParaRPr lang="fi-FI" dirty="0">
              <a:highlight>
                <a:srgbClr val="00FFFF"/>
              </a:highlight>
            </a:endParaRPr>
          </a:p>
          <a:p>
            <a:r>
              <a:rPr lang="fi-FI" dirty="0" err="1"/>
              <a:t>den</a:t>
            </a:r>
            <a:r>
              <a:rPr lang="fi-FI" dirty="0"/>
              <a:t> i </a:t>
            </a:r>
            <a:r>
              <a:rPr lang="fi-FI" dirty="0" err="1">
                <a:highlight>
                  <a:srgbClr val="FFFF00"/>
                </a:highlight>
              </a:rPr>
              <a:t>föreståen</a:t>
            </a:r>
            <a:r>
              <a:rPr lang="fi-FI" dirty="0">
                <a:highlight>
                  <a:srgbClr val="FFFF00"/>
                </a:highlight>
              </a:rPr>
              <a:t>-</a:t>
            </a:r>
          </a:p>
          <a:p>
            <a:r>
              <a:rPr lang="fi-FI" dirty="0">
                <a:highlight>
                  <a:srgbClr val="FFFF00"/>
                </a:highlight>
              </a:rPr>
              <a:t>de</a:t>
            </a:r>
            <a:r>
              <a:rPr lang="fi-FI" dirty="0"/>
              <a:t> </a:t>
            </a:r>
            <a:r>
              <a:rPr lang="fi-FI" dirty="0" err="1">
                <a:highlight>
                  <a:srgbClr val="C0C0C0"/>
                </a:highlight>
              </a:rPr>
              <a:t>måtto</a:t>
            </a:r>
            <a:r>
              <a:rPr lang="fi-FI" dirty="0">
                <a:highlight>
                  <a:srgbClr val="C0C0C0"/>
                </a:highlight>
              </a:rPr>
              <a:t> </a:t>
            </a:r>
            <a:r>
              <a:rPr lang="fi-FI" dirty="0" err="1">
                <a:highlight>
                  <a:srgbClr val="C0C0C0"/>
                </a:highlight>
              </a:rPr>
              <a:t>åstadkom</a:t>
            </a:r>
            <a:r>
              <a:rPr lang="fi-FI" dirty="0">
                <a:highlight>
                  <a:srgbClr val="C0C0C0"/>
                </a:highlight>
              </a:rPr>
              <a:t>-</a:t>
            </a:r>
          </a:p>
          <a:p>
            <a:r>
              <a:rPr lang="fi-FI" dirty="0" err="1">
                <a:highlight>
                  <a:srgbClr val="C0C0C0"/>
                </a:highlight>
              </a:rPr>
              <a:t>na</a:t>
            </a:r>
            <a:r>
              <a:rPr lang="fi-FI" dirty="0">
                <a:highlight>
                  <a:srgbClr val="C0C0C0"/>
                </a:highlight>
              </a:rPr>
              <a:t> </a:t>
            </a:r>
            <a:r>
              <a:rPr lang="fi-FI" dirty="0" err="1">
                <a:highlight>
                  <a:srgbClr val="C0C0C0"/>
                </a:highlight>
              </a:rPr>
              <a:t>fullständiga</a:t>
            </a:r>
            <a:endParaRPr lang="fi-FI" dirty="0">
              <a:highlight>
                <a:srgbClr val="C0C0C0"/>
              </a:highlight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C416E09-7045-E3F5-8D9C-429D19F03DBC}"/>
              </a:ext>
            </a:extLst>
          </p:cNvPr>
          <p:cNvSpPr txBox="1"/>
          <p:nvPr/>
        </p:nvSpPr>
        <p:spPr>
          <a:xfrm>
            <a:off x="844379" y="4542645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/>
              <a:t>ChatGTP</a:t>
            </a:r>
            <a:endParaRPr lang="fi-FI" b="1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81BAF07-E936-194C-78A0-260704B12970}"/>
              </a:ext>
            </a:extLst>
          </p:cNvPr>
          <p:cNvSpPr txBox="1"/>
          <p:nvPr/>
        </p:nvSpPr>
        <p:spPr>
          <a:xfrm>
            <a:off x="4647685" y="4540878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/>
              <a:t>KA:n</a:t>
            </a:r>
            <a:r>
              <a:rPr lang="sv-SE" b="1" dirty="0"/>
              <a:t> </a:t>
            </a:r>
            <a:r>
              <a:rPr lang="sv-SE" b="1" dirty="0" err="1"/>
              <a:t>tunnistustyökalu</a:t>
            </a:r>
            <a:endParaRPr lang="fi-FI" b="1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D4F882F-8EBB-328C-7A06-AD562A9AE370}"/>
              </a:ext>
            </a:extLst>
          </p:cNvPr>
          <p:cNvSpPr txBox="1"/>
          <p:nvPr/>
        </p:nvSpPr>
        <p:spPr>
          <a:xfrm>
            <a:off x="7848085" y="4540878"/>
            <a:ext cx="255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Oma tulkinta</a:t>
            </a:r>
          </a:p>
        </p:txBody>
      </p:sp>
    </p:spTree>
    <p:extLst>
      <p:ext uri="{BB962C8B-B14F-4D97-AF65-F5344CB8AC3E}">
        <p14:creationId xmlns:p14="http://schemas.microsoft.com/office/powerpoint/2010/main" val="297300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3DFAC9F-EECF-29F2-B3F0-A7A8B9D4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308"/>
          <a:stretch/>
        </p:blipFill>
        <p:spPr>
          <a:xfrm>
            <a:off x="623894" y="1112110"/>
            <a:ext cx="11140104" cy="547404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AE4E8AF-A689-F712-CE7E-4CE8E232218B}"/>
              </a:ext>
            </a:extLst>
          </p:cNvPr>
          <p:cNvSpPr txBox="1"/>
          <p:nvPr/>
        </p:nvSpPr>
        <p:spPr>
          <a:xfrm>
            <a:off x="1513703" y="271849"/>
            <a:ext cx="869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Kertovan tekstin tuottaminen faktoista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85651C0D-7383-5DCE-B107-09730A1533C7}"/>
              </a:ext>
            </a:extLst>
          </p:cNvPr>
          <p:cNvSpPr/>
          <p:nvPr/>
        </p:nvSpPr>
        <p:spPr>
          <a:xfrm>
            <a:off x="691978" y="1359243"/>
            <a:ext cx="4090087" cy="945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56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3CC5CA-13BF-E382-7338-9866ADB0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367A3B-A304-E5F9-36D0-5B7001AA7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Tekstin parantaminen</a:t>
            </a:r>
          </a:p>
          <a:p>
            <a:r>
              <a:rPr lang="fi-FI" dirty="0"/>
              <a:t>Yhteenvetojen tekeminen</a:t>
            </a:r>
          </a:p>
          <a:p>
            <a:r>
              <a:rPr lang="fi-FI" dirty="0"/>
              <a:t>Käännökset</a:t>
            </a:r>
          </a:p>
        </p:txBody>
      </p:sp>
    </p:spTree>
    <p:extLst>
      <p:ext uri="{BB962C8B-B14F-4D97-AF65-F5344CB8AC3E}">
        <p14:creationId xmlns:p14="http://schemas.microsoft.com/office/powerpoint/2010/main" val="113409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61ECE-EC8F-E8D5-E1DA-44CFADAB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Luotettavuus ja tietoturva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49DEDC-4488-3950-18F8-77142F023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Tarkista aina kaikki tekoälyn tuotokset</a:t>
            </a:r>
          </a:p>
          <a:p>
            <a:r>
              <a:rPr lang="fi-FI" dirty="0"/>
              <a:t>Ilmaispalveluita</a:t>
            </a:r>
          </a:p>
          <a:p>
            <a:pPr lvl="1"/>
            <a:r>
              <a:rPr lang="fi-FI" dirty="0"/>
              <a:t>Muuttuvat jatkuvasti</a:t>
            </a:r>
          </a:p>
          <a:p>
            <a:pPr lvl="1"/>
            <a:r>
              <a:rPr lang="fi-FI" dirty="0"/>
              <a:t>Ei velvoitteita ilmaiskäyttäjiä kohtaan</a:t>
            </a:r>
          </a:p>
          <a:p>
            <a:pPr lvl="1"/>
            <a:r>
              <a:rPr lang="fi-FI" dirty="0"/>
              <a:t>Jostain kuitenkin saavat tulot (mainostajat, annettujen tietojen myynti jne.)</a:t>
            </a:r>
          </a:p>
          <a:p>
            <a:endParaRPr lang="fi-FI" dirty="0"/>
          </a:p>
          <a:p>
            <a:r>
              <a:rPr lang="fi-FI" dirty="0"/>
              <a:t>Älä kerro tekoälylle arkaluontoisia tietoja</a:t>
            </a:r>
          </a:p>
        </p:txBody>
      </p:sp>
    </p:spTree>
    <p:extLst>
      <p:ext uri="{BB962C8B-B14F-4D97-AF65-F5344CB8AC3E}">
        <p14:creationId xmlns:p14="http://schemas.microsoft.com/office/powerpoint/2010/main" val="199562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5851FEB6-2D4E-DC35-8723-5A2DC1F25196}"/>
              </a:ext>
            </a:extLst>
          </p:cNvPr>
          <p:cNvSpPr txBox="1"/>
          <p:nvPr/>
        </p:nvSpPr>
        <p:spPr>
          <a:xfrm>
            <a:off x="7142206" y="1351508"/>
            <a:ext cx="39526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 err="1"/>
              <a:t>Uotidem</a:t>
            </a:r>
            <a:endParaRPr lang="fi-FI" sz="2400" dirty="0"/>
          </a:p>
          <a:p>
            <a:r>
              <a:rPr lang="fi-FI" sz="2400" dirty="0" err="1"/>
              <a:t>Tobidem</a:t>
            </a:r>
            <a:endParaRPr lang="fi-FI" sz="2400" dirty="0"/>
          </a:p>
          <a:p>
            <a:r>
              <a:rPr lang="fi-FI" sz="2400" dirty="0"/>
              <a:t>Michel </a:t>
            </a:r>
            <a:r>
              <a:rPr lang="fi-FI" sz="2400" dirty="0" err="1"/>
              <a:t>Anderßon</a:t>
            </a:r>
            <a:endParaRPr lang="fi-FI" sz="2400" dirty="0"/>
          </a:p>
          <a:p>
            <a:r>
              <a:rPr lang="fi-FI" sz="2400" dirty="0"/>
              <a:t>Hr. </a:t>
            </a:r>
            <a:r>
              <a:rPr lang="fi-FI" sz="2400" dirty="0" err="1"/>
              <a:t>Carin</a:t>
            </a:r>
            <a:r>
              <a:rPr lang="fi-FI" sz="2400" dirty="0"/>
              <a:t> </a:t>
            </a:r>
            <a:r>
              <a:rPr lang="fi-FI" sz="2400" dirty="0" err="1"/>
              <a:t>Josephs</a:t>
            </a:r>
            <a:r>
              <a:rPr lang="fi-FI" sz="2400" dirty="0"/>
              <a:t> </a:t>
            </a:r>
            <a:r>
              <a:rPr lang="fi-FI" sz="2400" dirty="0" err="1"/>
              <a:t>dr</a:t>
            </a:r>
            <a:endParaRPr lang="fi-FI" sz="2400" dirty="0"/>
          </a:p>
          <a:p>
            <a:r>
              <a:rPr lang="fi-FI" sz="2400" dirty="0" err="1"/>
              <a:t>Mag:n</a:t>
            </a:r>
            <a:r>
              <a:rPr lang="fi-FI" sz="2400" dirty="0"/>
              <a:t> </a:t>
            </a:r>
            <a:r>
              <a:rPr lang="fi-FI" sz="2400" dirty="0" err="1"/>
              <a:t>Henr</a:t>
            </a:r>
            <a:r>
              <a:rPr lang="fi-FI" sz="2400" dirty="0"/>
              <a:t> </a:t>
            </a:r>
            <a:r>
              <a:rPr lang="fi-FI" sz="2400" dirty="0" err="1"/>
              <a:t>Mattzßon</a:t>
            </a:r>
            <a:r>
              <a:rPr lang="fi-FI" sz="2400" dirty="0"/>
              <a:t>.</a:t>
            </a:r>
          </a:p>
          <a:p>
            <a:r>
              <a:rPr lang="fi-FI" sz="2400" dirty="0" err="1"/>
              <a:t>Sr</a:t>
            </a:r>
            <a:r>
              <a:rPr lang="fi-FI" sz="2400" dirty="0"/>
              <a:t> Sophia </a:t>
            </a:r>
            <a:r>
              <a:rPr lang="fi-FI" sz="2400" dirty="0" err="1"/>
              <a:t>Michels</a:t>
            </a:r>
            <a:r>
              <a:rPr lang="fi-FI" sz="2400" dirty="0"/>
              <a:t> </a:t>
            </a:r>
            <a:r>
              <a:rPr lang="fi-FI" sz="2400" dirty="0" err="1"/>
              <a:t>dr.</a:t>
            </a:r>
            <a:endParaRPr lang="fi-FI" sz="2400" dirty="0"/>
          </a:p>
          <a:p>
            <a:r>
              <a:rPr lang="fi-FI" sz="2400" dirty="0" err="1"/>
              <a:t>dott</a:t>
            </a:r>
            <a:r>
              <a:rPr lang="fi-FI" sz="2400" dirty="0"/>
              <a:t>: </a:t>
            </a:r>
            <a:r>
              <a:rPr lang="fi-FI" sz="2400" dirty="0" err="1"/>
              <a:t>Caisa</a:t>
            </a:r>
            <a:r>
              <a:rPr lang="fi-FI" sz="2400" dirty="0"/>
              <a:t> </a:t>
            </a:r>
            <a:r>
              <a:rPr lang="fi-FI" sz="2400" dirty="0" err="1"/>
              <a:t>Michels</a:t>
            </a:r>
            <a:r>
              <a:rPr lang="fi-FI" sz="2400" dirty="0"/>
              <a:t> </a:t>
            </a:r>
            <a:r>
              <a:rPr lang="fi-FI" sz="2400" dirty="0" err="1"/>
              <a:t>dr</a:t>
            </a:r>
            <a:endParaRPr lang="fi-FI" sz="2400" dirty="0"/>
          </a:p>
          <a:p>
            <a:r>
              <a:rPr lang="fi-FI" sz="2400" dirty="0" err="1"/>
              <a:t>Mattz</a:t>
            </a:r>
            <a:r>
              <a:rPr lang="fi-FI" sz="2400" dirty="0"/>
              <a:t> </a:t>
            </a:r>
            <a:r>
              <a:rPr lang="fi-FI" sz="2400" dirty="0" err="1"/>
              <a:t>Philipßon</a:t>
            </a:r>
            <a:endParaRPr lang="fi-FI" sz="2400" dirty="0"/>
          </a:p>
          <a:p>
            <a:r>
              <a:rPr lang="fi-FI" sz="2400" dirty="0"/>
              <a:t>Hr Anna </a:t>
            </a:r>
            <a:r>
              <a:rPr lang="fi-FI" sz="2400" dirty="0" err="1"/>
              <a:t>Christurs</a:t>
            </a:r>
            <a:r>
              <a:rPr lang="fi-FI" sz="2400" dirty="0"/>
              <a:t> </a:t>
            </a:r>
            <a:r>
              <a:rPr lang="fi-FI" sz="2400" dirty="0" err="1"/>
              <a:t>dr</a:t>
            </a:r>
            <a:endParaRPr lang="fi-FI" sz="2400" dirty="0"/>
          </a:p>
          <a:p>
            <a:r>
              <a:rPr lang="fi-FI" sz="2400" dirty="0"/>
              <a:t>Son Christer </a:t>
            </a:r>
            <a:r>
              <a:rPr lang="fi-FI" sz="2400" dirty="0" err="1"/>
              <a:t>Mattßon</a:t>
            </a:r>
            <a:endParaRPr lang="fi-FI" sz="2400" dirty="0"/>
          </a:p>
          <a:p>
            <a:r>
              <a:rPr lang="fi-FI" sz="2400" dirty="0"/>
              <a:t>Erick: Lisa </a:t>
            </a:r>
            <a:r>
              <a:rPr lang="fi-FI" sz="2400" dirty="0" err="1"/>
              <a:t>Mattzdr</a:t>
            </a:r>
            <a:endParaRPr lang="fi-FI" sz="24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CEDEB0A-48AA-C581-A205-901D6BB2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38" y="0"/>
            <a:ext cx="4874495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8017E02-6EB8-516D-23BC-B20E5D8F32C2}"/>
              </a:ext>
            </a:extLst>
          </p:cNvPr>
          <p:cNvSpPr txBox="1"/>
          <p:nvPr/>
        </p:nvSpPr>
        <p:spPr>
          <a:xfrm>
            <a:off x="6173669" y="6088559"/>
            <a:ext cx="6094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/>
              <a:t>Perniön seurakunnan arkisto - I Aa1:1 Osia </a:t>
            </a:r>
            <a:r>
              <a:rPr lang="fi-FI" sz="1100" b="1" dirty="0"/>
              <a:t>rippikirjasta</a:t>
            </a:r>
            <a:r>
              <a:rPr lang="fi-FI" sz="1100" dirty="0"/>
              <a:t>, 1729-1739, 1779-1795 1729-1795, jakso 3, sivu 4: </a:t>
            </a:r>
            <a:r>
              <a:rPr lang="fi-FI" sz="1100" dirty="0" err="1"/>
              <a:t>Ibidem</a:t>
            </a:r>
            <a:r>
              <a:rPr lang="fi-FI" sz="1100" dirty="0"/>
              <a:t> ; Kansallisarkisto: https://astia.narc.fi/uusiastia/viewer/?fileId=6297202597&amp;aineistoId=1263128312 / Viitattu 27.11.2024</a:t>
            </a:r>
          </a:p>
        </p:txBody>
      </p:sp>
    </p:spTree>
    <p:extLst>
      <p:ext uri="{BB962C8B-B14F-4D97-AF65-F5344CB8AC3E}">
        <p14:creationId xmlns:p14="http://schemas.microsoft.com/office/powerpoint/2010/main" val="79980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F87775A-40BD-DE3A-EB42-EA110DAE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933"/>
          <a:stretch/>
        </p:blipFill>
        <p:spPr>
          <a:xfrm>
            <a:off x="0" y="-1"/>
            <a:ext cx="9261389" cy="416215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451CE9D-52EF-2225-E8A7-3AF88AB3B898}"/>
              </a:ext>
            </a:extLst>
          </p:cNvPr>
          <p:cNvSpPr txBox="1"/>
          <p:nvPr/>
        </p:nvSpPr>
        <p:spPr>
          <a:xfrm>
            <a:off x="-1" y="4114801"/>
            <a:ext cx="80504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 err="1"/>
              <a:t>Den</a:t>
            </a:r>
            <a:r>
              <a:rPr lang="fi-FI" sz="2000" dirty="0"/>
              <a:t> 3 </a:t>
            </a:r>
            <a:r>
              <a:rPr lang="fi-FI" sz="2000" dirty="0" err="1"/>
              <a:t>Septemb</a:t>
            </a:r>
            <a:r>
              <a:rPr lang="fi-FI" sz="2000" dirty="0"/>
              <a:t>: </a:t>
            </a:r>
            <a:r>
              <a:rPr lang="fi-FI" sz="2000" dirty="0" err="1"/>
              <a:t>Hendrich</a:t>
            </a:r>
            <a:r>
              <a:rPr lang="fi-FI" sz="2000" dirty="0"/>
              <a:t> </a:t>
            </a:r>
            <a:r>
              <a:rPr lang="fi-FI" sz="2000" dirty="0" err="1"/>
              <a:t>Lahrßon</a:t>
            </a:r>
            <a:r>
              <a:rPr lang="fi-FI" sz="2000" dirty="0"/>
              <a:t> </a:t>
            </a:r>
            <a:r>
              <a:rPr lang="fi-FI" sz="2000" dirty="0" err="1"/>
              <a:t>Ryttare</a:t>
            </a:r>
            <a:r>
              <a:rPr lang="fi-FI" sz="2000" dirty="0"/>
              <a:t> för </a:t>
            </a:r>
            <a:r>
              <a:rPr lang="fi-FI" sz="2000" dirty="0" err="1"/>
              <a:t>Niman</a:t>
            </a:r>
            <a:endParaRPr lang="fi-FI" sz="2000" dirty="0"/>
          </a:p>
          <a:p>
            <a:r>
              <a:rPr lang="fi-FI" sz="2000" dirty="0"/>
              <a:t>	</a:t>
            </a:r>
            <a:r>
              <a:rPr lang="fi-FI" sz="2000" dirty="0" err="1"/>
              <a:t>tago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</a:t>
            </a:r>
            <a:r>
              <a:rPr lang="fi-FI" sz="2000" dirty="0" err="1"/>
              <a:t>pigan</a:t>
            </a:r>
            <a:r>
              <a:rPr lang="fi-FI" sz="2000" dirty="0"/>
              <a:t> Maria </a:t>
            </a:r>
            <a:r>
              <a:rPr lang="fi-FI" sz="2000" dirty="0" err="1"/>
              <a:t>Zachariadåtter</a:t>
            </a:r>
            <a:r>
              <a:rPr lang="fi-FI" sz="2000" dirty="0"/>
              <a:t> i </a:t>
            </a:r>
            <a:r>
              <a:rPr lang="fi-FI" sz="2000" dirty="0" err="1"/>
              <a:t>Parskylä</a:t>
            </a:r>
            <a:r>
              <a:rPr lang="fi-FI" sz="2000" dirty="0"/>
              <a:t>.</a:t>
            </a:r>
          </a:p>
          <a:p>
            <a:r>
              <a:rPr lang="fi-FI" sz="2000" dirty="0" err="1"/>
              <a:t>den</a:t>
            </a:r>
            <a:r>
              <a:rPr lang="fi-FI" sz="2000" dirty="0"/>
              <a:t> 9 </a:t>
            </a:r>
            <a:r>
              <a:rPr lang="fi-FI" sz="2000" dirty="0" err="1"/>
              <a:t>Dito</a:t>
            </a:r>
            <a:r>
              <a:rPr lang="fi-FI" sz="2000" dirty="0"/>
              <a:t> Erich </a:t>
            </a:r>
            <a:r>
              <a:rPr lang="fi-FI" sz="2000" dirty="0" err="1"/>
              <a:t>Thomßon</a:t>
            </a:r>
            <a:r>
              <a:rPr lang="fi-FI" sz="2000" dirty="0"/>
              <a:t> en </a:t>
            </a:r>
            <a:r>
              <a:rPr lang="fi-FI" sz="2000" dirty="0" err="1"/>
              <a:t>äre</a:t>
            </a:r>
            <a:r>
              <a:rPr lang="fi-FI" sz="2000" dirty="0"/>
              <a:t> </a:t>
            </a:r>
            <a:r>
              <a:rPr lang="fi-FI" sz="2000" dirty="0" err="1"/>
              <a:t>dreen</a:t>
            </a:r>
            <a:r>
              <a:rPr lang="fi-FI" sz="2000" dirty="0"/>
              <a:t> i Suomenkylä </a:t>
            </a:r>
            <a:r>
              <a:rPr lang="fi-FI" sz="2000" dirty="0" err="1"/>
              <a:t>och</a:t>
            </a:r>
            <a:endParaRPr lang="fi-FI" sz="2000" dirty="0"/>
          </a:p>
          <a:p>
            <a:r>
              <a:rPr lang="fi-FI" sz="2000" dirty="0"/>
              <a:t>	</a:t>
            </a:r>
            <a:r>
              <a:rPr lang="fi-FI" sz="2000" dirty="0" err="1"/>
              <a:t>pigan</a:t>
            </a:r>
            <a:r>
              <a:rPr lang="fi-FI" sz="2000" dirty="0"/>
              <a:t> Maria </a:t>
            </a:r>
            <a:r>
              <a:rPr lang="fi-FI" sz="2000" dirty="0" err="1"/>
              <a:t>Thomasdotter</a:t>
            </a:r>
            <a:r>
              <a:rPr lang="fi-FI" sz="2000" dirty="0"/>
              <a:t> </a:t>
            </a:r>
            <a:r>
              <a:rPr lang="fi-FI" sz="2000" dirty="0" err="1"/>
              <a:t>ibid</a:t>
            </a:r>
            <a:r>
              <a:rPr lang="fi-FI" sz="2000" dirty="0"/>
              <a:t>:</a:t>
            </a:r>
          </a:p>
          <a:p>
            <a:r>
              <a:rPr lang="fi-FI" sz="2000" dirty="0" err="1"/>
              <a:t>den</a:t>
            </a:r>
            <a:r>
              <a:rPr lang="fi-FI" sz="2000" dirty="0"/>
              <a:t> 26 </a:t>
            </a:r>
            <a:r>
              <a:rPr lang="fi-FI" sz="2000" dirty="0" err="1"/>
              <a:t>Dito</a:t>
            </a:r>
            <a:r>
              <a:rPr lang="fi-FI" sz="2000" dirty="0"/>
              <a:t> </a:t>
            </a:r>
            <a:r>
              <a:rPr lang="fi-FI" sz="2000" dirty="0" err="1"/>
              <a:t>Ryttaren</a:t>
            </a:r>
            <a:r>
              <a:rPr lang="fi-FI" sz="2000" dirty="0"/>
              <a:t> Erich </a:t>
            </a:r>
            <a:r>
              <a:rPr lang="fi-FI" sz="2000" dirty="0" err="1"/>
              <a:t>Michelßon</a:t>
            </a:r>
            <a:r>
              <a:rPr lang="fi-FI" sz="2000" dirty="0"/>
              <a:t> i </a:t>
            </a:r>
            <a:r>
              <a:rPr lang="fi-FI" sz="2000" dirty="0" err="1"/>
              <a:t>Yljoki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Anna</a:t>
            </a:r>
          </a:p>
          <a:p>
            <a:r>
              <a:rPr lang="fi-FI" sz="2000" dirty="0"/>
              <a:t>	</a:t>
            </a:r>
            <a:r>
              <a:rPr lang="fi-FI" sz="2000" dirty="0" err="1"/>
              <a:t>Andersdåtter</a:t>
            </a:r>
            <a:r>
              <a:rPr lang="fi-FI" sz="2000" dirty="0"/>
              <a:t> </a:t>
            </a:r>
            <a:r>
              <a:rPr lang="fi-FI" sz="2000" dirty="0" err="1"/>
              <a:t>piga</a:t>
            </a:r>
            <a:r>
              <a:rPr lang="fi-FI" sz="2000" dirty="0"/>
              <a:t> i </a:t>
            </a:r>
            <a:r>
              <a:rPr lang="fi-FI" sz="2000" dirty="0" err="1"/>
              <a:t>Wärla</a:t>
            </a:r>
            <a:r>
              <a:rPr lang="fi-FI" sz="2000" dirty="0"/>
              <a:t>.</a:t>
            </a:r>
          </a:p>
          <a:p>
            <a:r>
              <a:rPr lang="fi-FI" sz="2000" dirty="0" err="1"/>
              <a:t>den</a:t>
            </a:r>
            <a:r>
              <a:rPr lang="fi-FI" sz="2000" dirty="0"/>
              <a:t> 30 </a:t>
            </a:r>
            <a:r>
              <a:rPr lang="fi-FI" sz="2000" dirty="0" err="1"/>
              <a:t>dito</a:t>
            </a:r>
            <a:r>
              <a:rPr lang="fi-FI" sz="2000" dirty="0"/>
              <a:t> </a:t>
            </a:r>
            <a:r>
              <a:rPr lang="fi-FI" sz="2000" dirty="0" err="1"/>
              <a:t>Hendrich</a:t>
            </a:r>
            <a:r>
              <a:rPr lang="fi-FI" sz="2000" dirty="0"/>
              <a:t> </a:t>
            </a:r>
            <a:r>
              <a:rPr lang="fi-FI" sz="2000" dirty="0" err="1"/>
              <a:t>Michelßon</a:t>
            </a:r>
            <a:r>
              <a:rPr lang="fi-FI" sz="2000" dirty="0"/>
              <a:t> </a:t>
            </a:r>
            <a:r>
              <a:rPr lang="fi-FI" sz="2000" dirty="0" err="1"/>
              <a:t>Smedh</a:t>
            </a:r>
            <a:r>
              <a:rPr lang="fi-FI" sz="2000" dirty="0"/>
              <a:t> i </a:t>
            </a:r>
            <a:r>
              <a:rPr lang="fi-FI" sz="2000" dirty="0" err="1"/>
              <a:t>Lemagård</a:t>
            </a:r>
            <a:r>
              <a:rPr lang="fi-FI" sz="2000" dirty="0"/>
              <a:t> </a:t>
            </a:r>
            <a:r>
              <a:rPr lang="fi-FI" sz="2000" dirty="0" err="1"/>
              <a:t>och</a:t>
            </a:r>
            <a:r>
              <a:rPr lang="fi-FI" sz="2000" dirty="0"/>
              <a:t> Kir¬</a:t>
            </a:r>
          </a:p>
          <a:p>
            <a:r>
              <a:rPr lang="fi-FI" sz="2000" dirty="0"/>
              <a:t>	</a:t>
            </a:r>
            <a:r>
              <a:rPr lang="fi-FI" sz="2000" dirty="0" err="1"/>
              <a:t>stin</a:t>
            </a:r>
            <a:r>
              <a:rPr lang="fi-FI" sz="2000" dirty="0"/>
              <a:t> </a:t>
            </a:r>
            <a:r>
              <a:rPr lang="fi-FI" sz="2000" dirty="0" err="1"/>
              <a:t>Jöransdåtter</a:t>
            </a:r>
            <a:r>
              <a:rPr lang="fi-FI" sz="2000" dirty="0"/>
              <a:t> </a:t>
            </a:r>
            <a:r>
              <a:rPr lang="fi-FI" sz="2000" dirty="0" err="1"/>
              <a:t>NyckeEpigan</a:t>
            </a:r>
            <a:r>
              <a:rPr lang="fi-FI" sz="2000" dirty="0"/>
              <a:t> ibid.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1F4BEA6-757E-848B-112F-C0480E9439BC}"/>
              </a:ext>
            </a:extLst>
          </p:cNvPr>
          <p:cNvSpPr txBox="1"/>
          <p:nvPr/>
        </p:nvSpPr>
        <p:spPr>
          <a:xfrm>
            <a:off x="9533238" y="83403"/>
            <a:ext cx="2564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/>
              <a:t>Perniön seurakunnan arkisto - I C1:1 </a:t>
            </a:r>
            <a:r>
              <a:rPr lang="fi-FI" sz="1200" b="1" dirty="0"/>
              <a:t>Syntyneiden</a:t>
            </a:r>
            <a:r>
              <a:rPr lang="fi-FI" sz="1200" dirty="0"/>
              <a:t> luettelo 1687-1708, jakso 4: 1689; Kansallisarkisto: https://astia.narc.fi/uusiastia/viewer/?fileId=5844598779&amp;aineistoId=1264196426 / Viitattu 27.11.2024</a:t>
            </a:r>
          </a:p>
        </p:txBody>
      </p:sp>
    </p:spTree>
    <p:extLst>
      <p:ext uri="{BB962C8B-B14F-4D97-AF65-F5344CB8AC3E}">
        <p14:creationId xmlns:p14="http://schemas.microsoft.com/office/powerpoint/2010/main" val="360680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279200-6500-B043-F9C2-E497343D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Viimeaikaisia koulutuksia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CB9F54-5719-8AE8-DE65-F67E466F5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9.12.2024 Juha Vuorela</a:t>
            </a:r>
            <a:r>
              <a:rPr lang="fi-FI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Sukututkijan maanantaitunti: Tekoäly </a:t>
            </a:r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3"/>
              </a:rPr>
              <a:t>https://jvuorela.wixsite.com/juhansuku/tietoboksi7</a:t>
            </a:r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fi-FI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Katsottavissa yhdistyksen jäsenille, salasana jäsenille 4.6.2025 tulleessa viestissä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50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C0BD73-29A2-F1E9-A877-7D4B6058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Nyt käsittelyssä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AE21DC-F195-6510-D1F3-9A7ECE7F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Automaattinen tekstintunnistus</a:t>
            </a:r>
          </a:p>
          <a:p>
            <a:endParaRPr lang="fi-FI" dirty="0"/>
          </a:p>
          <a:p>
            <a:r>
              <a:rPr lang="fi-FI" dirty="0"/>
              <a:t>Generatiivinen tekoäly</a:t>
            </a:r>
          </a:p>
          <a:p>
            <a:pPr lvl="1"/>
            <a:r>
              <a:rPr lang="fi-FI" dirty="0" err="1"/>
              <a:t>ChatGTP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8872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1DB809-B625-0678-56CC-6F84AC01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Automaattinen tekstintunnistus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46967-5DE8-8DD3-F07D-A7DE5EBA5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Tekoälyä on opetettu isoilla tekstimassoilla</a:t>
            </a:r>
          </a:p>
          <a:p>
            <a:pPr lvl="1"/>
            <a:r>
              <a:rPr lang="fi-FI" dirty="0"/>
              <a:t>Kansallisarkiston (KA) </a:t>
            </a:r>
            <a:r>
              <a:rPr lang="fi-FI" i="1" dirty="0"/>
              <a:t>Monen vuosisadan käsialantunnistus malli</a:t>
            </a:r>
          </a:p>
          <a:p>
            <a:pPr marL="457200" lvl="1" indent="0">
              <a:buNone/>
            </a:pPr>
            <a:r>
              <a:rPr lang="fi-FI" dirty="0"/>
              <a:t>(</a:t>
            </a:r>
            <a:r>
              <a:rPr lang="fi-FI" dirty="0" err="1"/>
              <a:t>Multicentury</a:t>
            </a:r>
            <a:r>
              <a:rPr lang="fi-FI" dirty="0"/>
              <a:t>-HTR-Demo)</a:t>
            </a:r>
          </a:p>
          <a:p>
            <a:pPr marL="457200" lvl="1" indent="0">
              <a:buNone/>
            </a:pPr>
            <a:r>
              <a:rPr lang="fi-FI" dirty="0">
                <a:hlinkClick r:id="rId2"/>
              </a:rPr>
              <a:t>https://huggingface.co/spaces/Kansallisarkisto/Multicentury-HTR-Demo</a:t>
            </a:r>
            <a:endParaRPr lang="fi-FI" dirty="0"/>
          </a:p>
          <a:p>
            <a:pPr lvl="1"/>
            <a:r>
              <a:rPr lang="fi-FI" dirty="0" err="1"/>
              <a:t>Transkribus</a:t>
            </a:r>
            <a:r>
              <a:rPr lang="fi-FI" dirty="0"/>
              <a:t> </a:t>
            </a:r>
            <a:r>
              <a:rPr lang="fi-FI" dirty="0">
                <a:hlinkClick r:id="rId3"/>
              </a:rPr>
              <a:t>https://www.transkribus.org/</a:t>
            </a:r>
            <a:endParaRPr lang="fi-FI" dirty="0"/>
          </a:p>
          <a:p>
            <a:pPr lvl="1"/>
            <a:endParaRPr lang="fi-FI" dirty="0"/>
          </a:p>
          <a:p>
            <a:pPr lvl="1"/>
            <a:r>
              <a:rPr lang="fi-FI" dirty="0"/>
              <a:t>Automaattista tekstintunnistusta hyödyntävä valmis sovellus: Tuomiokirjahaku </a:t>
            </a:r>
            <a:r>
              <a:rPr lang="fi-FI" dirty="0">
                <a:hlinkClick r:id="rId4"/>
              </a:rPr>
              <a:t>https://tuomiokirjat.kansallisarkisto.fi</a:t>
            </a:r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061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DC503F-176F-06DB-9896-7D1CED06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Omia havaintoja </a:t>
            </a:r>
            <a:r>
              <a:rPr lang="fi-FI" dirty="0" err="1"/>
              <a:t>KA:n</a:t>
            </a:r>
            <a:r>
              <a:rPr lang="fi-FI" dirty="0"/>
              <a:t> tekstintunnistustyökalusta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E4041D-637E-ACF6-8E44-2F27E5AB5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3486" cy="4351338"/>
          </a:xfrm>
        </p:spPr>
        <p:txBody>
          <a:bodyPr/>
          <a:lstStyle/>
          <a:p>
            <a:pPr marL="0" indent="0">
              <a:buNone/>
            </a:pPr>
            <a:r>
              <a:rPr lang="fi-FI" b="1" dirty="0"/>
              <a:t>Onnistuu paremmin</a:t>
            </a:r>
          </a:p>
          <a:p>
            <a:r>
              <a:rPr lang="fi-FI" dirty="0"/>
              <a:t>1700-1800-luvun teksti</a:t>
            </a:r>
          </a:p>
          <a:p>
            <a:r>
              <a:rPr lang="fi-FI" dirty="0"/>
              <a:t>Ruotsin kieli</a:t>
            </a:r>
          </a:p>
          <a:p>
            <a:r>
              <a:rPr lang="fi-FI" dirty="0"/>
              <a:t>Koko sivun teksti</a:t>
            </a:r>
          </a:p>
          <a:p>
            <a:r>
              <a:rPr lang="fi-FI" dirty="0"/>
              <a:t>Ei-rakenteinen teksti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6C7401FC-95F8-3D03-5A28-82D56F79C620}"/>
              </a:ext>
            </a:extLst>
          </p:cNvPr>
          <p:cNvSpPr txBox="1">
            <a:spLocks/>
          </p:cNvSpPr>
          <p:nvPr/>
        </p:nvSpPr>
        <p:spPr>
          <a:xfrm>
            <a:off x="5785022" y="1825625"/>
            <a:ext cx="53978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b="1" dirty="0"/>
              <a:t>Onnistuu huonommin</a:t>
            </a:r>
          </a:p>
          <a:p>
            <a:r>
              <a:rPr lang="fi-FI" dirty="0"/>
              <a:t>1900-luvun teksti</a:t>
            </a:r>
          </a:p>
          <a:p>
            <a:r>
              <a:rPr lang="fi-FI" dirty="0"/>
              <a:t>Suomen kieli (muita kieliä ei lainkaan)</a:t>
            </a:r>
          </a:p>
          <a:p>
            <a:r>
              <a:rPr lang="fi-FI" dirty="0"/>
              <a:t>Sivulta rajattu teksti</a:t>
            </a:r>
          </a:p>
          <a:p>
            <a:r>
              <a:rPr lang="fi-FI" dirty="0"/>
              <a:t>Rakenteinen teksti</a:t>
            </a:r>
          </a:p>
          <a:p>
            <a:endParaRPr lang="fi-FI" dirty="0"/>
          </a:p>
          <a:p>
            <a:r>
              <a:rPr lang="fi-FI" dirty="0"/>
              <a:t>Yliviivaukset, alleviivaukset, läpikuultavat sivut jne.</a:t>
            </a:r>
          </a:p>
        </p:txBody>
      </p:sp>
    </p:spTree>
    <p:extLst>
      <p:ext uri="{BB962C8B-B14F-4D97-AF65-F5344CB8AC3E}">
        <p14:creationId xmlns:p14="http://schemas.microsoft.com/office/powerpoint/2010/main" val="113910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4185DD-C633-D00F-B53A-B372C3EB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Generatiivinen tekoäly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9194FC-A587-1931-DAB0-1D5946394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Generatiivinen tekoäly</a:t>
            </a:r>
            <a:r>
              <a:rPr lang="fi-FI" dirty="0"/>
              <a:t> on tekoälyn osa-alue, joka pystyy luomaan uutta dataa sen sijaan, että se vain analysoi olemassa olevaa dataa.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Yleisimpiä sovelluksia ovat tekstin, kuvan, äänen ja videon generointi.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9454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4B26A4-D8A1-8713-EF55-AE2EFF839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Tekoälysovelluksien hyötykäyttö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7A243C-983F-34FB-B505-9CCEF3656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Kääntäminen vanhasta ruotsista suomeksi</a:t>
            </a:r>
          </a:p>
          <a:p>
            <a:r>
              <a:rPr lang="fi-FI" dirty="0"/>
              <a:t>Hakemiston tekeminen</a:t>
            </a:r>
          </a:p>
          <a:p>
            <a:r>
              <a:rPr lang="fi-FI" dirty="0"/>
              <a:t>Kertovan tekstin tuottaminen</a:t>
            </a:r>
          </a:p>
          <a:p>
            <a:endParaRPr lang="fi-FI" dirty="0"/>
          </a:p>
          <a:p>
            <a:r>
              <a:rPr lang="fi-FI" dirty="0"/>
              <a:t>Generatiivisen tekoälyn sovelluksia</a:t>
            </a:r>
          </a:p>
          <a:p>
            <a:r>
              <a:rPr lang="fi-FI" dirty="0">
                <a:hlinkClick r:id="rId2"/>
              </a:rPr>
              <a:t>https://chatgpt.com/</a:t>
            </a:r>
            <a:endParaRPr lang="fi-FI" dirty="0"/>
          </a:p>
          <a:p>
            <a:r>
              <a:rPr lang="fi-FI" dirty="0">
                <a:hlinkClick r:id="rId3"/>
              </a:rPr>
              <a:t>https://copilot.microsoft.com/</a:t>
            </a:r>
            <a:endParaRPr lang="fi-FI" dirty="0"/>
          </a:p>
          <a:p>
            <a:r>
              <a:rPr lang="fi-FI" dirty="0">
                <a:hlinkClick r:id="rId4"/>
              </a:rPr>
              <a:t>https://gemini.google.com/</a:t>
            </a:r>
            <a:endParaRPr lang="fi-FI" dirty="0"/>
          </a:p>
          <a:p>
            <a:r>
              <a:rPr lang="fi-FI" dirty="0">
                <a:hlinkClick r:id="rId5"/>
              </a:rPr>
              <a:t>https://tekoälysovellukset.fi/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188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5093ED-CB9E-5699-D5A3-3B44B783D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auttaa tekoälyä tekemään paremman käännöksen?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06E784-B604-DC39-13F4-5C63A654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270"/>
            <a:ext cx="10515600" cy="511569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1. Anna konteksti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Sanojen ja ilmausten merkitys riippuu ajasta, paikasta ja asiayhteydestä -&gt; kerro mihin teksti liittyy (esim. käräjäpöytäkirja, kuntakokous, sotapäiväkirja), paikka ja ajankohta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Tämä voi auttaa tekoälyä valitsemaan oikeat termit.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2. Teksti mahdollisimman selkeänä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Jos tekstissä on epäselviä kohtia (esim. käsinkirjoitettu vanha teksti), voit yrittää tulkita niitä ensin itse tai kertoa, mitkä kohdat ovat epäselviä.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3. Kerro toivotusta tyylistä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Haluatko käännöksen mahdollisimman tarkasti vanhaa kieltä mukaillen vai sujuvaksi nykysuomeksi?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4. Pyydä tarkennuksia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Jos jokin kohta käännöksessä tuntuu epäselvältä, pyydä tekoälyä tarkentamaan sitä tai antamaan vaihtoehtoisia käännöksiä.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5. Anna valmiita käännöksiä termeille ja paikannimille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Jos tiedät, että jokin sana tarkoittaa tiettyä asiaa jossain vanhassa tekstissä, voit mainita sen.</a:t>
            </a:r>
          </a:p>
          <a:p>
            <a:pPr lvl="1">
              <a:lnSpc>
                <a:spcPct val="100000"/>
              </a:lnSpc>
            </a:pPr>
            <a:r>
              <a:rPr lang="fi-FI" sz="1500" dirty="0"/>
              <a:t>Esim. ”</a:t>
            </a:r>
            <a:r>
              <a:rPr lang="fi-FI" sz="1500" i="1" dirty="0"/>
              <a:t>käytä käännöksessä seuraavia suomennoksia: </a:t>
            </a:r>
            <a:r>
              <a:rPr lang="fi-FI" sz="1500" i="1" dirty="0" err="1"/>
              <a:t>nämndeman</a:t>
            </a:r>
            <a:r>
              <a:rPr lang="fi-FI" sz="1500" i="1" dirty="0"/>
              <a:t>=lautamies, </a:t>
            </a:r>
            <a:r>
              <a:rPr lang="fi-FI" sz="1500" i="1" dirty="0" err="1"/>
              <a:t>Eufraåminne</a:t>
            </a:r>
            <a:r>
              <a:rPr lang="fi-FI" sz="1500" i="1" dirty="0"/>
              <a:t>=Eurajoki”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6. Kokeile pyytää tekstin ensin nykyruotsiksi ja vasta sen jälkeen suomeksi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500" b="1" dirty="0"/>
              <a:t>7. Tee käännös kirjautuneena käyttäjänä</a:t>
            </a:r>
          </a:p>
          <a:p>
            <a:pPr marL="0" indent="0">
              <a:lnSpc>
                <a:spcPct val="100000"/>
              </a:lnSpc>
              <a:buNone/>
            </a:pPr>
            <a:endParaRPr lang="fi-FI" sz="1500" dirty="0"/>
          </a:p>
        </p:txBody>
      </p:sp>
    </p:spTree>
    <p:extLst>
      <p:ext uri="{BB962C8B-B14F-4D97-AF65-F5344CB8AC3E}">
        <p14:creationId xmlns:p14="http://schemas.microsoft.com/office/powerpoint/2010/main" val="236937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ABCEDB-9912-98AD-8F5A-6E9ECBBB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ChatGPT</a:t>
            </a:r>
            <a:r>
              <a:rPr lang="fi-FI" dirty="0"/>
              <a:t>-käännökset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CACE83-BE58-DB91-D702-9F13F116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5204" y="2578444"/>
            <a:ext cx="3822357" cy="3620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/>
              <a:t>Koska mainittu Henrik ei saapunut paikalle eikä lähettänyt mitään ilmoitusta poissaolonsa syystä, </a:t>
            </a:r>
            <a:r>
              <a:rPr lang="fi-FI" sz="1800" dirty="0">
                <a:highlight>
                  <a:srgbClr val="FFFF00"/>
                </a:highlight>
              </a:rPr>
              <a:t>hänet tuomitaan poissaolosta </a:t>
            </a:r>
            <a:r>
              <a:rPr lang="fi-FI" sz="1800" dirty="0"/>
              <a:t>ja määrätään maksamaan edellä mainitut </a:t>
            </a:r>
            <a:r>
              <a:rPr lang="fi-FI" sz="1800" dirty="0">
                <a:highlight>
                  <a:srgbClr val="C0C0C0"/>
                </a:highlight>
              </a:rPr>
              <a:t>3 kuormaa viljaa </a:t>
            </a:r>
            <a:r>
              <a:rPr lang="fi-FI" sz="1800" dirty="0"/>
              <a:t>arvoltaan 1 taalari ja 28 äyriä, 5 taalaria ja 24 äyriä rahana sekä härkä arvoltaan 7 taalaria. Tämä tekee yhteensä </a:t>
            </a:r>
            <a:r>
              <a:rPr lang="fi-FI" sz="1800" dirty="0">
                <a:highlight>
                  <a:srgbClr val="00FF00"/>
                </a:highlight>
              </a:rPr>
              <a:t>14 taalaria ja 20 äyriä</a:t>
            </a:r>
            <a:r>
              <a:rPr lang="fi-FI" sz="1800" dirty="0"/>
              <a:t>. </a:t>
            </a:r>
          </a:p>
          <a:p>
            <a:pPr marL="0" indent="0">
              <a:buNone/>
            </a:pPr>
            <a:r>
              <a:rPr lang="fi-FI" sz="1800" dirty="0">
                <a:highlight>
                  <a:srgbClr val="00FFFF"/>
                </a:highlight>
              </a:rPr>
              <a:t>Hänen on myös korvattava kantajan oikeudenkäyntikulut, jotka ovat 24 äyriä hopearahaa.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D7702251-572F-76EB-2380-3ABCC21F73B9}"/>
              </a:ext>
            </a:extLst>
          </p:cNvPr>
          <p:cNvSpPr txBox="1">
            <a:spLocks/>
          </p:cNvSpPr>
          <p:nvPr/>
        </p:nvSpPr>
        <p:spPr>
          <a:xfrm>
            <a:off x="3985054" y="2578444"/>
            <a:ext cx="3997411" cy="35500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/>
              <a:t>Koska mainittu </a:t>
            </a:r>
            <a:r>
              <a:rPr lang="fi-FI" sz="1800" dirty="0" err="1"/>
              <a:t>Henrich</a:t>
            </a:r>
            <a:r>
              <a:rPr lang="fi-FI" sz="1800" dirty="0"/>
              <a:t> ei ole saapunut paikalle eikä myöskään lähettänyt ketään ilmoittamaan poissaolonsa syytä, </a:t>
            </a:r>
            <a:r>
              <a:rPr lang="fi-FI" sz="1800" dirty="0">
                <a:highlight>
                  <a:srgbClr val="FFFF00"/>
                </a:highlight>
              </a:rPr>
              <a:t>hänet julistetaan poissaolevaksi (</a:t>
            </a:r>
            <a:r>
              <a:rPr lang="fi-FI" sz="1800" dirty="0" err="1">
                <a:highlight>
                  <a:srgbClr val="FFFF00"/>
                </a:highlight>
              </a:rPr>
              <a:t>contumax</a:t>
            </a:r>
            <a:r>
              <a:rPr lang="fi-FI" sz="1800" dirty="0">
                <a:highlight>
                  <a:srgbClr val="FFFF00"/>
                </a:highlight>
              </a:rPr>
              <a:t>) </a:t>
            </a:r>
            <a:r>
              <a:rPr lang="fi-FI" sz="1800" dirty="0"/>
              <a:t>ja tuomitaan maksamaan edellä mainitut </a:t>
            </a:r>
            <a:r>
              <a:rPr lang="fi-FI" sz="1800" dirty="0">
                <a:highlight>
                  <a:srgbClr val="C0C0C0"/>
                </a:highlight>
              </a:rPr>
              <a:t>3 kuormaa viljaa</a:t>
            </a:r>
            <a:r>
              <a:rPr lang="fi-FI" sz="1800" dirty="0"/>
              <a:t>, joiden arvo on 1 taalari 28 äyriä, lisäksi 5 taalaria 24 äyriä rahassa sekä härkä, jonka arvo on 7 taalaria. Kaikkiaan summa tekee </a:t>
            </a:r>
            <a:r>
              <a:rPr lang="fi-FI" sz="1800" dirty="0">
                <a:highlight>
                  <a:srgbClr val="00FF00"/>
                </a:highlight>
              </a:rPr>
              <a:t>14 taalaria ja 20 äyriä</a:t>
            </a:r>
            <a:r>
              <a:rPr lang="fi-FI" sz="1800" dirty="0"/>
              <a:t>. </a:t>
            </a:r>
          </a:p>
          <a:p>
            <a:pPr marL="0" indent="0">
              <a:buNone/>
            </a:pPr>
            <a:r>
              <a:rPr lang="fi-FI" sz="1800" dirty="0">
                <a:highlight>
                  <a:srgbClr val="00FFFF"/>
                </a:highlight>
              </a:rPr>
              <a:t>Hänen tulee myös korvata kantajan oikeudenkäyntikulut 24 äyrillä hopearahaa.</a:t>
            </a:r>
            <a:endParaRPr lang="fi-FI" dirty="0">
              <a:highlight>
                <a:srgbClr val="00FFFF"/>
              </a:highlight>
            </a:endParaRP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EC976CD-A4FB-746C-57ED-518C0786BF55}"/>
              </a:ext>
            </a:extLst>
          </p:cNvPr>
          <p:cNvSpPr txBox="1">
            <a:spLocks/>
          </p:cNvSpPr>
          <p:nvPr/>
        </p:nvSpPr>
        <p:spPr>
          <a:xfrm>
            <a:off x="84437" y="2578444"/>
            <a:ext cx="3734829" cy="362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800" dirty="0"/>
              <a:t>Mutta koska </a:t>
            </a:r>
            <a:r>
              <a:rPr lang="fi-FI" sz="1800" dirty="0" err="1"/>
              <a:t>Henrich</a:t>
            </a:r>
            <a:r>
              <a:rPr lang="fi-FI" sz="1800" dirty="0"/>
              <a:t> ei ole saapunut itse paikalle eikä ole lähettänyt edustajaa esteelleen, niin </a:t>
            </a:r>
            <a:r>
              <a:rPr lang="fi-FI" sz="1800" dirty="0">
                <a:highlight>
                  <a:srgbClr val="FFFF00"/>
                </a:highlight>
              </a:rPr>
              <a:t>hänet tuomitaan väliin jääneeksi </a:t>
            </a:r>
            <a:r>
              <a:rPr lang="fi-FI" sz="1800" dirty="0"/>
              <a:t>ja määrätty maksamaan </a:t>
            </a:r>
            <a:r>
              <a:rPr lang="fi-FI" sz="1800" dirty="0">
                <a:highlight>
                  <a:srgbClr val="C0C0C0"/>
                </a:highlight>
              </a:rPr>
              <a:t>3 lakkia viljaa</a:t>
            </a:r>
            <a:r>
              <a:rPr lang="fi-FI" sz="1800" dirty="0"/>
              <a:t>, 1 </a:t>
            </a:r>
            <a:r>
              <a:rPr lang="fi-FI" sz="1800" dirty="0" err="1"/>
              <a:t>Dr</a:t>
            </a:r>
            <a:r>
              <a:rPr lang="fi-FI" sz="1800" dirty="0"/>
              <a:t> 28/-, 5 </a:t>
            </a:r>
            <a:r>
              <a:rPr lang="fi-FI" sz="1800" dirty="0" err="1"/>
              <a:t>Dr</a:t>
            </a:r>
            <a:r>
              <a:rPr lang="fi-FI" sz="1800" dirty="0"/>
              <a:t> 24/- rahaa, sekä 1 </a:t>
            </a:r>
            <a:r>
              <a:rPr lang="fi-FI" sz="1800" dirty="0" err="1"/>
              <a:t>Stuth</a:t>
            </a:r>
            <a:r>
              <a:rPr lang="fi-FI" sz="1800" dirty="0"/>
              <a:t>, 7 C, joka yhteensä tekee </a:t>
            </a:r>
            <a:r>
              <a:rPr lang="fi-FI" sz="1800" dirty="0">
                <a:highlight>
                  <a:srgbClr val="00FF00"/>
                </a:highlight>
              </a:rPr>
              <a:t>14 d:r 20/-</a:t>
            </a:r>
            <a:r>
              <a:rPr lang="fi-FI" sz="18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800" dirty="0">
                <a:highlight>
                  <a:srgbClr val="00FFFF"/>
                </a:highlight>
              </a:rPr>
              <a:t>Hänen on myös palautettava </a:t>
            </a:r>
            <a:r>
              <a:rPr lang="fi-FI" sz="1800" dirty="0" err="1">
                <a:highlight>
                  <a:srgbClr val="00FFFF"/>
                </a:highlight>
              </a:rPr>
              <a:t>käräjääntoimittajan</a:t>
            </a:r>
            <a:r>
              <a:rPr lang="fi-FI" sz="1800" dirty="0">
                <a:highlight>
                  <a:srgbClr val="00FFFF"/>
                </a:highlight>
              </a:rPr>
              <a:t> tekemiä oikeudenkäynnin kuluja 24 </a:t>
            </a:r>
            <a:r>
              <a:rPr lang="fi-FI" sz="1800" dirty="0" err="1">
                <a:highlight>
                  <a:srgbClr val="00FFFF"/>
                </a:highlight>
              </a:rPr>
              <a:t>sölvriä</a:t>
            </a:r>
            <a:r>
              <a:rPr lang="fi-FI" sz="1800" dirty="0"/>
              <a:t>.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B8C9271-A058-B6F8-8AC7-CE7F16F98F61}"/>
              </a:ext>
            </a:extLst>
          </p:cNvPr>
          <p:cNvSpPr txBox="1"/>
          <p:nvPr/>
        </p:nvSpPr>
        <p:spPr>
          <a:xfrm>
            <a:off x="84438" y="1877133"/>
            <a:ext cx="277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Ei kirjautunut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30EFDDE-23D2-F712-F76E-65C2248B99B5}"/>
              </a:ext>
            </a:extLst>
          </p:cNvPr>
          <p:cNvSpPr txBox="1"/>
          <p:nvPr/>
        </p:nvSpPr>
        <p:spPr>
          <a:xfrm>
            <a:off x="3981968" y="1690688"/>
            <a:ext cx="320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Kirjautunut käyttäjä</a:t>
            </a:r>
          </a:p>
          <a:p>
            <a:r>
              <a:rPr lang="fi-FI" b="1" dirty="0"/>
              <a:t>Käännös suoraan suomeksi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DBFDF3F-DD16-78C6-A1FB-FA6AB904A4B9}"/>
              </a:ext>
            </a:extLst>
          </p:cNvPr>
          <p:cNvSpPr txBox="1"/>
          <p:nvPr/>
        </p:nvSpPr>
        <p:spPr>
          <a:xfrm>
            <a:off x="8255347" y="1626282"/>
            <a:ext cx="3959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Kirjautunut käyttäjä</a:t>
            </a:r>
          </a:p>
          <a:p>
            <a:r>
              <a:rPr lang="fi-FI" b="1" dirty="0"/>
              <a:t>Muunnos ensin nykyruotsiksi ja sitten suomeksi</a:t>
            </a:r>
          </a:p>
        </p:txBody>
      </p:sp>
    </p:spTree>
    <p:extLst>
      <p:ext uri="{BB962C8B-B14F-4D97-AF65-F5344CB8AC3E}">
        <p14:creationId xmlns:p14="http://schemas.microsoft.com/office/powerpoint/2010/main" val="216964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1029</Words>
  <Application>Microsoft Office PowerPoint</Application>
  <PresentationFormat>Laajakuva</PresentationFormat>
  <Paragraphs>138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Office-teema</vt:lpstr>
      <vt:lpstr>Tekoäly sukututkimuksessa - käytännön opastusta</vt:lpstr>
      <vt:lpstr>Viimeaikaisia koulutuksia</vt:lpstr>
      <vt:lpstr>Nyt käsittelyssä</vt:lpstr>
      <vt:lpstr>Automaattinen tekstintunnistus</vt:lpstr>
      <vt:lpstr>Omia havaintoja KA:n tekstintunnistustyökalusta</vt:lpstr>
      <vt:lpstr>Generatiivinen tekoäly </vt:lpstr>
      <vt:lpstr>Tekoälysovelluksien hyötykäyttö</vt:lpstr>
      <vt:lpstr>Miten auttaa tekoälyä tekemään paremman käännöksen?</vt:lpstr>
      <vt:lpstr>ChatGPT-käännökset</vt:lpstr>
      <vt:lpstr>Hakemiston tekeminen</vt:lpstr>
      <vt:lpstr>ChatGTP tekstiä tunnistamassa</vt:lpstr>
      <vt:lpstr>ChatGTP tekstiä tunnistamassa</vt:lpstr>
      <vt:lpstr>PowerPoint-esitys</vt:lpstr>
      <vt:lpstr>Muita</vt:lpstr>
      <vt:lpstr>Luotettavuus ja tietoturva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Tuomas K.</dc:creator>
  <cp:lastModifiedBy>Tuomas K.</cp:lastModifiedBy>
  <cp:revision>19</cp:revision>
  <dcterms:created xsi:type="dcterms:W3CDTF">2024-11-27T16:57:57Z</dcterms:created>
  <dcterms:modified xsi:type="dcterms:W3CDTF">2025-09-17T17:43:50Z</dcterms:modified>
</cp:coreProperties>
</file>