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84" r:id="rId4"/>
    <p:sldId id="285" r:id="rId5"/>
    <p:sldId id="286" r:id="rId6"/>
    <p:sldId id="287" r:id="rId7"/>
    <p:sldId id="258" r:id="rId8"/>
    <p:sldId id="265" r:id="rId9"/>
    <p:sldId id="270" r:id="rId10"/>
    <p:sldId id="269" r:id="rId11"/>
    <p:sldId id="271" r:id="rId12"/>
    <p:sldId id="281" r:id="rId13"/>
    <p:sldId id="282" r:id="rId14"/>
    <p:sldId id="283" r:id="rId15"/>
    <p:sldId id="289" r:id="rId16"/>
    <p:sldId id="288" r:id="rId17"/>
    <p:sldId id="256" r:id="rId18"/>
    <p:sldId id="277" r:id="rId19"/>
    <p:sldId id="278" r:id="rId20"/>
    <p:sldId id="279" r:id="rId21"/>
    <p:sldId id="280" r:id="rId22"/>
    <p:sldId id="276" r:id="rId23"/>
    <p:sldId id="272" r:id="rId24"/>
    <p:sldId id="274" r:id="rId25"/>
    <p:sldId id="273" r:id="rId26"/>
    <p:sldId id="275" r:id="rId27"/>
    <p:sldId id="260" r:id="rId28"/>
    <p:sldId id="266" r:id="rId29"/>
    <p:sldId id="263" r:id="rId30"/>
    <p:sldId id="267"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97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8"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tusiv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3701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1"/>
            <a:ext cx="12190815" cy="6858667"/>
          </a:xfrm>
          <a:prstGeom prst="rect">
            <a:avLst/>
          </a:prstGeom>
        </p:spPr>
      </p:pic>
      <p:sp>
        <p:nvSpPr>
          <p:cNvPr id="4" name="Text Placeholder 3"/>
          <p:cNvSpPr>
            <a:spLocks noGrp="1"/>
          </p:cNvSpPr>
          <p:nvPr>
            <p:ph type="body" sz="quarter" idx="10" hasCustomPrompt="1"/>
          </p:nvPr>
        </p:nvSpPr>
        <p:spPr>
          <a:xfrm>
            <a:off x="1094242" y="1395867"/>
            <a:ext cx="3413125" cy="742950"/>
          </a:xfrm>
          <a:prstGeom prst="rect">
            <a:avLst/>
          </a:prstGeom>
        </p:spPr>
        <p:txBody>
          <a:bodyPr/>
          <a:lstStyle>
            <a:lvl1pPr marL="0" indent="0">
              <a:buNone/>
              <a:defRPr b="1" baseline="0">
                <a:solidFill>
                  <a:srgbClr val="002060"/>
                </a:solidFill>
                <a:latin typeface="+mn-lt"/>
                <a:cs typeface="Arial" panose="020B0604020202020204" pitchFamily="34" charset="0"/>
              </a:defRPr>
            </a:lvl1pPr>
          </a:lstStyle>
          <a:p>
            <a:pPr lvl="0"/>
            <a:r>
              <a:rPr lang="en-US" dirty="0" err="1"/>
              <a:t>Pieni</a:t>
            </a:r>
            <a:r>
              <a:rPr lang="en-US" dirty="0"/>
              <a:t> </a:t>
            </a:r>
            <a:r>
              <a:rPr lang="en-US" dirty="0" err="1"/>
              <a:t>väliotsikko</a:t>
            </a:r>
            <a:endParaRPr lang="fr-FR" dirty="0"/>
          </a:p>
        </p:txBody>
      </p:sp>
      <p:sp>
        <p:nvSpPr>
          <p:cNvPr id="17" name="Text Placeholder 3"/>
          <p:cNvSpPr>
            <a:spLocks noGrp="1"/>
          </p:cNvSpPr>
          <p:nvPr>
            <p:ph type="body" sz="quarter" idx="11" hasCustomPrompt="1"/>
          </p:nvPr>
        </p:nvSpPr>
        <p:spPr>
          <a:xfrm>
            <a:off x="1094242" y="2590116"/>
            <a:ext cx="3413125" cy="127241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aseline="0">
                <a:solidFill>
                  <a:srgbClr val="002060"/>
                </a:solidFill>
                <a:latin typeface="+mn-lt"/>
                <a:cs typeface="Arial" panose="020B0604020202020204" pitchFamily="34" charset="0"/>
              </a:defRPr>
            </a:lvl1pPr>
          </a:lstStyle>
          <a:p>
            <a:pPr lvl="0"/>
            <a:r>
              <a:rPr lang="en-US" dirty="0" err="1"/>
              <a:t>Tänne</a:t>
            </a:r>
            <a:r>
              <a:rPr lang="en-US" dirty="0"/>
              <a:t> </a:t>
            </a:r>
            <a:r>
              <a:rPr lang="en-US" dirty="0" err="1"/>
              <a:t>tulee</a:t>
            </a:r>
            <a:r>
              <a:rPr lang="en-US" dirty="0"/>
              <a:t> </a:t>
            </a:r>
            <a:r>
              <a:rPr lang="en-US" dirty="0" err="1"/>
              <a:t>tekstiä</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Tree>
    <p:extLst>
      <p:ext uri="{BB962C8B-B14F-4D97-AF65-F5344CB8AC3E}">
        <p14:creationId xmlns:p14="http://schemas.microsoft.com/office/powerpoint/2010/main" val="410449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sivu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1"/>
            <a:ext cx="12190815" cy="6858667"/>
          </a:xfrm>
          <a:prstGeom prst="rect">
            <a:avLst/>
          </a:prstGeom>
        </p:spPr>
      </p:pic>
      <p:sp>
        <p:nvSpPr>
          <p:cNvPr id="4" name="Text Placeholder 3"/>
          <p:cNvSpPr>
            <a:spLocks noGrp="1"/>
          </p:cNvSpPr>
          <p:nvPr>
            <p:ph type="body" sz="quarter" idx="10" hasCustomPrompt="1"/>
          </p:nvPr>
        </p:nvSpPr>
        <p:spPr>
          <a:xfrm>
            <a:off x="2073957" y="1771424"/>
            <a:ext cx="3413125" cy="742950"/>
          </a:xfrm>
          <a:prstGeom prst="rect">
            <a:avLst/>
          </a:prstGeom>
        </p:spPr>
        <p:txBody>
          <a:bodyPr/>
          <a:lstStyle>
            <a:lvl1pPr marL="0" indent="0">
              <a:buNone/>
              <a:defRPr b="1" baseline="0">
                <a:solidFill>
                  <a:srgbClr val="002060"/>
                </a:solidFill>
                <a:latin typeface="+mn-lt"/>
                <a:cs typeface="Arial" panose="020B0604020202020204" pitchFamily="34" charset="0"/>
              </a:defRPr>
            </a:lvl1pPr>
          </a:lstStyle>
          <a:p>
            <a:pPr lvl="0"/>
            <a:r>
              <a:rPr lang="en-US" dirty="0" err="1"/>
              <a:t>Pieni</a:t>
            </a:r>
            <a:r>
              <a:rPr lang="en-US" dirty="0"/>
              <a:t> </a:t>
            </a:r>
            <a:r>
              <a:rPr lang="en-US" dirty="0" err="1"/>
              <a:t>väliotsikko</a:t>
            </a:r>
            <a:endParaRPr lang="fr-FR" dirty="0"/>
          </a:p>
        </p:txBody>
      </p:sp>
      <p:sp>
        <p:nvSpPr>
          <p:cNvPr id="17" name="Text Placeholder 3"/>
          <p:cNvSpPr>
            <a:spLocks noGrp="1"/>
          </p:cNvSpPr>
          <p:nvPr>
            <p:ph type="body" sz="quarter" idx="11" hasCustomPrompt="1"/>
          </p:nvPr>
        </p:nvSpPr>
        <p:spPr>
          <a:xfrm>
            <a:off x="2073957" y="2793124"/>
            <a:ext cx="3413125" cy="4819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200" baseline="0">
                <a:solidFill>
                  <a:srgbClr val="002060"/>
                </a:solidFill>
                <a:latin typeface="+mn-lt"/>
                <a:cs typeface="Arial" panose="020B0604020202020204" pitchFamily="34" charset="0"/>
              </a:defRPr>
            </a:lvl1pPr>
          </a:lstStyle>
          <a:p>
            <a:pPr lvl="0"/>
            <a:r>
              <a:rPr lang="en-US" dirty="0" err="1"/>
              <a:t>Toinen</a:t>
            </a:r>
            <a:r>
              <a:rPr lang="en-US" dirty="0"/>
              <a:t> </a:t>
            </a:r>
            <a:r>
              <a:rPr lang="en-US" dirty="0" err="1"/>
              <a:t>väliotsikko</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
        <p:nvSpPr>
          <p:cNvPr id="5" name="Text Placeholder 3"/>
          <p:cNvSpPr>
            <a:spLocks noGrp="1"/>
          </p:cNvSpPr>
          <p:nvPr>
            <p:ph type="body" sz="quarter" idx="12" hasCustomPrompt="1"/>
          </p:nvPr>
        </p:nvSpPr>
        <p:spPr>
          <a:xfrm>
            <a:off x="2073957" y="3345365"/>
            <a:ext cx="2367413" cy="19216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sz="1800" baseline="0">
                <a:solidFill>
                  <a:srgbClr val="002060"/>
                </a:solidFill>
                <a:latin typeface="+mn-lt"/>
                <a:cs typeface="Arial" panose="020B0604020202020204" pitchFamily="34" charset="0"/>
              </a:defRPr>
            </a:lvl1pPr>
          </a:lstStyle>
          <a:p>
            <a:pPr lvl="0"/>
            <a:r>
              <a:rPr lang="en-US" dirty="0"/>
              <a:t> </a:t>
            </a:r>
            <a:r>
              <a:rPr lang="en-US" dirty="0" err="1"/>
              <a:t>Tänne</a:t>
            </a:r>
            <a:r>
              <a:rPr lang="en-US" dirty="0"/>
              <a:t> </a:t>
            </a:r>
            <a:r>
              <a:rPr lang="en-US" dirty="0" err="1"/>
              <a:t>tulee</a:t>
            </a:r>
            <a:r>
              <a:rPr lang="en-US" dirty="0"/>
              <a:t> </a:t>
            </a:r>
            <a:r>
              <a:rPr lang="en-US" dirty="0" err="1"/>
              <a:t>tekstiä</a:t>
            </a:r>
            <a:r>
              <a:rPr lang="en-US" dirty="0"/>
              <a:t>…</a:t>
            </a:r>
          </a:p>
          <a:p>
            <a:pPr lvl="0"/>
            <a:r>
              <a:rPr lang="en-US" dirty="0"/>
              <a:t> </a:t>
            </a:r>
            <a:r>
              <a:rPr lang="en-US" dirty="0" err="1"/>
              <a:t>Tekstiä</a:t>
            </a:r>
            <a:endParaRPr lang="en-US" dirty="0"/>
          </a:p>
          <a:p>
            <a:pPr lvl="0"/>
            <a:r>
              <a:rPr lang="en-US" dirty="0"/>
              <a:t> </a:t>
            </a:r>
            <a:r>
              <a:rPr lang="en-US" dirty="0" err="1"/>
              <a:t>Tekstiä</a:t>
            </a:r>
            <a:endParaRPr lang="en-US" dirty="0"/>
          </a:p>
          <a:p>
            <a:pPr lvl="0"/>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
        <p:nvSpPr>
          <p:cNvPr id="6" name="Text Placeholder 3"/>
          <p:cNvSpPr>
            <a:spLocks noGrp="1"/>
          </p:cNvSpPr>
          <p:nvPr>
            <p:ph type="body" sz="quarter" idx="13" hasCustomPrompt="1"/>
          </p:nvPr>
        </p:nvSpPr>
        <p:spPr>
          <a:xfrm>
            <a:off x="5487082" y="3345365"/>
            <a:ext cx="2367413" cy="19216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sz="1800" baseline="0">
                <a:solidFill>
                  <a:srgbClr val="002060"/>
                </a:solidFill>
                <a:latin typeface="+mn-lt"/>
                <a:cs typeface="Arial" panose="020B0604020202020204" pitchFamily="34" charset="0"/>
              </a:defRPr>
            </a:lvl1pPr>
          </a:lstStyle>
          <a:p>
            <a:pPr lvl="0"/>
            <a:r>
              <a:rPr lang="en-US" dirty="0"/>
              <a:t> </a:t>
            </a:r>
            <a:r>
              <a:rPr lang="en-US" dirty="0" err="1"/>
              <a:t>Tänne</a:t>
            </a:r>
            <a:r>
              <a:rPr lang="en-US" dirty="0"/>
              <a:t> </a:t>
            </a:r>
            <a:r>
              <a:rPr lang="en-US" dirty="0" err="1"/>
              <a:t>tulee</a:t>
            </a:r>
            <a:r>
              <a:rPr lang="en-US" dirty="0"/>
              <a:t> </a:t>
            </a:r>
            <a:r>
              <a:rPr lang="en-US" dirty="0" err="1"/>
              <a:t>tekstiä</a:t>
            </a:r>
            <a:r>
              <a:rPr lang="en-US" dirty="0"/>
              <a:t>…</a:t>
            </a:r>
          </a:p>
          <a:p>
            <a:pPr lvl="0"/>
            <a:r>
              <a:rPr lang="en-US" dirty="0"/>
              <a:t> </a:t>
            </a:r>
            <a:r>
              <a:rPr lang="en-US" dirty="0" err="1"/>
              <a:t>Tekstiä</a:t>
            </a:r>
            <a:endParaRPr lang="en-US" dirty="0"/>
          </a:p>
          <a:p>
            <a:pPr lvl="0"/>
            <a:r>
              <a:rPr lang="en-US" dirty="0"/>
              <a:t> </a:t>
            </a:r>
            <a:r>
              <a:rPr lang="en-US" dirty="0" err="1"/>
              <a:t>Tekstiä</a:t>
            </a:r>
            <a:endParaRPr lang="en-US" dirty="0"/>
          </a:p>
          <a:p>
            <a:pPr lvl="0"/>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Tree>
    <p:extLst>
      <p:ext uri="{BB962C8B-B14F-4D97-AF65-F5344CB8AC3E}">
        <p14:creationId xmlns:p14="http://schemas.microsoft.com/office/powerpoint/2010/main" val="1865559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iitos-siv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7"/>
            <a:ext cx="12191999" cy="6859333"/>
          </a:xfrm>
          <a:prstGeom prst="rect">
            <a:avLst/>
          </a:prstGeom>
        </p:spPr>
      </p:pic>
      <p:sp>
        <p:nvSpPr>
          <p:cNvPr id="5" name="TextBox 4"/>
          <p:cNvSpPr txBox="1"/>
          <p:nvPr userDrawn="1"/>
        </p:nvSpPr>
        <p:spPr>
          <a:xfrm>
            <a:off x="5205370" y="4209012"/>
            <a:ext cx="1267463" cy="584775"/>
          </a:xfrm>
          <a:prstGeom prst="rect">
            <a:avLst/>
          </a:prstGeom>
          <a:noFill/>
        </p:spPr>
        <p:txBody>
          <a:bodyPr wrap="none" rtlCol="0" anchor="ctr">
            <a:spAutoFit/>
          </a:bodyPr>
          <a:lstStyle/>
          <a:p>
            <a:r>
              <a:rPr lang="fi-FI" sz="3200" b="1" dirty="0">
                <a:solidFill>
                  <a:srgbClr val="002060"/>
                </a:solidFill>
                <a:latin typeface="+mn-lt"/>
                <a:cs typeface="Arial" panose="020B0604020202020204" pitchFamily="34" charset="0"/>
              </a:rPr>
              <a:t>Kiitos!</a:t>
            </a:r>
            <a:endParaRPr lang="fr-FR" sz="3200" b="1" dirty="0">
              <a:solidFill>
                <a:srgbClr val="002060"/>
              </a:solidFill>
              <a:latin typeface="+mn-lt"/>
              <a:cs typeface="Arial" panose="020B0604020202020204" pitchFamily="34" charset="0"/>
            </a:endParaRPr>
          </a:p>
        </p:txBody>
      </p:sp>
    </p:spTree>
    <p:extLst>
      <p:ext uri="{BB962C8B-B14F-4D97-AF65-F5344CB8AC3E}">
        <p14:creationId xmlns:p14="http://schemas.microsoft.com/office/powerpoint/2010/main" val="397887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äliotsikkosivu H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1408" cy="6858332"/>
          </a:xfrm>
          <a:prstGeom prst="rect">
            <a:avLst/>
          </a:prstGeom>
        </p:spPr>
      </p:pic>
      <p:sp>
        <p:nvSpPr>
          <p:cNvPr id="10" name="Text Placeholder 9"/>
          <p:cNvSpPr>
            <a:spLocks noGrp="1"/>
          </p:cNvSpPr>
          <p:nvPr>
            <p:ph type="body" sz="quarter" idx="11" hasCustomPrompt="1"/>
          </p:nvPr>
        </p:nvSpPr>
        <p:spPr>
          <a:xfrm>
            <a:off x="874031" y="2058081"/>
            <a:ext cx="3795940" cy="587148"/>
          </a:xfrm>
          <a:prstGeom prst="rect">
            <a:avLst/>
          </a:prstGeom>
        </p:spPr>
        <p:txBody>
          <a:bodyPr/>
          <a:lstStyle>
            <a:lvl1pPr marL="0" indent="0">
              <a:buNone/>
              <a:defRPr sz="4000" b="1" baseline="0">
                <a:solidFill>
                  <a:schemeClr val="bg1"/>
                </a:solidFill>
                <a:latin typeface="+mn-lt"/>
                <a:ea typeface="Verdana" panose="020B0604030504040204" pitchFamily="34" charset="0"/>
                <a:cs typeface="Verdana" panose="020B0604030504040204" pitchFamily="34" charset="0"/>
              </a:defRPr>
            </a:lvl1pPr>
          </a:lstStyle>
          <a:p>
            <a:pPr lvl="0"/>
            <a:r>
              <a:rPr lang="en-US" dirty="0" err="1"/>
              <a:t>Väliotsikko</a:t>
            </a:r>
            <a:r>
              <a:rPr lang="en-US" dirty="0"/>
              <a:t> 1</a:t>
            </a:r>
          </a:p>
        </p:txBody>
      </p:sp>
    </p:spTree>
    <p:extLst>
      <p:ext uri="{BB962C8B-B14F-4D97-AF65-F5344CB8AC3E}">
        <p14:creationId xmlns:p14="http://schemas.microsoft.com/office/powerpoint/2010/main" val="51996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sivu H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1"/>
            <a:ext cx="12189292" cy="6859523"/>
          </a:xfrm>
          <a:prstGeom prst="rect">
            <a:avLst/>
          </a:prstGeom>
        </p:spPr>
      </p:pic>
      <p:sp>
        <p:nvSpPr>
          <p:cNvPr id="4" name="Text Placeholder 3"/>
          <p:cNvSpPr>
            <a:spLocks noGrp="1"/>
          </p:cNvSpPr>
          <p:nvPr>
            <p:ph type="body" sz="quarter" idx="10" hasCustomPrompt="1"/>
          </p:nvPr>
        </p:nvSpPr>
        <p:spPr>
          <a:xfrm>
            <a:off x="930956" y="1608138"/>
            <a:ext cx="3413125" cy="742950"/>
          </a:xfrm>
          <a:prstGeom prst="rect">
            <a:avLst/>
          </a:prstGeom>
        </p:spPr>
        <p:txBody>
          <a:bodyPr/>
          <a:lstStyle>
            <a:lvl1pPr marL="0" indent="0">
              <a:buNone/>
              <a:defRPr b="1" baseline="0">
                <a:solidFill>
                  <a:schemeClr val="bg1"/>
                </a:solidFill>
                <a:latin typeface="+mn-lt"/>
                <a:cs typeface="Arial" panose="020B0604020202020204" pitchFamily="34" charset="0"/>
              </a:defRPr>
            </a:lvl1pPr>
          </a:lstStyle>
          <a:p>
            <a:pPr lvl="0"/>
            <a:r>
              <a:rPr lang="en-US" dirty="0" err="1"/>
              <a:t>Pieni</a:t>
            </a:r>
            <a:r>
              <a:rPr lang="en-US" dirty="0"/>
              <a:t> </a:t>
            </a:r>
            <a:r>
              <a:rPr lang="en-US" dirty="0" err="1"/>
              <a:t>väliotsikko</a:t>
            </a:r>
            <a:endParaRPr lang="fr-FR" dirty="0"/>
          </a:p>
        </p:txBody>
      </p:sp>
      <p:sp>
        <p:nvSpPr>
          <p:cNvPr id="7" name="Text Placeholder 3"/>
          <p:cNvSpPr>
            <a:spLocks noGrp="1"/>
          </p:cNvSpPr>
          <p:nvPr>
            <p:ph type="body" sz="quarter" idx="11" hasCustomPrompt="1"/>
          </p:nvPr>
        </p:nvSpPr>
        <p:spPr>
          <a:xfrm>
            <a:off x="930956" y="2686809"/>
            <a:ext cx="3413125" cy="1272417"/>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aseline="0">
                <a:solidFill>
                  <a:schemeClr val="bg1"/>
                </a:solidFill>
                <a:latin typeface="+mn-lt"/>
                <a:cs typeface="Arial" panose="020B0604020202020204" pitchFamily="34" charset="0"/>
              </a:defRPr>
            </a:lvl1pPr>
          </a:lstStyle>
          <a:p>
            <a:pPr lvl="0"/>
            <a:r>
              <a:rPr lang="en-US" dirty="0" err="1"/>
              <a:t>Tänne</a:t>
            </a:r>
            <a:r>
              <a:rPr lang="en-US" dirty="0"/>
              <a:t> </a:t>
            </a:r>
            <a:r>
              <a:rPr lang="en-US" dirty="0" err="1"/>
              <a:t>tulee</a:t>
            </a:r>
            <a:r>
              <a:rPr lang="en-US" dirty="0"/>
              <a:t> </a:t>
            </a:r>
            <a:r>
              <a:rPr lang="en-US" dirty="0" err="1"/>
              <a:t>tekstiä</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Tänne</a:t>
            </a:r>
            <a:r>
              <a:rPr lang="en-US" dirty="0"/>
              <a:t> </a:t>
            </a:r>
            <a:r>
              <a:rPr lang="en-US" dirty="0" err="1"/>
              <a:t>tulee</a:t>
            </a:r>
            <a:r>
              <a:rPr lang="en-US" dirty="0"/>
              <a:t> </a:t>
            </a:r>
            <a:r>
              <a:rPr lang="en-US" dirty="0" err="1"/>
              <a:t>tekstiä</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Tänne</a:t>
            </a:r>
            <a:r>
              <a:rPr lang="en-US" dirty="0"/>
              <a:t> </a:t>
            </a:r>
            <a:r>
              <a:rPr lang="en-US" dirty="0" err="1"/>
              <a:t>tulee</a:t>
            </a:r>
            <a:r>
              <a:rPr lang="en-US" dirty="0"/>
              <a:t> </a:t>
            </a:r>
            <a:r>
              <a:rPr lang="en-US" dirty="0" err="1"/>
              <a:t>tekstiä</a:t>
            </a: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Tänne</a:t>
            </a:r>
            <a:r>
              <a:rPr lang="en-US" dirty="0"/>
              <a:t> </a:t>
            </a:r>
            <a:r>
              <a:rPr lang="en-US" dirty="0" err="1"/>
              <a:t>tulee</a:t>
            </a:r>
            <a:r>
              <a:rPr lang="en-US" dirty="0"/>
              <a:t> </a:t>
            </a:r>
            <a:r>
              <a:rPr lang="en-US" dirty="0" err="1"/>
              <a:t>tekstiä</a:t>
            </a: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Tree>
    <p:extLst>
      <p:ext uri="{BB962C8B-B14F-4D97-AF65-F5344CB8AC3E}">
        <p14:creationId xmlns:p14="http://schemas.microsoft.com/office/powerpoint/2010/main" val="97010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sivu H1 tumm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3" y="332"/>
            <a:ext cx="12194771" cy="6858000"/>
          </a:xfrm>
          <a:prstGeom prst="rect">
            <a:avLst/>
          </a:prstGeom>
        </p:spPr>
      </p:pic>
      <p:sp>
        <p:nvSpPr>
          <p:cNvPr id="10" name="Text Placeholder 9"/>
          <p:cNvSpPr>
            <a:spLocks noGrp="1"/>
          </p:cNvSpPr>
          <p:nvPr>
            <p:ph type="body" sz="quarter" idx="11" hasCustomPrompt="1"/>
          </p:nvPr>
        </p:nvSpPr>
        <p:spPr>
          <a:xfrm>
            <a:off x="874031" y="2058080"/>
            <a:ext cx="3869419" cy="562655"/>
          </a:xfrm>
          <a:prstGeom prst="rect">
            <a:avLst/>
          </a:prstGeom>
        </p:spPr>
        <p:txBody>
          <a:bodyPr/>
          <a:lstStyle>
            <a:lvl1pPr marL="0" indent="0">
              <a:buNone/>
              <a:defRPr sz="4000" b="1" baseline="0">
                <a:solidFill>
                  <a:schemeClr val="bg1"/>
                </a:solidFill>
                <a:latin typeface="+mn-lt"/>
                <a:cs typeface="Arial" panose="020B0604020202020204" pitchFamily="34" charset="0"/>
              </a:defRPr>
            </a:lvl1pPr>
          </a:lstStyle>
          <a:p>
            <a:pPr lvl="0"/>
            <a:r>
              <a:rPr lang="en-US" dirty="0" err="1"/>
              <a:t>Väliotsikko</a:t>
            </a:r>
            <a:r>
              <a:rPr lang="en-US" dirty="0"/>
              <a:t> 2</a:t>
            </a:r>
          </a:p>
        </p:txBody>
      </p:sp>
    </p:spTree>
    <p:extLst>
      <p:ext uri="{BB962C8B-B14F-4D97-AF65-F5344CB8AC3E}">
        <p14:creationId xmlns:p14="http://schemas.microsoft.com/office/powerpoint/2010/main" val="35569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isivu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1"/>
            <a:ext cx="12190815" cy="6858667"/>
          </a:xfrm>
          <a:prstGeom prst="rect">
            <a:avLst/>
          </a:prstGeom>
        </p:spPr>
      </p:pic>
      <p:sp>
        <p:nvSpPr>
          <p:cNvPr id="4" name="Text Placeholder 3"/>
          <p:cNvSpPr>
            <a:spLocks noGrp="1"/>
          </p:cNvSpPr>
          <p:nvPr>
            <p:ph type="body" sz="quarter" idx="10" hasCustomPrompt="1"/>
          </p:nvPr>
        </p:nvSpPr>
        <p:spPr>
          <a:xfrm>
            <a:off x="1869849" y="1583645"/>
            <a:ext cx="3413125" cy="742950"/>
          </a:xfrm>
          <a:prstGeom prst="rect">
            <a:avLst/>
          </a:prstGeom>
        </p:spPr>
        <p:txBody>
          <a:bodyPr/>
          <a:lstStyle>
            <a:lvl1pPr marL="0" indent="0">
              <a:buNone/>
              <a:defRPr b="1" baseline="0">
                <a:solidFill>
                  <a:srgbClr val="002060"/>
                </a:solidFill>
                <a:latin typeface="+mn-lt"/>
                <a:cs typeface="Arial" panose="020B0604020202020204" pitchFamily="34" charset="0"/>
              </a:defRPr>
            </a:lvl1pPr>
          </a:lstStyle>
          <a:p>
            <a:pPr lvl="0"/>
            <a:r>
              <a:rPr lang="en-US" dirty="0" err="1"/>
              <a:t>Pieni</a:t>
            </a:r>
            <a:r>
              <a:rPr lang="en-US" dirty="0"/>
              <a:t> </a:t>
            </a:r>
            <a:r>
              <a:rPr lang="en-US" dirty="0" err="1"/>
              <a:t>väliotsikko</a:t>
            </a:r>
            <a:endParaRPr lang="fr-FR" dirty="0"/>
          </a:p>
        </p:txBody>
      </p:sp>
      <p:sp>
        <p:nvSpPr>
          <p:cNvPr id="7" name="Text Placeholder 3"/>
          <p:cNvSpPr>
            <a:spLocks noGrp="1"/>
          </p:cNvSpPr>
          <p:nvPr>
            <p:ph type="body" sz="quarter" idx="11" hasCustomPrompt="1"/>
          </p:nvPr>
        </p:nvSpPr>
        <p:spPr>
          <a:xfrm>
            <a:off x="1869848" y="2622254"/>
            <a:ext cx="3413125" cy="127241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aseline="0">
                <a:solidFill>
                  <a:srgbClr val="002060"/>
                </a:solidFill>
                <a:latin typeface="+mn-lt"/>
                <a:ea typeface="Verdana" panose="020B0604030504040204" pitchFamily="34" charset="0"/>
                <a:cs typeface="Verdana" panose="020B0604030504040204" pitchFamily="34" charset="0"/>
              </a:defRPr>
            </a:lvl1pPr>
          </a:lstStyle>
          <a:p>
            <a:pPr lvl="0"/>
            <a:r>
              <a:rPr lang="en-US" dirty="0" err="1"/>
              <a:t>Tänne</a:t>
            </a:r>
            <a:r>
              <a:rPr lang="en-US" dirty="0"/>
              <a:t> </a:t>
            </a:r>
            <a:r>
              <a:rPr lang="en-US" dirty="0" err="1"/>
              <a:t>tulee</a:t>
            </a:r>
            <a:r>
              <a:rPr lang="en-US" dirty="0"/>
              <a:t> </a:t>
            </a:r>
            <a:r>
              <a:rPr lang="en-US" dirty="0" err="1"/>
              <a:t>tekstiä</a:t>
            </a:r>
            <a:r>
              <a:rPr lang="en-US" dirty="0"/>
              <a: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Tree>
    <p:extLst>
      <p:ext uri="{BB962C8B-B14F-4D97-AF65-F5344CB8AC3E}">
        <p14:creationId xmlns:p14="http://schemas.microsoft.com/office/powerpoint/2010/main" val="157055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sivu 4">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869849" y="1583645"/>
            <a:ext cx="3413125" cy="742950"/>
          </a:xfrm>
          <a:prstGeom prst="rect">
            <a:avLst/>
          </a:prstGeom>
        </p:spPr>
        <p:txBody>
          <a:bodyPr/>
          <a:lstStyle>
            <a:lvl1pPr marL="0" indent="0">
              <a:buNone/>
              <a:defRPr b="1" baseline="0">
                <a:solidFill>
                  <a:srgbClr val="002060"/>
                </a:solidFill>
                <a:latin typeface="+mn-lt"/>
                <a:cs typeface="Arial" panose="020B0604020202020204" pitchFamily="34" charset="0"/>
              </a:defRPr>
            </a:lvl1pPr>
          </a:lstStyle>
          <a:p>
            <a:pPr lvl="0"/>
            <a:r>
              <a:rPr lang="en-US" dirty="0" err="1"/>
              <a:t>Pieni</a:t>
            </a:r>
            <a:r>
              <a:rPr lang="en-US" dirty="0"/>
              <a:t> </a:t>
            </a:r>
            <a:r>
              <a:rPr lang="en-US" dirty="0" err="1"/>
              <a:t>väliotsikko</a:t>
            </a:r>
            <a:endParaRPr lang="fr-FR" dirty="0"/>
          </a:p>
        </p:txBody>
      </p:sp>
      <p:sp>
        <p:nvSpPr>
          <p:cNvPr id="7" name="Text Placeholder 3"/>
          <p:cNvSpPr>
            <a:spLocks noGrp="1"/>
          </p:cNvSpPr>
          <p:nvPr>
            <p:ph type="body" sz="quarter" idx="11" hasCustomPrompt="1"/>
          </p:nvPr>
        </p:nvSpPr>
        <p:spPr>
          <a:xfrm>
            <a:off x="1869848" y="2622254"/>
            <a:ext cx="3413125" cy="127241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aseline="0">
                <a:solidFill>
                  <a:srgbClr val="002060"/>
                </a:solidFill>
                <a:latin typeface="+mn-lt"/>
                <a:ea typeface="Verdana" panose="020B0604030504040204" pitchFamily="34" charset="0"/>
                <a:cs typeface="Verdana" panose="020B0604030504040204" pitchFamily="34" charset="0"/>
              </a:defRPr>
            </a:lvl1pPr>
          </a:lstStyle>
          <a:p>
            <a:pPr lvl="0"/>
            <a:r>
              <a:rPr lang="en-US" dirty="0" err="1"/>
              <a:t>Tänne</a:t>
            </a:r>
            <a:r>
              <a:rPr lang="en-US" dirty="0"/>
              <a:t> </a:t>
            </a:r>
            <a:r>
              <a:rPr lang="en-US" dirty="0" err="1"/>
              <a:t>tulee</a:t>
            </a:r>
            <a:r>
              <a:rPr lang="en-US" dirty="0"/>
              <a:t> </a:t>
            </a:r>
            <a:r>
              <a:rPr lang="en-US" dirty="0" err="1"/>
              <a:t>tekstiä</a:t>
            </a:r>
            <a:r>
              <a:rPr lang="en-US" dirty="0"/>
              <a: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userDrawn="1"/>
        </p:nvSpPr>
        <p:spPr>
          <a:xfrm>
            <a:off x="0" y="1"/>
            <a:ext cx="244929" cy="6858000"/>
          </a:xfrm>
          <a:prstGeom prst="rect">
            <a:avLst/>
          </a:prstGeom>
          <a:solidFill>
            <a:srgbClr val="0097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Picture Placeholder 7"/>
          <p:cNvSpPr>
            <a:spLocks noGrp="1"/>
          </p:cNvSpPr>
          <p:nvPr>
            <p:ph type="pic" sz="quarter" idx="12"/>
          </p:nvPr>
        </p:nvSpPr>
        <p:spPr>
          <a:xfrm>
            <a:off x="6139543" y="0"/>
            <a:ext cx="6052457" cy="6858000"/>
          </a:xfrm>
          <a:prstGeom prst="rect">
            <a:avLst/>
          </a:prstGeom>
        </p:spPr>
        <p:txBody>
          <a:bodyPr/>
          <a:lstStyle/>
          <a:p>
            <a:endParaRPr lang="fr-FR"/>
          </a:p>
        </p:txBody>
      </p:sp>
      <p:sp>
        <p:nvSpPr>
          <p:cNvPr id="9" name="Rectangle 8"/>
          <p:cNvSpPr/>
          <p:nvPr userDrawn="1"/>
        </p:nvSpPr>
        <p:spPr>
          <a:xfrm>
            <a:off x="5919106" y="0"/>
            <a:ext cx="220436" cy="6858000"/>
          </a:xfrm>
          <a:prstGeom prst="rect">
            <a:avLst/>
          </a:prstGeom>
          <a:solidFill>
            <a:srgbClr val="0097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 Placeholder 3"/>
          <p:cNvSpPr>
            <a:spLocks noGrp="1"/>
          </p:cNvSpPr>
          <p:nvPr>
            <p:ph type="body" sz="quarter" idx="13" hasCustomPrompt="1"/>
          </p:nvPr>
        </p:nvSpPr>
        <p:spPr>
          <a:xfrm>
            <a:off x="1094242" y="1395867"/>
            <a:ext cx="3413125" cy="742950"/>
          </a:xfrm>
          <a:prstGeom prst="rect">
            <a:avLst/>
          </a:prstGeom>
        </p:spPr>
        <p:txBody>
          <a:bodyPr/>
          <a:lstStyle>
            <a:lvl1pPr marL="0" indent="0">
              <a:buNone/>
              <a:defRPr b="1" baseline="0">
                <a:solidFill>
                  <a:srgbClr val="002060"/>
                </a:solidFill>
                <a:latin typeface="+mn-lt"/>
                <a:cs typeface="Arial" panose="020B0604020202020204" pitchFamily="34" charset="0"/>
              </a:defRPr>
            </a:lvl1pPr>
          </a:lstStyle>
          <a:p>
            <a:pPr lvl="0"/>
            <a:r>
              <a:rPr lang="en-US" dirty="0" err="1"/>
              <a:t>Pieni</a:t>
            </a:r>
            <a:r>
              <a:rPr lang="en-US" dirty="0"/>
              <a:t> </a:t>
            </a:r>
            <a:r>
              <a:rPr lang="en-US" dirty="0" err="1"/>
              <a:t>väliotsikko</a:t>
            </a:r>
            <a:endParaRPr lang="fr-FR" dirty="0"/>
          </a:p>
        </p:txBody>
      </p:sp>
      <p:sp>
        <p:nvSpPr>
          <p:cNvPr id="12" name="Text Placeholder 3"/>
          <p:cNvSpPr>
            <a:spLocks noGrp="1"/>
          </p:cNvSpPr>
          <p:nvPr>
            <p:ph type="body" sz="quarter" idx="14" hasCustomPrompt="1"/>
          </p:nvPr>
        </p:nvSpPr>
        <p:spPr>
          <a:xfrm>
            <a:off x="1094242" y="2590116"/>
            <a:ext cx="3413125" cy="127241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aseline="0">
                <a:solidFill>
                  <a:srgbClr val="002060"/>
                </a:solidFill>
                <a:latin typeface="+mn-lt"/>
                <a:cs typeface="Arial" panose="020B0604020202020204" pitchFamily="34" charset="0"/>
              </a:defRPr>
            </a:lvl1pPr>
          </a:lstStyle>
          <a:p>
            <a:pPr lvl="0"/>
            <a:r>
              <a:rPr lang="en-US" dirty="0" err="1"/>
              <a:t>Tänne</a:t>
            </a:r>
            <a:r>
              <a:rPr lang="en-US" dirty="0"/>
              <a:t> </a:t>
            </a:r>
            <a:r>
              <a:rPr lang="en-US" dirty="0" err="1"/>
              <a:t>tulee</a:t>
            </a:r>
            <a:r>
              <a:rPr lang="en-US" dirty="0"/>
              <a:t> </a:t>
            </a:r>
            <a:r>
              <a:rPr lang="en-US" dirty="0" err="1"/>
              <a:t>tekstiä</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Tree>
    <p:extLst>
      <p:ext uri="{BB962C8B-B14F-4D97-AF65-F5344CB8AC3E}">
        <p14:creationId xmlns:p14="http://schemas.microsoft.com/office/powerpoint/2010/main" val="81837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nkilöstön esittelysiv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4" name="Text Placeholder 3"/>
          <p:cNvSpPr>
            <a:spLocks noGrp="1"/>
          </p:cNvSpPr>
          <p:nvPr>
            <p:ph type="body" sz="quarter" idx="10" hasCustomPrompt="1"/>
          </p:nvPr>
        </p:nvSpPr>
        <p:spPr>
          <a:xfrm>
            <a:off x="1869849" y="1583645"/>
            <a:ext cx="3413125" cy="742950"/>
          </a:xfrm>
          <a:prstGeom prst="rect">
            <a:avLst/>
          </a:prstGeom>
        </p:spPr>
        <p:txBody>
          <a:bodyPr/>
          <a:lstStyle>
            <a:lvl1pPr marL="0" indent="0">
              <a:buNone/>
              <a:defRPr b="1" baseline="0">
                <a:solidFill>
                  <a:srgbClr val="002060"/>
                </a:solidFill>
                <a:latin typeface="+mn-lt"/>
                <a:cs typeface="Arial" panose="020B0604020202020204" pitchFamily="34" charset="0"/>
              </a:defRPr>
            </a:lvl1pPr>
          </a:lstStyle>
          <a:p>
            <a:pPr lvl="0"/>
            <a:r>
              <a:rPr lang="en-US" dirty="0" err="1"/>
              <a:t>Pieni</a:t>
            </a:r>
            <a:r>
              <a:rPr lang="en-US" dirty="0"/>
              <a:t> </a:t>
            </a:r>
            <a:r>
              <a:rPr lang="en-US" dirty="0" err="1"/>
              <a:t>väliotsikko</a:t>
            </a:r>
            <a:endParaRPr lang="fr-FR" dirty="0"/>
          </a:p>
        </p:txBody>
      </p:sp>
      <p:sp>
        <p:nvSpPr>
          <p:cNvPr id="7" name="Text Placeholder 3"/>
          <p:cNvSpPr>
            <a:spLocks noGrp="1"/>
          </p:cNvSpPr>
          <p:nvPr>
            <p:ph type="body" sz="quarter" idx="11" hasCustomPrompt="1"/>
          </p:nvPr>
        </p:nvSpPr>
        <p:spPr>
          <a:xfrm>
            <a:off x="2703798" y="4668996"/>
            <a:ext cx="1551949" cy="35952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600" b="1" baseline="0">
                <a:solidFill>
                  <a:srgbClr val="002060"/>
                </a:solidFill>
                <a:latin typeface="+mn-lt"/>
                <a:cs typeface="Arial" panose="020B0604020202020204" pitchFamily="34" charset="0"/>
              </a:defRPr>
            </a:lvl1pPr>
          </a:lstStyle>
          <a:p>
            <a:pPr lvl="0"/>
            <a:r>
              <a:rPr lang="en-US" dirty="0" err="1"/>
              <a:t>Nimi</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8741" y="3065246"/>
            <a:ext cx="1342064" cy="134709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61391" y="3065246"/>
            <a:ext cx="1342064" cy="134709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4596" y="3065246"/>
            <a:ext cx="1342064" cy="1347090"/>
          </a:xfrm>
          <a:prstGeom prst="rect">
            <a:avLst/>
          </a:prstGeom>
        </p:spPr>
      </p:pic>
      <p:sp>
        <p:nvSpPr>
          <p:cNvPr id="12" name="Text Placeholder 3"/>
          <p:cNvSpPr>
            <a:spLocks noGrp="1"/>
          </p:cNvSpPr>
          <p:nvPr>
            <p:ph type="body" sz="quarter" idx="12" hasCustomPrompt="1"/>
          </p:nvPr>
        </p:nvSpPr>
        <p:spPr>
          <a:xfrm>
            <a:off x="2703798" y="5027846"/>
            <a:ext cx="1551949" cy="35952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400" b="0" baseline="0">
                <a:solidFill>
                  <a:srgbClr val="002060"/>
                </a:solidFill>
                <a:latin typeface="+mn-lt"/>
                <a:cs typeface="Arial" panose="020B0604020202020204" pitchFamily="34" charset="0"/>
              </a:defRPr>
            </a:lvl1pPr>
          </a:lstStyle>
          <a:p>
            <a:pPr lvl="0"/>
            <a:r>
              <a:rPr lang="en-US" dirty="0" err="1"/>
              <a:t>titteli</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
        <p:nvSpPr>
          <p:cNvPr id="13" name="Text Placeholder 3"/>
          <p:cNvSpPr>
            <a:spLocks noGrp="1"/>
          </p:cNvSpPr>
          <p:nvPr>
            <p:ph type="body" sz="quarter" idx="13" hasCustomPrompt="1"/>
          </p:nvPr>
        </p:nvSpPr>
        <p:spPr>
          <a:xfrm>
            <a:off x="4872777" y="4668319"/>
            <a:ext cx="1551949" cy="35952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600" b="1" baseline="0">
                <a:solidFill>
                  <a:srgbClr val="002060"/>
                </a:solidFill>
                <a:latin typeface="+mn-lt"/>
                <a:cs typeface="Arial" panose="020B0604020202020204" pitchFamily="34" charset="0"/>
              </a:defRPr>
            </a:lvl1pPr>
          </a:lstStyle>
          <a:p>
            <a:pPr lvl="0"/>
            <a:r>
              <a:rPr lang="en-US" dirty="0" err="1"/>
              <a:t>Nimi</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
        <p:nvSpPr>
          <p:cNvPr id="14" name="Text Placeholder 3"/>
          <p:cNvSpPr>
            <a:spLocks noGrp="1"/>
          </p:cNvSpPr>
          <p:nvPr>
            <p:ph type="body" sz="quarter" idx="14" hasCustomPrompt="1"/>
          </p:nvPr>
        </p:nvSpPr>
        <p:spPr>
          <a:xfrm>
            <a:off x="4872777" y="5027169"/>
            <a:ext cx="1551949" cy="35952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400" b="0" baseline="0">
                <a:solidFill>
                  <a:srgbClr val="002060"/>
                </a:solidFill>
                <a:latin typeface="+mn-lt"/>
                <a:cs typeface="Arial" panose="020B0604020202020204" pitchFamily="34" charset="0"/>
              </a:defRPr>
            </a:lvl1pPr>
          </a:lstStyle>
          <a:p>
            <a:pPr lvl="0"/>
            <a:r>
              <a:rPr lang="en-US" dirty="0" err="1"/>
              <a:t>titteli</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
        <p:nvSpPr>
          <p:cNvPr id="15" name="Text Placeholder 3"/>
          <p:cNvSpPr>
            <a:spLocks noGrp="1"/>
          </p:cNvSpPr>
          <p:nvPr>
            <p:ph type="body" sz="quarter" idx="15" hasCustomPrompt="1"/>
          </p:nvPr>
        </p:nvSpPr>
        <p:spPr>
          <a:xfrm>
            <a:off x="7041756" y="4683822"/>
            <a:ext cx="1551949" cy="35952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600" b="1" baseline="0">
                <a:solidFill>
                  <a:srgbClr val="002060"/>
                </a:solidFill>
                <a:latin typeface="+mn-lt"/>
                <a:cs typeface="Arial" panose="020B0604020202020204" pitchFamily="34" charset="0"/>
              </a:defRPr>
            </a:lvl1pPr>
          </a:lstStyle>
          <a:p>
            <a:pPr lvl="0"/>
            <a:r>
              <a:rPr lang="en-US" dirty="0" err="1"/>
              <a:t>Nimi</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
        <p:nvSpPr>
          <p:cNvPr id="16" name="Text Placeholder 3"/>
          <p:cNvSpPr>
            <a:spLocks noGrp="1"/>
          </p:cNvSpPr>
          <p:nvPr>
            <p:ph type="body" sz="quarter" idx="16" hasCustomPrompt="1"/>
          </p:nvPr>
        </p:nvSpPr>
        <p:spPr>
          <a:xfrm>
            <a:off x="7041756" y="5042672"/>
            <a:ext cx="1551949" cy="35952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400" b="0" baseline="0">
                <a:solidFill>
                  <a:srgbClr val="002060"/>
                </a:solidFill>
                <a:latin typeface="+mn-lt"/>
                <a:cs typeface="Arial" panose="020B0604020202020204" pitchFamily="34" charset="0"/>
              </a:defRPr>
            </a:lvl1pPr>
          </a:lstStyle>
          <a:p>
            <a:pPr lvl="0"/>
            <a:r>
              <a:rPr lang="en-US" dirty="0" err="1"/>
              <a:t>titteli</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
        <p:nvSpPr>
          <p:cNvPr id="18" name="Picture Placeholder 17"/>
          <p:cNvSpPr>
            <a:spLocks noGrp="1"/>
          </p:cNvSpPr>
          <p:nvPr>
            <p:ph type="pic" sz="quarter" idx="17"/>
          </p:nvPr>
        </p:nvSpPr>
        <p:spPr>
          <a:xfrm>
            <a:off x="3084484" y="3338741"/>
            <a:ext cx="790575" cy="800100"/>
          </a:xfrm>
          <a:prstGeom prst="rect">
            <a:avLst/>
          </a:prstGeom>
        </p:spPr>
        <p:txBody>
          <a:bodyPr/>
          <a:lstStyle>
            <a:lvl1pPr marL="0" indent="0">
              <a:buNone/>
              <a:defRPr sz="1200"/>
            </a:lvl1pPr>
          </a:lstStyle>
          <a:p>
            <a:endParaRPr lang="fr-FR" dirty="0"/>
          </a:p>
        </p:txBody>
      </p:sp>
      <p:sp>
        <p:nvSpPr>
          <p:cNvPr id="19" name="Picture Placeholder 17"/>
          <p:cNvSpPr>
            <a:spLocks noGrp="1"/>
          </p:cNvSpPr>
          <p:nvPr>
            <p:ph type="pic" sz="quarter" idx="18"/>
          </p:nvPr>
        </p:nvSpPr>
        <p:spPr>
          <a:xfrm>
            <a:off x="5222307" y="3343484"/>
            <a:ext cx="790575" cy="800100"/>
          </a:xfrm>
          <a:prstGeom prst="rect">
            <a:avLst/>
          </a:prstGeom>
        </p:spPr>
        <p:txBody>
          <a:bodyPr/>
          <a:lstStyle>
            <a:lvl1pPr marL="0" indent="0">
              <a:buNone/>
              <a:defRPr sz="1200"/>
            </a:lvl1pPr>
          </a:lstStyle>
          <a:p>
            <a:endParaRPr lang="fr-FR" dirty="0"/>
          </a:p>
        </p:txBody>
      </p:sp>
      <p:sp>
        <p:nvSpPr>
          <p:cNvPr id="20" name="Picture Placeholder 17"/>
          <p:cNvSpPr>
            <a:spLocks noGrp="1"/>
          </p:cNvSpPr>
          <p:nvPr>
            <p:ph type="pic" sz="quarter" idx="19"/>
          </p:nvPr>
        </p:nvSpPr>
        <p:spPr>
          <a:xfrm>
            <a:off x="7422442" y="3344617"/>
            <a:ext cx="790575" cy="800100"/>
          </a:xfrm>
          <a:prstGeom prst="rect">
            <a:avLst/>
          </a:prstGeom>
        </p:spPr>
        <p:txBody>
          <a:bodyPr/>
          <a:lstStyle>
            <a:lvl1pPr marL="0" indent="0">
              <a:buNone/>
              <a:defRPr sz="1200"/>
            </a:lvl1pPr>
          </a:lstStyle>
          <a:p>
            <a:endParaRPr lang="fr-FR" dirty="0"/>
          </a:p>
        </p:txBody>
      </p:sp>
    </p:spTree>
    <p:extLst>
      <p:ext uri="{BB962C8B-B14F-4D97-AF65-F5344CB8AC3E}">
        <p14:creationId xmlns:p14="http://schemas.microsoft.com/office/powerpoint/2010/main" val="425665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sivu 5">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869849" y="1583645"/>
            <a:ext cx="3413125" cy="742950"/>
          </a:xfrm>
          <a:prstGeom prst="rect">
            <a:avLst/>
          </a:prstGeom>
        </p:spPr>
        <p:txBody>
          <a:bodyPr/>
          <a:lstStyle>
            <a:lvl1pPr marL="0" indent="0">
              <a:buNone/>
              <a:defRPr b="1" baseline="0">
                <a:solidFill>
                  <a:srgbClr val="002060"/>
                </a:solidFill>
                <a:latin typeface="+mn-lt"/>
                <a:cs typeface="Arial" panose="020B0604020202020204" pitchFamily="34" charset="0"/>
              </a:defRPr>
            </a:lvl1pPr>
          </a:lstStyle>
          <a:p>
            <a:pPr lvl="0"/>
            <a:r>
              <a:rPr lang="en-US" dirty="0" err="1"/>
              <a:t>Pieni</a:t>
            </a:r>
            <a:r>
              <a:rPr lang="en-US" dirty="0"/>
              <a:t> </a:t>
            </a:r>
            <a:r>
              <a:rPr lang="en-US" dirty="0" err="1"/>
              <a:t>väliotsikko</a:t>
            </a:r>
            <a:endParaRPr lang="fr-FR" dirty="0"/>
          </a:p>
        </p:txBody>
      </p:sp>
      <p:sp>
        <p:nvSpPr>
          <p:cNvPr id="7" name="Text Placeholder 3"/>
          <p:cNvSpPr>
            <a:spLocks noGrp="1"/>
          </p:cNvSpPr>
          <p:nvPr>
            <p:ph type="body" sz="quarter" idx="11" hasCustomPrompt="1"/>
          </p:nvPr>
        </p:nvSpPr>
        <p:spPr>
          <a:xfrm>
            <a:off x="1869848" y="2622254"/>
            <a:ext cx="3413125" cy="127241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aseline="0">
                <a:solidFill>
                  <a:srgbClr val="002060"/>
                </a:solidFill>
                <a:latin typeface="+mn-lt"/>
                <a:ea typeface="Verdana" panose="020B0604030504040204" pitchFamily="34" charset="0"/>
                <a:cs typeface="Verdana" panose="020B0604030504040204" pitchFamily="34" charset="0"/>
              </a:defRPr>
            </a:lvl1pPr>
          </a:lstStyle>
          <a:p>
            <a:pPr lvl="0"/>
            <a:r>
              <a:rPr lang="en-US" dirty="0" err="1"/>
              <a:t>Tänne</a:t>
            </a:r>
            <a:r>
              <a:rPr lang="en-US" dirty="0"/>
              <a:t> </a:t>
            </a:r>
            <a:r>
              <a:rPr lang="en-US" dirty="0" err="1"/>
              <a:t>tulee</a:t>
            </a:r>
            <a:r>
              <a:rPr lang="en-US" dirty="0"/>
              <a:t> </a:t>
            </a:r>
            <a:r>
              <a:rPr lang="en-US" dirty="0" err="1"/>
              <a:t>tekstiä</a:t>
            </a:r>
            <a:r>
              <a:rPr lang="en-US" dirty="0"/>
              <a: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userDrawn="1"/>
        </p:nvSpPr>
        <p:spPr>
          <a:xfrm rot="5400000">
            <a:off x="5973535" y="-1905670"/>
            <a:ext cx="244928" cy="12192001"/>
          </a:xfrm>
          <a:prstGeom prst="rect">
            <a:avLst/>
          </a:prstGeom>
          <a:solidFill>
            <a:srgbClr val="0097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Picture Placeholder 7"/>
          <p:cNvSpPr>
            <a:spLocks noGrp="1"/>
          </p:cNvSpPr>
          <p:nvPr>
            <p:ph type="pic" sz="quarter" idx="12"/>
          </p:nvPr>
        </p:nvSpPr>
        <p:spPr>
          <a:xfrm>
            <a:off x="1" y="0"/>
            <a:ext cx="12192000" cy="4067865"/>
          </a:xfrm>
          <a:prstGeom prst="rect">
            <a:avLst/>
          </a:prstGeom>
        </p:spPr>
        <p:txBody>
          <a:bodyPr/>
          <a:lstStyle/>
          <a:p>
            <a:endParaRPr lang="fr-FR"/>
          </a:p>
        </p:txBody>
      </p:sp>
      <p:sp>
        <p:nvSpPr>
          <p:cNvPr id="6" name="Text Placeholder 5"/>
          <p:cNvSpPr>
            <a:spLocks noGrp="1"/>
          </p:cNvSpPr>
          <p:nvPr>
            <p:ph type="body" sz="quarter" idx="13" hasCustomPrompt="1"/>
          </p:nvPr>
        </p:nvSpPr>
        <p:spPr>
          <a:xfrm>
            <a:off x="1463222" y="4855826"/>
            <a:ext cx="3657600" cy="484641"/>
          </a:xfrm>
          <a:prstGeom prst="rect">
            <a:avLst/>
          </a:prstGeom>
        </p:spPr>
        <p:txBody>
          <a:bodyPr/>
          <a:lstStyle>
            <a:lvl1pPr marL="0" indent="0">
              <a:buFontTx/>
              <a:buNone/>
              <a:defRPr sz="2000" baseline="0"/>
            </a:lvl1pPr>
          </a:lstStyle>
          <a:p>
            <a:pPr lvl="0"/>
            <a:r>
              <a:rPr lang="en-US" dirty="0" err="1"/>
              <a:t>Tänne</a:t>
            </a:r>
            <a:r>
              <a:rPr lang="en-US" dirty="0"/>
              <a:t> </a:t>
            </a:r>
            <a:r>
              <a:rPr lang="en-US" dirty="0" err="1"/>
              <a:t>tulee</a:t>
            </a:r>
            <a:r>
              <a:rPr lang="en-US" dirty="0"/>
              <a:t> </a:t>
            </a:r>
            <a:r>
              <a:rPr lang="en-US" dirty="0" err="1"/>
              <a:t>tekstiä</a:t>
            </a:r>
            <a:r>
              <a:rPr lang="en-US" dirty="0"/>
              <a:t>….</a:t>
            </a:r>
          </a:p>
        </p:txBody>
      </p:sp>
    </p:spTree>
    <p:extLst>
      <p:ext uri="{BB962C8B-B14F-4D97-AF65-F5344CB8AC3E}">
        <p14:creationId xmlns:p14="http://schemas.microsoft.com/office/powerpoint/2010/main" val="4187343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sivu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4" name="Text Placeholder 3"/>
          <p:cNvSpPr>
            <a:spLocks noGrp="1"/>
          </p:cNvSpPr>
          <p:nvPr>
            <p:ph type="body" sz="quarter" idx="10" hasCustomPrompt="1"/>
          </p:nvPr>
        </p:nvSpPr>
        <p:spPr>
          <a:xfrm>
            <a:off x="1869849" y="1583645"/>
            <a:ext cx="3413125" cy="742950"/>
          </a:xfrm>
          <a:prstGeom prst="rect">
            <a:avLst/>
          </a:prstGeom>
        </p:spPr>
        <p:txBody>
          <a:bodyPr/>
          <a:lstStyle>
            <a:lvl1pPr marL="0" indent="0">
              <a:buNone/>
              <a:defRPr b="1" baseline="0">
                <a:solidFill>
                  <a:srgbClr val="002060"/>
                </a:solidFill>
                <a:latin typeface="+mn-lt"/>
                <a:cs typeface="Arial" panose="020B0604020202020204" pitchFamily="34" charset="0"/>
              </a:defRPr>
            </a:lvl1pPr>
          </a:lstStyle>
          <a:p>
            <a:pPr lvl="0"/>
            <a:r>
              <a:rPr lang="en-US" dirty="0" err="1"/>
              <a:t>Pieni</a:t>
            </a:r>
            <a:r>
              <a:rPr lang="en-US" dirty="0"/>
              <a:t> </a:t>
            </a:r>
            <a:r>
              <a:rPr lang="en-US" dirty="0" err="1"/>
              <a:t>väliotsikko</a:t>
            </a:r>
            <a:endParaRPr lang="fr-FR" dirty="0"/>
          </a:p>
        </p:txBody>
      </p:sp>
      <p:sp>
        <p:nvSpPr>
          <p:cNvPr id="17" name="Text Placeholder 3"/>
          <p:cNvSpPr>
            <a:spLocks noGrp="1"/>
          </p:cNvSpPr>
          <p:nvPr>
            <p:ph type="body" sz="quarter" idx="11" hasCustomPrompt="1"/>
          </p:nvPr>
        </p:nvSpPr>
        <p:spPr>
          <a:xfrm>
            <a:off x="1869848" y="2622254"/>
            <a:ext cx="3413125" cy="1272417"/>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aseline="0">
                <a:solidFill>
                  <a:srgbClr val="002060"/>
                </a:solidFill>
                <a:latin typeface="+mn-lt"/>
                <a:cs typeface="Arial" panose="020B0604020202020204" pitchFamily="34" charset="0"/>
              </a:defRPr>
            </a:lvl1pPr>
          </a:lstStyle>
          <a:p>
            <a:pPr lvl="0"/>
            <a:r>
              <a:rPr lang="en-US" dirty="0" err="1"/>
              <a:t>Tänne</a:t>
            </a:r>
            <a:r>
              <a:rPr lang="en-US" dirty="0"/>
              <a:t> </a:t>
            </a:r>
            <a:r>
              <a:rPr lang="en-US" dirty="0" err="1"/>
              <a:t>tulee</a:t>
            </a:r>
            <a:r>
              <a:rPr lang="en-US" dirty="0"/>
              <a:t> </a:t>
            </a:r>
            <a:r>
              <a:rPr lang="en-US" dirty="0" err="1"/>
              <a:t>tekstiä</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Tänne</a:t>
            </a:r>
            <a:r>
              <a:rPr lang="en-US" dirty="0"/>
              <a:t> </a:t>
            </a:r>
            <a:r>
              <a:rPr lang="en-US" dirty="0" err="1"/>
              <a:t>tulee</a:t>
            </a:r>
            <a:r>
              <a:rPr lang="en-US" dirty="0"/>
              <a:t> </a:t>
            </a:r>
            <a:r>
              <a:rPr lang="en-US" dirty="0" err="1"/>
              <a:t>tekstiä</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Tänne</a:t>
            </a:r>
            <a:r>
              <a:rPr lang="en-US" dirty="0"/>
              <a:t> </a:t>
            </a:r>
            <a:r>
              <a:rPr lang="en-US" dirty="0" err="1"/>
              <a:t>tulee</a:t>
            </a:r>
            <a:r>
              <a:rPr lang="en-US" dirty="0"/>
              <a:t> </a:t>
            </a:r>
            <a:r>
              <a:rPr lang="en-US" dirty="0" err="1"/>
              <a:t>tekstiä</a:t>
            </a: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Tänne</a:t>
            </a:r>
            <a:r>
              <a:rPr lang="en-US" dirty="0"/>
              <a:t> </a:t>
            </a:r>
            <a:r>
              <a:rPr lang="en-US" dirty="0" err="1"/>
              <a:t>tulee</a:t>
            </a:r>
            <a:r>
              <a:rPr lang="en-US" dirty="0"/>
              <a:t> </a:t>
            </a:r>
            <a:r>
              <a:rPr lang="en-US" dirty="0" err="1"/>
              <a:t>tekstiä</a:t>
            </a:r>
            <a:endParaRPr lang="fr-FR"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dirty="0"/>
          </a:p>
          <a:p>
            <a:pPr lvl="0"/>
            <a:endParaRPr lang="fr-FR" dirty="0"/>
          </a:p>
        </p:txBody>
      </p:sp>
    </p:spTree>
    <p:extLst>
      <p:ext uri="{BB962C8B-B14F-4D97-AF65-F5344CB8AC3E}">
        <p14:creationId xmlns:p14="http://schemas.microsoft.com/office/powerpoint/2010/main" val="119848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1272357"/>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8" r:id="rId6"/>
    <p:sldLayoutId id="2147483653" r:id="rId7"/>
    <p:sldLayoutId id="2147483660" r:id="rId8"/>
    <p:sldLayoutId id="2147483654" r:id="rId9"/>
    <p:sldLayoutId id="2147483655" r:id="rId10"/>
    <p:sldLayoutId id="2147483656" r:id="rId11"/>
    <p:sldLayoutId id="21474836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hyperlink" Target="http://www.valkeakoskenvoimistelijat.fi/seura/vavon-seurakauppa/"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voimistelu.fi/Portals/0/Joukkuevoimistelu/Dokumentit/Materiaalit/Urapolku-joukkuevoimistelu-2a8d198e945d4c49aa364be40faeb990.pdf" TargetMode="External"/><Relationship Id="rId2" Type="http://schemas.openxmlformats.org/officeDocument/2006/relationships/hyperlink" Target="https://www.voimistelu.fi/fi/Harrastevoimistelu/Tapahtumat-ja-lisenssit/Voimistelun-Asema"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www.kisanet.fi/"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www.vavo.fi/" TargetMode="External"/><Relationship Id="rId7" Type="http://schemas.openxmlformats.org/officeDocument/2006/relationships/hyperlink" Target="mailto:laskut@vavo.fi" TargetMode="External"/><Relationship Id="rId2" Type="http://schemas.openxmlformats.org/officeDocument/2006/relationships/hyperlink" Target="http://www.valkeakoskenvoimistelijat.fi/" TargetMode="External"/><Relationship Id="rId1" Type="http://schemas.openxmlformats.org/officeDocument/2006/relationships/slideLayout" Target="../slideLayouts/slideLayout10.xml"/><Relationship Id="rId6" Type="http://schemas.openxmlformats.org/officeDocument/2006/relationships/hyperlink" Target="mailto:toimisto@vavo.fi" TargetMode="External"/><Relationship Id="rId5" Type="http://schemas.openxmlformats.org/officeDocument/2006/relationships/hyperlink" Target="http://www.kisanet.fi/" TargetMode="External"/><Relationship Id="rId4" Type="http://schemas.openxmlformats.org/officeDocument/2006/relationships/hyperlink" Target="http://www.voimistelu.f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voimistelu.fi/fi/Tapahtumat-ja-kilpailut/Kilpailulisenssit-ja-vakuutukset"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39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9AD19A7-1321-4943-ACF4-C99F88D08E4F}"/>
              </a:ext>
            </a:extLst>
          </p:cNvPr>
          <p:cNvSpPr>
            <a:spLocks noGrp="1"/>
          </p:cNvSpPr>
          <p:nvPr>
            <p:ph type="body" sz="quarter" idx="10"/>
          </p:nvPr>
        </p:nvSpPr>
        <p:spPr>
          <a:xfrm>
            <a:off x="1286753" y="907784"/>
            <a:ext cx="5630882" cy="742950"/>
          </a:xfrm>
        </p:spPr>
        <p:txBody>
          <a:bodyPr/>
          <a:lstStyle/>
          <a:p>
            <a:r>
              <a:rPr lang="fi-FI" dirty="0"/>
              <a:t>Syksy 2023, hankinnat</a:t>
            </a:r>
          </a:p>
        </p:txBody>
      </p:sp>
      <p:pic>
        <p:nvPicPr>
          <p:cNvPr id="5" name="Kuva 4">
            <a:extLst>
              <a:ext uri="{FF2B5EF4-FFF2-40B4-BE49-F238E27FC236}">
                <a16:creationId xmlns:a16="http://schemas.microsoft.com/office/drawing/2014/main" id="{A892F04B-38D5-C834-1F31-DDC0642CF09F}"/>
              </a:ext>
            </a:extLst>
          </p:cNvPr>
          <p:cNvPicPr>
            <a:picLocks noChangeAspect="1"/>
          </p:cNvPicPr>
          <p:nvPr/>
        </p:nvPicPr>
        <p:blipFill>
          <a:blip r:embed="rId2"/>
          <a:stretch>
            <a:fillRect/>
          </a:stretch>
        </p:blipFill>
        <p:spPr>
          <a:xfrm>
            <a:off x="7815245" y="432759"/>
            <a:ext cx="4158168" cy="2517966"/>
          </a:xfrm>
          <a:prstGeom prst="rect">
            <a:avLst/>
          </a:prstGeom>
        </p:spPr>
      </p:pic>
      <p:pic>
        <p:nvPicPr>
          <p:cNvPr id="9" name="Kuva 8">
            <a:extLst>
              <a:ext uri="{FF2B5EF4-FFF2-40B4-BE49-F238E27FC236}">
                <a16:creationId xmlns:a16="http://schemas.microsoft.com/office/drawing/2014/main" id="{807DDE3B-075D-1B61-33BF-BD0B8D23396A}"/>
              </a:ext>
            </a:extLst>
          </p:cNvPr>
          <p:cNvPicPr>
            <a:picLocks noChangeAspect="1"/>
          </p:cNvPicPr>
          <p:nvPr/>
        </p:nvPicPr>
        <p:blipFill>
          <a:blip r:embed="rId3"/>
          <a:stretch>
            <a:fillRect/>
          </a:stretch>
        </p:blipFill>
        <p:spPr>
          <a:xfrm>
            <a:off x="9328449" y="3085464"/>
            <a:ext cx="2644964" cy="3617120"/>
          </a:xfrm>
          <a:prstGeom prst="rect">
            <a:avLst/>
          </a:prstGeom>
        </p:spPr>
      </p:pic>
      <p:pic>
        <p:nvPicPr>
          <p:cNvPr id="11" name="Kuva 10">
            <a:extLst>
              <a:ext uri="{FF2B5EF4-FFF2-40B4-BE49-F238E27FC236}">
                <a16:creationId xmlns:a16="http://schemas.microsoft.com/office/drawing/2014/main" id="{560DDBB8-7F0A-C743-B99F-3BA56234E9B0}"/>
              </a:ext>
            </a:extLst>
          </p:cNvPr>
          <p:cNvPicPr>
            <a:picLocks noChangeAspect="1"/>
          </p:cNvPicPr>
          <p:nvPr/>
        </p:nvPicPr>
        <p:blipFill>
          <a:blip r:embed="rId4"/>
          <a:stretch>
            <a:fillRect/>
          </a:stretch>
        </p:blipFill>
        <p:spPr>
          <a:xfrm>
            <a:off x="6974823" y="4001238"/>
            <a:ext cx="1890881" cy="2571842"/>
          </a:xfrm>
          <a:prstGeom prst="rect">
            <a:avLst/>
          </a:prstGeom>
        </p:spPr>
      </p:pic>
      <p:sp>
        <p:nvSpPr>
          <p:cNvPr id="3" name="Tekstin paikkamerkki 2">
            <a:extLst>
              <a:ext uri="{FF2B5EF4-FFF2-40B4-BE49-F238E27FC236}">
                <a16:creationId xmlns:a16="http://schemas.microsoft.com/office/drawing/2014/main" id="{3475F134-982E-49E4-A4C9-4A708DF28BD6}"/>
              </a:ext>
            </a:extLst>
          </p:cNvPr>
          <p:cNvSpPr>
            <a:spLocks noGrp="1"/>
          </p:cNvSpPr>
          <p:nvPr>
            <p:ph type="body" sz="quarter" idx="11"/>
          </p:nvPr>
        </p:nvSpPr>
        <p:spPr>
          <a:xfrm>
            <a:off x="1286753" y="1650734"/>
            <a:ext cx="6359751" cy="4922345"/>
          </a:xfrm>
        </p:spPr>
        <p:txBody>
          <a:bodyPr/>
          <a:lstStyle/>
          <a:p>
            <a:r>
              <a:rPr lang="fi-FI" sz="1800" dirty="0"/>
              <a:t>Syksyn kisat mennään samalla puvulla kuin kevään kisat ja uusi puku hankitaan ensi keväänä.</a:t>
            </a:r>
          </a:p>
          <a:p>
            <a:r>
              <a:rPr lang="fi-FI" sz="1800" dirty="0"/>
              <a:t>Narujen päivitys. Narun pituus määräytyy tytön pituuden mukaan. Saamme pidempiä naruja vaihdettua pienemmille ja Piparmintuilta pieneksi jääneitä naruja. Hinta käytetylle narulle ollut 5€</a:t>
            </a:r>
          </a:p>
          <a:p>
            <a:r>
              <a:rPr lang="fi-FI" sz="1800" dirty="0"/>
              <a:t>Syksyllä 2023 alkaa uusi valmennusryhmä Aurora 2017 ja 2018 syntyneille tytöille -&gt; heille voi myös kierrättää lyhyeksi jääviä naruja </a:t>
            </a:r>
          </a:p>
          <a:p>
            <a:r>
              <a:rPr lang="fi-FI" sz="1800" dirty="0"/>
              <a:t>Kärkitossut (hinta noin 24€)</a:t>
            </a:r>
          </a:p>
          <a:p>
            <a:r>
              <a:rPr lang="fi-FI" sz="1800" dirty="0"/>
              <a:t>Treenikuminauha (hinta noin 20€)</a:t>
            </a:r>
          </a:p>
          <a:p>
            <a:r>
              <a:rPr lang="fi-FI" sz="1800" dirty="0"/>
              <a:t>Halutessaan aluspuku kisapuvun alle (</a:t>
            </a:r>
            <a:r>
              <a:rPr lang="fi-FI" sz="1800" dirty="0" err="1"/>
              <a:t>Huom</a:t>
            </a:r>
            <a:r>
              <a:rPr lang="fi-FI" sz="1800" dirty="0"/>
              <a:t>! Kisoissa puvun alla ei käytetä pikkuhousuja)</a:t>
            </a:r>
          </a:p>
        </p:txBody>
      </p:sp>
    </p:spTree>
    <p:extLst>
      <p:ext uri="{BB962C8B-B14F-4D97-AF65-F5344CB8AC3E}">
        <p14:creationId xmlns:p14="http://schemas.microsoft.com/office/powerpoint/2010/main" val="257414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9AD19A7-1321-4943-ACF4-C99F88D08E4F}"/>
              </a:ext>
            </a:extLst>
          </p:cNvPr>
          <p:cNvSpPr>
            <a:spLocks noGrp="1"/>
          </p:cNvSpPr>
          <p:nvPr>
            <p:ph type="body" sz="quarter" idx="10"/>
          </p:nvPr>
        </p:nvSpPr>
        <p:spPr>
          <a:xfrm>
            <a:off x="1286753" y="762010"/>
            <a:ext cx="5630882" cy="742950"/>
          </a:xfrm>
        </p:spPr>
        <p:txBody>
          <a:bodyPr/>
          <a:lstStyle/>
          <a:p>
            <a:r>
              <a:rPr lang="fi-FI" dirty="0"/>
              <a:t>Yleistä kustannuksista</a:t>
            </a:r>
          </a:p>
        </p:txBody>
      </p:sp>
      <p:sp>
        <p:nvSpPr>
          <p:cNvPr id="3" name="Tekstin paikkamerkki 2">
            <a:extLst>
              <a:ext uri="{FF2B5EF4-FFF2-40B4-BE49-F238E27FC236}">
                <a16:creationId xmlns:a16="http://schemas.microsoft.com/office/drawing/2014/main" id="{3475F134-982E-49E4-A4C9-4A708DF28BD6}"/>
              </a:ext>
            </a:extLst>
          </p:cNvPr>
          <p:cNvSpPr>
            <a:spLocks noGrp="1"/>
          </p:cNvSpPr>
          <p:nvPr>
            <p:ph type="body" sz="quarter" idx="11"/>
          </p:nvPr>
        </p:nvSpPr>
        <p:spPr>
          <a:xfrm>
            <a:off x="1286753" y="1266420"/>
            <a:ext cx="9990846" cy="5492189"/>
          </a:xfrm>
        </p:spPr>
        <p:txBody>
          <a:bodyPr/>
          <a:lstStyle/>
          <a:p>
            <a:pPr>
              <a:buFont typeface="Wingdings" panose="05000000000000000000" pitchFamily="2" charset="2"/>
              <a:buChar char="Ø"/>
            </a:pPr>
            <a:r>
              <a:rPr lang="fi-FI" sz="2000" dirty="0"/>
              <a:t>Kausimaksu, määräytyy valmennustason, -kertojen ja -tuntien mukaan.</a:t>
            </a:r>
            <a:r>
              <a:rPr lang="fi-FI" sz="2400" dirty="0"/>
              <a:t> </a:t>
            </a:r>
            <a:r>
              <a:rPr lang="fi-FI" sz="2000" dirty="0"/>
              <a:t>Kausi 2023-24 kuukausimaksu. Lasku 11 kuukaudelta. Kuukausihinta varmistuu kesäkuun alussa. (Tämä kausi oli 2x 1 ½h 355,-)</a:t>
            </a:r>
          </a:p>
          <a:p>
            <a:pPr>
              <a:buFont typeface="Wingdings" panose="05000000000000000000" pitchFamily="2" charset="2"/>
              <a:buChar char="Ø"/>
            </a:pPr>
            <a:r>
              <a:rPr lang="fi-FI" sz="2000" dirty="0"/>
              <a:t>Jäsenmaksu 20 €/vuosi</a:t>
            </a:r>
          </a:p>
          <a:p>
            <a:pPr>
              <a:buFont typeface="Wingdings" panose="05000000000000000000" pitchFamily="2" charset="2"/>
              <a:buChar char="Ø"/>
            </a:pPr>
            <a:r>
              <a:rPr lang="fi-FI" sz="2000" dirty="0"/>
              <a:t>Lisenssi 50€ + vakuutus 42€. Tarkista oma vakuutus (Hinnat 2.6. tilanne)</a:t>
            </a:r>
          </a:p>
          <a:p>
            <a:pPr>
              <a:buFont typeface="Wingdings" panose="05000000000000000000" pitchFamily="2" charset="2"/>
              <a:buChar char="Ø"/>
            </a:pPr>
            <a:r>
              <a:rPr lang="fi-FI" sz="2000" dirty="0"/>
              <a:t>Kisamatkat (osallistumismaksu, tuomarointi, bussi, ruokailu yms.)</a:t>
            </a:r>
          </a:p>
          <a:p>
            <a:pPr>
              <a:buFont typeface="Wingdings" panose="05000000000000000000" pitchFamily="2" charset="2"/>
              <a:buChar char="Ø"/>
            </a:pPr>
            <a:r>
              <a:rPr lang="fi-FI" sz="2000" dirty="0"/>
              <a:t>Puku – uusi ohjelma kausittain, uusi puku vuosittain. Kustannusarvio: Ompelijan tekemä puku n.80€. Paljetit tilataan erikseen ja liimataan itse, hinta n. 20 € määrästä riippuen.</a:t>
            </a:r>
          </a:p>
          <a:p>
            <a:pPr>
              <a:buFont typeface="Wingdings" panose="05000000000000000000" pitchFamily="2" charset="2"/>
              <a:buChar char="Ø"/>
            </a:pPr>
            <a:r>
              <a:rPr lang="fi-FI" sz="2000" dirty="0"/>
              <a:t>Varusteet, välineet </a:t>
            </a:r>
          </a:p>
          <a:p>
            <a:pPr>
              <a:buFont typeface="Wingdings" panose="05000000000000000000" pitchFamily="2" charset="2"/>
              <a:buChar char="Ø"/>
            </a:pPr>
            <a:r>
              <a:rPr lang="fi-FI" sz="2000" dirty="0"/>
              <a:t>Seuravaatteet – samat vaatteet vähintään 3 vuotta saatavilla eli mallit eivät vaihdu vuosittain. Näin alkuvaiheessa mielellään seuran toppi, edustustakki ja mustat pitkät trikoot. Ostetaan seurakaupasta </a:t>
            </a:r>
            <a:r>
              <a:rPr lang="fi-FI" sz="2000" dirty="0">
                <a:hlinkClick r:id="rId2"/>
              </a:rPr>
              <a:t>www.valkeakoskenvoimistelijat.fi/seura/vavon-seurakauppa/</a:t>
            </a:r>
            <a:r>
              <a:rPr lang="fi-FI" sz="2000" dirty="0"/>
              <a:t> </a:t>
            </a:r>
            <a:r>
              <a:rPr lang="fi-FI" sz="2000" dirty="0" err="1"/>
              <a:t>Huom</a:t>
            </a:r>
            <a:r>
              <a:rPr lang="fi-FI" sz="2000" dirty="0"/>
              <a:t>! Seurakauppa ei ole aina avoinna! Hyödynnä </a:t>
            </a:r>
            <a:r>
              <a:rPr lang="fi-FI" sz="2000" dirty="0" err="1"/>
              <a:t>VaVon</a:t>
            </a:r>
            <a:r>
              <a:rPr lang="fi-FI" sz="2000" dirty="0"/>
              <a:t> FB-kirppis.</a:t>
            </a:r>
          </a:p>
          <a:p>
            <a:pPr>
              <a:buFont typeface="Wingdings" panose="05000000000000000000" pitchFamily="2" charset="2"/>
              <a:buChar char="Ø"/>
            </a:pPr>
            <a:r>
              <a:rPr lang="fi-FI" sz="2000" dirty="0"/>
              <a:t>Leirit</a:t>
            </a:r>
          </a:p>
          <a:p>
            <a:pPr>
              <a:buFont typeface="Wingdings" panose="05000000000000000000" pitchFamily="2" charset="2"/>
              <a:buChar char="Ø"/>
            </a:pPr>
            <a:r>
              <a:rPr lang="fi-FI" sz="2000" dirty="0"/>
              <a:t>Tulevia hankintoja (vuoden -24 kisakaudelle): ihonväriset trikoot (n.20€), pallo syksyllä (40€)</a:t>
            </a:r>
          </a:p>
        </p:txBody>
      </p:sp>
    </p:spTree>
    <p:extLst>
      <p:ext uri="{BB962C8B-B14F-4D97-AF65-F5344CB8AC3E}">
        <p14:creationId xmlns:p14="http://schemas.microsoft.com/office/powerpoint/2010/main" val="148944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8EA3A5-ACD4-4AB4-B59B-BF6B924306DE}"/>
              </a:ext>
            </a:extLst>
          </p:cNvPr>
          <p:cNvSpPr>
            <a:spLocks noGrp="1"/>
          </p:cNvSpPr>
          <p:nvPr>
            <p:ph type="body" sz="quarter" idx="10"/>
          </p:nvPr>
        </p:nvSpPr>
        <p:spPr>
          <a:xfrm>
            <a:off x="1300005" y="921036"/>
            <a:ext cx="4795995" cy="742950"/>
          </a:xfrm>
        </p:spPr>
        <p:txBody>
          <a:bodyPr/>
          <a:lstStyle/>
          <a:p>
            <a:r>
              <a:rPr lang="fi-FI" dirty="0"/>
              <a:t>Kausisuunnitelma</a:t>
            </a:r>
          </a:p>
        </p:txBody>
      </p:sp>
      <p:sp>
        <p:nvSpPr>
          <p:cNvPr id="3" name="Tekstin paikkamerkki 2">
            <a:extLst>
              <a:ext uri="{FF2B5EF4-FFF2-40B4-BE49-F238E27FC236}">
                <a16:creationId xmlns:a16="http://schemas.microsoft.com/office/drawing/2014/main" id="{7BB61E40-319E-4987-8071-1EF16A4BAC7B}"/>
              </a:ext>
            </a:extLst>
          </p:cNvPr>
          <p:cNvSpPr>
            <a:spLocks noGrp="1"/>
          </p:cNvSpPr>
          <p:nvPr>
            <p:ph type="body" sz="quarter" idx="11"/>
          </p:nvPr>
        </p:nvSpPr>
        <p:spPr>
          <a:xfrm>
            <a:off x="1300006" y="1789044"/>
            <a:ext cx="9474012" cy="993914"/>
          </a:xfrm>
        </p:spPr>
        <p:txBody>
          <a:bodyPr/>
          <a:lstStyle/>
          <a:p>
            <a:pPr>
              <a:buFont typeface="Arial" panose="020B0604020202020204" pitchFamily="34" charset="0"/>
              <a:buChar char="•"/>
            </a:pPr>
            <a:r>
              <a:rPr lang="fi-FI" sz="1800" dirty="0"/>
              <a:t>Kertoo, mitä teemme kauden aikana. Suunnitelmaa päivitetään 2-3 kertaa kauden aikana.</a:t>
            </a:r>
          </a:p>
          <a:p>
            <a:pPr>
              <a:buFont typeface="Arial" panose="020B0604020202020204" pitchFamily="34" charset="0"/>
              <a:buChar char="•"/>
            </a:pPr>
            <a:r>
              <a:rPr lang="fi-FI" sz="1800" dirty="0"/>
              <a:t>Vuosisuunnitelma kertoo, mitä painopistealueita koko vuoden aikana on. </a:t>
            </a:r>
          </a:p>
          <a:p>
            <a:endParaRPr lang="fi-FI" sz="1800" dirty="0"/>
          </a:p>
        </p:txBody>
      </p:sp>
      <p:sp>
        <p:nvSpPr>
          <p:cNvPr id="6" name="Tekstin paikkamerkki 2">
            <a:extLst>
              <a:ext uri="{FF2B5EF4-FFF2-40B4-BE49-F238E27FC236}">
                <a16:creationId xmlns:a16="http://schemas.microsoft.com/office/drawing/2014/main" id="{D376C2E1-DFD0-41D5-8079-FA96EFC4AF7C}"/>
              </a:ext>
            </a:extLst>
          </p:cNvPr>
          <p:cNvSpPr txBox="1">
            <a:spLocks/>
          </p:cNvSpPr>
          <p:nvPr/>
        </p:nvSpPr>
        <p:spPr>
          <a:xfrm>
            <a:off x="1300006" y="4943050"/>
            <a:ext cx="9474012" cy="993914"/>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baseline="0">
                <a:solidFill>
                  <a:srgbClr val="002060"/>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800" dirty="0"/>
          </a:p>
        </p:txBody>
      </p:sp>
      <p:graphicFrame>
        <p:nvGraphicFramePr>
          <p:cNvPr id="7" name="Taulukko 6">
            <a:extLst>
              <a:ext uri="{FF2B5EF4-FFF2-40B4-BE49-F238E27FC236}">
                <a16:creationId xmlns:a16="http://schemas.microsoft.com/office/drawing/2014/main" id="{2ACD410B-E550-43C4-BFBB-464638836F0A}"/>
              </a:ext>
            </a:extLst>
          </p:cNvPr>
          <p:cNvGraphicFramePr>
            <a:graphicFrameLocks noGrp="1"/>
          </p:cNvGraphicFramePr>
          <p:nvPr>
            <p:extLst>
              <p:ext uri="{D42A27DB-BD31-4B8C-83A1-F6EECF244321}">
                <p14:modId xmlns:p14="http://schemas.microsoft.com/office/powerpoint/2010/main" val="3356343015"/>
              </p:ext>
            </p:extLst>
          </p:nvPr>
        </p:nvGraphicFramePr>
        <p:xfrm>
          <a:off x="1199322" y="4943050"/>
          <a:ext cx="10515600" cy="1733936"/>
        </p:xfrm>
        <a:graphic>
          <a:graphicData uri="http://schemas.openxmlformats.org/drawingml/2006/table">
            <a:tbl>
              <a:tblPr/>
              <a:tblGrid>
                <a:gridCol w="3951863">
                  <a:extLst>
                    <a:ext uri="{9D8B030D-6E8A-4147-A177-3AD203B41FA5}">
                      <a16:colId xmlns:a16="http://schemas.microsoft.com/office/drawing/2014/main" val="1893322774"/>
                    </a:ext>
                  </a:extLst>
                </a:gridCol>
                <a:gridCol w="197593">
                  <a:extLst>
                    <a:ext uri="{9D8B030D-6E8A-4147-A177-3AD203B41FA5}">
                      <a16:colId xmlns:a16="http://schemas.microsoft.com/office/drawing/2014/main" val="3375587710"/>
                    </a:ext>
                  </a:extLst>
                </a:gridCol>
                <a:gridCol w="197593">
                  <a:extLst>
                    <a:ext uri="{9D8B030D-6E8A-4147-A177-3AD203B41FA5}">
                      <a16:colId xmlns:a16="http://schemas.microsoft.com/office/drawing/2014/main" val="1785352168"/>
                    </a:ext>
                  </a:extLst>
                </a:gridCol>
                <a:gridCol w="197593">
                  <a:extLst>
                    <a:ext uri="{9D8B030D-6E8A-4147-A177-3AD203B41FA5}">
                      <a16:colId xmlns:a16="http://schemas.microsoft.com/office/drawing/2014/main" val="2874954485"/>
                    </a:ext>
                  </a:extLst>
                </a:gridCol>
                <a:gridCol w="197593">
                  <a:extLst>
                    <a:ext uri="{9D8B030D-6E8A-4147-A177-3AD203B41FA5}">
                      <a16:colId xmlns:a16="http://schemas.microsoft.com/office/drawing/2014/main" val="3198713703"/>
                    </a:ext>
                  </a:extLst>
                </a:gridCol>
                <a:gridCol w="197593">
                  <a:extLst>
                    <a:ext uri="{9D8B030D-6E8A-4147-A177-3AD203B41FA5}">
                      <a16:colId xmlns:a16="http://schemas.microsoft.com/office/drawing/2014/main" val="1560689772"/>
                    </a:ext>
                  </a:extLst>
                </a:gridCol>
                <a:gridCol w="197593">
                  <a:extLst>
                    <a:ext uri="{9D8B030D-6E8A-4147-A177-3AD203B41FA5}">
                      <a16:colId xmlns:a16="http://schemas.microsoft.com/office/drawing/2014/main" val="285648529"/>
                    </a:ext>
                  </a:extLst>
                </a:gridCol>
                <a:gridCol w="197593">
                  <a:extLst>
                    <a:ext uri="{9D8B030D-6E8A-4147-A177-3AD203B41FA5}">
                      <a16:colId xmlns:a16="http://schemas.microsoft.com/office/drawing/2014/main" val="3270185152"/>
                    </a:ext>
                  </a:extLst>
                </a:gridCol>
                <a:gridCol w="197593">
                  <a:extLst>
                    <a:ext uri="{9D8B030D-6E8A-4147-A177-3AD203B41FA5}">
                      <a16:colId xmlns:a16="http://schemas.microsoft.com/office/drawing/2014/main" val="2940498381"/>
                    </a:ext>
                  </a:extLst>
                </a:gridCol>
                <a:gridCol w="197593">
                  <a:extLst>
                    <a:ext uri="{9D8B030D-6E8A-4147-A177-3AD203B41FA5}">
                      <a16:colId xmlns:a16="http://schemas.microsoft.com/office/drawing/2014/main" val="829558226"/>
                    </a:ext>
                  </a:extLst>
                </a:gridCol>
                <a:gridCol w="197593">
                  <a:extLst>
                    <a:ext uri="{9D8B030D-6E8A-4147-A177-3AD203B41FA5}">
                      <a16:colId xmlns:a16="http://schemas.microsoft.com/office/drawing/2014/main" val="192110552"/>
                    </a:ext>
                  </a:extLst>
                </a:gridCol>
                <a:gridCol w="197593">
                  <a:extLst>
                    <a:ext uri="{9D8B030D-6E8A-4147-A177-3AD203B41FA5}">
                      <a16:colId xmlns:a16="http://schemas.microsoft.com/office/drawing/2014/main" val="2134632497"/>
                    </a:ext>
                  </a:extLst>
                </a:gridCol>
                <a:gridCol w="197593">
                  <a:extLst>
                    <a:ext uri="{9D8B030D-6E8A-4147-A177-3AD203B41FA5}">
                      <a16:colId xmlns:a16="http://schemas.microsoft.com/office/drawing/2014/main" val="3766152751"/>
                    </a:ext>
                  </a:extLst>
                </a:gridCol>
                <a:gridCol w="197593">
                  <a:extLst>
                    <a:ext uri="{9D8B030D-6E8A-4147-A177-3AD203B41FA5}">
                      <a16:colId xmlns:a16="http://schemas.microsoft.com/office/drawing/2014/main" val="3415090877"/>
                    </a:ext>
                  </a:extLst>
                </a:gridCol>
                <a:gridCol w="197593">
                  <a:extLst>
                    <a:ext uri="{9D8B030D-6E8A-4147-A177-3AD203B41FA5}">
                      <a16:colId xmlns:a16="http://schemas.microsoft.com/office/drawing/2014/main" val="4025173252"/>
                    </a:ext>
                  </a:extLst>
                </a:gridCol>
                <a:gridCol w="199865">
                  <a:extLst>
                    <a:ext uri="{9D8B030D-6E8A-4147-A177-3AD203B41FA5}">
                      <a16:colId xmlns:a16="http://schemas.microsoft.com/office/drawing/2014/main" val="1073640555"/>
                    </a:ext>
                  </a:extLst>
                </a:gridCol>
                <a:gridCol w="199865">
                  <a:extLst>
                    <a:ext uri="{9D8B030D-6E8A-4147-A177-3AD203B41FA5}">
                      <a16:colId xmlns:a16="http://schemas.microsoft.com/office/drawing/2014/main" val="1592239963"/>
                    </a:ext>
                  </a:extLst>
                </a:gridCol>
                <a:gridCol w="199865">
                  <a:extLst>
                    <a:ext uri="{9D8B030D-6E8A-4147-A177-3AD203B41FA5}">
                      <a16:colId xmlns:a16="http://schemas.microsoft.com/office/drawing/2014/main" val="3339679586"/>
                    </a:ext>
                  </a:extLst>
                </a:gridCol>
                <a:gridCol w="199865">
                  <a:extLst>
                    <a:ext uri="{9D8B030D-6E8A-4147-A177-3AD203B41FA5}">
                      <a16:colId xmlns:a16="http://schemas.microsoft.com/office/drawing/2014/main" val="1261518042"/>
                    </a:ext>
                  </a:extLst>
                </a:gridCol>
                <a:gridCol w="199865">
                  <a:extLst>
                    <a:ext uri="{9D8B030D-6E8A-4147-A177-3AD203B41FA5}">
                      <a16:colId xmlns:a16="http://schemas.microsoft.com/office/drawing/2014/main" val="437165605"/>
                    </a:ext>
                  </a:extLst>
                </a:gridCol>
                <a:gridCol w="199865">
                  <a:extLst>
                    <a:ext uri="{9D8B030D-6E8A-4147-A177-3AD203B41FA5}">
                      <a16:colId xmlns:a16="http://schemas.microsoft.com/office/drawing/2014/main" val="2501012691"/>
                    </a:ext>
                  </a:extLst>
                </a:gridCol>
                <a:gridCol w="199865">
                  <a:extLst>
                    <a:ext uri="{9D8B030D-6E8A-4147-A177-3AD203B41FA5}">
                      <a16:colId xmlns:a16="http://schemas.microsoft.com/office/drawing/2014/main" val="2635973048"/>
                    </a:ext>
                  </a:extLst>
                </a:gridCol>
                <a:gridCol w="199865">
                  <a:extLst>
                    <a:ext uri="{9D8B030D-6E8A-4147-A177-3AD203B41FA5}">
                      <a16:colId xmlns:a16="http://schemas.microsoft.com/office/drawing/2014/main" val="1268492188"/>
                    </a:ext>
                  </a:extLst>
                </a:gridCol>
                <a:gridCol w="199865">
                  <a:extLst>
                    <a:ext uri="{9D8B030D-6E8A-4147-A177-3AD203B41FA5}">
                      <a16:colId xmlns:a16="http://schemas.microsoft.com/office/drawing/2014/main" val="227287362"/>
                    </a:ext>
                  </a:extLst>
                </a:gridCol>
                <a:gridCol w="199865">
                  <a:extLst>
                    <a:ext uri="{9D8B030D-6E8A-4147-A177-3AD203B41FA5}">
                      <a16:colId xmlns:a16="http://schemas.microsoft.com/office/drawing/2014/main" val="987652944"/>
                    </a:ext>
                  </a:extLst>
                </a:gridCol>
                <a:gridCol w="199865">
                  <a:extLst>
                    <a:ext uri="{9D8B030D-6E8A-4147-A177-3AD203B41FA5}">
                      <a16:colId xmlns:a16="http://schemas.microsoft.com/office/drawing/2014/main" val="3141800739"/>
                    </a:ext>
                  </a:extLst>
                </a:gridCol>
                <a:gridCol w="199865">
                  <a:extLst>
                    <a:ext uri="{9D8B030D-6E8A-4147-A177-3AD203B41FA5}">
                      <a16:colId xmlns:a16="http://schemas.microsoft.com/office/drawing/2014/main" val="1070803884"/>
                    </a:ext>
                  </a:extLst>
                </a:gridCol>
                <a:gridCol w="199865">
                  <a:extLst>
                    <a:ext uri="{9D8B030D-6E8A-4147-A177-3AD203B41FA5}">
                      <a16:colId xmlns:a16="http://schemas.microsoft.com/office/drawing/2014/main" val="1377975646"/>
                    </a:ext>
                  </a:extLst>
                </a:gridCol>
                <a:gridCol w="199865">
                  <a:extLst>
                    <a:ext uri="{9D8B030D-6E8A-4147-A177-3AD203B41FA5}">
                      <a16:colId xmlns:a16="http://schemas.microsoft.com/office/drawing/2014/main" val="1291427427"/>
                    </a:ext>
                  </a:extLst>
                </a:gridCol>
                <a:gridCol w="199865">
                  <a:extLst>
                    <a:ext uri="{9D8B030D-6E8A-4147-A177-3AD203B41FA5}">
                      <a16:colId xmlns:a16="http://schemas.microsoft.com/office/drawing/2014/main" val="69824933"/>
                    </a:ext>
                  </a:extLst>
                </a:gridCol>
                <a:gridCol w="199865">
                  <a:extLst>
                    <a:ext uri="{9D8B030D-6E8A-4147-A177-3AD203B41FA5}">
                      <a16:colId xmlns:a16="http://schemas.microsoft.com/office/drawing/2014/main" val="1529649065"/>
                    </a:ext>
                  </a:extLst>
                </a:gridCol>
                <a:gridCol w="199865">
                  <a:extLst>
                    <a:ext uri="{9D8B030D-6E8A-4147-A177-3AD203B41FA5}">
                      <a16:colId xmlns:a16="http://schemas.microsoft.com/office/drawing/2014/main" val="2473607037"/>
                    </a:ext>
                  </a:extLst>
                </a:gridCol>
                <a:gridCol w="199865">
                  <a:extLst>
                    <a:ext uri="{9D8B030D-6E8A-4147-A177-3AD203B41FA5}">
                      <a16:colId xmlns:a16="http://schemas.microsoft.com/office/drawing/2014/main" val="3798688054"/>
                    </a:ext>
                  </a:extLst>
                </a:gridCol>
                <a:gridCol w="199865">
                  <a:extLst>
                    <a:ext uri="{9D8B030D-6E8A-4147-A177-3AD203B41FA5}">
                      <a16:colId xmlns:a16="http://schemas.microsoft.com/office/drawing/2014/main" val="700146419"/>
                    </a:ext>
                  </a:extLst>
                </a:gridCol>
              </a:tblGrid>
              <a:tr h="135278">
                <a:tc gridSpan="15">
                  <a:txBody>
                    <a:bodyPr/>
                    <a:lstStyle/>
                    <a:p>
                      <a:pPr algn="l" fontAlgn="b"/>
                      <a:r>
                        <a:rPr lang="fi-FI" sz="1400" b="0" i="0" u="none" strike="noStrike" dirty="0">
                          <a:solidFill>
                            <a:srgbClr val="000000"/>
                          </a:solidFill>
                          <a:effectLst/>
                          <a:latin typeface="Calibri" panose="020F0502020204030204" pitchFamily="34" charset="0"/>
                        </a:rPr>
                        <a:t>Painopisteet jaksoilla: </a:t>
                      </a:r>
                      <a:r>
                        <a:rPr lang="fi-FI" sz="1400" b="1" i="0" u="none" strike="noStrike" dirty="0">
                          <a:solidFill>
                            <a:srgbClr val="000000"/>
                          </a:solidFill>
                          <a:effectLst/>
                          <a:latin typeface="Calibri" panose="020F0502020204030204" pitchFamily="34" charset="0"/>
                        </a:rPr>
                        <a:t>PKK</a:t>
                      </a:r>
                      <a:r>
                        <a:rPr lang="fi-FI" sz="1400" b="0" i="0" u="none" strike="noStrike" dirty="0">
                          <a:solidFill>
                            <a:srgbClr val="000000"/>
                          </a:solidFill>
                          <a:effectLst/>
                          <a:latin typeface="Calibri" panose="020F0502020204030204" pitchFamily="34" charset="0"/>
                        </a:rPr>
                        <a:t>: peruskestävyys (myös esim. leikit ulkona), oman kehon hallinta, terveys, kognitiivinen alue: urheilijan oma tieto-taito, itsenäisyys. </a:t>
                      </a:r>
                    </a:p>
                  </a:txBody>
                  <a:tcPr marL="6764" marR="6764" marT="6764" marB="0" anchor="b">
                    <a:lnL>
                      <a:noFill/>
                    </a:lnL>
                    <a:lnR>
                      <a:noFill/>
                    </a:lnR>
                    <a:lnT>
                      <a:noFill/>
                    </a:lnT>
                    <a:lnB>
                      <a:noFill/>
                    </a:lnB>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extLst>
                  <a:ext uri="{0D108BD9-81ED-4DB2-BD59-A6C34878D82A}">
                    <a16:rowId xmlns:a16="http://schemas.microsoft.com/office/drawing/2014/main" val="2175784920"/>
                  </a:ext>
                </a:extLst>
              </a:tr>
              <a:tr h="125809">
                <a:tc gridSpan="34">
                  <a:txBody>
                    <a:bodyPr/>
                    <a:lstStyle/>
                    <a:p>
                      <a:pPr algn="l" fontAlgn="t"/>
                      <a:r>
                        <a:rPr lang="fi-FI" sz="1400" b="1" i="0" u="none" strike="noStrike" dirty="0">
                          <a:solidFill>
                            <a:srgbClr val="000000"/>
                          </a:solidFill>
                          <a:effectLst/>
                          <a:latin typeface="Calibri" panose="020F0502020204030204" pitchFamily="34" charset="0"/>
                        </a:rPr>
                        <a:t>Kilpailuun valmistava kausi/lajiharjoittelukausi</a:t>
                      </a:r>
                      <a:r>
                        <a:rPr lang="fi-FI" sz="1400" b="0" i="0" u="none" strike="noStrike" dirty="0">
                          <a:solidFill>
                            <a:srgbClr val="000000"/>
                          </a:solidFill>
                          <a:effectLst/>
                          <a:latin typeface="Calibri" panose="020F0502020204030204" pitchFamily="34" charset="0"/>
                        </a:rPr>
                        <a:t>: perustaitojen monipuolinen opettelu, lajiliikkeiden oppiminen, liikkuvuus, nopeus, ojennus, ryhti, lajinomainen voimaharjoittelu, sosiaalinen alue: yhdessä tekeminen, ryhmä/pari/itsenäinen harjoittelu</a:t>
                      </a:r>
                    </a:p>
                  </a:txBody>
                  <a:tcPr marL="6764" marR="6764" marT="6764" marB="0">
                    <a:lnL>
                      <a:noFill/>
                    </a:lnL>
                    <a:lnR>
                      <a:noFill/>
                    </a:lnR>
                    <a:lnT>
                      <a:noFill/>
                    </a:lnT>
                    <a:lnB>
                      <a:noFill/>
                    </a:lnB>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621329961"/>
                  </a:ext>
                </a:extLst>
              </a:tr>
              <a:tr h="206047">
                <a:tc gridSpan="13">
                  <a:txBody>
                    <a:bodyPr/>
                    <a:lstStyle/>
                    <a:p>
                      <a:pPr algn="l" fontAlgn="b"/>
                      <a:r>
                        <a:rPr lang="fi-FI" sz="1400" b="1" i="0" u="none" strike="noStrike" dirty="0">
                          <a:solidFill>
                            <a:srgbClr val="000000"/>
                          </a:solidFill>
                          <a:effectLst/>
                          <a:latin typeface="Calibri" panose="020F0502020204030204" pitchFamily="34" charset="0"/>
                        </a:rPr>
                        <a:t>Kilpailukausi</a:t>
                      </a:r>
                      <a:r>
                        <a:rPr lang="fi-FI" sz="1400" b="0" i="0" u="none" strike="noStrike" dirty="0">
                          <a:solidFill>
                            <a:srgbClr val="000000"/>
                          </a:solidFill>
                          <a:effectLst/>
                          <a:latin typeface="Calibri" panose="020F0502020204030204" pitchFamily="34" charset="0"/>
                        </a:rPr>
                        <a:t>: lajiliikkeiden oikea suoritus, positiivisuus kaikessa tekemisessä, onnistumisen elämykset, emotionaalinen alue: itseluottamus, rohkeus</a:t>
                      </a:r>
                    </a:p>
                  </a:txBody>
                  <a:tcPr marL="6764" marR="6764" marT="6764" marB="0" anchor="b">
                    <a:lnL>
                      <a:noFill/>
                    </a:lnL>
                    <a:lnR>
                      <a:noFill/>
                    </a:lnR>
                    <a:lnT>
                      <a:noFill/>
                    </a:lnT>
                    <a:lnB>
                      <a:noFill/>
                    </a:lnB>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extLst>
                  <a:ext uri="{0D108BD9-81ED-4DB2-BD59-A6C34878D82A}">
                    <a16:rowId xmlns:a16="http://schemas.microsoft.com/office/drawing/2014/main" val="3361794583"/>
                  </a:ext>
                </a:extLst>
              </a:tr>
              <a:tr h="135278">
                <a:tc>
                  <a:txBody>
                    <a:bodyPr/>
                    <a:lstStyle/>
                    <a:p>
                      <a:pPr algn="l" fontAlgn="b"/>
                      <a:r>
                        <a:rPr lang="fi-FI" sz="1400" b="1" i="0" u="none" strike="noStrike" dirty="0">
                          <a:solidFill>
                            <a:srgbClr val="000000"/>
                          </a:solidFill>
                          <a:effectLst/>
                          <a:latin typeface="Calibri" panose="020F0502020204030204" pitchFamily="34" charset="0"/>
                        </a:rPr>
                        <a:t>Siirtymäkausi</a:t>
                      </a:r>
                      <a:r>
                        <a:rPr lang="fi-FI" sz="1400" b="0" i="0" u="none" strike="noStrike" dirty="0">
                          <a:solidFill>
                            <a:srgbClr val="000000"/>
                          </a:solidFill>
                          <a:effectLst/>
                          <a:latin typeface="Calibri" panose="020F0502020204030204" pitchFamily="34" charset="0"/>
                        </a:rPr>
                        <a:t>: lepo, palautuminen, aikaa kaikelle muulle, kuin voimistelulle, perhe, ystävät</a:t>
                      </a: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764" marR="6764" marT="6764" marB="0" anchor="b">
                    <a:lnL>
                      <a:noFill/>
                    </a:lnL>
                    <a:lnR>
                      <a:noFill/>
                    </a:lnR>
                    <a:lnT>
                      <a:noFill/>
                    </a:lnT>
                    <a:lnB>
                      <a:noFill/>
                    </a:lnB>
                  </a:tcPr>
                </a:tc>
                <a:tc>
                  <a:txBody>
                    <a:bodyPr/>
                    <a:lstStyle/>
                    <a:p>
                      <a:pPr algn="l" fontAlgn="b"/>
                      <a:endParaRPr lang="fi-FI" sz="1400" b="0" i="0" u="none" strike="noStrike" dirty="0">
                        <a:solidFill>
                          <a:srgbClr val="000000"/>
                        </a:solidFill>
                        <a:effectLst/>
                        <a:latin typeface="Calibri" panose="020F0502020204030204" pitchFamily="34" charset="0"/>
                      </a:endParaRPr>
                    </a:p>
                  </a:txBody>
                  <a:tcPr marL="6764" marR="6764" marT="6764" marB="0" anchor="b">
                    <a:lnL>
                      <a:noFill/>
                    </a:lnL>
                    <a:lnR>
                      <a:noFill/>
                    </a:lnR>
                    <a:lnT>
                      <a:noFill/>
                    </a:lnT>
                    <a:lnB>
                      <a:noFill/>
                    </a:lnB>
                  </a:tcPr>
                </a:tc>
                <a:extLst>
                  <a:ext uri="{0D108BD9-81ED-4DB2-BD59-A6C34878D82A}">
                    <a16:rowId xmlns:a16="http://schemas.microsoft.com/office/drawing/2014/main" val="825056996"/>
                  </a:ext>
                </a:extLst>
              </a:tr>
            </a:tbl>
          </a:graphicData>
        </a:graphic>
      </p:graphicFrame>
      <p:pic>
        <p:nvPicPr>
          <p:cNvPr id="8" name="Kuva 7">
            <a:extLst>
              <a:ext uri="{FF2B5EF4-FFF2-40B4-BE49-F238E27FC236}">
                <a16:creationId xmlns:a16="http://schemas.microsoft.com/office/drawing/2014/main" id="{E7041B35-C1C9-ABD2-7C54-CFFB5E0B2D36}"/>
              </a:ext>
            </a:extLst>
          </p:cNvPr>
          <p:cNvPicPr>
            <a:picLocks noChangeAspect="1"/>
          </p:cNvPicPr>
          <p:nvPr/>
        </p:nvPicPr>
        <p:blipFill>
          <a:blip r:embed="rId2"/>
          <a:stretch>
            <a:fillRect/>
          </a:stretch>
        </p:blipFill>
        <p:spPr>
          <a:xfrm>
            <a:off x="781472" y="2509993"/>
            <a:ext cx="10629055" cy="2433057"/>
          </a:xfrm>
          <a:prstGeom prst="rect">
            <a:avLst/>
          </a:prstGeom>
        </p:spPr>
      </p:pic>
    </p:spTree>
    <p:extLst>
      <p:ext uri="{BB962C8B-B14F-4D97-AF65-F5344CB8AC3E}">
        <p14:creationId xmlns:p14="http://schemas.microsoft.com/office/powerpoint/2010/main" val="358070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8EA3A5-ACD4-4AB4-B59B-BF6B924306DE}"/>
              </a:ext>
            </a:extLst>
          </p:cNvPr>
          <p:cNvSpPr>
            <a:spLocks noGrp="1"/>
          </p:cNvSpPr>
          <p:nvPr>
            <p:ph type="body" sz="quarter" idx="10"/>
          </p:nvPr>
        </p:nvSpPr>
        <p:spPr>
          <a:xfrm>
            <a:off x="1300005" y="921036"/>
            <a:ext cx="4795995" cy="742950"/>
          </a:xfrm>
        </p:spPr>
        <p:txBody>
          <a:bodyPr/>
          <a:lstStyle/>
          <a:p>
            <a:r>
              <a:rPr lang="fi-FI" dirty="0"/>
              <a:t>Kausisuunnitelma</a:t>
            </a:r>
          </a:p>
        </p:txBody>
      </p:sp>
      <p:sp>
        <p:nvSpPr>
          <p:cNvPr id="3" name="Tekstin paikkamerkki 2">
            <a:extLst>
              <a:ext uri="{FF2B5EF4-FFF2-40B4-BE49-F238E27FC236}">
                <a16:creationId xmlns:a16="http://schemas.microsoft.com/office/drawing/2014/main" id="{7BB61E40-319E-4987-8071-1EF16A4BAC7B}"/>
              </a:ext>
            </a:extLst>
          </p:cNvPr>
          <p:cNvSpPr>
            <a:spLocks noGrp="1"/>
          </p:cNvSpPr>
          <p:nvPr>
            <p:ph type="body" sz="quarter" idx="11"/>
          </p:nvPr>
        </p:nvSpPr>
        <p:spPr>
          <a:xfrm>
            <a:off x="1084026" y="1843832"/>
            <a:ext cx="2851870" cy="4371438"/>
          </a:xfrm>
        </p:spPr>
        <p:txBody>
          <a:bodyPr/>
          <a:lstStyle/>
          <a:p>
            <a:pPr>
              <a:buFont typeface="Arial" panose="020B0604020202020204" pitchFamily="34" charset="0"/>
              <a:buChar char="•"/>
            </a:pPr>
            <a:r>
              <a:rPr lang="fi-FI" sz="1800" dirty="0"/>
              <a:t>Yksittäisen treenin rakenne ja keskeiset harjoiteltavat asiat.</a:t>
            </a:r>
          </a:p>
          <a:p>
            <a:pPr>
              <a:buFont typeface="Arial" panose="020B0604020202020204" pitchFamily="34" charset="0"/>
              <a:buChar char="•"/>
            </a:pPr>
            <a:r>
              <a:rPr lang="fi-FI" sz="1800" dirty="0"/>
              <a:t>Jokaiseen harjoitukseen kuuluu perusvoimistelua, jalkatekniikkaa ja liikkuvuusharjoituksia.</a:t>
            </a:r>
          </a:p>
          <a:p>
            <a:pPr>
              <a:buFont typeface="Arial" panose="020B0604020202020204" pitchFamily="34" charset="0"/>
              <a:buChar char="•"/>
            </a:pPr>
            <a:r>
              <a:rPr lang="fi-FI" sz="1800" dirty="0"/>
              <a:t>Myös alku- ja loppuleikit tärkeitä – voivat olla myös lajinomaisia. Tärkeää, että niissä liikutaan reippaasti!</a:t>
            </a:r>
          </a:p>
        </p:txBody>
      </p:sp>
      <p:sp>
        <p:nvSpPr>
          <p:cNvPr id="6" name="Tekstin paikkamerkki 2">
            <a:extLst>
              <a:ext uri="{FF2B5EF4-FFF2-40B4-BE49-F238E27FC236}">
                <a16:creationId xmlns:a16="http://schemas.microsoft.com/office/drawing/2014/main" id="{D376C2E1-DFD0-41D5-8079-FA96EFC4AF7C}"/>
              </a:ext>
            </a:extLst>
          </p:cNvPr>
          <p:cNvSpPr txBox="1">
            <a:spLocks/>
          </p:cNvSpPr>
          <p:nvPr/>
        </p:nvSpPr>
        <p:spPr>
          <a:xfrm>
            <a:off x="1300006" y="4943050"/>
            <a:ext cx="9474012" cy="993914"/>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baseline="0">
                <a:solidFill>
                  <a:srgbClr val="002060"/>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800" dirty="0"/>
          </a:p>
        </p:txBody>
      </p:sp>
      <p:pic>
        <p:nvPicPr>
          <p:cNvPr id="5" name="Kuva 4">
            <a:extLst>
              <a:ext uri="{FF2B5EF4-FFF2-40B4-BE49-F238E27FC236}">
                <a16:creationId xmlns:a16="http://schemas.microsoft.com/office/drawing/2014/main" id="{1B9C3158-CD89-584C-94DA-0D877E6E92B7}"/>
              </a:ext>
            </a:extLst>
          </p:cNvPr>
          <p:cNvPicPr>
            <a:picLocks noChangeAspect="1"/>
          </p:cNvPicPr>
          <p:nvPr/>
        </p:nvPicPr>
        <p:blipFill>
          <a:blip r:embed="rId2"/>
          <a:stretch>
            <a:fillRect/>
          </a:stretch>
        </p:blipFill>
        <p:spPr>
          <a:xfrm>
            <a:off x="4334753" y="742123"/>
            <a:ext cx="7486019" cy="5780344"/>
          </a:xfrm>
          <a:prstGeom prst="rect">
            <a:avLst/>
          </a:prstGeom>
        </p:spPr>
      </p:pic>
    </p:spTree>
    <p:extLst>
      <p:ext uri="{BB962C8B-B14F-4D97-AF65-F5344CB8AC3E}">
        <p14:creationId xmlns:p14="http://schemas.microsoft.com/office/powerpoint/2010/main" val="15023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8EA3A5-ACD4-4AB4-B59B-BF6B924306DE}"/>
              </a:ext>
            </a:extLst>
          </p:cNvPr>
          <p:cNvSpPr>
            <a:spLocks noGrp="1"/>
          </p:cNvSpPr>
          <p:nvPr>
            <p:ph type="body" sz="quarter" idx="10"/>
          </p:nvPr>
        </p:nvSpPr>
        <p:spPr>
          <a:xfrm>
            <a:off x="1300005" y="921036"/>
            <a:ext cx="4795995" cy="742950"/>
          </a:xfrm>
        </p:spPr>
        <p:txBody>
          <a:bodyPr/>
          <a:lstStyle/>
          <a:p>
            <a:r>
              <a:rPr lang="fi-FI" dirty="0"/>
              <a:t>Kausisuunnitelma</a:t>
            </a:r>
          </a:p>
        </p:txBody>
      </p:sp>
      <p:sp>
        <p:nvSpPr>
          <p:cNvPr id="3" name="Tekstin paikkamerkki 2">
            <a:extLst>
              <a:ext uri="{FF2B5EF4-FFF2-40B4-BE49-F238E27FC236}">
                <a16:creationId xmlns:a16="http://schemas.microsoft.com/office/drawing/2014/main" id="{7BB61E40-319E-4987-8071-1EF16A4BAC7B}"/>
              </a:ext>
            </a:extLst>
          </p:cNvPr>
          <p:cNvSpPr>
            <a:spLocks noGrp="1"/>
          </p:cNvSpPr>
          <p:nvPr>
            <p:ph type="body" sz="quarter" idx="11"/>
          </p:nvPr>
        </p:nvSpPr>
        <p:spPr>
          <a:xfrm>
            <a:off x="4334754" y="859331"/>
            <a:ext cx="6810324" cy="804655"/>
          </a:xfrm>
        </p:spPr>
        <p:txBody>
          <a:bodyPr/>
          <a:lstStyle/>
          <a:p>
            <a:pPr>
              <a:buFont typeface="Arial" panose="020B0604020202020204" pitchFamily="34" charset="0"/>
              <a:buChar char="•"/>
            </a:pPr>
            <a:r>
              <a:rPr lang="fi-FI" sz="1800" dirty="0"/>
              <a:t>Urapolku välilehdeltä löydät kuvakaappaukset Voimistelijan urapolusta. Tämä liiton tekemä ohjeistus toimii pohjana kausisuunnitelman tekemiselle.</a:t>
            </a:r>
          </a:p>
        </p:txBody>
      </p:sp>
      <p:sp>
        <p:nvSpPr>
          <p:cNvPr id="6" name="Tekstin paikkamerkki 2">
            <a:extLst>
              <a:ext uri="{FF2B5EF4-FFF2-40B4-BE49-F238E27FC236}">
                <a16:creationId xmlns:a16="http://schemas.microsoft.com/office/drawing/2014/main" id="{D376C2E1-DFD0-41D5-8079-FA96EFC4AF7C}"/>
              </a:ext>
            </a:extLst>
          </p:cNvPr>
          <p:cNvSpPr txBox="1">
            <a:spLocks/>
          </p:cNvSpPr>
          <p:nvPr/>
        </p:nvSpPr>
        <p:spPr>
          <a:xfrm>
            <a:off x="1300006" y="4943050"/>
            <a:ext cx="9474012" cy="993914"/>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baseline="0">
                <a:solidFill>
                  <a:srgbClr val="002060"/>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800" dirty="0"/>
          </a:p>
        </p:txBody>
      </p:sp>
      <p:pic>
        <p:nvPicPr>
          <p:cNvPr id="7" name="Kuva 6">
            <a:extLst>
              <a:ext uri="{FF2B5EF4-FFF2-40B4-BE49-F238E27FC236}">
                <a16:creationId xmlns:a16="http://schemas.microsoft.com/office/drawing/2014/main" id="{AA5F46A3-953B-4ED2-A850-878271DF2EE3}"/>
              </a:ext>
            </a:extLst>
          </p:cNvPr>
          <p:cNvPicPr>
            <a:picLocks noChangeAspect="1"/>
          </p:cNvPicPr>
          <p:nvPr/>
        </p:nvPicPr>
        <p:blipFill>
          <a:blip r:embed="rId2"/>
          <a:stretch>
            <a:fillRect/>
          </a:stretch>
        </p:blipFill>
        <p:spPr>
          <a:xfrm>
            <a:off x="1417982" y="1982111"/>
            <a:ext cx="9248715" cy="4414512"/>
          </a:xfrm>
          <a:prstGeom prst="rect">
            <a:avLst/>
          </a:prstGeom>
        </p:spPr>
      </p:pic>
    </p:spTree>
    <p:extLst>
      <p:ext uri="{BB962C8B-B14F-4D97-AF65-F5344CB8AC3E}">
        <p14:creationId xmlns:p14="http://schemas.microsoft.com/office/powerpoint/2010/main" val="385973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F67BEA0-CF87-CA0E-F95E-F40951827E69}"/>
              </a:ext>
            </a:extLst>
          </p:cNvPr>
          <p:cNvSpPr>
            <a:spLocks noGrp="1"/>
          </p:cNvSpPr>
          <p:nvPr>
            <p:ph type="body" sz="quarter" idx="10"/>
          </p:nvPr>
        </p:nvSpPr>
        <p:spPr>
          <a:xfrm>
            <a:off x="1432527" y="841523"/>
            <a:ext cx="3413125" cy="742950"/>
          </a:xfrm>
        </p:spPr>
        <p:txBody>
          <a:bodyPr/>
          <a:lstStyle/>
          <a:p>
            <a:r>
              <a:rPr lang="fi-FI" dirty="0"/>
              <a:t>Liikkuvuustestit</a:t>
            </a:r>
          </a:p>
        </p:txBody>
      </p:sp>
      <p:sp>
        <p:nvSpPr>
          <p:cNvPr id="3" name="Tekstin paikkamerkki 2">
            <a:extLst>
              <a:ext uri="{FF2B5EF4-FFF2-40B4-BE49-F238E27FC236}">
                <a16:creationId xmlns:a16="http://schemas.microsoft.com/office/drawing/2014/main" id="{F22BCA70-F2B4-3032-29CA-18823E5CEF10}"/>
              </a:ext>
            </a:extLst>
          </p:cNvPr>
          <p:cNvSpPr>
            <a:spLocks noGrp="1"/>
          </p:cNvSpPr>
          <p:nvPr>
            <p:ph type="body" sz="quarter" idx="11"/>
          </p:nvPr>
        </p:nvSpPr>
        <p:spPr>
          <a:xfrm>
            <a:off x="1432526" y="1696278"/>
            <a:ext cx="5259821" cy="5003763"/>
          </a:xfrm>
        </p:spPr>
        <p:txBody>
          <a:bodyPr/>
          <a:lstStyle/>
          <a:p>
            <a:r>
              <a:rPr lang="fi-FI" sz="1800" dirty="0"/>
              <a:t>Liikkuvuustestit tehdään kaksi kertaa kaudessa ja tytöille on jokaiselle oma liikkuvuustestikortti.</a:t>
            </a:r>
          </a:p>
          <a:p>
            <a:r>
              <a:rPr lang="fi-FI" sz="1800" dirty="0"/>
              <a:t>Suoritettavia liikkeitä on 5:</a:t>
            </a:r>
          </a:p>
          <a:p>
            <a:pPr lvl="1"/>
            <a:r>
              <a:rPr lang="fi-FI" sz="1600" dirty="0"/>
              <a:t>Sivuspagaatti (sivuliikkuvuus)</a:t>
            </a:r>
          </a:p>
          <a:p>
            <a:pPr lvl="1"/>
            <a:r>
              <a:rPr lang="fi-FI" sz="1600" dirty="0"/>
              <a:t>Eteentaivutus (takareidet)</a:t>
            </a:r>
          </a:p>
          <a:p>
            <a:pPr lvl="1"/>
            <a:r>
              <a:rPr lang="fi-FI" sz="1600" dirty="0"/>
              <a:t>Silta (selän liikkuvuus)</a:t>
            </a:r>
          </a:p>
          <a:p>
            <a:pPr lvl="1"/>
            <a:r>
              <a:rPr lang="fi-FI" sz="1600" dirty="0"/>
              <a:t>Käsien liikkuvuus (hartiat)</a:t>
            </a:r>
          </a:p>
          <a:p>
            <a:pPr lvl="1"/>
            <a:r>
              <a:rPr lang="fi-FI" sz="1600" dirty="0"/>
              <a:t>Vauhditon ponnistus</a:t>
            </a:r>
            <a:br>
              <a:rPr lang="fi-FI" sz="2600" dirty="0"/>
            </a:br>
            <a:endParaRPr lang="fi-FI" sz="2600" dirty="0"/>
          </a:p>
          <a:p>
            <a:r>
              <a:rPr lang="fi-FI" sz="1800" dirty="0"/>
              <a:t>Terhi säilyttää kortteja, mutta niitä saa aina välillä kotiin näytettäväksi.</a:t>
            </a:r>
          </a:p>
          <a:p>
            <a:r>
              <a:rPr lang="fi-FI" sz="1800" dirty="0"/>
              <a:t>Vihreä väri kertoo parantuneesta tuloksesta – tuloksia on kiva seurata!</a:t>
            </a:r>
          </a:p>
          <a:p>
            <a:r>
              <a:rPr lang="fi-FI" sz="1800" dirty="0"/>
              <a:t>Näitä testejä tehdään vielä 2x syksyllä, sen jälkeen kortit saa omaksi. 8-10 sarjaan siirryttäessä tulee myös eri testit.</a:t>
            </a:r>
            <a:endParaRPr lang="fi-FI" sz="2600" dirty="0"/>
          </a:p>
          <a:p>
            <a:pPr lvl="1"/>
            <a:endParaRPr lang="fi-FI" sz="2600" dirty="0"/>
          </a:p>
          <a:p>
            <a:pPr lvl="1"/>
            <a:endParaRPr lang="fi-FI" sz="2600" dirty="0"/>
          </a:p>
        </p:txBody>
      </p:sp>
      <p:pic>
        <p:nvPicPr>
          <p:cNvPr id="4" name="Kuva 3">
            <a:extLst>
              <a:ext uri="{FF2B5EF4-FFF2-40B4-BE49-F238E27FC236}">
                <a16:creationId xmlns:a16="http://schemas.microsoft.com/office/drawing/2014/main" id="{54F09C41-6187-57F8-86CC-ACB18A373B58}"/>
              </a:ext>
            </a:extLst>
          </p:cNvPr>
          <p:cNvPicPr>
            <a:picLocks noChangeAspect="1"/>
          </p:cNvPicPr>
          <p:nvPr/>
        </p:nvPicPr>
        <p:blipFill>
          <a:blip r:embed="rId2"/>
          <a:stretch>
            <a:fillRect/>
          </a:stretch>
        </p:blipFill>
        <p:spPr>
          <a:xfrm>
            <a:off x="6839508" y="157958"/>
            <a:ext cx="5156386" cy="6542083"/>
          </a:xfrm>
          <a:prstGeom prst="rect">
            <a:avLst/>
          </a:prstGeom>
        </p:spPr>
      </p:pic>
    </p:spTree>
    <p:extLst>
      <p:ext uri="{BB962C8B-B14F-4D97-AF65-F5344CB8AC3E}">
        <p14:creationId xmlns:p14="http://schemas.microsoft.com/office/powerpoint/2010/main" val="2342847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F67BEA0-CF87-CA0E-F95E-F40951827E69}"/>
              </a:ext>
            </a:extLst>
          </p:cNvPr>
          <p:cNvSpPr>
            <a:spLocks noGrp="1"/>
          </p:cNvSpPr>
          <p:nvPr>
            <p:ph type="body" sz="quarter" idx="10"/>
          </p:nvPr>
        </p:nvSpPr>
        <p:spPr>
          <a:xfrm>
            <a:off x="1432527" y="841523"/>
            <a:ext cx="3413125" cy="742950"/>
          </a:xfrm>
        </p:spPr>
        <p:txBody>
          <a:bodyPr/>
          <a:lstStyle/>
          <a:p>
            <a:r>
              <a:rPr lang="fi-FI" dirty="0"/>
              <a:t>Merkkisuoritukset</a:t>
            </a:r>
          </a:p>
        </p:txBody>
      </p:sp>
      <p:sp>
        <p:nvSpPr>
          <p:cNvPr id="3" name="Tekstin paikkamerkki 2">
            <a:extLst>
              <a:ext uri="{FF2B5EF4-FFF2-40B4-BE49-F238E27FC236}">
                <a16:creationId xmlns:a16="http://schemas.microsoft.com/office/drawing/2014/main" id="{F22BCA70-F2B4-3032-29CA-18823E5CEF10}"/>
              </a:ext>
            </a:extLst>
          </p:cNvPr>
          <p:cNvSpPr>
            <a:spLocks noGrp="1"/>
          </p:cNvSpPr>
          <p:nvPr>
            <p:ph type="body" sz="quarter" idx="11"/>
          </p:nvPr>
        </p:nvSpPr>
        <p:spPr>
          <a:xfrm>
            <a:off x="1432527" y="1783766"/>
            <a:ext cx="9606534" cy="4895330"/>
          </a:xfrm>
        </p:spPr>
        <p:txBody>
          <a:bodyPr/>
          <a:lstStyle/>
          <a:p>
            <a:r>
              <a:rPr lang="fi-FI" sz="1800" dirty="0"/>
              <a:t>Voimisteluliitolla on merkkijärjestelmä jonka tavoitteena on lajissa tarvittavien ominaisuuksien kehittäminen sekä ohjaajien ja valmentajien tukeminen. Merkkijärjestelmä tukee laadukasta ja kehittyvää harjoittelua kaikilla sarjatasoilla.</a:t>
            </a:r>
          </a:p>
          <a:p>
            <a:r>
              <a:rPr lang="fi-FI" sz="1800" dirty="0"/>
              <a:t>Merkit on tarkoitettu kaikille joukkuevoimistelun harrastajille heille, jotka haluavat haastaa itseään harrastamisessa ja taitojen kehittämisessä ja heille, jotka haluavat edistyä kohti kilpailijan polkua.</a:t>
            </a:r>
          </a:p>
          <a:p>
            <a:r>
              <a:rPr lang="fi-FI" sz="1800" dirty="0"/>
              <a:t>Joukkuevoimistelun kilpailujärjestelmässä suositellaan että voimistelijat tekevät merkkisuorituksen ennen siirtymistä kilpailusarjoihin.</a:t>
            </a:r>
          </a:p>
          <a:p>
            <a:pPr lvl="1"/>
            <a:r>
              <a:rPr lang="fi-FI" sz="1800" dirty="0"/>
              <a:t> Stara-merkki: Stara-tapahtumat</a:t>
            </a:r>
          </a:p>
          <a:p>
            <a:pPr lvl="1"/>
            <a:r>
              <a:rPr lang="fi-FI" sz="1800" dirty="0"/>
              <a:t> Pronssi-merkki: 8-10 sarja</a:t>
            </a:r>
          </a:p>
          <a:p>
            <a:pPr lvl="1"/>
            <a:r>
              <a:rPr lang="fi-FI" sz="1800" dirty="0"/>
              <a:t> Hopea-merkki: 10-12 sarja</a:t>
            </a:r>
          </a:p>
          <a:p>
            <a:pPr lvl="1"/>
            <a:r>
              <a:rPr lang="fi-FI" sz="1800" dirty="0"/>
              <a:t> Kulta- ja timanttimerkki yli 12-vuotiaat</a:t>
            </a:r>
          </a:p>
          <a:p>
            <a:r>
              <a:rPr lang="fi-FI" sz="1800" dirty="0"/>
              <a:t> Merkkien suorituksista pidetään seurassa erilliset suoritustilaisuudet esim. leirien yhteydessä</a:t>
            </a:r>
          </a:p>
          <a:p>
            <a:r>
              <a:rPr lang="fi-FI" sz="1800" dirty="0"/>
              <a:t>Osa Karamelleista on jo suorittanut Stara-merkin ja jatkamme niiden parissa syksyllä. Aloitamme samalla myös jo pronssi-merkin liikkeiden harjoittelun.</a:t>
            </a:r>
          </a:p>
        </p:txBody>
      </p:sp>
      <p:pic>
        <p:nvPicPr>
          <p:cNvPr id="5" name="Kuva 4">
            <a:extLst>
              <a:ext uri="{FF2B5EF4-FFF2-40B4-BE49-F238E27FC236}">
                <a16:creationId xmlns:a16="http://schemas.microsoft.com/office/drawing/2014/main" id="{F339AE65-D9A2-5C1A-434D-97738629C2AD}"/>
              </a:ext>
            </a:extLst>
          </p:cNvPr>
          <p:cNvPicPr>
            <a:picLocks noChangeAspect="1"/>
          </p:cNvPicPr>
          <p:nvPr/>
        </p:nvPicPr>
        <p:blipFill>
          <a:blip r:embed="rId2"/>
          <a:stretch>
            <a:fillRect/>
          </a:stretch>
        </p:blipFill>
        <p:spPr>
          <a:xfrm>
            <a:off x="6096000" y="402448"/>
            <a:ext cx="5258534" cy="1381318"/>
          </a:xfrm>
          <a:prstGeom prst="rect">
            <a:avLst/>
          </a:prstGeom>
        </p:spPr>
      </p:pic>
    </p:spTree>
    <p:extLst>
      <p:ext uri="{BB962C8B-B14F-4D97-AF65-F5344CB8AC3E}">
        <p14:creationId xmlns:p14="http://schemas.microsoft.com/office/powerpoint/2010/main" val="3293686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1443" y="481702"/>
            <a:ext cx="4277148" cy="2089219"/>
          </a:xfrm>
        </p:spPr>
        <p:txBody>
          <a:bodyPr/>
          <a:lstStyle/>
          <a:p>
            <a:r>
              <a:rPr lang="fr-FR" dirty="0"/>
              <a:t>Siirtyminen 8-10-vuotiaiden kilpailuihin keväällä 2024</a:t>
            </a:r>
          </a:p>
        </p:txBody>
      </p:sp>
      <p:pic>
        <p:nvPicPr>
          <p:cNvPr id="4" name="Kuva 3">
            <a:extLst>
              <a:ext uri="{FF2B5EF4-FFF2-40B4-BE49-F238E27FC236}">
                <a16:creationId xmlns:a16="http://schemas.microsoft.com/office/drawing/2014/main" id="{955DECCC-F510-214C-885D-DAD46BBA6C33}"/>
              </a:ext>
            </a:extLst>
          </p:cNvPr>
          <p:cNvPicPr>
            <a:picLocks noChangeAspect="1"/>
          </p:cNvPicPr>
          <p:nvPr/>
        </p:nvPicPr>
        <p:blipFill>
          <a:blip r:embed="rId2"/>
          <a:stretch>
            <a:fillRect/>
          </a:stretch>
        </p:blipFill>
        <p:spPr>
          <a:xfrm>
            <a:off x="1193393" y="1847679"/>
            <a:ext cx="10147164" cy="4878802"/>
          </a:xfrm>
          <a:prstGeom prst="rect">
            <a:avLst/>
          </a:prstGeom>
        </p:spPr>
      </p:pic>
    </p:spTree>
    <p:extLst>
      <p:ext uri="{BB962C8B-B14F-4D97-AF65-F5344CB8AC3E}">
        <p14:creationId xmlns:p14="http://schemas.microsoft.com/office/powerpoint/2010/main" val="528680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8EA3A5-ACD4-4AB4-B59B-BF6B924306DE}"/>
              </a:ext>
            </a:extLst>
          </p:cNvPr>
          <p:cNvSpPr>
            <a:spLocks noGrp="1"/>
          </p:cNvSpPr>
          <p:nvPr>
            <p:ph type="body" sz="quarter" idx="10"/>
          </p:nvPr>
        </p:nvSpPr>
        <p:spPr>
          <a:xfrm>
            <a:off x="1300005" y="921036"/>
            <a:ext cx="6929595" cy="742950"/>
          </a:xfrm>
        </p:spPr>
        <p:txBody>
          <a:bodyPr/>
          <a:lstStyle/>
          <a:p>
            <a:r>
              <a:rPr lang="fi-FI" dirty="0"/>
              <a:t>Kilpailujärjestelmä joukkuevoimistelussa</a:t>
            </a:r>
          </a:p>
        </p:txBody>
      </p:sp>
      <p:sp>
        <p:nvSpPr>
          <p:cNvPr id="3" name="Tekstin paikkamerkki 2">
            <a:extLst>
              <a:ext uri="{FF2B5EF4-FFF2-40B4-BE49-F238E27FC236}">
                <a16:creationId xmlns:a16="http://schemas.microsoft.com/office/drawing/2014/main" id="{7BB61E40-319E-4987-8071-1EF16A4BAC7B}"/>
              </a:ext>
            </a:extLst>
          </p:cNvPr>
          <p:cNvSpPr>
            <a:spLocks noGrp="1"/>
          </p:cNvSpPr>
          <p:nvPr>
            <p:ph type="body" sz="quarter" idx="11"/>
          </p:nvPr>
        </p:nvSpPr>
        <p:spPr>
          <a:xfrm>
            <a:off x="1300005" y="1510749"/>
            <a:ext cx="9591989" cy="5062330"/>
          </a:xfrm>
        </p:spPr>
        <p:txBody>
          <a:bodyPr/>
          <a:lstStyle/>
          <a:p>
            <a:pPr marL="0" indent="0" algn="l" rtl="0" fontAlgn="base">
              <a:spcBef>
                <a:spcPts val="0"/>
              </a:spcBef>
              <a:spcAft>
                <a:spcPts val="0"/>
              </a:spcAft>
              <a:buNone/>
            </a:pPr>
            <a:r>
              <a:rPr lang="fi-FI" sz="1800" b="1" dirty="0"/>
              <a:t>Lasten sarjat :</a:t>
            </a:r>
          </a:p>
          <a:p>
            <a:pPr algn="l" fontAlgn="base"/>
            <a:r>
              <a:rPr lang="fi-FI" sz="1800" dirty="0"/>
              <a:t>Alle 12-vuotiaiden lasten sarjoissa kilpaillaan vain yhdellä sarjatasolla ikäluokissa 8-10-vuotiaat ja 10-12-vuotiaat. Alle 12-vuotiailla on myös mahdollisuus esiintyä </a:t>
            </a:r>
            <a:r>
              <a:rPr lang="fi-FI" sz="1800" dirty="0">
                <a:hlinkClick r:id="rId2">
                  <a:extLst>
                    <a:ext uri="{A12FA001-AC4F-418D-AE19-62706E023703}">
                      <ahyp:hlinkClr xmlns:ahyp="http://schemas.microsoft.com/office/drawing/2018/hyperlinkcolor" val="tx"/>
                    </a:ext>
                  </a:extLst>
                </a:hlinkClick>
              </a:rPr>
              <a:t>Voimistelun Stara-tapahtumissa</a:t>
            </a:r>
            <a:r>
              <a:rPr lang="fi-FI" sz="1800" dirty="0"/>
              <a:t>, joissa joukkueita ei aseteta paremmuusjärjestykseen.</a:t>
            </a:r>
          </a:p>
          <a:p>
            <a:pPr algn="l" fontAlgn="base"/>
            <a:r>
              <a:rPr lang="fi-FI" sz="1800" dirty="0"/>
              <a:t>Joukkuevoimistelussa yli 12-vuotiaat kilpailevat kansallisesti kolmella eri sarjatasolla: SM-sarja, kilpasarja ja harrastesarja</a:t>
            </a:r>
          </a:p>
          <a:p>
            <a:pPr marL="0" indent="0" algn="l" fontAlgn="base">
              <a:buNone/>
            </a:pPr>
            <a:r>
              <a:rPr lang="fi-FI" sz="1800" b="1" dirty="0" err="1"/>
              <a:t>VaVossa</a:t>
            </a:r>
            <a:r>
              <a:rPr lang="fi-FI" sz="1800" b="1" dirty="0"/>
              <a:t>:</a:t>
            </a:r>
          </a:p>
          <a:p>
            <a:pPr algn="l"/>
            <a:r>
              <a:rPr lang="fi-FI" sz="1800" dirty="0"/>
              <a:t>Valmennusryhmien tavoitteet asetetaan ikäluokka- ja ryhmäkohtaisesti. Valmennustoimintamme pohjalta löytyy Suomen Voimisteluliiton </a:t>
            </a:r>
            <a:r>
              <a:rPr lang="fi-FI" sz="1800" dirty="0">
                <a:hlinkClick r:id="rId3">
                  <a:extLst>
                    <a:ext uri="{A12FA001-AC4F-418D-AE19-62706E023703}">
                      <ahyp:hlinkClr xmlns:ahyp="http://schemas.microsoft.com/office/drawing/2018/hyperlinkcolor" val="tx"/>
                    </a:ext>
                  </a:extLst>
                </a:hlinkClick>
              </a:rPr>
              <a:t>Huippuvoimistelijan Urapolku</a:t>
            </a:r>
            <a:r>
              <a:rPr lang="fi-FI" sz="1800" dirty="0"/>
              <a:t> -malli. </a:t>
            </a:r>
            <a:r>
              <a:rPr lang="fi-FI" sz="1800" b="1" dirty="0"/>
              <a:t>Urapolku löytyy myös Karamellien kausisuunnitelmasta.</a:t>
            </a:r>
          </a:p>
          <a:p>
            <a:pPr algn="l"/>
            <a:r>
              <a:rPr lang="fi-FI" sz="1800" dirty="0"/>
              <a:t>Seurassa joukkuevoimistelun valmennustoimintaa kehitetään kohti kilpa- ja harrastesarjojen kärkeä. Pitkän tähtäimen tavoitteena on vakiinnuttaa joukkueiden tulostaso lasten sarjojen kärkikategorioihin. Yli 12 vuotiaiden sarjoissa tavoitteena on kilpa- ja harrastesarjojen kärkisijat</a:t>
            </a:r>
          </a:p>
          <a:p>
            <a:pPr algn="l"/>
            <a:r>
              <a:rPr lang="fi-FI" sz="1800" dirty="0"/>
              <a:t>https://www.valkeakoskenvoimistelijat.fi/valmennusryhmat/joukkuevoimistelu/valmennusryhmat/valmennustoiminnan-kaytannon-per/valmennuksen-linjaus/</a:t>
            </a:r>
          </a:p>
          <a:p>
            <a:pPr marL="0" indent="0">
              <a:buNone/>
            </a:pPr>
            <a:endParaRPr lang="fi-FI" sz="1800" dirty="0"/>
          </a:p>
          <a:p>
            <a:pPr marL="0" indent="0">
              <a:buNone/>
            </a:pPr>
            <a:endParaRPr lang="fi-FI" sz="1800" dirty="0"/>
          </a:p>
        </p:txBody>
      </p:sp>
    </p:spTree>
    <p:extLst>
      <p:ext uri="{BB962C8B-B14F-4D97-AF65-F5344CB8AC3E}">
        <p14:creationId xmlns:p14="http://schemas.microsoft.com/office/powerpoint/2010/main" val="558270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8EA3A5-ACD4-4AB4-B59B-BF6B924306DE}"/>
              </a:ext>
            </a:extLst>
          </p:cNvPr>
          <p:cNvSpPr>
            <a:spLocks noGrp="1"/>
          </p:cNvSpPr>
          <p:nvPr>
            <p:ph type="body" sz="quarter" idx="10"/>
          </p:nvPr>
        </p:nvSpPr>
        <p:spPr>
          <a:xfrm>
            <a:off x="1300005" y="921036"/>
            <a:ext cx="6929595" cy="742950"/>
          </a:xfrm>
        </p:spPr>
        <p:txBody>
          <a:bodyPr/>
          <a:lstStyle/>
          <a:p>
            <a:r>
              <a:rPr lang="fi-FI" dirty="0"/>
              <a:t>8-10-vuotiaiden kilpailut</a:t>
            </a:r>
          </a:p>
        </p:txBody>
      </p:sp>
      <p:sp>
        <p:nvSpPr>
          <p:cNvPr id="3" name="Tekstin paikkamerkki 2">
            <a:extLst>
              <a:ext uri="{FF2B5EF4-FFF2-40B4-BE49-F238E27FC236}">
                <a16:creationId xmlns:a16="http://schemas.microsoft.com/office/drawing/2014/main" id="{7BB61E40-319E-4987-8071-1EF16A4BAC7B}"/>
              </a:ext>
            </a:extLst>
          </p:cNvPr>
          <p:cNvSpPr>
            <a:spLocks noGrp="1"/>
          </p:cNvSpPr>
          <p:nvPr>
            <p:ph type="body" sz="quarter" idx="11"/>
          </p:nvPr>
        </p:nvSpPr>
        <p:spPr>
          <a:xfrm>
            <a:off x="1300005" y="1510749"/>
            <a:ext cx="9591989" cy="5062330"/>
          </a:xfrm>
        </p:spPr>
        <p:txBody>
          <a:bodyPr/>
          <a:lstStyle/>
          <a:p>
            <a:pPr marL="0" indent="0" algn="l" rtl="0" fontAlgn="base">
              <a:spcBef>
                <a:spcPts val="0"/>
              </a:spcBef>
              <a:spcAft>
                <a:spcPts val="0"/>
              </a:spcAft>
              <a:buNone/>
            </a:pPr>
            <a:r>
              <a:rPr lang="fi-FI" sz="1800" b="1" dirty="0"/>
              <a:t>Yleistä: </a:t>
            </a:r>
          </a:p>
          <a:p>
            <a:pPr algn="l" rtl="0" fontAlgn="base">
              <a:spcBef>
                <a:spcPts val="0"/>
              </a:spcBef>
              <a:spcAft>
                <a:spcPts val="0"/>
              </a:spcAft>
            </a:pPr>
            <a:r>
              <a:rPr lang="fi-FI" sz="1800" dirty="0"/>
              <a:t>Kilpailuvuonna 8, 9 tai 10 vuotta täyttävät.</a:t>
            </a:r>
          </a:p>
          <a:p>
            <a:pPr algn="l" rtl="0" fontAlgn="base">
              <a:spcBef>
                <a:spcPts val="0"/>
              </a:spcBef>
              <a:spcAft>
                <a:spcPts val="0"/>
              </a:spcAft>
            </a:pPr>
            <a:r>
              <a:rPr lang="fi-FI" sz="1800" dirty="0"/>
              <a:t>Keväällä vapaaohjelma, syksyllä välineohjelma. 8-10-vuotiaiden sarjassa välineenä voi olla naru, pallo tai vanne.</a:t>
            </a:r>
          </a:p>
          <a:p>
            <a:pPr algn="l" rtl="0" fontAlgn="base">
              <a:spcBef>
                <a:spcPts val="0"/>
              </a:spcBef>
              <a:spcAft>
                <a:spcPts val="0"/>
              </a:spcAft>
            </a:pPr>
            <a:r>
              <a:rPr lang="fi-FI" sz="1800" dirty="0"/>
              <a:t>Joukkueessa vähintään 6 voimistelijaa, joista 2 voi olla yli/alaikäisiä.</a:t>
            </a:r>
          </a:p>
          <a:p>
            <a:pPr algn="l" rtl="0" fontAlgn="base">
              <a:spcBef>
                <a:spcPts val="0"/>
              </a:spcBef>
              <a:spcAft>
                <a:spcPts val="0"/>
              </a:spcAft>
            </a:pPr>
            <a:r>
              <a:rPr lang="fi-FI" sz="1800" dirty="0"/>
              <a:t>Ohjelma 2:00 - 2:30 pitkä, vapaavalintainen musiikki. Ohjelman ei tarvitse olla uusi.</a:t>
            </a:r>
          </a:p>
          <a:p>
            <a:pPr algn="l" rtl="0" fontAlgn="base">
              <a:spcBef>
                <a:spcPts val="0"/>
              </a:spcBef>
              <a:spcAft>
                <a:spcPts val="0"/>
              </a:spcAft>
            </a:pPr>
            <a:r>
              <a:rPr lang="fi-FI" sz="1800" dirty="0"/>
              <a:t>Kilpailualue on 13x13m, 8-10-vuotiaiden sarjassa rajanylityksistä ei vähennetä.</a:t>
            </a:r>
          </a:p>
          <a:p>
            <a:pPr algn="l" rtl="0" fontAlgn="base">
              <a:spcBef>
                <a:spcPts val="0"/>
              </a:spcBef>
              <a:spcAft>
                <a:spcPts val="0"/>
              </a:spcAft>
            </a:pPr>
            <a:r>
              <a:rPr lang="fi-FI" sz="1800" dirty="0"/>
              <a:t>Joukkuetta ei saa avustaa esim. näyttämällä tai taputtamalla tahtia (vähennys -0,3). </a:t>
            </a:r>
            <a:r>
              <a:rPr lang="fi-FI" sz="1800" dirty="0" err="1"/>
              <a:t>Huom</a:t>
            </a:r>
            <a:r>
              <a:rPr lang="fi-FI" sz="1800" dirty="0"/>
              <a:t>! Ei yleisöstäkään!</a:t>
            </a:r>
          </a:p>
          <a:p>
            <a:pPr algn="l" rtl="0" fontAlgn="base">
              <a:spcBef>
                <a:spcPts val="0"/>
              </a:spcBef>
              <a:spcAft>
                <a:spcPts val="0"/>
              </a:spcAft>
            </a:pPr>
            <a:r>
              <a:rPr lang="fi-FI" sz="1800" dirty="0"/>
              <a:t>Alle 12-vuotiailla ei saa olla meikkiä </a:t>
            </a:r>
          </a:p>
          <a:p>
            <a:pPr algn="l" rtl="0" fontAlgn="base">
              <a:spcBef>
                <a:spcPts val="0"/>
              </a:spcBef>
              <a:spcAft>
                <a:spcPts val="0"/>
              </a:spcAft>
            </a:pPr>
            <a:r>
              <a:rPr lang="fi-FI" sz="1800" dirty="0"/>
              <a:t>Hiusten pitää olla kiinni ja kampaukset tulee kestää suoritus. Kampauksesta ei saa irrota mitään osia. Pienet hiuskorut sallitaan.</a:t>
            </a:r>
          </a:p>
          <a:p>
            <a:pPr algn="l" rtl="0" fontAlgn="base">
              <a:spcBef>
                <a:spcPts val="0"/>
              </a:spcBef>
              <a:spcAft>
                <a:spcPts val="0"/>
              </a:spcAft>
            </a:pPr>
            <a:r>
              <a:rPr lang="fi-FI" sz="1800" dirty="0"/>
              <a:t>Joukkueen kilpailuasun tulee olla yhtenäinen, esteettinen voimisteluasu hameella tai ilman, myös kokohaalari sallitaan. Asun tulee olla kaikilla samanlainen ja ohjelman teemaan sopiva. Puolitossuja voi käyttää.</a:t>
            </a:r>
          </a:p>
          <a:p>
            <a:pPr algn="l" rtl="0" fontAlgn="base">
              <a:spcBef>
                <a:spcPts val="0"/>
              </a:spcBef>
              <a:spcAft>
                <a:spcPts val="0"/>
              </a:spcAft>
            </a:pPr>
            <a:endParaRPr lang="fi-FI" sz="1800" dirty="0"/>
          </a:p>
          <a:p>
            <a:pPr algn="l" rtl="0" fontAlgn="base">
              <a:spcBef>
                <a:spcPts val="0"/>
              </a:spcBef>
              <a:spcAft>
                <a:spcPts val="0"/>
              </a:spcAft>
            </a:pPr>
            <a:endParaRPr lang="fi-FI" sz="1800" dirty="0"/>
          </a:p>
          <a:p>
            <a:pPr marL="0" indent="0" algn="l" rtl="0" fontAlgn="base">
              <a:spcBef>
                <a:spcPts val="0"/>
              </a:spcBef>
              <a:spcAft>
                <a:spcPts val="0"/>
              </a:spcAft>
              <a:buNone/>
            </a:pPr>
            <a:r>
              <a:rPr lang="fi-FI" sz="1800" dirty="0"/>
              <a:t>Säännöt muuttuivat loppuvuonna 2020 ja 8-10-vuotiaiden säännöt vastaavat 10-12-vuotiaiden sääntöjä muutamin helpotuksin. Sääntömuutoksen myötä vaatimustaso kasvoi ja siirtyminen Starasta kilpailuihin otettava harjoittelussa enemmän huomioon.</a:t>
            </a:r>
          </a:p>
          <a:p>
            <a:pPr marL="0" indent="0">
              <a:buNone/>
            </a:pPr>
            <a:endParaRPr lang="fi-FI" sz="1800" dirty="0"/>
          </a:p>
          <a:p>
            <a:pPr marL="0" indent="0">
              <a:buNone/>
            </a:pPr>
            <a:endParaRPr lang="fi-FI" sz="1800" dirty="0"/>
          </a:p>
        </p:txBody>
      </p:sp>
    </p:spTree>
    <p:extLst>
      <p:ext uri="{BB962C8B-B14F-4D97-AF65-F5344CB8AC3E}">
        <p14:creationId xmlns:p14="http://schemas.microsoft.com/office/powerpoint/2010/main" val="161143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FR" dirty="0"/>
              <a:t>Vanhempainilta</a:t>
            </a:r>
          </a:p>
          <a:p>
            <a:r>
              <a:rPr lang="fr-FR" dirty="0"/>
              <a:t>5.6.2023</a:t>
            </a:r>
          </a:p>
        </p:txBody>
      </p:sp>
      <p:sp>
        <p:nvSpPr>
          <p:cNvPr id="3" name="Text Placeholder 2">
            <a:extLst>
              <a:ext uri="{FF2B5EF4-FFF2-40B4-BE49-F238E27FC236}">
                <a16:creationId xmlns:a16="http://schemas.microsoft.com/office/drawing/2014/main" id="{92299B4E-9F47-4AC5-9DB0-05A601BD7A05}"/>
              </a:ext>
            </a:extLst>
          </p:cNvPr>
          <p:cNvSpPr txBox="1">
            <a:spLocks/>
          </p:cNvSpPr>
          <p:nvPr/>
        </p:nvSpPr>
        <p:spPr>
          <a:xfrm>
            <a:off x="7333673" y="498546"/>
            <a:ext cx="4997675" cy="586090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bg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solidFill>
                  <a:schemeClr val="tx1"/>
                </a:solidFill>
              </a:rPr>
              <a:t>Aiheita:</a:t>
            </a:r>
          </a:p>
          <a:p>
            <a:r>
              <a:rPr lang="fr-FR" sz="2400" dirty="0">
                <a:solidFill>
                  <a:schemeClr val="tx1"/>
                </a:solidFill>
              </a:rPr>
              <a:t>Joukkuevoimistelu lajina</a:t>
            </a:r>
          </a:p>
          <a:p>
            <a:r>
              <a:rPr lang="fr-FR" sz="2400" dirty="0">
                <a:solidFill>
                  <a:schemeClr val="tx1"/>
                </a:solidFill>
              </a:rPr>
              <a:t>Syksy 2023</a:t>
            </a:r>
          </a:p>
          <a:p>
            <a:pPr marL="342900" indent="-342900">
              <a:buFont typeface="Arial" panose="020B0604020202020204" pitchFamily="34" charset="0"/>
              <a:buChar char="•"/>
            </a:pPr>
            <a:r>
              <a:rPr lang="fr-FR" sz="2400" dirty="0">
                <a:solidFill>
                  <a:schemeClr val="tx1"/>
                </a:solidFill>
              </a:rPr>
              <a:t>Yleistä</a:t>
            </a:r>
          </a:p>
          <a:p>
            <a:pPr marL="342900" indent="-342900">
              <a:buFont typeface="Arial" panose="020B0604020202020204" pitchFamily="34" charset="0"/>
              <a:buChar char="•"/>
            </a:pPr>
            <a:r>
              <a:rPr lang="fr-FR" sz="2400" dirty="0">
                <a:solidFill>
                  <a:schemeClr val="tx1"/>
                </a:solidFill>
              </a:rPr>
              <a:t>Joukkuejaot</a:t>
            </a:r>
          </a:p>
          <a:p>
            <a:pPr marL="342900" indent="-342900">
              <a:buFont typeface="Arial" panose="020B0604020202020204" pitchFamily="34" charset="0"/>
              <a:buChar char="•"/>
            </a:pPr>
            <a:r>
              <a:rPr lang="fr-FR" sz="2400" dirty="0">
                <a:solidFill>
                  <a:schemeClr val="tx1"/>
                </a:solidFill>
              </a:rPr>
              <a:t>Lisenssit</a:t>
            </a:r>
          </a:p>
          <a:p>
            <a:pPr marL="342900" indent="-342900">
              <a:buFont typeface="Arial" panose="020B0604020202020204" pitchFamily="34" charset="0"/>
              <a:buChar char="•"/>
            </a:pPr>
            <a:r>
              <a:rPr lang="fr-FR" sz="2400" dirty="0">
                <a:solidFill>
                  <a:schemeClr val="tx1"/>
                </a:solidFill>
              </a:rPr>
              <a:t>Hankinnat</a:t>
            </a:r>
          </a:p>
          <a:p>
            <a:pPr marL="342900" indent="-342900">
              <a:buFont typeface="Arial" panose="020B0604020202020204" pitchFamily="34" charset="0"/>
              <a:buChar char="•"/>
            </a:pPr>
            <a:r>
              <a:rPr lang="fr-FR" sz="2400" dirty="0">
                <a:solidFill>
                  <a:schemeClr val="tx1"/>
                </a:solidFill>
              </a:rPr>
              <a:t>Kausisuunnitelmat</a:t>
            </a:r>
          </a:p>
          <a:p>
            <a:r>
              <a:rPr lang="fr-FR" sz="2400" dirty="0">
                <a:solidFill>
                  <a:schemeClr val="tx1"/>
                </a:solidFill>
              </a:rPr>
              <a:t>Kevät 2024</a:t>
            </a:r>
          </a:p>
          <a:p>
            <a:pPr marL="342900" indent="-342900">
              <a:buFont typeface="Arial" panose="020B0604020202020204" pitchFamily="34" charset="0"/>
              <a:buChar char="•"/>
            </a:pPr>
            <a:r>
              <a:rPr lang="fr-FR" sz="2400" dirty="0">
                <a:solidFill>
                  <a:schemeClr val="tx1"/>
                </a:solidFill>
              </a:rPr>
              <a:t>Siirtyminen 8-10-vuotiaiden kilpailuihin</a:t>
            </a:r>
          </a:p>
          <a:p>
            <a:r>
              <a:rPr lang="fr-FR" sz="2400" dirty="0">
                <a:solidFill>
                  <a:schemeClr val="tx1"/>
                </a:solidFill>
              </a:rPr>
              <a:t>Roolit, varusteet</a:t>
            </a:r>
          </a:p>
          <a:p>
            <a:endParaRPr lang="fr-FR" sz="2400" dirty="0">
              <a:solidFill>
                <a:schemeClr val="tx1"/>
              </a:solidFill>
            </a:endParaRPr>
          </a:p>
          <a:p>
            <a:r>
              <a:rPr lang="fr-FR" sz="2400" dirty="0">
                <a:solidFill>
                  <a:schemeClr val="tx1"/>
                </a:solidFill>
              </a:rPr>
              <a:t>Avointa keskustelua</a:t>
            </a:r>
          </a:p>
        </p:txBody>
      </p:sp>
    </p:spTree>
    <p:extLst>
      <p:ext uri="{BB962C8B-B14F-4D97-AF65-F5344CB8AC3E}">
        <p14:creationId xmlns:p14="http://schemas.microsoft.com/office/powerpoint/2010/main" val="266457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8EA3A5-ACD4-4AB4-B59B-BF6B924306DE}"/>
              </a:ext>
            </a:extLst>
          </p:cNvPr>
          <p:cNvSpPr>
            <a:spLocks noGrp="1"/>
          </p:cNvSpPr>
          <p:nvPr>
            <p:ph type="body" sz="quarter" idx="10"/>
          </p:nvPr>
        </p:nvSpPr>
        <p:spPr>
          <a:xfrm>
            <a:off x="1300005" y="921036"/>
            <a:ext cx="6929595" cy="742950"/>
          </a:xfrm>
        </p:spPr>
        <p:txBody>
          <a:bodyPr/>
          <a:lstStyle/>
          <a:p>
            <a:r>
              <a:rPr lang="fi-FI" dirty="0"/>
              <a:t>8-10-vuotiaiden kilpailut/pisteet</a:t>
            </a:r>
          </a:p>
        </p:txBody>
      </p:sp>
      <p:sp>
        <p:nvSpPr>
          <p:cNvPr id="3" name="Tekstin paikkamerkki 2">
            <a:extLst>
              <a:ext uri="{FF2B5EF4-FFF2-40B4-BE49-F238E27FC236}">
                <a16:creationId xmlns:a16="http://schemas.microsoft.com/office/drawing/2014/main" id="{7BB61E40-319E-4987-8071-1EF16A4BAC7B}"/>
              </a:ext>
            </a:extLst>
          </p:cNvPr>
          <p:cNvSpPr>
            <a:spLocks noGrp="1"/>
          </p:cNvSpPr>
          <p:nvPr>
            <p:ph type="body" sz="quarter" idx="11"/>
          </p:nvPr>
        </p:nvSpPr>
        <p:spPr>
          <a:xfrm>
            <a:off x="1300005" y="1510749"/>
            <a:ext cx="4650220" cy="5347251"/>
          </a:xfrm>
        </p:spPr>
        <p:txBody>
          <a:bodyPr/>
          <a:lstStyle/>
          <a:p>
            <a:pPr marL="0" indent="0" algn="l" rtl="0" fontAlgn="base">
              <a:spcBef>
                <a:spcPts val="0"/>
              </a:spcBef>
              <a:spcAft>
                <a:spcPts val="0"/>
              </a:spcAft>
              <a:buNone/>
            </a:pPr>
            <a:r>
              <a:rPr lang="fi-FI" sz="1800" b="1" dirty="0"/>
              <a:t>Suoritus: Max 9,8 + 0,1 tai 0,2 bonus = 10,0 </a:t>
            </a:r>
          </a:p>
          <a:p>
            <a:pPr algn="l" rtl="0" fontAlgn="base">
              <a:spcBef>
                <a:spcPts val="0"/>
              </a:spcBef>
              <a:spcAft>
                <a:spcPts val="0"/>
              </a:spcAft>
            </a:pPr>
            <a:r>
              <a:rPr lang="fi-FI" sz="1800" dirty="0"/>
              <a:t>Suoritustuomari (EXE, </a:t>
            </a:r>
            <a:r>
              <a:rPr lang="fi-FI" sz="1800" dirty="0" err="1"/>
              <a:t>Execution</a:t>
            </a:r>
            <a:r>
              <a:rPr lang="fi-FI" sz="1800" dirty="0"/>
              <a:t>) arvioi esitystä ja vähentää maksimipisteistä erillisen taulukon mukaan.</a:t>
            </a:r>
          </a:p>
          <a:p>
            <a:pPr algn="l" rtl="0" fontAlgn="base">
              <a:spcBef>
                <a:spcPts val="0"/>
              </a:spcBef>
              <a:spcAft>
                <a:spcPts val="0"/>
              </a:spcAft>
            </a:pPr>
            <a:r>
              <a:rPr lang="fi-FI" sz="1800" dirty="0"/>
              <a:t>Vähennykset 0,1 – 0,3 virheen koon mukaan</a:t>
            </a:r>
          </a:p>
          <a:p>
            <a:pPr algn="l" rtl="0" fontAlgn="base">
              <a:spcBef>
                <a:spcPts val="0"/>
              </a:spcBef>
              <a:spcAft>
                <a:spcPts val="0"/>
              </a:spcAft>
            </a:pPr>
            <a:r>
              <a:rPr lang="fi-FI" sz="1800" dirty="0"/>
              <a:t>Voi olla joka kerta jokaisesta voimistelijasta tai joukkuekohtainen vähennys</a:t>
            </a:r>
          </a:p>
          <a:p>
            <a:pPr algn="l" rtl="0" fontAlgn="base">
              <a:spcBef>
                <a:spcPts val="0"/>
              </a:spcBef>
              <a:spcAft>
                <a:spcPts val="0"/>
              </a:spcAft>
            </a:pPr>
            <a:r>
              <a:rPr lang="fi-FI" sz="1800" dirty="0"/>
              <a:t>Myös ylituomari voi tehdä vähennyksiä</a:t>
            </a:r>
          </a:p>
          <a:p>
            <a:pPr algn="l" rtl="0" fontAlgn="base">
              <a:spcBef>
                <a:spcPts val="0"/>
              </a:spcBef>
              <a:spcAft>
                <a:spcPts val="0"/>
              </a:spcAft>
            </a:pPr>
            <a:r>
              <a:rPr lang="fi-FI" sz="1800" dirty="0"/>
              <a:t>Suoritustuomari arvioi voimistelijoiden suoritusta seuraavilla osa-alueilla: </a:t>
            </a:r>
          </a:p>
          <a:p>
            <a:pPr marL="457200" lvl="1" indent="0" fontAlgn="base">
              <a:spcBef>
                <a:spcPts val="0"/>
              </a:spcBef>
              <a:buNone/>
            </a:pPr>
            <a:r>
              <a:rPr lang="fi-FI" sz="1600" dirty="0"/>
              <a:t>Ryhti ja tukilinja, terveydelliset näkökohdat</a:t>
            </a:r>
          </a:p>
          <a:p>
            <a:pPr marL="457200" lvl="1" indent="0" fontAlgn="base">
              <a:spcBef>
                <a:spcPts val="0"/>
              </a:spcBef>
              <a:buNone/>
            </a:pPr>
            <a:r>
              <a:rPr lang="fi-FI" sz="1600" dirty="0"/>
              <a:t>Perusvoimistelun tekniikka, voimistelun laatu</a:t>
            </a:r>
          </a:p>
          <a:p>
            <a:pPr marL="457200" lvl="1" indent="0" fontAlgn="base">
              <a:spcBef>
                <a:spcPts val="0"/>
              </a:spcBef>
              <a:buNone/>
            </a:pPr>
            <a:r>
              <a:rPr lang="fi-FI" sz="1600" dirty="0"/>
              <a:t>Tasapaino (tasapainon menetys ja tekniikka)</a:t>
            </a:r>
          </a:p>
          <a:p>
            <a:pPr marL="457200" lvl="1" indent="0" fontAlgn="base">
              <a:spcBef>
                <a:spcPts val="0"/>
              </a:spcBef>
              <a:buNone/>
            </a:pPr>
            <a:r>
              <a:rPr lang="fi-FI" sz="1600" dirty="0"/>
              <a:t>Yhtäaikaisuus/joukkueen yhtenäisyys</a:t>
            </a:r>
          </a:p>
          <a:p>
            <a:pPr marL="457200" lvl="1" indent="0" fontAlgn="base">
              <a:spcBef>
                <a:spcPts val="0"/>
              </a:spcBef>
              <a:buNone/>
            </a:pPr>
            <a:r>
              <a:rPr lang="fi-FI" sz="1600" dirty="0"/>
              <a:t>Fyysiset ominaisuudet (liikkuvuus, voima, kestävyys, nopeus)</a:t>
            </a:r>
          </a:p>
          <a:p>
            <a:pPr marL="457200" lvl="1" indent="0" fontAlgn="base">
              <a:spcBef>
                <a:spcPts val="0"/>
              </a:spcBef>
              <a:buNone/>
            </a:pPr>
            <a:r>
              <a:rPr lang="fi-FI" sz="1600" dirty="0"/>
              <a:t>Vartalon liikkeet</a:t>
            </a:r>
          </a:p>
          <a:p>
            <a:pPr marL="457200" lvl="1" indent="0" fontAlgn="base">
              <a:spcBef>
                <a:spcPts val="0"/>
              </a:spcBef>
              <a:buNone/>
            </a:pPr>
            <a:r>
              <a:rPr lang="fi-FI" sz="1600" dirty="0"/>
              <a:t>Hypyt</a:t>
            </a:r>
          </a:p>
          <a:p>
            <a:pPr marL="457200" lvl="1" indent="0" fontAlgn="base">
              <a:spcBef>
                <a:spcPts val="0"/>
              </a:spcBef>
              <a:buNone/>
            </a:pPr>
            <a:r>
              <a:rPr lang="fi-FI" sz="1600" dirty="0"/>
              <a:t>JV-tekniikka</a:t>
            </a:r>
          </a:p>
          <a:p>
            <a:pPr marL="457200" lvl="1" indent="0" fontAlgn="base">
              <a:spcBef>
                <a:spcPts val="0"/>
              </a:spcBef>
              <a:buNone/>
            </a:pPr>
            <a:r>
              <a:rPr lang="fi-FI" sz="1600" dirty="0"/>
              <a:t>Molemminpuolisuus</a:t>
            </a:r>
          </a:p>
          <a:p>
            <a:pPr marL="457200" lvl="1" indent="0" fontAlgn="base">
              <a:spcBef>
                <a:spcPts val="0"/>
              </a:spcBef>
              <a:buNone/>
            </a:pPr>
            <a:r>
              <a:rPr lang="fi-FI" sz="1600" dirty="0"/>
              <a:t>Törmäys, kaatuminen, epäonnistunut nosto</a:t>
            </a:r>
          </a:p>
          <a:p>
            <a:pPr marL="457200" lvl="1" indent="0" fontAlgn="base">
              <a:spcBef>
                <a:spcPts val="0"/>
              </a:spcBef>
              <a:buNone/>
            </a:pPr>
            <a:r>
              <a:rPr lang="fi-FI" sz="1600" dirty="0"/>
              <a:t>Välinevähennykset</a:t>
            </a:r>
          </a:p>
          <a:p>
            <a:pPr algn="l" rtl="0" fontAlgn="base">
              <a:spcBef>
                <a:spcPts val="0"/>
              </a:spcBef>
              <a:spcAft>
                <a:spcPts val="0"/>
              </a:spcAft>
            </a:pPr>
            <a:endParaRPr lang="fi-FI" sz="1800" dirty="0"/>
          </a:p>
          <a:p>
            <a:pPr marL="0" indent="0">
              <a:buNone/>
            </a:pPr>
            <a:endParaRPr lang="fi-FI" sz="1800" dirty="0"/>
          </a:p>
          <a:p>
            <a:pPr marL="0" indent="0">
              <a:buNone/>
            </a:pPr>
            <a:endParaRPr lang="fi-FI" sz="1800" dirty="0"/>
          </a:p>
        </p:txBody>
      </p:sp>
      <p:sp>
        <p:nvSpPr>
          <p:cNvPr id="4" name="Tekstin paikkamerkki 2">
            <a:extLst>
              <a:ext uri="{FF2B5EF4-FFF2-40B4-BE49-F238E27FC236}">
                <a16:creationId xmlns:a16="http://schemas.microsoft.com/office/drawing/2014/main" id="{4374F7FC-3829-42B9-BD0F-C231CDE90993}"/>
              </a:ext>
            </a:extLst>
          </p:cNvPr>
          <p:cNvSpPr txBox="1">
            <a:spLocks/>
          </p:cNvSpPr>
          <p:nvPr/>
        </p:nvSpPr>
        <p:spPr>
          <a:xfrm>
            <a:off x="6241775" y="1510748"/>
            <a:ext cx="4929808" cy="534725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baseline="0">
                <a:solidFill>
                  <a:srgbClr val="002060"/>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Font typeface="Arial" panose="020B0604020202020204" pitchFamily="34" charset="0"/>
              <a:buNone/>
            </a:pPr>
            <a:r>
              <a:rPr lang="fi-FI" sz="1800" b="1" dirty="0"/>
              <a:t>Sommittelu: Max 5,9 + 0,1 bonus = 6,0 </a:t>
            </a:r>
          </a:p>
          <a:p>
            <a:pPr fontAlgn="base">
              <a:spcBef>
                <a:spcPts val="0"/>
              </a:spcBef>
            </a:pPr>
            <a:r>
              <a:rPr lang="fi-FI" sz="1800" dirty="0"/>
              <a:t>Sommittelutuomari (TV, Technical Value) arvioi esitystä ja seuraavia vaadittavia taito-osoita: </a:t>
            </a:r>
            <a:endParaRPr lang="fi-FI" sz="1600" dirty="0"/>
          </a:p>
          <a:p>
            <a:pPr marL="457200" lvl="1" indent="0" fontAlgn="base">
              <a:spcBef>
                <a:spcPts val="0"/>
              </a:spcBef>
              <a:buFont typeface="Arial" panose="020B0604020202020204" pitchFamily="34" charset="0"/>
              <a:buNone/>
            </a:pPr>
            <a:r>
              <a:rPr lang="fi-FI" sz="1600" dirty="0"/>
              <a:t>Vartalon liikkeet (9 erilaista, </a:t>
            </a:r>
            <a:r>
              <a:rPr lang="fi-FI" sz="1600" dirty="0" err="1"/>
              <a:t>max</a:t>
            </a:r>
            <a:r>
              <a:rPr lang="fi-FI" sz="1600" dirty="0"/>
              <a:t> 2,2)</a:t>
            </a:r>
          </a:p>
          <a:p>
            <a:pPr marL="457200" lvl="1" indent="0" fontAlgn="base">
              <a:spcBef>
                <a:spcPts val="0"/>
              </a:spcBef>
              <a:buFont typeface="Arial" panose="020B0604020202020204" pitchFamily="34" charset="0"/>
              <a:buNone/>
            </a:pPr>
            <a:r>
              <a:rPr lang="fi-FI" sz="1600" dirty="0"/>
              <a:t>Tasapainot (liike ja sarja, 0,5)</a:t>
            </a:r>
          </a:p>
          <a:p>
            <a:pPr marL="457200" lvl="1" indent="0" fontAlgn="base">
              <a:spcBef>
                <a:spcPts val="0"/>
              </a:spcBef>
              <a:buFont typeface="Arial" panose="020B0604020202020204" pitchFamily="34" charset="0"/>
              <a:buNone/>
            </a:pPr>
            <a:r>
              <a:rPr lang="fi-FI" sz="1600" dirty="0"/>
              <a:t>Hypyt (hyppy ja hyppysarja, 0,5)</a:t>
            </a:r>
          </a:p>
          <a:p>
            <a:pPr marL="457200" lvl="1" indent="0" fontAlgn="base">
              <a:spcBef>
                <a:spcPts val="0"/>
              </a:spcBef>
              <a:buFont typeface="Arial" panose="020B0604020202020204" pitchFamily="34" charset="0"/>
              <a:buNone/>
            </a:pPr>
            <a:r>
              <a:rPr lang="fi-FI" sz="1600" dirty="0"/>
              <a:t>Käsiliikesarjat (2 erilaista, 0,4)</a:t>
            </a:r>
          </a:p>
          <a:p>
            <a:pPr marL="457200" lvl="1" indent="0" fontAlgn="base">
              <a:spcBef>
                <a:spcPts val="0"/>
              </a:spcBef>
              <a:buFont typeface="Arial" panose="020B0604020202020204" pitchFamily="34" charset="0"/>
              <a:buNone/>
            </a:pPr>
            <a:r>
              <a:rPr lang="fi-FI" sz="1600" dirty="0"/>
              <a:t>Askelsarjat ja hyppelyt (3 eril., 0,9)</a:t>
            </a:r>
          </a:p>
          <a:p>
            <a:pPr marL="457200" lvl="1" indent="0" fontAlgn="base">
              <a:spcBef>
                <a:spcPts val="0"/>
              </a:spcBef>
              <a:buFont typeface="Arial" panose="020B0604020202020204" pitchFamily="34" charset="0"/>
              <a:buNone/>
            </a:pPr>
            <a:r>
              <a:rPr lang="fi-FI" sz="1600" dirty="0"/>
              <a:t>Akrobatialiikkeet (2 eril., 0,4)</a:t>
            </a:r>
          </a:p>
          <a:p>
            <a:pPr marL="457200" lvl="1" indent="0" fontAlgn="base">
              <a:spcBef>
                <a:spcPts val="0"/>
              </a:spcBef>
              <a:buFont typeface="Arial" panose="020B0604020202020204" pitchFamily="34" charset="0"/>
              <a:buNone/>
            </a:pPr>
            <a:r>
              <a:rPr lang="fi-FI" sz="1600" dirty="0"/>
              <a:t>Liikkuvuusliikkeet (etu </a:t>
            </a:r>
            <a:r>
              <a:rPr lang="fi-FI" sz="1600" dirty="0" err="1"/>
              <a:t>o+v</a:t>
            </a:r>
            <a:r>
              <a:rPr lang="fi-FI" sz="1600" dirty="0"/>
              <a:t>, sivu, selkä, 0,4)</a:t>
            </a:r>
          </a:p>
          <a:p>
            <a:pPr marL="457200" lvl="1" indent="0" fontAlgn="base">
              <a:spcBef>
                <a:spcPts val="0"/>
              </a:spcBef>
              <a:buFont typeface="Arial" panose="020B0604020202020204" pitchFamily="34" charset="0"/>
              <a:buNone/>
            </a:pPr>
            <a:r>
              <a:rPr lang="fi-FI" sz="1600" dirty="0"/>
              <a:t>Kahden eri liikesuvun sarjat (esim. hyppy + tasapaino, vartalon </a:t>
            </a:r>
            <a:r>
              <a:rPr lang="fi-FI" sz="1600" dirty="0" err="1"/>
              <a:t>ls</a:t>
            </a:r>
            <a:r>
              <a:rPr lang="fi-FI" sz="1600" dirty="0"/>
              <a:t> + hyppy) (2eril, 0,6)</a:t>
            </a:r>
          </a:p>
          <a:p>
            <a:pPr marL="457200" lvl="1" indent="0" fontAlgn="base">
              <a:spcBef>
                <a:spcPts val="0"/>
              </a:spcBef>
              <a:buFont typeface="Arial" panose="020B0604020202020204" pitchFamily="34" charset="0"/>
              <a:buNone/>
            </a:pPr>
            <a:endParaRPr lang="fi-FI" sz="1600" dirty="0"/>
          </a:p>
          <a:p>
            <a:pPr marL="457200" lvl="1" indent="0" fontAlgn="base">
              <a:spcBef>
                <a:spcPts val="0"/>
              </a:spcBef>
              <a:buFont typeface="Arial" panose="020B0604020202020204" pitchFamily="34" charset="0"/>
              <a:buNone/>
            </a:pPr>
            <a:r>
              <a:rPr lang="fi-FI" sz="1800" dirty="0">
                <a:solidFill>
                  <a:srgbClr val="002060"/>
                </a:solidFill>
                <a:cs typeface="Arial" panose="020B0604020202020204" pitchFamily="34" charset="0"/>
              </a:rPr>
              <a:t>Liikkeet tulee suorittaa hyväksytysti</a:t>
            </a:r>
          </a:p>
          <a:p>
            <a:pPr marL="457200" lvl="1" indent="0" fontAlgn="base">
              <a:spcBef>
                <a:spcPts val="0"/>
              </a:spcBef>
              <a:buFont typeface="Arial" panose="020B0604020202020204" pitchFamily="34" charset="0"/>
              <a:buNone/>
            </a:pPr>
            <a:endParaRPr lang="fi-FI" sz="1800" dirty="0"/>
          </a:p>
          <a:p>
            <a:pPr marL="0" indent="0" fontAlgn="base">
              <a:spcBef>
                <a:spcPts val="0"/>
              </a:spcBef>
              <a:buFont typeface="Arial" panose="020B0604020202020204" pitchFamily="34" charset="0"/>
              <a:buNone/>
            </a:pPr>
            <a:r>
              <a:rPr lang="fi-FI" sz="1800" b="1" dirty="0"/>
              <a:t>Taiteellinen arvo: Max 3,9 + 0,1 bonus = 4,0 </a:t>
            </a:r>
          </a:p>
          <a:p>
            <a:pPr fontAlgn="base">
              <a:spcBef>
                <a:spcPts val="0"/>
              </a:spcBef>
            </a:pPr>
            <a:r>
              <a:rPr lang="fi-FI" sz="1800" dirty="0"/>
              <a:t>Taiteellisen arvon tuomari (AV, </a:t>
            </a:r>
            <a:r>
              <a:rPr lang="fi-FI" sz="1800" dirty="0" err="1"/>
              <a:t>Artistic</a:t>
            </a:r>
            <a:r>
              <a:rPr lang="fi-FI" sz="1800" dirty="0"/>
              <a:t> Value) arvioi esitystä ja seuraavia vaadittavia osoita: </a:t>
            </a:r>
            <a:endParaRPr lang="fi-FI" sz="1600" dirty="0"/>
          </a:p>
          <a:p>
            <a:pPr marL="457200" lvl="1" indent="0" fontAlgn="base">
              <a:spcBef>
                <a:spcPts val="0"/>
              </a:spcBef>
              <a:buFont typeface="Arial" panose="020B0604020202020204" pitchFamily="34" charset="0"/>
              <a:buNone/>
            </a:pPr>
            <a:r>
              <a:rPr lang="fi-FI" sz="1600" dirty="0"/>
              <a:t>Voimistelullinen arvo (1,3)</a:t>
            </a:r>
          </a:p>
          <a:p>
            <a:pPr marL="457200" lvl="1" indent="0" fontAlgn="base">
              <a:spcBef>
                <a:spcPts val="0"/>
              </a:spcBef>
              <a:buFont typeface="Arial" panose="020B0604020202020204" pitchFamily="34" charset="0"/>
              <a:buNone/>
            </a:pPr>
            <a:r>
              <a:rPr lang="fi-FI" sz="1600" dirty="0"/>
              <a:t>Ohjelman rakenne (kuviot, eri tasot </a:t>
            </a:r>
            <a:r>
              <a:rPr lang="fi-FI" sz="1600" dirty="0" err="1"/>
              <a:t>jne</a:t>
            </a:r>
            <a:r>
              <a:rPr lang="fi-FI" sz="1600" dirty="0"/>
              <a:t>) (1,3)</a:t>
            </a:r>
          </a:p>
          <a:p>
            <a:pPr marL="457200" lvl="1" indent="0" fontAlgn="base">
              <a:spcBef>
                <a:spcPts val="0"/>
              </a:spcBef>
              <a:buFont typeface="Arial" panose="020B0604020202020204" pitchFamily="34" charset="0"/>
              <a:buNone/>
            </a:pPr>
            <a:r>
              <a:rPr lang="fi-FI" sz="1600" dirty="0"/>
              <a:t>Omaperäisyys ja ilmaisu (1,3)</a:t>
            </a:r>
          </a:p>
          <a:p>
            <a:pPr marL="457200" lvl="1" indent="0" fontAlgn="base">
              <a:spcBef>
                <a:spcPts val="0"/>
              </a:spcBef>
              <a:buFont typeface="Arial" panose="020B0604020202020204" pitchFamily="34" charset="0"/>
              <a:buNone/>
            </a:pPr>
            <a:r>
              <a:rPr lang="fi-FI" sz="1600" dirty="0"/>
              <a:t>Vähennykset ja yleiset vähennykset</a:t>
            </a:r>
            <a:endParaRPr lang="fi-FI" sz="1800" dirty="0"/>
          </a:p>
          <a:p>
            <a:pPr marL="0" indent="0">
              <a:buFont typeface="Arial" panose="020B0604020202020204" pitchFamily="34" charset="0"/>
              <a:buNone/>
            </a:pPr>
            <a:endParaRPr lang="fi-FI" sz="1800" dirty="0"/>
          </a:p>
        </p:txBody>
      </p:sp>
    </p:spTree>
    <p:extLst>
      <p:ext uri="{BB962C8B-B14F-4D97-AF65-F5344CB8AC3E}">
        <p14:creationId xmlns:p14="http://schemas.microsoft.com/office/powerpoint/2010/main" val="336969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8EA3A5-ACD4-4AB4-B59B-BF6B924306DE}"/>
              </a:ext>
            </a:extLst>
          </p:cNvPr>
          <p:cNvSpPr>
            <a:spLocks noGrp="1"/>
          </p:cNvSpPr>
          <p:nvPr>
            <p:ph type="body" sz="quarter" idx="10"/>
          </p:nvPr>
        </p:nvSpPr>
        <p:spPr>
          <a:xfrm>
            <a:off x="1300005" y="921036"/>
            <a:ext cx="6929595" cy="742950"/>
          </a:xfrm>
        </p:spPr>
        <p:txBody>
          <a:bodyPr/>
          <a:lstStyle/>
          <a:p>
            <a:r>
              <a:rPr lang="fi-FI" dirty="0"/>
              <a:t>8-10-vuotiaiden kilpailut/pisteet</a:t>
            </a:r>
          </a:p>
        </p:txBody>
      </p:sp>
      <p:sp>
        <p:nvSpPr>
          <p:cNvPr id="3" name="Tekstin paikkamerkki 2">
            <a:extLst>
              <a:ext uri="{FF2B5EF4-FFF2-40B4-BE49-F238E27FC236}">
                <a16:creationId xmlns:a16="http://schemas.microsoft.com/office/drawing/2014/main" id="{7BB61E40-319E-4987-8071-1EF16A4BAC7B}"/>
              </a:ext>
            </a:extLst>
          </p:cNvPr>
          <p:cNvSpPr>
            <a:spLocks noGrp="1"/>
          </p:cNvSpPr>
          <p:nvPr>
            <p:ph type="body" sz="quarter" idx="11"/>
          </p:nvPr>
        </p:nvSpPr>
        <p:spPr>
          <a:xfrm>
            <a:off x="1300005" y="1510749"/>
            <a:ext cx="9591989" cy="5062330"/>
          </a:xfrm>
        </p:spPr>
        <p:txBody>
          <a:bodyPr/>
          <a:lstStyle/>
          <a:p>
            <a:pPr marL="0" indent="0">
              <a:buNone/>
            </a:pPr>
            <a:r>
              <a:rPr lang="fi-FI" sz="1800" dirty="0"/>
              <a:t>Koko ohjelman maksimipistemäärä on EXE 10,0 + TV 6,0 + AV 4,0 = </a:t>
            </a:r>
            <a:r>
              <a:rPr lang="fi-FI" sz="1800" b="1" dirty="0"/>
              <a:t>20,0</a:t>
            </a:r>
          </a:p>
          <a:p>
            <a:pPr marL="0" indent="0">
              <a:buNone/>
            </a:pPr>
            <a:r>
              <a:rPr lang="fi-FI" sz="1800" dirty="0"/>
              <a:t>8-10-vuotiaiden sarjassa ei julkaista pistemääriä, ainoastaan kategoriat (1-10)</a:t>
            </a:r>
          </a:p>
          <a:p>
            <a:pPr marL="0" indent="0">
              <a:buNone/>
            </a:pPr>
            <a:r>
              <a:rPr lang="fi-FI" sz="1800" dirty="0"/>
              <a:t>Kategoriat:</a:t>
            </a:r>
          </a:p>
          <a:p>
            <a:pPr marL="342900" indent="-342900">
              <a:buAutoNum type="arabicPlain"/>
            </a:pPr>
            <a:r>
              <a:rPr lang="fi-FI" sz="1800" dirty="0"/>
              <a:t>16,50-20,00</a:t>
            </a:r>
          </a:p>
          <a:p>
            <a:pPr marL="342900" indent="-342900">
              <a:buFont typeface="Arial" panose="020B0604020202020204" pitchFamily="34" charset="0"/>
              <a:buAutoNum type="arabicPlain"/>
            </a:pPr>
            <a:r>
              <a:rPr lang="fi-FI" sz="1800" dirty="0"/>
              <a:t>15,50-16,49</a:t>
            </a:r>
          </a:p>
          <a:p>
            <a:pPr marL="342900" indent="-342900">
              <a:buFont typeface="Arial" panose="020B0604020202020204" pitchFamily="34" charset="0"/>
              <a:buAutoNum type="arabicPlain"/>
            </a:pPr>
            <a:r>
              <a:rPr lang="fi-FI" sz="1800" dirty="0"/>
              <a:t>14,50-15,49</a:t>
            </a:r>
          </a:p>
          <a:p>
            <a:pPr marL="342900" indent="-342900">
              <a:buFont typeface="Arial" panose="020B0604020202020204" pitchFamily="34" charset="0"/>
              <a:buAutoNum type="arabicPlain"/>
            </a:pPr>
            <a:r>
              <a:rPr lang="fi-FI" sz="1800" dirty="0"/>
              <a:t>13,50-14,49</a:t>
            </a:r>
          </a:p>
          <a:p>
            <a:pPr marL="342900" indent="-342900">
              <a:buFont typeface="Arial" panose="020B0604020202020204" pitchFamily="34" charset="0"/>
              <a:buAutoNum type="arabicPlain"/>
            </a:pPr>
            <a:r>
              <a:rPr lang="fi-FI" sz="1800" dirty="0"/>
              <a:t>12,50-13,49 </a:t>
            </a:r>
          </a:p>
          <a:p>
            <a:pPr marL="342900" indent="-342900">
              <a:buFont typeface="Arial" panose="020B0604020202020204" pitchFamily="34" charset="0"/>
              <a:buAutoNum type="arabicPlain"/>
            </a:pPr>
            <a:r>
              <a:rPr lang="fi-FI" sz="1800" dirty="0"/>
              <a:t>11,50-12,49</a:t>
            </a:r>
          </a:p>
          <a:p>
            <a:pPr marL="342900" indent="-342900">
              <a:buFont typeface="Arial" panose="020B0604020202020204" pitchFamily="34" charset="0"/>
              <a:buAutoNum type="arabicPlain"/>
            </a:pPr>
            <a:r>
              <a:rPr lang="fi-FI" sz="1800" dirty="0"/>
              <a:t>10,50-11,49</a:t>
            </a:r>
          </a:p>
          <a:p>
            <a:pPr marL="342900" indent="-342900">
              <a:buFont typeface="Arial" panose="020B0604020202020204" pitchFamily="34" charset="0"/>
              <a:buAutoNum type="arabicPlain"/>
            </a:pPr>
            <a:r>
              <a:rPr lang="fi-FI" sz="1800" dirty="0"/>
              <a:t>9,00-10,49</a:t>
            </a:r>
          </a:p>
          <a:p>
            <a:pPr marL="342900" indent="-342900">
              <a:buFont typeface="Arial" panose="020B0604020202020204" pitchFamily="34" charset="0"/>
              <a:buAutoNum type="arabicPlain"/>
            </a:pPr>
            <a:r>
              <a:rPr lang="fi-FI" sz="1800" dirty="0"/>
              <a:t>6,50-8,99</a:t>
            </a:r>
          </a:p>
          <a:p>
            <a:pPr marL="342900" indent="-342900">
              <a:buFont typeface="Arial" panose="020B0604020202020204" pitchFamily="34" charset="0"/>
              <a:buAutoNum type="arabicPlain"/>
            </a:pPr>
            <a:r>
              <a:rPr lang="fi-FI" sz="1800" dirty="0"/>
              <a:t>0-6,49</a:t>
            </a:r>
          </a:p>
          <a:p>
            <a:pPr marL="0" indent="0">
              <a:buNone/>
            </a:pPr>
            <a:endParaRPr lang="fi-FI" sz="1800" dirty="0"/>
          </a:p>
        </p:txBody>
      </p:sp>
      <p:sp>
        <p:nvSpPr>
          <p:cNvPr id="4" name="Tekstiruutu 3">
            <a:extLst>
              <a:ext uri="{FF2B5EF4-FFF2-40B4-BE49-F238E27FC236}">
                <a16:creationId xmlns:a16="http://schemas.microsoft.com/office/drawing/2014/main" id="{38D2BB35-A7D2-4263-B837-D021B6CDF845}"/>
              </a:ext>
            </a:extLst>
          </p:cNvPr>
          <p:cNvSpPr txBox="1"/>
          <p:nvPr/>
        </p:nvSpPr>
        <p:spPr>
          <a:xfrm>
            <a:off x="6288918" y="3909391"/>
            <a:ext cx="3615413" cy="830997"/>
          </a:xfrm>
          <a:prstGeom prst="rect">
            <a:avLst/>
          </a:prstGeom>
          <a:noFill/>
        </p:spPr>
        <p:txBody>
          <a:bodyPr wrap="none" rtlCol="0">
            <a:spAutoFit/>
          </a:bodyPr>
          <a:lstStyle/>
          <a:p>
            <a:pPr algn="ctr"/>
            <a:r>
              <a:rPr lang="fi-FI" sz="2400" dirty="0"/>
              <a:t>Kisatulokset, kisainfot yms. </a:t>
            </a:r>
          </a:p>
          <a:p>
            <a:pPr algn="ctr"/>
            <a:r>
              <a:rPr lang="fi-FI" sz="2400" dirty="0">
                <a:hlinkClick r:id="rId2"/>
              </a:rPr>
              <a:t>www.kisanet.fi</a:t>
            </a:r>
            <a:r>
              <a:rPr lang="fi-FI" sz="2400" dirty="0"/>
              <a:t> </a:t>
            </a:r>
          </a:p>
        </p:txBody>
      </p:sp>
      <p:sp>
        <p:nvSpPr>
          <p:cNvPr id="5" name="Ellipsi 4">
            <a:extLst>
              <a:ext uri="{FF2B5EF4-FFF2-40B4-BE49-F238E27FC236}">
                <a16:creationId xmlns:a16="http://schemas.microsoft.com/office/drawing/2014/main" id="{E10C6F2A-A415-445D-AFDC-3E4A055EB1ED}"/>
              </a:ext>
            </a:extLst>
          </p:cNvPr>
          <p:cNvSpPr/>
          <p:nvPr/>
        </p:nvSpPr>
        <p:spPr>
          <a:xfrm>
            <a:off x="6096000" y="3429000"/>
            <a:ext cx="3842903" cy="17218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90813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0956" y="1608137"/>
            <a:ext cx="3588035" cy="2261497"/>
          </a:xfrm>
        </p:spPr>
        <p:txBody>
          <a:bodyPr/>
          <a:lstStyle/>
          <a:p>
            <a:r>
              <a:rPr lang="fr-FR" dirty="0"/>
              <a:t>Valmentajien, joukkueenjohtajan ja vanhempien rooli</a:t>
            </a:r>
          </a:p>
          <a:p>
            <a:r>
              <a:rPr lang="fr-FR" dirty="0"/>
              <a:t>Varusteet</a:t>
            </a:r>
          </a:p>
          <a:p>
            <a:r>
              <a:rPr lang="fr-FR" dirty="0"/>
              <a:t>Kausisuunnitelma</a:t>
            </a:r>
          </a:p>
        </p:txBody>
      </p:sp>
      <p:sp>
        <p:nvSpPr>
          <p:cNvPr id="3" name="Text Placeholder 2"/>
          <p:cNvSpPr>
            <a:spLocks noGrp="1"/>
          </p:cNvSpPr>
          <p:nvPr>
            <p:ph type="body" sz="quarter" idx="11"/>
          </p:nvPr>
        </p:nvSpPr>
        <p:spPr>
          <a:xfrm>
            <a:off x="785183" y="3977445"/>
            <a:ext cx="3413125" cy="1272417"/>
          </a:xfrm>
        </p:spPr>
        <p:txBody>
          <a:bodyPr/>
          <a:lstStyle/>
          <a:p>
            <a:r>
              <a:rPr lang="fr-FR" sz="1800" dirty="0"/>
              <a:t>Muistutuksena vanhoille ja tietoa uusille perheille</a:t>
            </a:r>
          </a:p>
        </p:txBody>
      </p:sp>
      <p:pic>
        <p:nvPicPr>
          <p:cNvPr id="7" name="Kuva 6">
            <a:extLst>
              <a:ext uri="{FF2B5EF4-FFF2-40B4-BE49-F238E27FC236}">
                <a16:creationId xmlns:a16="http://schemas.microsoft.com/office/drawing/2014/main" id="{754200B2-96A6-0273-9809-3032CC00AA3F}"/>
              </a:ext>
            </a:extLst>
          </p:cNvPr>
          <p:cNvPicPr>
            <a:picLocks noChangeAspect="1"/>
          </p:cNvPicPr>
          <p:nvPr/>
        </p:nvPicPr>
        <p:blipFill>
          <a:blip r:embed="rId2"/>
          <a:stretch>
            <a:fillRect/>
          </a:stretch>
        </p:blipFill>
        <p:spPr>
          <a:xfrm>
            <a:off x="4667453" y="626671"/>
            <a:ext cx="7374523" cy="5866894"/>
          </a:xfrm>
          <a:prstGeom prst="rect">
            <a:avLst/>
          </a:prstGeom>
        </p:spPr>
      </p:pic>
    </p:spTree>
    <p:extLst>
      <p:ext uri="{BB962C8B-B14F-4D97-AF65-F5344CB8AC3E}">
        <p14:creationId xmlns:p14="http://schemas.microsoft.com/office/powerpoint/2010/main" val="3241249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8EA3A5-ACD4-4AB4-B59B-BF6B924306DE}"/>
              </a:ext>
            </a:extLst>
          </p:cNvPr>
          <p:cNvSpPr>
            <a:spLocks noGrp="1"/>
          </p:cNvSpPr>
          <p:nvPr>
            <p:ph type="body" sz="quarter" idx="10"/>
          </p:nvPr>
        </p:nvSpPr>
        <p:spPr>
          <a:xfrm>
            <a:off x="1300005" y="921036"/>
            <a:ext cx="3413125" cy="742950"/>
          </a:xfrm>
        </p:spPr>
        <p:txBody>
          <a:bodyPr/>
          <a:lstStyle/>
          <a:p>
            <a:r>
              <a:rPr lang="fi-FI" dirty="0"/>
              <a:t>Valmentajan rooli</a:t>
            </a:r>
          </a:p>
        </p:txBody>
      </p:sp>
      <p:sp>
        <p:nvSpPr>
          <p:cNvPr id="3" name="Tekstin paikkamerkki 2">
            <a:extLst>
              <a:ext uri="{FF2B5EF4-FFF2-40B4-BE49-F238E27FC236}">
                <a16:creationId xmlns:a16="http://schemas.microsoft.com/office/drawing/2014/main" id="{7BB61E40-319E-4987-8071-1EF16A4BAC7B}"/>
              </a:ext>
            </a:extLst>
          </p:cNvPr>
          <p:cNvSpPr>
            <a:spLocks noGrp="1"/>
          </p:cNvSpPr>
          <p:nvPr>
            <p:ph type="body" sz="quarter" idx="11"/>
          </p:nvPr>
        </p:nvSpPr>
        <p:spPr>
          <a:xfrm>
            <a:off x="1300006" y="1789043"/>
            <a:ext cx="9474012" cy="4784035"/>
          </a:xfrm>
        </p:spPr>
        <p:txBody>
          <a:bodyPr/>
          <a:lstStyle/>
          <a:p>
            <a:pPr>
              <a:buFont typeface="Arial" panose="020B0604020202020204" pitchFamily="34" charset="0"/>
              <a:buChar char="•"/>
            </a:pPr>
            <a:r>
              <a:rPr lang="fi-FI" sz="1800" dirty="0"/>
              <a:t>Valmentajat vastaavat kaikista harjoitteluun liittyvistä asioista</a:t>
            </a:r>
          </a:p>
          <a:p>
            <a:pPr>
              <a:buFont typeface="Arial" panose="020B0604020202020204" pitchFamily="34" charset="0"/>
              <a:buChar char="•"/>
            </a:pPr>
            <a:r>
              <a:rPr lang="fi-FI" sz="1800" dirty="0"/>
              <a:t>Tekevät kausisuunnitelman ja suunnittelevat harjoitukset sen pohjalta. Kausisuunnitelman löydät seuran sivuilta.</a:t>
            </a:r>
          </a:p>
          <a:p>
            <a:pPr>
              <a:buFont typeface="Arial" panose="020B0604020202020204" pitchFamily="34" charset="0"/>
              <a:buChar char="•"/>
            </a:pPr>
            <a:r>
              <a:rPr lang="fi-FI" sz="1800" dirty="0"/>
              <a:t>Karamellien vastuuvalmentaja Terhi Rantanen</a:t>
            </a:r>
          </a:p>
          <a:p>
            <a:pPr>
              <a:buFont typeface="Arial" panose="020B0604020202020204" pitchFamily="34" charset="0"/>
              <a:buChar char="•"/>
            </a:pPr>
            <a:r>
              <a:rPr lang="fi-FI" sz="1800" dirty="0"/>
              <a:t>Muut valmentajat: Suvi </a:t>
            </a:r>
            <a:r>
              <a:rPr lang="fi-FI" sz="1800" dirty="0" err="1"/>
              <a:t>Åhlgren</a:t>
            </a:r>
            <a:r>
              <a:rPr lang="fi-FI" sz="1800" dirty="0"/>
              <a:t> (seuran valmentaja), Anna Notkola, Annika Koskinen</a:t>
            </a:r>
          </a:p>
          <a:p>
            <a:pPr>
              <a:buFont typeface="Arial" panose="020B0604020202020204" pitchFamily="34" charset="0"/>
              <a:buChar char="•"/>
            </a:pPr>
            <a:r>
              <a:rPr lang="fi-FI" sz="1800" dirty="0"/>
              <a:t>Apuvalmentajat: Sonja Salo, Saana </a:t>
            </a:r>
            <a:r>
              <a:rPr lang="fi-FI" sz="1800" dirty="0" err="1"/>
              <a:t>Imeläinen</a:t>
            </a:r>
            <a:r>
              <a:rPr lang="fi-FI" sz="1800" dirty="0"/>
              <a:t> ja Ella Notkola</a:t>
            </a:r>
          </a:p>
          <a:p>
            <a:pPr>
              <a:buFont typeface="Arial" panose="020B0604020202020204" pitchFamily="34" charset="0"/>
              <a:buChar char="•"/>
            </a:pPr>
            <a:r>
              <a:rPr lang="fi-FI" sz="1800" dirty="0"/>
              <a:t>Lisäksi leireillä vierailevia valmentajia </a:t>
            </a:r>
          </a:p>
          <a:p>
            <a:pPr>
              <a:buFont typeface="Arial" panose="020B0604020202020204" pitchFamily="34" charset="0"/>
              <a:buChar char="•"/>
            </a:pPr>
            <a:r>
              <a:rPr lang="fi-FI" sz="1800" dirty="0"/>
              <a:t>Ottakaa rohkeasti yhteyttä kaikissa lajiin liittyvissä asioissa!</a:t>
            </a:r>
          </a:p>
          <a:p>
            <a:endParaRPr lang="fi-FI" sz="1800" dirty="0"/>
          </a:p>
        </p:txBody>
      </p:sp>
    </p:spTree>
    <p:extLst>
      <p:ext uri="{BB962C8B-B14F-4D97-AF65-F5344CB8AC3E}">
        <p14:creationId xmlns:p14="http://schemas.microsoft.com/office/powerpoint/2010/main" val="1501929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8EA3A5-ACD4-4AB4-B59B-BF6B924306DE}"/>
              </a:ext>
            </a:extLst>
          </p:cNvPr>
          <p:cNvSpPr>
            <a:spLocks noGrp="1"/>
          </p:cNvSpPr>
          <p:nvPr>
            <p:ph type="body" sz="quarter" idx="10"/>
          </p:nvPr>
        </p:nvSpPr>
        <p:spPr>
          <a:xfrm>
            <a:off x="1300005" y="921036"/>
            <a:ext cx="6081456" cy="742950"/>
          </a:xfrm>
        </p:spPr>
        <p:txBody>
          <a:bodyPr/>
          <a:lstStyle/>
          <a:p>
            <a:r>
              <a:rPr lang="fi-FI" dirty="0"/>
              <a:t>Joukkueenjohtajan rooli</a:t>
            </a:r>
          </a:p>
        </p:txBody>
      </p:sp>
      <p:sp>
        <p:nvSpPr>
          <p:cNvPr id="3" name="Tekstin paikkamerkki 2">
            <a:extLst>
              <a:ext uri="{FF2B5EF4-FFF2-40B4-BE49-F238E27FC236}">
                <a16:creationId xmlns:a16="http://schemas.microsoft.com/office/drawing/2014/main" id="{7BB61E40-319E-4987-8071-1EF16A4BAC7B}"/>
              </a:ext>
            </a:extLst>
          </p:cNvPr>
          <p:cNvSpPr>
            <a:spLocks noGrp="1"/>
          </p:cNvSpPr>
          <p:nvPr>
            <p:ph type="body" sz="quarter" idx="11"/>
          </p:nvPr>
        </p:nvSpPr>
        <p:spPr>
          <a:xfrm>
            <a:off x="1300006" y="1789043"/>
            <a:ext cx="9474012" cy="4784035"/>
          </a:xfrm>
        </p:spPr>
        <p:txBody>
          <a:bodyPr/>
          <a:lstStyle/>
          <a:p>
            <a:pPr>
              <a:buFont typeface="Arial" panose="020B0604020202020204" pitchFamily="34" charset="0"/>
              <a:buChar char="•"/>
            </a:pPr>
            <a:r>
              <a:rPr lang="fi-FI" sz="1800" dirty="0"/>
              <a:t>Joukkueenjohtajina Pauliina Syrjälä ja Elisa Vehmaa</a:t>
            </a:r>
          </a:p>
          <a:p>
            <a:pPr>
              <a:buFont typeface="Arial" panose="020B0604020202020204" pitchFamily="34" charset="0"/>
              <a:buChar char="•"/>
            </a:pPr>
            <a:r>
              <a:rPr lang="fi-FI" sz="1800" dirty="0"/>
              <a:t>Elisan vastuulla laskutus</a:t>
            </a:r>
          </a:p>
          <a:p>
            <a:pPr>
              <a:buFont typeface="Arial" panose="020B0604020202020204" pitchFamily="34" charset="0"/>
              <a:buChar char="•"/>
            </a:pPr>
            <a:r>
              <a:rPr lang="fi-FI" sz="1800" dirty="0"/>
              <a:t>Toimii vastuuvalmentajan apuna muissa kuin valmennukseen liittyvissä asioissa</a:t>
            </a:r>
          </a:p>
          <a:p>
            <a:pPr>
              <a:buFont typeface="Arial" panose="020B0604020202020204" pitchFamily="34" charset="0"/>
              <a:buChar char="•"/>
            </a:pPr>
            <a:r>
              <a:rPr lang="fi-FI" sz="1800" dirty="0"/>
              <a:t>Toimii linkkinä perheiden ja seuran välillä</a:t>
            </a:r>
          </a:p>
          <a:p>
            <a:pPr>
              <a:buFont typeface="Arial" panose="020B0604020202020204" pitchFamily="34" charset="0"/>
              <a:buChar char="•"/>
            </a:pPr>
            <a:r>
              <a:rPr lang="fi-FI" sz="1800" dirty="0"/>
              <a:t>Perheiden tiedotus esim. ilmoittautumisajat, lisenssit, kilpailumatkat, talkoot </a:t>
            </a:r>
            <a:r>
              <a:rPr lang="fi-FI" sz="1800" dirty="0" err="1"/>
              <a:t>jne</a:t>
            </a:r>
            <a:r>
              <a:rPr lang="fi-FI" sz="1800" dirty="0"/>
              <a:t> ajankohtaiset asiat</a:t>
            </a:r>
          </a:p>
          <a:p>
            <a:pPr>
              <a:buFont typeface="Arial" panose="020B0604020202020204" pitchFamily="34" charset="0"/>
              <a:buChar char="•"/>
            </a:pPr>
            <a:r>
              <a:rPr lang="fi-FI" sz="1800" dirty="0"/>
              <a:t>Talkookokonaisuus: informoiminen ja organisointi</a:t>
            </a:r>
          </a:p>
          <a:p>
            <a:pPr>
              <a:buFont typeface="Arial" panose="020B0604020202020204" pitchFamily="34" charset="0"/>
              <a:buChar char="•"/>
            </a:pPr>
            <a:r>
              <a:rPr lang="fi-FI" sz="1800" dirty="0"/>
              <a:t>Kilpailupäivän apu esim. ruokaileminen pienten kanssa</a:t>
            </a:r>
          </a:p>
          <a:p>
            <a:pPr>
              <a:buFont typeface="Arial" panose="020B0604020202020204" pitchFamily="34" charset="0"/>
              <a:buChar char="•"/>
            </a:pPr>
            <a:r>
              <a:rPr lang="fi-FI" sz="1800" dirty="0"/>
              <a:t>Ryhmän yhteiskyytien organisointi kisamatkoille</a:t>
            </a:r>
          </a:p>
          <a:p>
            <a:endParaRPr lang="fi-FI" sz="1800" dirty="0"/>
          </a:p>
        </p:txBody>
      </p:sp>
    </p:spTree>
    <p:extLst>
      <p:ext uri="{BB962C8B-B14F-4D97-AF65-F5344CB8AC3E}">
        <p14:creationId xmlns:p14="http://schemas.microsoft.com/office/powerpoint/2010/main" val="1275447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8EA3A5-ACD4-4AB4-B59B-BF6B924306DE}"/>
              </a:ext>
            </a:extLst>
          </p:cNvPr>
          <p:cNvSpPr>
            <a:spLocks noGrp="1"/>
          </p:cNvSpPr>
          <p:nvPr>
            <p:ph type="body" sz="quarter" idx="10"/>
          </p:nvPr>
        </p:nvSpPr>
        <p:spPr>
          <a:xfrm>
            <a:off x="1300005" y="921036"/>
            <a:ext cx="3413125" cy="742950"/>
          </a:xfrm>
        </p:spPr>
        <p:txBody>
          <a:bodyPr/>
          <a:lstStyle/>
          <a:p>
            <a:r>
              <a:rPr lang="fi-FI" dirty="0"/>
              <a:t>Vanhemman rooli</a:t>
            </a:r>
          </a:p>
        </p:txBody>
      </p:sp>
      <p:sp>
        <p:nvSpPr>
          <p:cNvPr id="3" name="Tekstin paikkamerkki 2">
            <a:extLst>
              <a:ext uri="{FF2B5EF4-FFF2-40B4-BE49-F238E27FC236}">
                <a16:creationId xmlns:a16="http://schemas.microsoft.com/office/drawing/2014/main" id="{7BB61E40-319E-4987-8071-1EF16A4BAC7B}"/>
              </a:ext>
            </a:extLst>
          </p:cNvPr>
          <p:cNvSpPr>
            <a:spLocks noGrp="1"/>
          </p:cNvSpPr>
          <p:nvPr>
            <p:ph type="body" sz="quarter" idx="11"/>
          </p:nvPr>
        </p:nvSpPr>
        <p:spPr>
          <a:xfrm>
            <a:off x="1300005" y="1591937"/>
            <a:ext cx="9712552" cy="5060654"/>
          </a:xfrm>
        </p:spPr>
        <p:txBody>
          <a:bodyPr/>
          <a:lstStyle/>
          <a:p>
            <a:pPr>
              <a:buFont typeface="Arial" panose="020B0604020202020204" pitchFamily="34" charset="0"/>
              <a:buChar char="•"/>
            </a:pPr>
            <a:r>
              <a:rPr lang="fi-FI" sz="2400" dirty="0"/>
              <a:t>Kannustan</a:t>
            </a:r>
          </a:p>
          <a:p>
            <a:pPr>
              <a:buFont typeface="Arial" panose="020B0604020202020204" pitchFamily="34" charset="0"/>
              <a:buChar char="•"/>
            </a:pPr>
            <a:r>
              <a:rPr lang="fi-FI" sz="2400" dirty="0"/>
              <a:t>Kuuntelen</a:t>
            </a:r>
          </a:p>
          <a:p>
            <a:pPr>
              <a:buFont typeface="Arial" panose="020B0604020202020204" pitchFamily="34" charset="0"/>
              <a:buChar char="•"/>
            </a:pPr>
            <a:r>
              <a:rPr lang="fi-FI" sz="2400" dirty="0"/>
              <a:t>Kuljetan</a:t>
            </a:r>
          </a:p>
          <a:p>
            <a:pPr>
              <a:buFont typeface="Arial" panose="020B0604020202020204" pitchFamily="34" charset="0"/>
              <a:buChar char="•"/>
            </a:pPr>
            <a:r>
              <a:rPr lang="fi-FI" sz="2400" dirty="0"/>
              <a:t>Kustannan</a:t>
            </a:r>
          </a:p>
          <a:p>
            <a:pPr>
              <a:buFont typeface="Arial" panose="020B0604020202020204" pitchFamily="34" charset="0"/>
              <a:buChar char="•"/>
            </a:pPr>
            <a:endParaRPr lang="fi-FI" sz="2400" dirty="0"/>
          </a:p>
          <a:p>
            <a:pPr>
              <a:buFont typeface="Arial" panose="020B0604020202020204" pitchFamily="34" charset="0"/>
              <a:buChar char="•"/>
            </a:pPr>
            <a:r>
              <a:rPr lang="fi-FI" sz="1800" dirty="0"/>
              <a:t>Sitoudun valmennusryhmässä treenaamiseen.</a:t>
            </a:r>
          </a:p>
          <a:p>
            <a:pPr>
              <a:buFont typeface="Arial" panose="020B0604020202020204" pitchFamily="34" charset="0"/>
              <a:buChar char="•"/>
            </a:pPr>
            <a:r>
              <a:rPr lang="fi-FI" sz="1800" dirty="0"/>
              <a:t>Huolehdin, että lapsi saapuu ajoissa treeneihin oikeassa varustuksessa.</a:t>
            </a:r>
          </a:p>
          <a:p>
            <a:pPr>
              <a:buFont typeface="Arial" panose="020B0604020202020204" pitchFamily="34" charset="0"/>
              <a:buChar char="•"/>
            </a:pPr>
            <a:r>
              <a:rPr lang="fi-FI" sz="1800" dirty="0"/>
              <a:t>Ilmoitan läsnä/poissaolosta </a:t>
            </a:r>
            <a:r>
              <a:rPr lang="fi-FI" sz="1800" dirty="0" err="1"/>
              <a:t>MyClubissa</a:t>
            </a:r>
            <a:r>
              <a:rPr lang="fi-FI" sz="1800" dirty="0"/>
              <a:t>. </a:t>
            </a:r>
          </a:p>
          <a:p>
            <a:pPr>
              <a:buFont typeface="Arial" panose="020B0604020202020204" pitchFamily="34" charset="0"/>
              <a:buChar char="•"/>
            </a:pPr>
            <a:r>
              <a:rPr lang="fi-FI" sz="1800" dirty="0"/>
              <a:t>Vanhempi vastaa lapsen harrastuksesta, valmentaja lajiosaamisesta.</a:t>
            </a:r>
          </a:p>
          <a:p>
            <a:pPr>
              <a:buFont typeface="Arial" panose="020B0604020202020204" pitchFamily="34" charset="0"/>
              <a:buChar char="•"/>
            </a:pPr>
            <a:r>
              <a:rPr lang="fi-FI" sz="1800" dirty="0"/>
              <a:t>Kannustan terveellisiin elämäntapoihin.</a:t>
            </a:r>
          </a:p>
          <a:p>
            <a:pPr>
              <a:buFont typeface="Arial" panose="020B0604020202020204" pitchFamily="34" charset="0"/>
              <a:buChar char="•"/>
            </a:pPr>
            <a:r>
              <a:rPr lang="fi-FI" sz="1800" dirty="0"/>
              <a:t>Mattotalkoovuorot</a:t>
            </a:r>
          </a:p>
          <a:p>
            <a:pPr>
              <a:buFont typeface="Arial" panose="020B0604020202020204" pitchFamily="34" charset="0"/>
              <a:buChar char="•"/>
            </a:pPr>
            <a:r>
              <a:rPr lang="fi-FI" sz="1800" dirty="0"/>
              <a:t>Vanhempien WA-ryhmässä tiedotusta ja siellä voi kysellä esim. kimppakyytejä, kadonneita tavaroita… Tässä mukana myös kaikki valmentajat, joten tieto menee kerralla kaikille. </a:t>
            </a:r>
          </a:p>
          <a:p>
            <a:endParaRPr lang="fi-FI" sz="1800" dirty="0"/>
          </a:p>
        </p:txBody>
      </p:sp>
    </p:spTree>
    <p:extLst>
      <p:ext uri="{BB962C8B-B14F-4D97-AF65-F5344CB8AC3E}">
        <p14:creationId xmlns:p14="http://schemas.microsoft.com/office/powerpoint/2010/main" val="314494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8EA3A5-ACD4-4AB4-B59B-BF6B924306DE}"/>
              </a:ext>
            </a:extLst>
          </p:cNvPr>
          <p:cNvSpPr>
            <a:spLocks noGrp="1"/>
          </p:cNvSpPr>
          <p:nvPr>
            <p:ph type="body" sz="quarter" idx="10"/>
          </p:nvPr>
        </p:nvSpPr>
        <p:spPr>
          <a:xfrm>
            <a:off x="1300005" y="921036"/>
            <a:ext cx="4795995" cy="742950"/>
          </a:xfrm>
        </p:spPr>
        <p:txBody>
          <a:bodyPr/>
          <a:lstStyle/>
          <a:p>
            <a:r>
              <a:rPr lang="fi-FI" dirty="0"/>
              <a:t>Karamellien varusteet</a:t>
            </a:r>
          </a:p>
        </p:txBody>
      </p:sp>
      <p:sp>
        <p:nvSpPr>
          <p:cNvPr id="3" name="Tekstin paikkamerkki 2">
            <a:extLst>
              <a:ext uri="{FF2B5EF4-FFF2-40B4-BE49-F238E27FC236}">
                <a16:creationId xmlns:a16="http://schemas.microsoft.com/office/drawing/2014/main" id="{7BB61E40-319E-4987-8071-1EF16A4BAC7B}"/>
              </a:ext>
            </a:extLst>
          </p:cNvPr>
          <p:cNvSpPr>
            <a:spLocks noGrp="1"/>
          </p:cNvSpPr>
          <p:nvPr>
            <p:ph type="body" sz="quarter" idx="11"/>
          </p:nvPr>
        </p:nvSpPr>
        <p:spPr>
          <a:xfrm>
            <a:off x="1300006" y="1789043"/>
            <a:ext cx="9474012" cy="4784035"/>
          </a:xfrm>
        </p:spPr>
        <p:txBody>
          <a:bodyPr/>
          <a:lstStyle/>
          <a:p>
            <a:pPr>
              <a:buFont typeface="Arial" panose="020B0604020202020204" pitchFamily="34" charset="0"/>
              <a:buChar char="•"/>
            </a:pPr>
            <a:r>
              <a:rPr lang="fi-FI" sz="1800" b="1" dirty="0"/>
              <a:t>Ihonmyötäiset</a:t>
            </a:r>
            <a:r>
              <a:rPr lang="fi-FI" sz="1800" dirty="0"/>
              <a:t>, joustavat vaatteet (esim. jumppapuku/kireä toppi + pitkät trikoohousut (mielellään mustat))</a:t>
            </a:r>
          </a:p>
          <a:p>
            <a:pPr>
              <a:buFont typeface="Arial" panose="020B0604020202020204" pitchFamily="34" charset="0"/>
              <a:buChar char="•"/>
            </a:pPr>
            <a:r>
              <a:rPr lang="fi-FI" sz="1800" dirty="0"/>
              <a:t>Hiukset treeneihin kiinni ja pois kasvoilta, isot korut ja esim. roikkuvat korvikset pois, napit voi olla (turvallisuuskysymys, niistä voi jäädä kiinni)</a:t>
            </a:r>
          </a:p>
          <a:p>
            <a:pPr>
              <a:buFont typeface="Arial" panose="020B0604020202020204" pitchFamily="34" charset="0"/>
              <a:buChar char="•"/>
            </a:pPr>
            <a:r>
              <a:rPr lang="fi-FI" sz="1800" dirty="0"/>
              <a:t>Voimistelutossut (syksyllä hankintalistalla)</a:t>
            </a:r>
          </a:p>
          <a:p>
            <a:pPr>
              <a:buFont typeface="Arial" panose="020B0604020202020204" pitchFamily="34" charset="0"/>
              <a:buChar char="•"/>
            </a:pPr>
            <a:r>
              <a:rPr lang="fi-FI" sz="1800" dirty="0"/>
              <a:t>Venyttely-tyyny (esim. Tigerista)</a:t>
            </a:r>
          </a:p>
          <a:p>
            <a:pPr>
              <a:buFont typeface="Arial" panose="020B0604020202020204" pitchFamily="34" charset="0"/>
              <a:buChar char="•"/>
            </a:pPr>
            <a:r>
              <a:rPr lang="fi-FI" sz="1800" dirty="0"/>
              <a:t>Juomapullo</a:t>
            </a:r>
          </a:p>
          <a:p>
            <a:pPr>
              <a:buFont typeface="Arial" panose="020B0604020202020204" pitchFamily="34" charset="0"/>
              <a:buChar char="•"/>
            </a:pPr>
            <a:r>
              <a:rPr lang="fi-FI" sz="1800" dirty="0"/>
              <a:t>Naru</a:t>
            </a:r>
          </a:p>
          <a:p>
            <a:pPr>
              <a:buFont typeface="Arial" panose="020B0604020202020204" pitchFamily="34" charset="0"/>
              <a:buChar char="•"/>
            </a:pPr>
            <a:r>
              <a:rPr lang="fi-FI" sz="1800" dirty="0"/>
              <a:t>Treenikuminauha (syksyllä hankintalistalla)</a:t>
            </a:r>
          </a:p>
          <a:p>
            <a:pPr>
              <a:buFont typeface="Arial" panose="020B0604020202020204" pitchFamily="34" charset="0"/>
              <a:buChar char="•"/>
            </a:pPr>
            <a:r>
              <a:rPr lang="fi-FI" sz="1800" dirty="0"/>
              <a:t>Oma venyttelymatto – kotitreeneihin ja ulkotreeneihin</a:t>
            </a:r>
          </a:p>
          <a:p>
            <a:pPr>
              <a:buFont typeface="Arial" panose="020B0604020202020204" pitchFamily="34" charset="0"/>
              <a:buChar char="•"/>
            </a:pPr>
            <a:r>
              <a:rPr lang="fi-FI" sz="1800" dirty="0"/>
              <a:t>Kisavarustus</a:t>
            </a:r>
          </a:p>
          <a:p>
            <a:endParaRPr lang="fi-FI" sz="1800" dirty="0"/>
          </a:p>
          <a:p>
            <a:r>
              <a:rPr lang="fi-FI" sz="2400" b="1" dirty="0"/>
              <a:t>Muista merkitä kaikkiin varusteisiin lapsen nimi</a:t>
            </a:r>
          </a:p>
          <a:p>
            <a:endParaRPr lang="fi-FI" sz="1800" dirty="0"/>
          </a:p>
        </p:txBody>
      </p:sp>
    </p:spTree>
    <p:extLst>
      <p:ext uri="{BB962C8B-B14F-4D97-AF65-F5344CB8AC3E}">
        <p14:creationId xmlns:p14="http://schemas.microsoft.com/office/powerpoint/2010/main" val="1452021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74031" y="2058080"/>
            <a:ext cx="4943673" cy="562655"/>
          </a:xfrm>
        </p:spPr>
        <p:txBody>
          <a:bodyPr/>
          <a:lstStyle/>
          <a:p>
            <a:r>
              <a:rPr lang="fr-FR" dirty="0"/>
              <a:t>Tärkeitä päivämääriä</a:t>
            </a:r>
          </a:p>
        </p:txBody>
      </p:sp>
      <p:pic>
        <p:nvPicPr>
          <p:cNvPr id="4" name="Kuva 3">
            <a:extLst>
              <a:ext uri="{FF2B5EF4-FFF2-40B4-BE49-F238E27FC236}">
                <a16:creationId xmlns:a16="http://schemas.microsoft.com/office/drawing/2014/main" id="{E631D5E4-D902-D7CD-CE84-54962D9B3935}"/>
              </a:ext>
            </a:extLst>
          </p:cNvPr>
          <p:cNvPicPr>
            <a:picLocks noChangeAspect="1"/>
          </p:cNvPicPr>
          <p:nvPr/>
        </p:nvPicPr>
        <p:blipFill>
          <a:blip r:embed="rId2"/>
          <a:stretch>
            <a:fillRect/>
          </a:stretch>
        </p:blipFill>
        <p:spPr>
          <a:xfrm>
            <a:off x="7219835" y="434716"/>
            <a:ext cx="4719111" cy="5780553"/>
          </a:xfrm>
          <a:prstGeom prst="rect">
            <a:avLst/>
          </a:prstGeom>
        </p:spPr>
      </p:pic>
    </p:spTree>
    <p:extLst>
      <p:ext uri="{BB962C8B-B14F-4D97-AF65-F5344CB8AC3E}">
        <p14:creationId xmlns:p14="http://schemas.microsoft.com/office/powerpoint/2010/main" val="3248070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fr-FR"/>
          </a:p>
        </p:txBody>
      </p:sp>
      <p:sp>
        <p:nvSpPr>
          <p:cNvPr id="6" name="Text Placeholder 2">
            <a:extLst>
              <a:ext uri="{FF2B5EF4-FFF2-40B4-BE49-F238E27FC236}">
                <a16:creationId xmlns:a16="http://schemas.microsoft.com/office/drawing/2014/main" id="{B25C5C72-FD67-42A2-B328-ECF548FF4A1D}"/>
              </a:ext>
            </a:extLst>
          </p:cNvPr>
          <p:cNvSpPr txBox="1">
            <a:spLocks/>
          </p:cNvSpPr>
          <p:nvPr/>
        </p:nvSpPr>
        <p:spPr>
          <a:xfrm>
            <a:off x="1254463" y="4386470"/>
            <a:ext cx="10076145" cy="24981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kern="1200" baseline="0">
                <a:solidFill>
                  <a:srgbClr val="002060"/>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Syyskauden harjoitukset alkavat </a:t>
            </a:r>
            <a:r>
              <a:rPr lang="fi-FI" sz="2000" dirty="0" err="1"/>
              <a:t>alkavat</a:t>
            </a:r>
            <a:r>
              <a:rPr lang="fi-FI" sz="2000" dirty="0"/>
              <a:t> heinäkuun lopulla/elokuun alussa. Tästä tarkemmin tietoa lähempänä.</a:t>
            </a:r>
          </a:p>
          <a:p>
            <a:r>
              <a:rPr lang="fi-FI" sz="2000" dirty="0"/>
              <a:t>15.8. </a:t>
            </a:r>
            <a:r>
              <a:rPr lang="fi-FI" sz="2000" dirty="0" err="1"/>
              <a:t>VaVo</a:t>
            </a:r>
            <a:r>
              <a:rPr lang="fi-FI" sz="2000" dirty="0"/>
              <a:t> kilpalajien yhteinen vanhempainilta </a:t>
            </a:r>
          </a:p>
          <a:p>
            <a:r>
              <a:rPr lang="fi-FI" sz="2000" dirty="0"/>
              <a:t>7.-8.10. Piparminttujen ja Karamellien oma </a:t>
            </a:r>
            <a:r>
              <a:rPr lang="fi-FI" sz="2000" dirty="0" err="1"/>
              <a:t>jv</a:t>
            </a:r>
            <a:r>
              <a:rPr lang="fi-FI" sz="2000" dirty="0"/>
              <a:t>-leiri </a:t>
            </a:r>
          </a:p>
          <a:p>
            <a:r>
              <a:rPr lang="fi-FI" sz="2000" dirty="0"/>
              <a:t>21.10. </a:t>
            </a:r>
            <a:r>
              <a:rPr lang="fi-FI" sz="2000" dirty="0" err="1"/>
              <a:t>VaVo</a:t>
            </a:r>
            <a:r>
              <a:rPr lang="fi-FI" sz="2000" dirty="0"/>
              <a:t> cup, kotikisat </a:t>
            </a:r>
          </a:p>
          <a:p>
            <a:r>
              <a:rPr lang="fi-FI" sz="2000" dirty="0"/>
              <a:t>9.12. </a:t>
            </a:r>
            <a:r>
              <a:rPr lang="fi-FI" sz="2000" dirty="0" err="1"/>
              <a:t>VaVo</a:t>
            </a:r>
            <a:r>
              <a:rPr lang="fi-FI" sz="2000" dirty="0"/>
              <a:t> Joulunäytös</a:t>
            </a:r>
            <a:endParaRPr lang="fr-FR" sz="1800" dirty="0">
              <a:solidFill>
                <a:srgbClr val="222222"/>
              </a:solidFill>
              <a:latin typeface="arial" panose="020B0604020202020204" pitchFamily="34" charset="0"/>
            </a:endParaRPr>
          </a:p>
        </p:txBody>
      </p:sp>
      <p:pic>
        <p:nvPicPr>
          <p:cNvPr id="7" name="Kuva 6">
            <a:extLst>
              <a:ext uri="{FF2B5EF4-FFF2-40B4-BE49-F238E27FC236}">
                <a16:creationId xmlns:a16="http://schemas.microsoft.com/office/drawing/2014/main" id="{BA9D745F-0A6D-A10C-6AB6-29DCAFA10B79}"/>
              </a:ext>
            </a:extLst>
          </p:cNvPr>
          <p:cNvPicPr>
            <a:picLocks noChangeAspect="1"/>
          </p:cNvPicPr>
          <p:nvPr/>
        </p:nvPicPr>
        <p:blipFill>
          <a:blip r:embed="rId2"/>
          <a:stretch>
            <a:fillRect/>
          </a:stretch>
        </p:blipFill>
        <p:spPr>
          <a:xfrm>
            <a:off x="0" y="0"/>
            <a:ext cx="12191999" cy="3770720"/>
          </a:xfrm>
          <a:prstGeom prst="rect">
            <a:avLst/>
          </a:prstGeom>
        </p:spPr>
      </p:pic>
      <p:sp>
        <p:nvSpPr>
          <p:cNvPr id="11" name="Tekstiruutu 10">
            <a:extLst>
              <a:ext uri="{FF2B5EF4-FFF2-40B4-BE49-F238E27FC236}">
                <a16:creationId xmlns:a16="http://schemas.microsoft.com/office/drawing/2014/main" id="{8A03C0FF-E6B6-44AC-A539-5A5AB5A2715D}"/>
              </a:ext>
            </a:extLst>
          </p:cNvPr>
          <p:cNvSpPr txBox="1"/>
          <p:nvPr/>
        </p:nvSpPr>
        <p:spPr>
          <a:xfrm>
            <a:off x="185530" y="3544645"/>
            <a:ext cx="5334794" cy="523220"/>
          </a:xfrm>
          <a:prstGeom prst="rect">
            <a:avLst/>
          </a:prstGeom>
          <a:noFill/>
        </p:spPr>
        <p:txBody>
          <a:bodyPr wrap="none" rtlCol="0">
            <a:spAutoFit/>
          </a:bodyPr>
          <a:lstStyle/>
          <a:p>
            <a:r>
              <a:rPr lang="fi-FI" sz="2800" b="1" dirty="0"/>
              <a:t>Tärkeitä päivämääriä syksylle 2023</a:t>
            </a:r>
          </a:p>
        </p:txBody>
      </p:sp>
    </p:spTree>
    <p:extLst>
      <p:ext uri="{BB962C8B-B14F-4D97-AF65-F5344CB8AC3E}">
        <p14:creationId xmlns:p14="http://schemas.microsoft.com/office/powerpoint/2010/main" val="693242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30416" y="652917"/>
            <a:ext cx="3413125" cy="742950"/>
          </a:xfrm>
        </p:spPr>
        <p:txBody>
          <a:bodyPr/>
          <a:lstStyle/>
          <a:p>
            <a:r>
              <a:rPr lang="fr-FR" dirty="0"/>
              <a:t>Viestintä</a:t>
            </a:r>
          </a:p>
        </p:txBody>
      </p:sp>
      <p:sp>
        <p:nvSpPr>
          <p:cNvPr id="3" name="Text Placeholder 2"/>
          <p:cNvSpPr>
            <a:spLocks noGrp="1"/>
          </p:cNvSpPr>
          <p:nvPr>
            <p:ph type="body" sz="quarter" idx="11"/>
          </p:nvPr>
        </p:nvSpPr>
        <p:spPr>
          <a:xfrm>
            <a:off x="630416" y="1183831"/>
            <a:ext cx="6949827" cy="5322985"/>
          </a:xfrm>
        </p:spPr>
        <p:txBody>
          <a:bodyPr/>
          <a:lstStyle/>
          <a:p>
            <a:r>
              <a:rPr lang="fr-FR" sz="2000" dirty="0">
                <a:solidFill>
                  <a:schemeClr val="bg1"/>
                </a:solidFill>
              </a:rPr>
              <a:t>Vanhempien What’s app-ryhmä: kadonneet tavarat, yleinen tiedotus jne</a:t>
            </a:r>
          </a:p>
          <a:p>
            <a:r>
              <a:rPr lang="fr-FR" sz="2000" dirty="0">
                <a:solidFill>
                  <a:schemeClr val="bg1"/>
                </a:solidFill>
              </a:rPr>
              <a:t>MyClub: tiedot harjoitusajoista ja –paikoista, tiedot leireistä ja kisoista, ilmoitus läsnä/poissaolosta</a:t>
            </a:r>
          </a:p>
          <a:p>
            <a:endParaRPr lang="fr-FR" sz="2000" dirty="0">
              <a:solidFill>
                <a:schemeClr val="bg1"/>
              </a:solidFill>
            </a:endParaRPr>
          </a:p>
          <a:p>
            <a:r>
              <a:rPr lang="fr-FR" sz="2000" dirty="0">
                <a:solidFill>
                  <a:schemeClr val="bg1"/>
                </a:solidFill>
              </a:rPr>
              <a:t>Nettisivut: </a:t>
            </a:r>
            <a:r>
              <a:rPr lang="fr-FR" sz="2000" dirty="0">
                <a:solidFill>
                  <a:schemeClr val="bg1"/>
                </a:solidFill>
                <a:hlinkClick r:id="rId2">
                  <a:extLst>
                    <a:ext uri="{A12FA001-AC4F-418D-AE19-62706E023703}">
                      <ahyp:hlinkClr xmlns:ahyp="http://schemas.microsoft.com/office/drawing/2018/hyperlinkcolor" val="tx"/>
                    </a:ext>
                  </a:extLst>
                </a:hlinkClick>
              </a:rPr>
              <a:t>www.valkeakoskenvoimistelijat.fi</a:t>
            </a:r>
            <a:endParaRPr lang="fr-FR" sz="2000" dirty="0">
              <a:solidFill>
                <a:schemeClr val="bg1"/>
              </a:solidFill>
            </a:endParaRPr>
          </a:p>
          <a:p>
            <a:r>
              <a:rPr lang="fr-FR" sz="2000" dirty="0">
                <a:solidFill>
                  <a:schemeClr val="bg1"/>
                </a:solidFill>
                <a:hlinkClick r:id="rId3">
                  <a:extLst>
                    <a:ext uri="{A12FA001-AC4F-418D-AE19-62706E023703}">
                      <ahyp:hlinkClr xmlns:ahyp="http://schemas.microsoft.com/office/drawing/2018/hyperlinkcolor" val="tx"/>
                    </a:ext>
                  </a:extLst>
                </a:hlinkClick>
              </a:rPr>
              <a:t>www.vavo.fi</a:t>
            </a:r>
            <a:r>
              <a:rPr lang="fr-FR" sz="2000" dirty="0">
                <a:solidFill>
                  <a:schemeClr val="bg1"/>
                </a:solidFill>
              </a:rPr>
              <a:t> </a:t>
            </a:r>
            <a:r>
              <a:rPr lang="fr-FR" sz="2000" dirty="0">
                <a:solidFill>
                  <a:schemeClr val="bg1"/>
                </a:solidFill>
                <a:hlinkClick r:id="rId4">
                  <a:extLst>
                    <a:ext uri="{A12FA001-AC4F-418D-AE19-62706E023703}">
                      <ahyp:hlinkClr xmlns:ahyp="http://schemas.microsoft.com/office/drawing/2018/hyperlinkcolor" val="tx"/>
                    </a:ext>
                  </a:extLst>
                </a:hlinkClick>
              </a:rPr>
              <a:t>www.voimistelu.fi</a:t>
            </a:r>
            <a:r>
              <a:rPr lang="fr-FR" sz="2000" dirty="0">
                <a:solidFill>
                  <a:schemeClr val="bg1"/>
                </a:solidFill>
              </a:rPr>
              <a:t> </a:t>
            </a:r>
            <a:r>
              <a:rPr lang="fr-FR" sz="2000" dirty="0">
                <a:solidFill>
                  <a:schemeClr val="bg1"/>
                </a:solidFill>
                <a:hlinkClick r:id="rId5">
                  <a:extLst>
                    <a:ext uri="{A12FA001-AC4F-418D-AE19-62706E023703}">
                      <ahyp:hlinkClr xmlns:ahyp="http://schemas.microsoft.com/office/drawing/2018/hyperlinkcolor" val="tx"/>
                    </a:ext>
                  </a:extLst>
                </a:hlinkClick>
              </a:rPr>
              <a:t>www.kisanet.fi</a:t>
            </a:r>
            <a:r>
              <a:rPr lang="fr-FR" sz="2000" dirty="0">
                <a:solidFill>
                  <a:schemeClr val="bg1"/>
                </a:solidFill>
              </a:rPr>
              <a:t> </a:t>
            </a:r>
          </a:p>
          <a:p>
            <a:endParaRPr lang="fr-FR" sz="2000" dirty="0">
              <a:solidFill>
                <a:schemeClr val="bg1"/>
              </a:solidFill>
            </a:endParaRPr>
          </a:p>
          <a:p>
            <a:r>
              <a:rPr lang="fr-FR" sz="2000" dirty="0">
                <a:solidFill>
                  <a:schemeClr val="bg1"/>
                </a:solidFill>
              </a:rPr>
              <a:t>Seuran sähköposti: </a:t>
            </a:r>
            <a:r>
              <a:rPr lang="fr-FR" sz="2000" dirty="0">
                <a:solidFill>
                  <a:schemeClr val="bg1"/>
                </a:solidFill>
                <a:hlinkClick r:id="rId6">
                  <a:extLst>
                    <a:ext uri="{A12FA001-AC4F-418D-AE19-62706E023703}">
                      <ahyp:hlinkClr xmlns:ahyp="http://schemas.microsoft.com/office/drawing/2018/hyperlinkcolor" val="tx"/>
                    </a:ext>
                  </a:extLst>
                </a:hlinkClick>
              </a:rPr>
              <a:t>toimisto@vavo.fi</a:t>
            </a:r>
            <a:endParaRPr lang="fr-FR" sz="2000" dirty="0">
              <a:solidFill>
                <a:schemeClr val="bg1"/>
              </a:solidFill>
            </a:endParaRPr>
          </a:p>
          <a:p>
            <a:r>
              <a:rPr lang="fr-FR" sz="2000" dirty="0">
                <a:solidFill>
                  <a:schemeClr val="bg1"/>
                </a:solidFill>
              </a:rPr>
              <a:t>Laskut: </a:t>
            </a:r>
            <a:r>
              <a:rPr lang="fr-FR" sz="2000" dirty="0">
                <a:solidFill>
                  <a:schemeClr val="bg1"/>
                </a:solidFill>
                <a:hlinkClick r:id="rId7">
                  <a:extLst>
                    <a:ext uri="{A12FA001-AC4F-418D-AE19-62706E023703}">
                      <ahyp:hlinkClr xmlns:ahyp="http://schemas.microsoft.com/office/drawing/2018/hyperlinkcolor" val="tx"/>
                    </a:ext>
                  </a:extLst>
                </a:hlinkClick>
              </a:rPr>
              <a:t>laskut@vavo.fi</a:t>
            </a:r>
            <a:endParaRPr lang="fr-FR" sz="2000" dirty="0">
              <a:solidFill>
                <a:schemeClr val="bg1"/>
              </a:solidFill>
            </a:endParaRPr>
          </a:p>
          <a:p>
            <a:endParaRPr lang="fr-FR" sz="2000" dirty="0">
              <a:solidFill>
                <a:schemeClr val="bg1"/>
              </a:solidFill>
            </a:endParaRPr>
          </a:p>
          <a:p>
            <a:r>
              <a:rPr lang="fr-FR" sz="2000" dirty="0">
                <a:solidFill>
                  <a:schemeClr val="bg1"/>
                </a:solidFill>
              </a:rPr>
              <a:t>Instagram: @valkeakoskenvoimistelijat</a:t>
            </a:r>
          </a:p>
          <a:p>
            <a:r>
              <a:rPr lang="fr-FR" sz="2000" dirty="0">
                <a:solidFill>
                  <a:schemeClr val="bg1"/>
                </a:solidFill>
              </a:rPr>
              <a:t>@vavo_joukkuevoimistelu</a:t>
            </a:r>
          </a:p>
          <a:p>
            <a:r>
              <a:rPr lang="fr-FR" sz="2000" dirty="0">
                <a:solidFill>
                  <a:schemeClr val="bg1"/>
                </a:solidFill>
              </a:rPr>
              <a:t>Facebook: Valkeakosken Voimistelijat ry</a:t>
            </a:r>
          </a:p>
          <a:p>
            <a:r>
              <a:rPr lang="fr-FR" sz="2000" dirty="0">
                <a:solidFill>
                  <a:schemeClr val="bg1"/>
                </a:solidFill>
              </a:rPr>
              <a:t>VaVo-kirppis</a:t>
            </a:r>
          </a:p>
        </p:txBody>
      </p:sp>
    </p:spTree>
    <p:extLst>
      <p:ext uri="{BB962C8B-B14F-4D97-AF65-F5344CB8AC3E}">
        <p14:creationId xmlns:p14="http://schemas.microsoft.com/office/powerpoint/2010/main" val="3267387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9475" y="494323"/>
            <a:ext cx="6560438" cy="1370920"/>
          </a:xfrm>
        </p:spPr>
        <p:txBody>
          <a:bodyPr/>
          <a:lstStyle/>
          <a:p>
            <a:r>
              <a:rPr lang="fr-FR" dirty="0"/>
              <a:t>Joukkuevoimistelu lajina</a:t>
            </a:r>
          </a:p>
        </p:txBody>
      </p:sp>
      <p:pic>
        <p:nvPicPr>
          <p:cNvPr id="4" name="Kuva 3">
            <a:extLst>
              <a:ext uri="{FF2B5EF4-FFF2-40B4-BE49-F238E27FC236}">
                <a16:creationId xmlns:a16="http://schemas.microsoft.com/office/drawing/2014/main" id="{3A82B0F3-EFBA-B187-FD85-7C02965D0702}"/>
              </a:ext>
            </a:extLst>
          </p:cNvPr>
          <p:cNvPicPr>
            <a:picLocks noChangeAspect="1"/>
          </p:cNvPicPr>
          <p:nvPr/>
        </p:nvPicPr>
        <p:blipFill>
          <a:blip r:embed="rId2"/>
          <a:stretch>
            <a:fillRect/>
          </a:stretch>
        </p:blipFill>
        <p:spPr>
          <a:xfrm>
            <a:off x="709391" y="1329390"/>
            <a:ext cx="10953133" cy="5272470"/>
          </a:xfrm>
          <a:prstGeom prst="rect">
            <a:avLst/>
          </a:prstGeom>
        </p:spPr>
      </p:pic>
    </p:spTree>
    <p:extLst>
      <p:ext uri="{BB962C8B-B14F-4D97-AF65-F5344CB8AC3E}">
        <p14:creationId xmlns:p14="http://schemas.microsoft.com/office/powerpoint/2010/main" val="698832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86B7E33-D261-8A9A-15C5-5068536BC650}"/>
              </a:ext>
            </a:extLst>
          </p:cNvPr>
          <p:cNvPicPr>
            <a:picLocks noChangeAspect="1"/>
          </p:cNvPicPr>
          <p:nvPr/>
        </p:nvPicPr>
        <p:blipFill>
          <a:blip r:embed="rId2"/>
          <a:stretch>
            <a:fillRect/>
          </a:stretch>
        </p:blipFill>
        <p:spPr>
          <a:xfrm>
            <a:off x="6784435" y="311554"/>
            <a:ext cx="5023253" cy="6234892"/>
          </a:xfrm>
          <a:prstGeom prst="rect">
            <a:avLst/>
          </a:prstGeom>
        </p:spPr>
      </p:pic>
    </p:spTree>
    <p:extLst>
      <p:ext uri="{BB962C8B-B14F-4D97-AF65-F5344CB8AC3E}">
        <p14:creationId xmlns:p14="http://schemas.microsoft.com/office/powerpoint/2010/main" val="298652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B2167FF-C5C3-4919-ABC8-6D179A05BC28}"/>
              </a:ext>
            </a:extLst>
          </p:cNvPr>
          <p:cNvSpPr>
            <a:spLocks noGrp="1"/>
          </p:cNvSpPr>
          <p:nvPr>
            <p:ph type="body" sz="quarter" idx="10"/>
          </p:nvPr>
        </p:nvSpPr>
        <p:spPr>
          <a:xfrm>
            <a:off x="1890888" y="1121832"/>
            <a:ext cx="8410224" cy="742950"/>
          </a:xfrm>
        </p:spPr>
        <p:txBody>
          <a:bodyPr/>
          <a:lstStyle/>
          <a:p>
            <a:r>
              <a:rPr lang="fi-FI" dirty="0"/>
              <a:t>Joukkuevoimistelu lajina</a:t>
            </a:r>
            <a:endParaRPr lang="en-GB" dirty="0"/>
          </a:p>
        </p:txBody>
      </p:sp>
      <p:sp>
        <p:nvSpPr>
          <p:cNvPr id="3" name="Tekstin paikkamerkki 2">
            <a:extLst>
              <a:ext uri="{FF2B5EF4-FFF2-40B4-BE49-F238E27FC236}">
                <a16:creationId xmlns:a16="http://schemas.microsoft.com/office/drawing/2014/main" id="{2E9777F3-5BE1-4E62-9E37-DA42080CAF14}"/>
              </a:ext>
            </a:extLst>
          </p:cNvPr>
          <p:cNvSpPr>
            <a:spLocks noGrp="1"/>
          </p:cNvSpPr>
          <p:nvPr>
            <p:ph type="body" sz="quarter" idx="11"/>
          </p:nvPr>
        </p:nvSpPr>
        <p:spPr>
          <a:xfrm>
            <a:off x="1869848" y="1827928"/>
            <a:ext cx="8410224" cy="4655999"/>
          </a:xfrm>
        </p:spPr>
        <p:txBody>
          <a:bodyPr/>
          <a:lstStyle/>
          <a:p>
            <a:r>
              <a:rPr lang="fi-FI" sz="2000" dirty="0"/>
              <a:t>Joukkuevoimistelu on harrastajamäärältään yksi Suomen suurin tyttöjen ja naisten urheilulaji.</a:t>
            </a:r>
          </a:p>
          <a:p>
            <a:r>
              <a:rPr lang="fi-FI" sz="2000" dirty="0"/>
              <a:t>Joukkuevoimistelu on esteettinen kilpaurheilulaji, jossa vaaditaan monipuolista fyysistä ja motorista taitavuutta. Lajille tyypillistä on aikainen erikoistuminen ja suuret harjoitusmäärät jo lapsuudessa.</a:t>
            </a:r>
          </a:p>
          <a:p>
            <a:r>
              <a:rPr lang="fi-FI" sz="2000" dirty="0"/>
              <a:t>Joukkuevoimistelussa ollaan lajin huipulla 16-20 vuotiaana</a:t>
            </a:r>
          </a:p>
          <a:p>
            <a:r>
              <a:rPr lang="fi-FI" sz="2000" dirty="0"/>
              <a:t>Liikkuvuus pyritään kehittämään riittäväksi vaikeimpiin lajiliikkeisiin jo ennen kasvupyrähdyksen alkua.</a:t>
            </a:r>
          </a:p>
          <a:p>
            <a:r>
              <a:rPr lang="fi-FI" sz="2000" dirty="0"/>
              <a:t>Kilpavoimistelijalta edellytetään liikkuvuutta, hyvää koordinaatiokykyä ja kehonhallintaa, kestävyyttä ja tiettyä lajitaitoa. On hyvä muistaa, että kaikkien taidot eivät riitä kilpatasolle. Ei ole kenenkään edun mukaista, että lapsi on tasolleen väärässä ryhmässä. Se lisää loukkaantumisriskiä, vie lapsen itsetunnon ja liikkumisen ilon.</a:t>
            </a:r>
          </a:p>
          <a:p>
            <a:r>
              <a:rPr lang="fi-FI" sz="2000" dirty="0"/>
              <a:t>Tärkeintä lajissa on sitkeä harjoittelu ja motivaatio.</a:t>
            </a:r>
          </a:p>
        </p:txBody>
      </p:sp>
    </p:spTree>
    <p:extLst>
      <p:ext uri="{BB962C8B-B14F-4D97-AF65-F5344CB8AC3E}">
        <p14:creationId xmlns:p14="http://schemas.microsoft.com/office/powerpoint/2010/main" val="3434416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B2167FF-C5C3-4919-ABC8-6D179A05BC28}"/>
              </a:ext>
            </a:extLst>
          </p:cNvPr>
          <p:cNvSpPr>
            <a:spLocks noGrp="1"/>
          </p:cNvSpPr>
          <p:nvPr>
            <p:ph type="body" sz="quarter" idx="10"/>
          </p:nvPr>
        </p:nvSpPr>
        <p:spPr>
          <a:xfrm>
            <a:off x="1890888" y="1121832"/>
            <a:ext cx="8410224" cy="742950"/>
          </a:xfrm>
        </p:spPr>
        <p:txBody>
          <a:bodyPr/>
          <a:lstStyle/>
          <a:p>
            <a:r>
              <a:rPr lang="fi-FI" dirty="0"/>
              <a:t>Joukkuevoimisteluvalmentaja</a:t>
            </a:r>
            <a:endParaRPr lang="en-GB" dirty="0"/>
          </a:p>
        </p:txBody>
      </p:sp>
      <p:sp>
        <p:nvSpPr>
          <p:cNvPr id="3" name="Tekstin paikkamerkki 2">
            <a:extLst>
              <a:ext uri="{FF2B5EF4-FFF2-40B4-BE49-F238E27FC236}">
                <a16:creationId xmlns:a16="http://schemas.microsoft.com/office/drawing/2014/main" id="{2E9777F3-5BE1-4E62-9E37-DA42080CAF14}"/>
              </a:ext>
            </a:extLst>
          </p:cNvPr>
          <p:cNvSpPr>
            <a:spLocks noGrp="1"/>
          </p:cNvSpPr>
          <p:nvPr>
            <p:ph type="body" sz="quarter" idx="11"/>
          </p:nvPr>
        </p:nvSpPr>
        <p:spPr>
          <a:xfrm>
            <a:off x="1869848" y="1827928"/>
            <a:ext cx="8410224" cy="4471272"/>
          </a:xfrm>
        </p:spPr>
        <p:txBody>
          <a:bodyPr/>
          <a:lstStyle/>
          <a:p>
            <a:r>
              <a:rPr lang="fi-FI" sz="2000" dirty="0"/>
              <a:t>Kun lapsi harrastaa tavoitteellisesti joukkuevoimistelua tai mitä tahansa muuta lajia useita kertoja viikossa, on hän omien valmentajiensa seurassa hyvin paljon.</a:t>
            </a:r>
          </a:p>
          <a:p>
            <a:r>
              <a:rPr lang="fi-FI" sz="2000" dirty="0"/>
              <a:t>Valmentajalla on suuri vastuu, sillä esimerkiksi tyttöjen voimisteluharrastus voi sammua murrosiän kynnyksellä hyvinkin helposti tai vastaavasti muodostua turhan vakavaksi.</a:t>
            </a:r>
          </a:p>
          <a:p>
            <a:r>
              <a:rPr lang="fi-FI" sz="2000" dirty="0"/>
              <a:t>Valmentajilla on vaikutusta myös monessa muussa asiassa. Siinä missä äidin ja isän sana ei kotona kuulu, tepsii usein valmentajan sana.</a:t>
            </a:r>
          </a:p>
          <a:p>
            <a:r>
              <a:rPr lang="fi-FI" sz="2000" dirty="0"/>
              <a:t>Valmentajien koulutukseen kiinnitämme huomiota ja tavoitteena on, että joukkuevoimistelun valmentajina toimivat henkilöt, jotka osaavat opettamisen lisäksi tukea lapsia ja nuoria sosiaalisten taitojen kehittymisessä sekä terveellisten elämäntapojen sisäistämisessä. </a:t>
            </a:r>
          </a:p>
          <a:p>
            <a:r>
              <a:rPr lang="fi-FI" sz="2000" dirty="0"/>
              <a:t>Tärkeä osa valmennusta on myös niiden lasten ja nuorten kannustaminen, joita kilpaileminen ei kiinnosta.</a:t>
            </a:r>
          </a:p>
        </p:txBody>
      </p:sp>
    </p:spTree>
    <p:extLst>
      <p:ext uri="{BB962C8B-B14F-4D97-AF65-F5344CB8AC3E}">
        <p14:creationId xmlns:p14="http://schemas.microsoft.com/office/powerpoint/2010/main" val="26895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1508" y="229280"/>
            <a:ext cx="4930421" cy="711624"/>
          </a:xfrm>
        </p:spPr>
        <p:txBody>
          <a:bodyPr/>
          <a:lstStyle/>
          <a:p>
            <a:r>
              <a:rPr lang="fr-FR" dirty="0"/>
              <a:t>Syksy 2023</a:t>
            </a:r>
          </a:p>
        </p:txBody>
      </p:sp>
      <p:pic>
        <p:nvPicPr>
          <p:cNvPr id="6" name="Kuva 5">
            <a:extLst>
              <a:ext uri="{FF2B5EF4-FFF2-40B4-BE49-F238E27FC236}">
                <a16:creationId xmlns:a16="http://schemas.microsoft.com/office/drawing/2014/main" id="{F1064DD9-A24C-BA02-4682-33C3DBE8DABC}"/>
              </a:ext>
            </a:extLst>
          </p:cNvPr>
          <p:cNvPicPr>
            <a:picLocks noChangeAspect="1"/>
          </p:cNvPicPr>
          <p:nvPr/>
        </p:nvPicPr>
        <p:blipFill>
          <a:blip r:embed="rId2"/>
          <a:stretch>
            <a:fillRect/>
          </a:stretch>
        </p:blipFill>
        <p:spPr>
          <a:xfrm>
            <a:off x="1019804" y="1072780"/>
            <a:ext cx="9939744" cy="5555940"/>
          </a:xfrm>
          <a:prstGeom prst="rect">
            <a:avLst/>
          </a:prstGeom>
        </p:spPr>
      </p:pic>
    </p:spTree>
    <p:extLst>
      <p:ext uri="{BB962C8B-B14F-4D97-AF65-F5344CB8AC3E}">
        <p14:creationId xmlns:p14="http://schemas.microsoft.com/office/powerpoint/2010/main" val="337437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0616" y="454776"/>
            <a:ext cx="4249680" cy="742950"/>
          </a:xfrm>
        </p:spPr>
        <p:txBody>
          <a:bodyPr/>
          <a:lstStyle/>
          <a:p>
            <a:r>
              <a:rPr lang="fr-FR" dirty="0"/>
              <a:t>Karamellit syksyllä 2023</a:t>
            </a:r>
          </a:p>
        </p:txBody>
      </p:sp>
      <p:sp>
        <p:nvSpPr>
          <p:cNvPr id="3" name="Text Placeholder 2"/>
          <p:cNvSpPr>
            <a:spLocks noGrp="1"/>
          </p:cNvSpPr>
          <p:nvPr>
            <p:ph type="body" sz="quarter" idx="11"/>
          </p:nvPr>
        </p:nvSpPr>
        <p:spPr>
          <a:xfrm>
            <a:off x="440515" y="1197726"/>
            <a:ext cx="5350685" cy="5507874"/>
          </a:xfrm>
        </p:spPr>
        <p:txBody>
          <a:bodyPr/>
          <a:lstStyle/>
          <a:p>
            <a:r>
              <a:rPr lang="fr-FR" sz="1800" dirty="0"/>
              <a:t>Tällä hetkellä Karamelleissa voimistelee 23 tyttöä</a:t>
            </a:r>
          </a:p>
          <a:p>
            <a:r>
              <a:rPr lang="fr-FR" sz="1800" dirty="0"/>
              <a:t>Harjoitukset syksyllä 3x viikossa kaikille. Yksi harjoitus kestää 1h30min.</a:t>
            </a:r>
          </a:p>
          <a:p>
            <a:r>
              <a:rPr lang="fr-FR" sz="1800" dirty="0"/>
              <a:t>Salivuoroja on anottu:</a:t>
            </a:r>
          </a:p>
          <a:p>
            <a:pPr marL="285750" indent="-285750">
              <a:buFont typeface="Arial" panose="020B0604020202020204" pitchFamily="34" charset="0"/>
              <a:buChar char="•"/>
            </a:pPr>
            <a:r>
              <a:rPr lang="fr-FR" sz="1800" dirty="0"/>
              <a:t>Maanantai 16:30 – 18 Tyryn koulu (Roukon yhtenäiskoulun vanha osa (Sali A) Huom! Mattojen aukirullaus</a:t>
            </a:r>
          </a:p>
          <a:p>
            <a:pPr marL="285750" indent="-285750">
              <a:buFont typeface="Arial" panose="020B0604020202020204" pitchFamily="34" charset="0"/>
              <a:buChar char="•"/>
            </a:pPr>
            <a:r>
              <a:rPr lang="fr-FR" sz="1800" dirty="0"/>
              <a:t>Keskiviikko 16:30 – 18 Tyryn koulu</a:t>
            </a:r>
          </a:p>
          <a:p>
            <a:pPr marL="285750" indent="-285750">
              <a:buFont typeface="Arial" panose="020B0604020202020204" pitchFamily="34" charset="0"/>
              <a:buChar char="•"/>
            </a:pPr>
            <a:r>
              <a:rPr lang="fr-FR" sz="1800" dirty="0"/>
              <a:t>Lauantai 10:00 – 11:30 Naakan koulu</a:t>
            </a:r>
          </a:p>
          <a:p>
            <a:pPr marL="285750" indent="-285750">
              <a:buFont typeface="Arial" panose="020B0604020202020204" pitchFamily="34" charset="0"/>
              <a:buChar char="•"/>
            </a:pPr>
            <a:r>
              <a:rPr lang="fr-FR" sz="1800" dirty="0"/>
              <a:t>Salivuorot varmistuneet 13.6.!</a:t>
            </a:r>
          </a:p>
          <a:p>
            <a:endParaRPr lang="fr-FR" sz="1800" dirty="0"/>
          </a:p>
          <a:p>
            <a:r>
              <a:rPr lang="fr-FR" sz="1800" dirty="0"/>
              <a:t>Tyryn koululla on voimistelumatto</a:t>
            </a:r>
          </a:p>
        </p:txBody>
      </p:sp>
      <p:pic>
        <p:nvPicPr>
          <p:cNvPr id="8" name="Kuvan paikkamerkki 7">
            <a:extLst>
              <a:ext uri="{FF2B5EF4-FFF2-40B4-BE49-F238E27FC236}">
                <a16:creationId xmlns:a16="http://schemas.microsoft.com/office/drawing/2014/main" id="{D61F1FB9-0108-0340-5A9D-C682BA0F61E9}"/>
              </a:ext>
            </a:extLst>
          </p:cNvPr>
          <p:cNvPicPr>
            <a:picLocks noGrp="1" noChangeAspect="1"/>
          </p:cNvPicPr>
          <p:nvPr>
            <p:ph type="pic" sz="quarter" idx="12"/>
          </p:nvPr>
        </p:nvPicPr>
        <p:blipFill rotWithShape="1">
          <a:blip r:embed="rId2"/>
          <a:srcRect t="5650" b="5650"/>
          <a:stretch/>
        </p:blipFill>
        <p:spPr/>
      </p:pic>
    </p:spTree>
    <p:extLst>
      <p:ext uri="{BB962C8B-B14F-4D97-AF65-F5344CB8AC3E}">
        <p14:creationId xmlns:p14="http://schemas.microsoft.com/office/powerpoint/2010/main" val="106967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4594F68B-C594-4496-A46F-3ED9E956CE1A}"/>
              </a:ext>
            </a:extLst>
          </p:cNvPr>
          <p:cNvSpPr>
            <a:spLocks noGrp="1"/>
          </p:cNvSpPr>
          <p:nvPr>
            <p:ph type="body" sz="quarter" idx="11"/>
          </p:nvPr>
        </p:nvSpPr>
        <p:spPr>
          <a:xfrm>
            <a:off x="1220493" y="1366236"/>
            <a:ext cx="10070359" cy="4948848"/>
          </a:xfrm>
        </p:spPr>
        <p:txBody>
          <a:bodyPr>
            <a:noAutofit/>
          </a:bodyPr>
          <a:lstStyle/>
          <a:p>
            <a:pPr>
              <a:buFont typeface="Wingdings" panose="05000000000000000000" pitchFamily="2" charset="2"/>
              <a:buChar char="Ø"/>
            </a:pPr>
            <a:r>
              <a:rPr lang="fi-FI" sz="1800" dirty="0"/>
              <a:t>Karamellit jaetaan jatkossakin kahteen pienempään joukkueeseen (kilpailut)</a:t>
            </a:r>
          </a:p>
          <a:p>
            <a:pPr>
              <a:buFont typeface="Wingdings" panose="05000000000000000000" pitchFamily="2" charset="2"/>
              <a:buChar char="Ø"/>
            </a:pPr>
            <a:r>
              <a:rPr lang="fi-FI" sz="1800" dirty="0"/>
              <a:t>Voidaan jakaa iän, taitotason, motivaation </a:t>
            </a:r>
            <a:r>
              <a:rPr lang="fi-FI" sz="1800" dirty="0" err="1"/>
              <a:t>yms</a:t>
            </a:r>
            <a:r>
              <a:rPr lang="fi-FI" sz="1800" dirty="0"/>
              <a:t> perusteella. Nyt kaksi tasaista ryhmää.</a:t>
            </a:r>
          </a:p>
          <a:p>
            <a:pPr>
              <a:buFont typeface="Wingdings" panose="05000000000000000000" pitchFamily="2" charset="2"/>
              <a:buChar char="Ø"/>
            </a:pPr>
            <a:r>
              <a:rPr lang="fi-FI" sz="1800" dirty="0"/>
              <a:t>Tarkoitus tarjota jokaiselle innokkaalle voimistelijalle mahdollisuus harjoitella oman tason mukaisessa joukkueessa ja mahdollistaa valmentajille voimistelijoiden liikkeiden turvallisen suoritustekniikan varmistaminen.</a:t>
            </a:r>
          </a:p>
          <a:p>
            <a:pPr>
              <a:buFont typeface="Wingdings" panose="05000000000000000000" pitchFamily="2" charset="2"/>
              <a:buChar char="Ø"/>
            </a:pPr>
            <a:r>
              <a:rPr lang="fi-FI" sz="1800" dirty="0"/>
              <a:t>Tärkeää motivaation säilymisen kannalta. Teemme harjoitteita erilaisissa pienryhmissä paljon myös kauden aikana!</a:t>
            </a:r>
          </a:p>
          <a:p>
            <a:pPr>
              <a:buFont typeface="Wingdings" panose="05000000000000000000" pitchFamily="2" charset="2"/>
              <a:buChar char="Ø"/>
            </a:pPr>
            <a:r>
              <a:rPr lang="fi-FI" sz="1800" dirty="0"/>
              <a:t>Tilanne elää. Joukkuejako tsekataan 2 kertaa vuodessa, muutoksia joukkuejakoon tehdään tilanteen mukaan</a:t>
            </a:r>
          </a:p>
          <a:p>
            <a:pPr>
              <a:buFont typeface="Wingdings" panose="05000000000000000000" pitchFamily="2" charset="2"/>
              <a:buChar char="Ø"/>
            </a:pPr>
            <a:r>
              <a:rPr lang="fi-FI" sz="1800" dirty="0"/>
              <a:t>Periaatteet</a:t>
            </a:r>
          </a:p>
          <a:p>
            <a:pPr lvl="1">
              <a:buFont typeface="Wingdings" panose="05000000000000000000" pitchFamily="2" charset="2"/>
              <a:buChar char="Ø"/>
            </a:pPr>
            <a:r>
              <a:rPr lang="fi-FI" sz="1800" dirty="0"/>
              <a:t>motivaatio</a:t>
            </a:r>
          </a:p>
          <a:p>
            <a:pPr lvl="1">
              <a:buFont typeface="Wingdings" panose="05000000000000000000" pitchFamily="2" charset="2"/>
              <a:buChar char="Ø"/>
            </a:pPr>
            <a:r>
              <a:rPr lang="fi-FI" sz="1800" dirty="0"/>
              <a:t>taitotaso</a:t>
            </a:r>
          </a:p>
          <a:p>
            <a:pPr lvl="1">
              <a:buFont typeface="Wingdings" panose="05000000000000000000" pitchFamily="2" charset="2"/>
              <a:buChar char="Ø"/>
            </a:pPr>
            <a:r>
              <a:rPr lang="fi-FI" sz="1800" dirty="0"/>
              <a:t>terveydelliset näkökulmat, oikea liiketekniikka</a:t>
            </a:r>
          </a:p>
          <a:p>
            <a:pPr lvl="1">
              <a:buFont typeface="Wingdings" panose="05000000000000000000" pitchFamily="2" charset="2"/>
              <a:buChar char="Ø"/>
            </a:pPr>
            <a:r>
              <a:rPr lang="fi-FI" sz="1800" dirty="0"/>
              <a:t>muut harrastukset yms.</a:t>
            </a:r>
          </a:p>
          <a:p>
            <a:pPr>
              <a:buFont typeface="Wingdings" panose="05000000000000000000" pitchFamily="2" charset="2"/>
              <a:buChar char="Ø"/>
            </a:pPr>
            <a:r>
              <a:rPr lang="fi-FI" sz="1800" dirty="0"/>
              <a:t>Jokainen voimistelija yhtä tärkeä!</a:t>
            </a:r>
          </a:p>
          <a:p>
            <a:pPr>
              <a:buFont typeface="Wingdings" panose="05000000000000000000" pitchFamily="2" charset="2"/>
              <a:buChar char="Ø"/>
            </a:pPr>
            <a:r>
              <a:rPr lang="fi-FI" sz="1800" dirty="0"/>
              <a:t>Tärkeää: https://www.valkeakoskenvoimistelijat.fi/joukkuevoimistelu/valmennusryhmat/valmennuksen-linjaus/</a:t>
            </a:r>
          </a:p>
          <a:p>
            <a:endParaRPr lang="fi-FI" sz="1800" dirty="0"/>
          </a:p>
        </p:txBody>
      </p:sp>
      <p:sp>
        <p:nvSpPr>
          <p:cNvPr id="2" name="Text Placeholder 1"/>
          <p:cNvSpPr>
            <a:spLocks noGrp="1"/>
          </p:cNvSpPr>
          <p:nvPr>
            <p:ph type="body" sz="quarter" idx="10"/>
          </p:nvPr>
        </p:nvSpPr>
        <p:spPr>
          <a:xfrm>
            <a:off x="1220493" y="907784"/>
            <a:ext cx="3413125" cy="742950"/>
          </a:xfrm>
        </p:spPr>
        <p:txBody>
          <a:bodyPr/>
          <a:lstStyle/>
          <a:p>
            <a:r>
              <a:rPr lang="fr-FR" dirty="0"/>
              <a:t>Joukkuejaot/yleistä</a:t>
            </a:r>
          </a:p>
        </p:txBody>
      </p:sp>
      <p:sp>
        <p:nvSpPr>
          <p:cNvPr id="5" name="Tekstiruutu 4">
            <a:extLst>
              <a:ext uri="{FF2B5EF4-FFF2-40B4-BE49-F238E27FC236}">
                <a16:creationId xmlns:a16="http://schemas.microsoft.com/office/drawing/2014/main" id="{AC0CE0CA-3539-4810-9020-BE1EE55D20BE}"/>
              </a:ext>
            </a:extLst>
          </p:cNvPr>
          <p:cNvSpPr txBox="1"/>
          <p:nvPr/>
        </p:nvSpPr>
        <p:spPr>
          <a:xfrm>
            <a:off x="7434469" y="4429682"/>
            <a:ext cx="2544418" cy="1200329"/>
          </a:xfrm>
          <a:prstGeom prst="rect">
            <a:avLst/>
          </a:prstGeom>
          <a:noFill/>
        </p:spPr>
        <p:txBody>
          <a:bodyPr wrap="square" rtlCol="0">
            <a:spAutoFit/>
          </a:bodyPr>
          <a:lstStyle/>
          <a:p>
            <a:pPr algn="ctr"/>
            <a:r>
              <a:rPr lang="fi-FI" sz="2400" b="1" dirty="0"/>
              <a:t>Pidetään vanhempainvartit syksyllä</a:t>
            </a:r>
          </a:p>
        </p:txBody>
      </p:sp>
      <p:sp>
        <p:nvSpPr>
          <p:cNvPr id="6" name="Ellipsi 5">
            <a:extLst>
              <a:ext uri="{FF2B5EF4-FFF2-40B4-BE49-F238E27FC236}">
                <a16:creationId xmlns:a16="http://schemas.microsoft.com/office/drawing/2014/main" id="{31FFCC41-30EC-4964-8337-8915C30FD1CA}"/>
              </a:ext>
            </a:extLst>
          </p:cNvPr>
          <p:cNvSpPr/>
          <p:nvPr/>
        </p:nvSpPr>
        <p:spPr>
          <a:xfrm>
            <a:off x="7050156" y="4300976"/>
            <a:ext cx="3313044" cy="14577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01289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9AD19A7-1321-4943-ACF4-C99F88D08E4F}"/>
              </a:ext>
            </a:extLst>
          </p:cNvPr>
          <p:cNvSpPr>
            <a:spLocks noGrp="1"/>
          </p:cNvSpPr>
          <p:nvPr>
            <p:ph type="body" sz="quarter" idx="10"/>
          </p:nvPr>
        </p:nvSpPr>
        <p:spPr>
          <a:xfrm>
            <a:off x="1286753" y="907784"/>
            <a:ext cx="3413125" cy="742950"/>
          </a:xfrm>
        </p:spPr>
        <p:txBody>
          <a:bodyPr/>
          <a:lstStyle/>
          <a:p>
            <a:r>
              <a:rPr lang="fi-FI" dirty="0"/>
              <a:t>Syksy 2023</a:t>
            </a:r>
          </a:p>
        </p:txBody>
      </p:sp>
      <p:sp>
        <p:nvSpPr>
          <p:cNvPr id="3" name="Tekstin paikkamerkki 2">
            <a:extLst>
              <a:ext uri="{FF2B5EF4-FFF2-40B4-BE49-F238E27FC236}">
                <a16:creationId xmlns:a16="http://schemas.microsoft.com/office/drawing/2014/main" id="{3475F134-982E-49E4-A4C9-4A708DF28BD6}"/>
              </a:ext>
            </a:extLst>
          </p:cNvPr>
          <p:cNvSpPr>
            <a:spLocks noGrp="1"/>
          </p:cNvSpPr>
          <p:nvPr>
            <p:ph type="body" sz="quarter" idx="11"/>
          </p:nvPr>
        </p:nvSpPr>
        <p:spPr>
          <a:xfrm>
            <a:off x="1286753" y="1518212"/>
            <a:ext cx="9553525" cy="4797287"/>
          </a:xfrm>
        </p:spPr>
        <p:txBody>
          <a:bodyPr/>
          <a:lstStyle/>
          <a:p>
            <a:r>
              <a:rPr lang="fi-FI" sz="1800" dirty="0"/>
              <a:t>Kaksi joukkuetta – yksi ohjelma</a:t>
            </a:r>
          </a:p>
          <a:p>
            <a:r>
              <a:rPr lang="fi-FI" sz="1800" dirty="0"/>
              <a:t>Syksyllä 2023 osallistumme Stara-tapahtumiin, keväällä 2024 kilpailuihin 8-10-vuotiaiden sarjassa</a:t>
            </a:r>
          </a:p>
          <a:p>
            <a:pPr marL="457200" lvl="1" indent="0">
              <a:buNone/>
            </a:pPr>
            <a:r>
              <a:rPr lang="fi-FI" sz="1800" dirty="0">
                <a:solidFill>
                  <a:srgbClr val="002060"/>
                </a:solidFill>
                <a:cs typeface="Arial" panose="020B0604020202020204" pitchFamily="34" charset="0"/>
              </a:rPr>
              <a:t>-&gt; syksyllä ostetaan jo </a:t>
            </a:r>
            <a:r>
              <a:rPr lang="fi-FI" sz="1800" b="1" dirty="0">
                <a:solidFill>
                  <a:srgbClr val="002060"/>
                </a:solidFill>
                <a:cs typeface="Arial" panose="020B0604020202020204" pitchFamily="34" charset="0"/>
              </a:rPr>
              <a:t>kilpa</a:t>
            </a:r>
            <a:r>
              <a:rPr lang="fi-FI" sz="1800" dirty="0">
                <a:solidFill>
                  <a:srgbClr val="002060"/>
                </a:solidFill>
                <a:cs typeface="Arial" panose="020B0604020202020204" pitchFamily="34" charset="0"/>
              </a:rPr>
              <a:t>lisenssi! Lisenssi voimassa elokuu 2023 – heinäkuu 2024</a:t>
            </a:r>
          </a:p>
          <a:p>
            <a:pPr marL="457200" lvl="1" indent="0">
              <a:buNone/>
            </a:pPr>
            <a:endParaRPr lang="fi-FI" sz="1800" dirty="0">
              <a:solidFill>
                <a:srgbClr val="002060"/>
              </a:solidFill>
              <a:cs typeface="Arial" panose="020B0604020202020204" pitchFamily="34" charset="0"/>
            </a:endParaRPr>
          </a:p>
          <a:p>
            <a:pPr marL="457200" lvl="1" indent="0">
              <a:buNone/>
            </a:pPr>
            <a:r>
              <a:rPr lang="fi-FI" sz="1800" b="1" dirty="0">
                <a:solidFill>
                  <a:srgbClr val="002060"/>
                </a:solidFill>
                <a:cs typeface="Arial" panose="020B0604020202020204" pitchFamily="34" charset="0"/>
              </a:rPr>
              <a:t>Karamelleille ostetaan Kilpa B lisenssi</a:t>
            </a:r>
          </a:p>
          <a:p>
            <a:pPr marL="457200" lvl="1" indent="0">
              <a:buNone/>
            </a:pPr>
            <a:endParaRPr lang="fi-FI" sz="1800" b="1" dirty="0">
              <a:solidFill>
                <a:srgbClr val="002060"/>
              </a:solidFill>
              <a:cs typeface="Arial" panose="020B0604020202020204" pitchFamily="34" charset="0"/>
            </a:endParaRPr>
          </a:p>
          <a:p>
            <a:pPr marL="457200" lvl="1" indent="0">
              <a:buNone/>
            </a:pPr>
            <a:r>
              <a:rPr lang="fi-FI" sz="1800" b="1" dirty="0">
                <a:solidFill>
                  <a:srgbClr val="002060"/>
                </a:solidFill>
                <a:cs typeface="Arial" panose="020B0604020202020204" pitchFamily="34" charset="0"/>
              </a:rPr>
              <a:t>Lisenssien myynti alkaa elokuun puolivälissä</a:t>
            </a:r>
          </a:p>
          <a:p>
            <a:pPr marL="457200" lvl="1" indent="0">
              <a:buNone/>
            </a:pPr>
            <a:r>
              <a:rPr lang="fi-FI" sz="1800" b="1" dirty="0">
                <a:solidFill>
                  <a:srgbClr val="002060"/>
                </a:solidFill>
                <a:cs typeface="Arial" panose="020B0604020202020204" pitchFamily="34" charset="0"/>
              </a:rPr>
              <a:t>-huomioi, jos on vakuutus! </a:t>
            </a:r>
          </a:p>
          <a:p>
            <a:pPr marL="457200" lvl="1" indent="0">
              <a:buNone/>
            </a:pPr>
            <a:r>
              <a:rPr lang="fi-FI" sz="1800" b="1" dirty="0">
                <a:solidFill>
                  <a:srgbClr val="002060"/>
                </a:solidFill>
                <a:cs typeface="Arial" panose="020B0604020202020204" pitchFamily="34" charset="0"/>
              </a:rPr>
              <a:t>Vakuutus JV-puolella 42€</a:t>
            </a:r>
          </a:p>
          <a:p>
            <a:pPr marL="457200" lvl="1" indent="0">
              <a:buNone/>
            </a:pPr>
            <a:r>
              <a:rPr lang="fi-FI" sz="1800" dirty="0" err="1">
                <a:solidFill>
                  <a:srgbClr val="002060"/>
                </a:solidFill>
                <a:cs typeface="Arial" panose="020B0604020202020204" pitchFamily="34" charset="0"/>
              </a:rPr>
              <a:t>Huom</a:t>
            </a:r>
            <a:r>
              <a:rPr lang="fi-FI" sz="1800" dirty="0">
                <a:solidFill>
                  <a:srgbClr val="002060"/>
                </a:solidFill>
                <a:cs typeface="Arial" panose="020B0604020202020204" pitchFamily="34" charset="0"/>
              </a:rPr>
              <a:t>! Seura ei voi ilmoittaa voimistelijoita </a:t>
            </a:r>
          </a:p>
          <a:p>
            <a:pPr marL="457200" lvl="1" indent="0">
              <a:buNone/>
            </a:pPr>
            <a:r>
              <a:rPr lang="fi-FI" sz="1800" dirty="0">
                <a:solidFill>
                  <a:srgbClr val="002060"/>
                </a:solidFill>
                <a:cs typeface="Arial" panose="020B0604020202020204" pitchFamily="34" charset="0"/>
              </a:rPr>
              <a:t>Voimisteluliiton kilpailuihin, ellei lisenssi ole </a:t>
            </a:r>
          </a:p>
          <a:p>
            <a:pPr marL="457200" lvl="1" indent="0">
              <a:buNone/>
            </a:pPr>
            <a:r>
              <a:rPr lang="fi-FI" sz="1800" dirty="0">
                <a:solidFill>
                  <a:srgbClr val="002060"/>
                </a:solidFill>
                <a:cs typeface="Arial" panose="020B0604020202020204" pitchFamily="34" charset="0"/>
              </a:rPr>
              <a:t>otettu ja maksettu.</a:t>
            </a:r>
          </a:p>
          <a:p>
            <a:pPr marL="457200" lvl="1" indent="0">
              <a:buNone/>
            </a:pPr>
            <a:endParaRPr lang="fi-FI" sz="1800" b="1" dirty="0">
              <a:solidFill>
                <a:srgbClr val="002060"/>
              </a:solidFill>
              <a:cs typeface="Arial" panose="020B0604020202020204" pitchFamily="34" charset="0"/>
            </a:endParaRPr>
          </a:p>
          <a:p>
            <a:pPr marL="457200" lvl="1" indent="0">
              <a:buNone/>
            </a:pPr>
            <a:r>
              <a:rPr lang="fi-FI" sz="1800" b="1" dirty="0">
                <a:solidFill>
                  <a:srgbClr val="002060"/>
                </a:solidFill>
                <a:cs typeface="Arial" panose="020B0604020202020204" pitchFamily="34" charset="0"/>
              </a:rPr>
              <a:t>Lisätietoa lisensseistä:</a:t>
            </a:r>
          </a:p>
          <a:p>
            <a:pPr marL="457200" lvl="1" indent="0">
              <a:buNone/>
            </a:pPr>
            <a:r>
              <a:rPr lang="fi-FI" sz="1800" b="1" dirty="0">
                <a:solidFill>
                  <a:srgbClr val="002060"/>
                </a:solidFill>
                <a:cs typeface="Arial" panose="020B0604020202020204" pitchFamily="34" charset="0"/>
                <a:hlinkClick r:id="rId2"/>
              </a:rPr>
              <a:t>https://www.voimistelu.fi/fi/Tapahtumat-ja-kilpailut/Kilpailulisenssit-ja-vakuutukset</a:t>
            </a:r>
            <a:endParaRPr lang="fi-FI" sz="1800" b="1" dirty="0">
              <a:solidFill>
                <a:srgbClr val="002060"/>
              </a:solidFill>
              <a:cs typeface="Arial" panose="020B0604020202020204" pitchFamily="34" charset="0"/>
            </a:endParaRPr>
          </a:p>
          <a:p>
            <a:pPr marL="457200" lvl="1" indent="0">
              <a:buNone/>
            </a:pPr>
            <a:endParaRPr lang="fi-FI" sz="1800" b="1" dirty="0">
              <a:solidFill>
                <a:srgbClr val="002060"/>
              </a:solidFill>
              <a:cs typeface="Arial" panose="020B0604020202020204" pitchFamily="34" charset="0"/>
            </a:endParaRPr>
          </a:p>
        </p:txBody>
      </p:sp>
      <p:sp>
        <p:nvSpPr>
          <p:cNvPr id="6" name="Ellipsi 5">
            <a:extLst>
              <a:ext uri="{FF2B5EF4-FFF2-40B4-BE49-F238E27FC236}">
                <a16:creationId xmlns:a16="http://schemas.microsoft.com/office/drawing/2014/main" id="{59DB891A-0FFD-435E-9231-90B7125FDC50}"/>
              </a:ext>
            </a:extLst>
          </p:cNvPr>
          <p:cNvSpPr/>
          <p:nvPr/>
        </p:nvSpPr>
        <p:spPr>
          <a:xfrm>
            <a:off x="1524000" y="2716696"/>
            <a:ext cx="4280389" cy="5830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DACA334A-53BB-2062-58F2-22F3B16561F6}"/>
              </a:ext>
            </a:extLst>
          </p:cNvPr>
          <p:cNvPicPr>
            <a:picLocks noChangeAspect="1"/>
          </p:cNvPicPr>
          <p:nvPr/>
        </p:nvPicPr>
        <p:blipFill>
          <a:blip r:embed="rId3"/>
          <a:stretch>
            <a:fillRect/>
          </a:stretch>
        </p:blipFill>
        <p:spPr>
          <a:xfrm>
            <a:off x="6663366" y="2716696"/>
            <a:ext cx="2867425" cy="2810267"/>
          </a:xfrm>
          <a:prstGeom prst="rect">
            <a:avLst/>
          </a:prstGeom>
        </p:spPr>
      </p:pic>
    </p:spTree>
    <p:extLst>
      <p:ext uri="{BB962C8B-B14F-4D97-AF65-F5344CB8AC3E}">
        <p14:creationId xmlns:p14="http://schemas.microsoft.com/office/powerpoint/2010/main" val="3460864721"/>
      </p:ext>
    </p:extLst>
  </p:cSld>
  <p:clrMapOvr>
    <a:masterClrMapping/>
  </p:clrMapOvr>
</p:sld>
</file>

<file path=ppt/theme/theme1.xml><?xml version="1.0" encoding="utf-8"?>
<a:theme xmlns:a="http://schemas.openxmlformats.org/drawingml/2006/main" name="Etusiv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3624</TotalTime>
  <Words>2168</Words>
  <Application>Microsoft Office PowerPoint</Application>
  <PresentationFormat>Laajakuva</PresentationFormat>
  <Paragraphs>265</Paragraphs>
  <Slides>30</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30</vt:i4>
      </vt:variant>
    </vt:vector>
  </HeadingPairs>
  <TitlesOfParts>
    <vt:vector size="35" baseType="lpstr">
      <vt:lpstr>arial</vt:lpstr>
      <vt:lpstr>arial</vt:lpstr>
      <vt:lpstr>Calibri</vt:lpstr>
      <vt:lpstr>Wingdings</vt:lpstr>
      <vt:lpstr>Etusivu</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GEODIS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Vitali SAZONOV</dc:creator>
  <cp:lastModifiedBy>Terhi Rantanen</cp:lastModifiedBy>
  <cp:revision>74</cp:revision>
  <dcterms:created xsi:type="dcterms:W3CDTF">2019-08-23T20:51:15Z</dcterms:created>
  <dcterms:modified xsi:type="dcterms:W3CDTF">2023-06-15T12:04:02Z</dcterms:modified>
</cp:coreProperties>
</file>