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71" r:id="rId4"/>
    <p:sldId id="270" r:id="rId5"/>
    <p:sldId id="258" r:id="rId6"/>
    <p:sldId id="269" r:id="rId7"/>
    <p:sldId id="272" r:id="rId8"/>
    <p:sldId id="278" r:id="rId9"/>
    <p:sldId id="273" r:id="rId10"/>
    <p:sldId id="274" r:id="rId11"/>
    <p:sldId id="275" r:id="rId12"/>
    <p:sldId id="276" r:id="rId13"/>
    <p:sldId id="256" r:id="rId14"/>
    <p:sldId id="280" r:id="rId15"/>
    <p:sldId id="261" r:id="rId16"/>
    <p:sldId id="268" r:id="rId17"/>
    <p:sldId id="281" r:id="rId18"/>
    <p:sldId id="282" r:id="rId19"/>
    <p:sldId id="283" r:id="rId20"/>
    <p:sldId id="266" r:id="rId21"/>
    <p:sldId id="287" r:id="rId22"/>
    <p:sldId id="304" r:id="rId23"/>
    <p:sldId id="291" r:id="rId24"/>
    <p:sldId id="292" r:id="rId25"/>
    <p:sldId id="293" r:id="rId26"/>
    <p:sldId id="294" r:id="rId27"/>
    <p:sldId id="288" r:id="rId28"/>
    <p:sldId id="318" r:id="rId29"/>
    <p:sldId id="317" r:id="rId30"/>
    <p:sldId id="316" r:id="rId31"/>
    <p:sldId id="315" r:id="rId32"/>
    <p:sldId id="314" r:id="rId33"/>
    <p:sldId id="313" r:id="rId34"/>
    <p:sldId id="312" r:id="rId35"/>
    <p:sldId id="311" r:id="rId36"/>
    <p:sldId id="310" r:id="rId37"/>
    <p:sldId id="309" r:id="rId38"/>
    <p:sldId id="308" r:id="rId39"/>
    <p:sldId id="307" r:id="rId40"/>
    <p:sldId id="306" r:id="rId41"/>
    <p:sldId id="305" r:id="rId42"/>
    <p:sldId id="332" r:id="rId43"/>
    <p:sldId id="331" r:id="rId44"/>
    <p:sldId id="330" r:id="rId45"/>
    <p:sldId id="329" r:id="rId46"/>
    <p:sldId id="328" r:id="rId47"/>
    <p:sldId id="327" r:id="rId48"/>
    <p:sldId id="326" r:id="rId49"/>
    <p:sldId id="325" r:id="rId50"/>
    <p:sldId id="324" r:id="rId51"/>
    <p:sldId id="323" r:id="rId52"/>
    <p:sldId id="322" r:id="rId53"/>
    <p:sldId id="321" r:id="rId54"/>
    <p:sldId id="320" r:id="rId55"/>
    <p:sldId id="277" r:id="rId56"/>
    <p:sldId id="333" r:id="rId57"/>
    <p:sldId id="263" r:id="rId58"/>
    <p:sldId id="267"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7EF5C-925F-4094-844F-80B4BBAD73EB}" v="16" dt="2021-09-30T11:31:24.889"/>
    <p1510:client id="{96C17CAF-EA4E-4551-A06F-37D5D7F848C5}" v="87" dt="2021-09-30T11:18:04.356"/>
    <p1510:client id="{FDC044B4-9287-4365-9D7B-3CB22724C46D}" v="43" dt="2021-10-04T10:04:30.42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7" autoAdjust="0"/>
    <p:restoredTop sz="94660"/>
  </p:normalViewPr>
  <p:slideViewPr>
    <p:cSldViewPr snapToGrid="0">
      <p:cViewPr varScale="1">
        <p:scale>
          <a:sx n="63" d="100"/>
          <a:sy n="63" d="100"/>
        </p:scale>
        <p:origin x="7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tusiv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370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1"/>
            <a:ext cx="12190815" cy="6858667"/>
          </a:xfrm>
          <a:prstGeom prst="rect">
            <a:avLst/>
          </a:prstGeom>
        </p:spPr>
      </p:pic>
      <p:sp>
        <p:nvSpPr>
          <p:cNvPr id="4" name="Text Placeholder 3"/>
          <p:cNvSpPr>
            <a:spLocks noGrp="1"/>
          </p:cNvSpPr>
          <p:nvPr>
            <p:ph type="body" sz="quarter" idx="10" hasCustomPrompt="1"/>
          </p:nvPr>
        </p:nvSpPr>
        <p:spPr>
          <a:xfrm>
            <a:off x="1094242" y="1395867"/>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17" name="Text Placeholder 3"/>
          <p:cNvSpPr>
            <a:spLocks noGrp="1"/>
          </p:cNvSpPr>
          <p:nvPr>
            <p:ph type="body" sz="quarter" idx="11" hasCustomPrompt="1"/>
          </p:nvPr>
        </p:nvSpPr>
        <p:spPr>
          <a:xfrm>
            <a:off x="1094242" y="2590116"/>
            <a:ext cx="3413125" cy="12724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solidFill>
                  <a:srgbClr val="002060"/>
                </a:solidFill>
                <a:latin typeface="+mn-lt"/>
                <a:cs typeface="Arial" panose="020B0604020202020204" pitchFamily="34" charset="0"/>
              </a:defRPr>
            </a:lvl1pPr>
          </a:lstStyle>
          <a:p>
            <a:pPr lvl="0"/>
            <a:r>
              <a:rPr lang="en-US" dirty="0" err="1"/>
              <a:t>Tänne</a:t>
            </a:r>
            <a:r>
              <a:rPr lang="en-US" dirty="0"/>
              <a:t> </a:t>
            </a:r>
            <a:r>
              <a:rPr lang="en-US" dirty="0" err="1"/>
              <a:t>tulee</a:t>
            </a:r>
            <a:r>
              <a:rPr lang="en-US" dirty="0"/>
              <a:t> </a:t>
            </a:r>
            <a:r>
              <a:rPr lang="en-US" dirty="0" err="1"/>
              <a:t>tekstiä</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Tree>
    <p:extLst>
      <p:ext uri="{BB962C8B-B14F-4D97-AF65-F5344CB8AC3E}">
        <p14:creationId xmlns:p14="http://schemas.microsoft.com/office/powerpoint/2010/main" val="410449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sivu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1"/>
            <a:ext cx="12190815" cy="6858667"/>
          </a:xfrm>
          <a:prstGeom prst="rect">
            <a:avLst/>
          </a:prstGeom>
        </p:spPr>
      </p:pic>
      <p:sp>
        <p:nvSpPr>
          <p:cNvPr id="4" name="Text Placeholder 3"/>
          <p:cNvSpPr>
            <a:spLocks noGrp="1"/>
          </p:cNvSpPr>
          <p:nvPr>
            <p:ph type="body" sz="quarter" idx="10" hasCustomPrompt="1"/>
          </p:nvPr>
        </p:nvSpPr>
        <p:spPr>
          <a:xfrm>
            <a:off x="2073957" y="1771424"/>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17" name="Text Placeholder 3"/>
          <p:cNvSpPr>
            <a:spLocks noGrp="1"/>
          </p:cNvSpPr>
          <p:nvPr>
            <p:ph type="body" sz="quarter" idx="11" hasCustomPrompt="1"/>
          </p:nvPr>
        </p:nvSpPr>
        <p:spPr>
          <a:xfrm>
            <a:off x="2073957" y="2793124"/>
            <a:ext cx="3413125" cy="4819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200" baseline="0">
                <a:solidFill>
                  <a:srgbClr val="002060"/>
                </a:solidFill>
                <a:latin typeface="+mn-lt"/>
                <a:cs typeface="Arial" panose="020B0604020202020204" pitchFamily="34" charset="0"/>
              </a:defRPr>
            </a:lvl1pPr>
          </a:lstStyle>
          <a:p>
            <a:pPr lvl="0"/>
            <a:r>
              <a:rPr lang="en-US" dirty="0" err="1"/>
              <a:t>Toinen</a:t>
            </a:r>
            <a:r>
              <a:rPr lang="en-US" dirty="0"/>
              <a:t> </a:t>
            </a:r>
            <a:r>
              <a:rPr lang="en-US" dirty="0" err="1"/>
              <a:t>väliotsikko</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5" name="Text Placeholder 3"/>
          <p:cNvSpPr>
            <a:spLocks noGrp="1"/>
          </p:cNvSpPr>
          <p:nvPr>
            <p:ph type="body" sz="quarter" idx="12" hasCustomPrompt="1"/>
          </p:nvPr>
        </p:nvSpPr>
        <p:spPr>
          <a:xfrm>
            <a:off x="2073957" y="3345365"/>
            <a:ext cx="2367413" cy="19216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sz="1800" baseline="0">
                <a:solidFill>
                  <a:srgbClr val="002060"/>
                </a:solidFill>
                <a:latin typeface="+mn-lt"/>
                <a:cs typeface="Arial" panose="020B0604020202020204" pitchFamily="34" charset="0"/>
              </a:defRPr>
            </a:lvl1pPr>
          </a:lstStyle>
          <a:p>
            <a:pPr lvl="0"/>
            <a:r>
              <a:rPr lang="en-US" dirty="0"/>
              <a:t> </a:t>
            </a:r>
            <a:r>
              <a:rPr lang="en-US" dirty="0" err="1"/>
              <a:t>Tänne</a:t>
            </a:r>
            <a:r>
              <a:rPr lang="en-US" dirty="0"/>
              <a:t> </a:t>
            </a:r>
            <a:r>
              <a:rPr lang="en-US" dirty="0" err="1"/>
              <a:t>tulee</a:t>
            </a:r>
            <a:r>
              <a:rPr lang="en-US" dirty="0"/>
              <a:t> </a:t>
            </a:r>
            <a:r>
              <a:rPr lang="en-US" dirty="0" err="1"/>
              <a:t>tekstiä</a:t>
            </a:r>
            <a:r>
              <a:rPr lang="en-US" dirty="0"/>
              <a:t>…</a:t>
            </a:r>
          </a:p>
          <a:p>
            <a:pPr lvl="0"/>
            <a:r>
              <a:rPr lang="en-US" dirty="0"/>
              <a:t> </a:t>
            </a:r>
            <a:r>
              <a:rPr lang="en-US" dirty="0" err="1"/>
              <a:t>Tekstiä</a:t>
            </a:r>
            <a:endParaRPr lang="en-US" dirty="0"/>
          </a:p>
          <a:p>
            <a:pPr lvl="0"/>
            <a:r>
              <a:rPr lang="en-US" dirty="0"/>
              <a:t> </a:t>
            </a:r>
            <a:r>
              <a:rPr lang="en-US" dirty="0" err="1"/>
              <a:t>Tekstiä</a:t>
            </a:r>
            <a:endParaRPr lang="en-US" dirty="0"/>
          </a:p>
          <a:p>
            <a:pPr lvl="0"/>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6" name="Text Placeholder 3"/>
          <p:cNvSpPr>
            <a:spLocks noGrp="1"/>
          </p:cNvSpPr>
          <p:nvPr>
            <p:ph type="body" sz="quarter" idx="13" hasCustomPrompt="1"/>
          </p:nvPr>
        </p:nvSpPr>
        <p:spPr>
          <a:xfrm>
            <a:off x="5487082" y="3345365"/>
            <a:ext cx="2367413" cy="19216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sz="1800" baseline="0">
                <a:solidFill>
                  <a:srgbClr val="002060"/>
                </a:solidFill>
                <a:latin typeface="+mn-lt"/>
                <a:cs typeface="Arial" panose="020B0604020202020204" pitchFamily="34" charset="0"/>
              </a:defRPr>
            </a:lvl1pPr>
          </a:lstStyle>
          <a:p>
            <a:pPr lvl="0"/>
            <a:r>
              <a:rPr lang="en-US" dirty="0"/>
              <a:t> </a:t>
            </a:r>
            <a:r>
              <a:rPr lang="en-US" dirty="0" err="1"/>
              <a:t>Tänne</a:t>
            </a:r>
            <a:r>
              <a:rPr lang="en-US" dirty="0"/>
              <a:t> </a:t>
            </a:r>
            <a:r>
              <a:rPr lang="en-US" dirty="0" err="1"/>
              <a:t>tulee</a:t>
            </a:r>
            <a:r>
              <a:rPr lang="en-US" dirty="0"/>
              <a:t> </a:t>
            </a:r>
            <a:r>
              <a:rPr lang="en-US" dirty="0" err="1"/>
              <a:t>tekstiä</a:t>
            </a:r>
            <a:r>
              <a:rPr lang="en-US" dirty="0"/>
              <a:t>…</a:t>
            </a:r>
          </a:p>
          <a:p>
            <a:pPr lvl="0"/>
            <a:r>
              <a:rPr lang="en-US" dirty="0"/>
              <a:t> </a:t>
            </a:r>
            <a:r>
              <a:rPr lang="en-US" dirty="0" err="1"/>
              <a:t>Tekstiä</a:t>
            </a:r>
            <a:endParaRPr lang="en-US" dirty="0"/>
          </a:p>
          <a:p>
            <a:pPr lvl="0"/>
            <a:r>
              <a:rPr lang="en-US" dirty="0"/>
              <a:t> </a:t>
            </a:r>
            <a:r>
              <a:rPr lang="en-US" dirty="0" err="1"/>
              <a:t>Tekstiä</a:t>
            </a:r>
            <a:endParaRPr lang="en-US" dirty="0"/>
          </a:p>
          <a:p>
            <a:pPr lvl="0"/>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Tree>
    <p:extLst>
      <p:ext uri="{BB962C8B-B14F-4D97-AF65-F5344CB8AC3E}">
        <p14:creationId xmlns:p14="http://schemas.microsoft.com/office/powerpoint/2010/main" val="1865559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iitos-siv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7"/>
            <a:ext cx="12191999" cy="6859333"/>
          </a:xfrm>
          <a:prstGeom prst="rect">
            <a:avLst/>
          </a:prstGeom>
        </p:spPr>
      </p:pic>
      <p:sp>
        <p:nvSpPr>
          <p:cNvPr id="5" name="TextBox 4"/>
          <p:cNvSpPr txBox="1"/>
          <p:nvPr userDrawn="1"/>
        </p:nvSpPr>
        <p:spPr>
          <a:xfrm>
            <a:off x="5205370" y="4209012"/>
            <a:ext cx="1267463" cy="584775"/>
          </a:xfrm>
          <a:prstGeom prst="rect">
            <a:avLst/>
          </a:prstGeom>
          <a:noFill/>
        </p:spPr>
        <p:txBody>
          <a:bodyPr wrap="none" rtlCol="0" anchor="ctr">
            <a:spAutoFit/>
          </a:bodyPr>
          <a:lstStyle/>
          <a:p>
            <a:r>
              <a:rPr lang="fi-FI" sz="3200" b="1" dirty="0">
                <a:solidFill>
                  <a:srgbClr val="002060"/>
                </a:solidFill>
                <a:latin typeface="+mn-lt"/>
                <a:cs typeface="Arial" panose="020B0604020202020204" pitchFamily="34" charset="0"/>
              </a:rPr>
              <a:t>Kiitos!</a:t>
            </a:r>
            <a:endParaRPr lang="fr-FR" sz="3200" b="1" dirty="0">
              <a:solidFill>
                <a:srgbClr val="002060"/>
              </a:solidFill>
              <a:latin typeface="+mn-lt"/>
              <a:cs typeface="Arial" panose="020B0604020202020204" pitchFamily="34" charset="0"/>
            </a:endParaRPr>
          </a:p>
        </p:txBody>
      </p:sp>
    </p:spTree>
    <p:extLst>
      <p:ext uri="{BB962C8B-B14F-4D97-AF65-F5344CB8AC3E}">
        <p14:creationId xmlns:p14="http://schemas.microsoft.com/office/powerpoint/2010/main" val="397887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Väliotsikkosivu H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 y="0"/>
            <a:ext cx="12191408" cy="6858332"/>
          </a:xfrm>
          <a:prstGeom prst="rect">
            <a:avLst/>
          </a:prstGeom>
        </p:spPr>
      </p:pic>
      <p:sp>
        <p:nvSpPr>
          <p:cNvPr id="10" name="Text Placeholder 9"/>
          <p:cNvSpPr>
            <a:spLocks noGrp="1"/>
          </p:cNvSpPr>
          <p:nvPr>
            <p:ph type="body" sz="quarter" idx="11" hasCustomPrompt="1"/>
          </p:nvPr>
        </p:nvSpPr>
        <p:spPr>
          <a:xfrm>
            <a:off x="874031" y="2058081"/>
            <a:ext cx="3795940" cy="587148"/>
          </a:xfrm>
          <a:prstGeom prst="rect">
            <a:avLst/>
          </a:prstGeom>
        </p:spPr>
        <p:txBody>
          <a:bodyPr/>
          <a:lstStyle>
            <a:lvl1pPr marL="0" indent="0">
              <a:buNone/>
              <a:defRPr sz="4000" b="1" baseline="0">
                <a:solidFill>
                  <a:schemeClr val="bg1"/>
                </a:solidFill>
                <a:latin typeface="+mn-lt"/>
                <a:ea typeface="Verdana" panose="020B0604030504040204" pitchFamily="34" charset="0"/>
                <a:cs typeface="Verdana" panose="020B0604030504040204" pitchFamily="34" charset="0"/>
              </a:defRPr>
            </a:lvl1pPr>
          </a:lstStyle>
          <a:p>
            <a:pPr lvl="0"/>
            <a:r>
              <a:rPr lang="en-US" dirty="0" err="1"/>
              <a:t>Väliotsikko</a:t>
            </a:r>
            <a:r>
              <a:rPr lang="en-US" dirty="0"/>
              <a:t> 1</a:t>
            </a:r>
          </a:p>
        </p:txBody>
      </p:sp>
    </p:spTree>
    <p:extLst>
      <p:ext uri="{BB962C8B-B14F-4D97-AF65-F5344CB8AC3E}">
        <p14:creationId xmlns:p14="http://schemas.microsoft.com/office/powerpoint/2010/main" val="519967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sivu H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1"/>
            <a:ext cx="12189292" cy="6859523"/>
          </a:xfrm>
          <a:prstGeom prst="rect">
            <a:avLst/>
          </a:prstGeom>
        </p:spPr>
      </p:pic>
      <p:sp>
        <p:nvSpPr>
          <p:cNvPr id="4" name="Text Placeholder 3"/>
          <p:cNvSpPr>
            <a:spLocks noGrp="1"/>
          </p:cNvSpPr>
          <p:nvPr>
            <p:ph type="body" sz="quarter" idx="10" hasCustomPrompt="1"/>
          </p:nvPr>
        </p:nvSpPr>
        <p:spPr>
          <a:xfrm>
            <a:off x="930956" y="1608138"/>
            <a:ext cx="3413125" cy="742950"/>
          </a:xfrm>
          <a:prstGeom prst="rect">
            <a:avLst/>
          </a:prstGeom>
        </p:spPr>
        <p:txBody>
          <a:bodyPr/>
          <a:lstStyle>
            <a:lvl1pPr marL="0" indent="0">
              <a:buNone/>
              <a:defRPr b="1" baseline="0">
                <a:solidFill>
                  <a:schemeClr val="bg1"/>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7" name="Text Placeholder 3"/>
          <p:cNvSpPr>
            <a:spLocks noGrp="1"/>
          </p:cNvSpPr>
          <p:nvPr>
            <p:ph type="body" sz="quarter" idx="11" hasCustomPrompt="1"/>
          </p:nvPr>
        </p:nvSpPr>
        <p:spPr>
          <a:xfrm>
            <a:off x="930956" y="2686809"/>
            <a:ext cx="3413125" cy="1272417"/>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chemeClr val="bg1"/>
                </a:solidFill>
                <a:latin typeface="+mn-lt"/>
                <a:cs typeface="Arial" panose="020B0604020202020204" pitchFamily="34" charset="0"/>
              </a:defRPr>
            </a:lvl1pPr>
          </a:lstStyle>
          <a:p>
            <a:pPr lvl="0"/>
            <a:r>
              <a:rPr lang="en-US" dirty="0" err="1"/>
              <a:t>Tänne</a:t>
            </a:r>
            <a:r>
              <a:rPr lang="en-US" dirty="0"/>
              <a:t> </a:t>
            </a:r>
            <a:r>
              <a:rPr lang="en-US" dirty="0" err="1"/>
              <a:t>tulee</a:t>
            </a:r>
            <a:r>
              <a:rPr lang="en-US" dirty="0"/>
              <a:t> </a:t>
            </a:r>
            <a:r>
              <a:rPr lang="en-US" dirty="0" err="1"/>
              <a:t>tekstiä</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err="1"/>
              <a:t>Tänne</a:t>
            </a:r>
            <a:r>
              <a:rPr lang="en-US" dirty="0"/>
              <a:t> </a:t>
            </a:r>
            <a:r>
              <a:rPr lang="en-US" dirty="0" err="1"/>
              <a:t>tulee</a:t>
            </a:r>
            <a:r>
              <a:rPr lang="en-US" dirty="0"/>
              <a:t> </a:t>
            </a:r>
            <a:r>
              <a:rPr lang="en-US" dirty="0" err="1"/>
              <a:t>tekstiä</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err="1"/>
              <a:t>Tänne</a:t>
            </a:r>
            <a:r>
              <a:rPr lang="en-US" dirty="0"/>
              <a:t> </a:t>
            </a:r>
            <a:r>
              <a:rPr lang="en-US" dirty="0" err="1"/>
              <a:t>tulee</a:t>
            </a:r>
            <a:r>
              <a:rPr lang="en-US" dirty="0"/>
              <a:t> </a:t>
            </a:r>
            <a:r>
              <a:rPr lang="en-US" dirty="0" err="1"/>
              <a:t>tekstiä</a:t>
            </a: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err="1"/>
              <a:t>Tänne</a:t>
            </a:r>
            <a:r>
              <a:rPr lang="en-US" dirty="0"/>
              <a:t> </a:t>
            </a:r>
            <a:r>
              <a:rPr lang="en-US" dirty="0" err="1"/>
              <a:t>tulee</a:t>
            </a:r>
            <a:r>
              <a:rPr lang="en-US" dirty="0"/>
              <a:t> </a:t>
            </a:r>
            <a:r>
              <a:rPr lang="en-US" dirty="0" err="1"/>
              <a:t>tekstiä</a:t>
            </a: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Tree>
    <p:extLst>
      <p:ext uri="{BB962C8B-B14F-4D97-AF65-F5344CB8AC3E}">
        <p14:creationId xmlns:p14="http://schemas.microsoft.com/office/powerpoint/2010/main" val="97010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sivu H1 tumm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3" y="332"/>
            <a:ext cx="12194771" cy="6858000"/>
          </a:xfrm>
          <a:prstGeom prst="rect">
            <a:avLst/>
          </a:prstGeom>
        </p:spPr>
      </p:pic>
      <p:sp>
        <p:nvSpPr>
          <p:cNvPr id="10" name="Text Placeholder 9"/>
          <p:cNvSpPr>
            <a:spLocks noGrp="1"/>
          </p:cNvSpPr>
          <p:nvPr>
            <p:ph type="body" sz="quarter" idx="11" hasCustomPrompt="1"/>
          </p:nvPr>
        </p:nvSpPr>
        <p:spPr>
          <a:xfrm>
            <a:off x="874031" y="2058080"/>
            <a:ext cx="3869419" cy="562655"/>
          </a:xfrm>
          <a:prstGeom prst="rect">
            <a:avLst/>
          </a:prstGeom>
        </p:spPr>
        <p:txBody>
          <a:bodyPr/>
          <a:lstStyle>
            <a:lvl1pPr marL="0" indent="0">
              <a:buNone/>
              <a:defRPr sz="4000" b="1" baseline="0">
                <a:solidFill>
                  <a:schemeClr val="bg1"/>
                </a:solidFill>
                <a:latin typeface="+mn-lt"/>
                <a:cs typeface="Arial" panose="020B0604020202020204" pitchFamily="34" charset="0"/>
              </a:defRPr>
            </a:lvl1pPr>
          </a:lstStyle>
          <a:p>
            <a:pPr lvl="0"/>
            <a:r>
              <a:rPr lang="en-US" dirty="0" err="1"/>
              <a:t>Väliotsikko</a:t>
            </a:r>
            <a:r>
              <a:rPr lang="en-US" dirty="0"/>
              <a:t> 2</a:t>
            </a:r>
          </a:p>
        </p:txBody>
      </p:sp>
    </p:spTree>
    <p:extLst>
      <p:ext uri="{BB962C8B-B14F-4D97-AF65-F5344CB8AC3E}">
        <p14:creationId xmlns:p14="http://schemas.microsoft.com/office/powerpoint/2010/main" val="35569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sivu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1"/>
            <a:ext cx="12190815" cy="6858667"/>
          </a:xfrm>
          <a:prstGeom prst="rect">
            <a:avLst/>
          </a:prstGeom>
        </p:spPr>
      </p:pic>
      <p:sp>
        <p:nvSpPr>
          <p:cNvPr id="4" name="Text Placeholder 3"/>
          <p:cNvSpPr>
            <a:spLocks noGrp="1"/>
          </p:cNvSpPr>
          <p:nvPr>
            <p:ph type="body" sz="quarter" idx="10" hasCustomPrompt="1"/>
          </p:nvPr>
        </p:nvSpPr>
        <p:spPr>
          <a:xfrm>
            <a:off x="1869849" y="1583645"/>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7" name="Text Placeholder 3"/>
          <p:cNvSpPr>
            <a:spLocks noGrp="1"/>
          </p:cNvSpPr>
          <p:nvPr>
            <p:ph type="body" sz="quarter" idx="11" hasCustomPrompt="1"/>
          </p:nvPr>
        </p:nvSpPr>
        <p:spPr>
          <a:xfrm>
            <a:off x="1869848" y="2622254"/>
            <a:ext cx="3413125" cy="12724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solidFill>
                  <a:srgbClr val="002060"/>
                </a:solidFill>
                <a:latin typeface="+mn-lt"/>
                <a:ea typeface="Verdana" panose="020B0604030504040204" pitchFamily="34" charset="0"/>
                <a:cs typeface="Verdana" panose="020B0604030504040204" pitchFamily="34" charset="0"/>
              </a:defRPr>
            </a:lvl1pPr>
          </a:lstStyle>
          <a:p>
            <a:pPr lvl="0"/>
            <a:r>
              <a:rPr lang="en-US" dirty="0" err="1"/>
              <a:t>Tänne</a:t>
            </a:r>
            <a:r>
              <a:rPr lang="en-US" dirty="0"/>
              <a:t> </a:t>
            </a:r>
            <a:r>
              <a:rPr lang="en-US" dirty="0" err="1"/>
              <a:t>tulee</a:t>
            </a:r>
            <a:r>
              <a:rPr lang="en-US" dirty="0"/>
              <a:t> </a:t>
            </a:r>
            <a:r>
              <a:rPr lang="en-US" dirty="0" err="1"/>
              <a:t>tekstiä</a:t>
            </a:r>
            <a:r>
              <a:rPr lang="en-US" dirty="0"/>
              <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Tree>
    <p:extLst>
      <p:ext uri="{BB962C8B-B14F-4D97-AF65-F5344CB8AC3E}">
        <p14:creationId xmlns:p14="http://schemas.microsoft.com/office/powerpoint/2010/main" val="157055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sivu 4">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869849" y="1583645"/>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7" name="Text Placeholder 3"/>
          <p:cNvSpPr>
            <a:spLocks noGrp="1"/>
          </p:cNvSpPr>
          <p:nvPr>
            <p:ph type="body" sz="quarter" idx="11" hasCustomPrompt="1"/>
          </p:nvPr>
        </p:nvSpPr>
        <p:spPr>
          <a:xfrm>
            <a:off x="1869848" y="2622254"/>
            <a:ext cx="3413125" cy="12724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solidFill>
                  <a:srgbClr val="002060"/>
                </a:solidFill>
                <a:latin typeface="+mn-lt"/>
                <a:ea typeface="Verdana" panose="020B0604030504040204" pitchFamily="34" charset="0"/>
                <a:cs typeface="Verdana" panose="020B0604030504040204" pitchFamily="34" charset="0"/>
              </a:defRPr>
            </a:lvl1pPr>
          </a:lstStyle>
          <a:p>
            <a:pPr lvl="0"/>
            <a:r>
              <a:rPr lang="en-US" dirty="0" err="1"/>
              <a:t>Tänne</a:t>
            </a:r>
            <a:r>
              <a:rPr lang="en-US" dirty="0"/>
              <a:t> </a:t>
            </a:r>
            <a:r>
              <a:rPr lang="en-US" dirty="0" err="1"/>
              <a:t>tulee</a:t>
            </a:r>
            <a:r>
              <a:rPr lang="en-US" dirty="0"/>
              <a:t> </a:t>
            </a:r>
            <a:r>
              <a:rPr lang="en-US" dirty="0" err="1"/>
              <a:t>tekstiä</a:t>
            </a:r>
            <a:r>
              <a:rPr lang="en-US" dirty="0"/>
              <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userDrawn="1"/>
        </p:nvSpPr>
        <p:spPr>
          <a:xfrm>
            <a:off x="0" y="1"/>
            <a:ext cx="244929" cy="6858000"/>
          </a:xfrm>
          <a:prstGeom prst="rect">
            <a:avLst/>
          </a:prstGeom>
          <a:solidFill>
            <a:srgbClr val="0097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Picture Placeholder 7"/>
          <p:cNvSpPr>
            <a:spLocks noGrp="1"/>
          </p:cNvSpPr>
          <p:nvPr>
            <p:ph type="pic" sz="quarter" idx="12"/>
          </p:nvPr>
        </p:nvSpPr>
        <p:spPr>
          <a:xfrm>
            <a:off x="6139543" y="0"/>
            <a:ext cx="6052457" cy="6858000"/>
          </a:xfrm>
          <a:prstGeom prst="rect">
            <a:avLst/>
          </a:prstGeom>
        </p:spPr>
        <p:txBody>
          <a:bodyPr/>
          <a:lstStyle/>
          <a:p>
            <a:endParaRPr lang="fr-FR"/>
          </a:p>
        </p:txBody>
      </p:sp>
      <p:sp>
        <p:nvSpPr>
          <p:cNvPr id="9" name="Rectangle 8"/>
          <p:cNvSpPr/>
          <p:nvPr userDrawn="1"/>
        </p:nvSpPr>
        <p:spPr>
          <a:xfrm>
            <a:off x="5919106" y="0"/>
            <a:ext cx="220436" cy="6858000"/>
          </a:xfrm>
          <a:prstGeom prst="rect">
            <a:avLst/>
          </a:prstGeom>
          <a:solidFill>
            <a:srgbClr val="0097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 Placeholder 3"/>
          <p:cNvSpPr>
            <a:spLocks noGrp="1"/>
          </p:cNvSpPr>
          <p:nvPr>
            <p:ph type="body" sz="quarter" idx="13" hasCustomPrompt="1"/>
          </p:nvPr>
        </p:nvSpPr>
        <p:spPr>
          <a:xfrm>
            <a:off x="1094242" y="1395867"/>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12" name="Text Placeholder 3"/>
          <p:cNvSpPr>
            <a:spLocks noGrp="1"/>
          </p:cNvSpPr>
          <p:nvPr>
            <p:ph type="body" sz="quarter" idx="14" hasCustomPrompt="1"/>
          </p:nvPr>
        </p:nvSpPr>
        <p:spPr>
          <a:xfrm>
            <a:off x="1094242" y="2590116"/>
            <a:ext cx="3413125" cy="12724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solidFill>
                  <a:srgbClr val="002060"/>
                </a:solidFill>
                <a:latin typeface="+mn-lt"/>
                <a:cs typeface="Arial" panose="020B0604020202020204" pitchFamily="34" charset="0"/>
              </a:defRPr>
            </a:lvl1pPr>
          </a:lstStyle>
          <a:p>
            <a:pPr lvl="0"/>
            <a:r>
              <a:rPr lang="en-US" dirty="0" err="1"/>
              <a:t>Tänne</a:t>
            </a:r>
            <a:r>
              <a:rPr lang="en-US" dirty="0"/>
              <a:t> </a:t>
            </a:r>
            <a:r>
              <a:rPr lang="en-US" dirty="0" err="1"/>
              <a:t>tulee</a:t>
            </a:r>
            <a:r>
              <a:rPr lang="en-US" dirty="0"/>
              <a:t> </a:t>
            </a:r>
            <a:r>
              <a:rPr lang="en-US" dirty="0" err="1"/>
              <a:t>tekstiä</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Tree>
    <p:extLst>
      <p:ext uri="{BB962C8B-B14F-4D97-AF65-F5344CB8AC3E}">
        <p14:creationId xmlns:p14="http://schemas.microsoft.com/office/powerpoint/2010/main" val="81837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nkilöstön esittelysiv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4" name="Text Placeholder 3"/>
          <p:cNvSpPr>
            <a:spLocks noGrp="1"/>
          </p:cNvSpPr>
          <p:nvPr>
            <p:ph type="body" sz="quarter" idx="10" hasCustomPrompt="1"/>
          </p:nvPr>
        </p:nvSpPr>
        <p:spPr>
          <a:xfrm>
            <a:off x="1869849" y="1583645"/>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7" name="Text Placeholder 3"/>
          <p:cNvSpPr>
            <a:spLocks noGrp="1"/>
          </p:cNvSpPr>
          <p:nvPr>
            <p:ph type="body" sz="quarter" idx="11" hasCustomPrompt="1"/>
          </p:nvPr>
        </p:nvSpPr>
        <p:spPr>
          <a:xfrm>
            <a:off x="2703798" y="4668996"/>
            <a:ext cx="1551949" cy="35952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600" b="1" baseline="0">
                <a:solidFill>
                  <a:srgbClr val="002060"/>
                </a:solidFill>
                <a:latin typeface="+mn-lt"/>
                <a:cs typeface="Arial" panose="020B0604020202020204" pitchFamily="34" charset="0"/>
              </a:defRPr>
            </a:lvl1pPr>
          </a:lstStyle>
          <a:p>
            <a:pPr lvl="0"/>
            <a:r>
              <a:rPr lang="en-US" dirty="0" err="1"/>
              <a:t>Nimi</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8741" y="3065246"/>
            <a:ext cx="1342064" cy="134709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1391" y="3065246"/>
            <a:ext cx="1342064" cy="134709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24596" y="3065246"/>
            <a:ext cx="1342064" cy="1347090"/>
          </a:xfrm>
          <a:prstGeom prst="rect">
            <a:avLst/>
          </a:prstGeom>
        </p:spPr>
      </p:pic>
      <p:sp>
        <p:nvSpPr>
          <p:cNvPr id="12" name="Text Placeholder 3"/>
          <p:cNvSpPr>
            <a:spLocks noGrp="1"/>
          </p:cNvSpPr>
          <p:nvPr>
            <p:ph type="body" sz="quarter" idx="12" hasCustomPrompt="1"/>
          </p:nvPr>
        </p:nvSpPr>
        <p:spPr>
          <a:xfrm>
            <a:off x="2703798" y="5027846"/>
            <a:ext cx="1551949" cy="35952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400" b="0" baseline="0">
                <a:solidFill>
                  <a:srgbClr val="002060"/>
                </a:solidFill>
                <a:latin typeface="+mn-lt"/>
                <a:cs typeface="Arial" panose="020B0604020202020204" pitchFamily="34" charset="0"/>
              </a:defRPr>
            </a:lvl1pPr>
          </a:lstStyle>
          <a:p>
            <a:pPr lvl="0"/>
            <a:r>
              <a:rPr lang="en-US" dirty="0" err="1"/>
              <a:t>titteli</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13" name="Text Placeholder 3"/>
          <p:cNvSpPr>
            <a:spLocks noGrp="1"/>
          </p:cNvSpPr>
          <p:nvPr>
            <p:ph type="body" sz="quarter" idx="13" hasCustomPrompt="1"/>
          </p:nvPr>
        </p:nvSpPr>
        <p:spPr>
          <a:xfrm>
            <a:off x="4872777" y="4668319"/>
            <a:ext cx="1551949" cy="35952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600" b="1" baseline="0">
                <a:solidFill>
                  <a:srgbClr val="002060"/>
                </a:solidFill>
                <a:latin typeface="+mn-lt"/>
                <a:cs typeface="Arial" panose="020B0604020202020204" pitchFamily="34" charset="0"/>
              </a:defRPr>
            </a:lvl1pPr>
          </a:lstStyle>
          <a:p>
            <a:pPr lvl="0"/>
            <a:r>
              <a:rPr lang="en-US" dirty="0" err="1"/>
              <a:t>Nimi</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14" name="Text Placeholder 3"/>
          <p:cNvSpPr>
            <a:spLocks noGrp="1"/>
          </p:cNvSpPr>
          <p:nvPr>
            <p:ph type="body" sz="quarter" idx="14" hasCustomPrompt="1"/>
          </p:nvPr>
        </p:nvSpPr>
        <p:spPr>
          <a:xfrm>
            <a:off x="4872777" y="5027169"/>
            <a:ext cx="1551949" cy="35952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400" b="0" baseline="0">
                <a:solidFill>
                  <a:srgbClr val="002060"/>
                </a:solidFill>
                <a:latin typeface="+mn-lt"/>
                <a:cs typeface="Arial" panose="020B0604020202020204" pitchFamily="34" charset="0"/>
              </a:defRPr>
            </a:lvl1pPr>
          </a:lstStyle>
          <a:p>
            <a:pPr lvl="0"/>
            <a:r>
              <a:rPr lang="en-US" dirty="0" err="1"/>
              <a:t>titteli</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15" name="Text Placeholder 3"/>
          <p:cNvSpPr>
            <a:spLocks noGrp="1"/>
          </p:cNvSpPr>
          <p:nvPr>
            <p:ph type="body" sz="quarter" idx="15" hasCustomPrompt="1"/>
          </p:nvPr>
        </p:nvSpPr>
        <p:spPr>
          <a:xfrm>
            <a:off x="7041756" y="4683822"/>
            <a:ext cx="1551949" cy="35952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600" b="1" baseline="0">
                <a:solidFill>
                  <a:srgbClr val="002060"/>
                </a:solidFill>
                <a:latin typeface="+mn-lt"/>
                <a:cs typeface="Arial" panose="020B0604020202020204" pitchFamily="34" charset="0"/>
              </a:defRPr>
            </a:lvl1pPr>
          </a:lstStyle>
          <a:p>
            <a:pPr lvl="0"/>
            <a:r>
              <a:rPr lang="en-US" dirty="0" err="1"/>
              <a:t>Nimi</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16" name="Text Placeholder 3"/>
          <p:cNvSpPr>
            <a:spLocks noGrp="1"/>
          </p:cNvSpPr>
          <p:nvPr>
            <p:ph type="body" sz="quarter" idx="16" hasCustomPrompt="1"/>
          </p:nvPr>
        </p:nvSpPr>
        <p:spPr>
          <a:xfrm>
            <a:off x="7041756" y="5042672"/>
            <a:ext cx="1551949" cy="35952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400" b="0" baseline="0">
                <a:solidFill>
                  <a:srgbClr val="002060"/>
                </a:solidFill>
                <a:latin typeface="+mn-lt"/>
                <a:cs typeface="Arial" panose="020B0604020202020204" pitchFamily="34" charset="0"/>
              </a:defRPr>
            </a:lvl1pPr>
          </a:lstStyle>
          <a:p>
            <a:pPr lvl="0"/>
            <a:r>
              <a:rPr lang="en-US" dirty="0" err="1"/>
              <a:t>titteli</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18" name="Picture Placeholder 17"/>
          <p:cNvSpPr>
            <a:spLocks noGrp="1"/>
          </p:cNvSpPr>
          <p:nvPr>
            <p:ph type="pic" sz="quarter" idx="17"/>
          </p:nvPr>
        </p:nvSpPr>
        <p:spPr>
          <a:xfrm>
            <a:off x="3084484" y="3338741"/>
            <a:ext cx="790575" cy="800100"/>
          </a:xfrm>
          <a:prstGeom prst="rect">
            <a:avLst/>
          </a:prstGeom>
        </p:spPr>
        <p:txBody>
          <a:bodyPr/>
          <a:lstStyle>
            <a:lvl1pPr marL="0" indent="0">
              <a:buNone/>
              <a:defRPr sz="1200"/>
            </a:lvl1pPr>
          </a:lstStyle>
          <a:p>
            <a:endParaRPr lang="fr-FR" dirty="0"/>
          </a:p>
        </p:txBody>
      </p:sp>
      <p:sp>
        <p:nvSpPr>
          <p:cNvPr id="19" name="Picture Placeholder 17"/>
          <p:cNvSpPr>
            <a:spLocks noGrp="1"/>
          </p:cNvSpPr>
          <p:nvPr>
            <p:ph type="pic" sz="quarter" idx="18"/>
          </p:nvPr>
        </p:nvSpPr>
        <p:spPr>
          <a:xfrm>
            <a:off x="5222307" y="3343484"/>
            <a:ext cx="790575" cy="800100"/>
          </a:xfrm>
          <a:prstGeom prst="rect">
            <a:avLst/>
          </a:prstGeom>
        </p:spPr>
        <p:txBody>
          <a:bodyPr/>
          <a:lstStyle>
            <a:lvl1pPr marL="0" indent="0">
              <a:buNone/>
              <a:defRPr sz="1200"/>
            </a:lvl1pPr>
          </a:lstStyle>
          <a:p>
            <a:endParaRPr lang="fr-FR" dirty="0"/>
          </a:p>
        </p:txBody>
      </p:sp>
      <p:sp>
        <p:nvSpPr>
          <p:cNvPr id="20" name="Picture Placeholder 17"/>
          <p:cNvSpPr>
            <a:spLocks noGrp="1"/>
          </p:cNvSpPr>
          <p:nvPr>
            <p:ph type="pic" sz="quarter" idx="19"/>
          </p:nvPr>
        </p:nvSpPr>
        <p:spPr>
          <a:xfrm>
            <a:off x="7422442" y="3344617"/>
            <a:ext cx="790575" cy="800100"/>
          </a:xfrm>
          <a:prstGeom prst="rect">
            <a:avLst/>
          </a:prstGeom>
        </p:spPr>
        <p:txBody>
          <a:bodyPr/>
          <a:lstStyle>
            <a:lvl1pPr marL="0" indent="0">
              <a:buNone/>
              <a:defRPr sz="1200"/>
            </a:lvl1pPr>
          </a:lstStyle>
          <a:p>
            <a:endParaRPr lang="fr-FR" dirty="0"/>
          </a:p>
        </p:txBody>
      </p:sp>
    </p:spTree>
    <p:extLst>
      <p:ext uri="{BB962C8B-B14F-4D97-AF65-F5344CB8AC3E}">
        <p14:creationId xmlns:p14="http://schemas.microsoft.com/office/powerpoint/2010/main" val="425665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sivu 5">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869849" y="1583645"/>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7" name="Text Placeholder 3"/>
          <p:cNvSpPr>
            <a:spLocks noGrp="1"/>
          </p:cNvSpPr>
          <p:nvPr>
            <p:ph type="body" sz="quarter" idx="11" hasCustomPrompt="1"/>
          </p:nvPr>
        </p:nvSpPr>
        <p:spPr>
          <a:xfrm>
            <a:off x="1869848" y="2622254"/>
            <a:ext cx="3413125" cy="12724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aseline="0">
                <a:solidFill>
                  <a:srgbClr val="002060"/>
                </a:solidFill>
                <a:latin typeface="+mn-lt"/>
                <a:ea typeface="Verdana" panose="020B0604030504040204" pitchFamily="34" charset="0"/>
                <a:cs typeface="Verdana" panose="020B0604030504040204" pitchFamily="34" charset="0"/>
              </a:defRPr>
            </a:lvl1pPr>
          </a:lstStyle>
          <a:p>
            <a:pPr lvl="0"/>
            <a:r>
              <a:rPr lang="en-US" dirty="0" err="1"/>
              <a:t>Tänne</a:t>
            </a:r>
            <a:r>
              <a:rPr lang="en-US" dirty="0"/>
              <a:t> </a:t>
            </a:r>
            <a:r>
              <a:rPr lang="en-US" dirty="0" err="1"/>
              <a:t>tulee</a:t>
            </a:r>
            <a:r>
              <a:rPr lang="en-US" dirty="0"/>
              <a:t> </a:t>
            </a:r>
            <a:r>
              <a:rPr lang="en-US" dirty="0" err="1"/>
              <a:t>tekstiä</a:t>
            </a:r>
            <a:r>
              <a:rPr lang="en-US" dirty="0"/>
              <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userDrawn="1"/>
        </p:nvSpPr>
        <p:spPr>
          <a:xfrm rot="5400000">
            <a:off x="5973535" y="-1905670"/>
            <a:ext cx="244928" cy="12192001"/>
          </a:xfrm>
          <a:prstGeom prst="rect">
            <a:avLst/>
          </a:prstGeom>
          <a:solidFill>
            <a:srgbClr val="0097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Picture Placeholder 7"/>
          <p:cNvSpPr>
            <a:spLocks noGrp="1"/>
          </p:cNvSpPr>
          <p:nvPr>
            <p:ph type="pic" sz="quarter" idx="12"/>
          </p:nvPr>
        </p:nvSpPr>
        <p:spPr>
          <a:xfrm>
            <a:off x="1" y="0"/>
            <a:ext cx="12192000" cy="4067865"/>
          </a:xfrm>
          <a:prstGeom prst="rect">
            <a:avLst/>
          </a:prstGeom>
        </p:spPr>
        <p:txBody>
          <a:bodyPr/>
          <a:lstStyle/>
          <a:p>
            <a:endParaRPr lang="fr-FR"/>
          </a:p>
        </p:txBody>
      </p:sp>
      <p:sp>
        <p:nvSpPr>
          <p:cNvPr id="6" name="Text Placeholder 5"/>
          <p:cNvSpPr>
            <a:spLocks noGrp="1"/>
          </p:cNvSpPr>
          <p:nvPr>
            <p:ph type="body" sz="quarter" idx="13" hasCustomPrompt="1"/>
          </p:nvPr>
        </p:nvSpPr>
        <p:spPr>
          <a:xfrm>
            <a:off x="1463222" y="4855826"/>
            <a:ext cx="3657600" cy="484641"/>
          </a:xfrm>
          <a:prstGeom prst="rect">
            <a:avLst/>
          </a:prstGeom>
        </p:spPr>
        <p:txBody>
          <a:bodyPr/>
          <a:lstStyle>
            <a:lvl1pPr marL="0" indent="0">
              <a:buFontTx/>
              <a:buNone/>
              <a:defRPr sz="2000" baseline="0"/>
            </a:lvl1pPr>
          </a:lstStyle>
          <a:p>
            <a:pPr lvl="0"/>
            <a:r>
              <a:rPr lang="en-US" dirty="0" err="1"/>
              <a:t>Tänne</a:t>
            </a:r>
            <a:r>
              <a:rPr lang="en-US" dirty="0"/>
              <a:t> </a:t>
            </a:r>
            <a:r>
              <a:rPr lang="en-US" dirty="0" err="1"/>
              <a:t>tulee</a:t>
            </a:r>
            <a:r>
              <a:rPr lang="en-US" dirty="0"/>
              <a:t> </a:t>
            </a:r>
            <a:r>
              <a:rPr lang="en-US" dirty="0" err="1"/>
              <a:t>tekstiä</a:t>
            </a:r>
            <a:r>
              <a:rPr lang="en-US" dirty="0"/>
              <a:t>….</a:t>
            </a:r>
          </a:p>
        </p:txBody>
      </p:sp>
    </p:spTree>
    <p:extLst>
      <p:ext uri="{BB962C8B-B14F-4D97-AF65-F5344CB8AC3E}">
        <p14:creationId xmlns:p14="http://schemas.microsoft.com/office/powerpoint/2010/main" val="418734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sivu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4" name="Text Placeholder 3"/>
          <p:cNvSpPr>
            <a:spLocks noGrp="1"/>
          </p:cNvSpPr>
          <p:nvPr>
            <p:ph type="body" sz="quarter" idx="10" hasCustomPrompt="1"/>
          </p:nvPr>
        </p:nvSpPr>
        <p:spPr>
          <a:xfrm>
            <a:off x="1869849" y="1583645"/>
            <a:ext cx="3413125" cy="742950"/>
          </a:xfrm>
          <a:prstGeom prst="rect">
            <a:avLst/>
          </a:prstGeom>
        </p:spPr>
        <p:txBody>
          <a:bodyPr/>
          <a:lstStyle>
            <a:lvl1pPr marL="0" indent="0">
              <a:buNone/>
              <a:defRPr b="1" baseline="0">
                <a:solidFill>
                  <a:srgbClr val="002060"/>
                </a:solidFill>
                <a:latin typeface="+mn-lt"/>
                <a:cs typeface="Arial" panose="020B0604020202020204" pitchFamily="34" charset="0"/>
              </a:defRPr>
            </a:lvl1pPr>
          </a:lstStyle>
          <a:p>
            <a:pPr lvl="0"/>
            <a:r>
              <a:rPr lang="en-US" dirty="0" err="1"/>
              <a:t>Pieni</a:t>
            </a:r>
            <a:r>
              <a:rPr lang="en-US" dirty="0"/>
              <a:t> </a:t>
            </a:r>
            <a:r>
              <a:rPr lang="en-US" dirty="0" err="1"/>
              <a:t>väliotsikko</a:t>
            </a:r>
            <a:endParaRPr lang="fr-FR" dirty="0"/>
          </a:p>
        </p:txBody>
      </p:sp>
      <p:sp>
        <p:nvSpPr>
          <p:cNvPr id="17" name="Text Placeholder 3"/>
          <p:cNvSpPr>
            <a:spLocks noGrp="1"/>
          </p:cNvSpPr>
          <p:nvPr>
            <p:ph type="body" sz="quarter" idx="11" hasCustomPrompt="1"/>
          </p:nvPr>
        </p:nvSpPr>
        <p:spPr>
          <a:xfrm>
            <a:off x="1869848" y="2622254"/>
            <a:ext cx="3413125" cy="1272417"/>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rgbClr val="002060"/>
                </a:solidFill>
                <a:latin typeface="+mn-lt"/>
                <a:cs typeface="Arial" panose="020B0604020202020204" pitchFamily="34" charset="0"/>
              </a:defRPr>
            </a:lvl1pPr>
          </a:lstStyle>
          <a:p>
            <a:pPr lvl="0"/>
            <a:r>
              <a:rPr lang="en-US" dirty="0" err="1"/>
              <a:t>Tänne</a:t>
            </a:r>
            <a:r>
              <a:rPr lang="en-US" dirty="0"/>
              <a:t> </a:t>
            </a:r>
            <a:r>
              <a:rPr lang="en-US" dirty="0" err="1"/>
              <a:t>tulee</a:t>
            </a:r>
            <a:r>
              <a:rPr lang="en-US" dirty="0"/>
              <a:t> </a:t>
            </a:r>
            <a:r>
              <a:rPr lang="en-US" dirty="0" err="1"/>
              <a:t>tekstiä</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err="1"/>
              <a:t>Tänne</a:t>
            </a:r>
            <a:r>
              <a:rPr lang="en-US" dirty="0"/>
              <a:t> </a:t>
            </a:r>
            <a:r>
              <a:rPr lang="en-US" dirty="0" err="1"/>
              <a:t>tulee</a:t>
            </a:r>
            <a:r>
              <a:rPr lang="en-US" dirty="0"/>
              <a:t> </a:t>
            </a:r>
            <a:r>
              <a:rPr lang="en-US" dirty="0" err="1"/>
              <a:t>tekstiä</a:t>
            </a: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err="1"/>
              <a:t>Tänne</a:t>
            </a:r>
            <a:r>
              <a:rPr lang="en-US" dirty="0"/>
              <a:t> </a:t>
            </a:r>
            <a:r>
              <a:rPr lang="en-US" dirty="0" err="1"/>
              <a:t>tulee</a:t>
            </a:r>
            <a:r>
              <a:rPr lang="en-US" dirty="0"/>
              <a:t> </a:t>
            </a:r>
            <a:r>
              <a:rPr lang="en-US" dirty="0" err="1"/>
              <a:t>tekstiä</a:t>
            </a: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err="1"/>
              <a:t>Tänne</a:t>
            </a:r>
            <a:r>
              <a:rPr lang="en-US" dirty="0"/>
              <a:t> </a:t>
            </a:r>
            <a:r>
              <a:rPr lang="en-US" dirty="0" err="1"/>
              <a:t>tulee</a:t>
            </a:r>
            <a:r>
              <a:rPr lang="en-US" dirty="0"/>
              <a:t> </a:t>
            </a:r>
            <a:r>
              <a:rPr lang="en-US" dirty="0" err="1"/>
              <a:t>tekstiä</a:t>
            </a:r>
            <a:endParaRPr lang="fr-FR"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Tree>
    <p:extLst>
      <p:ext uri="{BB962C8B-B14F-4D97-AF65-F5344CB8AC3E}">
        <p14:creationId xmlns:p14="http://schemas.microsoft.com/office/powerpoint/2010/main" val="119848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127235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8" r:id="rId6"/>
    <p:sldLayoutId id="2147483653" r:id="rId7"/>
    <p:sldLayoutId id="2147483660" r:id="rId8"/>
    <p:sldLayoutId id="2147483654"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www.gymnaestrada.fi/fi/Osallistujat/Gympit"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hyperlink" Target="https://gymnaestrada.fi/fi/Osallistujat/Kentt%C3%A4ohjelmat/Opetuskurssit-ja-Yhteisharjoitus"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lippu.fi/"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youtu.be/PJPBrC63wy8"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wDsvZLqjssg"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youtu.be/ys_9WqXhUn0"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youtu.be/X-ybgIUr7C0"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hyperlink" Target="https://youtu.be/xlCatuNGuiM"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youtu.be/ANhNvJ7Mt8Y"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pOsZzuphbdY" TargetMode="External"/><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youtu.be/bugscW5VY5o"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hyperlink" Target="mailto:toimisto@vavo.fi" TargetMode="External"/><Relationship Id="rId4" Type="http://schemas.openxmlformats.org/officeDocument/2006/relationships/hyperlink" Target="mailto:terhi.rantanen@gmail.co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39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4F6B811B-F6EB-481A-BA5D-D974BB750569}"/>
              </a:ext>
            </a:extLst>
          </p:cNvPr>
          <p:cNvSpPr>
            <a:spLocks noGrp="1"/>
          </p:cNvSpPr>
          <p:nvPr>
            <p:ph type="body" sz="quarter" idx="13"/>
          </p:nvPr>
        </p:nvSpPr>
        <p:spPr>
          <a:xfrm>
            <a:off x="846958" y="487193"/>
            <a:ext cx="4383280" cy="742950"/>
          </a:xfrm>
        </p:spPr>
        <p:txBody>
          <a:bodyPr/>
          <a:lstStyle/>
          <a:p>
            <a:r>
              <a:rPr lang="fi-FI" dirty="0"/>
              <a:t>Varusteet ja seurakauppa</a:t>
            </a:r>
          </a:p>
        </p:txBody>
      </p:sp>
      <p:pic>
        <p:nvPicPr>
          <p:cNvPr id="14" name="Kuva 13">
            <a:extLst>
              <a:ext uri="{FF2B5EF4-FFF2-40B4-BE49-F238E27FC236}">
                <a16:creationId xmlns:a16="http://schemas.microsoft.com/office/drawing/2014/main" id="{6C24DAE8-2B3B-4FCD-AA3B-86402CB27A78}"/>
              </a:ext>
            </a:extLst>
          </p:cNvPr>
          <p:cNvPicPr>
            <a:picLocks noChangeAspect="1"/>
          </p:cNvPicPr>
          <p:nvPr/>
        </p:nvPicPr>
        <p:blipFill>
          <a:blip r:embed="rId2"/>
          <a:stretch>
            <a:fillRect/>
          </a:stretch>
        </p:blipFill>
        <p:spPr>
          <a:xfrm>
            <a:off x="276996" y="4772259"/>
            <a:ext cx="2581614" cy="2287707"/>
          </a:xfrm>
          <a:prstGeom prst="rect">
            <a:avLst/>
          </a:prstGeom>
        </p:spPr>
      </p:pic>
      <p:pic>
        <p:nvPicPr>
          <p:cNvPr id="12" name="Kuvan paikkamerkki 11" descr="Kuva, joka sisältää kohteen henkilö, ryhmä, poseeraaminen, henkilöt&#10;&#10;Kuvaus luotu automaattisesti">
            <a:extLst>
              <a:ext uri="{FF2B5EF4-FFF2-40B4-BE49-F238E27FC236}">
                <a16:creationId xmlns:a16="http://schemas.microsoft.com/office/drawing/2014/main" id="{32D9D21F-2CFE-43CE-92CA-E36C6704804D}"/>
              </a:ext>
            </a:extLst>
          </p:cNvPr>
          <p:cNvPicPr>
            <a:picLocks noGrp="1" noChangeAspect="1"/>
          </p:cNvPicPr>
          <p:nvPr>
            <p:ph type="pic" sz="quarter" idx="12"/>
          </p:nvPr>
        </p:nvPicPr>
        <p:blipFill>
          <a:blip r:embed="rId3"/>
          <a:srcRect l="20586" r="20586"/>
          <a:stretch>
            <a:fillRect/>
          </a:stretch>
        </p:blipFill>
        <p:spPr/>
      </p:pic>
      <p:sp>
        <p:nvSpPr>
          <p:cNvPr id="6" name="Tekstin paikkamerkki 5">
            <a:extLst>
              <a:ext uri="{FF2B5EF4-FFF2-40B4-BE49-F238E27FC236}">
                <a16:creationId xmlns:a16="http://schemas.microsoft.com/office/drawing/2014/main" id="{96D18A62-CFE4-4251-8E0E-D26FFF9A2EA8}"/>
              </a:ext>
            </a:extLst>
          </p:cNvPr>
          <p:cNvSpPr>
            <a:spLocks noGrp="1"/>
          </p:cNvSpPr>
          <p:nvPr>
            <p:ph type="body" sz="quarter" idx="14"/>
          </p:nvPr>
        </p:nvSpPr>
        <p:spPr>
          <a:xfrm>
            <a:off x="846958" y="1230143"/>
            <a:ext cx="4905772" cy="3784050"/>
          </a:xfrm>
        </p:spPr>
        <p:txBody>
          <a:bodyPr/>
          <a:lstStyle/>
          <a:p>
            <a:pPr marL="285750" indent="-285750">
              <a:buFont typeface="Arial" panose="020B0604020202020204" pitchFamily="34" charset="0"/>
              <a:buChar char="•"/>
            </a:pPr>
            <a:r>
              <a:rPr lang="fi-FI" sz="1800" dirty="0"/>
              <a:t>Kilpajoukkueiden voimistelijoilla tulee olla kilpailuihin ja leireille osallistuessa yhtenäiset seuravaatteet. </a:t>
            </a:r>
            <a:r>
              <a:rPr lang="fi-FI" sz="1800" dirty="0" err="1"/>
              <a:t>VaVon</a:t>
            </a:r>
            <a:r>
              <a:rPr lang="fi-FI" sz="1800" dirty="0"/>
              <a:t> edustusasu koostuu:</a:t>
            </a:r>
          </a:p>
          <a:p>
            <a:pPr marL="971550" lvl="1" indent="-285750"/>
            <a:r>
              <a:rPr lang="fi-FI" sz="1600" dirty="0"/>
              <a:t>Sinivalkoinen takki</a:t>
            </a:r>
          </a:p>
          <a:p>
            <a:pPr marL="971550" lvl="1" indent="-285750"/>
            <a:r>
              <a:rPr lang="fi-FI" sz="1600" dirty="0"/>
              <a:t>Tummansiniset housut</a:t>
            </a:r>
          </a:p>
          <a:p>
            <a:pPr marL="971550" lvl="1" indent="-285750"/>
            <a:r>
              <a:rPr lang="fi-FI" sz="1600" dirty="0"/>
              <a:t>Tummansininen seuran toppi</a:t>
            </a:r>
          </a:p>
          <a:p>
            <a:pPr marL="971550" lvl="1" indent="-285750"/>
            <a:r>
              <a:rPr lang="fi-FI" sz="1600" dirty="0"/>
              <a:t>Lisäksi tarjolla muita seuran logolla varusteltuja vaatteita, mm. huppari, toppatakki, t-paita</a:t>
            </a:r>
          </a:p>
          <a:p>
            <a:pPr marL="285750" indent="-285750">
              <a:buFont typeface="Arial" panose="020B0604020202020204" pitchFamily="34" charset="0"/>
              <a:buChar char="•"/>
            </a:pPr>
            <a:r>
              <a:rPr lang="fi-FI" sz="1800" dirty="0"/>
              <a:t>Varusteita voi ostaa kaksi kertaa vuodessa erikseen avattavasta seurakaupasta.</a:t>
            </a:r>
          </a:p>
          <a:p>
            <a:pPr marL="285750" indent="-285750">
              <a:buFont typeface="Arial" panose="020B0604020202020204" pitchFamily="34" charset="0"/>
              <a:buChar char="•"/>
            </a:pPr>
            <a:r>
              <a:rPr lang="fi-FI" sz="1800" dirty="0"/>
              <a:t>Käytettyjä esim. pieneksi jääneitä varusteita voi ostaa </a:t>
            </a:r>
            <a:r>
              <a:rPr lang="fi-FI" sz="1800" dirty="0" err="1"/>
              <a:t>VaVon</a:t>
            </a:r>
            <a:r>
              <a:rPr lang="fi-FI" sz="1800" dirty="0"/>
              <a:t> FB kirppikseltä. ”</a:t>
            </a:r>
            <a:r>
              <a:rPr lang="fi-FI" sz="1800" dirty="0" err="1"/>
              <a:t>VaVo</a:t>
            </a:r>
            <a:r>
              <a:rPr lang="fi-FI" sz="1800" dirty="0"/>
              <a:t> –kirppis”</a:t>
            </a:r>
          </a:p>
          <a:p>
            <a:pPr marL="285750" indent="-285750"/>
            <a:endParaRPr lang="fi-FI" sz="800" dirty="0"/>
          </a:p>
        </p:txBody>
      </p:sp>
    </p:spTree>
    <p:extLst>
      <p:ext uri="{BB962C8B-B14F-4D97-AF65-F5344CB8AC3E}">
        <p14:creationId xmlns:p14="http://schemas.microsoft.com/office/powerpoint/2010/main" val="421761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poseeraaminen, henkilö, ryhmä, nuori&#10;&#10;Kuvaus luotu automaattisesti">
            <a:extLst>
              <a:ext uri="{FF2B5EF4-FFF2-40B4-BE49-F238E27FC236}">
                <a16:creationId xmlns:a16="http://schemas.microsoft.com/office/drawing/2014/main" id="{A4CEBFD6-CB09-4806-AF9E-0A388B33D675}"/>
              </a:ext>
            </a:extLst>
          </p:cNvPr>
          <p:cNvPicPr>
            <a:picLocks noGrp="1" noChangeAspect="1"/>
          </p:cNvPicPr>
          <p:nvPr>
            <p:ph type="pic" sz="quarter" idx="12"/>
          </p:nvPr>
        </p:nvPicPr>
        <p:blipFill>
          <a:blip r:embed="rId2"/>
          <a:srcRect l="26080" r="26080"/>
          <a:stretch>
            <a:fillRect/>
          </a:stretch>
        </p:blipFill>
        <p:spPr/>
      </p:pic>
      <p:sp>
        <p:nvSpPr>
          <p:cNvPr id="5" name="Tekstin paikkamerkki 4">
            <a:extLst>
              <a:ext uri="{FF2B5EF4-FFF2-40B4-BE49-F238E27FC236}">
                <a16:creationId xmlns:a16="http://schemas.microsoft.com/office/drawing/2014/main" id="{64DF1C8A-E853-49B1-A6B7-4AE742098924}"/>
              </a:ext>
            </a:extLst>
          </p:cNvPr>
          <p:cNvSpPr>
            <a:spLocks noGrp="1"/>
          </p:cNvSpPr>
          <p:nvPr>
            <p:ph type="body" sz="quarter" idx="13"/>
          </p:nvPr>
        </p:nvSpPr>
        <p:spPr/>
        <p:txBody>
          <a:bodyPr/>
          <a:lstStyle/>
          <a:p>
            <a:r>
              <a:rPr lang="fi-FI" dirty="0" err="1"/>
              <a:t>MyClub</a:t>
            </a:r>
            <a:r>
              <a:rPr lang="fi-FI" dirty="0"/>
              <a:t> ja </a:t>
            </a:r>
            <a:r>
              <a:rPr lang="fi-FI" dirty="0" err="1"/>
              <a:t>Hoika</a:t>
            </a:r>
            <a:endParaRPr lang="fi-FI" dirty="0"/>
          </a:p>
        </p:txBody>
      </p:sp>
      <p:sp>
        <p:nvSpPr>
          <p:cNvPr id="6" name="Tekstin paikkamerkki 5">
            <a:extLst>
              <a:ext uri="{FF2B5EF4-FFF2-40B4-BE49-F238E27FC236}">
                <a16:creationId xmlns:a16="http://schemas.microsoft.com/office/drawing/2014/main" id="{EE847043-905E-40E8-BA01-2FB60C6BDA85}"/>
              </a:ext>
            </a:extLst>
          </p:cNvPr>
          <p:cNvSpPr>
            <a:spLocks noGrp="1"/>
          </p:cNvSpPr>
          <p:nvPr>
            <p:ph type="body" sz="quarter" idx="14"/>
          </p:nvPr>
        </p:nvSpPr>
        <p:spPr>
          <a:xfrm>
            <a:off x="854545" y="2421440"/>
            <a:ext cx="4596344" cy="3739663"/>
          </a:xfrm>
        </p:spPr>
        <p:txBody>
          <a:bodyPr lIns="91440" tIns="45720" rIns="91440" bIns="45720" anchor="t"/>
          <a:lstStyle/>
          <a:p>
            <a:pPr marL="285750" indent="-285750">
              <a:buFont typeface="Arial" panose="020B0604020202020204" pitchFamily="34" charset="0"/>
              <a:buChar char="•"/>
            </a:pPr>
            <a:r>
              <a:rPr lang="fi-FI" sz="1800" b="1" dirty="0" err="1"/>
              <a:t>MyClub</a:t>
            </a:r>
            <a:r>
              <a:rPr lang="fi-FI" sz="1800" dirty="0"/>
              <a:t> otettiin </a:t>
            </a:r>
            <a:r>
              <a:rPr lang="fi-FI" sz="1800" dirty="0" err="1"/>
              <a:t>VaVo:ssa</a:t>
            </a:r>
            <a:r>
              <a:rPr lang="fi-FI" sz="1800" dirty="0"/>
              <a:t> käyttöön elokuussa 2021</a:t>
            </a:r>
          </a:p>
          <a:p>
            <a:pPr marL="285750" indent="-285750">
              <a:buFont typeface="Arial" panose="020B0604020202020204" pitchFamily="34" charset="0"/>
              <a:buChar char="•"/>
            </a:pPr>
            <a:r>
              <a:rPr lang="fi-FI" sz="1800" dirty="0"/>
              <a:t>Laskutus, jäsentiedotteet/ viestintä, varustetilaukset ja harjoituksiin ilmoittautuminen</a:t>
            </a:r>
          </a:p>
          <a:p>
            <a:pPr marL="285750" indent="-285750">
              <a:buFont typeface="Arial" panose="020B0604020202020204" pitchFamily="34" charset="0"/>
              <a:buChar char="•"/>
            </a:pPr>
            <a:r>
              <a:rPr lang="fi-FI" sz="1800" dirty="0"/>
              <a:t>Pyritään hyödyntämään mahdollisimman paljon</a:t>
            </a:r>
          </a:p>
          <a:p>
            <a:pPr marL="285750" indent="-285750">
              <a:buFont typeface="Arial" panose="020B0604020202020204" pitchFamily="34" charset="0"/>
              <a:buChar char="•"/>
            </a:pPr>
            <a:r>
              <a:rPr lang="fi-FI" sz="1800" dirty="0" err="1">
                <a:cs typeface="Arial"/>
              </a:rPr>
              <a:t>MyClub</a:t>
            </a:r>
            <a:r>
              <a:rPr lang="fi-FI" sz="1800" dirty="0">
                <a:cs typeface="Arial"/>
              </a:rPr>
              <a:t> "yhteyshenkilö": toimisto@vavo.fi</a:t>
            </a:r>
          </a:p>
          <a:p>
            <a:pPr marL="285750" indent="-285750">
              <a:buFont typeface="Arial" panose="020B0604020202020204" pitchFamily="34" charset="0"/>
              <a:buChar char="•"/>
            </a:pPr>
            <a:r>
              <a:rPr lang="fi-FI" sz="1800" b="1" dirty="0"/>
              <a:t>Hoika</a:t>
            </a:r>
            <a:r>
              <a:rPr lang="fi-FI" sz="1800" dirty="0"/>
              <a:t>n kautta vain lisenssit ja vakuutukset. Joukkueiden valmentajat ohjeistavat oikean lisenssin ostossa.</a:t>
            </a:r>
            <a:endParaRPr lang="fi-FI" sz="1800" b="1" dirty="0"/>
          </a:p>
          <a:p>
            <a:pPr marL="285750" indent="-285750">
              <a:buFont typeface="Arial" panose="020B0604020202020204" pitchFamily="34" charset="0"/>
              <a:buChar char="•"/>
            </a:pPr>
            <a:endParaRPr lang="fi-FI" sz="1800" dirty="0"/>
          </a:p>
          <a:p>
            <a:pPr marL="285750" indent="-285750">
              <a:buFont typeface="Arial" panose="020B0604020202020204" pitchFamily="34" charset="0"/>
              <a:buChar char="•"/>
            </a:pPr>
            <a:endParaRPr lang="fi-FI" sz="1800" dirty="0"/>
          </a:p>
        </p:txBody>
      </p:sp>
    </p:spTree>
    <p:extLst>
      <p:ext uri="{BB962C8B-B14F-4D97-AF65-F5344CB8AC3E}">
        <p14:creationId xmlns:p14="http://schemas.microsoft.com/office/powerpoint/2010/main" val="35641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E40E9D66-DC9B-49D9-8656-722D2CB8209F}"/>
              </a:ext>
            </a:extLst>
          </p:cNvPr>
          <p:cNvSpPr>
            <a:spLocks noGrp="1"/>
          </p:cNvSpPr>
          <p:nvPr>
            <p:ph type="body" sz="quarter" idx="13"/>
          </p:nvPr>
        </p:nvSpPr>
        <p:spPr/>
        <p:txBody>
          <a:bodyPr/>
          <a:lstStyle/>
          <a:p>
            <a:r>
              <a:rPr lang="fi-FI" dirty="0"/>
              <a:t>Nettisivut</a:t>
            </a:r>
          </a:p>
        </p:txBody>
      </p:sp>
      <p:sp>
        <p:nvSpPr>
          <p:cNvPr id="6" name="Tekstin paikkamerkki 5">
            <a:extLst>
              <a:ext uri="{FF2B5EF4-FFF2-40B4-BE49-F238E27FC236}">
                <a16:creationId xmlns:a16="http://schemas.microsoft.com/office/drawing/2014/main" id="{C7BFB97A-EB1F-4C11-A4CD-21D72CBD304F}"/>
              </a:ext>
            </a:extLst>
          </p:cNvPr>
          <p:cNvSpPr>
            <a:spLocks noGrp="1"/>
          </p:cNvSpPr>
          <p:nvPr>
            <p:ph type="body" sz="quarter" idx="14"/>
          </p:nvPr>
        </p:nvSpPr>
        <p:spPr>
          <a:xfrm>
            <a:off x="1094242" y="2590116"/>
            <a:ext cx="4285626" cy="3322412"/>
          </a:xfrm>
        </p:spPr>
        <p:txBody>
          <a:bodyPr/>
          <a:lstStyle/>
          <a:p>
            <a:pPr marL="285750" indent="-285750">
              <a:buFont typeface="Arial" panose="020B0604020202020204" pitchFamily="34" charset="0"/>
              <a:buChar char="•"/>
            </a:pPr>
            <a:r>
              <a:rPr lang="fi-FI" sz="1800" dirty="0"/>
              <a:t>vavo.fi</a:t>
            </a:r>
          </a:p>
          <a:p>
            <a:pPr marL="285750" indent="-285750">
              <a:buFont typeface="Arial" panose="020B0604020202020204" pitchFamily="34" charset="0"/>
              <a:buChar char="•"/>
            </a:pPr>
            <a:r>
              <a:rPr lang="fi-FI" sz="1800" dirty="0"/>
              <a:t>Seuran ajankohtaiset tiedot ja uutiset</a:t>
            </a:r>
          </a:p>
          <a:p>
            <a:pPr marL="285750" indent="-285750">
              <a:buFont typeface="Arial" panose="020B0604020202020204" pitchFamily="34" charset="0"/>
              <a:buChar char="•"/>
            </a:pPr>
            <a:r>
              <a:rPr lang="fi-FI" sz="1800" dirty="0"/>
              <a:t>Joukkueiden harjoitusajat ja paikat (ajantasaiset treeniajat ja poikkeukset </a:t>
            </a:r>
            <a:r>
              <a:rPr lang="fi-FI" sz="1800" dirty="0" err="1"/>
              <a:t>MyClubista</a:t>
            </a:r>
            <a:r>
              <a:rPr lang="fi-FI" sz="1800" dirty="0"/>
              <a:t>)</a:t>
            </a:r>
          </a:p>
          <a:p>
            <a:pPr marL="285750" indent="-285750">
              <a:buFont typeface="Arial" panose="020B0604020202020204" pitchFamily="34" charset="0"/>
              <a:buChar char="•"/>
            </a:pPr>
            <a:r>
              <a:rPr lang="fi-FI" sz="1800" dirty="0"/>
              <a:t>Loppuvuoden vuosikello ja tärkeät päivämäärät</a:t>
            </a:r>
          </a:p>
          <a:p>
            <a:pPr marL="285750" indent="-285750">
              <a:buFont typeface="Arial" panose="020B0604020202020204" pitchFamily="34" charset="0"/>
              <a:buChar char="•"/>
            </a:pPr>
            <a:r>
              <a:rPr lang="fi-FI" sz="1800" dirty="0" err="1"/>
              <a:t>Palauteboxi</a:t>
            </a:r>
            <a:r>
              <a:rPr lang="fi-FI" sz="1800" dirty="0"/>
              <a:t> -&gt; mahdollisuus antaa palautetta nimettömästi</a:t>
            </a:r>
          </a:p>
        </p:txBody>
      </p:sp>
      <p:pic>
        <p:nvPicPr>
          <p:cNvPr id="16" name="Kuvan paikkamerkki 15" descr="Kuva, joka sisältää kohteen henkilö, ryhmä, poseeraaminen, nuori&#10;&#10;Kuvaus luotu automaattisesti">
            <a:extLst>
              <a:ext uri="{FF2B5EF4-FFF2-40B4-BE49-F238E27FC236}">
                <a16:creationId xmlns:a16="http://schemas.microsoft.com/office/drawing/2014/main" id="{ADBBC01B-FAE9-4164-8336-5DB5C920FF2A}"/>
              </a:ext>
            </a:extLst>
          </p:cNvPr>
          <p:cNvPicPr>
            <a:picLocks noGrp="1" noChangeAspect="1"/>
          </p:cNvPicPr>
          <p:nvPr>
            <p:ph type="pic" sz="quarter" idx="12"/>
          </p:nvPr>
        </p:nvPicPr>
        <p:blipFill>
          <a:blip r:embed="rId2"/>
          <a:srcRect l="20586" r="20586"/>
          <a:stretch>
            <a:fillRect/>
          </a:stretch>
        </p:blipFill>
        <p:spPr/>
      </p:pic>
    </p:spTree>
    <p:extLst>
      <p:ext uri="{BB962C8B-B14F-4D97-AF65-F5344CB8AC3E}">
        <p14:creationId xmlns:p14="http://schemas.microsoft.com/office/powerpoint/2010/main" val="3263200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10;&#10;Kuvaus luotu automaattisesti">
            <a:extLst>
              <a:ext uri="{FF2B5EF4-FFF2-40B4-BE49-F238E27FC236}">
                <a16:creationId xmlns:a16="http://schemas.microsoft.com/office/drawing/2014/main" id="{03E3E3D7-E0EA-4DBC-AAAA-9D0E3ED5297B}"/>
              </a:ext>
            </a:extLst>
          </p:cNvPr>
          <p:cNvPicPr>
            <a:picLocks noChangeAspect="1"/>
          </p:cNvPicPr>
          <p:nvPr/>
        </p:nvPicPr>
        <p:blipFill>
          <a:blip r:embed="rId2"/>
          <a:stretch>
            <a:fillRect/>
          </a:stretch>
        </p:blipFill>
        <p:spPr>
          <a:xfrm>
            <a:off x="846119" y="2373755"/>
            <a:ext cx="5457428" cy="2110489"/>
          </a:xfrm>
          <a:prstGeom prst="rect">
            <a:avLst/>
          </a:prstGeom>
        </p:spPr>
      </p:pic>
    </p:spTree>
    <p:extLst>
      <p:ext uri="{BB962C8B-B14F-4D97-AF65-F5344CB8AC3E}">
        <p14:creationId xmlns:p14="http://schemas.microsoft.com/office/powerpoint/2010/main" val="52868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8256" y="903079"/>
            <a:ext cx="4307569" cy="2343704"/>
          </a:xfrm>
        </p:spPr>
        <p:txBody>
          <a:bodyPr/>
          <a:lstStyle/>
          <a:p>
            <a:r>
              <a:rPr lang="fr-FR" sz="4800" dirty="0"/>
              <a:t>Gymnaestrada </a:t>
            </a:r>
          </a:p>
          <a:p>
            <a:r>
              <a:rPr lang="fr-FR" sz="4800" dirty="0"/>
              <a:t>Tampere </a:t>
            </a:r>
          </a:p>
          <a:p>
            <a:r>
              <a:rPr lang="fr-FR" sz="4800" dirty="0"/>
              <a:t>9. – 12.6.2022</a:t>
            </a:r>
          </a:p>
        </p:txBody>
      </p:sp>
      <p:pic>
        <p:nvPicPr>
          <p:cNvPr id="4" name="Kuva 3">
            <a:extLst>
              <a:ext uri="{FF2B5EF4-FFF2-40B4-BE49-F238E27FC236}">
                <a16:creationId xmlns:a16="http://schemas.microsoft.com/office/drawing/2014/main" id="{690949CD-0D59-4725-A329-BF4F0870B17B}"/>
              </a:ext>
            </a:extLst>
          </p:cNvPr>
          <p:cNvPicPr>
            <a:picLocks noChangeAspect="1"/>
          </p:cNvPicPr>
          <p:nvPr/>
        </p:nvPicPr>
        <p:blipFill>
          <a:blip r:embed="rId2"/>
          <a:stretch>
            <a:fillRect/>
          </a:stretch>
        </p:blipFill>
        <p:spPr>
          <a:xfrm>
            <a:off x="7053013" y="215897"/>
            <a:ext cx="4816698" cy="1374364"/>
          </a:xfrm>
          <a:prstGeom prst="rect">
            <a:avLst/>
          </a:prstGeom>
        </p:spPr>
      </p:pic>
      <p:sp>
        <p:nvSpPr>
          <p:cNvPr id="5" name="Text Placeholder 1">
            <a:extLst>
              <a:ext uri="{FF2B5EF4-FFF2-40B4-BE49-F238E27FC236}">
                <a16:creationId xmlns:a16="http://schemas.microsoft.com/office/drawing/2014/main" id="{07EBB9DF-638D-4973-A388-A4724D0C654F}"/>
              </a:ext>
            </a:extLst>
          </p:cNvPr>
          <p:cNvSpPr txBox="1">
            <a:spLocks/>
          </p:cNvSpPr>
          <p:nvPr/>
        </p:nvSpPr>
        <p:spPr>
          <a:xfrm>
            <a:off x="7307577" y="1850609"/>
            <a:ext cx="4307569" cy="46297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bg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tx1"/>
                </a:solidFill>
              </a:rPr>
              <a:t>Gymnaestrada tapahtuman </a:t>
            </a:r>
          </a:p>
          <a:p>
            <a:pPr marL="342900" indent="-342900">
              <a:buFont typeface="Arial" panose="020B0604020202020204" pitchFamily="34" charset="0"/>
              <a:buChar char="•"/>
            </a:pPr>
            <a:r>
              <a:rPr lang="fr-FR" sz="2400" dirty="0">
                <a:solidFill>
                  <a:schemeClr val="tx1"/>
                </a:solidFill>
              </a:rPr>
              <a:t>Esittely</a:t>
            </a:r>
          </a:p>
          <a:p>
            <a:pPr marL="342900" indent="-342900">
              <a:buFont typeface="Arial" panose="020B0604020202020204" pitchFamily="34" charset="0"/>
              <a:buChar char="•"/>
            </a:pPr>
            <a:r>
              <a:rPr lang="fr-FR" sz="2400" dirty="0">
                <a:solidFill>
                  <a:schemeClr val="tx1"/>
                </a:solidFill>
              </a:rPr>
              <a:t>Aikataulu</a:t>
            </a:r>
          </a:p>
          <a:p>
            <a:pPr marL="342900" indent="-342900">
              <a:buFont typeface="Arial" panose="020B0604020202020204" pitchFamily="34" charset="0"/>
              <a:buChar char="•"/>
            </a:pPr>
            <a:r>
              <a:rPr lang="fr-FR" sz="2400" dirty="0">
                <a:solidFill>
                  <a:schemeClr val="tx1"/>
                </a:solidFill>
              </a:rPr>
              <a:t>Alustava ohjelma</a:t>
            </a:r>
          </a:p>
          <a:p>
            <a:pPr marL="342900" indent="-342900">
              <a:buFont typeface="Arial" panose="020B0604020202020204" pitchFamily="34" charset="0"/>
              <a:buChar char="•"/>
            </a:pPr>
            <a:r>
              <a:rPr lang="fr-FR" sz="2400" dirty="0">
                <a:solidFill>
                  <a:schemeClr val="tx1"/>
                </a:solidFill>
              </a:rPr>
              <a:t>Ehdotus Vavon ohjelmksi</a:t>
            </a:r>
          </a:p>
          <a:p>
            <a:pPr marL="342900" indent="-342900">
              <a:buFont typeface="Arial" panose="020B0604020202020204" pitchFamily="34" charset="0"/>
              <a:buChar char="•"/>
            </a:pPr>
            <a:r>
              <a:rPr lang="fr-FR" sz="2400" dirty="0">
                <a:solidFill>
                  <a:schemeClr val="tx1"/>
                </a:solidFill>
              </a:rPr>
              <a:t>Kisat tapahtuman yhteydessä</a:t>
            </a:r>
          </a:p>
          <a:p>
            <a:pPr marL="342900" indent="-342900">
              <a:buFont typeface="Arial" panose="020B0604020202020204" pitchFamily="34" charset="0"/>
              <a:buChar char="•"/>
            </a:pPr>
            <a:endParaRPr lang="fr-FR" sz="2400" dirty="0">
              <a:solidFill>
                <a:schemeClr val="tx1"/>
              </a:solidFill>
            </a:endParaRPr>
          </a:p>
          <a:p>
            <a:r>
              <a:rPr lang="fr-FR" sz="2400" dirty="0">
                <a:solidFill>
                  <a:schemeClr val="tx1"/>
                </a:solidFill>
              </a:rPr>
              <a:t>Ohjelmakohtainen esittely</a:t>
            </a:r>
          </a:p>
          <a:p>
            <a:r>
              <a:rPr lang="fr-FR" sz="2400" dirty="0">
                <a:solidFill>
                  <a:schemeClr val="tx1"/>
                </a:solidFill>
              </a:rPr>
              <a:t>Vaatteet</a:t>
            </a:r>
          </a:p>
          <a:p>
            <a:r>
              <a:rPr lang="fr-FR" sz="2400" dirty="0">
                <a:solidFill>
                  <a:schemeClr val="tx1"/>
                </a:solidFill>
              </a:rPr>
              <a:t>Yhteystietoja</a:t>
            </a:r>
          </a:p>
          <a:p>
            <a:endParaRPr lang="fr-FR" sz="2400" dirty="0">
              <a:solidFill>
                <a:schemeClr val="tx1"/>
              </a:solidFill>
            </a:endParaRPr>
          </a:p>
          <a:p>
            <a:endParaRPr lang="fr-FR" sz="2400" dirty="0">
              <a:solidFill>
                <a:schemeClr val="tx1"/>
              </a:solidFill>
            </a:endParaRPr>
          </a:p>
          <a:p>
            <a:endParaRPr lang="fr-FR" sz="2400" dirty="0">
              <a:solidFill>
                <a:schemeClr val="tx1"/>
              </a:solidFill>
            </a:endParaRPr>
          </a:p>
        </p:txBody>
      </p:sp>
    </p:spTree>
    <p:extLst>
      <p:ext uri="{BB962C8B-B14F-4D97-AF65-F5344CB8AC3E}">
        <p14:creationId xmlns:p14="http://schemas.microsoft.com/office/powerpoint/2010/main" val="1001808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5723647" cy="742950"/>
          </a:xfrm>
        </p:spPr>
        <p:txBody>
          <a:bodyPr/>
          <a:lstStyle/>
          <a:p>
            <a:r>
              <a:rPr lang="fi-FI" b="1" i="0" dirty="0" err="1">
                <a:solidFill>
                  <a:srgbClr val="262626"/>
                </a:solidFill>
                <a:effectLst/>
                <a:latin typeface="Lato"/>
              </a:rPr>
              <a:t>Gymnaestrada</a:t>
            </a:r>
            <a:r>
              <a:rPr lang="fi-FI" b="1" i="0" dirty="0">
                <a:solidFill>
                  <a:srgbClr val="262626"/>
                </a:solidFill>
                <a:effectLst/>
                <a:latin typeface="Lato"/>
              </a:rPr>
              <a:t> Tampere 2022</a:t>
            </a:r>
          </a:p>
          <a:p>
            <a:endParaRPr lang="fr-FR" dirty="0"/>
          </a:p>
        </p:txBody>
      </p:sp>
      <p:sp>
        <p:nvSpPr>
          <p:cNvPr id="3" name="Text Placeholder 2"/>
          <p:cNvSpPr>
            <a:spLocks noGrp="1"/>
          </p:cNvSpPr>
          <p:nvPr>
            <p:ph type="body" sz="quarter" idx="11"/>
          </p:nvPr>
        </p:nvSpPr>
        <p:spPr>
          <a:xfrm>
            <a:off x="1087972" y="1789044"/>
            <a:ext cx="9937838" cy="4850296"/>
          </a:xfrm>
        </p:spPr>
        <p:txBody>
          <a:bodyPr/>
          <a:lstStyle/>
          <a:p>
            <a:pPr algn="l" fontAlgn="base"/>
            <a:r>
              <a:rPr lang="fi-FI" sz="2000" b="1" i="0" dirty="0">
                <a:solidFill>
                  <a:srgbClr val="262626"/>
                </a:solidFill>
                <a:effectLst/>
                <a:latin typeface="inherit"/>
              </a:rPr>
              <a:t>Kesän liikuttavin festivaali </a:t>
            </a:r>
            <a:r>
              <a:rPr lang="fi-FI" sz="2000" b="1" i="0" dirty="0" err="1">
                <a:solidFill>
                  <a:srgbClr val="262626"/>
                </a:solidFill>
                <a:effectLst/>
                <a:latin typeface="inherit"/>
              </a:rPr>
              <a:t>Gymnaestrada</a:t>
            </a:r>
            <a:r>
              <a:rPr lang="fi-FI" sz="2000" b="1" i="0" dirty="0">
                <a:solidFill>
                  <a:srgbClr val="262626"/>
                </a:solidFill>
                <a:effectLst/>
                <a:latin typeface="inherit"/>
              </a:rPr>
              <a:t> koetaan Tampereella 9.-12.6.2022</a:t>
            </a:r>
          </a:p>
          <a:p>
            <a:pPr algn="l" fontAlgn="base"/>
            <a:r>
              <a:rPr lang="fi-FI" sz="2000" b="0" i="0" dirty="0">
                <a:solidFill>
                  <a:srgbClr val="444444"/>
                </a:solidFill>
                <a:effectLst/>
                <a:latin typeface="inherit"/>
              </a:rPr>
              <a:t>Lähde mukaan </a:t>
            </a:r>
            <a:r>
              <a:rPr lang="fi-FI" sz="2000" b="0" i="0" dirty="0" err="1">
                <a:solidFill>
                  <a:srgbClr val="444444"/>
                </a:solidFill>
                <a:effectLst/>
                <a:latin typeface="inherit"/>
              </a:rPr>
              <a:t>Gymnaestradaan</a:t>
            </a:r>
            <a:r>
              <a:rPr lang="fi-FI" sz="2000" b="0" i="0" dirty="0">
                <a:solidFill>
                  <a:srgbClr val="444444"/>
                </a:solidFill>
                <a:effectLst/>
                <a:latin typeface="inherit"/>
              </a:rPr>
              <a:t>, kesän 2022 liikkeen ja voimistelun supertapahtumaan.</a:t>
            </a:r>
            <a:br>
              <a:rPr lang="fi-FI" sz="2000" b="0" i="0" dirty="0">
                <a:solidFill>
                  <a:srgbClr val="444444"/>
                </a:solidFill>
                <a:effectLst/>
                <a:latin typeface="inherit"/>
              </a:rPr>
            </a:br>
            <a:r>
              <a:rPr lang="fi-FI" sz="2000" b="0" i="0" dirty="0" err="1">
                <a:solidFill>
                  <a:srgbClr val="444444"/>
                </a:solidFill>
                <a:effectLst/>
                <a:latin typeface="inherit"/>
              </a:rPr>
              <a:t>Gymnaestrada</a:t>
            </a:r>
            <a:r>
              <a:rPr lang="fi-FI" sz="2000" b="0" i="0" dirty="0">
                <a:solidFill>
                  <a:srgbClr val="444444"/>
                </a:solidFill>
                <a:effectLst/>
                <a:latin typeface="inherit"/>
              </a:rPr>
              <a:t> on kesätapahtuma niille, joita liikuttaa ilo, ihmiset ja hyvä fiilis. </a:t>
            </a:r>
          </a:p>
          <a:p>
            <a:pPr algn="l" fontAlgn="base"/>
            <a:r>
              <a:rPr lang="fi-FI" sz="2000" b="0" i="0" dirty="0">
                <a:solidFill>
                  <a:srgbClr val="444444"/>
                </a:solidFill>
                <a:effectLst/>
                <a:latin typeface="inherit"/>
              </a:rPr>
              <a:t>Tampereella 9. - 12.6.2022 järjestettävä </a:t>
            </a:r>
            <a:r>
              <a:rPr lang="fi-FI" sz="2000" b="0" i="0" dirty="0" err="1">
                <a:solidFill>
                  <a:srgbClr val="444444"/>
                </a:solidFill>
                <a:effectLst/>
                <a:latin typeface="inherit"/>
              </a:rPr>
              <a:t>Gymnaestrada</a:t>
            </a:r>
            <a:r>
              <a:rPr lang="fi-FI" sz="2000" b="0" i="0" dirty="0">
                <a:solidFill>
                  <a:srgbClr val="444444"/>
                </a:solidFill>
                <a:effectLst/>
                <a:latin typeface="inherit"/>
              </a:rPr>
              <a:t> on tapahtumana runsas. Neljän päivän aikana </a:t>
            </a:r>
            <a:r>
              <a:rPr lang="fi-FI" sz="2000" b="0" i="0" dirty="0" err="1">
                <a:solidFill>
                  <a:srgbClr val="444444"/>
                </a:solidFill>
                <a:effectLst/>
                <a:latin typeface="inherit"/>
              </a:rPr>
              <a:t>Gymnaestradassa</a:t>
            </a:r>
            <a:r>
              <a:rPr lang="fi-FI" sz="2000" b="0" i="0" dirty="0">
                <a:solidFill>
                  <a:srgbClr val="444444"/>
                </a:solidFill>
                <a:effectLst/>
                <a:latin typeface="inherit"/>
              </a:rPr>
              <a:t> on luvassa näytöksiä, kilpailuja, kenttäohjelmia, kokeilupisteitä sekä liikkumisen riemua monessa muodossa. Paikalle saapuvat tuhannet voimistelijat ympäri Suomen, mutta myös kansainvälistä voimisteluväkeä odotetaan. Myös ohikulkijat ovat lämpimästi tervetulleita kokemaan voimistelun ja liikkumisen riemua tapahtumaan.</a:t>
            </a:r>
          </a:p>
          <a:p>
            <a:pPr algn="l" fontAlgn="base"/>
            <a:endParaRPr lang="fi-FI" sz="2000" b="0" i="0" dirty="0">
              <a:solidFill>
                <a:srgbClr val="444444"/>
              </a:solidFill>
              <a:effectLst/>
              <a:latin typeface="inherit"/>
            </a:endParaRPr>
          </a:p>
          <a:p>
            <a:pPr algn="l" fontAlgn="base"/>
            <a:r>
              <a:rPr lang="fi-FI" sz="2000" b="1" i="0" dirty="0">
                <a:solidFill>
                  <a:srgbClr val="262626"/>
                </a:solidFill>
                <a:effectLst/>
                <a:latin typeface="inherit"/>
              </a:rPr>
              <a:t>Lähde mukaan </a:t>
            </a:r>
            <a:r>
              <a:rPr lang="fi-FI" sz="2000" b="1" i="0" dirty="0" err="1">
                <a:solidFill>
                  <a:srgbClr val="262626"/>
                </a:solidFill>
                <a:effectLst/>
                <a:latin typeface="inherit"/>
              </a:rPr>
              <a:t>Gymnaestradaan</a:t>
            </a:r>
            <a:r>
              <a:rPr lang="fi-FI" sz="2000" b="1" i="0" dirty="0">
                <a:solidFill>
                  <a:srgbClr val="262626"/>
                </a:solidFill>
                <a:effectLst/>
                <a:latin typeface="inherit"/>
              </a:rPr>
              <a:t>!</a:t>
            </a:r>
          </a:p>
          <a:p>
            <a:pPr algn="l" fontAlgn="base"/>
            <a:r>
              <a:rPr lang="fi-FI" sz="2000" b="0" i="0" dirty="0">
                <a:solidFill>
                  <a:srgbClr val="444444"/>
                </a:solidFill>
                <a:effectLst/>
                <a:latin typeface="inherit"/>
              </a:rPr>
              <a:t>Suomen suurin ja näyttävin liikunnallinen kaupunkitapahtuma kokoaa voimistelun harrastajat ja huiput yhteen. Tampereen </a:t>
            </a:r>
            <a:r>
              <a:rPr lang="fi-FI" sz="2000" b="0" i="0" dirty="0" err="1">
                <a:solidFill>
                  <a:srgbClr val="444444"/>
                </a:solidFill>
                <a:effectLst/>
                <a:latin typeface="inherit"/>
              </a:rPr>
              <a:t>Gymnaestradaan</a:t>
            </a:r>
            <a:r>
              <a:rPr lang="fi-FI" sz="2000" b="0" i="0" dirty="0">
                <a:solidFill>
                  <a:srgbClr val="444444"/>
                </a:solidFill>
                <a:effectLst/>
                <a:latin typeface="inherit"/>
              </a:rPr>
              <a:t> odotetaan ainakin 12 000 osallistujaa ympäri Suomen esiintymään, kilpailemaan, jumppaamaan, katsomaan, kokemaan ja ennen kaikkea nauttimaan </a:t>
            </a:r>
            <a:r>
              <a:rPr lang="fi-FI" sz="2000" b="0" i="0" dirty="0" err="1">
                <a:solidFill>
                  <a:srgbClr val="444444"/>
                </a:solidFill>
                <a:effectLst/>
                <a:latin typeface="inherit"/>
              </a:rPr>
              <a:t>Gymnaestradan</a:t>
            </a:r>
            <a:r>
              <a:rPr lang="fi-FI" sz="2000" b="0" i="0" dirty="0">
                <a:solidFill>
                  <a:srgbClr val="444444"/>
                </a:solidFill>
                <a:effectLst/>
                <a:latin typeface="inherit"/>
              </a:rPr>
              <a:t> tunnelmasta ja upeista näytöksistä.</a:t>
            </a:r>
          </a:p>
          <a:p>
            <a:pPr algn="l" fontAlgn="base"/>
            <a:endParaRPr lang="fi-FI" sz="2000" b="0" i="0" dirty="0">
              <a:solidFill>
                <a:srgbClr val="444444"/>
              </a:solidFill>
              <a:effectLst/>
              <a:latin typeface="Lato"/>
            </a:endParaRPr>
          </a:p>
          <a:p>
            <a:endParaRPr lang="fr-FR" sz="2000" dirty="0"/>
          </a:p>
        </p:txBody>
      </p:sp>
    </p:spTree>
    <p:extLst>
      <p:ext uri="{BB962C8B-B14F-4D97-AF65-F5344CB8AC3E}">
        <p14:creationId xmlns:p14="http://schemas.microsoft.com/office/powerpoint/2010/main" val="157988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i-FI" b="1" i="0" dirty="0">
                <a:solidFill>
                  <a:srgbClr val="333333"/>
                </a:solidFill>
                <a:effectLst/>
                <a:latin typeface="Arial" panose="020B0604020202020204" pitchFamily="34" charset="0"/>
              </a:rPr>
              <a:t>Tärkeitä päivämääriä &amp; etenemisaikataulua</a:t>
            </a:r>
            <a:endParaRPr lang="fr-FR" dirty="0"/>
          </a:p>
        </p:txBody>
      </p:sp>
      <p:sp>
        <p:nvSpPr>
          <p:cNvPr id="3" name="Text Placeholder 2"/>
          <p:cNvSpPr>
            <a:spLocks noGrp="1"/>
          </p:cNvSpPr>
          <p:nvPr>
            <p:ph type="body" sz="quarter" idx="11"/>
          </p:nvPr>
        </p:nvSpPr>
        <p:spPr>
          <a:xfrm>
            <a:off x="1087972" y="1789044"/>
            <a:ext cx="10308898" cy="4850296"/>
          </a:xfrm>
        </p:spPr>
        <p:txBody>
          <a:bodyPr/>
          <a:lstStyle/>
          <a:p>
            <a:r>
              <a:rPr lang="fi-FI" sz="2000" b="0" i="0" dirty="0">
                <a:solidFill>
                  <a:schemeClr val="tx1"/>
                </a:solidFill>
                <a:effectLst/>
                <a:latin typeface="inherit"/>
              </a:rPr>
              <a:t>Kevät 2021 	</a:t>
            </a:r>
            <a:r>
              <a:rPr lang="fi-FI" sz="2000" b="0" i="0" u="none" strike="noStrike" dirty="0">
                <a:solidFill>
                  <a:srgbClr val="0563C1"/>
                </a:solidFill>
                <a:effectLst/>
                <a:latin typeface="inherit"/>
                <a:hlinkClick r:id="rId2">
                  <a:extLst>
                    <a:ext uri="{A12FA001-AC4F-418D-AE19-62706E023703}">
                      <ahyp:hlinkClr xmlns:ahyp="http://schemas.microsoft.com/office/drawing/2018/hyperlinkcolor" val="tx"/>
                    </a:ext>
                  </a:extLst>
                </a:hlinkClick>
              </a:rPr>
              <a:t>Seuran </a:t>
            </a:r>
            <a:r>
              <a:rPr lang="fi-FI" sz="2000" b="0" i="0" u="none" strike="noStrike" dirty="0" err="1">
                <a:solidFill>
                  <a:srgbClr val="0563C1"/>
                </a:solidFill>
                <a:effectLst/>
                <a:latin typeface="inherit"/>
                <a:hlinkClick r:id="rId2">
                  <a:extLst>
                    <a:ext uri="{A12FA001-AC4F-418D-AE19-62706E023703}">
                      <ahyp:hlinkClr xmlns:ahyp="http://schemas.microsoft.com/office/drawing/2018/hyperlinkcolor" val="tx"/>
                    </a:ext>
                  </a:extLst>
                </a:hlinkClick>
              </a:rPr>
              <a:t>Gympin</a:t>
            </a:r>
            <a:r>
              <a:rPr lang="fi-FI" sz="2000" b="0" i="0" u="none" strike="noStrike" dirty="0">
                <a:solidFill>
                  <a:schemeClr val="tx1"/>
                </a:solidFill>
                <a:effectLst/>
                <a:latin typeface="inherit"/>
                <a:hlinkClick r:id="rId2">
                  <a:extLst>
                    <a:ext uri="{A12FA001-AC4F-418D-AE19-62706E023703}">
                      <ahyp:hlinkClr xmlns:ahyp="http://schemas.microsoft.com/office/drawing/2018/hyperlinkcolor" val="tx"/>
                    </a:ext>
                  </a:extLst>
                </a:hlinkClick>
              </a:rPr>
              <a:t> valinta ja ilmoittaminen</a:t>
            </a:r>
            <a:r>
              <a:rPr lang="fi-FI" sz="2000" b="0" i="0" u="none" strike="noStrike" dirty="0">
                <a:solidFill>
                  <a:schemeClr val="tx1"/>
                </a:solidFill>
                <a:effectLst/>
                <a:latin typeface="inherit"/>
              </a:rPr>
              <a:t> </a:t>
            </a:r>
            <a:r>
              <a:rPr lang="fi-FI" sz="2000" b="0" i="0" u="none" strike="noStrike" dirty="0" err="1">
                <a:solidFill>
                  <a:schemeClr val="tx1"/>
                </a:solidFill>
                <a:effectLst/>
                <a:latin typeface="inherit"/>
              </a:rPr>
              <a:t>Vavon</a:t>
            </a:r>
            <a:r>
              <a:rPr lang="fi-FI" sz="2000" b="0" i="0" u="none" strike="noStrike" dirty="0">
                <a:solidFill>
                  <a:schemeClr val="tx1"/>
                </a:solidFill>
                <a:effectLst/>
                <a:latin typeface="inherit"/>
              </a:rPr>
              <a:t> </a:t>
            </a:r>
            <a:r>
              <a:rPr lang="fi-FI" sz="2000" b="0" i="0" u="none" strike="noStrike" dirty="0" err="1">
                <a:solidFill>
                  <a:schemeClr val="tx1"/>
                </a:solidFill>
                <a:effectLst/>
                <a:latin typeface="inherit"/>
              </a:rPr>
              <a:t>Gymppi</a:t>
            </a:r>
            <a:r>
              <a:rPr lang="fi-FI" sz="2000" dirty="0">
                <a:solidFill>
                  <a:schemeClr val="tx1"/>
                </a:solidFill>
                <a:latin typeface="inherit"/>
              </a:rPr>
              <a:t>: Terhi Rantanen</a:t>
            </a:r>
            <a:br>
              <a:rPr lang="fi-FI" sz="2000" b="0" i="0" dirty="0">
                <a:solidFill>
                  <a:schemeClr val="tx1"/>
                </a:solidFill>
                <a:effectLst/>
                <a:latin typeface="inherit"/>
              </a:rPr>
            </a:br>
            <a:r>
              <a:rPr lang="fi-FI" sz="2000" dirty="0">
                <a:solidFill>
                  <a:schemeClr val="tx1"/>
                </a:solidFill>
                <a:effectLst/>
                <a:latin typeface="inherit"/>
              </a:rPr>
              <a:t>su 29.8.2021 	Kenttäohjelmien opetuskurssi, Helsinki. Opetuskurssi myös striimataan. </a:t>
            </a:r>
            <a:br>
              <a:rPr lang="fi-FI" sz="2000" dirty="0">
                <a:solidFill>
                  <a:schemeClr val="tx1"/>
                </a:solidFill>
                <a:effectLst/>
                <a:latin typeface="inherit"/>
              </a:rPr>
            </a:br>
            <a:r>
              <a:rPr lang="fi-FI" sz="2000" b="1" i="0" dirty="0">
                <a:solidFill>
                  <a:schemeClr val="tx1"/>
                </a:solidFill>
                <a:effectLst/>
                <a:latin typeface="inherit"/>
              </a:rPr>
              <a:t>la 11.9.2021	Kenttäohjelmien opetuskurssi, Tampere </a:t>
            </a:r>
            <a:br>
              <a:rPr lang="fi-FI" sz="2000" b="1" i="0" dirty="0">
                <a:solidFill>
                  <a:schemeClr val="tx1"/>
                </a:solidFill>
                <a:effectLst/>
                <a:latin typeface="inherit"/>
              </a:rPr>
            </a:br>
            <a:r>
              <a:rPr lang="fi-FI" sz="2000" b="1" i="0" dirty="0">
                <a:solidFill>
                  <a:schemeClr val="tx1"/>
                </a:solidFill>
                <a:effectLst/>
                <a:latin typeface="inherit"/>
              </a:rPr>
              <a:t>18.10.2021</a:t>
            </a:r>
            <a:r>
              <a:rPr lang="fi-FI" sz="2000" b="1" dirty="0">
                <a:solidFill>
                  <a:schemeClr val="tx1"/>
                </a:solidFill>
                <a:effectLst/>
                <a:latin typeface="inherit"/>
              </a:rPr>
              <a:t>  	A</a:t>
            </a:r>
            <a:r>
              <a:rPr lang="fi-FI" sz="2000" b="1" i="0" dirty="0">
                <a:solidFill>
                  <a:schemeClr val="tx1"/>
                </a:solidFill>
                <a:effectLst/>
                <a:latin typeface="inherit"/>
              </a:rPr>
              <a:t>lustavat ilmoittautumiset seuroittain </a:t>
            </a:r>
            <a:r>
              <a:rPr lang="fi-FI" sz="2000" b="1" i="0" dirty="0">
                <a:solidFill>
                  <a:srgbClr val="FF0000"/>
                </a:solidFill>
                <a:effectLst/>
                <a:latin typeface="inherit"/>
              </a:rPr>
              <a:t>Aikaa jatkettu 1.11.asti!</a:t>
            </a:r>
            <a:br>
              <a:rPr lang="fi-FI" sz="2000" b="0" i="0" dirty="0">
                <a:solidFill>
                  <a:schemeClr val="tx1"/>
                </a:solidFill>
                <a:effectLst/>
                <a:latin typeface="inherit"/>
              </a:rPr>
            </a:br>
            <a:r>
              <a:rPr lang="fi-FI" sz="2000" b="0" i="0" dirty="0">
                <a:solidFill>
                  <a:schemeClr val="tx1"/>
                </a:solidFill>
                <a:effectLst/>
                <a:latin typeface="inherit"/>
              </a:rPr>
              <a:t>18.11.2021</a:t>
            </a:r>
            <a:r>
              <a:rPr lang="fi-FI" sz="2000" dirty="0">
                <a:solidFill>
                  <a:schemeClr val="tx1"/>
                </a:solidFill>
                <a:effectLst/>
                <a:latin typeface="inherit"/>
              </a:rPr>
              <a:t> 	</a:t>
            </a:r>
            <a:r>
              <a:rPr lang="fi-FI" sz="2000" b="0" i="0" dirty="0">
                <a:solidFill>
                  <a:schemeClr val="tx1"/>
                </a:solidFill>
                <a:effectLst/>
                <a:latin typeface="inherit"/>
              </a:rPr>
              <a:t>Haku näytöksiin päättyy </a:t>
            </a:r>
            <a:br>
              <a:rPr lang="fi-FI" sz="2000" b="0" i="0" dirty="0">
                <a:solidFill>
                  <a:schemeClr val="tx1"/>
                </a:solidFill>
                <a:effectLst/>
                <a:latin typeface="inherit"/>
              </a:rPr>
            </a:br>
            <a:r>
              <a:rPr lang="fi-FI" sz="2000" b="0" i="0" dirty="0">
                <a:solidFill>
                  <a:schemeClr val="tx1"/>
                </a:solidFill>
                <a:effectLst/>
                <a:latin typeface="inherit"/>
              </a:rPr>
              <a:t>la 20.11.2021</a:t>
            </a:r>
            <a:r>
              <a:rPr lang="fi-FI" sz="2000" dirty="0">
                <a:solidFill>
                  <a:schemeClr val="tx1"/>
                </a:solidFill>
                <a:effectLst/>
                <a:latin typeface="inherit"/>
              </a:rPr>
              <a:t> 	</a:t>
            </a:r>
            <a:r>
              <a:rPr lang="fi-FI" sz="2000" b="0" i="0" dirty="0">
                <a:solidFill>
                  <a:schemeClr val="tx1"/>
                </a:solidFill>
                <a:effectLst/>
                <a:latin typeface="inherit"/>
              </a:rPr>
              <a:t>Kenttäohjelmien kertauskurssi Helsinki. 125-juhlaviikonvaihteen 				yhteydessä.</a:t>
            </a:r>
            <a:br>
              <a:rPr lang="fi-FI" sz="2000" b="0" i="0" dirty="0">
                <a:solidFill>
                  <a:schemeClr val="tx1"/>
                </a:solidFill>
                <a:effectLst/>
                <a:latin typeface="inherit"/>
              </a:rPr>
            </a:br>
            <a:r>
              <a:rPr lang="fi-FI" sz="2000" dirty="0">
                <a:solidFill>
                  <a:schemeClr val="tx1"/>
                </a:solidFill>
                <a:effectLst/>
                <a:latin typeface="inherit"/>
              </a:rPr>
              <a:t>1.2.2022  	Sitovat ilmoittautumiset - Ilmoittautuminen </a:t>
            </a:r>
            <a:r>
              <a:rPr lang="fi-FI" sz="2000" dirty="0" err="1">
                <a:solidFill>
                  <a:schemeClr val="tx1"/>
                </a:solidFill>
                <a:effectLst/>
                <a:latin typeface="inherit"/>
              </a:rPr>
              <a:t>Early</a:t>
            </a:r>
            <a:r>
              <a:rPr lang="fi-FI" sz="2000" dirty="0">
                <a:solidFill>
                  <a:schemeClr val="tx1"/>
                </a:solidFill>
                <a:effectLst/>
                <a:latin typeface="inherit"/>
              </a:rPr>
              <a:t> Bird -hinnoin päättyy </a:t>
            </a:r>
            <a:br>
              <a:rPr lang="fi-FI" sz="2000" dirty="0">
                <a:solidFill>
                  <a:schemeClr val="tx1"/>
                </a:solidFill>
                <a:effectLst/>
                <a:latin typeface="inherit"/>
              </a:rPr>
            </a:br>
            <a:r>
              <a:rPr lang="fi-FI" sz="2000" b="0" i="0" dirty="0">
                <a:solidFill>
                  <a:schemeClr val="tx1"/>
                </a:solidFill>
                <a:effectLst/>
                <a:latin typeface="inherit"/>
              </a:rPr>
              <a:t>1.2.2022 </a:t>
            </a:r>
            <a:r>
              <a:rPr lang="fi-FI" sz="2000" dirty="0">
                <a:solidFill>
                  <a:schemeClr val="tx1"/>
                </a:solidFill>
                <a:effectLst/>
                <a:latin typeface="inherit"/>
              </a:rPr>
              <a:t> 	</a:t>
            </a:r>
            <a:r>
              <a:rPr lang="fi-FI" sz="2000" b="0" i="0" dirty="0">
                <a:solidFill>
                  <a:schemeClr val="tx1"/>
                </a:solidFill>
                <a:effectLst/>
                <a:latin typeface="inherit"/>
              </a:rPr>
              <a:t>Kenttäohjelmien esiintymisasujen tilaukset CHOPAR</a:t>
            </a:r>
            <a:br>
              <a:rPr lang="fi-FI" sz="2000" b="0" i="0" dirty="0">
                <a:solidFill>
                  <a:schemeClr val="tx1"/>
                </a:solidFill>
                <a:effectLst/>
                <a:latin typeface="inherit"/>
              </a:rPr>
            </a:br>
            <a:r>
              <a:rPr lang="fi-FI" sz="2000" b="1" i="0" dirty="0">
                <a:solidFill>
                  <a:schemeClr val="tx1"/>
                </a:solidFill>
                <a:effectLst/>
                <a:latin typeface="inherit"/>
              </a:rPr>
              <a:t>9.4.2022</a:t>
            </a:r>
            <a:r>
              <a:rPr lang="fi-FI" sz="2000" b="1" dirty="0">
                <a:solidFill>
                  <a:schemeClr val="tx1"/>
                </a:solidFill>
                <a:effectLst/>
                <a:latin typeface="inherit"/>
              </a:rPr>
              <a:t> 	</a:t>
            </a:r>
            <a:r>
              <a:rPr lang="fi-FI" sz="2000" b="1" i="0" dirty="0">
                <a:solidFill>
                  <a:schemeClr val="tx1"/>
                </a:solidFill>
                <a:effectLst/>
                <a:latin typeface="inherit"/>
              </a:rPr>
              <a:t>Kenttäohjelmien yhteisharjoitukset (ns. vaativammat kenttäohjelmat), 			Vantaa, Energia-areena sekä </a:t>
            </a:r>
            <a:r>
              <a:rPr lang="fi-FI" sz="2000" b="1" i="0" dirty="0" err="1">
                <a:solidFill>
                  <a:schemeClr val="tx1"/>
                </a:solidFill>
                <a:effectLst/>
                <a:latin typeface="inherit"/>
              </a:rPr>
              <a:t>Myyrmäkihalli</a:t>
            </a:r>
            <a:br>
              <a:rPr lang="fi-FI" sz="2000" b="0" i="0" dirty="0">
                <a:solidFill>
                  <a:schemeClr val="tx1"/>
                </a:solidFill>
                <a:effectLst/>
                <a:latin typeface="inherit"/>
              </a:rPr>
            </a:br>
            <a:r>
              <a:rPr lang="fi-FI" sz="2000" b="0" i="0" dirty="0">
                <a:solidFill>
                  <a:schemeClr val="tx1"/>
                </a:solidFill>
                <a:effectLst/>
                <a:latin typeface="inherit"/>
              </a:rPr>
              <a:t>11.4.2022 </a:t>
            </a:r>
            <a:r>
              <a:rPr lang="fi-FI" sz="2000" dirty="0">
                <a:solidFill>
                  <a:schemeClr val="tx1"/>
                </a:solidFill>
                <a:effectLst/>
                <a:latin typeface="inherit"/>
              </a:rPr>
              <a:t> 	</a:t>
            </a:r>
            <a:r>
              <a:rPr lang="fi-FI" sz="2000" b="0" i="0" dirty="0">
                <a:solidFill>
                  <a:schemeClr val="tx1"/>
                </a:solidFill>
                <a:effectLst/>
                <a:latin typeface="inherit"/>
              </a:rPr>
              <a:t>Ilmoittautuminen päättyy (</a:t>
            </a:r>
            <a:r>
              <a:rPr lang="fi-FI" sz="2000" b="0" i="0" dirty="0" err="1">
                <a:solidFill>
                  <a:schemeClr val="tx1"/>
                </a:solidFill>
                <a:effectLst/>
                <a:latin typeface="inherit"/>
              </a:rPr>
              <a:t>Late</a:t>
            </a:r>
            <a:r>
              <a:rPr lang="fi-FI" sz="2000" b="0" i="0" dirty="0">
                <a:solidFill>
                  <a:schemeClr val="tx1"/>
                </a:solidFill>
                <a:effectLst/>
                <a:latin typeface="inherit"/>
              </a:rPr>
              <a:t> </a:t>
            </a:r>
            <a:r>
              <a:rPr lang="fi-FI" sz="2000" b="0" i="0" dirty="0" err="1">
                <a:solidFill>
                  <a:schemeClr val="tx1"/>
                </a:solidFill>
                <a:effectLst/>
                <a:latin typeface="inherit"/>
              </a:rPr>
              <a:t>Birds</a:t>
            </a:r>
            <a:r>
              <a:rPr lang="fi-FI" sz="2000" b="0" i="0" dirty="0">
                <a:solidFill>
                  <a:schemeClr val="tx1"/>
                </a:solidFill>
                <a:effectLst/>
                <a:latin typeface="inherit"/>
              </a:rPr>
              <a:t>)</a:t>
            </a:r>
            <a:br>
              <a:rPr lang="fi-FI" sz="2000" b="0" i="0" dirty="0">
                <a:solidFill>
                  <a:schemeClr val="tx1"/>
                </a:solidFill>
                <a:effectLst/>
                <a:latin typeface="inherit"/>
              </a:rPr>
            </a:br>
            <a:r>
              <a:rPr lang="fi-FI" sz="2000" b="0" i="0" dirty="0">
                <a:solidFill>
                  <a:schemeClr val="tx1"/>
                </a:solidFill>
                <a:effectLst/>
                <a:latin typeface="inherit"/>
              </a:rPr>
              <a:t>9.-12.6.2022</a:t>
            </a:r>
            <a:r>
              <a:rPr lang="fi-FI" sz="2000" dirty="0">
                <a:solidFill>
                  <a:schemeClr val="tx1"/>
                </a:solidFill>
                <a:effectLst/>
                <a:latin typeface="inherit"/>
              </a:rPr>
              <a:t> 	</a:t>
            </a:r>
            <a:r>
              <a:rPr lang="fi-FI" sz="2000" b="0" i="0" dirty="0" err="1">
                <a:solidFill>
                  <a:schemeClr val="tx1"/>
                </a:solidFill>
                <a:effectLst/>
                <a:latin typeface="inherit"/>
              </a:rPr>
              <a:t>Gymnaestrada</a:t>
            </a:r>
            <a:r>
              <a:rPr lang="fi-FI" sz="2000" b="0" i="0" dirty="0">
                <a:solidFill>
                  <a:schemeClr val="tx1"/>
                </a:solidFill>
                <a:effectLst/>
                <a:latin typeface="inherit"/>
              </a:rPr>
              <a:t> Tampere </a:t>
            </a:r>
          </a:p>
          <a:p>
            <a:br>
              <a:rPr lang="fi-FI" sz="2000" b="0" i="0" dirty="0">
                <a:solidFill>
                  <a:schemeClr val="tx1"/>
                </a:solidFill>
                <a:effectLst/>
                <a:latin typeface="Lato"/>
              </a:rPr>
            </a:br>
            <a:r>
              <a:rPr lang="fi-FI" sz="2000" b="0" i="1" dirty="0">
                <a:solidFill>
                  <a:schemeClr val="tx1"/>
                </a:solidFill>
                <a:effectLst/>
                <a:latin typeface="Lato"/>
              </a:rPr>
              <a:t>Pidätämme oikeudet muutoksiin.</a:t>
            </a:r>
            <a:endParaRPr lang="fr-FR" sz="2000" dirty="0">
              <a:solidFill>
                <a:schemeClr val="tx1"/>
              </a:solidFill>
            </a:endParaRPr>
          </a:p>
        </p:txBody>
      </p:sp>
      <p:sp>
        <p:nvSpPr>
          <p:cNvPr id="5" name="Ellipsi 4">
            <a:extLst>
              <a:ext uri="{FF2B5EF4-FFF2-40B4-BE49-F238E27FC236}">
                <a16:creationId xmlns:a16="http://schemas.microsoft.com/office/drawing/2014/main" id="{20A2CA7D-9427-4E26-BC9E-BC236F7247C6}"/>
              </a:ext>
            </a:extLst>
          </p:cNvPr>
          <p:cNvSpPr/>
          <p:nvPr/>
        </p:nvSpPr>
        <p:spPr>
          <a:xfrm>
            <a:off x="7706140" y="4663425"/>
            <a:ext cx="3266660" cy="214072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38B29C48-D773-486B-826A-2D9705F1A505}"/>
              </a:ext>
            </a:extLst>
          </p:cNvPr>
          <p:cNvSpPr txBox="1"/>
          <p:nvPr/>
        </p:nvSpPr>
        <p:spPr>
          <a:xfrm>
            <a:off x="8189845" y="5102088"/>
            <a:ext cx="2319130" cy="1323439"/>
          </a:xfrm>
          <a:prstGeom prst="rect">
            <a:avLst/>
          </a:prstGeom>
          <a:noFill/>
        </p:spPr>
        <p:txBody>
          <a:bodyPr wrap="square" rtlCol="0">
            <a:spAutoFit/>
          </a:bodyPr>
          <a:lstStyle/>
          <a:p>
            <a:pPr algn="ctr"/>
            <a:r>
              <a:rPr lang="fi-FI" sz="2000" dirty="0"/>
              <a:t>Esiintymisasut jaetaan yhteisharjoituksissa 9.4.</a:t>
            </a:r>
          </a:p>
        </p:txBody>
      </p:sp>
    </p:spTree>
    <p:extLst>
      <p:ext uri="{BB962C8B-B14F-4D97-AF65-F5344CB8AC3E}">
        <p14:creationId xmlns:p14="http://schemas.microsoft.com/office/powerpoint/2010/main" val="1966850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094" y="295749"/>
            <a:ext cx="4978549" cy="989712"/>
          </a:xfrm>
        </p:spPr>
        <p:txBody>
          <a:bodyPr/>
          <a:lstStyle/>
          <a:p>
            <a:r>
              <a:rPr lang="fr-FR" dirty="0"/>
              <a:t>Tapahtuman alustava ohjelma</a:t>
            </a:r>
          </a:p>
        </p:txBody>
      </p:sp>
      <p:sp>
        <p:nvSpPr>
          <p:cNvPr id="3" name="Text Placeholder 2"/>
          <p:cNvSpPr>
            <a:spLocks noGrp="1"/>
          </p:cNvSpPr>
          <p:nvPr>
            <p:ph type="body" sz="quarter" idx="11"/>
          </p:nvPr>
        </p:nvSpPr>
        <p:spPr>
          <a:xfrm>
            <a:off x="4400202" y="0"/>
            <a:ext cx="1652256" cy="377895"/>
          </a:xfrm>
        </p:spPr>
        <p:txBody>
          <a:bodyPr/>
          <a:lstStyle/>
          <a:p>
            <a:r>
              <a:rPr lang="fr-FR" dirty="0"/>
              <a:t>15.9. päivitetty</a:t>
            </a:r>
          </a:p>
        </p:txBody>
      </p:sp>
      <p:pic>
        <p:nvPicPr>
          <p:cNvPr id="6" name="Kuvan paikkamerkki 5">
            <a:extLst>
              <a:ext uri="{FF2B5EF4-FFF2-40B4-BE49-F238E27FC236}">
                <a16:creationId xmlns:a16="http://schemas.microsoft.com/office/drawing/2014/main" id="{B6C9651A-E6D0-4B67-A5CA-2BBE8E861D0A}"/>
              </a:ext>
            </a:extLst>
          </p:cNvPr>
          <p:cNvPicPr>
            <a:picLocks noGrp="1" noChangeAspect="1"/>
          </p:cNvPicPr>
          <p:nvPr>
            <p:ph type="pic" sz="quarter" idx="12"/>
          </p:nvPr>
        </p:nvPicPr>
        <p:blipFill rotWithShape="1">
          <a:blip r:embed="rId2"/>
          <a:srcRect t="870" b="870"/>
          <a:stretch/>
        </p:blipFill>
        <p:spPr/>
      </p:pic>
      <p:pic>
        <p:nvPicPr>
          <p:cNvPr id="5" name="Kuva 4">
            <a:extLst>
              <a:ext uri="{FF2B5EF4-FFF2-40B4-BE49-F238E27FC236}">
                <a16:creationId xmlns:a16="http://schemas.microsoft.com/office/drawing/2014/main" id="{F2507BA3-3157-455D-82E7-825977ED04D5}"/>
              </a:ext>
            </a:extLst>
          </p:cNvPr>
          <p:cNvPicPr>
            <a:picLocks noChangeAspect="1"/>
          </p:cNvPicPr>
          <p:nvPr/>
        </p:nvPicPr>
        <p:blipFill>
          <a:blip r:embed="rId3"/>
          <a:stretch>
            <a:fillRect/>
          </a:stretch>
        </p:blipFill>
        <p:spPr>
          <a:xfrm>
            <a:off x="374683" y="1071233"/>
            <a:ext cx="4056582" cy="5786767"/>
          </a:xfrm>
          <a:prstGeom prst="rect">
            <a:avLst/>
          </a:prstGeom>
        </p:spPr>
      </p:pic>
      <p:pic>
        <p:nvPicPr>
          <p:cNvPr id="9" name="Kuva 8">
            <a:extLst>
              <a:ext uri="{FF2B5EF4-FFF2-40B4-BE49-F238E27FC236}">
                <a16:creationId xmlns:a16="http://schemas.microsoft.com/office/drawing/2014/main" id="{C21B8F5A-A9A6-41A1-B421-F10FF7002BE4}"/>
              </a:ext>
            </a:extLst>
          </p:cNvPr>
          <p:cNvPicPr>
            <a:picLocks noChangeAspect="1"/>
          </p:cNvPicPr>
          <p:nvPr/>
        </p:nvPicPr>
        <p:blipFill>
          <a:blip r:embed="rId4"/>
          <a:stretch>
            <a:fillRect/>
          </a:stretch>
        </p:blipFill>
        <p:spPr>
          <a:xfrm>
            <a:off x="4400202" y="2573907"/>
            <a:ext cx="3763137" cy="4416615"/>
          </a:xfrm>
          <a:prstGeom prst="rect">
            <a:avLst/>
          </a:prstGeom>
        </p:spPr>
      </p:pic>
    </p:spTree>
    <p:extLst>
      <p:ext uri="{BB962C8B-B14F-4D97-AF65-F5344CB8AC3E}">
        <p14:creationId xmlns:p14="http://schemas.microsoft.com/office/powerpoint/2010/main" val="2299799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42197" y="775263"/>
            <a:ext cx="7698220" cy="742950"/>
          </a:xfrm>
        </p:spPr>
        <p:txBody>
          <a:bodyPr/>
          <a:lstStyle/>
          <a:p>
            <a:r>
              <a:rPr lang="fi-FI" b="1" i="0" dirty="0">
                <a:solidFill>
                  <a:srgbClr val="333333"/>
                </a:solidFill>
                <a:effectLst/>
                <a:latin typeface="Arial" panose="020B0604020202020204" pitchFamily="34" charset="0"/>
              </a:rPr>
              <a:t>Ehdotus ohjelmista, joissa </a:t>
            </a:r>
            <a:r>
              <a:rPr lang="fi-FI" b="1" i="0" dirty="0" err="1">
                <a:solidFill>
                  <a:srgbClr val="333333"/>
                </a:solidFill>
                <a:effectLst/>
                <a:latin typeface="Arial" panose="020B0604020202020204" pitchFamily="34" charset="0"/>
              </a:rPr>
              <a:t>Vavo</a:t>
            </a:r>
            <a:r>
              <a:rPr lang="fi-FI" b="1" i="0" dirty="0">
                <a:solidFill>
                  <a:srgbClr val="333333"/>
                </a:solidFill>
                <a:effectLst/>
                <a:latin typeface="Arial" panose="020B0604020202020204" pitchFamily="34" charset="0"/>
              </a:rPr>
              <a:t> mukana</a:t>
            </a:r>
            <a:endParaRPr lang="fr-FR" dirty="0"/>
          </a:p>
        </p:txBody>
      </p:sp>
      <p:sp>
        <p:nvSpPr>
          <p:cNvPr id="3" name="Text Placeholder 2"/>
          <p:cNvSpPr>
            <a:spLocks noGrp="1"/>
          </p:cNvSpPr>
          <p:nvPr>
            <p:ph type="body" sz="quarter" idx="11"/>
          </p:nvPr>
        </p:nvSpPr>
        <p:spPr>
          <a:xfrm>
            <a:off x="942197" y="1518213"/>
            <a:ext cx="10640203" cy="6048779"/>
          </a:xfrm>
        </p:spPr>
        <p:txBody>
          <a:bodyPr/>
          <a:lstStyle/>
          <a:p>
            <a:r>
              <a:rPr lang="fi-FI" sz="1800" b="1" dirty="0">
                <a:solidFill>
                  <a:schemeClr val="tx1"/>
                </a:solidFill>
                <a:latin typeface="inherit"/>
              </a:rPr>
              <a:t>Ohjelman nimi		Ikä				Ohjaajat</a:t>
            </a:r>
          </a:p>
          <a:p>
            <a:r>
              <a:rPr lang="fi-FI" sz="1800" dirty="0">
                <a:solidFill>
                  <a:schemeClr val="tx1"/>
                </a:solidFill>
                <a:latin typeface="inherit"/>
              </a:rPr>
              <a:t>Robotit			Perheliikunta (kaiken ikäiset)		Outi </a:t>
            </a:r>
            <a:r>
              <a:rPr lang="fi-FI" sz="1800" dirty="0" err="1">
                <a:solidFill>
                  <a:schemeClr val="tx1"/>
                </a:solidFill>
                <a:latin typeface="inherit"/>
              </a:rPr>
              <a:t>Leuhtonen</a:t>
            </a:r>
            <a:r>
              <a:rPr lang="fi-FI" sz="1800" dirty="0">
                <a:solidFill>
                  <a:schemeClr val="tx1"/>
                </a:solidFill>
                <a:latin typeface="inherit"/>
              </a:rPr>
              <a:t>, Terhi Rantanen</a:t>
            </a:r>
          </a:p>
          <a:p>
            <a:r>
              <a:rPr lang="fi-FI" sz="1800" dirty="0">
                <a:solidFill>
                  <a:schemeClr val="tx1"/>
                </a:solidFill>
                <a:latin typeface="inherit"/>
              </a:rPr>
              <a:t>Jos kuussa voisi tanssia	7-12-vuotiaat (vaikeampi rooli)	Hanna Kekkonen, Viivi Salminen</a:t>
            </a:r>
          </a:p>
          <a:p>
            <a:r>
              <a:rPr lang="fr-FR" sz="1800" dirty="0">
                <a:solidFill>
                  <a:schemeClr val="tx1"/>
                </a:solidFill>
                <a:latin typeface="inherit"/>
              </a:rPr>
              <a:t>Millaisen tarinan kirjoitat...	12-18-vuotiaat voimistelu		Sanna Piispa</a:t>
            </a:r>
          </a:p>
          <a:p>
            <a:r>
              <a:rPr lang="fr-FR" sz="1800" dirty="0">
                <a:solidFill>
                  <a:schemeClr val="tx1"/>
                </a:solidFill>
                <a:latin typeface="inherit"/>
              </a:rPr>
              <a:t>Luonnon lumoissa		Tanssiohjelma (kaiken ikäiset)		Roosa Nieminen, Nina Salonen</a:t>
            </a:r>
          </a:p>
          <a:p>
            <a:r>
              <a:rPr lang="fr-FR" sz="1800" dirty="0">
                <a:solidFill>
                  <a:schemeClr val="tx1"/>
                </a:solidFill>
                <a:latin typeface="inherit"/>
              </a:rPr>
              <a:t>Me ollaan # voimistelu	KA, telinevoimistelu (kaiken ik.)	?</a:t>
            </a:r>
          </a:p>
          <a:p>
            <a:r>
              <a:rPr lang="fr-FR" sz="1800" dirty="0">
                <a:solidFill>
                  <a:schemeClr val="tx1"/>
                </a:solidFill>
                <a:latin typeface="inherit"/>
              </a:rPr>
              <a:t>Ystäväni, elämäni		yli 15-v. Voimistelu, tanvo		Anna Notkola</a:t>
            </a:r>
          </a:p>
          <a:p>
            <a:r>
              <a:rPr lang="fr-FR" sz="1800" dirty="0">
                <a:solidFill>
                  <a:schemeClr val="tx1"/>
                </a:solidFill>
                <a:latin typeface="inherit"/>
              </a:rPr>
              <a:t>Kiertoradalla		Kuntoliikkujat (kaiken ikäiset)		Riitta Latosaari?</a:t>
            </a:r>
          </a:p>
          <a:p>
            <a:r>
              <a:rPr lang="fr-FR" sz="1800" dirty="0">
                <a:solidFill>
                  <a:schemeClr val="tx1"/>
                </a:solidFill>
                <a:latin typeface="inherit"/>
              </a:rPr>
              <a:t>Kirkkaat vedet		Energetic Ladies-ryhmä		Jaana Linna-Laiho</a:t>
            </a:r>
          </a:p>
          <a:p>
            <a:endParaRPr lang="fr-FR" sz="1800" dirty="0">
              <a:solidFill>
                <a:schemeClr val="tx1"/>
              </a:solidFill>
              <a:latin typeface="inherit"/>
            </a:endParaRPr>
          </a:p>
          <a:p>
            <a:pPr algn="l" fontAlgn="base"/>
            <a:r>
              <a:rPr lang="fi-FI" sz="1800" b="1" i="0" dirty="0">
                <a:solidFill>
                  <a:srgbClr val="262626"/>
                </a:solidFill>
                <a:effectLst/>
                <a:latin typeface="inherit"/>
              </a:rPr>
              <a:t>Opetuskurssit, kertauskurssi, yhteisharjoitus </a:t>
            </a:r>
          </a:p>
          <a:p>
            <a:pPr algn="l" fontAlgn="base"/>
            <a:r>
              <a:rPr lang="fi-FI" b="0" i="0" u="none" strike="noStrike" dirty="0">
                <a:solidFill>
                  <a:srgbClr val="753BBD"/>
                </a:solidFill>
                <a:effectLst/>
                <a:latin typeface="inherit"/>
                <a:hlinkClick r:id="rId2"/>
              </a:rPr>
              <a:t>Yhteisohjelmien opetuskurssit ohjaajille ja valmentajille järjestetään su 29.8.2021 Helsingissä ja la 11.9.2021 Tampereella</a:t>
            </a:r>
            <a:r>
              <a:rPr lang="fi-FI" b="0" i="0" dirty="0">
                <a:solidFill>
                  <a:srgbClr val="444444"/>
                </a:solidFill>
                <a:effectLst/>
                <a:latin typeface="inherit"/>
              </a:rPr>
              <a:t>.</a:t>
            </a:r>
            <a:br>
              <a:rPr lang="fi-FI" b="0" i="0" dirty="0">
                <a:solidFill>
                  <a:srgbClr val="444444"/>
                </a:solidFill>
                <a:effectLst/>
                <a:latin typeface="inherit"/>
              </a:rPr>
            </a:br>
            <a:r>
              <a:rPr lang="fi-FI" b="0" i="0" dirty="0">
                <a:solidFill>
                  <a:srgbClr val="444444"/>
                </a:solidFill>
                <a:effectLst/>
                <a:latin typeface="inherit"/>
              </a:rPr>
              <a:t>Kertauskurssi on la 20.11.2021 Helsingissä.</a:t>
            </a:r>
            <a:br>
              <a:rPr lang="fi-FI" b="0" i="0" dirty="0">
                <a:solidFill>
                  <a:srgbClr val="444444"/>
                </a:solidFill>
                <a:effectLst/>
                <a:latin typeface="inherit"/>
              </a:rPr>
            </a:br>
            <a:r>
              <a:rPr lang="fi-FI" b="0" i="0" dirty="0">
                <a:solidFill>
                  <a:srgbClr val="444444"/>
                </a:solidFill>
                <a:effectLst/>
                <a:latin typeface="inherit"/>
              </a:rPr>
              <a:t>Opetuksen tueksi valmistuvat kirjalliset ohjeet, musiikit ja opetusvideot.</a:t>
            </a:r>
            <a:br>
              <a:rPr lang="fi-FI" b="0" i="0" dirty="0">
                <a:solidFill>
                  <a:srgbClr val="444444"/>
                </a:solidFill>
                <a:effectLst/>
                <a:latin typeface="inherit"/>
              </a:rPr>
            </a:br>
            <a:r>
              <a:rPr lang="fi-FI" b="0" i="0" dirty="0">
                <a:solidFill>
                  <a:srgbClr val="444444"/>
                </a:solidFill>
                <a:effectLst/>
                <a:latin typeface="inherit"/>
              </a:rPr>
              <a:t>Ns. vaativampien kenttäohjelmien osalta pidetään kaikkien voimistelijoiden yhteisharjoitukset la 9.4.2022 Vantaalla.</a:t>
            </a:r>
            <a:br>
              <a:rPr lang="fi-FI" b="0" i="0" dirty="0">
                <a:solidFill>
                  <a:srgbClr val="444444"/>
                </a:solidFill>
                <a:effectLst/>
                <a:latin typeface="inherit"/>
              </a:rPr>
            </a:br>
            <a:r>
              <a:rPr lang="fi-FI" b="0" i="0" dirty="0">
                <a:solidFill>
                  <a:srgbClr val="444444"/>
                </a:solidFill>
                <a:effectLst/>
                <a:latin typeface="inherit"/>
              </a:rPr>
              <a:t>Tapahtuman aikana kaikkia kenttäohjelmia harjoitellaan perjantaina, lauantaina ja sunnuntaina</a:t>
            </a:r>
          </a:p>
          <a:p>
            <a:r>
              <a:rPr lang="fr-FR" sz="1800" dirty="0">
                <a:solidFill>
                  <a:schemeClr val="tx1"/>
                </a:solidFill>
              </a:rPr>
              <a:t>	</a:t>
            </a:r>
          </a:p>
        </p:txBody>
      </p:sp>
    </p:spTree>
    <p:extLst>
      <p:ext uri="{BB962C8B-B14F-4D97-AF65-F5344CB8AC3E}">
        <p14:creationId xmlns:p14="http://schemas.microsoft.com/office/powerpoint/2010/main" val="374188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094" y="295749"/>
            <a:ext cx="5959210" cy="989712"/>
          </a:xfrm>
        </p:spPr>
        <p:txBody>
          <a:bodyPr/>
          <a:lstStyle/>
          <a:p>
            <a:r>
              <a:rPr lang="fr-FR" dirty="0"/>
              <a:t>Kenttäohjelmien esiintymisjärjestys</a:t>
            </a:r>
          </a:p>
        </p:txBody>
      </p:sp>
      <p:pic>
        <p:nvPicPr>
          <p:cNvPr id="6" name="Kuvan paikkamerkki 5">
            <a:extLst>
              <a:ext uri="{FF2B5EF4-FFF2-40B4-BE49-F238E27FC236}">
                <a16:creationId xmlns:a16="http://schemas.microsoft.com/office/drawing/2014/main" id="{B6C9651A-E6D0-4B67-A5CA-2BBE8E861D0A}"/>
              </a:ext>
            </a:extLst>
          </p:cNvPr>
          <p:cNvPicPr>
            <a:picLocks noGrp="1" noChangeAspect="1"/>
          </p:cNvPicPr>
          <p:nvPr>
            <p:ph type="pic" sz="quarter" idx="12"/>
          </p:nvPr>
        </p:nvPicPr>
        <p:blipFill rotWithShape="1">
          <a:blip r:embed="rId2"/>
          <a:srcRect t="870" b="870"/>
          <a:stretch/>
        </p:blipFill>
        <p:spPr/>
      </p:pic>
      <p:pic>
        <p:nvPicPr>
          <p:cNvPr id="5" name="Kuva 4">
            <a:extLst>
              <a:ext uri="{FF2B5EF4-FFF2-40B4-BE49-F238E27FC236}">
                <a16:creationId xmlns:a16="http://schemas.microsoft.com/office/drawing/2014/main" id="{946019DB-3FA0-4372-99C7-24F1030B66D0}"/>
              </a:ext>
            </a:extLst>
          </p:cNvPr>
          <p:cNvPicPr>
            <a:picLocks noChangeAspect="1"/>
          </p:cNvPicPr>
          <p:nvPr/>
        </p:nvPicPr>
        <p:blipFill>
          <a:blip r:embed="rId3"/>
          <a:stretch>
            <a:fillRect/>
          </a:stretch>
        </p:blipFill>
        <p:spPr>
          <a:xfrm>
            <a:off x="437690" y="790605"/>
            <a:ext cx="11316619" cy="3776869"/>
          </a:xfrm>
          <a:prstGeom prst="rect">
            <a:avLst/>
          </a:prstGeom>
        </p:spPr>
      </p:pic>
      <p:sp>
        <p:nvSpPr>
          <p:cNvPr id="7" name="Tekstiruutu 6">
            <a:extLst>
              <a:ext uri="{FF2B5EF4-FFF2-40B4-BE49-F238E27FC236}">
                <a16:creationId xmlns:a16="http://schemas.microsoft.com/office/drawing/2014/main" id="{FEBF932D-3341-452A-A340-5B34A54DA69A}"/>
              </a:ext>
            </a:extLst>
          </p:cNvPr>
          <p:cNvSpPr txBox="1"/>
          <p:nvPr/>
        </p:nvSpPr>
        <p:spPr>
          <a:xfrm>
            <a:off x="6427304" y="916129"/>
            <a:ext cx="5244769" cy="369332"/>
          </a:xfrm>
          <a:prstGeom prst="rect">
            <a:avLst/>
          </a:prstGeom>
          <a:noFill/>
        </p:spPr>
        <p:txBody>
          <a:bodyPr wrap="none" rtlCol="0">
            <a:spAutoFit/>
          </a:bodyPr>
          <a:lstStyle/>
          <a:p>
            <a:r>
              <a:rPr lang="fi-FI" dirty="0"/>
              <a:t>* Helpompi ohjelma, ei yhteisharjoituksia huhtikuussa</a:t>
            </a:r>
          </a:p>
        </p:txBody>
      </p:sp>
      <p:sp>
        <p:nvSpPr>
          <p:cNvPr id="3" name="Text Placeholder 2"/>
          <p:cNvSpPr>
            <a:spLocks noGrp="1"/>
          </p:cNvSpPr>
          <p:nvPr>
            <p:ph type="body" sz="quarter" idx="11"/>
          </p:nvPr>
        </p:nvSpPr>
        <p:spPr>
          <a:xfrm>
            <a:off x="468094" y="4377418"/>
            <a:ext cx="5584364" cy="2361313"/>
          </a:xfrm>
        </p:spPr>
        <p:txBody>
          <a:bodyPr/>
          <a:lstStyle/>
          <a:p>
            <a:pPr>
              <a:lnSpc>
                <a:spcPct val="100000"/>
              </a:lnSpc>
              <a:spcBef>
                <a:spcPts val="300"/>
              </a:spcBef>
            </a:pPr>
            <a:r>
              <a:rPr lang="fr-FR" b="1" dirty="0"/>
              <a:t>Vavo mukana näissä ohjelmissa:</a:t>
            </a:r>
          </a:p>
          <a:p>
            <a:pPr marL="285750" indent="-285750">
              <a:lnSpc>
                <a:spcPct val="100000"/>
              </a:lnSpc>
              <a:spcBef>
                <a:spcPts val="300"/>
              </a:spcBef>
              <a:buFont typeface="Arial" panose="020B0604020202020204" pitchFamily="34" charset="0"/>
              <a:buChar char="•"/>
            </a:pPr>
            <a:r>
              <a:rPr lang="fr-FR" dirty="0"/>
              <a:t>Kirkkaat vedet</a:t>
            </a:r>
          </a:p>
          <a:p>
            <a:pPr marL="285750" indent="-285750">
              <a:lnSpc>
                <a:spcPct val="100000"/>
              </a:lnSpc>
              <a:spcBef>
                <a:spcPts val="300"/>
              </a:spcBef>
              <a:buFont typeface="Arial" panose="020B0604020202020204" pitchFamily="34" charset="0"/>
              <a:buChar char="•"/>
            </a:pPr>
            <a:r>
              <a:rPr lang="fr-FR" i="1" dirty="0"/>
              <a:t>Me ollaan # voimistelu?</a:t>
            </a:r>
          </a:p>
          <a:p>
            <a:pPr marL="285750" indent="-285750">
              <a:lnSpc>
                <a:spcPct val="100000"/>
              </a:lnSpc>
              <a:spcBef>
                <a:spcPts val="300"/>
              </a:spcBef>
              <a:buFont typeface="Arial" panose="020B0604020202020204" pitchFamily="34" charset="0"/>
              <a:buChar char="•"/>
            </a:pPr>
            <a:r>
              <a:rPr lang="fr-FR" dirty="0"/>
              <a:t>Jos kuussa voisi tanssia</a:t>
            </a:r>
          </a:p>
          <a:p>
            <a:pPr marL="285750" indent="-285750">
              <a:lnSpc>
                <a:spcPct val="100000"/>
              </a:lnSpc>
              <a:spcBef>
                <a:spcPts val="300"/>
              </a:spcBef>
              <a:buFont typeface="Arial" panose="020B0604020202020204" pitchFamily="34" charset="0"/>
              <a:buChar char="•"/>
            </a:pPr>
            <a:r>
              <a:rPr lang="fr-FR" dirty="0"/>
              <a:t>Robotit</a:t>
            </a:r>
          </a:p>
          <a:p>
            <a:pPr marL="285750" indent="-285750">
              <a:lnSpc>
                <a:spcPct val="100000"/>
              </a:lnSpc>
              <a:spcBef>
                <a:spcPts val="300"/>
              </a:spcBef>
              <a:buFont typeface="Arial" panose="020B0604020202020204" pitchFamily="34" charset="0"/>
              <a:buChar char="•"/>
            </a:pPr>
            <a:r>
              <a:rPr lang="fr-FR" i="1" dirty="0"/>
              <a:t>Kiertoradalla?</a:t>
            </a:r>
          </a:p>
          <a:p>
            <a:pPr marL="285750" indent="-285750">
              <a:lnSpc>
                <a:spcPct val="100000"/>
              </a:lnSpc>
              <a:spcBef>
                <a:spcPts val="300"/>
              </a:spcBef>
              <a:buFont typeface="Arial" panose="020B0604020202020204" pitchFamily="34" charset="0"/>
              <a:buChar char="•"/>
            </a:pPr>
            <a:r>
              <a:rPr lang="fr-FR" dirty="0"/>
              <a:t>Luonnon lumoissa</a:t>
            </a:r>
          </a:p>
          <a:p>
            <a:pPr marL="285750" indent="-285750">
              <a:lnSpc>
                <a:spcPct val="100000"/>
              </a:lnSpc>
              <a:spcBef>
                <a:spcPts val="300"/>
              </a:spcBef>
              <a:buFont typeface="Arial" panose="020B0604020202020204" pitchFamily="34" charset="0"/>
              <a:buChar char="•"/>
            </a:pPr>
            <a:r>
              <a:rPr lang="fr-FR" dirty="0"/>
              <a:t>Millaisen tarinan kirjoitat elämällesi?</a:t>
            </a:r>
          </a:p>
          <a:p>
            <a:pPr marL="285750" indent="-285750">
              <a:lnSpc>
                <a:spcPct val="100000"/>
              </a:lnSpc>
              <a:spcBef>
                <a:spcPts val="300"/>
              </a:spcBef>
              <a:buFont typeface="Arial" panose="020B0604020202020204" pitchFamily="34" charset="0"/>
              <a:buChar char="•"/>
            </a:pPr>
            <a:r>
              <a:rPr lang="fr-FR" dirty="0"/>
              <a:t>Ystäväni, elämäni</a:t>
            </a:r>
          </a:p>
          <a:p>
            <a:pPr>
              <a:lnSpc>
                <a:spcPct val="100000"/>
              </a:lnSpc>
              <a:spcBef>
                <a:spcPts val="300"/>
              </a:spcBef>
            </a:pPr>
            <a:endParaRPr lang="fr-FR" dirty="0"/>
          </a:p>
        </p:txBody>
      </p:sp>
    </p:spTree>
    <p:extLst>
      <p:ext uri="{BB962C8B-B14F-4D97-AF65-F5344CB8AC3E}">
        <p14:creationId xmlns:p14="http://schemas.microsoft.com/office/powerpoint/2010/main" val="268642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FR" dirty="0"/>
              <a:t>Vanhempainilta 30.9.2021</a:t>
            </a:r>
          </a:p>
        </p:txBody>
      </p:sp>
      <p:sp>
        <p:nvSpPr>
          <p:cNvPr id="3" name="Tekstiruutu 2">
            <a:extLst>
              <a:ext uri="{FF2B5EF4-FFF2-40B4-BE49-F238E27FC236}">
                <a16:creationId xmlns:a16="http://schemas.microsoft.com/office/drawing/2014/main" id="{041912E5-6FED-4D78-A8C9-EA66B26DFCAB}"/>
              </a:ext>
            </a:extLst>
          </p:cNvPr>
          <p:cNvSpPr txBox="1"/>
          <p:nvPr/>
        </p:nvSpPr>
        <p:spPr>
          <a:xfrm>
            <a:off x="7637502" y="833254"/>
            <a:ext cx="4438835" cy="5909310"/>
          </a:xfrm>
          <a:prstGeom prst="rect">
            <a:avLst/>
          </a:prstGeom>
          <a:noFill/>
        </p:spPr>
        <p:txBody>
          <a:bodyPr wrap="square" lIns="91440" tIns="45720" rIns="91440" bIns="45720" rtlCol="0" anchor="t">
            <a:spAutoFit/>
          </a:bodyPr>
          <a:lstStyle/>
          <a:p>
            <a:pPr>
              <a:lnSpc>
                <a:spcPct val="150000"/>
              </a:lnSpc>
            </a:pPr>
            <a:r>
              <a:rPr lang="fi-FI" sz="2000" b="1" dirty="0">
                <a:solidFill>
                  <a:srgbClr val="002060"/>
                </a:solidFill>
              </a:rPr>
              <a:t>Aiheita:</a:t>
            </a:r>
            <a:endParaRPr lang="fi-FI" sz="2000" b="1" dirty="0">
              <a:solidFill>
                <a:srgbClr val="002060"/>
              </a:solidFill>
              <a:cs typeface="Calibri"/>
            </a:endParaRPr>
          </a:p>
          <a:p>
            <a:pPr>
              <a:lnSpc>
                <a:spcPct val="150000"/>
              </a:lnSpc>
            </a:pPr>
            <a:r>
              <a:rPr lang="fi-FI" sz="2000" b="1" dirty="0">
                <a:solidFill>
                  <a:srgbClr val="002060"/>
                </a:solidFill>
                <a:cs typeface="Calibri"/>
              </a:rPr>
              <a:t>-Seuran JV vastuuhenkilöt</a:t>
            </a:r>
          </a:p>
          <a:p>
            <a:pPr>
              <a:lnSpc>
                <a:spcPct val="150000"/>
              </a:lnSpc>
            </a:pPr>
            <a:r>
              <a:rPr lang="fi-FI" sz="2000" b="1" dirty="0">
                <a:solidFill>
                  <a:srgbClr val="002060"/>
                </a:solidFill>
                <a:cs typeface="Calibri"/>
              </a:rPr>
              <a:t>-Mitä toimintaa </a:t>
            </a:r>
            <a:r>
              <a:rPr lang="fi-FI" sz="2000" b="1" dirty="0" err="1">
                <a:solidFill>
                  <a:srgbClr val="002060"/>
                </a:solidFill>
                <a:cs typeface="Calibri"/>
              </a:rPr>
              <a:t>VaVo:ssa</a:t>
            </a:r>
            <a:r>
              <a:rPr lang="fi-FI" sz="2000" b="1" dirty="0">
                <a:solidFill>
                  <a:srgbClr val="002060"/>
                </a:solidFill>
                <a:cs typeface="Calibri"/>
              </a:rPr>
              <a:t> on</a:t>
            </a:r>
          </a:p>
          <a:p>
            <a:pPr>
              <a:lnSpc>
                <a:spcPct val="150000"/>
              </a:lnSpc>
            </a:pPr>
            <a:r>
              <a:rPr lang="fi-FI" sz="2000" b="1" dirty="0">
                <a:solidFill>
                  <a:srgbClr val="002060"/>
                </a:solidFill>
                <a:cs typeface="Calibri"/>
              </a:rPr>
              <a:t>-Valmennustoiminta </a:t>
            </a:r>
            <a:r>
              <a:rPr lang="fi-FI" sz="2000" b="1" dirty="0" err="1">
                <a:solidFill>
                  <a:srgbClr val="002060"/>
                </a:solidFill>
                <a:cs typeface="Calibri"/>
              </a:rPr>
              <a:t>VaVo:ssa</a:t>
            </a:r>
          </a:p>
          <a:p>
            <a:pPr>
              <a:lnSpc>
                <a:spcPct val="150000"/>
              </a:lnSpc>
            </a:pPr>
            <a:r>
              <a:rPr lang="fi-FI" sz="2000" b="1" dirty="0">
                <a:solidFill>
                  <a:srgbClr val="002060"/>
                </a:solidFill>
                <a:cs typeface="Calibri"/>
              </a:rPr>
              <a:t>-Kilpajoukkueessa voimistelu</a:t>
            </a:r>
          </a:p>
          <a:p>
            <a:pPr>
              <a:lnSpc>
                <a:spcPct val="150000"/>
              </a:lnSpc>
            </a:pPr>
            <a:r>
              <a:rPr lang="fi-FI" sz="2000" b="1" dirty="0">
                <a:solidFill>
                  <a:srgbClr val="002060"/>
                </a:solidFill>
                <a:cs typeface="Calibri"/>
              </a:rPr>
              <a:t>-Vanhemman rooli</a:t>
            </a:r>
          </a:p>
          <a:p>
            <a:pPr>
              <a:lnSpc>
                <a:spcPct val="150000"/>
              </a:lnSpc>
            </a:pPr>
            <a:r>
              <a:rPr lang="fi-FI" sz="2000" b="1" dirty="0">
                <a:solidFill>
                  <a:srgbClr val="002060"/>
                </a:solidFill>
                <a:cs typeface="Calibri"/>
              </a:rPr>
              <a:t>-Valmennusmaksut</a:t>
            </a:r>
          </a:p>
          <a:p>
            <a:pPr>
              <a:lnSpc>
                <a:spcPct val="150000"/>
              </a:lnSpc>
            </a:pPr>
            <a:r>
              <a:rPr lang="fi-FI" sz="2000" b="1" dirty="0">
                <a:solidFill>
                  <a:srgbClr val="002060"/>
                </a:solidFill>
                <a:cs typeface="Calibri"/>
              </a:rPr>
              <a:t>-Varusteet ja seurakauppa</a:t>
            </a:r>
          </a:p>
          <a:p>
            <a:pPr>
              <a:lnSpc>
                <a:spcPct val="150000"/>
              </a:lnSpc>
            </a:pPr>
            <a:r>
              <a:rPr lang="fi-FI" sz="2000" b="1" dirty="0">
                <a:solidFill>
                  <a:srgbClr val="002060"/>
                </a:solidFill>
                <a:cs typeface="Calibri"/>
              </a:rPr>
              <a:t>-</a:t>
            </a:r>
            <a:r>
              <a:rPr lang="fi-FI" sz="2000" b="1" dirty="0" err="1">
                <a:solidFill>
                  <a:srgbClr val="002060"/>
                </a:solidFill>
                <a:cs typeface="Calibri"/>
              </a:rPr>
              <a:t>MyClub</a:t>
            </a:r>
            <a:r>
              <a:rPr lang="fi-FI" sz="2000" b="1" dirty="0">
                <a:solidFill>
                  <a:srgbClr val="002060"/>
                </a:solidFill>
                <a:cs typeface="Calibri"/>
              </a:rPr>
              <a:t> ja </a:t>
            </a:r>
            <a:r>
              <a:rPr lang="fi-FI" sz="2000" b="1" dirty="0" err="1">
                <a:solidFill>
                  <a:srgbClr val="002060"/>
                </a:solidFill>
                <a:cs typeface="Calibri"/>
              </a:rPr>
              <a:t>Hoika</a:t>
            </a:r>
          </a:p>
          <a:p>
            <a:pPr>
              <a:lnSpc>
                <a:spcPct val="150000"/>
              </a:lnSpc>
            </a:pPr>
            <a:r>
              <a:rPr lang="fi-FI" sz="2000" b="1" dirty="0">
                <a:solidFill>
                  <a:srgbClr val="002060"/>
                </a:solidFill>
                <a:cs typeface="Calibri"/>
              </a:rPr>
              <a:t>-Nettisivut</a:t>
            </a:r>
          </a:p>
          <a:p>
            <a:pPr>
              <a:lnSpc>
                <a:spcPct val="150000"/>
              </a:lnSpc>
            </a:pPr>
            <a:r>
              <a:rPr lang="fi-FI" sz="2000" b="1" dirty="0">
                <a:solidFill>
                  <a:srgbClr val="002060"/>
                </a:solidFill>
                <a:cs typeface="Calibri"/>
              </a:rPr>
              <a:t>-</a:t>
            </a:r>
            <a:r>
              <a:rPr lang="fi-FI" sz="2000" b="1" dirty="0" err="1">
                <a:solidFill>
                  <a:srgbClr val="002060"/>
                </a:solidFill>
                <a:cs typeface="Calibri"/>
              </a:rPr>
              <a:t>Gymnaestrada</a:t>
            </a:r>
          </a:p>
          <a:p>
            <a:pPr>
              <a:lnSpc>
                <a:spcPct val="150000"/>
              </a:lnSpc>
            </a:pPr>
            <a:r>
              <a:rPr lang="fi-FI" sz="2000" b="1" dirty="0">
                <a:solidFill>
                  <a:srgbClr val="002060"/>
                </a:solidFill>
                <a:cs typeface="Calibri"/>
              </a:rPr>
              <a:t>-</a:t>
            </a:r>
            <a:r>
              <a:rPr lang="fi-FI" sz="2000" b="1" dirty="0" err="1">
                <a:solidFill>
                  <a:srgbClr val="002060"/>
                </a:solidFill>
                <a:cs typeface="Calibri"/>
              </a:rPr>
              <a:t>VaVo</a:t>
            </a:r>
            <a:r>
              <a:rPr lang="fi-FI" sz="2000" b="1" dirty="0">
                <a:solidFill>
                  <a:srgbClr val="002060"/>
                </a:solidFill>
                <a:cs typeface="Calibri" panose="020F0502020204030204"/>
              </a:rPr>
              <a:t> Cup 27.11.</a:t>
            </a:r>
          </a:p>
          <a:p>
            <a:endParaRPr lang="fi-FI" dirty="0">
              <a:cs typeface="Calibri"/>
            </a:endParaRPr>
          </a:p>
        </p:txBody>
      </p:sp>
    </p:spTree>
    <p:extLst>
      <p:ext uri="{BB962C8B-B14F-4D97-AF65-F5344CB8AC3E}">
        <p14:creationId xmlns:p14="http://schemas.microsoft.com/office/powerpoint/2010/main" val="2664573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a:extLst>
              <a:ext uri="{FF2B5EF4-FFF2-40B4-BE49-F238E27FC236}">
                <a16:creationId xmlns:a16="http://schemas.microsoft.com/office/drawing/2014/main" id="{E5132E8A-EAC3-42AC-812B-5307D0AD2FEC}"/>
              </a:ext>
            </a:extLst>
          </p:cNvPr>
          <p:cNvPicPr>
            <a:picLocks noGrp="1" noChangeAspect="1"/>
          </p:cNvPicPr>
          <p:nvPr>
            <p:ph type="pic" sz="quarter" idx="12"/>
          </p:nvPr>
        </p:nvPicPr>
        <p:blipFill rotWithShape="1">
          <a:blip r:embed="rId2"/>
          <a:srcRect t="20135" b="20135"/>
          <a:stretch/>
        </p:blipFill>
        <p:spPr/>
      </p:pic>
      <p:sp>
        <p:nvSpPr>
          <p:cNvPr id="5" name="Text Placeholder 4"/>
          <p:cNvSpPr>
            <a:spLocks noGrp="1"/>
          </p:cNvSpPr>
          <p:nvPr>
            <p:ph type="body" sz="quarter" idx="10"/>
          </p:nvPr>
        </p:nvSpPr>
        <p:spPr>
          <a:xfrm>
            <a:off x="186822" y="4439340"/>
            <a:ext cx="2808169" cy="1147482"/>
          </a:xfrm>
        </p:spPr>
        <p:txBody>
          <a:bodyPr/>
          <a:lstStyle/>
          <a:p>
            <a:r>
              <a:rPr lang="fr-FR" dirty="0"/>
              <a:t>Kisat tapahtuman </a:t>
            </a:r>
          </a:p>
          <a:p>
            <a:r>
              <a:rPr lang="fr-FR" dirty="0"/>
              <a:t>yhteydessä</a:t>
            </a:r>
          </a:p>
        </p:txBody>
      </p:sp>
      <p:sp>
        <p:nvSpPr>
          <p:cNvPr id="10" name="Text Placeholder 4">
            <a:extLst>
              <a:ext uri="{FF2B5EF4-FFF2-40B4-BE49-F238E27FC236}">
                <a16:creationId xmlns:a16="http://schemas.microsoft.com/office/drawing/2014/main" id="{6A86F8E4-4B08-4C75-9E45-7EA8B89F10A2}"/>
              </a:ext>
            </a:extLst>
          </p:cNvPr>
          <p:cNvSpPr txBox="1">
            <a:spLocks/>
          </p:cNvSpPr>
          <p:nvPr/>
        </p:nvSpPr>
        <p:spPr>
          <a:xfrm>
            <a:off x="3135430" y="4439340"/>
            <a:ext cx="8869748" cy="24186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baseline="0">
                <a:solidFill>
                  <a:srgbClr val="002060"/>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fi-FI" sz="1600" b="1" i="0" dirty="0">
                <a:solidFill>
                  <a:srgbClr val="444444"/>
                </a:solidFill>
                <a:effectLst/>
                <a:latin typeface="Lato"/>
              </a:rPr>
              <a:t>Joukkuevoimistelu </a:t>
            </a:r>
            <a:r>
              <a:rPr lang="fi-FI" sz="1600" b="0" i="0" dirty="0">
                <a:solidFill>
                  <a:srgbClr val="444444"/>
                </a:solidFill>
                <a:effectLst/>
                <a:latin typeface="Lato"/>
              </a:rPr>
              <a:t>10–12-v. kilpailu, kilpasarjojen mestaruuskilpailut: 12–14-v., 14–16-v., 16–20-v., yli 18-v.</a:t>
            </a:r>
          </a:p>
          <a:p>
            <a:pPr algn="l" fontAlgn="base"/>
            <a:r>
              <a:rPr lang="fi-FI" sz="1600" b="1" i="0" dirty="0">
                <a:solidFill>
                  <a:srgbClr val="444444"/>
                </a:solidFill>
                <a:effectLst/>
                <a:latin typeface="Lato"/>
              </a:rPr>
              <a:t>Kilpa-aerobic</a:t>
            </a:r>
            <a:r>
              <a:rPr lang="fi-FI" sz="1600" b="0" i="0" dirty="0">
                <a:solidFill>
                  <a:srgbClr val="444444"/>
                </a:solidFill>
                <a:effectLst/>
                <a:latin typeface="Lato"/>
              </a:rPr>
              <a:t> Kilpasarjojen mestaruuskilpailut: 3–6 lk., 8–9-v., 10–11-v., </a:t>
            </a:r>
            <a:r>
              <a:rPr lang="fi-FI" sz="1600" b="0" i="0" dirty="0" err="1">
                <a:solidFill>
                  <a:srgbClr val="444444"/>
                </a:solidFill>
                <a:effectLst/>
                <a:latin typeface="Lato"/>
              </a:rPr>
              <a:t>Aerodance</a:t>
            </a:r>
            <a:r>
              <a:rPr lang="fi-FI" sz="1600" b="0" i="0" dirty="0">
                <a:solidFill>
                  <a:srgbClr val="444444"/>
                </a:solidFill>
                <a:effectLst/>
                <a:latin typeface="Lato"/>
              </a:rPr>
              <a:t>-sarjat</a:t>
            </a:r>
          </a:p>
          <a:p>
            <a:pPr algn="l" fontAlgn="base"/>
            <a:r>
              <a:rPr lang="fi-FI" sz="1600" b="1" i="0" dirty="0">
                <a:solidFill>
                  <a:srgbClr val="444444"/>
                </a:solidFill>
                <a:effectLst/>
                <a:latin typeface="Lato"/>
              </a:rPr>
              <a:t>Voimistelun superstara (kaikille lajeille) </a:t>
            </a:r>
            <a:endParaRPr lang="fi-FI" sz="1600" b="0" i="0" dirty="0">
              <a:solidFill>
                <a:srgbClr val="444444"/>
              </a:solidFill>
              <a:effectLst/>
              <a:latin typeface="Lato"/>
            </a:endParaRPr>
          </a:p>
          <a:p>
            <a:pPr algn="l" fontAlgn="base"/>
            <a:r>
              <a:rPr lang="fi-FI" sz="1400" b="0" i="0" dirty="0">
                <a:solidFill>
                  <a:srgbClr val="444444"/>
                </a:solidFill>
                <a:effectLst/>
                <a:latin typeface="Lato"/>
              </a:rPr>
              <a:t>Kilpailupaikka on Tampereen Messu- ja Urheilukeskus TESC. Kilpailuihin ilmoittaudutaan </a:t>
            </a:r>
            <a:r>
              <a:rPr lang="fi-FI" sz="1400" b="0" i="0" dirty="0" err="1">
                <a:solidFill>
                  <a:srgbClr val="444444"/>
                </a:solidFill>
                <a:effectLst/>
                <a:latin typeface="Lato"/>
              </a:rPr>
              <a:t>Gymnaestradan</a:t>
            </a:r>
            <a:r>
              <a:rPr lang="fi-FI" sz="1400" b="0" i="0" dirty="0">
                <a:solidFill>
                  <a:srgbClr val="444444"/>
                </a:solidFill>
                <a:effectLst/>
                <a:latin typeface="Lato"/>
              </a:rPr>
              <a:t> aikataulussa: alustavat ilmoittautumiset (määrät) 18.10.2021 mennessä, sitovat ilmoittautumiset 1.2.2022 mennessä (nimet) - ja </a:t>
            </a:r>
            <a:r>
              <a:rPr lang="fi-FI" sz="1400" b="0" i="0" dirty="0" err="1">
                <a:solidFill>
                  <a:srgbClr val="444444"/>
                </a:solidFill>
                <a:effectLst/>
                <a:latin typeface="Lato"/>
              </a:rPr>
              <a:t>Late</a:t>
            </a:r>
            <a:r>
              <a:rPr lang="fi-FI" sz="1400" b="0" i="0" dirty="0">
                <a:solidFill>
                  <a:srgbClr val="444444"/>
                </a:solidFill>
                <a:effectLst/>
                <a:latin typeface="Lato"/>
              </a:rPr>
              <a:t> </a:t>
            </a:r>
            <a:r>
              <a:rPr lang="fi-FI" sz="1400" b="0" i="0" dirty="0" err="1">
                <a:solidFill>
                  <a:srgbClr val="444444"/>
                </a:solidFill>
                <a:effectLst/>
                <a:latin typeface="Lato"/>
              </a:rPr>
              <a:t>Birds</a:t>
            </a:r>
            <a:r>
              <a:rPr lang="fi-FI" sz="1400" b="0" i="0" dirty="0">
                <a:solidFill>
                  <a:srgbClr val="444444"/>
                </a:solidFill>
                <a:effectLst/>
                <a:latin typeface="Lato"/>
              </a:rPr>
              <a:t> -ilmoittautumiset (kalliimmat hinnat) 11.4. mennessä (tarkennukset). Seurojen </a:t>
            </a:r>
            <a:r>
              <a:rPr lang="fi-FI" sz="1400" b="0" i="0" dirty="0" err="1">
                <a:solidFill>
                  <a:srgbClr val="444444"/>
                </a:solidFill>
                <a:effectLst/>
                <a:latin typeface="Lato"/>
              </a:rPr>
              <a:t>Gympit</a:t>
            </a:r>
            <a:r>
              <a:rPr lang="fi-FI" sz="1400" b="0" i="0" dirty="0">
                <a:solidFill>
                  <a:srgbClr val="444444"/>
                </a:solidFill>
                <a:effectLst/>
                <a:latin typeface="Lato"/>
              </a:rPr>
              <a:t> ohjeistavat ilmoittautumisissa. </a:t>
            </a:r>
          </a:p>
          <a:p>
            <a:pPr algn="l" fontAlgn="base"/>
            <a:r>
              <a:rPr lang="fi-FI" sz="1400" b="0" i="0" dirty="0">
                <a:solidFill>
                  <a:srgbClr val="444444"/>
                </a:solidFill>
                <a:effectLst/>
                <a:latin typeface="Lato"/>
              </a:rPr>
              <a:t>Kaikilla kilpailijoilla tulee olla Voimisteluliiton lisenssi. Kilpailusarjoihin ilmoittaudutaan Kisanet kautta. </a:t>
            </a:r>
          </a:p>
          <a:p>
            <a:pPr algn="l" fontAlgn="base"/>
            <a:endParaRPr lang="fi-FI" sz="1400" b="0" i="0" dirty="0">
              <a:solidFill>
                <a:srgbClr val="444444"/>
              </a:solidFill>
              <a:effectLst/>
              <a:latin typeface="Lato"/>
            </a:endParaRPr>
          </a:p>
          <a:p>
            <a:endParaRPr lang="fr-FR" sz="1400" dirty="0"/>
          </a:p>
        </p:txBody>
      </p:sp>
    </p:spTree>
    <p:extLst>
      <p:ext uri="{BB962C8B-B14F-4D97-AF65-F5344CB8AC3E}">
        <p14:creationId xmlns:p14="http://schemas.microsoft.com/office/powerpoint/2010/main" val="693242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A37D60-7585-4D63-B209-CE924ED70C09}"/>
              </a:ext>
            </a:extLst>
          </p:cNvPr>
          <p:cNvSpPr>
            <a:spLocks noGrp="1"/>
          </p:cNvSpPr>
          <p:nvPr>
            <p:ph type="body" sz="quarter" idx="11"/>
          </p:nvPr>
        </p:nvSpPr>
        <p:spPr/>
        <p:txBody>
          <a:bodyPr/>
          <a:lstStyle/>
          <a:p>
            <a:r>
              <a:rPr lang="fi-FI" dirty="0"/>
              <a:t>Lisenssit, passit, kustannukset </a:t>
            </a:r>
          </a:p>
        </p:txBody>
      </p:sp>
      <p:pic>
        <p:nvPicPr>
          <p:cNvPr id="4" name="Kuva 3">
            <a:extLst>
              <a:ext uri="{FF2B5EF4-FFF2-40B4-BE49-F238E27FC236}">
                <a16:creationId xmlns:a16="http://schemas.microsoft.com/office/drawing/2014/main" id="{EECFFF5E-140F-499C-9D83-3D87F1623458}"/>
              </a:ext>
            </a:extLst>
          </p:cNvPr>
          <p:cNvPicPr>
            <a:picLocks noChangeAspect="1"/>
          </p:cNvPicPr>
          <p:nvPr/>
        </p:nvPicPr>
        <p:blipFill>
          <a:blip r:embed="rId2"/>
          <a:stretch>
            <a:fillRect/>
          </a:stretch>
        </p:blipFill>
        <p:spPr>
          <a:xfrm>
            <a:off x="7575652" y="136021"/>
            <a:ext cx="4491048" cy="6585957"/>
          </a:xfrm>
          <a:prstGeom prst="rect">
            <a:avLst/>
          </a:prstGeom>
        </p:spPr>
      </p:pic>
    </p:spTree>
    <p:extLst>
      <p:ext uri="{BB962C8B-B14F-4D97-AF65-F5344CB8AC3E}">
        <p14:creationId xmlns:p14="http://schemas.microsoft.com/office/powerpoint/2010/main" val="3032878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AFD22F9-1914-4018-AEF7-2079B4730567}"/>
              </a:ext>
            </a:extLst>
          </p:cNvPr>
          <p:cNvSpPr>
            <a:spLocks noGrp="1"/>
          </p:cNvSpPr>
          <p:nvPr>
            <p:ph type="body" sz="quarter" idx="10"/>
          </p:nvPr>
        </p:nvSpPr>
        <p:spPr>
          <a:xfrm>
            <a:off x="968701" y="5837593"/>
            <a:ext cx="4557456" cy="742950"/>
          </a:xfrm>
        </p:spPr>
        <p:txBody>
          <a:bodyPr/>
          <a:lstStyle/>
          <a:p>
            <a:r>
              <a:rPr lang="fi-FI" dirty="0"/>
              <a:t>Ja paljon iloista mieltä </a:t>
            </a:r>
            <a:r>
              <a:rPr lang="fi-FI" dirty="0">
                <a:sym typeface="Wingdings" panose="05000000000000000000" pitchFamily="2" charset="2"/>
              </a:rPr>
              <a:t></a:t>
            </a:r>
            <a:endParaRPr lang="fi-FI" dirty="0"/>
          </a:p>
        </p:txBody>
      </p:sp>
      <p:sp>
        <p:nvSpPr>
          <p:cNvPr id="5" name="Tekstin paikkamerkki 4">
            <a:extLst>
              <a:ext uri="{FF2B5EF4-FFF2-40B4-BE49-F238E27FC236}">
                <a16:creationId xmlns:a16="http://schemas.microsoft.com/office/drawing/2014/main" id="{4240D091-E7B1-4039-9F72-122247D0DEDC}"/>
              </a:ext>
            </a:extLst>
          </p:cNvPr>
          <p:cNvSpPr>
            <a:spLocks noGrp="1"/>
          </p:cNvSpPr>
          <p:nvPr>
            <p:ph type="body" sz="quarter" idx="13"/>
          </p:nvPr>
        </p:nvSpPr>
        <p:spPr>
          <a:xfrm>
            <a:off x="591231" y="453151"/>
            <a:ext cx="3413125" cy="742950"/>
          </a:xfrm>
        </p:spPr>
        <p:txBody>
          <a:bodyPr/>
          <a:lstStyle/>
          <a:p>
            <a:r>
              <a:rPr lang="fi-FI" dirty="0"/>
              <a:t>Mitä tarvitset?</a:t>
            </a:r>
          </a:p>
        </p:txBody>
      </p:sp>
      <p:sp>
        <p:nvSpPr>
          <p:cNvPr id="6" name="Tekstin paikkamerkki 5">
            <a:extLst>
              <a:ext uri="{FF2B5EF4-FFF2-40B4-BE49-F238E27FC236}">
                <a16:creationId xmlns:a16="http://schemas.microsoft.com/office/drawing/2014/main" id="{F1BC527B-A6A0-4585-98BF-F147BA40D0F4}"/>
              </a:ext>
            </a:extLst>
          </p:cNvPr>
          <p:cNvSpPr>
            <a:spLocks noGrp="1"/>
          </p:cNvSpPr>
          <p:nvPr>
            <p:ph type="body" sz="quarter" idx="14"/>
          </p:nvPr>
        </p:nvSpPr>
        <p:spPr>
          <a:xfrm>
            <a:off x="723182" y="1273938"/>
            <a:ext cx="4802975" cy="4040184"/>
          </a:xfrm>
        </p:spPr>
        <p:txBody>
          <a:bodyPr/>
          <a:lstStyle/>
          <a:p>
            <a:pPr marL="285750" indent="-285750">
              <a:buFontTx/>
              <a:buChar char="-"/>
            </a:pPr>
            <a:r>
              <a:rPr lang="fi-FI" sz="1800" dirty="0"/>
              <a:t>Osallistujapassin</a:t>
            </a:r>
          </a:p>
          <a:p>
            <a:pPr marL="285750" indent="-285750">
              <a:buFontTx/>
              <a:buChar char="-"/>
            </a:pPr>
            <a:r>
              <a:rPr lang="fi-FI" sz="1800" dirty="0"/>
              <a:t>Lisenssin</a:t>
            </a:r>
          </a:p>
          <a:p>
            <a:pPr marL="285750" indent="-285750">
              <a:buFontTx/>
              <a:buChar char="-"/>
            </a:pPr>
            <a:r>
              <a:rPr lang="fi-FI" sz="1800" dirty="0"/>
              <a:t>Majoituksen (tai kyydit)</a:t>
            </a:r>
          </a:p>
          <a:p>
            <a:pPr marL="285750" indent="-285750">
              <a:buFontTx/>
              <a:buChar char="-"/>
            </a:pPr>
            <a:r>
              <a:rPr lang="fi-FI" sz="1800" dirty="0"/>
              <a:t>Ateriat (mahdollisuus tilata kouluruokailut)</a:t>
            </a:r>
          </a:p>
          <a:p>
            <a:pPr marL="285750" indent="-285750">
              <a:buFontTx/>
              <a:buChar char="-"/>
            </a:pPr>
            <a:r>
              <a:rPr lang="fi-FI" sz="1800" dirty="0"/>
              <a:t>Esiintymisasun (+ mahdollisen välineen)</a:t>
            </a:r>
          </a:p>
          <a:p>
            <a:pPr marL="285750" indent="-285750">
              <a:buFontTx/>
              <a:buChar char="-"/>
            </a:pPr>
            <a:r>
              <a:rPr lang="fi-FI" sz="1800" dirty="0"/>
              <a:t>Marssiasun (vähintään housut ja jonkun yläosista), jos osallistut avajaismarssiin</a:t>
            </a:r>
          </a:p>
          <a:p>
            <a:pPr marL="285750" indent="-285750">
              <a:buFontTx/>
              <a:buChar char="-"/>
            </a:pPr>
            <a:r>
              <a:rPr lang="fi-FI" sz="1800" dirty="0"/>
              <a:t>Taskurahaa</a:t>
            </a:r>
          </a:p>
          <a:p>
            <a:pPr marL="285750" indent="-285750">
              <a:buFontTx/>
              <a:buChar char="-"/>
            </a:pPr>
            <a:endParaRPr lang="fi-FI" sz="1800" dirty="0"/>
          </a:p>
          <a:p>
            <a:pPr marL="285750" indent="-285750">
              <a:buFontTx/>
              <a:buChar char="-"/>
            </a:pPr>
            <a:endParaRPr lang="fi-FI" sz="1800" dirty="0"/>
          </a:p>
        </p:txBody>
      </p:sp>
      <p:pic>
        <p:nvPicPr>
          <p:cNvPr id="7" name="Kuvan paikkamerkki 6">
            <a:extLst>
              <a:ext uri="{FF2B5EF4-FFF2-40B4-BE49-F238E27FC236}">
                <a16:creationId xmlns:a16="http://schemas.microsoft.com/office/drawing/2014/main" id="{D2B32F58-E808-485E-B87F-569CDC656D5A}"/>
              </a:ext>
            </a:extLst>
          </p:cNvPr>
          <p:cNvPicPr>
            <a:picLocks noGrp="1" noChangeAspect="1"/>
          </p:cNvPicPr>
          <p:nvPr>
            <p:ph type="pic" sz="quarter" idx="12"/>
          </p:nvPr>
        </p:nvPicPr>
        <p:blipFill>
          <a:blip r:embed="rId2"/>
          <a:srcRect t="11371" b="11371"/>
          <a:stretch>
            <a:fillRect/>
          </a:stretch>
        </p:blipFill>
        <p:spPr>
          <a:xfrm>
            <a:off x="6138863" y="0"/>
            <a:ext cx="6053137" cy="6858000"/>
          </a:xfrm>
          <a:prstGeom prst="rect">
            <a:avLst/>
          </a:prstGeom>
        </p:spPr>
      </p:pic>
    </p:spTree>
    <p:extLst>
      <p:ext uri="{BB962C8B-B14F-4D97-AF65-F5344CB8AC3E}">
        <p14:creationId xmlns:p14="http://schemas.microsoft.com/office/powerpoint/2010/main" val="215329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7" y="695749"/>
            <a:ext cx="5856168" cy="510199"/>
          </a:xfrm>
        </p:spPr>
        <p:txBody>
          <a:bodyPr/>
          <a:lstStyle/>
          <a:p>
            <a:r>
              <a:rPr lang="fi-FI" b="1" i="0" dirty="0">
                <a:solidFill>
                  <a:srgbClr val="262626"/>
                </a:solidFill>
                <a:effectLst/>
                <a:latin typeface="Lato"/>
              </a:rPr>
              <a:t>Passilla ja lisenssillä mukaan</a:t>
            </a:r>
          </a:p>
          <a:p>
            <a:endParaRPr lang="fi-FI" dirty="0"/>
          </a:p>
        </p:txBody>
      </p:sp>
      <p:pic>
        <p:nvPicPr>
          <p:cNvPr id="5" name="Kuva 4" descr="Kuva, joka sisältää kohteen teksti&#10;&#10;Kuvaus luotu automaattisesti">
            <a:extLst>
              <a:ext uri="{FF2B5EF4-FFF2-40B4-BE49-F238E27FC236}">
                <a16:creationId xmlns:a16="http://schemas.microsoft.com/office/drawing/2014/main" id="{5AC07D3A-308A-4B22-BA7F-C9247D0F1F90}"/>
              </a:ext>
            </a:extLst>
          </p:cNvPr>
          <p:cNvPicPr>
            <a:picLocks noChangeAspect="1"/>
          </p:cNvPicPr>
          <p:nvPr/>
        </p:nvPicPr>
        <p:blipFill>
          <a:blip r:embed="rId2"/>
          <a:stretch>
            <a:fillRect/>
          </a:stretch>
        </p:blipFill>
        <p:spPr>
          <a:xfrm>
            <a:off x="1263208" y="1205948"/>
            <a:ext cx="8543401" cy="5558222"/>
          </a:xfrm>
          <a:prstGeom prst="rect">
            <a:avLst/>
          </a:prstGeom>
        </p:spPr>
      </p:pic>
      <p:sp>
        <p:nvSpPr>
          <p:cNvPr id="3" name="Ellipsi 2">
            <a:extLst>
              <a:ext uri="{FF2B5EF4-FFF2-40B4-BE49-F238E27FC236}">
                <a16:creationId xmlns:a16="http://schemas.microsoft.com/office/drawing/2014/main" id="{03BF9A5C-BFC3-4A4B-8830-B97A45ED3CFD}"/>
              </a:ext>
            </a:extLst>
          </p:cNvPr>
          <p:cNvSpPr/>
          <p:nvPr/>
        </p:nvSpPr>
        <p:spPr>
          <a:xfrm>
            <a:off x="7971183" y="2521225"/>
            <a:ext cx="3266660" cy="214072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0D9E0E47-E107-4C1A-9A44-A0FC4196BDF3}"/>
              </a:ext>
            </a:extLst>
          </p:cNvPr>
          <p:cNvSpPr txBox="1"/>
          <p:nvPr/>
        </p:nvSpPr>
        <p:spPr>
          <a:xfrm>
            <a:off x="8443291" y="2622093"/>
            <a:ext cx="2322444" cy="1938992"/>
          </a:xfrm>
          <a:prstGeom prst="rect">
            <a:avLst/>
          </a:prstGeom>
          <a:noFill/>
        </p:spPr>
        <p:txBody>
          <a:bodyPr wrap="square" rtlCol="0">
            <a:spAutoFit/>
          </a:bodyPr>
          <a:lstStyle/>
          <a:p>
            <a:pPr algn="ctr"/>
            <a:r>
              <a:rPr lang="fi-FI" sz="2400" dirty="0" err="1"/>
              <a:t>Huom</a:t>
            </a:r>
            <a:r>
              <a:rPr lang="fi-FI" sz="2400" dirty="0"/>
              <a:t>! Iltanäytökseen erikseen myytävät liput </a:t>
            </a:r>
            <a:r>
              <a:rPr lang="fi-FI" sz="2400" dirty="0">
                <a:hlinkClick r:id="rId3"/>
              </a:rPr>
              <a:t>www.lippu.fi</a:t>
            </a:r>
            <a:r>
              <a:rPr lang="fi-FI" sz="2400" dirty="0"/>
              <a:t> </a:t>
            </a:r>
          </a:p>
        </p:txBody>
      </p:sp>
    </p:spTree>
    <p:extLst>
      <p:ext uri="{BB962C8B-B14F-4D97-AF65-F5344CB8AC3E}">
        <p14:creationId xmlns:p14="http://schemas.microsoft.com/office/powerpoint/2010/main" val="3095259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7" y="695749"/>
            <a:ext cx="5856168" cy="510199"/>
          </a:xfrm>
        </p:spPr>
        <p:txBody>
          <a:bodyPr/>
          <a:lstStyle/>
          <a:p>
            <a:r>
              <a:rPr lang="fi-FI" dirty="0"/>
              <a:t>Passien hinnat</a:t>
            </a:r>
          </a:p>
        </p:txBody>
      </p:sp>
      <p:sp>
        <p:nvSpPr>
          <p:cNvPr id="3" name="Tekstin paikkamerkki 2">
            <a:extLst>
              <a:ext uri="{FF2B5EF4-FFF2-40B4-BE49-F238E27FC236}">
                <a16:creationId xmlns:a16="http://schemas.microsoft.com/office/drawing/2014/main" id="{CA54248C-9A47-48A2-966E-37326CF473D5}"/>
              </a:ext>
            </a:extLst>
          </p:cNvPr>
          <p:cNvSpPr>
            <a:spLocks noGrp="1"/>
          </p:cNvSpPr>
          <p:nvPr>
            <p:ph type="body" sz="quarter" idx="11"/>
          </p:nvPr>
        </p:nvSpPr>
        <p:spPr>
          <a:xfrm>
            <a:off x="942197" y="6042991"/>
            <a:ext cx="10176377" cy="621385"/>
          </a:xfrm>
        </p:spPr>
        <p:txBody>
          <a:bodyPr/>
          <a:lstStyle/>
          <a:p>
            <a:endParaRPr lang="fi-FI" dirty="0"/>
          </a:p>
        </p:txBody>
      </p:sp>
      <p:pic>
        <p:nvPicPr>
          <p:cNvPr id="5" name="Kuva 4" descr="Kuva, joka sisältää kohteen teksti&#10;&#10;Kuvaus luotu automaattisesti">
            <a:extLst>
              <a:ext uri="{FF2B5EF4-FFF2-40B4-BE49-F238E27FC236}">
                <a16:creationId xmlns:a16="http://schemas.microsoft.com/office/drawing/2014/main" id="{D699D36D-C2AA-48B4-B025-EDF3290964B7}"/>
              </a:ext>
            </a:extLst>
          </p:cNvPr>
          <p:cNvPicPr>
            <a:picLocks noChangeAspect="1"/>
          </p:cNvPicPr>
          <p:nvPr/>
        </p:nvPicPr>
        <p:blipFill>
          <a:blip r:embed="rId2"/>
          <a:stretch>
            <a:fillRect/>
          </a:stretch>
        </p:blipFill>
        <p:spPr>
          <a:xfrm>
            <a:off x="3510977" y="695749"/>
            <a:ext cx="7805336" cy="6062860"/>
          </a:xfrm>
          <a:prstGeom prst="rect">
            <a:avLst/>
          </a:prstGeom>
        </p:spPr>
      </p:pic>
    </p:spTree>
    <p:extLst>
      <p:ext uri="{BB962C8B-B14F-4D97-AF65-F5344CB8AC3E}">
        <p14:creationId xmlns:p14="http://schemas.microsoft.com/office/powerpoint/2010/main" val="787228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7" y="695749"/>
            <a:ext cx="1328981" cy="621385"/>
          </a:xfrm>
        </p:spPr>
        <p:txBody>
          <a:bodyPr/>
          <a:lstStyle/>
          <a:p>
            <a:r>
              <a:rPr lang="fi-FI" dirty="0"/>
              <a:t>Muuta:</a:t>
            </a:r>
          </a:p>
        </p:txBody>
      </p:sp>
      <p:pic>
        <p:nvPicPr>
          <p:cNvPr id="5" name="Kuva 4" descr="Kuva, joka sisältää kohteen teksti&#10;&#10;Kuvaus luotu automaattisesti">
            <a:extLst>
              <a:ext uri="{FF2B5EF4-FFF2-40B4-BE49-F238E27FC236}">
                <a16:creationId xmlns:a16="http://schemas.microsoft.com/office/drawing/2014/main" id="{07E68DD7-85AB-4DF4-9E52-56CB27445DDA}"/>
              </a:ext>
            </a:extLst>
          </p:cNvPr>
          <p:cNvPicPr>
            <a:picLocks noChangeAspect="1"/>
          </p:cNvPicPr>
          <p:nvPr/>
        </p:nvPicPr>
        <p:blipFill>
          <a:blip r:embed="rId2"/>
          <a:stretch>
            <a:fillRect/>
          </a:stretch>
        </p:blipFill>
        <p:spPr>
          <a:xfrm>
            <a:off x="2301555" y="695749"/>
            <a:ext cx="9146579" cy="5968627"/>
          </a:xfrm>
          <a:prstGeom prst="rect">
            <a:avLst/>
          </a:prstGeom>
        </p:spPr>
      </p:pic>
    </p:spTree>
    <p:extLst>
      <p:ext uri="{BB962C8B-B14F-4D97-AF65-F5344CB8AC3E}">
        <p14:creationId xmlns:p14="http://schemas.microsoft.com/office/powerpoint/2010/main" val="1762027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7" y="695749"/>
            <a:ext cx="5856168" cy="510199"/>
          </a:xfrm>
        </p:spPr>
        <p:txBody>
          <a:bodyPr/>
          <a:lstStyle/>
          <a:p>
            <a:r>
              <a:rPr lang="fi-FI" dirty="0"/>
              <a:t>Etuja passilla:</a:t>
            </a:r>
          </a:p>
        </p:txBody>
      </p:sp>
      <p:pic>
        <p:nvPicPr>
          <p:cNvPr id="5" name="Kuva 4" descr="Kuva, joka sisältää kohteen teksti, sisä, näyttökuva&#10;&#10;Kuvaus luotu automaattisesti">
            <a:extLst>
              <a:ext uri="{FF2B5EF4-FFF2-40B4-BE49-F238E27FC236}">
                <a16:creationId xmlns:a16="http://schemas.microsoft.com/office/drawing/2014/main" id="{43D48010-7EBB-4EB3-8A6E-41A00B539C6F}"/>
              </a:ext>
            </a:extLst>
          </p:cNvPr>
          <p:cNvPicPr>
            <a:picLocks noChangeAspect="1"/>
          </p:cNvPicPr>
          <p:nvPr/>
        </p:nvPicPr>
        <p:blipFill>
          <a:blip r:embed="rId2"/>
          <a:stretch>
            <a:fillRect/>
          </a:stretch>
        </p:blipFill>
        <p:spPr>
          <a:xfrm>
            <a:off x="1183463" y="1381017"/>
            <a:ext cx="9714450" cy="1892269"/>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5FB10405-CAB7-4825-A8F1-2F8D4EDF9AE9}"/>
              </a:ext>
            </a:extLst>
          </p:cNvPr>
          <p:cNvPicPr>
            <a:picLocks noChangeAspect="1"/>
          </p:cNvPicPr>
          <p:nvPr/>
        </p:nvPicPr>
        <p:blipFill>
          <a:blip r:embed="rId3"/>
          <a:stretch>
            <a:fillRect/>
          </a:stretch>
        </p:blipFill>
        <p:spPr>
          <a:xfrm>
            <a:off x="1183462" y="3289912"/>
            <a:ext cx="8200529" cy="3269913"/>
          </a:xfrm>
          <a:prstGeom prst="rect">
            <a:avLst/>
          </a:prstGeom>
        </p:spPr>
      </p:pic>
      <p:sp>
        <p:nvSpPr>
          <p:cNvPr id="3" name="Tekstiruutu 2">
            <a:extLst>
              <a:ext uri="{FF2B5EF4-FFF2-40B4-BE49-F238E27FC236}">
                <a16:creationId xmlns:a16="http://schemas.microsoft.com/office/drawing/2014/main" id="{3511BD3B-1EC4-483B-A10D-257F6B27FDA4}"/>
              </a:ext>
            </a:extLst>
          </p:cNvPr>
          <p:cNvSpPr txBox="1"/>
          <p:nvPr/>
        </p:nvSpPr>
        <p:spPr>
          <a:xfrm>
            <a:off x="6798365" y="836616"/>
            <a:ext cx="2161104" cy="369332"/>
          </a:xfrm>
          <a:prstGeom prst="rect">
            <a:avLst/>
          </a:prstGeom>
          <a:noFill/>
        </p:spPr>
        <p:txBody>
          <a:bodyPr wrap="none" rtlCol="0">
            <a:spAutoFit/>
          </a:bodyPr>
          <a:lstStyle/>
          <a:p>
            <a:r>
              <a:rPr lang="fi-FI" dirty="0"/>
              <a:t>Valkeakoski aluetta D</a:t>
            </a:r>
          </a:p>
        </p:txBody>
      </p:sp>
    </p:spTree>
    <p:extLst>
      <p:ext uri="{BB962C8B-B14F-4D97-AF65-F5344CB8AC3E}">
        <p14:creationId xmlns:p14="http://schemas.microsoft.com/office/powerpoint/2010/main" val="1512308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6" y="695749"/>
            <a:ext cx="10030603" cy="510199"/>
          </a:xfrm>
        </p:spPr>
        <p:txBody>
          <a:bodyPr/>
          <a:lstStyle/>
          <a:p>
            <a:r>
              <a:rPr lang="fi-FI" b="1" i="0" dirty="0">
                <a:solidFill>
                  <a:srgbClr val="0157A4"/>
                </a:solidFill>
                <a:effectLst/>
                <a:latin typeface="Lato"/>
              </a:rPr>
              <a:t>Ilmoittautumis- ja laskutusaikataulu sekä peruutusehdot</a:t>
            </a:r>
          </a:p>
          <a:p>
            <a:endParaRPr lang="fi-FI" dirty="0"/>
          </a:p>
        </p:txBody>
      </p:sp>
      <p:pic>
        <p:nvPicPr>
          <p:cNvPr id="5" name="Kuva 4" descr="Kuva, joka sisältää kohteen teksti&#10;&#10;Kuvaus luotu automaattisesti">
            <a:extLst>
              <a:ext uri="{FF2B5EF4-FFF2-40B4-BE49-F238E27FC236}">
                <a16:creationId xmlns:a16="http://schemas.microsoft.com/office/drawing/2014/main" id="{A528E8E1-9B8B-4E1B-B611-C994F52121CA}"/>
              </a:ext>
            </a:extLst>
          </p:cNvPr>
          <p:cNvPicPr>
            <a:picLocks noChangeAspect="1"/>
          </p:cNvPicPr>
          <p:nvPr/>
        </p:nvPicPr>
        <p:blipFill>
          <a:blip r:embed="rId2"/>
          <a:stretch>
            <a:fillRect/>
          </a:stretch>
        </p:blipFill>
        <p:spPr>
          <a:xfrm>
            <a:off x="942196" y="1325218"/>
            <a:ext cx="10388413" cy="5163625"/>
          </a:xfrm>
          <a:prstGeom prst="rect">
            <a:avLst/>
          </a:prstGeom>
        </p:spPr>
      </p:pic>
      <p:sp>
        <p:nvSpPr>
          <p:cNvPr id="6" name="Tekstiruutu 5">
            <a:extLst>
              <a:ext uri="{FF2B5EF4-FFF2-40B4-BE49-F238E27FC236}">
                <a16:creationId xmlns:a16="http://schemas.microsoft.com/office/drawing/2014/main" id="{5947F75A-F699-4A7E-AFAC-58BB688C60DF}"/>
              </a:ext>
            </a:extLst>
          </p:cNvPr>
          <p:cNvSpPr txBox="1"/>
          <p:nvPr/>
        </p:nvSpPr>
        <p:spPr>
          <a:xfrm>
            <a:off x="3463451" y="1590262"/>
            <a:ext cx="2368212" cy="369332"/>
          </a:xfrm>
          <a:prstGeom prst="rect">
            <a:avLst/>
          </a:prstGeom>
          <a:noFill/>
        </p:spPr>
        <p:txBody>
          <a:bodyPr wrap="none" rtlCol="0">
            <a:spAutoFit/>
          </a:bodyPr>
          <a:lstStyle/>
          <a:p>
            <a:r>
              <a:rPr lang="fi-FI" dirty="0"/>
              <a:t>Aikaa jatkettu 1.11. asti</a:t>
            </a:r>
          </a:p>
        </p:txBody>
      </p:sp>
    </p:spTree>
    <p:extLst>
      <p:ext uri="{BB962C8B-B14F-4D97-AF65-F5344CB8AC3E}">
        <p14:creationId xmlns:p14="http://schemas.microsoft.com/office/powerpoint/2010/main" val="362834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7" y="695749"/>
            <a:ext cx="5856168" cy="510199"/>
          </a:xfrm>
        </p:spPr>
        <p:txBody>
          <a:bodyPr/>
          <a:lstStyle/>
          <a:p>
            <a:r>
              <a:rPr lang="fi-FI" dirty="0"/>
              <a:t>Peruutusehdot</a:t>
            </a:r>
          </a:p>
        </p:txBody>
      </p:sp>
      <p:sp>
        <p:nvSpPr>
          <p:cNvPr id="3" name="Tekstin paikkamerkki 2">
            <a:extLst>
              <a:ext uri="{FF2B5EF4-FFF2-40B4-BE49-F238E27FC236}">
                <a16:creationId xmlns:a16="http://schemas.microsoft.com/office/drawing/2014/main" id="{CA54248C-9A47-48A2-966E-37326CF473D5}"/>
              </a:ext>
            </a:extLst>
          </p:cNvPr>
          <p:cNvSpPr>
            <a:spLocks noGrp="1"/>
          </p:cNvSpPr>
          <p:nvPr>
            <p:ph type="body" sz="quarter" idx="11"/>
          </p:nvPr>
        </p:nvSpPr>
        <p:spPr>
          <a:xfrm>
            <a:off x="942197" y="6042991"/>
            <a:ext cx="10176377" cy="621385"/>
          </a:xfrm>
        </p:spPr>
        <p:txBody>
          <a:bodyPr/>
          <a:lstStyle/>
          <a:p>
            <a:endParaRPr lang="fi-FI" dirty="0"/>
          </a:p>
        </p:txBody>
      </p:sp>
      <p:pic>
        <p:nvPicPr>
          <p:cNvPr id="5" name="Kuva 4" descr="Kuva, joka sisältää kohteen teksti&#10;&#10;Kuvaus luotu automaattisesti">
            <a:extLst>
              <a:ext uri="{FF2B5EF4-FFF2-40B4-BE49-F238E27FC236}">
                <a16:creationId xmlns:a16="http://schemas.microsoft.com/office/drawing/2014/main" id="{219C7AF5-75E3-43C4-BD46-FCFC0E6C31A2}"/>
              </a:ext>
            </a:extLst>
          </p:cNvPr>
          <p:cNvPicPr>
            <a:picLocks noChangeAspect="1"/>
          </p:cNvPicPr>
          <p:nvPr/>
        </p:nvPicPr>
        <p:blipFill>
          <a:blip r:embed="rId2"/>
          <a:stretch>
            <a:fillRect/>
          </a:stretch>
        </p:blipFill>
        <p:spPr>
          <a:xfrm>
            <a:off x="1096649" y="1205948"/>
            <a:ext cx="10259171" cy="4663259"/>
          </a:xfrm>
          <a:prstGeom prst="rect">
            <a:avLst/>
          </a:prstGeom>
        </p:spPr>
      </p:pic>
    </p:spTree>
    <p:extLst>
      <p:ext uri="{BB962C8B-B14F-4D97-AF65-F5344CB8AC3E}">
        <p14:creationId xmlns:p14="http://schemas.microsoft.com/office/powerpoint/2010/main" val="73668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1F09A7-58CC-478F-9278-4368E0D37889}"/>
              </a:ext>
            </a:extLst>
          </p:cNvPr>
          <p:cNvSpPr>
            <a:spLocks noGrp="1"/>
          </p:cNvSpPr>
          <p:nvPr>
            <p:ph type="body" sz="quarter" idx="10"/>
          </p:nvPr>
        </p:nvSpPr>
        <p:spPr>
          <a:xfrm>
            <a:off x="942197" y="695749"/>
            <a:ext cx="5856168" cy="510199"/>
          </a:xfrm>
        </p:spPr>
        <p:txBody>
          <a:bodyPr/>
          <a:lstStyle/>
          <a:p>
            <a:r>
              <a:rPr lang="fi-FI" dirty="0"/>
              <a:t>Sairastuminen </a:t>
            </a:r>
            <a:r>
              <a:rPr lang="fi-FI" dirty="0" err="1"/>
              <a:t>yms</a:t>
            </a:r>
            <a:endParaRPr lang="fi-FI" dirty="0"/>
          </a:p>
        </p:txBody>
      </p:sp>
      <p:pic>
        <p:nvPicPr>
          <p:cNvPr id="5" name="Kuva 4" descr="Kuva, joka sisältää kohteen teksti&#10;&#10;Kuvaus luotu automaattisesti">
            <a:extLst>
              <a:ext uri="{FF2B5EF4-FFF2-40B4-BE49-F238E27FC236}">
                <a16:creationId xmlns:a16="http://schemas.microsoft.com/office/drawing/2014/main" id="{284467C8-D139-4AAD-94C8-E5E236498989}"/>
              </a:ext>
            </a:extLst>
          </p:cNvPr>
          <p:cNvPicPr>
            <a:picLocks noChangeAspect="1"/>
          </p:cNvPicPr>
          <p:nvPr/>
        </p:nvPicPr>
        <p:blipFill>
          <a:blip r:embed="rId2"/>
          <a:stretch>
            <a:fillRect/>
          </a:stretch>
        </p:blipFill>
        <p:spPr>
          <a:xfrm>
            <a:off x="1226946" y="1205947"/>
            <a:ext cx="9344138" cy="5539409"/>
          </a:xfrm>
          <a:prstGeom prst="rect">
            <a:avLst/>
          </a:prstGeom>
        </p:spPr>
      </p:pic>
    </p:spTree>
    <p:extLst>
      <p:ext uri="{BB962C8B-B14F-4D97-AF65-F5344CB8AC3E}">
        <p14:creationId xmlns:p14="http://schemas.microsoft.com/office/powerpoint/2010/main" val="975806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24631F77-9C13-4CAD-B0E2-4B8ED1599210}"/>
              </a:ext>
            </a:extLst>
          </p:cNvPr>
          <p:cNvSpPr>
            <a:spLocks noGrp="1"/>
          </p:cNvSpPr>
          <p:nvPr>
            <p:ph type="body" sz="quarter" idx="13"/>
          </p:nvPr>
        </p:nvSpPr>
        <p:spPr>
          <a:xfrm>
            <a:off x="837067" y="1662567"/>
            <a:ext cx="3413125" cy="742950"/>
          </a:xfrm>
        </p:spPr>
        <p:txBody>
          <a:bodyPr/>
          <a:lstStyle/>
          <a:p>
            <a:r>
              <a:rPr lang="fr-FR" dirty="0"/>
              <a:t>Vastuuhenkilöt</a:t>
            </a:r>
          </a:p>
          <a:p>
            <a:endParaRPr lang="fi-FI" dirty="0"/>
          </a:p>
        </p:txBody>
      </p:sp>
      <p:sp>
        <p:nvSpPr>
          <p:cNvPr id="6" name="Tekstin paikkamerkki 5">
            <a:extLst>
              <a:ext uri="{FF2B5EF4-FFF2-40B4-BE49-F238E27FC236}">
                <a16:creationId xmlns:a16="http://schemas.microsoft.com/office/drawing/2014/main" id="{0F02CD1A-E205-4C96-9673-1C82CAC327B3}"/>
              </a:ext>
            </a:extLst>
          </p:cNvPr>
          <p:cNvSpPr>
            <a:spLocks noGrp="1"/>
          </p:cNvSpPr>
          <p:nvPr>
            <p:ph type="body" sz="quarter" idx="14"/>
          </p:nvPr>
        </p:nvSpPr>
        <p:spPr>
          <a:xfrm>
            <a:off x="730257" y="2696648"/>
            <a:ext cx="4383280" cy="1937496"/>
          </a:xfrm>
        </p:spPr>
        <p:txBody>
          <a:bodyPr lIns="91440" tIns="45720" rIns="91440" bIns="45720" anchor="t"/>
          <a:lstStyle/>
          <a:p>
            <a:pPr marL="285750" indent="-285750">
              <a:buFont typeface="Arial" panose="020B0604020202020204" pitchFamily="34" charset="0"/>
              <a:buChar char="•"/>
            </a:pPr>
            <a:r>
              <a:rPr lang="fr-FR" sz="1800" b="1" dirty="0">
                <a:cs typeface="Arial"/>
              </a:rPr>
              <a:t>Hanna Kekkonen</a:t>
            </a:r>
            <a:r>
              <a:rPr lang="fr-FR" sz="1800" dirty="0">
                <a:cs typeface="Arial"/>
              </a:rPr>
              <a:t>, Hallituksen jäsen, kilpaurheilu</a:t>
            </a:r>
          </a:p>
          <a:p>
            <a:pPr marL="285750" indent="-285750">
              <a:buFont typeface="Arial" panose="020B0604020202020204" pitchFamily="34" charset="0"/>
              <a:buChar char="•"/>
            </a:pPr>
            <a:r>
              <a:rPr lang="fr-FR" sz="1800" b="1" dirty="0">
                <a:cs typeface="Arial"/>
              </a:rPr>
              <a:t>Ida Harju</a:t>
            </a:r>
            <a:r>
              <a:rPr lang="fr-FR" sz="1800" dirty="0">
                <a:cs typeface="Arial"/>
              </a:rPr>
              <a:t>, seuran työntekijä, joukkuevoimistelun lajipäällikkö</a:t>
            </a:r>
          </a:p>
          <a:p>
            <a:pPr marL="285750" indent="-285750">
              <a:buFont typeface="Arial" panose="020B0604020202020204" pitchFamily="34" charset="0"/>
              <a:buChar char="•"/>
            </a:pPr>
            <a:r>
              <a:rPr lang="fr-FR" sz="1800" b="1" dirty="0">
                <a:cs typeface="Arial"/>
              </a:rPr>
              <a:t>Anna Notkola</a:t>
            </a:r>
            <a:r>
              <a:rPr lang="fr-FR" sz="1800" dirty="0">
                <a:cs typeface="Arial"/>
              </a:rPr>
              <a:t>, JV -tiiminvetäjä</a:t>
            </a:r>
          </a:p>
          <a:p>
            <a:endParaRPr lang="fi-FI" dirty="0"/>
          </a:p>
        </p:txBody>
      </p:sp>
      <p:pic>
        <p:nvPicPr>
          <p:cNvPr id="12" name="Kuvan paikkamerkki 11" descr="Kuva, joka sisältää kohteen urheilu&#10;&#10;Kuvaus luotu automaattisesti">
            <a:extLst>
              <a:ext uri="{FF2B5EF4-FFF2-40B4-BE49-F238E27FC236}">
                <a16:creationId xmlns:a16="http://schemas.microsoft.com/office/drawing/2014/main" id="{FE4D0C18-36DF-45C6-886C-E4840112B8AD}"/>
              </a:ext>
            </a:extLst>
          </p:cNvPr>
          <p:cNvPicPr>
            <a:picLocks noGrp="1" noChangeAspect="1"/>
          </p:cNvPicPr>
          <p:nvPr>
            <p:ph type="pic" sz="quarter" idx="12"/>
          </p:nvPr>
        </p:nvPicPr>
        <p:blipFill>
          <a:blip r:embed="rId2"/>
          <a:srcRect l="26103" r="26103"/>
          <a:stretch>
            <a:fillRect/>
          </a:stretch>
        </p:blipFill>
        <p:spPr/>
      </p:pic>
    </p:spTree>
    <p:extLst>
      <p:ext uri="{BB962C8B-B14F-4D97-AF65-F5344CB8AC3E}">
        <p14:creationId xmlns:p14="http://schemas.microsoft.com/office/powerpoint/2010/main" val="928352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0956" y="1608137"/>
            <a:ext cx="4926505" cy="1272417"/>
          </a:xfrm>
        </p:spPr>
        <p:txBody>
          <a:bodyPr/>
          <a:lstStyle/>
          <a:p>
            <a:r>
              <a:rPr lang="fr-FR" sz="4800" dirty="0"/>
              <a:t>Ohjelmakohtainen esittely</a:t>
            </a:r>
          </a:p>
        </p:txBody>
      </p:sp>
      <p:sp>
        <p:nvSpPr>
          <p:cNvPr id="3" name="Text Placeholder 2"/>
          <p:cNvSpPr>
            <a:spLocks noGrp="1"/>
          </p:cNvSpPr>
          <p:nvPr>
            <p:ph type="body" sz="quarter" idx="11"/>
          </p:nvPr>
        </p:nvSpPr>
        <p:spPr>
          <a:xfrm>
            <a:off x="930956" y="3430795"/>
            <a:ext cx="3413125" cy="1272417"/>
          </a:xfrm>
        </p:spPr>
        <p:txBody>
          <a:bodyPr/>
          <a:lstStyle/>
          <a:p>
            <a:r>
              <a:rPr lang="fr-FR" sz="2000" dirty="0"/>
              <a:t>Ikäryhmät, puvut, kustannukset</a:t>
            </a:r>
          </a:p>
        </p:txBody>
      </p:sp>
      <p:pic>
        <p:nvPicPr>
          <p:cNvPr id="4" name="Kuva 3">
            <a:extLst>
              <a:ext uri="{FF2B5EF4-FFF2-40B4-BE49-F238E27FC236}">
                <a16:creationId xmlns:a16="http://schemas.microsoft.com/office/drawing/2014/main" id="{6D76B836-0E8D-446C-998E-904852A7F393}"/>
              </a:ext>
            </a:extLst>
          </p:cNvPr>
          <p:cNvPicPr>
            <a:picLocks noChangeAspect="1"/>
          </p:cNvPicPr>
          <p:nvPr/>
        </p:nvPicPr>
        <p:blipFill>
          <a:blip r:embed="rId2"/>
          <a:stretch>
            <a:fillRect/>
          </a:stretch>
        </p:blipFill>
        <p:spPr>
          <a:xfrm>
            <a:off x="7053013" y="215897"/>
            <a:ext cx="4816698" cy="1374364"/>
          </a:xfrm>
          <a:prstGeom prst="rect">
            <a:avLst/>
          </a:prstGeom>
        </p:spPr>
      </p:pic>
    </p:spTree>
    <p:extLst>
      <p:ext uri="{BB962C8B-B14F-4D97-AF65-F5344CB8AC3E}">
        <p14:creationId xmlns:p14="http://schemas.microsoft.com/office/powerpoint/2010/main" val="774428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i-FI" b="1" i="0" dirty="0">
                <a:solidFill>
                  <a:srgbClr val="333333"/>
                </a:solidFill>
                <a:effectLst/>
                <a:latin typeface="Arial" panose="020B0604020202020204" pitchFamily="34" charset="0"/>
              </a:rPr>
              <a:t>Robotit - Perheliikunta</a:t>
            </a:r>
            <a:endParaRPr lang="fr-FR" dirty="0"/>
          </a:p>
        </p:txBody>
      </p:sp>
      <p:sp>
        <p:nvSpPr>
          <p:cNvPr id="3" name="Text Placeholder 2"/>
          <p:cNvSpPr>
            <a:spLocks noGrp="1"/>
          </p:cNvSpPr>
          <p:nvPr>
            <p:ph type="body" sz="quarter" idx="11"/>
          </p:nvPr>
        </p:nvSpPr>
        <p:spPr>
          <a:xfrm>
            <a:off x="941551" y="2452491"/>
            <a:ext cx="10308898" cy="4405509"/>
          </a:xfrm>
        </p:spPr>
        <p:txBody>
          <a:bodyPr/>
          <a:lstStyle/>
          <a:p>
            <a:r>
              <a:rPr lang="fi-FI" sz="1800" b="1" dirty="0">
                <a:solidFill>
                  <a:schemeClr val="tx1"/>
                </a:solidFill>
                <a:latin typeface="Lato"/>
              </a:rPr>
              <a:t>Ohjelman nimi		Ikä				Ohjaajat</a:t>
            </a:r>
          </a:p>
          <a:p>
            <a:r>
              <a:rPr lang="fi-FI" sz="1800" dirty="0">
                <a:solidFill>
                  <a:schemeClr val="tx1"/>
                </a:solidFill>
                <a:latin typeface="Lato"/>
              </a:rPr>
              <a:t>Robotit			Perheliikunta (kaiken ikäiset)	Outi </a:t>
            </a:r>
            <a:r>
              <a:rPr lang="fi-FI" sz="1800" dirty="0" err="1">
                <a:solidFill>
                  <a:schemeClr val="tx1"/>
                </a:solidFill>
                <a:latin typeface="Lato"/>
              </a:rPr>
              <a:t>Leuhtonen</a:t>
            </a:r>
            <a:r>
              <a:rPr lang="fi-FI" sz="1800" dirty="0">
                <a:solidFill>
                  <a:schemeClr val="tx1"/>
                </a:solidFill>
                <a:latin typeface="Lato"/>
              </a:rPr>
              <a:t>, Terhi Rantanen</a:t>
            </a:r>
          </a:p>
          <a:p>
            <a:pPr algn="l" fontAlgn="base"/>
            <a:r>
              <a:rPr lang="fi-FI" sz="1800" b="1" i="0" dirty="0">
                <a:solidFill>
                  <a:srgbClr val="262626"/>
                </a:solidFill>
                <a:effectLst/>
                <a:latin typeface="Lato"/>
              </a:rPr>
              <a:t>Perheliikuntaohjelma</a:t>
            </a:r>
          </a:p>
          <a:p>
            <a:pPr algn="l" fontAlgn="base"/>
            <a:r>
              <a:rPr lang="fi-FI" sz="1800" b="0" i="0" dirty="0">
                <a:solidFill>
                  <a:srgbClr val="444444"/>
                </a:solidFill>
                <a:effectLst/>
                <a:latin typeface="Lato"/>
              </a:rPr>
              <a:t>Tämä koko perheelle suunnattu iloinen esitys tempaa mukaansa jokaisen vauvasta vaariin. Kutsu siis perheenjäsenesi tai sukulaisesi mukaan ja tule liikkumaan koko perheen voimin. Yhdestä perheestä voi osallistua monta perheenjäsentä. Ohjelman koreografia suunnitellaan niin, että sen taitotaso sopii jokaiselle. Tässä ohjelmassa liikkumisen energia ja riemu tarttuu varmasti sekä voimistelijoihin että katsojiinkin! </a:t>
            </a:r>
          </a:p>
          <a:p>
            <a:pPr algn="l" fontAlgn="base"/>
            <a:r>
              <a:rPr lang="fi-FI" sz="1800" b="0" i="0" dirty="0">
                <a:solidFill>
                  <a:srgbClr val="444444"/>
                </a:solidFill>
                <a:effectLst/>
                <a:latin typeface="Lato"/>
              </a:rPr>
              <a:t>Perheille, kaiken ikäisille lapsille, aikuisille, isovanhemmille </a:t>
            </a:r>
          </a:p>
          <a:p>
            <a:pPr algn="l" fontAlgn="base"/>
            <a:r>
              <a:rPr lang="fi-FI" sz="1800" b="0" i="0" dirty="0">
                <a:solidFill>
                  <a:srgbClr val="444444"/>
                </a:solidFill>
                <a:effectLst/>
                <a:latin typeface="Lato"/>
              </a:rPr>
              <a:t>Ohjelman koreografi: Elina Hirvonen</a:t>
            </a:r>
          </a:p>
          <a:p>
            <a:endParaRPr lang="fi-FI" sz="1800" dirty="0">
              <a:solidFill>
                <a:schemeClr val="tx1"/>
              </a:solidFill>
              <a:latin typeface="Lato"/>
            </a:endParaRPr>
          </a:p>
          <a:p>
            <a:r>
              <a:rPr lang="fi-FI" sz="1800" dirty="0">
                <a:solidFill>
                  <a:schemeClr val="tx1"/>
                </a:solidFill>
                <a:latin typeface="Lato"/>
              </a:rPr>
              <a:t>Linkki ohjelman esittelyvideoon: </a:t>
            </a:r>
            <a:r>
              <a:rPr lang="fi-FI" sz="1800" dirty="0">
                <a:solidFill>
                  <a:schemeClr val="tx1"/>
                </a:solidFill>
                <a:latin typeface="Lato"/>
                <a:hlinkClick r:id="rId2"/>
              </a:rPr>
              <a:t>https://youtu.be/PJPBrC63wy8</a:t>
            </a:r>
            <a:endParaRPr lang="fi-FI" sz="1800" dirty="0">
              <a:solidFill>
                <a:schemeClr val="tx1"/>
              </a:solidFill>
              <a:latin typeface="Lato"/>
            </a:endParaRPr>
          </a:p>
        </p:txBody>
      </p:sp>
      <p:pic>
        <p:nvPicPr>
          <p:cNvPr id="10" name="Kuva 9">
            <a:extLst>
              <a:ext uri="{FF2B5EF4-FFF2-40B4-BE49-F238E27FC236}">
                <a16:creationId xmlns:a16="http://schemas.microsoft.com/office/drawing/2014/main" id="{CF3AFDBE-6DEA-4AF9-A675-8ECEC5FAC406}"/>
              </a:ext>
            </a:extLst>
          </p:cNvPr>
          <p:cNvPicPr>
            <a:picLocks noChangeAspect="1"/>
          </p:cNvPicPr>
          <p:nvPr/>
        </p:nvPicPr>
        <p:blipFill>
          <a:blip r:embed="rId3"/>
          <a:stretch>
            <a:fillRect/>
          </a:stretch>
        </p:blipFill>
        <p:spPr>
          <a:xfrm>
            <a:off x="7068414" y="208787"/>
            <a:ext cx="4868769" cy="2150100"/>
          </a:xfrm>
          <a:prstGeom prst="rect">
            <a:avLst/>
          </a:prstGeom>
        </p:spPr>
      </p:pic>
    </p:spTree>
    <p:extLst>
      <p:ext uri="{BB962C8B-B14F-4D97-AF65-F5344CB8AC3E}">
        <p14:creationId xmlns:p14="http://schemas.microsoft.com/office/powerpoint/2010/main" val="1528958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3FB4847-E4C1-4AA9-98ED-F5D776C32573}"/>
              </a:ext>
            </a:extLst>
          </p:cNvPr>
          <p:cNvSpPr>
            <a:spLocks noGrp="1"/>
          </p:cNvSpPr>
          <p:nvPr>
            <p:ph type="body" sz="quarter" idx="10"/>
          </p:nvPr>
        </p:nvSpPr>
        <p:spPr>
          <a:xfrm>
            <a:off x="902440" y="642740"/>
            <a:ext cx="3413125" cy="742950"/>
          </a:xfrm>
        </p:spPr>
        <p:txBody>
          <a:bodyPr/>
          <a:lstStyle/>
          <a:p>
            <a:r>
              <a:rPr lang="fi-FI" dirty="0"/>
              <a:t>Robotit</a:t>
            </a:r>
          </a:p>
        </p:txBody>
      </p:sp>
      <p:pic>
        <p:nvPicPr>
          <p:cNvPr id="1026" name="Picture 2">
            <a:extLst>
              <a:ext uri="{FF2B5EF4-FFF2-40B4-BE49-F238E27FC236}">
                <a16:creationId xmlns:a16="http://schemas.microsoft.com/office/drawing/2014/main" id="{A4AA7E82-AD37-4781-93CE-BC833A13B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555"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BCF715F4-9491-4609-9C40-4962ED0C7A8C}"/>
              </a:ext>
            </a:extLst>
          </p:cNvPr>
          <p:cNvPicPr>
            <a:picLocks noChangeAspect="1"/>
          </p:cNvPicPr>
          <p:nvPr/>
        </p:nvPicPr>
        <p:blipFill>
          <a:blip r:embed="rId3"/>
          <a:stretch>
            <a:fillRect/>
          </a:stretch>
        </p:blipFill>
        <p:spPr>
          <a:xfrm>
            <a:off x="902440" y="1216012"/>
            <a:ext cx="5578129" cy="5489588"/>
          </a:xfrm>
          <a:prstGeom prst="rect">
            <a:avLst/>
          </a:prstGeom>
        </p:spPr>
      </p:pic>
    </p:spTree>
    <p:extLst>
      <p:ext uri="{BB962C8B-B14F-4D97-AF65-F5344CB8AC3E}">
        <p14:creationId xmlns:p14="http://schemas.microsoft.com/office/powerpoint/2010/main" val="4101865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r-FR" dirty="0">
                <a:solidFill>
                  <a:srgbClr val="333333"/>
                </a:solidFill>
                <a:latin typeface="Arial" panose="020B0604020202020204" pitchFamily="34" charset="0"/>
              </a:rPr>
              <a:t>Jos kuussa voisi tanssia – </a:t>
            </a:r>
          </a:p>
          <a:p>
            <a:r>
              <a:rPr lang="fr-FR" dirty="0">
                <a:solidFill>
                  <a:srgbClr val="333333"/>
                </a:solidFill>
                <a:latin typeface="Arial" panose="020B0604020202020204" pitchFamily="34" charset="0"/>
              </a:rPr>
              <a:t>7-12 –vuotiaat (vaikeampi rooli)</a:t>
            </a:r>
          </a:p>
        </p:txBody>
      </p:sp>
      <p:sp>
        <p:nvSpPr>
          <p:cNvPr id="3" name="Text Placeholder 2"/>
          <p:cNvSpPr>
            <a:spLocks noGrp="1"/>
          </p:cNvSpPr>
          <p:nvPr>
            <p:ph type="body" sz="quarter" idx="11"/>
          </p:nvPr>
        </p:nvSpPr>
        <p:spPr>
          <a:xfrm>
            <a:off x="941551" y="2226365"/>
            <a:ext cx="10308898" cy="4850295"/>
          </a:xfrm>
        </p:spPr>
        <p:txBody>
          <a:bodyPr/>
          <a:lstStyle/>
          <a:p>
            <a:r>
              <a:rPr lang="fi-FI" sz="1800" b="1" dirty="0">
                <a:solidFill>
                  <a:schemeClr val="tx1"/>
                </a:solidFill>
                <a:latin typeface="Lato"/>
              </a:rPr>
              <a:t>Ohjelman nimi		Ikä				Ohjaajat</a:t>
            </a:r>
          </a:p>
          <a:p>
            <a:r>
              <a:rPr lang="fi-FI" sz="1800" dirty="0">
                <a:solidFill>
                  <a:schemeClr val="tx1"/>
                </a:solidFill>
                <a:latin typeface="Lato"/>
              </a:rPr>
              <a:t>Jos kuussa voisi tanssia	7-12-vuotiaat (vaikeampi rooli)	Hanna Kekkonen, Viivi Salminen</a:t>
            </a:r>
          </a:p>
          <a:p>
            <a:pPr algn="l" fontAlgn="base"/>
            <a:r>
              <a:rPr lang="fi-FI" sz="1800" b="1" i="0" dirty="0">
                <a:solidFill>
                  <a:srgbClr val="262626"/>
                </a:solidFill>
                <a:effectLst/>
                <a:latin typeface="Lato"/>
              </a:rPr>
              <a:t>Voimisteluohjelma 7 - 12-vuotiaille</a:t>
            </a:r>
          </a:p>
          <a:p>
            <a:pPr algn="l" fontAlgn="base"/>
            <a:r>
              <a:rPr lang="fi-FI" sz="1800" b="0" i="0" dirty="0">
                <a:solidFill>
                  <a:srgbClr val="444444"/>
                </a:solidFill>
                <a:effectLst/>
                <a:latin typeface="Lato"/>
              </a:rPr>
              <a:t>Sulje silmäsi ja kuvittele itsesi kuun pinnalle. Miltä siellä kuulostaa? Entä miten siellä voi liikkua? Lähde mukaan vauhdikkaalle avaruusmatkalle kohti kuun pintaa. Matka tulee olemaan täynnä iloa ja riemua, yllätyksiä unohtamatta. Voimistelukouluun pohjautuva kenttäohjelma on veikeä kokonaisuus, jonka leikkisä liikekieli täyttää koko stadionin. Ohjelma vaatii kuntoa, kestävyyttä ja taitoa. Harjoitteluun haastetta tuova ohjelma sopii kaikille jo voimistelua aikaisemmin harrastaneille 7–12-vuotiaille voimistelijoille sekä joukkuevoimistelun, rytmisen voimistelun ja tanssillisen voimistelun kilparyhmille. Ohjelmassa käytetään välineinä kimaltavia kapuloita, joiden avulla saadaan luotua ääntä ja korostettua voimistelijoiden liikkeitä. Tule näyttämään, miten kuussa voi tanssia!</a:t>
            </a:r>
          </a:p>
          <a:p>
            <a:pPr algn="l" fontAlgn="base"/>
            <a:r>
              <a:rPr lang="fi-FI" sz="1800" b="0" i="0" dirty="0">
                <a:solidFill>
                  <a:srgbClr val="444444"/>
                </a:solidFill>
                <a:effectLst/>
                <a:latin typeface="Lato"/>
              </a:rPr>
              <a:t>Voimistelukouluun pohjautuva, harjoitteluun haastetta tuova, hieman vaativampi kenttäohjelma 7 - 12-vuotiaille </a:t>
            </a:r>
          </a:p>
          <a:p>
            <a:pPr algn="l" fontAlgn="base"/>
            <a:r>
              <a:rPr lang="fi-FI" sz="1800" b="0" i="0" dirty="0">
                <a:solidFill>
                  <a:srgbClr val="444444"/>
                </a:solidFill>
                <a:effectLst/>
                <a:latin typeface="Lato"/>
              </a:rPr>
              <a:t>Koreografit: </a:t>
            </a:r>
            <a:r>
              <a:rPr lang="fi-FI" sz="1800" b="0" i="0" dirty="0" err="1">
                <a:solidFill>
                  <a:srgbClr val="444444"/>
                </a:solidFill>
                <a:effectLst/>
                <a:latin typeface="Lato"/>
              </a:rPr>
              <a:t>Ninni</a:t>
            </a:r>
            <a:r>
              <a:rPr lang="fi-FI" sz="1800" b="0" i="0" dirty="0">
                <a:solidFill>
                  <a:srgbClr val="444444"/>
                </a:solidFill>
                <a:effectLst/>
                <a:latin typeface="Lato"/>
              </a:rPr>
              <a:t> Ylönen ja Viivi Ylönen</a:t>
            </a:r>
          </a:p>
          <a:p>
            <a:r>
              <a:rPr lang="fi-FI" sz="1800" dirty="0">
                <a:solidFill>
                  <a:schemeClr val="tx1"/>
                </a:solidFill>
                <a:latin typeface="Lato"/>
              </a:rPr>
              <a:t>Linkki ohjelman esittelyvideoon: </a:t>
            </a:r>
            <a:r>
              <a:rPr lang="fi-FI" sz="1800" dirty="0">
                <a:solidFill>
                  <a:schemeClr val="tx1"/>
                </a:solidFill>
                <a:latin typeface="Lato"/>
                <a:hlinkClick r:id="rId2"/>
              </a:rPr>
              <a:t>https://youtu.be/wDsvZLqjssg</a:t>
            </a:r>
            <a:r>
              <a:rPr lang="fi-FI" sz="1800" dirty="0">
                <a:solidFill>
                  <a:schemeClr val="tx1"/>
                </a:solidFill>
                <a:latin typeface="Lato"/>
              </a:rPr>
              <a:t> </a:t>
            </a:r>
          </a:p>
        </p:txBody>
      </p:sp>
      <p:pic>
        <p:nvPicPr>
          <p:cNvPr id="8" name="Kuva 7">
            <a:extLst>
              <a:ext uri="{FF2B5EF4-FFF2-40B4-BE49-F238E27FC236}">
                <a16:creationId xmlns:a16="http://schemas.microsoft.com/office/drawing/2014/main" id="{1B980AA6-7E05-4A8E-8810-4E0DD38B97BA}"/>
              </a:ext>
            </a:extLst>
          </p:cNvPr>
          <p:cNvPicPr>
            <a:picLocks noChangeAspect="1"/>
          </p:cNvPicPr>
          <p:nvPr/>
        </p:nvPicPr>
        <p:blipFill>
          <a:blip r:embed="rId3"/>
          <a:stretch>
            <a:fillRect/>
          </a:stretch>
        </p:blipFill>
        <p:spPr>
          <a:xfrm>
            <a:off x="8428431" y="183424"/>
            <a:ext cx="3595908" cy="2254976"/>
          </a:xfrm>
          <a:prstGeom prst="rect">
            <a:avLst/>
          </a:prstGeom>
        </p:spPr>
      </p:pic>
    </p:spTree>
    <p:extLst>
      <p:ext uri="{BB962C8B-B14F-4D97-AF65-F5344CB8AC3E}">
        <p14:creationId xmlns:p14="http://schemas.microsoft.com/office/powerpoint/2010/main" val="868996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5917AED-5562-4F99-9288-29852EE8733C}"/>
              </a:ext>
            </a:extLst>
          </p:cNvPr>
          <p:cNvSpPr>
            <a:spLocks noGrp="1"/>
          </p:cNvSpPr>
          <p:nvPr>
            <p:ph type="body" sz="quarter" idx="10"/>
          </p:nvPr>
        </p:nvSpPr>
        <p:spPr>
          <a:xfrm>
            <a:off x="889188" y="589732"/>
            <a:ext cx="4279160" cy="742950"/>
          </a:xfrm>
        </p:spPr>
        <p:txBody>
          <a:bodyPr/>
          <a:lstStyle/>
          <a:p>
            <a:r>
              <a:rPr lang="fi-FI" dirty="0"/>
              <a:t>Jos kuussa voisi tanssia</a:t>
            </a:r>
          </a:p>
        </p:txBody>
      </p:sp>
      <p:pic>
        <p:nvPicPr>
          <p:cNvPr id="1026" name="Picture 2">
            <a:extLst>
              <a:ext uri="{FF2B5EF4-FFF2-40B4-BE49-F238E27FC236}">
                <a16:creationId xmlns:a16="http://schemas.microsoft.com/office/drawing/2014/main" id="{13F11774-F82A-490B-9195-8945B5202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615" y="197689"/>
            <a:ext cx="4811368" cy="6415158"/>
          </a:xfrm>
          <a:prstGeom prst="rect">
            <a:avLst/>
          </a:prstGeom>
          <a:noFill/>
          <a:extLst>
            <a:ext uri="{909E8E84-426E-40DD-AFC4-6F175D3DCCD1}">
              <a14:hiddenFill xmlns:a14="http://schemas.microsoft.com/office/drawing/2010/main">
                <a:solidFill>
                  <a:srgbClr val="FFFFFF"/>
                </a:solidFill>
              </a14:hiddenFill>
            </a:ext>
          </a:extLst>
        </p:spPr>
      </p:pic>
      <p:pic>
        <p:nvPicPr>
          <p:cNvPr id="4" name="Kuva 3">
            <a:extLst>
              <a:ext uri="{FF2B5EF4-FFF2-40B4-BE49-F238E27FC236}">
                <a16:creationId xmlns:a16="http://schemas.microsoft.com/office/drawing/2014/main" id="{5E37B240-42B2-4845-A6CB-32311A7CEADA}"/>
              </a:ext>
            </a:extLst>
          </p:cNvPr>
          <p:cNvPicPr>
            <a:picLocks noChangeAspect="1"/>
          </p:cNvPicPr>
          <p:nvPr/>
        </p:nvPicPr>
        <p:blipFill>
          <a:blip r:embed="rId3"/>
          <a:stretch>
            <a:fillRect/>
          </a:stretch>
        </p:blipFill>
        <p:spPr>
          <a:xfrm>
            <a:off x="889188" y="1332682"/>
            <a:ext cx="6385427" cy="5328332"/>
          </a:xfrm>
          <a:prstGeom prst="rect">
            <a:avLst/>
          </a:prstGeom>
        </p:spPr>
      </p:pic>
    </p:spTree>
    <p:extLst>
      <p:ext uri="{BB962C8B-B14F-4D97-AF65-F5344CB8AC3E}">
        <p14:creationId xmlns:p14="http://schemas.microsoft.com/office/powerpoint/2010/main" val="1053460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i-FI" dirty="0">
                <a:solidFill>
                  <a:srgbClr val="333333"/>
                </a:solidFill>
                <a:latin typeface="Arial" panose="020B0604020202020204" pitchFamily="34" charset="0"/>
              </a:rPr>
              <a:t>Millaisen tarinan kirjoitat elämällesi?</a:t>
            </a:r>
            <a:r>
              <a:rPr lang="fi-FI" b="1" i="0" dirty="0">
                <a:solidFill>
                  <a:srgbClr val="333333"/>
                </a:solidFill>
                <a:effectLst/>
                <a:latin typeface="Arial" panose="020B0604020202020204" pitchFamily="34" charset="0"/>
              </a:rPr>
              <a:t> – </a:t>
            </a:r>
            <a:r>
              <a:rPr lang="fi-FI" dirty="0">
                <a:solidFill>
                  <a:srgbClr val="333333"/>
                </a:solidFill>
                <a:latin typeface="Arial" panose="020B0604020202020204" pitchFamily="34" charset="0"/>
              </a:rPr>
              <a:t>Voimistelu 12 – 18-v.</a:t>
            </a:r>
            <a:endParaRPr lang="fr-FR" dirty="0"/>
          </a:p>
        </p:txBody>
      </p:sp>
      <p:sp>
        <p:nvSpPr>
          <p:cNvPr id="3" name="Text Placeholder 2"/>
          <p:cNvSpPr>
            <a:spLocks noGrp="1"/>
          </p:cNvSpPr>
          <p:nvPr>
            <p:ph type="body" sz="quarter" idx="11"/>
          </p:nvPr>
        </p:nvSpPr>
        <p:spPr>
          <a:xfrm>
            <a:off x="941551" y="2326595"/>
            <a:ext cx="10308898" cy="4405509"/>
          </a:xfrm>
        </p:spPr>
        <p:txBody>
          <a:bodyPr/>
          <a:lstStyle/>
          <a:p>
            <a:r>
              <a:rPr lang="fi-FI" sz="1800" b="1" dirty="0">
                <a:solidFill>
                  <a:schemeClr val="tx1"/>
                </a:solidFill>
                <a:latin typeface="Lato"/>
              </a:rPr>
              <a:t>Ohjelman nimi		Ikä				Ohjaajat</a:t>
            </a:r>
          </a:p>
          <a:p>
            <a:r>
              <a:rPr lang="fr-FR" sz="1800" dirty="0">
                <a:solidFill>
                  <a:schemeClr val="tx1"/>
                </a:solidFill>
              </a:rPr>
              <a:t>Millaisen tarinan kirjoitat...	12-18-vuotiaat voimistelu		Sanna Piispa</a:t>
            </a:r>
          </a:p>
          <a:p>
            <a:endParaRPr lang="fi-FI" sz="1800" dirty="0">
              <a:solidFill>
                <a:schemeClr val="tx1"/>
              </a:solidFill>
              <a:latin typeface="Lato"/>
            </a:endParaRPr>
          </a:p>
          <a:p>
            <a:pPr algn="l" fontAlgn="base"/>
            <a:r>
              <a:rPr lang="fi-FI" sz="1800" b="1" i="0" dirty="0">
                <a:solidFill>
                  <a:srgbClr val="262626"/>
                </a:solidFill>
                <a:effectLst/>
                <a:latin typeface="Lato"/>
              </a:rPr>
              <a:t>Voimisteluohjelma 12 - 18-vuotiaille</a:t>
            </a:r>
          </a:p>
          <a:p>
            <a:pPr algn="l" fontAlgn="base"/>
            <a:r>
              <a:rPr lang="fi-FI" sz="1800" b="0" i="0" dirty="0">
                <a:solidFill>
                  <a:srgbClr val="444444"/>
                </a:solidFill>
                <a:effectLst/>
                <a:latin typeface="Lato"/>
              </a:rPr>
              <a:t>Tule mukaan kertomaan omaa tarinaasi tähän kauniiseen ja lyyriseen ohjelmaan, jossa perinteiseen suomalaiseen naisvoimisteluun sidotaan luontevasti tanssillinen ja moderni liikekieli. Tämä aistillinen ohjelma sopii joukkuevoimistelijoille (harraste- ja kilpasarjat) sekä tanssillisen voimistelun harrastajille ja kilpailijoille. Vaatimuksena ohjelmaan osallistumiselle ovat voimistelun perustaidot. </a:t>
            </a:r>
          </a:p>
          <a:p>
            <a:pPr algn="l" fontAlgn="base"/>
            <a:r>
              <a:rPr lang="fi-FI" sz="1800" b="0" i="0" dirty="0">
                <a:solidFill>
                  <a:srgbClr val="444444"/>
                </a:solidFill>
                <a:effectLst/>
                <a:latin typeface="Lato"/>
              </a:rPr>
              <a:t>Ohjelma sopii 12 - 18-vuotiaille joukkuevoimisteljoille (harraste- ja kilpasarjat) sekä tanssillisen voimistelun harrastajille ja kilpailijoille </a:t>
            </a:r>
          </a:p>
          <a:p>
            <a:pPr algn="l" fontAlgn="base"/>
            <a:r>
              <a:rPr lang="fi-FI" sz="1800" b="0" i="0" dirty="0">
                <a:solidFill>
                  <a:srgbClr val="444444"/>
                </a:solidFill>
                <a:effectLst/>
                <a:latin typeface="Lato"/>
              </a:rPr>
              <a:t>Koreografi: Hymy </a:t>
            </a:r>
            <a:r>
              <a:rPr lang="fi-FI" sz="1800" b="0" i="0" dirty="0" err="1">
                <a:solidFill>
                  <a:srgbClr val="444444"/>
                </a:solidFill>
                <a:effectLst/>
                <a:latin typeface="Lato"/>
              </a:rPr>
              <a:t>Larimo-Tullila</a:t>
            </a:r>
            <a:endParaRPr lang="fi-FI" sz="1800" b="0" i="0" dirty="0">
              <a:solidFill>
                <a:srgbClr val="444444"/>
              </a:solidFill>
              <a:effectLst/>
              <a:latin typeface="Lato"/>
            </a:endParaRPr>
          </a:p>
          <a:p>
            <a:endParaRPr lang="fi-FI" sz="1800" dirty="0">
              <a:solidFill>
                <a:schemeClr val="tx1"/>
              </a:solidFill>
              <a:latin typeface="Lato"/>
            </a:endParaRPr>
          </a:p>
          <a:p>
            <a:r>
              <a:rPr lang="fi-FI" sz="1800" dirty="0">
                <a:solidFill>
                  <a:schemeClr val="tx1"/>
                </a:solidFill>
                <a:latin typeface="Lato"/>
              </a:rPr>
              <a:t>Linkki ohjelman esittelyvideoon: </a:t>
            </a:r>
            <a:r>
              <a:rPr lang="fi-FI" sz="1800" dirty="0">
                <a:solidFill>
                  <a:schemeClr val="tx1"/>
                </a:solidFill>
                <a:latin typeface="Lato"/>
                <a:hlinkClick r:id="rId2"/>
              </a:rPr>
              <a:t>https://youtu.be/ys_9WqXhUn0</a:t>
            </a:r>
            <a:r>
              <a:rPr lang="fi-FI" sz="1800" dirty="0">
                <a:solidFill>
                  <a:schemeClr val="tx1"/>
                </a:solidFill>
                <a:latin typeface="Lato"/>
              </a:rPr>
              <a:t> </a:t>
            </a:r>
          </a:p>
        </p:txBody>
      </p:sp>
      <p:pic>
        <p:nvPicPr>
          <p:cNvPr id="5" name="Kuva 4">
            <a:extLst>
              <a:ext uri="{FF2B5EF4-FFF2-40B4-BE49-F238E27FC236}">
                <a16:creationId xmlns:a16="http://schemas.microsoft.com/office/drawing/2014/main" id="{236CBE72-3096-46F8-BE3A-1DA50B5F5AFC}"/>
              </a:ext>
            </a:extLst>
          </p:cNvPr>
          <p:cNvPicPr>
            <a:picLocks noChangeAspect="1"/>
          </p:cNvPicPr>
          <p:nvPr/>
        </p:nvPicPr>
        <p:blipFill>
          <a:blip r:embed="rId3"/>
          <a:stretch>
            <a:fillRect/>
          </a:stretch>
        </p:blipFill>
        <p:spPr>
          <a:xfrm>
            <a:off x="9484165" y="125896"/>
            <a:ext cx="2343910" cy="3384503"/>
          </a:xfrm>
          <a:prstGeom prst="rect">
            <a:avLst/>
          </a:prstGeom>
        </p:spPr>
      </p:pic>
    </p:spTree>
    <p:extLst>
      <p:ext uri="{BB962C8B-B14F-4D97-AF65-F5344CB8AC3E}">
        <p14:creationId xmlns:p14="http://schemas.microsoft.com/office/powerpoint/2010/main" val="173502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CED5037-EB94-4116-B04C-1F85C8AF258B}"/>
              </a:ext>
            </a:extLst>
          </p:cNvPr>
          <p:cNvSpPr>
            <a:spLocks noGrp="1"/>
          </p:cNvSpPr>
          <p:nvPr>
            <p:ph type="body" sz="quarter" idx="10"/>
          </p:nvPr>
        </p:nvSpPr>
        <p:spPr>
          <a:xfrm>
            <a:off x="902440" y="629488"/>
            <a:ext cx="6426012" cy="742950"/>
          </a:xfrm>
        </p:spPr>
        <p:txBody>
          <a:bodyPr/>
          <a:lstStyle/>
          <a:p>
            <a:r>
              <a:rPr lang="fi-FI" dirty="0"/>
              <a:t>Millaisen tarinan kirjoitat elämällesi?</a:t>
            </a:r>
          </a:p>
        </p:txBody>
      </p:sp>
      <p:pic>
        <p:nvPicPr>
          <p:cNvPr id="2050" name="Picture 2">
            <a:extLst>
              <a:ext uri="{FF2B5EF4-FFF2-40B4-BE49-F238E27FC236}">
                <a16:creationId xmlns:a16="http://schemas.microsoft.com/office/drawing/2014/main" id="{B259B936-7466-42BD-8BAF-CD38064A1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311"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03F2703C-4E73-4423-AF66-3CFC4146BF9C}"/>
              </a:ext>
            </a:extLst>
          </p:cNvPr>
          <p:cNvPicPr>
            <a:picLocks noChangeAspect="1"/>
          </p:cNvPicPr>
          <p:nvPr/>
        </p:nvPicPr>
        <p:blipFill>
          <a:blip r:embed="rId3"/>
          <a:stretch>
            <a:fillRect/>
          </a:stretch>
        </p:blipFill>
        <p:spPr>
          <a:xfrm>
            <a:off x="1018999" y="1295424"/>
            <a:ext cx="7240617" cy="4827079"/>
          </a:xfrm>
          <a:prstGeom prst="rect">
            <a:avLst/>
          </a:prstGeom>
        </p:spPr>
      </p:pic>
    </p:spTree>
    <p:extLst>
      <p:ext uri="{BB962C8B-B14F-4D97-AF65-F5344CB8AC3E}">
        <p14:creationId xmlns:p14="http://schemas.microsoft.com/office/powerpoint/2010/main" val="90271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i-FI" dirty="0">
                <a:solidFill>
                  <a:srgbClr val="333333"/>
                </a:solidFill>
                <a:latin typeface="Arial" panose="020B0604020202020204" pitchFamily="34" charset="0"/>
              </a:rPr>
              <a:t>Luonnon lumoissa </a:t>
            </a:r>
            <a:r>
              <a:rPr lang="fi-FI" b="1" i="0" dirty="0">
                <a:solidFill>
                  <a:srgbClr val="333333"/>
                </a:solidFill>
                <a:effectLst/>
                <a:latin typeface="Arial" panose="020B0604020202020204" pitchFamily="34" charset="0"/>
              </a:rPr>
              <a:t>– </a:t>
            </a:r>
            <a:r>
              <a:rPr lang="fi-FI" dirty="0">
                <a:solidFill>
                  <a:srgbClr val="333333"/>
                </a:solidFill>
                <a:latin typeface="Arial" panose="020B0604020202020204" pitchFamily="34" charset="0"/>
              </a:rPr>
              <a:t>Kaiken ikäiset, tanssiohjelma</a:t>
            </a:r>
            <a:endParaRPr lang="fr-FR" dirty="0"/>
          </a:p>
        </p:txBody>
      </p:sp>
      <p:sp>
        <p:nvSpPr>
          <p:cNvPr id="3" name="Text Placeholder 2"/>
          <p:cNvSpPr>
            <a:spLocks noGrp="1"/>
          </p:cNvSpPr>
          <p:nvPr>
            <p:ph type="body" sz="quarter" idx="11"/>
          </p:nvPr>
        </p:nvSpPr>
        <p:spPr>
          <a:xfrm>
            <a:off x="941551" y="2326595"/>
            <a:ext cx="10308898" cy="4405509"/>
          </a:xfrm>
        </p:spPr>
        <p:txBody>
          <a:bodyPr/>
          <a:lstStyle/>
          <a:p>
            <a:r>
              <a:rPr lang="fi-FI" sz="1800" b="1" dirty="0">
                <a:solidFill>
                  <a:schemeClr val="tx1"/>
                </a:solidFill>
                <a:latin typeface="Lato"/>
              </a:rPr>
              <a:t>Ohjelman nimi		Ikä				Ohjaajat</a:t>
            </a:r>
          </a:p>
          <a:p>
            <a:r>
              <a:rPr lang="fr-FR" sz="1800" dirty="0">
                <a:solidFill>
                  <a:schemeClr val="tx1"/>
                </a:solidFill>
              </a:rPr>
              <a:t>Luonnon lumoissa 		tanssiohjelma, kaiken ikäiset		Roosa Nieminen, Nina Salonen</a:t>
            </a:r>
          </a:p>
          <a:p>
            <a:endParaRPr lang="fi-FI" sz="1800" dirty="0">
              <a:solidFill>
                <a:schemeClr val="tx1"/>
              </a:solidFill>
              <a:latin typeface="Lato"/>
            </a:endParaRPr>
          </a:p>
          <a:p>
            <a:pPr algn="l" fontAlgn="base"/>
            <a:r>
              <a:rPr lang="fi-FI" sz="1800" b="1" i="0" dirty="0">
                <a:solidFill>
                  <a:srgbClr val="000000"/>
                </a:solidFill>
                <a:effectLst/>
                <a:latin typeface="Lato" panose="020F0502020204030203" pitchFamily="34" charset="0"/>
              </a:rPr>
              <a:t>Tanssiohjelma kaiken ikäisille</a:t>
            </a:r>
            <a:br>
              <a:rPr lang="fi-FI" sz="1800" b="0" i="0" dirty="0">
                <a:solidFill>
                  <a:srgbClr val="000000"/>
                </a:solidFill>
                <a:effectLst/>
                <a:latin typeface="Lato" panose="020F0502020204030203" pitchFamily="34" charset="0"/>
              </a:rPr>
            </a:br>
            <a:br>
              <a:rPr lang="fi-FI" sz="1800" b="0" i="0" dirty="0">
                <a:solidFill>
                  <a:srgbClr val="000000"/>
                </a:solidFill>
                <a:effectLst/>
                <a:latin typeface="Lato" panose="020F0502020204030203" pitchFamily="34" charset="0"/>
              </a:rPr>
            </a:br>
            <a:r>
              <a:rPr lang="fi-FI" sz="1800" b="0" i="0" dirty="0">
                <a:solidFill>
                  <a:srgbClr val="000000"/>
                </a:solidFill>
                <a:effectLst/>
                <a:latin typeface="Lato" panose="020F0502020204030203" pitchFamily="34" charset="0"/>
              </a:rPr>
              <a:t>Tässä vauhdikkaassa ja energisessä katutanssiohjelmassa kohtaavat monet erilaiset tanssityylit. Koreografiassa pohditaan nykyihmisen luontosuhdetta, luonnon monimuotoisuutta ja luonnon arvostamista. Miltä näyttää siirtyminen kaupungista luonnon keskelle?  </a:t>
            </a:r>
            <a:endParaRPr lang="fi-FI" sz="1800" b="0" i="0" dirty="0">
              <a:solidFill>
                <a:srgbClr val="444444"/>
              </a:solidFill>
              <a:effectLst/>
              <a:latin typeface="Lato" panose="020F0502020204030203" pitchFamily="34" charset="0"/>
            </a:endParaRPr>
          </a:p>
          <a:p>
            <a:pPr algn="l" fontAlgn="base"/>
            <a:r>
              <a:rPr lang="fi-FI" sz="1800" b="0" i="0" dirty="0">
                <a:solidFill>
                  <a:srgbClr val="000000"/>
                </a:solidFill>
                <a:effectLst/>
                <a:latin typeface="Lato" panose="020F0502020204030203" pitchFamily="34" charset="0"/>
              </a:rPr>
              <a:t>Näyttävä ohjelma sisältää monipuolisia kuvioita ja vahvaa ilmaisua. Kaikilla tanssijoilla on sama rooli, mutta vaihtelevuutta ohjelmaan lisätään kaanoneilla ja liikesarjojen vuorotteluilla. Sarjat koostuvat perustason tanssiliikkeistä, joihin on otettu vaikutteita muun muassa erilaisista katulajeista. </a:t>
            </a:r>
            <a:r>
              <a:rPr lang="fi-FI" sz="1800" b="0" i="0" dirty="0">
                <a:solidFill>
                  <a:srgbClr val="444444"/>
                </a:solidFill>
                <a:effectLst/>
                <a:latin typeface="Lato" panose="020F0502020204030203" pitchFamily="34" charset="0"/>
              </a:rPr>
              <a:t>Kaikenikäiset tanssijat ovat tervetulleita mukaan!  </a:t>
            </a:r>
          </a:p>
          <a:p>
            <a:pPr algn="l" fontAlgn="base"/>
            <a:r>
              <a:rPr lang="fi-FI" sz="1800" b="0" i="0" dirty="0">
                <a:solidFill>
                  <a:srgbClr val="444444"/>
                </a:solidFill>
                <a:effectLst/>
                <a:latin typeface="Lato" panose="020F0502020204030203" pitchFamily="34" charset="0"/>
              </a:rPr>
              <a:t>Koreografit: Riikka Kuusipohja ja Nea Vallin</a:t>
            </a:r>
          </a:p>
          <a:p>
            <a:r>
              <a:rPr lang="fi-FI" sz="1800" dirty="0">
                <a:solidFill>
                  <a:schemeClr val="tx1"/>
                </a:solidFill>
                <a:latin typeface="Lato"/>
              </a:rPr>
              <a:t>Linkki ohjelman esittelyvideoon: </a:t>
            </a:r>
            <a:r>
              <a:rPr lang="fi-FI" sz="1800" dirty="0">
                <a:solidFill>
                  <a:schemeClr val="tx1"/>
                </a:solidFill>
                <a:latin typeface="Lato"/>
                <a:hlinkClick r:id="rId2"/>
              </a:rPr>
              <a:t>https://youtu.be/X-ybgIUr7C0</a:t>
            </a:r>
            <a:r>
              <a:rPr lang="fi-FI" sz="1800" dirty="0">
                <a:solidFill>
                  <a:schemeClr val="tx1"/>
                </a:solidFill>
                <a:latin typeface="Lato"/>
              </a:rPr>
              <a:t> </a:t>
            </a:r>
          </a:p>
        </p:txBody>
      </p:sp>
      <p:pic>
        <p:nvPicPr>
          <p:cNvPr id="6" name="Kuva 5">
            <a:extLst>
              <a:ext uri="{FF2B5EF4-FFF2-40B4-BE49-F238E27FC236}">
                <a16:creationId xmlns:a16="http://schemas.microsoft.com/office/drawing/2014/main" id="{FDA5C347-C4EB-4E52-816F-D426758D92F7}"/>
              </a:ext>
            </a:extLst>
          </p:cNvPr>
          <p:cNvPicPr>
            <a:picLocks noChangeAspect="1"/>
          </p:cNvPicPr>
          <p:nvPr/>
        </p:nvPicPr>
        <p:blipFill>
          <a:blip r:embed="rId3"/>
          <a:stretch>
            <a:fillRect/>
          </a:stretch>
        </p:blipFill>
        <p:spPr>
          <a:xfrm>
            <a:off x="8454887" y="125896"/>
            <a:ext cx="3477110" cy="2310135"/>
          </a:xfrm>
          <a:prstGeom prst="rect">
            <a:avLst/>
          </a:prstGeom>
        </p:spPr>
      </p:pic>
    </p:spTree>
    <p:extLst>
      <p:ext uri="{BB962C8B-B14F-4D97-AF65-F5344CB8AC3E}">
        <p14:creationId xmlns:p14="http://schemas.microsoft.com/office/powerpoint/2010/main" val="2419746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CED5037-EB94-4116-B04C-1F85C8AF258B}"/>
              </a:ext>
            </a:extLst>
          </p:cNvPr>
          <p:cNvSpPr>
            <a:spLocks noGrp="1"/>
          </p:cNvSpPr>
          <p:nvPr>
            <p:ph type="body" sz="quarter" idx="10"/>
          </p:nvPr>
        </p:nvSpPr>
        <p:spPr>
          <a:xfrm>
            <a:off x="902440" y="629488"/>
            <a:ext cx="6426012" cy="742950"/>
          </a:xfrm>
        </p:spPr>
        <p:txBody>
          <a:bodyPr/>
          <a:lstStyle/>
          <a:p>
            <a:r>
              <a:rPr lang="fi-FI" dirty="0"/>
              <a:t>Luonnon lumoissa</a:t>
            </a:r>
          </a:p>
        </p:txBody>
      </p:sp>
      <p:pic>
        <p:nvPicPr>
          <p:cNvPr id="4" name="Kuva 3">
            <a:extLst>
              <a:ext uri="{FF2B5EF4-FFF2-40B4-BE49-F238E27FC236}">
                <a16:creationId xmlns:a16="http://schemas.microsoft.com/office/drawing/2014/main" id="{55D6714D-CDB3-4563-93B2-7DEF4B0D820F}"/>
              </a:ext>
            </a:extLst>
          </p:cNvPr>
          <p:cNvPicPr>
            <a:picLocks noChangeAspect="1"/>
          </p:cNvPicPr>
          <p:nvPr/>
        </p:nvPicPr>
        <p:blipFill>
          <a:blip r:embed="rId2"/>
          <a:stretch>
            <a:fillRect/>
          </a:stretch>
        </p:blipFill>
        <p:spPr>
          <a:xfrm>
            <a:off x="8596150" y="0"/>
            <a:ext cx="3407964" cy="6858000"/>
          </a:xfrm>
          <a:prstGeom prst="rect">
            <a:avLst/>
          </a:prstGeom>
        </p:spPr>
      </p:pic>
      <p:pic>
        <p:nvPicPr>
          <p:cNvPr id="9" name="Kuva 8">
            <a:extLst>
              <a:ext uri="{FF2B5EF4-FFF2-40B4-BE49-F238E27FC236}">
                <a16:creationId xmlns:a16="http://schemas.microsoft.com/office/drawing/2014/main" id="{31940305-2E5C-4ED4-97D3-F6D0A1FC959C}"/>
              </a:ext>
            </a:extLst>
          </p:cNvPr>
          <p:cNvPicPr>
            <a:picLocks noChangeAspect="1"/>
          </p:cNvPicPr>
          <p:nvPr/>
        </p:nvPicPr>
        <p:blipFill>
          <a:blip r:embed="rId3"/>
          <a:stretch>
            <a:fillRect/>
          </a:stretch>
        </p:blipFill>
        <p:spPr>
          <a:xfrm>
            <a:off x="909027" y="1120749"/>
            <a:ext cx="5505025" cy="5591234"/>
          </a:xfrm>
          <a:prstGeom prst="rect">
            <a:avLst/>
          </a:prstGeom>
        </p:spPr>
      </p:pic>
      <p:pic>
        <p:nvPicPr>
          <p:cNvPr id="7" name="Kuva 6">
            <a:extLst>
              <a:ext uri="{FF2B5EF4-FFF2-40B4-BE49-F238E27FC236}">
                <a16:creationId xmlns:a16="http://schemas.microsoft.com/office/drawing/2014/main" id="{2B2E5E90-7E9F-40A7-A8A1-3A990F354817}"/>
              </a:ext>
            </a:extLst>
          </p:cNvPr>
          <p:cNvPicPr>
            <a:picLocks noChangeAspect="1"/>
          </p:cNvPicPr>
          <p:nvPr/>
        </p:nvPicPr>
        <p:blipFill>
          <a:blip r:embed="rId4"/>
          <a:stretch>
            <a:fillRect/>
          </a:stretch>
        </p:blipFill>
        <p:spPr>
          <a:xfrm>
            <a:off x="5800696" y="-21291"/>
            <a:ext cx="3068685" cy="2787458"/>
          </a:xfrm>
          <a:prstGeom prst="rect">
            <a:avLst/>
          </a:prstGeom>
        </p:spPr>
      </p:pic>
    </p:spTree>
    <p:extLst>
      <p:ext uri="{BB962C8B-B14F-4D97-AF65-F5344CB8AC3E}">
        <p14:creationId xmlns:p14="http://schemas.microsoft.com/office/powerpoint/2010/main" val="993161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48214" y="722254"/>
            <a:ext cx="7698220" cy="742950"/>
          </a:xfrm>
        </p:spPr>
        <p:txBody>
          <a:bodyPr/>
          <a:lstStyle/>
          <a:p>
            <a:r>
              <a:rPr lang="fi-FI" dirty="0">
                <a:solidFill>
                  <a:srgbClr val="333333"/>
                </a:solidFill>
                <a:latin typeface="Arial" panose="020B0604020202020204" pitchFamily="34" charset="0"/>
              </a:rPr>
              <a:t>Me ollaan # voimistelu </a:t>
            </a:r>
            <a:r>
              <a:rPr lang="fi-FI" b="1" i="0" dirty="0">
                <a:solidFill>
                  <a:srgbClr val="333333"/>
                </a:solidFill>
                <a:effectLst/>
                <a:latin typeface="Arial" panose="020B0604020202020204" pitchFamily="34" charset="0"/>
              </a:rPr>
              <a:t>– yhteisohjelma</a:t>
            </a:r>
            <a:endParaRPr lang="fr-FR" dirty="0"/>
          </a:p>
        </p:txBody>
      </p:sp>
      <p:sp>
        <p:nvSpPr>
          <p:cNvPr id="3" name="Text Placeholder 2"/>
          <p:cNvSpPr>
            <a:spLocks noGrp="1"/>
          </p:cNvSpPr>
          <p:nvPr>
            <p:ph type="body" sz="quarter" idx="11"/>
          </p:nvPr>
        </p:nvSpPr>
        <p:spPr>
          <a:xfrm>
            <a:off x="875289" y="1279259"/>
            <a:ext cx="10813128" cy="5916671"/>
          </a:xfrm>
        </p:spPr>
        <p:txBody>
          <a:bodyPr/>
          <a:lstStyle/>
          <a:p>
            <a:r>
              <a:rPr lang="fi-FI" b="1" dirty="0">
                <a:solidFill>
                  <a:schemeClr val="tx1"/>
                </a:solidFill>
                <a:latin typeface="Lato"/>
              </a:rPr>
              <a:t>Ohjelman nimi		Ikä				Ohjaajat</a:t>
            </a:r>
          </a:p>
          <a:p>
            <a:r>
              <a:rPr lang="fr-FR" dirty="0">
                <a:solidFill>
                  <a:schemeClr val="tx1"/>
                </a:solidFill>
              </a:rPr>
              <a:t>Me ollaan # voimistelu	KA, telinevoimistelu (kaiken ik.)		</a:t>
            </a:r>
          </a:p>
          <a:p>
            <a:pPr algn="l" fontAlgn="base"/>
            <a:r>
              <a:rPr lang="fi-FI" b="1" i="0" dirty="0">
                <a:solidFill>
                  <a:srgbClr val="262626"/>
                </a:solidFill>
                <a:effectLst/>
                <a:latin typeface="Lato"/>
              </a:rPr>
              <a:t>Lajien yhteisohjelma</a:t>
            </a:r>
          </a:p>
          <a:p>
            <a:pPr algn="l" fontAlgn="base"/>
            <a:r>
              <a:rPr lang="fi-FI" b="0" i="0" dirty="0">
                <a:solidFill>
                  <a:srgbClr val="444444"/>
                </a:solidFill>
                <a:effectLst/>
                <a:latin typeface="Lato"/>
              </a:rPr>
              <a:t>Ilman voimistelijoita ei ole voimistelua. Ilman voimistelua taas ei ole yhteisöä, jossa jokainen jäsen voi olla juuri sellainen kuin on. Oletko koskaan pysähtynyt miettimään, mitä voimistelu merkitsee juuri sinulle? Entä miltä voimistelu tuntuu? Näitä tunteita voi olla usein vaikea pukea sanoiksi. Tällöin paras tapa niiden välittämiseen on näyttäminen. Tule mukaan näyttämään, mitä voimistelu sinulle merkitsee!</a:t>
            </a:r>
          </a:p>
          <a:p>
            <a:pPr algn="l" fontAlgn="base"/>
            <a:r>
              <a:rPr lang="fi-FI" b="0" i="0" dirty="0">
                <a:solidFill>
                  <a:srgbClr val="444444"/>
                </a:solidFill>
                <a:effectLst/>
                <a:latin typeface="Lato"/>
              </a:rPr>
              <a:t>Kaikenikäisille voimistelijoille suunnattu yhteisohjelma korostaa yhteenkuuluvuutta ja voimistelun iloa. Ohjelma on lähinnä seuraavien lajien edustajille: </a:t>
            </a:r>
            <a:r>
              <a:rPr lang="fi-FI" b="0" i="0" dirty="0" err="1">
                <a:solidFill>
                  <a:srgbClr val="444444"/>
                </a:solidFill>
                <a:effectLst/>
                <a:latin typeface="Lato"/>
              </a:rPr>
              <a:t>TeamGym</a:t>
            </a:r>
            <a:r>
              <a:rPr lang="fi-FI" b="0" i="0" dirty="0">
                <a:solidFill>
                  <a:srgbClr val="444444"/>
                </a:solidFill>
                <a:effectLst/>
                <a:latin typeface="Lato"/>
              </a:rPr>
              <a:t>, telinevoimistelu, trampoliinivoimistelu, kilpa-aerobic, rytminen voimistelu sekä </a:t>
            </a:r>
            <a:r>
              <a:rPr lang="fi-FI" b="0" i="0" dirty="0" err="1">
                <a:solidFill>
                  <a:srgbClr val="444444"/>
                </a:solidFill>
                <a:effectLst/>
                <a:latin typeface="Lato"/>
              </a:rPr>
              <a:t>Freegym</a:t>
            </a:r>
            <a:r>
              <a:rPr lang="fi-FI" b="0" i="0" dirty="0">
                <a:solidFill>
                  <a:srgbClr val="444444"/>
                </a:solidFill>
                <a:effectLst/>
                <a:latin typeface="Lato"/>
              </a:rPr>
              <a:t> - mutta myös muiden voimistelulajien edustajat voivat tulla seurasta mukaan. Toivomme, että vuonna 2022 kentällä nähtäisiinkin mahdollisimman monipuolisesti eri-ikäisiä ja erilaisista taustoista tulevia, lajirakkauden jakavia ihmisiä. Ohjelman kantavia teemoja ovat yhteenkuuluvuus, yhteisöllisyys ja voimistelun ilo. Tästä ohjelmasta löytyy varmasti vauhtia, luovuutta sekä hymyileviä kasvoja! Ohjelma sisältää upeita temppuja telineillä ja välineillä sekä yhteisen koreografiaosuuden. Näytetään yhdessä, miltä voimistelu tuntuu ja mitä se merkitsee, sillä me ollaan #voimistelu!</a:t>
            </a:r>
          </a:p>
          <a:p>
            <a:pPr algn="l" fontAlgn="base"/>
            <a:r>
              <a:rPr lang="fi-FI" b="0" i="0" dirty="0">
                <a:solidFill>
                  <a:srgbClr val="444444"/>
                </a:solidFill>
                <a:effectLst/>
                <a:latin typeface="Lato"/>
              </a:rPr>
              <a:t>Koreografi </a:t>
            </a:r>
            <a:r>
              <a:rPr lang="fi-FI" b="0" i="0" dirty="0" err="1">
                <a:solidFill>
                  <a:srgbClr val="444444"/>
                </a:solidFill>
                <a:effectLst/>
                <a:latin typeface="Lato"/>
              </a:rPr>
              <a:t>Nenna</a:t>
            </a:r>
            <a:r>
              <a:rPr lang="fi-FI" b="0" i="0" dirty="0">
                <a:solidFill>
                  <a:srgbClr val="444444"/>
                </a:solidFill>
                <a:effectLst/>
                <a:latin typeface="Lato"/>
              </a:rPr>
              <a:t> Karhu</a:t>
            </a:r>
          </a:p>
          <a:p>
            <a:r>
              <a:rPr lang="fi-FI" dirty="0">
                <a:solidFill>
                  <a:schemeClr val="tx1"/>
                </a:solidFill>
                <a:latin typeface="Lato"/>
              </a:rPr>
              <a:t>Linkki ohjelman esittelyvideoon: </a:t>
            </a:r>
            <a:r>
              <a:rPr lang="fi-FI" dirty="0">
                <a:solidFill>
                  <a:schemeClr val="tx1"/>
                </a:solidFill>
                <a:latin typeface="Lato"/>
                <a:hlinkClick r:id="rId2"/>
              </a:rPr>
              <a:t>https://youtu.be/xlCatuNGuiM</a:t>
            </a:r>
            <a:r>
              <a:rPr lang="fi-FI" dirty="0">
                <a:solidFill>
                  <a:schemeClr val="tx1"/>
                </a:solidFill>
                <a:latin typeface="Lato"/>
              </a:rPr>
              <a:t> </a:t>
            </a:r>
          </a:p>
          <a:p>
            <a:pPr algn="l" fontAlgn="base"/>
            <a:r>
              <a:rPr lang="fi-FI" b="1" i="0" dirty="0">
                <a:solidFill>
                  <a:srgbClr val="262626"/>
                </a:solidFill>
                <a:effectLst/>
                <a:latin typeface="Lato"/>
              </a:rPr>
              <a:t>Ohjelman esiintymisasu</a:t>
            </a:r>
          </a:p>
          <a:p>
            <a:pPr algn="l" fontAlgn="base"/>
            <a:r>
              <a:rPr lang="fi-FI" b="0" i="0" dirty="0">
                <a:solidFill>
                  <a:srgbClr val="444444"/>
                </a:solidFill>
                <a:effectLst/>
                <a:latin typeface="Lato"/>
              </a:rPr>
              <a:t>Ohjelmassa käytetään ryhmien omia lajinomaisia (kilpailu)asuja myöhemmin tarkennettavan ohjeistuksen mukaisesti. </a:t>
            </a:r>
            <a:br>
              <a:rPr lang="fi-FI" b="0" i="0" dirty="0">
                <a:solidFill>
                  <a:srgbClr val="444444"/>
                </a:solidFill>
                <a:effectLst/>
                <a:latin typeface="Lato"/>
              </a:rPr>
            </a:br>
            <a:r>
              <a:rPr lang="fi-FI" b="0" i="0" dirty="0">
                <a:solidFill>
                  <a:srgbClr val="444444"/>
                </a:solidFill>
                <a:effectLst/>
                <a:latin typeface="Lato"/>
              </a:rPr>
              <a:t>Yhtenäistäväksi hankittavaksi elementiksi tulee tapahtuman tuubi-huivi (tarkentuu myöhemmin).</a:t>
            </a:r>
          </a:p>
          <a:p>
            <a:endParaRPr lang="fi-FI" dirty="0">
              <a:solidFill>
                <a:schemeClr val="tx1"/>
              </a:solidFill>
              <a:latin typeface="Lato"/>
            </a:endParaRPr>
          </a:p>
        </p:txBody>
      </p:sp>
    </p:spTree>
    <p:extLst>
      <p:ext uri="{BB962C8B-B14F-4D97-AF65-F5344CB8AC3E}">
        <p14:creationId xmlns:p14="http://schemas.microsoft.com/office/powerpoint/2010/main" val="208843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8EC4EC7F-E30F-4A28-815D-AF6B19C85A38}"/>
              </a:ext>
            </a:extLst>
          </p:cNvPr>
          <p:cNvSpPr>
            <a:spLocks noGrp="1"/>
          </p:cNvSpPr>
          <p:nvPr>
            <p:ph type="body" sz="quarter" idx="13"/>
          </p:nvPr>
        </p:nvSpPr>
        <p:spPr>
          <a:xfrm>
            <a:off x="792401" y="1386989"/>
            <a:ext cx="4294504" cy="742950"/>
          </a:xfrm>
        </p:spPr>
        <p:txBody>
          <a:bodyPr/>
          <a:lstStyle/>
          <a:p>
            <a:r>
              <a:rPr lang="fi-FI" dirty="0"/>
              <a:t>Valkeakosken Voimistelijat</a:t>
            </a:r>
          </a:p>
          <a:p>
            <a:endParaRPr lang="fi-FI" dirty="0"/>
          </a:p>
        </p:txBody>
      </p:sp>
      <p:sp>
        <p:nvSpPr>
          <p:cNvPr id="6" name="Tekstin paikkamerkki 5">
            <a:extLst>
              <a:ext uri="{FF2B5EF4-FFF2-40B4-BE49-F238E27FC236}">
                <a16:creationId xmlns:a16="http://schemas.microsoft.com/office/drawing/2014/main" id="{DEB7CE30-8E9F-4C2C-8F45-E2373058AA9C}"/>
              </a:ext>
            </a:extLst>
          </p:cNvPr>
          <p:cNvSpPr>
            <a:spLocks noGrp="1"/>
          </p:cNvSpPr>
          <p:nvPr>
            <p:ph type="body" sz="quarter" idx="14"/>
          </p:nvPr>
        </p:nvSpPr>
        <p:spPr>
          <a:xfrm>
            <a:off x="792401" y="2156583"/>
            <a:ext cx="5057983" cy="1272417"/>
          </a:xfrm>
        </p:spPr>
        <p:txBody>
          <a:bodyPr lIns="91440" tIns="45720" rIns="91440" bIns="45720" anchor="t"/>
          <a:lstStyle/>
          <a:p>
            <a:pPr marL="285750" indent="-285750">
              <a:buFont typeface="Arial" panose="020B0604020202020204" pitchFamily="34" charset="0"/>
              <a:buChar char="•"/>
            </a:pPr>
            <a:r>
              <a:rPr lang="fi-FI" sz="1800" dirty="0">
                <a:cs typeface="Arial"/>
              </a:rPr>
              <a:t>Toiminta alkoi elokuussa 2019. Kaksi Valkeakoskelaista voimisteluseuraa </a:t>
            </a:r>
            <a:r>
              <a:rPr lang="fi-FI" sz="1800" dirty="0" err="1">
                <a:cs typeface="Arial"/>
              </a:rPr>
              <a:t>VaKP</a:t>
            </a:r>
            <a:r>
              <a:rPr lang="fi-FI" sz="1800" dirty="0">
                <a:cs typeface="Arial"/>
              </a:rPr>
              <a:t> ja Haka </a:t>
            </a:r>
            <a:r>
              <a:rPr lang="fi-FI" sz="1800" dirty="0" err="1">
                <a:cs typeface="Arial"/>
              </a:rPr>
              <a:t>Gym</a:t>
            </a:r>
            <a:r>
              <a:rPr lang="fi-FI" sz="1800" dirty="0">
                <a:cs typeface="Arial"/>
              </a:rPr>
              <a:t> yhdistyivät.</a:t>
            </a:r>
          </a:p>
          <a:p>
            <a:pPr marL="285750" indent="-285750">
              <a:buFont typeface="Arial" panose="020B0604020202020204" pitchFamily="34" charset="0"/>
              <a:buChar char="•"/>
            </a:pPr>
            <a:r>
              <a:rPr lang="fi-FI" sz="1800" dirty="0"/>
              <a:t>Seura tarjoaa kaiken ikäisille voimistelu- ja liikuntamahdollisuuksia.</a:t>
            </a:r>
          </a:p>
          <a:p>
            <a:pPr lvl="1"/>
            <a:r>
              <a:rPr lang="fi-FI" sz="1600" dirty="0"/>
              <a:t>Lasten voimistelukouluja (JV + KA), parkouria ja telinevoimistelua</a:t>
            </a:r>
          </a:p>
          <a:p>
            <a:pPr lvl="1"/>
            <a:r>
              <a:rPr lang="fi-FI" sz="1600" dirty="0"/>
              <a:t>Lasten ja nuorten tanssi –ryhmiä</a:t>
            </a:r>
          </a:p>
          <a:p>
            <a:pPr lvl="1"/>
            <a:r>
              <a:rPr lang="fi-FI" sz="1600" dirty="0"/>
              <a:t>Lasten ja nuorten Cheerleading –ryhmiä</a:t>
            </a:r>
          </a:p>
          <a:p>
            <a:pPr lvl="1"/>
            <a:r>
              <a:rPr lang="fi-FI" sz="1600" dirty="0" err="1"/>
              <a:t>PerheTemppu</a:t>
            </a:r>
            <a:r>
              <a:rPr lang="fi-FI" sz="1600" dirty="0"/>
              <a:t> –ryhmä</a:t>
            </a:r>
          </a:p>
          <a:p>
            <a:pPr lvl="1"/>
            <a:r>
              <a:rPr lang="fi-FI" sz="1600" dirty="0"/>
              <a:t>Aikuisten ryhmäliikuntatunteja</a:t>
            </a:r>
          </a:p>
          <a:p>
            <a:pPr lvl="1"/>
            <a:r>
              <a:rPr lang="fi-FI" sz="1600" dirty="0"/>
              <a:t>Ikiliiketunteja ikääntyville</a:t>
            </a:r>
          </a:p>
          <a:p>
            <a:endParaRPr lang="fi-FI" dirty="0"/>
          </a:p>
        </p:txBody>
      </p:sp>
      <p:pic>
        <p:nvPicPr>
          <p:cNvPr id="12" name="Kuvan paikkamerkki 11" descr="Kuva, joka sisältää kohteen henkilö, ryhmä, poseeraaminen&#10;&#10;Kuvaus luotu automaattisesti">
            <a:extLst>
              <a:ext uri="{FF2B5EF4-FFF2-40B4-BE49-F238E27FC236}">
                <a16:creationId xmlns:a16="http://schemas.microsoft.com/office/drawing/2014/main" id="{32CE1339-6EC0-43A0-ACCC-92615FF88A38}"/>
              </a:ext>
            </a:extLst>
          </p:cNvPr>
          <p:cNvPicPr>
            <a:picLocks noGrp="1" noChangeAspect="1"/>
          </p:cNvPicPr>
          <p:nvPr>
            <p:ph type="pic" sz="quarter" idx="12"/>
          </p:nvPr>
        </p:nvPicPr>
        <p:blipFill>
          <a:blip r:embed="rId2"/>
          <a:srcRect l="20586" r="20586"/>
          <a:stretch>
            <a:fillRect/>
          </a:stretch>
        </p:blipFill>
        <p:spPr/>
      </p:pic>
    </p:spTree>
    <p:extLst>
      <p:ext uri="{BB962C8B-B14F-4D97-AF65-F5344CB8AC3E}">
        <p14:creationId xmlns:p14="http://schemas.microsoft.com/office/powerpoint/2010/main" val="3091678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22747BA-3979-4FCA-BA13-CA492FBCB27A}"/>
              </a:ext>
            </a:extLst>
          </p:cNvPr>
          <p:cNvSpPr>
            <a:spLocks noGrp="1"/>
          </p:cNvSpPr>
          <p:nvPr>
            <p:ph type="body" sz="quarter" idx="10"/>
          </p:nvPr>
        </p:nvSpPr>
        <p:spPr>
          <a:xfrm>
            <a:off x="889188" y="589732"/>
            <a:ext cx="4491194" cy="742950"/>
          </a:xfrm>
        </p:spPr>
        <p:txBody>
          <a:bodyPr/>
          <a:lstStyle/>
          <a:p>
            <a:r>
              <a:rPr lang="fi-FI" dirty="0"/>
              <a:t>Me ollaan # voimistelu</a:t>
            </a:r>
          </a:p>
        </p:txBody>
      </p:sp>
      <p:sp>
        <p:nvSpPr>
          <p:cNvPr id="4" name="Tekstiruutu 3">
            <a:extLst>
              <a:ext uri="{FF2B5EF4-FFF2-40B4-BE49-F238E27FC236}">
                <a16:creationId xmlns:a16="http://schemas.microsoft.com/office/drawing/2014/main" id="{6CA38CAB-CD69-46BD-B77A-D5F31E01454F}"/>
              </a:ext>
            </a:extLst>
          </p:cNvPr>
          <p:cNvSpPr txBox="1"/>
          <p:nvPr/>
        </p:nvSpPr>
        <p:spPr>
          <a:xfrm>
            <a:off x="992726" y="1332682"/>
            <a:ext cx="4745465" cy="2862322"/>
          </a:xfrm>
          <a:prstGeom prst="rect">
            <a:avLst/>
          </a:prstGeom>
          <a:noFill/>
        </p:spPr>
        <p:txBody>
          <a:bodyPr wrap="square" rtlCol="0">
            <a:spAutoFit/>
          </a:bodyPr>
          <a:lstStyle/>
          <a:p>
            <a:pPr algn="l" fontAlgn="base"/>
            <a:r>
              <a:rPr lang="fi-FI" b="1" i="0" dirty="0">
                <a:solidFill>
                  <a:srgbClr val="262626"/>
                </a:solidFill>
                <a:effectLst/>
                <a:latin typeface="Lato"/>
              </a:rPr>
              <a:t>Ohjelman esiintymisasu</a:t>
            </a:r>
          </a:p>
          <a:p>
            <a:pPr algn="l" fontAlgn="base"/>
            <a:endParaRPr lang="fi-FI" b="1" dirty="0">
              <a:solidFill>
                <a:srgbClr val="262626"/>
              </a:solidFill>
              <a:latin typeface="Lato"/>
            </a:endParaRPr>
          </a:p>
          <a:p>
            <a:pPr algn="l" fontAlgn="base"/>
            <a:endParaRPr lang="fi-FI" b="1" i="0" dirty="0">
              <a:solidFill>
                <a:srgbClr val="262626"/>
              </a:solidFill>
              <a:effectLst/>
              <a:latin typeface="Lato"/>
            </a:endParaRPr>
          </a:p>
          <a:p>
            <a:pPr algn="l" fontAlgn="base"/>
            <a:r>
              <a:rPr lang="fi-FI" b="0" i="0" dirty="0">
                <a:solidFill>
                  <a:srgbClr val="444444"/>
                </a:solidFill>
                <a:effectLst/>
                <a:latin typeface="Lato"/>
              </a:rPr>
              <a:t>Ohjelmassa käytetään ryhmien omia lajinomaisia (kilpailu)asuja myöhemmin tarkennettavan ohjeistuksen mukaisesti. </a:t>
            </a:r>
            <a:br>
              <a:rPr lang="fi-FI" b="0" i="0" dirty="0">
                <a:solidFill>
                  <a:srgbClr val="444444"/>
                </a:solidFill>
                <a:effectLst/>
                <a:latin typeface="Lato"/>
              </a:rPr>
            </a:br>
            <a:r>
              <a:rPr lang="fi-FI" b="0" i="0" dirty="0">
                <a:solidFill>
                  <a:srgbClr val="444444"/>
                </a:solidFill>
                <a:effectLst/>
                <a:latin typeface="Lato"/>
              </a:rPr>
              <a:t>Yhtenäistäväksi hankittavaksi elementiksi tulee tapahtuman tuubi-huivi (tarkentuu myöhemmin).</a:t>
            </a:r>
          </a:p>
          <a:p>
            <a:endParaRPr lang="fi-FI" dirty="0"/>
          </a:p>
        </p:txBody>
      </p:sp>
      <p:pic>
        <p:nvPicPr>
          <p:cNvPr id="5" name="Kuva 4">
            <a:extLst>
              <a:ext uri="{FF2B5EF4-FFF2-40B4-BE49-F238E27FC236}">
                <a16:creationId xmlns:a16="http://schemas.microsoft.com/office/drawing/2014/main" id="{C7BF9325-50EE-4718-9EFD-D5ECB17EFD6D}"/>
              </a:ext>
            </a:extLst>
          </p:cNvPr>
          <p:cNvPicPr>
            <a:picLocks noChangeAspect="1"/>
          </p:cNvPicPr>
          <p:nvPr/>
        </p:nvPicPr>
        <p:blipFill>
          <a:blip r:embed="rId2"/>
          <a:stretch>
            <a:fillRect/>
          </a:stretch>
        </p:blipFill>
        <p:spPr>
          <a:xfrm>
            <a:off x="6055056" y="1223654"/>
            <a:ext cx="5144218" cy="4410691"/>
          </a:xfrm>
          <a:prstGeom prst="rect">
            <a:avLst/>
          </a:prstGeom>
        </p:spPr>
      </p:pic>
    </p:spTree>
    <p:extLst>
      <p:ext uri="{BB962C8B-B14F-4D97-AF65-F5344CB8AC3E}">
        <p14:creationId xmlns:p14="http://schemas.microsoft.com/office/powerpoint/2010/main" val="2041507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i-FI" dirty="0">
                <a:solidFill>
                  <a:srgbClr val="333333"/>
                </a:solidFill>
                <a:latin typeface="Arial" panose="020B0604020202020204" pitchFamily="34" charset="0"/>
              </a:rPr>
              <a:t>Kiertoradalla – kuntoliikkujat, yli 15-v. miehet ja naiset</a:t>
            </a:r>
            <a:endParaRPr lang="fr-FR" dirty="0"/>
          </a:p>
        </p:txBody>
      </p:sp>
      <p:sp>
        <p:nvSpPr>
          <p:cNvPr id="3" name="Text Placeholder 2"/>
          <p:cNvSpPr>
            <a:spLocks noGrp="1"/>
          </p:cNvSpPr>
          <p:nvPr>
            <p:ph type="body" sz="quarter" idx="11"/>
          </p:nvPr>
        </p:nvSpPr>
        <p:spPr>
          <a:xfrm>
            <a:off x="941551" y="2061552"/>
            <a:ext cx="10308898" cy="4796448"/>
          </a:xfrm>
        </p:spPr>
        <p:txBody>
          <a:bodyPr/>
          <a:lstStyle/>
          <a:p>
            <a:r>
              <a:rPr lang="fi-FI" sz="1800" b="1" dirty="0">
                <a:solidFill>
                  <a:schemeClr val="tx1"/>
                </a:solidFill>
                <a:latin typeface="Lato"/>
              </a:rPr>
              <a:t>Ohjelman nimi		Ikä				Ohjaajat</a:t>
            </a:r>
          </a:p>
          <a:p>
            <a:r>
              <a:rPr lang="fr-FR" sz="1800" dirty="0">
                <a:solidFill>
                  <a:schemeClr val="tx1"/>
                </a:solidFill>
              </a:rPr>
              <a:t>Kiertoradalla		kaiken ikäiset, myös miehet!		Riitta Latosaari?</a:t>
            </a:r>
          </a:p>
          <a:p>
            <a:endParaRPr lang="fr-FR" sz="1800" dirty="0">
              <a:solidFill>
                <a:schemeClr val="tx1"/>
              </a:solidFill>
            </a:endParaRPr>
          </a:p>
          <a:p>
            <a:pPr algn="l" fontAlgn="base"/>
            <a:r>
              <a:rPr lang="fi-FI" sz="1800" b="1" i="0" dirty="0">
                <a:solidFill>
                  <a:srgbClr val="262626"/>
                </a:solidFill>
                <a:effectLst/>
                <a:latin typeface="Lato"/>
              </a:rPr>
              <a:t>Kuntoliikuntaohjelma aikuisille</a:t>
            </a:r>
          </a:p>
          <a:p>
            <a:pPr algn="l" fontAlgn="base"/>
            <a:r>
              <a:rPr lang="fi-FI" sz="1800" b="0" i="0" dirty="0">
                <a:solidFill>
                  <a:srgbClr val="444444"/>
                </a:solidFill>
                <a:effectLst/>
                <a:latin typeface="Lato"/>
              </a:rPr>
              <a:t>Kiertoratoja on monen kokoisia ja muotoisia. Niitä voidaan kiertää yksin, parin kanssa, pienessä ryhmässä tai isossa joukossa. Kiertoradan liike suuntautuu sisään tai ulos, eteen tai taakse. Tämä kiertoratojen liike on energiaa, joka kerääntyy yhteen paikkaan vain purkautuakseen lopulta ulos. Tuloksena on uusi galaksi täynnä liikettä, iloa ja satoja avaruudessa loistavia planeettoja. Miltä taivas näyttää tänä iltana?</a:t>
            </a:r>
          </a:p>
          <a:p>
            <a:pPr algn="l" fontAlgn="base"/>
            <a:r>
              <a:rPr lang="fi-FI" sz="1800" b="0" i="0" dirty="0">
                <a:solidFill>
                  <a:srgbClr val="444444"/>
                </a:solidFill>
                <a:effectLst/>
                <a:latin typeface="Lato"/>
              </a:rPr>
              <a:t>Helppo ohjelma kaikille yli 15 vuotta täyttäneille, sukupuolesta riippumatta. Ohjelma ei sisällä vaativia kuvioita, joten se on helposti ja nopeasti opittavissa. Ohjelma tarjoaa iloista tekemisen meininkiä ja mukaansatempaavaa kuntoilua, jota voi treenata myös kotonakin. Sopii hyvin ryhmäliikunnan harrastajille sekä muille kuntoliikkujille. Välineenä käytetään isoa kuntopalloa.</a:t>
            </a:r>
          </a:p>
          <a:p>
            <a:pPr algn="l" fontAlgn="base"/>
            <a:r>
              <a:rPr lang="fi-FI" sz="1800" b="0" i="0" dirty="0">
                <a:solidFill>
                  <a:srgbClr val="444444"/>
                </a:solidFill>
                <a:effectLst/>
                <a:latin typeface="Lato"/>
              </a:rPr>
              <a:t>Koreografit Tiina </a:t>
            </a:r>
            <a:r>
              <a:rPr lang="fi-FI" sz="1800" b="0" i="0" dirty="0" err="1">
                <a:solidFill>
                  <a:srgbClr val="444444"/>
                </a:solidFill>
                <a:effectLst/>
                <a:latin typeface="Lato"/>
              </a:rPr>
              <a:t>Hedeman</a:t>
            </a:r>
            <a:r>
              <a:rPr lang="fi-FI" sz="1800" b="0" i="0" dirty="0">
                <a:solidFill>
                  <a:srgbClr val="444444"/>
                </a:solidFill>
                <a:effectLst/>
                <a:latin typeface="Lato"/>
              </a:rPr>
              <a:t> ja Arja Puro</a:t>
            </a:r>
          </a:p>
          <a:p>
            <a:r>
              <a:rPr lang="fi-FI" sz="1800" dirty="0">
                <a:solidFill>
                  <a:schemeClr val="tx1"/>
                </a:solidFill>
                <a:latin typeface="Lato"/>
              </a:rPr>
              <a:t>Linkki ohjelman esittelyvideoon: </a:t>
            </a:r>
            <a:r>
              <a:rPr lang="fi-FI" sz="1800" dirty="0">
                <a:solidFill>
                  <a:schemeClr val="tx1"/>
                </a:solidFill>
                <a:latin typeface="Lato"/>
                <a:hlinkClick r:id="rId2"/>
              </a:rPr>
              <a:t>https://youtu.be/ANhNvJ7Mt8Y</a:t>
            </a:r>
            <a:r>
              <a:rPr lang="fi-FI" sz="1800" dirty="0">
                <a:solidFill>
                  <a:schemeClr val="tx1"/>
                </a:solidFill>
                <a:latin typeface="Lato"/>
              </a:rPr>
              <a:t> </a:t>
            </a:r>
          </a:p>
        </p:txBody>
      </p:sp>
      <p:pic>
        <p:nvPicPr>
          <p:cNvPr id="5" name="Kuva 4">
            <a:extLst>
              <a:ext uri="{FF2B5EF4-FFF2-40B4-BE49-F238E27FC236}">
                <a16:creationId xmlns:a16="http://schemas.microsoft.com/office/drawing/2014/main" id="{A6B156D4-A7A5-4B77-A5C5-46943D64D306}"/>
              </a:ext>
            </a:extLst>
          </p:cNvPr>
          <p:cNvPicPr>
            <a:picLocks noChangeAspect="1"/>
          </p:cNvPicPr>
          <p:nvPr/>
        </p:nvPicPr>
        <p:blipFill>
          <a:blip r:embed="rId3"/>
          <a:stretch>
            <a:fillRect/>
          </a:stretch>
        </p:blipFill>
        <p:spPr>
          <a:xfrm>
            <a:off x="9569264" y="163511"/>
            <a:ext cx="2454247" cy="3358761"/>
          </a:xfrm>
          <a:prstGeom prst="rect">
            <a:avLst/>
          </a:prstGeom>
        </p:spPr>
      </p:pic>
    </p:spTree>
    <p:extLst>
      <p:ext uri="{BB962C8B-B14F-4D97-AF65-F5344CB8AC3E}">
        <p14:creationId xmlns:p14="http://schemas.microsoft.com/office/powerpoint/2010/main" val="1784858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4686EF4-2950-415F-9C54-8AA6414AAC8A}"/>
              </a:ext>
            </a:extLst>
          </p:cNvPr>
          <p:cNvSpPr>
            <a:spLocks noGrp="1"/>
          </p:cNvSpPr>
          <p:nvPr>
            <p:ph type="body" sz="quarter" idx="10"/>
          </p:nvPr>
        </p:nvSpPr>
        <p:spPr>
          <a:xfrm>
            <a:off x="902440" y="629489"/>
            <a:ext cx="3413125" cy="742950"/>
          </a:xfrm>
        </p:spPr>
        <p:txBody>
          <a:bodyPr/>
          <a:lstStyle/>
          <a:p>
            <a:r>
              <a:rPr lang="fi-FI" dirty="0"/>
              <a:t>Kiertoradalla</a:t>
            </a:r>
          </a:p>
        </p:txBody>
      </p:sp>
      <p:pic>
        <p:nvPicPr>
          <p:cNvPr id="5122" name="Picture 2">
            <a:extLst>
              <a:ext uri="{FF2B5EF4-FFF2-40B4-BE49-F238E27FC236}">
                <a16:creationId xmlns:a16="http://schemas.microsoft.com/office/drawing/2014/main" id="{FE3E9B72-4124-49B5-B56D-B998BBB05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029"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9A89837F-AD6E-4959-9463-E982EDE055C2}"/>
              </a:ext>
            </a:extLst>
          </p:cNvPr>
          <p:cNvPicPr>
            <a:picLocks noChangeAspect="1"/>
          </p:cNvPicPr>
          <p:nvPr/>
        </p:nvPicPr>
        <p:blipFill>
          <a:blip r:embed="rId3"/>
          <a:stretch>
            <a:fillRect/>
          </a:stretch>
        </p:blipFill>
        <p:spPr>
          <a:xfrm>
            <a:off x="902440" y="1209450"/>
            <a:ext cx="6252081" cy="4727524"/>
          </a:xfrm>
          <a:prstGeom prst="rect">
            <a:avLst/>
          </a:prstGeom>
        </p:spPr>
      </p:pic>
    </p:spTree>
    <p:extLst>
      <p:ext uri="{BB962C8B-B14F-4D97-AF65-F5344CB8AC3E}">
        <p14:creationId xmlns:p14="http://schemas.microsoft.com/office/powerpoint/2010/main" val="3978158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A92F417-DF20-47E4-97D0-E160F367704F}"/>
              </a:ext>
            </a:extLst>
          </p:cNvPr>
          <p:cNvPicPr>
            <a:picLocks noChangeAspect="1"/>
          </p:cNvPicPr>
          <p:nvPr/>
        </p:nvPicPr>
        <p:blipFill>
          <a:blip r:embed="rId2"/>
          <a:stretch>
            <a:fillRect/>
          </a:stretch>
        </p:blipFill>
        <p:spPr>
          <a:xfrm>
            <a:off x="9702068" y="53849"/>
            <a:ext cx="2397168" cy="2914638"/>
          </a:xfrm>
          <a:prstGeom prst="rect">
            <a:avLst/>
          </a:prstGeom>
        </p:spPr>
      </p:pic>
      <p:sp>
        <p:nvSpPr>
          <p:cNvPr id="2" name="Text Placeholder 1"/>
          <p:cNvSpPr>
            <a:spLocks noGrp="1"/>
          </p:cNvSpPr>
          <p:nvPr>
            <p:ph type="body" sz="quarter" idx="10"/>
          </p:nvPr>
        </p:nvSpPr>
        <p:spPr>
          <a:xfrm>
            <a:off x="941551" y="735506"/>
            <a:ext cx="9089698" cy="742950"/>
          </a:xfrm>
        </p:spPr>
        <p:txBody>
          <a:bodyPr/>
          <a:lstStyle/>
          <a:p>
            <a:r>
              <a:rPr lang="fi-FI" dirty="0">
                <a:solidFill>
                  <a:srgbClr val="333333"/>
                </a:solidFill>
                <a:latin typeface="Arial" panose="020B0604020202020204" pitchFamily="34" charset="0"/>
              </a:rPr>
              <a:t>Ystäväni, elämäni </a:t>
            </a:r>
            <a:r>
              <a:rPr lang="fi-FI" b="1" i="0" dirty="0">
                <a:solidFill>
                  <a:srgbClr val="333333"/>
                </a:solidFill>
                <a:effectLst/>
                <a:latin typeface="Arial" panose="020B0604020202020204" pitchFamily="34" charset="0"/>
              </a:rPr>
              <a:t> – Tanssillinen v</a:t>
            </a:r>
            <a:r>
              <a:rPr lang="fi-FI" dirty="0">
                <a:solidFill>
                  <a:srgbClr val="333333"/>
                </a:solidFill>
                <a:latin typeface="Arial" panose="020B0604020202020204" pitchFamily="34" charset="0"/>
              </a:rPr>
              <a:t>oimistelu yli 15-v.</a:t>
            </a:r>
            <a:endParaRPr lang="fr-FR" dirty="0"/>
          </a:p>
        </p:txBody>
      </p:sp>
      <p:sp>
        <p:nvSpPr>
          <p:cNvPr id="3" name="Text Placeholder 2"/>
          <p:cNvSpPr>
            <a:spLocks noGrp="1"/>
          </p:cNvSpPr>
          <p:nvPr>
            <p:ph type="body" sz="quarter" idx="11"/>
          </p:nvPr>
        </p:nvSpPr>
        <p:spPr>
          <a:xfrm>
            <a:off x="941551" y="1345936"/>
            <a:ext cx="10308898" cy="5512064"/>
          </a:xfrm>
        </p:spPr>
        <p:txBody>
          <a:bodyPr/>
          <a:lstStyle/>
          <a:p>
            <a:r>
              <a:rPr lang="fi-FI" sz="1800" b="1" dirty="0">
                <a:solidFill>
                  <a:schemeClr val="tx1"/>
                </a:solidFill>
                <a:latin typeface="Lato"/>
              </a:rPr>
              <a:t>Ohjelman nimi		Ikä				Ohjaajat</a:t>
            </a:r>
          </a:p>
          <a:p>
            <a:r>
              <a:rPr lang="fr-FR" sz="1800" dirty="0">
                <a:solidFill>
                  <a:schemeClr val="tx1"/>
                </a:solidFill>
              </a:rPr>
              <a:t>Ystäväni, elämäni		yli 15-v. Voimistelu, tanvo		Anna Notkola</a:t>
            </a:r>
          </a:p>
          <a:p>
            <a:endParaRPr lang="fr-FR" sz="1800" dirty="0">
              <a:solidFill>
                <a:schemeClr val="tx1"/>
              </a:solidFill>
            </a:endParaRPr>
          </a:p>
          <a:p>
            <a:pPr algn="l" fontAlgn="base"/>
            <a:r>
              <a:rPr lang="fi-FI" sz="1800" b="1" i="0" dirty="0">
                <a:solidFill>
                  <a:srgbClr val="262626"/>
                </a:solidFill>
                <a:effectLst/>
                <a:latin typeface="Lato"/>
              </a:rPr>
              <a:t>Tanssillisen voimistelun ohjelma aikuisille (vaativampi)</a:t>
            </a:r>
          </a:p>
          <a:p>
            <a:pPr algn="l" fontAlgn="base"/>
            <a:r>
              <a:rPr lang="fi-FI" b="0" i="1" dirty="0">
                <a:solidFill>
                  <a:srgbClr val="444444"/>
                </a:solidFill>
                <a:effectLst/>
                <a:latin typeface="Lato"/>
              </a:rPr>
              <a:t>”Ystävää ei saa rahalla, ei hyvällä, ei pahalla. Ystävyys syntyy noista, elämän monista kiemuroista."</a:t>
            </a:r>
            <a:endParaRPr lang="fi-FI" b="0" i="0" dirty="0">
              <a:solidFill>
                <a:srgbClr val="444444"/>
              </a:solidFill>
              <a:effectLst/>
              <a:latin typeface="Lato"/>
            </a:endParaRPr>
          </a:p>
          <a:p>
            <a:pPr algn="l" fontAlgn="base"/>
            <a:r>
              <a:rPr lang="fi-FI" b="0" i="1" dirty="0">
                <a:solidFill>
                  <a:srgbClr val="444444"/>
                </a:solidFill>
                <a:effectLst/>
                <a:latin typeface="Lato"/>
              </a:rPr>
              <a:t> </a:t>
            </a:r>
            <a:r>
              <a:rPr lang="fi-FI" b="0" i="0" dirty="0">
                <a:solidFill>
                  <a:srgbClr val="444444"/>
                </a:solidFill>
                <a:effectLst/>
                <a:latin typeface="Lato"/>
              </a:rPr>
              <a:t>”Ystäväni, elämäni” on ylistys ystäville – minun, sinun ja meidän kaikkien. Elämän aikana muodostuu erilaisia ystävyyssuhteita, jotka kantavat läpi ilojen ja surujen. Tässä ohjelmassa iloitaan lapsuuden ystävistä, etsitään nuoruuden uusia ystäviä sekä nautitaan aikuisuuden ystävistä yhdessä tekemisen ja kokemisen kautta. Ohjelma näyttää myös voimisteluystävien voiman ja upeuden. </a:t>
            </a:r>
            <a:r>
              <a:rPr lang="fi-FI" b="0" i="0" dirty="0" err="1">
                <a:solidFill>
                  <a:srgbClr val="444444"/>
                </a:solidFill>
                <a:effectLst/>
                <a:latin typeface="Lato"/>
              </a:rPr>
              <a:t>Vau</a:t>
            </a:r>
            <a:r>
              <a:rPr lang="fi-FI" b="0" i="0" dirty="0">
                <a:solidFill>
                  <a:srgbClr val="444444"/>
                </a:solidFill>
                <a:effectLst/>
                <a:latin typeface="Lato"/>
              </a:rPr>
              <a:t>, miten hieno juttu meillä onkaan olemassa rikastuttamassa elämäämme!</a:t>
            </a:r>
          </a:p>
          <a:p>
            <a:pPr algn="l" fontAlgn="base"/>
            <a:r>
              <a:rPr lang="fi-FI" b="0" i="0" dirty="0">
                <a:solidFill>
                  <a:srgbClr val="444444"/>
                </a:solidFill>
                <a:effectLst/>
                <a:latin typeface="Lato"/>
              </a:rPr>
              <a:t>Ohjelma sisältää vauhdikasta liikuntaa, nopeita siirtymiä, isoja hyppyjä, eri liiketasojen vaihtelua sekä laajoja vartaloliikkeitä. Tämän vuoksi ohjelma vaatii perusvoimistelutaitoja, hyvää fyysistä kuntoa sekä halua sitoutua harjoitteluun. Rytmisesti ohjelma on melko haastava, sillä sen musiikki sisältää sekä kolmi-, viisi- että nelijakoista musiikkia. Ohjelma on suunnattu yli 15-vuotiaille ja aikuisille tanssillisen voimistelun harrastajille, kilpailijoille ja joukkuevoimistelijoille. Ohjelmassa on eri rooleja, mutta ne määräytyvät paikkojen mukaan, eikä niihin voi ilmoittautua erikseen. Asuna on pitkä viitta, joka toimii osin välineenä liikkeessä. Tervetuloa mukaan matkalle ystävyyteen!</a:t>
            </a:r>
          </a:p>
          <a:p>
            <a:pPr algn="l" fontAlgn="base"/>
            <a:r>
              <a:rPr lang="fi-FI" sz="1800" b="0" i="0" dirty="0">
                <a:solidFill>
                  <a:srgbClr val="444444"/>
                </a:solidFill>
                <a:effectLst/>
                <a:latin typeface="Lato"/>
              </a:rPr>
              <a:t>Koreografi Eerika </a:t>
            </a:r>
            <a:r>
              <a:rPr lang="fi-FI" sz="1800" b="0" i="0" dirty="0" err="1">
                <a:solidFill>
                  <a:srgbClr val="444444"/>
                </a:solidFill>
                <a:effectLst/>
                <a:latin typeface="Lato"/>
              </a:rPr>
              <a:t>Laalo</a:t>
            </a:r>
            <a:r>
              <a:rPr lang="fi-FI" sz="1800" b="0" i="0" dirty="0">
                <a:solidFill>
                  <a:srgbClr val="444444"/>
                </a:solidFill>
                <a:effectLst/>
                <a:latin typeface="Lato"/>
              </a:rPr>
              <a:t>-Häikiö</a:t>
            </a:r>
          </a:p>
          <a:p>
            <a:r>
              <a:rPr lang="fi-FI" sz="1800" dirty="0">
                <a:solidFill>
                  <a:schemeClr val="tx1"/>
                </a:solidFill>
                <a:latin typeface="Lato"/>
              </a:rPr>
              <a:t>Linkki ohjelman esittelyvideoon: </a:t>
            </a:r>
            <a:r>
              <a:rPr lang="fi-FI" sz="1800" dirty="0">
                <a:solidFill>
                  <a:schemeClr val="tx1"/>
                </a:solidFill>
                <a:latin typeface="Lato"/>
                <a:hlinkClick r:id="rId3"/>
              </a:rPr>
              <a:t>https://youtu.be/pOsZzuphbdY</a:t>
            </a:r>
            <a:r>
              <a:rPr lang="fi-FI" sz="1800" dirty="0">
                <a:solidFill>
                  <a:schemeClr val="tx1"/>
                </a:solidFill>
                <a:latin typeface="Lato"/>
              </a:rPr>
              <a:t> </a:t>
            </a:r>
          </a:p>
        </p:txBody>
      </p:sp>
    </p:spTree>
    <p:extLst>
      <p:ext uri="{BB962C8B-B14F-4D97-AF65-F5344CB8AC3E}">
        <p14:creationId xmlns:p14="http://schemas.microsoft.com/office/powerpoint/2010/main" val="4094623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3BDB604-9053-414B-88C1-210FBF404116}"/>
              </a:ext>
            </a:extLst>
          </p:cNvPr>
          <p:cNvSpPr>
            <a:spLocks noGrp="1"/>
          </p:cNvSpPr>
          <p:nvPr>
            <p:ph type="body" sz="quarter" idx="10"/>
          </p:nvPr>
        </p:nvSpPr>
        <p:spPr>
          <a:xfrm>
            <a:off x="875936" y="655993"/>
            <a:ext cx="3413125" cy="742950"/>
          </a:xfrm>
        </p:spPr>
        <p:txBody>
          <a:bodyPr/>
          <a:lstStyle/>
          <a:p>
            <a:r>
              <a:rPr lang="fi-FI" dirty="0"/>
              <a:t>Ystäväni, elämäni</a:t>
            </a:r>
          </a:p>
        </p:txBody>
      </p:sp>
      <p:pic>
        <p:nvPicPr>
          <p:cNvPr id="7" name="Kuva 6">
            <a:extLst>
              <a:ext uri="{FF2B5EF4-FFF2-40B4-BE49-F238E27FC236}">
                <a16:creationId xmlns:a16="http://schemas.microsoft.com/office/drawing/2014/main" id="{2892DD30-9F85-4EBC-B290-C5F4682E8A29}"/>
              </a:ext>
            </a:extLst>
          </p:cNvPr>
          <p:cNvPicPr>
            <a:picLocks noChangeAspect="1"/>
          </p:cNvPicPr>
          <p:nvPr/>
        </p:nvPicPr>
        <p:blipFill>
          <a:blip r:embed="rId2"/>
          <a:stretch>
            <a:fillRect/>
          </a:stretch>
        </p:blipFill>
        <p:spPr>
          <a:xfrm>
            <a:off x="8926036" y="0"/>
            <a:ext cx="3034240" cy="6858000"/>
          </a:xfrm>
          <a:prstGeom prst="rect">
            <a:avLst/>
          </a:prstGeom>
        </p:spPr>
      </p:pic>
      <p:pic>
        <p:nvPicPr>
          <p:cNvPr id="9" name="Kuva 8">
            <a:extLst>
              <a:ext uri="{FF2B5EF4-FFF2-40B4-BE49-F238E27FC236}">
                <a16:creationId xmlns:a16="http://schemas.microsoft.com/office/drawing/2014/main" id="{F88E5C58-5E83-4D12-8B2B-2C6136509F79}"/>
              </a:ext>
            </a:extLst>
          </p:cNvPr>
          <p:cNvPicPr>
            <a:picLocks noChangeAspect="1"/>
          </p:cNvPicPr>
          <p:nvPr/>
        </p:nvPicPr>
        <p:blipFill>
          <a:blip r:embed="rId3"/>
          <a:stretch>
            <a:fillRect/>
          </a:stretch>
        </p:blipFill>
        <p:spPr>
          <a:xfrm>
            <a:off x="1112164" y="1190397"/>
            <a:ext cx="7003781" cy="5382681"/>
          </a:xfrm>
          <a:prstGeom prst="rect">
            <a:avLst/>
          </a:prstGeom>
        </p:spPr>
      </p:pic>
      <p:pic>
        <p:nvPicPr>
          <p:cNvPr id="5" name="Kuva 4">
            <a:extLst>
              <a:ext uri="{FF2B5EF4-FFF2-40B4-BE49-F238E27FC236}">
                <a16:creationId xmlns:a16="http://schemas.microsoft.com/office/drawing/2014/main" id="{A9F34F71-A08F-4090-BFD6-F19002A40F53}"/>
              </a:ext>
            </a:extLst>
          </p:cNvPr>
          <p:cNvPicPr>
            <a:picLocks noChangeAspect="1"/>
          </p:cNvPicPr>
          <p:nvPr/>
        </p:nvPicPr>
        <p:blipFill>
          <a:blip r:embed="rId4"/>
          <a:stretch>
            <a:fillRect/>
          </a:stretch>
        </p:blipFill>
        <p:spPr>
          <a:xfrm>
            <a:off x="7050156" y="0"/>
            <a:ext cx="2392207" cy="2602510"/>
          </a:xfrm>
          <a:prstGeom prst="rect">
            <a:avLst/>
          </a:prstGeom>
        </p:spPr>
      </p:pic>
    </p:spTree>
    <p:extLst>
      <p:ext uri="{BB962C8B-B14F-4D97-AF65-F5344CB8AC3E}">
        <p14:creationId xmlns:p14="http://schemas.microsoft.com/office/powerpoint/2010/main" val="108752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7971" y="881280"/>
            <a:ext cx="7698220" cy="742950"/>
          </a:xfrm>
        </p:spPr>
        <p:txBody>
          <a:bodyPr/>
          <a:lstStyle/>
          <a:p>
            <a:r>
              <a:rPr lang="fi-FI" dirty="0">
                <a:solidFill>
                  <a:srgbClr val="333333"/>
                </a:solidFill>
                <a:latin typeface="Arial" panose="020B0604020202020204" pitchFamily="34" charset="0"/>
              </a:rPr>
              <a:t>Kirkkaat vedet – </a:t>
            </a:r>
            <a:r>
              <a:rPr lang="fi-FI" dirty="0" err="1">
                <a:solidFill>
                  <a:srgbClr val="333333"/>
                </a:solidFill>
                <a:latin typeface="Arial" panose="020B0604020202020204" pitchFamily="34" charset="0"/>
              </a:rPr>
              <a:t>Energetic</a:t>
            </a:r>
            <a:r>
              <a:rPr lang="fi-FI" dirty="0">
                <a:solidFill>
                  <a:srgbClr val="333333"/>
                </a:solidFill>
                <a:latin typeface="Arial" panose="020B0604020202020204" pitchFamily="34" charset="0"/>
              </a:rPr>
              <a:t> </a:t>
            </a:r>
            <a:r>
              <a:rPr lang="fi-FI" dirty="0" err="1">
                <a:solidFill>
                  <a:srgbClr val="333333"/>
                </a:solidFill>
                <a:latin typeface="Arial" panose="020B0604020202020204" pitchFamily="34" charset="0"/>
              </a:rPr>
              <a:t>Ladies</a:t>
            </a:r>
            <a:r>
              <a:rPr lang="fi-FI" dirty="0">
                <a:solidFill>
                  <a:srgbClr val="333333"/>
                </a:solidFill>
                <a:latin typeface="Arial" panose="020B0604020202020204" pitchFamily="34" charset="0"/>
              </a:rPr>
              <a:t>-ryhmä</a:t>
            </a:r>
            <a:endParaRPr lang="fr-FR" dirty="0"/>
          </a:p>
        </p:txBody>
      </p:sp>
      <p:sp>
        <p:nvSpPr>
          <p:cNvPr id="3" name="Text Placeholder 2"/>
          <p:cNvSpPr>
            <a:spLocks noGrp="1"/>
          </p:cNvSpPr>
          <p:nvPr>
            <p:ph type="body" sz="quarter" idx="11"/>
          </p:nvPr>
        </p:nvSpPr>
        <p:spPr>
          <a:xfrm>
            <a:off x="941551" y="1757591"/>
            <a:ext cx="10308898" cy="5107874"/>
          </a:xfrm>
        </p:spPr>
        <p:txBody>
          <a:bodyPr/>
          <a:lstStyle/>
          <a:p>
            <a:r>
              <a:rPr lang="fi-FI" sz="1800" b="1" dirty="0">
                <a:solidFill>
                  <a:schemeClr val="tx1"/>
                </a:solidFill>
                <a:latin typeface="Lato"/>
              </a:rPr>
              <a:t>Ohjelman nimi		Ikä				Ohjaajat</a:t>
            </a:r>
          </a:p>
          <a:p>
            <a:r>
              <a:rPr lang="fr-FR" sz="1800" dirty="0">
                <a:solidFill>
                  <a:schemeClr val="tx1"/>
                </a:solidFill>
              </a:rPr>
              <a:t>Kirkkaat vedet		Energetic Ladies			Jaana Linna-Laiho</a:t>
            </a:r>
          </a:p>
          <a:p>
            <a:pPr algn="l" fontAlgn="base"/>
            <a:endParaRPr lang="fi-FI" sz="1800" b="1" i="0" dirty="0">
              <a:solidFill>
                <a:srgbClr val="262626"/>
              </a:solidFill>
              <a:effectLst/>
              <a:latin typeface="Lato"/>
            </a:endParaRPr>
          </a:p>
          <a:p>
            <a:pPr algn="l" fontAlgn="base"/>
            <a:r>
              <a:rPr lang="fi-FI" sz="1800" b="1" i="0" dirty="0">
                <a:solidFill>
                  <a:srgbClr val="262626"/>
                </a:solidFill>
                <a:effectLst/>
                <a:latin typeface="Lato"/>
              </a:rPr>
              <a:t>Tanssillisen voimistelun ohjelma aikuisille (helpompi)</a:t>
            </a:r>
          </a:p>
          <a:p>
            <a:pPr algn="l" fontAlgn="base"/>
            <a:r>
              <a:rPr lang="fi-FI" b="0" i="0" dirty="0">
                <a:solidFill>
                  <a:srgbClr val="444444"/>
                </a:solidFill>
                <a:effectLst/>
                <a:latin typeface="Lato"/>
              </a:rPr>
              <a:t>Tyyntä tai myrskyä, loisketta tai liplatusta. Valtameren liike on ikuista. Mutta mikä on muuttunut vuosien varrella? Nykyään meren jatkuvan virtauksen mukana kelluu tonneittain muoviroskaa pilaamassa merien puhtautta. Kuten meri, myös voimistelijan liike virtaa vahvana, voimistuen välillä myrskyksi ja vaimentuen jälleen tyyneksi. Liikkeen muoto vaihtuu, kuviot ja ryhmittymät aaltoilevat eteenpäin työntäen hiljalleen muovisaastetta pois.</a:t>
            </a:r>
          </a:p>
          <a:p>
            <a:pPr algn="l" fontAlgn="base"/>
            <a:r>
              <a:rPr lang="fi-FI" b="0" i="0" dirty="0">
                <a:solidFill>
                  <a:srgbClr val="444444"/>
                </a:solidFill>
                <a:effectLst/>
                <a:latin typeface="Lato"/>
              </a:rPr>
              <a:t>Tämä tanssillista voimistelua sisältävä kenttäohjelma sopii kaikenikäisille aikuisille (yli 15-v.). Ohjelma sisältää soljuvia liikesarjoja ja vaihtelevia siirtymisiä kuviosta toiseen, ja tarjoaa riittävästi sisältöä tulevan vuoden harjoitustunneille. Ohjelmaan osallistuminen edellyttää joko tanssillisen voimistelun perusasioiden osaamista tai muuten hyvää/kohtuullista perusvoimistelutaitoa. Osalle voimistelijoista on ohjelman alkuosassa tarjolla haastavampi rooli muovisen nauhan kanssa. Tule mukaan voimistelemaan, nauttimaan ja fiilistelemään merellisiä tunnelmia kauniin musiikin siivittämänä. Esiintyminen suuressa joukossa, suurella areenalla, suurelle yleisölle on elämys. </a:t>
            </a:r>
          </a:p>
          <a:p>
            <a:pPr algn="l" fontAlgn="base"/>
            <a:r>
              <a:rPr lang="fi-FI" b="0" i="0" dirty="0">
                <a:solidFill>
                  <a:srgbClr val="444444"/>
                </a:solidFill>
                <a:effectLst/>
                <a:latin typeface="Lato"/>
              </a:rPr>
              <a:t>Koreografit: Hannele Ahlqvist ja Marja Kallioniemi</a:t>
            </a:r>
          </a:p>
          <a:p>
            <a:r>
              <a:rPr lang="fi-FI" sz="1800" dirty="0">
                <a:solidFill>
                  <a:schemeClr val="tx1"/>
                </a:solidFill>
                <a:latin typeface="Lato"/>
              </a:rPr>
              <a:t>Linkki ohjelman esittelyvideoon: </a:t>
            </a:r>
            <a:r>
              <a:rPr lang="fi-FI" sz="1800" dirty="0">
                <a:solidFill>
                  <a:schemeClr val="tx1"/>
                </a:solidFill>
                <a:latin typeface="Lato"/>
                <a:hlinkClick r:id="rId2"/>
              </a:rPr>
              <a:t>https://youtu.be/bugscW5VY5o</a:t>
            </a:r>
            <a:r>
              <a:rPr lang="fi-FI" sz="1800" dirty="0">
                <a:solidFill>
                  <a:schemeClr val="tx1"/>
                </a:solidFill>
                <a:latin typeface="Lato"/>
              </a:rPr>
              <a:t> </a:t>
            </a:r>
          </a:p>
        </p:txBody>
      </p:sp>
      <p:pic>
        <p:nvPicPr>
          <p:cNvPr id="5" name="Kuva 4">
            <a:extLst>
              <a:ext uri="{FF2B5EF4-FFF2-40B4-BE49-F238E27FC236}">
                <a16:creationId xmlns:a16="http://schemas.microsoft.com/office/drawing/2014/main" id="{B1C63412-DD79-4F7E-9EB6-159E04839B7B}"/>
              </a:ext>
            </a:extLst>
          </p:cNvPr>
          <p:cNvPicPr>
            <a:picLocks noChangeAspect="1"/>
          </p:cNvPicPr>
          <p:nvPr/>
        </p:nvPicPr>
        <p:blipFill>
          <a:blip r:embed="rId3"/>
          <a:stretch>
            <a:fillRect/>
          </a:stretch>
        </p:blipFill>
        <p:spPr>
          <a:xfrm>
            <a:off x="9937118" y="125896"/>
            <a:ext cx="2124371" cy="3096057"/>
          </a:xfrm>
          <a:prstGeom prst="rect">
            <a:avLst/>
          </a:prstGeom>
        </p:spPr>
      </p:pic>
    </p:spTree>
    <p:extLst>
      <p:ext uri="{BB962C8B-B14F-4D97-AF65-F5344CB8AC3E}">
        <p14:creationId xmlns:p14="http://schemas.microsoft.com/office/powerpoint/2010/main" val="22700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7B8B115-0CCB-4457-8039-72BB6DCD8635}"/>
              </a:ext>
            </a:extLst>
          </p:cNvPr>
          <p:cNvSpPr>
            <a:spLocks noGrp="1"/>
          </p:cNvSpPr>
          <p:nvPr>
            <p:ph type="body" sz="quarter" idx="10"/>
          </p:nvPr>
        </p:nvSpPr>
        <p:spPr>
          <a:xfrm>
            <a:off x="955449" y="666364"/>
            <a:ext cx="3413125" cy="742950"/>
          </a:xfrm>
        </p:spPr>
        <p:txBody>
          <a:bodyPr/>
          <a:lstStyle/>
          <a:p>
            <a:r>
              <a:rPr lang="fi-FI" dirty="0"/>
              <a:t>Kirkkaat vedet</a:t>
            </a:r>
          </a:p>
        </p:txBody>
      </p:sp>
      <p:pic>
        <p:nvPicPr>
          <p:cNvPr id="4098" name="Picture 2">
            <a:extLst>
              <a:ext uri="{FF2B5EF4-FFF2-40B4-BE49-F238E27FC236}">
                <a16:creationId xmlns:a16="http://schemas.microsoft.com/office/drawing/2014/main" id="{F1919775-2ACB-4057-9A0D-36C7EB6B1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555"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Kuva 3">
            <a:extLst>
              <a:ext uri="{FF2B5EF4-FFF2-40B4-BE49-F238E27FC236}">
                <a16:creationId xmlns:a16="http://schemas.microsoft.com/office/drawing/2014/main" id="{6DF57733-B079-4A77-8D74-324B78A0E0A0}"/>
              </a:ext>
            </a:extLst>
          </p:cNvPr>
          <p:cNvPicPr>
            <a:picLocks noChangeAspect="1"/>
          </p:cNvPicPr>
          <p:nvPr/>
        </p:nvPicPr>
        <p:blipFill>
          <a:blip r:embed="rId3"/>
          <a:stretch>
            <a:fillRect/>
          </a:stretch>
        </p:blipFill>
        <p:spPr>
          <a:xfrm>
            <a:off x="955448" y="1189360"/>
            <a:ext cx="6601155" cy="5211439"/>
          </a:xfrm>
          <a:prstGeom prst="rect">
            <a:avLst/>
          </a:prstGeom>
        </p:spPr>
      </p:pic>
    </p:spTree>
    <p:extLst>
      <p:ext uri="{BB962C8B-B14F-4D97-AF65-F5344CB8AC3E}">
        <p14:creationId xmlns:p14="http://schemas.microsoft.com/office/powerpoint/2010/main" val="2677928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0956" y="1608137"/>
            <a:ext cx="4926505" cy="1272417"/>
          </a:xfrm>
        </p:spPr>
        <p:txBody>
          <a:bodyPr/>
          <a:lstStyle/>
          <a:p>
            <a:r>
              <a:rPr lang="fr-FR" sz="4800" dirty="0"/>
              <a:t>Edustusasut</a:t>
            </a:r>
          </a:p>
        </p:txBody>
      </p:sp>
      <p:sp>
        <p:nvSpPr>
          <p:cNvPr id="3" name="Text Placeholder 2"/>
          <p:cNvSpPr>
            <a:spLocks noGrp="1"/>
          </p:cNvSpPr>
          <p:nvPr>
            <p:ph type="body" sz="quarter" idx="11"/>
          </p:nvPr>
        </p:nvSpPr>
        <p:spPr>
          <a:xfrm>
            <a:off x="930956" y="3430795"/>
            <a:ext cx="3614540" cy="1392996"/>
          </a:xfrm>
        </p:spPr>
        <p:txBody>
          <a:bodyPr/>
          <a:lstStyle/>
          <a:p>
            <a:r>
              <a:rPr lang="fr-FR" sz="2000" dirty="0"/>
              <a:t>Tampere Gymnaestrada asut</a:t>
            </a:r>
          </a:p>
          <a:p>
            <a:r>
              <a:rPr lang="fr-FR" sz="2000" dirty="0"/>
              <a:t>Suomen marssiasut (myös Amsterdamin Gymnaestradassa käytössä)</a:t>
            </a:r>
          </a:p>
        </p:txBody>
      </p:sp>
      <p:pic>
        <p:nvPicPr>
          <p:cNvPr id="4" name="Kuva 3">
            <a:extLst>
              <a:ext uri="{FF2B5EF4-FFF2-40B4-BE49-F238E27FC236}">
                <a16:creationId xmlns:a16="http://schemas.microsoft.com/office/drawing/2014/main" id="{6D76B836-0E8D-446C-998E-904852A7F393}"/>
              </a:ext>
            </a:extLst>
          </p:cNvPr>
          <p:cNvPicPr>
            <a:picLocks noChangeAspect="1"/>
          </p:cNvPicPr>
          <p:nvPr/>
        </p:nvPicPr>
        <p:blipFill>
          <a:blip r:embed="rId2"/>
          <a:stretch>
            <a:fillRect/>
          </a:stretch>
        </p:blipFill>
        <p:spPr>
          <a:xfrm>
            <a:off x="7053013" y="215897"/>
            <a:ext cx="4816698" cy="1374364"/>
          </a:xfrm>
          <a:prstGeom prst="rect">
            <a:avLst/>
          </a:prstGeom>
        </p:spPr>
      </p:pic>
    </p:spTree>
    <p:extLst>
      <p:ext uri="{BB962C8B-B14F-4D97-AF65-F5344CB8AC3E}">
        <p14:creationId xmlns:p14="http://schemas.microsoft.com/office/powerpoint/2010/main" val="2837901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EA3632D-D603-454E-BE9F-259ADA2CB8B8}"/>
              </a:ext>
            </a:extLst>
          </p:cNvPr>
          <p:cNvSpPr>
            <a:spLocks noGrp="1"/>
          </p:cNvSpPr>
          <p:nvPr>
            <p:ph type="body" sz="quarter" idx="10"/>
          </p:nvPr>
        </p:nvSpPr>
        <p:spPr>
          <a:xfrm>
            <a:off x="1134549" y="828271"/>
            <a:ext cx="5995121" cy="742950"/>
          </a:xfrm>
        </p:spPr>
        <p:txBody>
          <a:bodyPr/>
          <a:lstStyle/>
          <a:p>
            <a:r>
              <a:rPr lang="fi-FI" dirty="0" err="1"/>
              <a:t>Gymnaestrada</a:t>
            </a:r>
            <a:r>
              <a:rPr lang="fi-FI" dirty="0"/>
              <a:t> Tampere tuotteet</a:t>
            </a:r>
          </a:p>
        </p:txBody>
      </p:sp>
      <p:sp>
        <p:nvSpPr>
          <p:cNvPr id="3" name="Tekstin paikkamerkki 2">
            <a:extLst>
              <a:ext uri="{FF2B5EF4-FFF2-40B4-BE49-F238E27FC236}">
                <a16:creationId xmlns:a16="http://schemas.microsoft.com/office/drawing/2014/main" id="{DF50D770-7794-436D-9810-005A59D7F314}"/>
              </a:ext>
            </a:extLst>
          </p:cNvPr>
          <p:cNvSpPr>
            <a:spLocks noGrp="1"/>
          </p:cNvSpPr>
          <p:nvPr>
            <p:ph type="body" sz="quarter" idx="11"/>
          </p:nvPr>
        </p:nvSpPr>
        <p:spPr>
          <a:xfrm>
            <a:off x="1134549" y="1571221"/>
            <a:ext cx="3413125" cy="1272417"/>
          </a:xfrm>
        </p:spPr>
        <p:txBody>
          <a:bodyPr/>
          <a:lstStyle/>
          <a:p>
            <a:r>
              <a:rPr lang="fi-FI" dirty="0"/>
              <a:t>Voimistelukauppa.sanser.fi</a:t>
            </a:r>
          </a:p>
          <a:p>
            <a:r>
              <a:rPr lang="fi-FI" dirty="0"/>
              <a:t>Tuotteita tulee lisää! </a:t>
            </a:r>
          </a:p>
        </p:txBody>
      </p:sp>
      <p:pic>
        <p:nvPicPr>
          <p:cNvPr id="5" name="Kuva 4">
            <a:extLst>
              <a:ext uri="{FF2B5EF4-FFF2-40B4-BE49-F238E27FC236}">
                <a16:creationId xmlns:a16="http://schemas.microsoft.com/office/drawing/2014/main" id="{B7D8DDA4-563E-415F-A6B8-2796FBB4CC52}"/>
              </a:ext>
            </a:extLst>
          </p:cNvPr>
          <p:cNvPicPr>
            <a:picLocks noChangeAspect="1"/>
          </p:cNvPicPr>
          <p:nvPr/>
        </p:nvPicPr>
        <p:blipFill>
          <a:blip r:embed="rId2"/>
          <a:stretch>
            <a:fillRect/>
          </a:stretch>
        </p:blipFill>
        <p:spPr>
          <a:xfrm>
            <a:off x="5776759" y="2326595"/>
            <a:ext cx="5144218" cy="4410691"/>
          </a:xfrm>
          <a:prstGeom prst="rect">
            <a:avLst/>
          </a:prstGeom>
        </p:spPr>
      </p:pic>
      <p:pic>
        <p:nvPicPr>
          <p:cNvPr id="6" name="Kuva 5">
            <a:extLst>
              <a:ext uri="{FF2B5EF4-FFF2-40B4-BE49-F238E27FC236}">
                <a16:creationId xmlns:a16="http://schemas.microsoft.com/office/drawing/2014/main" id="{B5B4AC13-6108-4B9A-BEA1-A8D67863CCF0}"/>
              </a:ext>
            </a:extLst>
          </p:cNvPr>
          <p:cNvPicPr>
            <a:picLocks noChangeAspect="1"/>
          </p:cNvPicPr>
          <p:nvPr/>
        </p:nvPicPr>
        <p:blipFill>
          <a:blip r:embed="rId3"/>
          <a:stretch>
            <a:fillRect/>
          </a:stretch>
        </p:blipFill>
        <p:spPr>
          <a:xfrm>
            <a:off x="975113" y="3429000"/>
            <a:ext cx="2343477" cy="3048425"/>
          </a:xfrm>
          <a:prstGeom prst="rect">
            <a:avLst/>
          </a:prstGeom>
        </p:spPr>
      </p:pic>
      <p:pic>
        <p:nvPicPr>
          <p:cNvPr id="8" name="Kuva 7">
            <a:extLst>
              <a:ext uri="{FF2B5EF4-FFF2-40B4-BE49-F238E27FC236}">
                <a16:creationId xmlns:a16="http://schemas.microsoft.com/office/drawing/2014/main" id="{80AD754A-3467-49FC-94C1-D0B98C3793F2}"/>
              </a:ext>
            </a:extLst>
          </p:cNvPr>
          <p:cNvPicPr>
            <a:picLocks noChangeAspect="1"/>
          </p:cNvPicPr>
          <p:nvPr/>
        </p:nvPicPr>
        <p:blipFill>
          <a:blip r:embed="rId4"/>
          <a:stretch>
            <a:fillRect/>
          </a:stretch>
        </p:blipFill>
        <p:spPr>
          <a:xfrm>
            <a:off x="3380699" y="3429000"/>
            <a:ext cx="2333951" cy="3105583"/>
          </a:xfrm>
          <a:prstGeom prst="rect">
            <a:avLst/>
          </a:prstGeom>
        </p:spPr>
      </p:pic>
    </p:spTree>
    <p:extLst>
      <p:ext uri="{BB962C8B-B14F-4D97-AF65-F5344CB8AC3E}">
        <p14:creationId xmlns:p14="http://schemas.microsoft.com/office/powerpoint/2010/main" val="1928290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A96D9D2-4E0C-4DAA-9A9D-88FD05DFCE27}"/>
              </a:ext>
            </a:extLst>
          </p:cNvPr>
          <p:cNvSpPr>
            <a:spLocks noGrp="1"/>
          </p:cNvSpPr>
          <p:nvPr>
            <p:ph type="body" sz="quarter" idx="10"/>
          </p:nvPr>
        </p:nvSpPr>
        <p:spPr>
          <a:xfrm>
            <a:off x="1021710" y="881279"/>
            <a:ext cx="4517699" cy="742950"/>
          </a:xfrm>
        </p:spPr>
        <p:txBody>
          <a:bodyPr/>
          <a:lstStyle/>
          <a:p>
            <a:r>
              <a:rPr lang="fi-FI" dirty="0" err="1"/>
              <a:t>Gymnaestrada</a:t>
            </a:r>
            <a:r>
              <a:rPr lang="fi-FI" dirty="0"/>
              <a:t> marssiasut</a:t>
            </a:r>
          </a:p>
        </p:txBody>
      </p:sp>
      <p:sp>
        <p:nvSpPr>
          <p:cNvPr id="3" name="Tekstin paikkamerkki 2">
            <a:extLst>
              <a:ext uri="{FF2B5EF4-FFF2-40B4-BE49-F238E27FC236}">
                <a16:creationId xmlns:a16="http://schemas.microsoft.com/office/drawing/2014/main" id="{18B64D12-8C5B-42A3-A43A-5821AB03AB5E}"/>
              </a:ext>
            </a:extLst>
          </p:cNvPr>
          <p:cNvSpPr>
            <a:spLocks noGrp="1"/>
          </p:cNvSpPr>
          <p:nvPr>
            <p:ph type="body" sz="quarter" idx="11"/>
          </p:nvPr>
        </p:nvSpPr>
        <p:spPr>
          <a:xfrm>
            <a:off x="1021711" y="1876208"/>
            <a:ext cx="3364760" cy="4524592"/>
          </a:xfrm>
        </p:spPr>
        <p:txBody>
          <a:bodyPr/>
          <a:lstStyle/>
          <a:p>
            <a:pPr marL="0" indent="0">
              <a:buNone/>
            </a:pPr>
            <a:r>
              <a:rPr lang="fi-FI" b="1" i="0" dirty="0" err="1">
                <a:solidFill>
                  <a:srgbClr val="272727"/>
                </a:solidFill>
                <a:effectLst/>
                <a:latin typeface="Open Sans" panose="020B0604020202020204" pitchFamily="34" charset="0"/>
              </a:rPr>
              <a:t>Huom</a:t>
            </a:r>
            <a:r>
              <a:rPr lang="fi-FI" b="1" i="0" dirty="0">
                <a:solidFill>
                  <a:srgbClr val="272727"/>
                </a:solidFill>
                <a:effectLst/>
                <a:latin typeface="Open Sans" panose="020B0604020202020204" pitchFamily="34" charset="0"/>
              </a:rPr>
              <a:t>! Näin kokoat oman marssiasusi: Osta setti tai kokoa asu yksittäisistä tuotteista. </a:t>
            </a:r>
          </a:p>
          <a:p>
            <a:pPr marL="0" indent="0">
              <a:buNone/>
            </a:pPr>
            <a:r>
              <a:rPr lang="fi-FI" b="1" i="0" dirty="0">
                <a:solidFill>
                  <a:srgbClr val="272727"/>
                </a:solidFill>
                <a:effectLst/>
                <a:latin typeface="Open Sans" panose="020B0604020202020204" pitchFamily="34" charset="0"/>
              </a:rPr>
              <a:t>Marssissa tulee olla päällä malliston housut sekä vähintään yksi valittu yläosa marssivaatemallistosta. </a:t>
            </a:r>
          </a:p>
          <a:p>
            <a:pPr marL="0" indent="0">
              <a:buNone/>
            </a:pPr>
            <a:r>
              <a:rPr lang="fi-FI" b="1" i="0" dirty="0">
                <a:solidFill>
                  <a:srgbClr val="272727"/>
                </a:solidFill>
                <a:effectLst/>
                <a:latin typeface="Open Sans" panose="020B0604020202020204" pitchFamily="34" charset="0"/>
              </a:rPr>
              <a:t>Reppu tai jumppapussi eivät ole pakollisia, mutta mikäli haluat jonkin repun tai kassin se on oltava mallistosta.</a:t>
            </a:r>
          </a:p>
          <a:p>
            <a:pPr marL="0" indent="0">
              <a:buNone/>
            </a:pPr>
            <a:r>
              <a:rPr lang="fi-FI" b="1" dirty="0">
                <a:solidFill>
                  <a:srgbClr val="272727"/>
                </a:solidFill>
                <a:latin typeface="Open Sans" panose="020B0604020202020204" pitchFamily="34" charset="0"/>
              </a:rPr>
              <a:t>Setti on aina kirkkaan sinisellä, ohuella juoksutakilla. Ainoa ero on reppu/jumppapussi.</a:t>
            </a:r>
            <a:endParaRPr lang="fi-FI" dirty="0"/>
          </a:p>
        </p:txBody>
      </p:sp>
      <p:pic>
        <p:nvPicPr>
          <p:cNvPr id="5" name="Kuva 4" descr="Kuva, joka sisältää kohteen teksti&#10;&#10;Kuvaus luotu automaattisesti">
            <a:extLst>
              <a:ext uri="{FF2B5EF4-FFF2-40B4-BE49-F238E27FC236}">
                <a16:creationId xmlns:a16="http://schemas.microsoft.com/office/drawing/2014/main" id="{620AEB5C-9BE9-4173-8F1B-7C16AFF0CC2A}"/>
              </a:ext>
            </a:extLst>
          </p:cNvPr>
          <p:cNvPicPr>
            <a:picLocks noChangeAspect="1"/>
          </p:cNvPicPr>
          <p:nvPr/>
        </p:nvPicPr>
        <p:blipFill>
          <a:blip r:embed="rId2"/>
          <a:stretch>
            <a:fillRect/>
          </a:stretch>
        </p:blipFill>
        <p:spPr>
          <a:xfrm>
            <a:off x="4895682" y="1876208"/>
            <a:ext cx="3169722" cy="4100513"/>
          </a:xfrm>
          <a:prstGeom prst="rect">
            <a:avLst/>
          </a:prstGeom>
        </p:spPr>
      </p:pic>
      <p:pic>
        <p:nvPicPr>
          <p:cNvPr id="7" name="Kuva 6">
            <a:extLst>
              <a:ext uri="{FF2B5EF4-FFF2-40B4-BE49-F238E27FC236}">
                <a16:creationId xmlns:a16="http://schemas.microsoft.com/office/drawing/2014/main" id="{81ACAF3E-8086-4DA2-9F04-2421C0ADBD3E}"/>
              </a:ext>
            </a:extLst>
          </p:cNvPr>
          <p:cNvPicPr>
            <a:picLocks noChangeAspect="1"/>
          </p:cNvPicPr>
          <p:nvPr/>
        </p:nvPicPr>
        <p:blipFill>
          <a:blip r:embed="rId3"/>
          <a:stretch>
            <a:fillRect/>
          </a:stretch>
        </p:blipFill>
        <p:spPr>
          <a:xfrm>
            <a:off x="8022769" y="1876208"/>
            <a:ext cx="3199189" cy="4299305"/>
          </a:xfrm>
          <a:prstGeom prst="rect">
            <a:avLst/>
          </a:prstGeom>
        </p:spPr>
      </p:pic>
    </p:spTree>
    <p:extLst>
      <p:ext uri="{BB962C8B-B14F-4D97-AF65-F5344CB8AC3E}">
        <p14:creationId xmlns:p14="http://schemas.microsoft.com/office/powerpoint/2010/main" val="351949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3817" y="1603211"/>
            <a:ext cx="4661398" cy="742950"/>
          </a:xfrm>
        </p:spPr>
        <p:txBody>
          <a:bodyPr/>
          <a:lstStyle/>
          <a:p>
            <a:r>
              <a:rPr lang="fi-FI" dirty="0"/>
              <a:t>Valmennustoiminta </a:t>
            </a:r>
            <a:r>
              <a:rPr lang="fi-FI" dirty="0" err="1"/>
              <a:t>VaVo:ssa</a:t>
            </a:r>
            <a:r>
              <a:rPr lang="fi-FI" dirty="0"/>
              <a:t> </a:t>
            </a:r>
          </a:p>
          <a:p>
            <a:endParaRPr lang="fr-FR" dirty="0"/>
          </a:p>
        </p:txBody>
      </p:sp>
      <p:sp>
        <p:nvSpPr>
          <p:cNvPr id="3" name="Text Placeholder 2"/>
          <p:cNvSpPr>
            <a:spLocks noGrp="1"/>
          </p:cNvSpPr>
          <p:nvPr>
            <p:ph type="body" sz="quarter" idx="11"/>
          </p:nvPr>
        </p:nvSpPr>
        <p:spPr>
          <a:xfrm>
            <a:off x="753817" y="2668454"/>
            <a:ext cx="4821360" cy="3093154"/>
          </a:xfrm>
        </p:spPr>
        <p:txBody>
          <a:bodyPr/>
          <a:lstStyle/>
          <a:p>
            <a:pPr marL="285750" indent="-285750">
              <a:buFont typeface="Arial" panose="020B0604020202020204" pitchFamily="34" charset="0"/>
              <a:buChar char="•"/>
            </a:pPr>
            <a:r>
              <a:rPr lang="fi-FI" dirty="0"/>
              <a:t>Joukkuevoimistelijan polku alkaa harrasteryhmistä Hopeakeijuista (4-5 v.) ja Kultahipuista (6-8 v.). Harrasteryhmissä lasten päätavoitteena on löytää liikunnan ilo ja opetella perusvoimistelutaitoja. Harrasteryhmistä on helppo siirtyä kilparyhmiin.</a:t>
            </a:r>
          </a:p>
          <a:p>
            <a:pPr marL="285750" indent="-285750">
              <a:buFont typeface="Arial" panose="020B0604020202020204" pitchFamily="34" charset="0"/>
              <a:buChar char="•"/>
            </a:pPr>
            <a:r>
              <a:rPr lang="fi-FI" dirty="0"/>
              <a:t>Joukkuevoimistelijat siirtyvät kilparyhmiin 5-6 vuotiaina. Kilparyhmien harjoittelu on tavoitteellista ja tähtäävät kilpailuihin unohtamatta liikunnan ja voimistelun tuomaa iloa. Tällä hetkellä kilpajoukkueita </a:t>
            </a:r>
            <a:r>
              <a:rPr lang="fi-FI" dirty="0" err="1"/>
              <a:t>VaVo:ssa</a:t>
            </a:r>
            <a:r>
              <a:rPr lang="fi-FI" dirty="0"/>
              <a:t> on seitsemän.</a:t>
            </a:r>
          </a:p>
          <a:p>
            <a:endParaRPr lang="fr-FR" dirty="0"/>
          </a:p>
        </p:txBody>
      </p:sp>
      <p:pic>
        <p:nvPicPr>
          <p:cNvPr id="6" name="Kuvan paikkamerkki 5" descr="Kuva, joka sisältää kohteen henkilö, ulko, ryhmä, poseeraaminen&#10;&#10;Kuvaus luotu automaattisesti">
            <a:extLst>
              <a:ext uri="{FF2B5EF4-FFF2-40B4-BE49-F238E27FC236}">
                <a16:creationId xmlns:a16="http://schemas.microsoft.com/office/drawing/2014/main" id="{56396CE6-D8D5-445F-92BC-4F7E0B8972D1}"/>
              </a:ext>
            </a:extLst>
          </p:cNvPr>
          <p:cNvPicPr>
            <a:picLocks noGrp="1" noChangeAspect="1"/>
          </p:cNvPicPr>
          <p:nvPr>
            <p:ph type="pic" sz="quarter" idx="12"/>
          </p:nvPr>
        </p:nvPicPr>
        <p:blipFill>
          <a:blip r:embed="rId2"/>
          <a:srcRect l="20586" r="20586"/>
          <a:stretch>
            <a:fillRect/>
          </a:stretch>
        </p:blipFill>
        <p:spPr/>
      </p:pic>
    </p:spTree>
    <p:extLst>
      <p:ext uri="{BB962C8B-B14F-4D97-AF65-F5344CB8AC3E}">
        <p14:creationId xmlns:p14="http://schemas.microsoft.com/office/powerpoint/2010/main" val="1069671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45CBC5A-DB78-4EC6-8C9E-CCD0F55FAC6A}"/>
              </a:ext>
            </a:extLst>
          </p:cNvPr>
          <p:cNvSpPr>
            <a:spLocks noGrp="1"/>
          </p:cNvSpPr>
          <p:nvPr>
            <p:ph type="body" sz="quarter" idx="10"/>
          </p:nvPr>
        </p:nvSpPr>
        <p:spPr>
          <a:xfrm>
            <a:off x="981953" y="709001"/>
            <a:ext cx="5670638" cy="742950"/>
          </a:xfrm>
        </p:spPr>
        <p:txBody>
          <a:bodyPr/>
          <a:lstStyle/>
          <a:p>
            <a:r>
              <a:rPr lang="fi-FI" dirty="0"/>
              <a:t>Voit ostaa tuotteita myös erikseen</a:t>
            </a:r>
          </a:p>
        </p:txBody>
      </p:sp>
      <p:sp>
        <p:nvSpPr>
          <p:cNvPr id="3" name="Tekstin paikkamerkki 2">
            <a:extLst>
              <a:ext uri="{FF2B5EF4-FFF2-40B4-BE49-F238E27FC236}">
                <a16:creationId xmlns:a16="http://schemas.microsoft.com/office/drawing/2014/main" id="{60335B0C-DF53-4136-807E-80C8E556D577}"/>
              </a:ext>
            </a:extLst>
          </p:cNvPr>
          <p:cNvSpPr>
            <a:spLocks noGrp="1"/>
          </p:cNvSpPr>
          <p:nvPr>
            <p:ph type="body" sz="quarter" idx="11"/>
          </p:nvPr>
        </p:nvSpPr>
        <p:spPr>
          <a:xfrm>
            <a:off x="981954" y="5115339"/>
            <a:ext cx="9672794" cy="1643269"/>
          </a:xfrm>
        </p:spPr>
        <p:txBody>
          <a:bodyPr/>
          <a:lstStyle/>
          <a:p>
            <a:r>
              <a:rPr lang="fi-FI" dirty="0"/>
              <a:t>Huomioita tuotteista: Terhi tilannut itsellensä setin muuten kokoa M, mutta Rush </a:t>
            </a:r>
            <a:r>
              <a:rPr lang="fi-FI" dirty="0" err="1"/>
              <a:t>Wind</a:t>
            </a:r>
            <a:r>
              <a:rPr lang="fi-FI" dirty="0"/>
              <a:t> takki kokoa L –  oli tiukka lantiolta! Tilattu myös tummansininen huppari koossa M.</a:t>
            </a:r>
          </a:p>
          <a:p>
            <a:r>
              <a:rPr lang="fi-FI" dirty="0"/>
              <a:t>Sovitussetti tilattavissa liitolta, sovitaan erikseen sovituspäivä myöhemmin syksylle</a:t>
            </a:r>
          </a:p>
          <a:p>
            <a:r>
              <a:rPr lang="fi-FI" dirty="0"/>
              <a:t>Tilattu myös sekä reppu että jumppapussi</a:t>
            </a:r>
          </a:p>
        </p:txBody>
      </p:sp>
      <p:pic>
        <p:nvPicPr>
          <p:cNvPr id="5" name="Kuva 4">
            <a:extLst>
              <a:ext uri="{FF2B5EF4-FFF2-40B4-BE49-F238E27FC236}">
                <a16:creationId xmlns:a16="http://schemas.microsoft.com/office/drawing/2014/main" id="{D6D684C0-6482-4B8A-AF6C-5EBB2694FF92}"/>
              </a:ext>
            </a:extLst>
          </p:cNvPr>
          <p:cNvPicPr>
            <a:picLocks noChangeAspect="1"/>
          </p:cNvPicPr>
          <p:nvPr/>
        </p:nvPicPr>
        <p:blipFill>
          <a:blip r:embed="rId2"/>
          <a:stretch>
            <a:fillRect/>
          </a:stretch>
        </p:blipFill>
        <p:spPr>
          <a:xfrm>
            <a:off x="981953" y="1451951"/>
            <a:ext cx="2457793" cy="3505689"/>
          </a:xfrm>
          <a:prstGeom prst="rect">
            <a:avLst/>
          </a:prstGeom>
        </p:spPr>
      </p:pic>
      <p:pic>
        <p:nvPicPr>
          <p:cNvPr id="7" name="Kuva 6" descr="Kuva, joka sisältää kohteen teksti, housut, vaatetus&#10;&#10;Kuvaus luotu automaattisesti">
            <a:extLst>
              <a:ext uri="{FF2B5EF4-FFF2-40B4-BE49-F238E27FC236}">
                <a16:creationId xmlns:a16="http://schemas.microsoft.com/office/drawing/2014/main" id="{BF450908-1F0B-45F3-A1BB-6E0757E50A9F}"/>
              </a:ext>
            </a:extLst>
          </p:cNvPr>
          <p:cNvPicPr>
            <a:picLocks noChangeAspect="1"/>
          </p:cNvPicPr>
          <p:nvPr/>
        </p:nvPicPr>
        <p:blipFill>
          <a:blip r:embed="rId3"/>
          <a:stretch>
            <a:fillRect/>
          </a:stretch>
        </p:blipFill>
        <p:spPr>
          <a:xfrm>
            <a:off x="3439746" y="1451951"/>
            <a:ext cx="2362530" cy="3524742"/>
          </a:xfrm>
          <a:prstGeom prst="rect">
            <a:avLst/>
          </a:prstGeom>
        </p:spPr>
      </p:pic>
      <p:pic>
        <p:nvPicPr>
          <p:cNvPr id="9" name="Kuva 8" descr="Kuva, joka sisältää kohteen teksti, paita&#10;&#10;Kuvaus luotu automaattisesti">
            <a:extLst>
              <a:ext uri="{FF2B5EF4-FFF2-40B4-BE49-F238E27FC236}">
                <a16:creationId xmlns:a16="http://schemas.microsoft.com/office/drawing/2014/main" id="{C77E23A4-CD39-4DBC-97C3-3707315B5BE1}"/>
              </a:ext>
            </a:extLst>
          </p:cNvPr>
          <p:cNvPicPr>
            <a:picLocks noChangeAspect="1"/>
          </p:cNvPicPr>
          <p:nvPr/>
        </p:nvPicPr>
        <p:blipFill>
          <a:blip r:embed="rId4"/>
          <a:stretch>
            <a:fillRect/>
          </a:stretch>
        </p:blipFill>
        <p:spPr>
          <a:xfrm>
            <a:off x="5891721" y="1451951"/>
            <a:ext cx="2372056" cy="3391373"/>
          </a:xfrm>
          <a:prstGeom prst="rect">
            <a:avLst/>
          </a:prstGeom>
        </p:spPr>
      </p:pic>
      <p:pic>
        <p:nvPicPr>
          <p:cNvPr id="11" name="Kuva 10" descr="Kuva, joka sisältää kohteen teksti, vaatetus, paita&#10;&#10;Kuvaus luotu automaattisesti">
            <a:extLst>
              <a:ext uri="{FF2B5EF4-FFF2-40B4-BE49-F238E27FC236}">
                <a16:creationId xmlns:a16="http://schemas.microsoft.com/office/drawing/2014/main" id="{FF03C2F6-D700-4F95-A2DB-56CEE62384E7}"/>
              </a:ext>
            </a:extLst>
          </p:cNvPr>
          <p:cNvPicPr>
            <a:picLocks noChangeAspect="1"/>
          </p:cNvPicPr>
          <p:nvPr/>
        </p:nvPicPr>
        <p:blipFill>
          <a:blip r:embed="rId5"/>
          <a:stretch>
            <a:fillRect/>
          </a:stretch>
        </p:blipFill>
        <p:spPr>
          <a:xfrm>
            <a:off x="8488058" y="1451951"/>
            <a:ext cx="2372056" cy="3315163"/>
          </a:xfrm>
          <a:prstGeom prst="rect">
            <a:avLst/>
          </a:prstGeom>
        </p:spPr>
      </p:pic>
    </p:spTree>
    <p:extLst>
      <p:ext uri="{BB962C8B-B14F-4D97-AF65-F5344CB8AC3E}">
        <p14:creationId xmlns:p14="http://schemas.microsoft.com/office/powerpoint/2010/main" val="3692882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18CDD4D-6979-46E6-9EC3-7CD480762B45}"/>
              </a:ext>
            </a:extLst>
          </p:cNvPr>
          <p:cNvSpPr>
            <a:spLocks noGrp="1"/>
          </p:cNvSpPr>
          <p:nvPr>
            <p:ph type="body" sz="quarter" idx="10"/>
          </p:nvPr>
        </p:nvSpPr>
        <p:spPr>
          <a:xfrm>
            <a:off x="1021710" y="788515"/>
            <a:ext cx="6266986" cy="742950"/>
          </a:xfrm>
        </p:spPr>
        <p:txBody>
          <a:bodyPr/>
          <a:lstStyle/>
          <a:p>
            <a:r>
              <a:rPr lang="fi-FI" dirty="0"/>
              <a:t>Voit ostaa tuotteita myös erikseen</a:t>
            </a:r>
          </a:p>
          <a:p>
            <a:endParaRPr lang="fi-FI" dirty="0"/>
          </a:p>
        </p:txBody>
      </p:sp>
      <p:pic>
        <p:nvPicPr>
          <p:cNvPr id="5" name="Kuva 4" descr="Kuva, joka sisältää kohteen teksti, mikrofoni&#10;&#10;Kuvaus luotu automaattisesti">
            <a:extLst>
              <a:ext uri="{FF2B5EF4-FFF2-40B4-BE49-F238E27FC236}">
                <a16:creationId xmlns:a16="http://schemas.microsoft.com/office/drawing/2014/main" id="{F5109A73-5D5D-40EC-A0A5-A9594D5CEC15}"/>
              </a:ext>
            </a:extLst>
          </p:cNvPr>
          <p:cNvPicPr>
            <a:picLocks noChangeAspect="1"/>
          </p:cNvPicPr>
          <p:nvPr/>
        </p:nvPicPr>
        <p:blipFill>
          <a:blip r:embed="rId2"/>
          <a:stretch>
            <a:fillRect/>
          </a:stretch>
        </p:blipFill>
        <p:spPr>
          <a:xfrm>
            <a:off x="1280441" y="1638050"/>
            <a:ext cx="2381582" cy="3391373"/>
          </a:xfrm>
          <a:prstGeom prst="rect">
            <a:avLst/>
          </a:prstGeom>
        </p:spPr>
      </p:pic>
      <p:pic>
        <p:nvPicPr>
          <p:cNvPr id="7" name="Kuva 6">
            <a:extLst>
              <a:ext uri="{FF2B5EF4-FFF2-40B4-BE49-F238E27FC236}">
                <a16:creationId xmlns:a16="http://schemas.microsoft.com/office/drawing/2014/main" id="{2CB3A887-30FE-4BDA-90AF-B947E800C958}"/>
              </a:ext>
            </a:extLst>
          </p:cNvPr>
          <p:cNvPicPr>
            <a:picLocks noChangeAspect="1"/>
          </p:cNvPicPr>
          <p:nvPr/>
        </p:nvPicPr>
        <p:blipFill>
          <a:blip r:embed="rId3"/>
          <a:stretch>
            <a:fillRect/>
          </a:stretch>
        </p:blipFill>
        <p:spPr>
          <a:xfrm>
            <a:off x="3662023" y="1638050"/>
            <a:ext cx="4867954" cy="3581900"/>
          </a:xfrm>
          <a:prstGeom prst="rect">
            <a:avLst/>
          </a:prstGeom>
        </p:spPr>
      </p:pic>
      <p:pic>
        <p:nvPicPr>
          <p:cNvPr id="9" name="Kuva 8" descr="Kuva, joka sisältää kohteen teksti, paita, hiha&#10;&#10;Kuvaus luotu automaattisesti">
            <a:extLst>
              <a:ext uri="{FF2B5EF4-FFF2-40B4-BE49-F238E27FC236}">
                <a16:creationId xmlns:a16="http://schemas.microsoft.com/office/drawing/2014/main" id="{82A4CE9C-62B5-405B-8807-3D635665ECDB}"/>
              </a:ext>
            </a:extLst>
          </p:cNvPr>
          <p:cNvPicPr>
            <a:picLocks noChangeAspect="1"/>
          </p:cNvPicPr>
          <p:nvPr/>
        </p:nvPicPr>
        <p:blipFill>
          <a:blip r:embed="rId4"/>
          <a:stretch>
            <a:fillRect/>
          </a:stretch>
        </p:blipFill>
        <p:spPr>
          <a:xfrm>
            <a:off x="8529977" y="1638050"/>
            <a:ext cx="2362530" cy="3391373"/>
          </a:xfrm>
          <a:prstGeom prst="rect">
            <a:avLst/>
          </a:prstGeom>
        </p:spPr>
      </p:pic>
    </p:spTree>
    <p:extLst>
      <p:ext uri="{BB962C8B-B14F-4D97-AF65-F5344CB8AC3E}">
        <p14:creationId xmlns:p14="http://schemas.microsoft.com/office/powerpoint/2010/main" val="3871171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18CDD4D-6979-46E6-9EC3-7CD480762B45}"/>
              </a:ext>
            </a:extLst>
          </p:cNvPr>
          <p:cNvSpPr>
            <a:spLocks noGrp="1"/>
          </p:cNvSpPr>
          <p:nvPr>
            <p:ph type="body" sz="quarter" idx="10"/>
          </p:nvPr>
        </p:nvSpPr>
        <p:spPr>
          <a:xfrm>
            <a:off x="1021710" y="788515"/>
            <a:ext cx="6266986" cy="742950"/>
          </a:xfrm>
        </p:spPr>
        <p:txBody>
          <a:bodyPr/>
          <a:lstStyle/>
          <a:p>
            <a:r>
              <a:rPr lang="fi-FI" dirty="0"/>
              <a:t>Voit ostaa tuotteita myös erikseen</a:t>
            </a:r>
          </a:p>
          <a:p>
            <a:endParaRPr lang="fi-FI" dirty="0"/>
          </a:p>
        </p:txBody>
      </p:sp>
      <p:pic>
        <p:nvPicPr>
          <p:cNvPr id="4" name="Kuva 3">
            <a:extLst>
              <a:ext uri="{FF2B5EF4-FFF2-40B4-BE49-F238E27FC236}">
                <a16:creationId xmlns:a16="http://schemas.microsoft.com/office/drawing/2014/main" id="{31DF9D0D-8D54-4974-823B-2E440F9E90E9}"/>
              </a:ext>
            </a:extLst>
          </p:cNvPr>
          <p:cNvPicPr>
            <a:picLocks noChangeAspect="1"/>
          </p:cNvPicPr>
          <p:nvPr/>
        </p:nvPicPr>
        <p:blipFill>
          <a:blip r:embed="rId2"/>
          <a:stretch>
            <a:fillRect/>
          </a:stretch>
        </p:blipFill>
        <p:spPr>
          <a:xfrm>
            <a:off x="3638207" y="1766655"/>
            <a:ext cx="4915586" cy="3324689"/>
          </a:xfrm>
          <a:prstGeom prst="rect">
            <a:avLst/>
          </a:prstGeom>
        </p:spPr>
      </p:pic>
    </p:spTree>
    <p:extLst>
      <p:ext uri="{BB962C8B-B14F-4D97-AF65-F5344CB8AC3E}">
        <p14:creationId xmlns:p14="http://schemas.microsoft.com/office/powerpoint/2010/main" val="3255291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FR" dirty="0"/>
              <a:t>Seuraa tapahtumaa somessa:</a:t>
            </a:r>
          </a:p>
        </p:txBody>
      </p:sp>
      <p:sp>
        <p:nvSpPr>
          <p:cNvPr id="3" name="Text Placeholder 2"/>
          <p:cNvSpPr>
            <a:spLocks noGrp="1"/>
          </p:cNvSpPr>
          <p:nvPr>
            <p:ph type="body" sz="quarter" idx="11"/>
          </p:nvPr>
        </p:nvSpPr>
        <p:spPr>
          <a:xfrm>
            <a:off x="1094242" y="2590116"/>
            <a:ext cx="5611358" cy="1272417"/>
          </a:xfrm>
        </p:spPr>
        <p:txBody>
          <a:bodyPr/>
          <a:lstStyle/>
          <a:p>
            <a:r>
              <a:rPr lang="fr-FR" sz="2400" dirty="0">
                <a:solidFill>
                  <a:schemeClr val="bg1"/>
                </a:solidFill>
              </a:rPr>
              <a:t>Facebook: Gymnaestrada Tampere 2022</a:t>
            </a:r>
          </a:p>
          <a:p>
            <a:endParaRPr lang="fr-FR" sz="2400" dirty="0">
              <a:solidFill>
                <a:schemeClr val="bg1"/>
              </a:solidFill>
            </a:endParaRPr>
          </a:p>
          <a:p>
            <a:r>
              <a:rPr lang="fr-FR" sz="2400" dirty="0">
                <a:solidFill>
                  <a:schemeClr val="bg1"/>
                </a:solidFill>
              </a:rPr>
              <a:t>Instagram: #GymnaestradaTRE</a:t>
            </a:r>
          </a:p>
        </p:txBody>
      </p:sp>
      <p:pic>
        <p:nvPicPr>
          <p:cNvPr id="4" name="Kuva 3">
            <a:extLst>
              <a:ext uri="{FF2B5EF4-FFF2-40B4-BE49-F238E27FC236}">
                <a16:creationId xmlns:a16="http://schemas.microsoft.com/office/drawing/2014/main" id="{001DE0C2-E27E-44EC-A235-BD0C9CFD8BF0}"/>
              </a:ext>
            </a:extLst>
          </p:cNvPr>
          <p:cNvPicPr>
            <a:picLocks noChangeAspect="1"/>
          </p:cNvPicPr>
          <p:nvPr/>
        </p:nvPicPr>
        <p:blipFill>
          <a:blip r:embed="rId2"/>
          <a:stretch>
            <a:fillRect/>
          </a:stretch>
        </p:blipFill>
        <p:spPr>
          <a:xfrm>
            <a:off x="1094242" y="4774951"/>
            <a:ext cx="4816698" cy="1374364"/>
          </a:xfrm>
          <a:prstGeom prst="rect">
            <a:avLst/>
          </a:prstGeom>
        </p:spPr>
      </p:pic>
    </p:spTree>
    <p:extLst>
      <p:ext uri="{BB962C8B-B14F-4D97-AF65-F5344CB8AC3E}">
        <p14:creationId xmlns:p14="http://schemas.microsoft.com/office/powerpoint/2010/main" val="1308436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40FDB33-24D3-4D92-8FF8-16099B4B88A3}"/>
              </a:ext>
            </a:extLst>
          </p:cNvPr>
          <p:cNvSpPr>
            <a:spLocks noGrp="1"/>
          </p:cNvSpPr>
          <p:nvPr>
            <p:ph type="body" sz="quarter" idx="10"/>
          </p:nvPr>
        </p:nvSpPr>
        <p:spPr>
          <a:xfrm>
            <a:off x="1869849" y="1583645"/>
            <a:ext cx="4554877" cy="742950"/>
          </a:xfrm>
        </p:spPr>
        <p:txBody>
          <a:bodyPr/>
          <a:lstStyle/>
          <a:p>
            <a:r>
              <a:rPr lang="fi-FI" dirty="0"/>
              <a:t>Seuran yhteyshenkilöt</a:t>
            </a:r>
          </a:p>
        </p:txBody>
      </p:sp>
      <p:sp>
        <p:nvSpPr>
          <p:cNvPr id="3" name="Tekstin paikkamerkki 2">
            <a:extLst>
              <a:ext uri="{FF2B5EF4-FFF2-40B4-BE49-F238E27FC236}">
                <a16:creationId xmlns:a16="http://schemas.microsoft.com/office/drawing/2014/main" id="{76D44FE0-32B9-4E2F-BD19-E815EAD43A83}"/>
              </a:ext>
            </a:extLst>
          </p:cNvPr>
          <p:cNvSpPr>
            <a:spLocks noGrp="1"/>
          </p:cNvSpPr>
          <p:nvPr>
            <p:ph type="body" sz="quarter" idx="11"/>
          </p:nvPr>
        </p:nvSpPr>
        <p:spPr/>
        <p:txBody>
          <a:bodyPr/>
          <a:lstStyle/>
          <a:p>
            <a:r>
              <a:rPr lang="fi-FI" dirty="0"/>
              <a:t>Terhi Rantanen</a:t>
            </a:r>
          </a:p>
        </p:txBody>
      </p:sp>
      <p:sp>
        <p:nvSpPr>
          <p:cNvPr id="4" name="Tekstin paikkamerkki 3">
            <a:extLst>
              <a:ext uri="{FF2B5EF4-FFF2-40B4-BE49-F238E27FC236}">
                <a16:creationId xmlns:a16="http://schemas.microsoft.com/office/drawing/2014/main" id="{9AE129A2-315C-4377-929A-F84C613994A5}"/>
              </a:ext>
            </a:extLst>
          </p:cNvPr>
          <p:cNvSpPr>
            <a:spLocks noGrp="1"/>
          </p:cNvSpPr>
          <p:nvPr>
            <p:ph type="body" sz="quarter" idx="12"/>
          </p:nvPr>
        </p:nvSpPr>
        <p:spPr/>
        <p:txBody>
          <a:bodyPr/>
          <a:lstStyle/>
          <a:p>
            <a:r>
              <a:rPr lang="fi-FI" dirty="0" err="1"/>
              <a:t>Gymppi</a:t>
            </a:r>
            <a:endParaRPr lang="fi-FI" dirty="0"/>
          </a:p>
        </p:txBody>
      </p:sp>
      <p:sp>
        <p:nvSpPr>
          <p:cNvPr id="5" name="Tekstin paikkamerkki 4">
            <a:extLst>
              <a:ext uri="{FF2B5EF4-FFF2-40B4-BE49-F238E27FC236}">
                <a16:creationId xmlns:a16="http://schemas.microsoft.com/office/drawing/2014/main" id="{F976CACD-E856-4B9D-892D-E71AB2B49928}"/>
              </a:ext>
            </a:extLst>
          </p:cNvPr>
          <p:cNvSpPr>
            <a:spLocks noGrp="1"/>
          </p:cNvSpPr>
          <p:nvPr>
            <p:ph type="body" sz="quarter" idx="13"/>
          </p:nvPr>
        </p:nvSpPr>
        <p:spPr>
          <a:xfrm>
            <a:off x="4691270" y="4668319"/>
            <a:ext cx="1908313" cy="359527"/>
          </a:xfrm>
        </p:spPr>
        <p:txBody>
          <a:bodyPr/>
          <a:lstStyle/>
          <a:p>
            <a:r>
              <a:rPr lang="fi-FI" dirty="0"/>
              <a:t>Johanna Sundström</a:t>
            </a:r>
          </a:p>
        </p:txBody>
      </p:sp>
      <p:sp>
        <p:nvSpPr>
          <p:cNvPr id="6" name="Tekstin paikkamerkki 5">
            <a:extLst>
              <a:ext uri="{FF2B5EF4-FFF2-40B4-BE49-F238E27FC236}">
                <a16:creationId xmlns:a16="http://schemas.microsoft.com/office/drawing/2014/main" id="{8422C02B-B135-4E97-B684-06C303B29856}"/>
              </a:ext>
            </a:extLst>
          </p:cNvPr>
          <p:cNvSpPr>
            <a:spLocks noGrp="1"/>
          </p:cNvSpPr>
          <p:nvPr>
            <p:ph type="body" sz="quarter" idx="14"/>
          </p:nvPr>
        </p:nvSpPr>
        <p:spPr/>
        <p:txBody>
          <a:bodyPr/>
          <a:lstStyle/>
          <a:p>
            <a:r>
              <a:rPr lang="fi-FI" dirty="0"/>
              <a:t>Toiminnanjohtaja</a:t>
            </a:r>
          </a:p>
        </p:txBody>
      </p:sp>
      <p:pic>
        <p:nvPicPr>
          <p:cNvPr id="16" name="Kuvan paikkamerkki 15" descr="Kuva, joka sisältää kohteen henkilö, hymyileminen, poseeraaminen, sininen&#10;&#10;Kuvaus luotu automaattisesti">
            <a:extLst>
              <a:ext uri="{FF2B5EF4-FFF2-40B4-BE49-F238E27FC236}">
                <a16:creationId xmlns:a16="http://schemas.microsoft.com/office/drawing/2014/main" id="{AD9B37A6-D501-4D49-B2FE-3DB6F1957557}"/>
              </a:ext>
            </a:extLst>
          </p:cNvPr>
          <p:cNvPicPr>
            <a:picLocks noGrp="1" noChangeAspect="1"/>
          </p:cNvPicPr>
          <p:nvPr>
            <p:ph type="pic" sz="quarter" idx="17"/>
          </p:nvPr>
        </p:nvPicPr>
        <p:blipFill rotWithShape="1">
          <a:blip r:embed="rId2"/>
          <a:srcRect t="7143" b="7143"/>
          <a:stretch/>
        </p:blipFill>
        <p:spPr>
          <a:xfrm>
            <a:off x="2885739" y="3126631"/>
            <a:ext cx="1169426" cy="1183515"/>
          </a:xfrm>
          <a:prstGeom prst="flowChartConnector">
            <a:avLst/>
          </a:prstGeom>
        </p:spPr>
      </p:pic>
      <p:sp>
        <p:nvSpPr>
          <p:cNvPr id="7" name="Tekstin paikkamerkki 6">
            <a:extLst>
              <a:ext uri="{FF2B5EF4-FFF2-40B4-BE49-F238E27FC236}">
                <a16:creationId xmlns:a16="http://schemas.microsoft.com/office/drawing/2014/main" id="{7D56055E-7519-48B9-94E9-C30448E6AA60}"/>
              </a:ext>
            </a:extLst>
          </p:cNvPr>
          <p:cNvSpPr>
            <a:spLocks noGrp="1"/>
          </p:cNvSpPr>
          <p:nvPr>
            <p:ph type="body" sz="quarter" idx="15"/>
          </p:nvPr>
        </p:nvSpPr>
        <p:spPr/>
        <p:txBody>
          <a:bodyPr/>
          <a:lstStyle/>
          <a:p>
            <a:endParaRPr lang="fi-FI"/>
          </a:p>
        </p:txBody>
      </p:sp>
      <p:sp>
        <p:nvSpPr>
          <p:cNvPr id="8" name="Tekstin paikkamerkki 7">
            <a:extLst>
              <a:ext uri="{FF2B5EF4-FFF2-40B4-BE49-F238E27FC236}">
                <a16:creationId xmlns:a16="http://schemas.microsoft.com/office/drawing/2014/main" id="{AF5BCA8A-AB24-4E32-A6E9-92328141C0E2}"/>
              </a:ext>
            </a:extLst>
          </p:cNvPr>
          <p:cNvSpPr>
            <a:spLocks noGrp="1"/>
          </p:cNvSpPr>
          <p:nvPr>
            <p:ph type="body" sz="quarter" idx="16"/>
          </p:nvPr>
        </p:nvSpPr>
        <p:spPr/>
        <p:txBody>
          <a:bodyPr/>
          <a:lstStyle/>
          <a:p>
            <a:endParaRPr lang="fi-FI"/>
          </a:p>
        </p:txBody>
      </p:sp>
      <p:sp>
        <p:nvSpPr>
          <p:cNvPr id="10" name="Kuvan paikkamerkki 9">
            <a:extLst>
              <a:ext uri="{FF2B5EF4-FFF2-40B4-BE49-F238E27FC236}">
                <a16:creationId xmlns:a16="http://schemas.microsoft.com/office/drawing/2014/main" id="{B8033E72-6E07-4DEB-B7AE-79FE55490664}"/>
              </a:ext>
            </a:extLst>
          </p:cNvPr>
          <p:cNvSpPr>
            <a:spLocks noGrp="1"/>
          </p:cNvSpPr>
          <p:nvPr>
            <p:ph type="pic" sz="quarter" idx="18"/>
          </p:nvPr>
        </p:nvSpPr>
        <p:spPr>
          <a:xfrm>
            <a:off x="5250138" y="3344617"/>
            <a:ext cx="790575" cy="800100"/>
          </a:xfrm>
        </p:spPr>
      </p:sp>
      <p:sp>
        <p:nvSpPr>
          <p:cNvPr id="11" name="Kuvan paikkamerkki 10">
            <a:extLst>
              <a:ext uri="{FF2B5EF4-FFF2-40B4-BE49-F238E27FC236}">
                <a16:creationId xmlns:a16="http://schemas.microsoft.com/office/drawing/2014/main" id="{83BA9059-79B4-44A2-8B7C-8BFAF123CA50}"/>
              </a:ext>
            </a:extLst>
          </p:cNvPr>
          <p:cNvSpPr>
            <a:spLocks noGrp="1"/>
          </p:cNvSpPr>
          <p:nvPr>
            <p:ph type="pic" sz="quarter" idx="19"/>
          </p:nvPr>
        </p:nvSpPr>
        <p:spPr/>
      </p:sp>
      <p:pic>
        <p:nvPicPr>
          <p:cNvPr id="12" name="Kuva 11">
            <a:extLst>
              <a:ext uri="{FF2B5EF4-FFF2-40B4-BE49-F238E27FC236}">
                <a16:creationId xmlns:a16="http://schemas.microsoft.com/office/drawing/2014/main" id="{BA1EA715-6D02-4E0C-B7DF-A788C32F3243}"/>
              </a:ext>
            </a:extLst>
          </p:cNvPr>
          <p:cNvPicPr>
            <a:picLocks noChangeAspect="1"/>
          </p:cNvPicPr>
          <p:nvPr/>
        </p:nvPicPr>
        <p:blipFill>
          <a:blip r:embed="rId3"/>
          <a:stretch>
            <a:fillRect/>
          </a:stretch>
        </p:blipFill>
        <p:spPr>
          <a:xfrm>
            <a:off x="6185356" y="896463"/>
            <a:ext cx="4816698" cy="1374364"/>
          </a:xfrm>
          <a:prstGeom prst="rect">
            <a:avLst/>
          </a:prstGeom>
        </p:spPr>
      </p:pic>
      <p:sp>
        <p:nvSpPr>
          <p:cNvPr id="17" name="Tekstiruutu 16">
            <a:extLst>
              <a:ext uri="{FF2B5EF4-FFF2-40B4-BE49-F238E27FC236}">
                <a16:creationId xmlns:a16="http://schemas.microsoft.com/office/drawing/2014/main" id="{8F0B2767-BCA5-4253-9D5F-DF99E45CBDF3}"/>
              </a:ext>
            </a:extLst>
          </p:cNvPr>
          <p:cNvSpPr txBox="1"/>
          <p:nvPr/>
        </p:nvSpPr>
        <p:spPr>
          <a:xfrm>
            <a:off x="2703155" y="5761049"/>
            <a:ext cx="5890550" cy="646331"/>
          </a:xfrm>
          <a:prstGeom prst="rect">
            <a:avLst/>
          </a:prstGeom>
          <a:noFill/>
        </p:spPr>
        <p:txBody>
          <a:bodyPr wrap="square" rtlCol="0">
            <a:spAutoFit/>
          </a:bodyPr>
          <a:lstStyle/>
          <a:p>
            <a:r>
              <a:rPr lang="fi-FI" dirty="0"/>
              <a:t>Terhi: </a:t>
            </a:r>
            <a:r>
              <a:rPr lang="fi-FI" dirty="0">
                <a:hlinkClick r:id="rId4"/>
              </a:rPr>
              <a:t>terhi.rantanen@gmail.com</a:t>
            </a:r>
            <a:r>
              <a:rPr lang="fi-FI" dirty="0"/>
              <a:t>, puhelin: 0400 905407</a:t>
            </a:r>
          </a:p>
          <a:p>
            <a:r>
              <a:rPr lang="fi-FI" dirty="0"/>
              <a:t>Johanna: </a:t>
            </a:r>
            <a:r>
              <a:rPr lang="fi-FI" dirty="0">
                <a:hlinkClick r:id="rId5"/>
              </a:rPr>
              <a:t>toimisto@vavo.fi</a:t>
            </a:r>
            <a:r>
              <a:rPr lang="fi-FI" dirty="0"/>
              <a:t>, puhelin: 044 9743630</a:t>
            </a:r>
          </a:p>
        </p:txBody>
      </p:sp>
    </p:spTree>
    <p:extLst>
      <p:ext uri="{BB962C8B-B14F-4D97-AF65-F5344CB8AC3E}">
        <p14:creationId xmlns:p14="http://schemas.microsoft.com/office/powerpoint/2010/main" val="2178070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poseeraaminen, ryhmä, nuori&#10;&#10;Kuvaus luotu automaattisesti">
            <a:extLst>
              <a:ext uri="{FF2B5EF4-FFF2-40B4-BE49-F238E27FC236}">
                <a16:creationId xmlns:a16="http://schemas.microsoft.com/office/drawing/2014/main" id="{F3FF9439-A3F3-49A5-A104-C219C139A989}"/>
              </a:ext>
            </a:extLst>
          </p:cNvPr>
          <p:cNvPicPr>
            <a:picLocks noGrp="1" noChangeAspect="1"/>
          </p:cNvPicPr>
          <p:nvPr>
            <p:ph type="pic" sz="quarter" idx="12"/>
          </p:nvPr>
        </p:nvPicPr>
        <p:blipFill>
          <a:blip r:embed="rId2"/>
          <a:srcRect l="20586" r="20586"/>
          <a:stretch>
            <a:fillRect/>
          </a:stretch>
        </p:blipFill>
        <p:spPr/>
      </p:pic>
      <p:sp>
        <p:nvSpPr>
          <p:cNvPr id="5" name="Tekstin paikkamerkki 4">
            <a:extLst>
              <a:ext uri="{FF2B5EF4-FFF2-40B4-BE49-F238E27FC236}">
                <a16:creationId xmlns:a16="http://schemas.microsoft.com/office/drawing/2014/main" id="{659858E9-0A82-4EB0-99B9-4EB7612FEE6D}"/>
              </a:ext>
            </a:extLst>
          </p:cNvPr>
          <p:cNvSpPr>
            <a:spLocks noGrp="1"/>
          </p:cNvSpPr>
          <p:nvPr>
            <p:ph type="body" sz="quarter" idx="13"/>
          </p:nvPr>
        </p:nvSpPr>
        <p:spPr>
          <a:xfrm>
            <a:off x="799166" y="774430"/>
            <a:ext cx="4633968" cy="742950"/>
          </a:xfrm>
        </p:spPr>
        <p:txBody>
          <a:bodyPr/>
          <a:lstStyle/>
          <a:p>
            <a:r>
              <a:rPr lang="fi-FI" dirty="0"/>
              <a:t>Joukkuevoimistelun </a:t>
            </a:r>
            <a:r>
              <a:rPr lang="fi-FI" dirty="0" err="1"/>
              <a:t>VaVo</a:t>
            </a:r>
            <a:r>
              <a:rPr lang="fi-FI" dirty="0"/>
              <a:t> Cup 27.11.</a:t>
            </a:r>
          </a:p>
        </p:txBody>
      </p:sp>
      <p:sp>
        <p:nvSpPr>
          <p:cNvPr id="6" name="Tekstin paikkamerkki 5">
            <a:extLst>
              <a:ext uri="{FF2B5EF4-FFF2-40B4-BE49-F238E27FC236}">
                <a16:creationId xmlns:a16="http://schemas.microsoft.com/office/drawing/2014/main" id="{EF05A592-CC7B-45F4-9687-0314052B1603}"/>
              </a:ext>
            </a:extLst>
          </p:cNvPr>
          <p:cNvSpPr>
            <a:spLocks noGrp="1"/>
          </p:cNvSpPr>
          <p:nvPr>
            <p:ph type="body" sz="quarter" idx="14"/>
          </p:nvPr>
        </p:nvSpPr>
        <p:spPr>
          <a:xfrm>
            <a:off x="946704" y="2394807"/>
            <a:ext cx="4338892" cy="2905162"/>
          </a:xfrm>
        </p:spPr>
        <p:txBody>
          <a:bodyPr/>
          <a:lstStyle/>
          <a:p>
            <a:pPr marL="285750" indent="-285750">
              <a:buFont typeface="Arial" panose="020B0604020202020204" pitchFamily="34" charset="0"/>
              <a:buChar char="•"/>
            </a:pPr>
            <a:r>
              <a:rPr lang="fi-FI" sz="1800" dirty="0" err="1"/>
              <a:t>VaVo</a:t>
            </a:r>
            <a:r>
              <a:rPr lang="fi-FI" sz="1800" dirty="0"/>
              <a:t> järjestää liikuntahallilla 27.11. joukkuevoimistelukilpailut</a:t>
            </a:r>
          </a:p>
          <a:p>
            <a:pPr marL="285750" indent="-285750">
              <a:buFont typeface="Arial" panose="020B0604020202020204" pitchFamily="34" charset="0"/>
              <a:buChar char="•"/>
            </a:pPr>
            <a:r>
              <a:rPr lang="fi-FI" sz="1800" dirty="0"/>
              <a:t>Ilman talkoolaisia kilpailuiden järjestäminen ei ole mahdollista</a:t>
            </a:r>
          </a:p>
          <a:p>
            <a:pPr marL="285750" indent="-285750">
              <a:buFont typeface="Arial" panose="020B0604020202020204" pitchFamily="34" charset="0"/>
              <a:buChar char="•"/>
            </a:pPr>
            <a:r>
              <a:rPr lang="fi-FI" sz="1800" dirty="0"/>
              <a:t>Olisitko sinä päässyt mukaan järjestämään kilpailuja lauantaina 27.11.? </a:t>
            </a:r>
          </a:p>
        </p:txBody>
      </p:sp>
    </p:spTree>
    <p:extLst>
      <p:ext uri="{BB962C8B-B14F-4D97-AF65-F5344CB8AC3E}">
        <p14:creationId xmlns:p14="http://schemas.microsoft.com/office/powerpoint/2010/main" val="3864406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1033B99-8C72-4E09-8A21-F39B9F3603AD}"/>
              </a:ext>
            </a:extLst>
          </p:cNvPr>
          <p:cNvSpPr>
            <a:spLocks noGrp="1"/>
          </p:cNvSpPr>
          <p:nvPr>
            <p:ph type="body" sz="quarter" idx="11"/>
          </p:nvPr>
        </p:nvSpPr>
        <p:spPr/>
        <p:txBody>
          <a:bodyPr lIns="91440" tIns="45720" rIns="91440" bIns="45720" anchor="t"/>
          <a:lstStyle/>
          <a:p>
            <a:r>
              <a:rPr lang="fi-FI" dirty="0">
                <a:cs typeface="Arial"/>
              </a:rPr>
              <a:t>Syyslomaleiri 22.-23.10.</a:t>
            </a:r>
            <a:endParaRPr lang="fi-FI" dirty="0"/>
          </a:p>
        </p:txBody>
      </p:sp>
    </p:spTree>
    <p:extLst>
      <p:ext uri="{BB962C8B-B14F-4D97-AF65-F5344CB8AC3E}">
        <p14:creationId xmlns:p14="http://schemas.microsoft.com/office/powerpoint/2010/main" val="2998558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6142" y="967242"/>
            <a:ext cx="3413125" cy="742950"/>
          </a:xfrm>
        </p:spPr>
        <p:txBody>
          <a:bodyPr/>
          <a:lstStyle/>
          <a:p>
            <a:r>
              <a:rPr lang="fr-FR" dirty="0"/>
              <a:t>Yhteystiedot</a:t>
            </a:r>
          </a:p>
        </p:txBody>
      </p:sp>
      <p:sp>
        <p:nvSpPr>
          <p:cNvPr id="5" name="Tekstin paikkamerkki 4">
            <a:extLst>
              <a:ext uri="{FF2B5EF4-FFF2-40B4-BE49-F238E27FC236}">
                <a16:creationId xmlns:a16="http://schemas.microsoft.com/office/drawing/2014/main" id="{3B30C808-0A7F-4DCD-AC86-F2DEECD30929}"/>
              </a:ext>
            </a:extLst>
          </p:cNvPr>
          <p:cNvSpPr>
            <a:spLocks noGrp="1"/>
          </p:cNvSpPr>
          <p:nvPr>
            <p:ph type="body" sz="quarter" idx="11"/>
          </p:nvPr>
        </p:nvSpPr>
        <p:spPr>
          <a:xfrm>
            <a:off x="1094242" y="1866216"/>
            <a:ext cx="3413125" cy="3748917"/>
          </a:xfrm>
        </p:spPr>
        <p:txBody>
          <a:bodyPr lIns="91440" tIns="45720" rIns="91440" bIns="45720" anchor="t"/>
          <a:lstStyle/>
          <a:p>
            <a:r>
              <a:rPr lang="fi-FI" b="1" dirty="0">
                <a:cs typeface="Arial"/>
              </a:rPr>
              <a:t>Ida Harju, JV lajipäällikkö</a:t>
            </a:r>
            <a:br>
              <a:rPr lang="fi-FI" b="1" dirty="0">
                <a:cs typeface="Arial"/>
              </a:rPr>
            </a:br>
            <a:r>
              <a:rPr lang="fi-FI" b="1" dirty="0">
                <a:cs typeface="Arial"/>
              </a:rPr>
              <a:t>ida.harju@vavo.fi</a:t>
            </a:r>
            <a:br>
              <a:rPr lang="fi-FI" b="1" dirty="0">
                <a:solidFill>
                  <a:schemeClr val="tx1"/>
                </a:solidFill>
                <a:cs typeface="Arial"/>
              </a:rPr>
            </a:br>
            <a:r>
              <a:rPr lang="fi-FI" b="1" dirty="0">
                <a:cs typeface="Arial"/>
              </a:rPr>
              <a:t>p. 044 984 1474</a:t>
            </a:r>
            <a:endParaRPr lang="fi-FI" b="1" dirty="0">
              <a:solidFill>
                <a:schemeClr val="tx1"/>
              </a:solidFill>
            </a:endParaRPr>
          </a:p>
          <a:p>
            <a:endParaRPr lang="fi-FI" b="1" dirty="0">
              <a:cs typeface="Arial"/>
            </a:endParaRPr>
          </a:p>
          <a:p>
            <a:r>
              <a:rPr lang="fi-FI" b="1" dirty="0">
                <a:cs typeface="Arial"/>
              </a:rPr>
              <a:t>Toimisto</a:t>
            </a:r>
            <a:br>
              <a:rPr lang="fi-FI" b="1" dirty="0">
                <a:cs typeface="Arial"/>
              </a:rPr>
            </a:br>
            <a:r>
              <a:rPr lang="fi-FI" b="1" dirty="0">
                <a:cs typeface="Arial"/>
              </a:rPr>
              <a:t>toimisto@vavo.fi</a:t>
            </a:r>
            <a:br>
              <a:rPr lang="fi-FI" b="1" dirty="0">
                <a:cs typeface="Arial"/>
              </a:rPr>
            </a:br>
            <a:r>
              <a:rPr lang="fi-FI" b="1" dirty="0">
                <a:cs typeface="Arial"/>
              </a:rPr>
              <a:t>p.</a:t>
            </a:r>
            <a:r>
              <a:rPr lang="fi-FI" b="1" dirty="0">
                <a:ea typeface="+mn-lt"/>
                <a:cs typeface="+mn-lt"/>
              </a:rPr>
              <a:t>044 974 3630</a:t>
            </a:r>
            <a:br>
              <a:rPr lang="fi-FI" b="1" dirty="0">
                <a:ea typeface="+mn-lt"/>
                <a:cs typeface="+mn-lt"/>
              </a:rPr>
            </a:br>
            <a:r>
              <a:rPr lang="fi-FI" b="1" dirty="0">
                <a:cs typeface="Calibri"/>
              </a:rPr>
              <a:t>Mottitie 2, Valkeakoski</a:t>
            </a:r>
          </a:p>
          <a:p>
            <a:endParaRPr lang="fi-FI" b="1" dirty="0">
              <a:cs typeface="Calibri"/>
            </a:endParaRPr>
          </a:p>
          <a:p>
            <a:r>
              <a:rPr lang="fi-FI" b="1" dirty="0">
                <a:cs typeface="Calibri"/>
              </a:rPr>
              <a:t>Nettisivut</a:t>
            </a:r>
            <a:br>
              <a:rPr lang="fi-FI" b="1" dirty="0">
                <a:cs typeface="Calibri"/>
              </a:rPr>
            </a:br>
            <a:r>
              <a:rPr lang="fi-FI" b="1" dirty="0">
                <a:cs typeface="Calibri"/>
              </a:rPr>
              <a:t>vavo.fi</a:t>
            </a:r>
          </a:p>
          <a:p>
            <a:endParaRPr lang="fi-FI" b="1" dirty="0">
              <a:cs typeface="Calibri"/>
            </a:endParaRPr>
          </a:p>
          <a:p>
            <a:r>
              <a:rPr lang="fi-FI" b="1" dirty="0">
                <a:cs typeface="Calibri"/>
              </a:rPr>
              <a:t>Instagram</a:t>
            </a:r>
            <a:br>
              <a:rPr lang="fi-FI" b="1" dirty="0">
                <a:cs typeface="Calibri"/>
              </a:rPr>
            </a:br>
            <a:r>
              <a:rPr lang="fi-FI" b="1" dirty="0">
                <a:cs typeface="Calibri"/>
              </a:rPr>
              <a:t>@valkeakoskenvoimistelijat</a:t>
            </a:r>
            <a:br>
              <a:rPr lang="fi-FI" b="1" dirty="0">
                <a:cs typeface="Calibri"/>
              </a:rPr>
            </a:br>
            <a:r>
              <a:rPr lang="fi-FI" b="1" dirty="0">
                <a:cs typeface="Calibri"/>
              </a:rPr>
              <a:t>@vavo_joukkuevoimistelu</a:t>
            </a:r>
          </a:p>
          <a:p>
            <a:endParaRPr lang="fi-FI" b="1" dirty="0">
              <a:cs typeface="Calibri"/>
            </a:endParaRPr>
          </a:p>
          <a:p>
            <a:endParaRPr lang="fi-FI" b="1" dirty="0">
              <a:cs typeface="Arial"/>
            </a:endParaRPr>
          </a:p>
          <a:p>
            <a:br>
              <a:rPr lang="fi-FI" b="1" dirty="0">
                <a:cs typeface="Arial"/>
              </a:rPr>
            </a:br>
            <a:endParaRPr lang="fi-FI"/>
          </a:p>
        </p:txBody>
      </p:sp>
      <p:sp>
        <p:nvSpPr>
          <p:cNvPr id="6" name="Tekstiruutu 5">
            <a:extLst>
              <a:ext uri="{FF2B5EF4-FFF2-40B4-BE49-F238E27FC236}">
                <a16:creationId xmlns:a16="http://schemas.microsoft.com/office/drawing/2014/main" id="{FD15DF11-3E3E-4770-9845-6A0C9B8E7DA9}"/>
              </a:ext>
            </a:extLst>
          </p:cNvPr>
          <p:cNvSpPr txBox="1"/>
          <p:nvPr/>
        </p:nvSpPr>
        <p:spPr>
          <a:xfrm>
            <a:off x="3819525" y="297180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dirty="0">
                <a:solidFill>
                  <a:srgbClr val="002060"/>
                </a:solidFill>
                <a:cs typeface="Calibri"/>
              </a:rPr>
              <a:t>Laskutus</a:t>
            </a:r>
            <a:br>
              <a:rPr lang="fi-FI" sz="1600" b="1" dirty="0">
                <a:solidFill>
                  <a:srgbClr val="002060"/>
                </a:solidFill>
                <a:cs typeface="Calibri"/>
              </a:rPr>
            </a:br>
            <a:r>
              <a:rPr lang="fi-FI" sz="1600" b="1" dirty="0">
                <a:solidFill>
                  <a:srgbClr val="002060"/>
                </a:solidFill>
                <a:cs typeface="Calibri"/>
              </a:rPr>
              <a:t>laskut@vavo.fi</a:t>
            </a:r>
            <a:endParaRPr lang="fi-FI" sz="1600" b="1" dirty="0">
              <a:cs typeface="Calibri"/>
            </a:endParaRPr>
          </a:p>
        </p:txBody>
      </p:sp>
    </p:spTree>
    <p:extLst>
      <p:ext uri="{BB962C8B-B14F-4D97-AF65-F5344CB8AC3E}">
        <p14:creationId xmlns:p14="http://schemas.microsoft.com/office/powerpoint/2010/main" val="3267387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52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CE607F0-B60F-446E-8253-2C8CB9FBB708}"/>
              </a:ext>
            </a:extLst>
          </p:cNvPr>
          <p:cNvSpPr>
            <a:spLocks noGrp="1"/>
          </p:cNvSpPr>
          <p:nvPr>
            <p:ph type="body" sz="quarter" idx="10"/>
          </p:nvPr>
        </p:nvSpPr>
        <p:spPr/>
        <p:txBody>
          <a:bodyPr/>
          <a:lstStyle/>
          <a:p>
            <a:endParaRPr lang="fi-FI"/>
          </a:p>
        </p:txBody>
      </p:sp>
      <p:sp>
        <p:nvSpPr>
          <p:cNvPr id="3" name="Tekstin paikkamerkki 2">
            <a:extLst>
              <a:ext uri="{FF2B5EF4-FFF2-40B4-BE49-F238E27FC236}">
                <a16:creationId xmlns:a16="http://schemas.microsoft.com/office/drawing/2014/main" id="{5A0235CC-D37D-4D7D-9B53-6B6BA18ECA1B}"/>
              </a:ext>
            </a:extLst>
          </p:cNvPr>
          <p:cNvSpPr>
            <a:spLocks noGrp="1"/>
          </p:cNvSpPr>
          <p:nvPr>
            <p:ph type="body" sz="quarter" idx="11"/>
          </p:nvPr>
        </p:nvSpPr>
        <p:spPr/>
        <p:txBody>
          <a:bodyPr/>
          <a:lstStyle/>
          <a:p>
            <a:endParaRPr lang="fi-FI" dirty="0"/>
          </a:p>
        </p:txBody>
      </p:sp>
      <p:cxnSp>
        <p:nvCxnSpPr>
          <p:cNvPr id="7" name="Suora nuoliyhdysviiva 6">
            <a:extLst>
              <a:ext uri="{FF2B5EF4-FFF2-40B4-BE49-F238E27FC236}">
                <a16:creationId xmlns:a16="http://schemas.microsoft.com/office/drawing/2014/main" id="{DCAF9C32-A477-4E25-8223-34BC7AE48B4E}"/>
              </a:ext>
            </a:extLst>
          </p:cNvPr>
          <p:cNvCxnSpPr/>
          <p:nvPr/>
        </p:nvCxnSpPr>
        <p:spPr>
          <a:xfrm flipV="1">
            <a:off x="4429957" y="2024109"/>
            <a:ext cx="2068497" cy="30248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Kuva 4">
            <a:extLst>
              <a:ext uri="{FF2B5EF4-FFF2-40B4-BE49-F238E27FC236}">
                <a16:creationId xmlns:a16="http://schemas.microsoft.com/office/drawing/2014/main" id="{36AAC5B0-A602-4E5F-B837-683CAED51DBC}"/>
              </a:ext>
            </a:extLst>
          </p:cNvPr>
          <p:cNvPicPr>
            <a:picLocks noChangeAspect="1"/>
          </p:cNvPicPr>
          <p:nvPr/>
        </p:nvPicPr>
        <p:blipFill>
          <a:blip r:embed="rId2"/>
          <a:stretch>
            <a:fillRect/>
          </a:stretch>
        </p:blipFill>
        <p:spPr>
          <a:xfrm rot="16200000">
            <a:off x="2614169" y="-1387757"/>
            <a:ext cx="6831098" cy="9660418"/>
          </a:xfrm>
          <a:prstGeom prst="rect">
            <a:avLst/>
          </a:prstGeom>
        </p:spPr>
      </p:pic>
    </p:spTree>
    <p:extLst>
      <p:ext uri="{BB962C8B-B14F-4D97-AF65-F5344CB8AC3E}">
        <p14:creationId xmlns:p14="http://schemas.microsoft.com/office/powerpoint/2010/main" val="159836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poseeraaminen, henkilö, ryhmä, seinä&#10;&#10;Kuvaus luotu automaattisesti">
            <a:extLst>
              <a:ext uri="{FF2B5EF4-FFF2-40B4-BE49-F238E27FC236}">
                <a16:creationId xmlns:a16="http://schemas.microsoft.com/office/drawing/2014/main" id="{3977D111-9F89-4310-A55E-F2C3EF326948}"/>
              </a:ext>
            </a:extLst>
          </p:cNvPr>
          <p:cNvPicPr>
            <a:picLocks noGrp="1" noChangeAspect="1"/>
          </p:cNvPicPr>
          <p:nvPr>
            <p:ph type="pic" sz="quarter" idx="12"/>
          </p:nvPr>
        </p:nvPicPr>
        <p:blipFill>
          <a:blip r:embed="rId2"/>
          <a:srcRect l="26103" r="26103"/>
          <a:stretch>
            <a:fillRect/>
          </a:stretch>
        </p:blipFill>
        <p:spPr/>
      </p:pic>
      <p:sp>
        <p:nvSpPr>
          <p:cNvPr id="5" name="Tekstin paikkamerkki 4">
            <a:extLst>
              <a:ext uri="{FF2B5EF4-FFF2-40B4-BE49-F238E27FC236}">
                <a16:creationId xmlns:a16="http://schemas.microsoft.com/office/drawing/2014/main" id="{C7A1A172-65FF-4AFA-9766-2937C2059907}"/>
              </a:ext>
            </a:extLst>
          </p:cNvPr>
          <p:cNvSpPr>
            <a:spLocks noGrp="1"/>
          </p:cNvSpPr>
          <p:nvPr>
            <p:ph type="body" sz="quarter" idx="13"/>
          </p:nvPr>
        </p:nvSpPr>
        <p:spPr>
          <a:xfrm>
            <a:off x="471560" y="694531"/>
            <a:ext cx="5387702" cy="742950"/>
          </a:xfrm>
        </p:spPr>
        <p:txBody>
          <a:bodyPr/>
          <a:lstStyle/>
          <a:p>
            <a:r>
              <a:rPr lang="fi-FI" dirty="0"/>
              <a:t>Kilpajoukkueessa voimistelu</a:t>
            </a:r>
          </a:p>
        </p:txBody>
      </p:sp>
      <p:sp>
        <p:nvSpPr>
          <p:cNvPr id="6" name="Tekstin paikkamerkki 5">
            <a:extLst>
              <a:ext uri="{FF2B5EF4-FFF2-40B4-BE49-F238E27FC236}">
                <a16:creationId xmlns:a16="http://schemas.microsoft.com/office/drawing/2014/main" id="{F5F91427-0F69-4D09-8125-2738FA8232B7}"/>
              </a:ext>
            </a:extLst>
          </p:cNvPr>
          <p:cNvSpPr>
            <a:spLocks noGrp="1"/>
          </p:cNvSpPr>
          <p:nvPr>
            <p:ph type="body" sz="quarter" idx="14"/>
          </p:nvPr>
        </p:nvSpPr>
        <p:spPr>
          <a:xfrm>
            <a:off x="471560" y="1968679"/>
            <a:ext cx="5183516" cy="4325589"/>
          </a:xfrm>
        </p:spPr>
        <p:txBody>
          <a:bodyPr/>
          <a:lstStyle/>
          <a:p>
            <a:pPr marL="285750" indent="-285750">
              <a:buFont typeface="Arial" panose="020B0604020202020204" pitchFamily="34" charset="0"/>
              <a:buChar char="•"/>
            </a:pPr>
            <a:r>
              <a:rPr lang="fi-FI" dirty="0"/>
              <a:t>Kilpajoukkueet harjoittelevat tavoitteellisesti kohti kilpailuja. Tavoitteellinen harjoittelu vaatii perheiltä ja voimistelijoilta sitoutumista.</a:t>
            </a:r>
          </a:p>
          <a:p>
            <a:pPr marL="285750" indent="-285750">
              <a:buFont typeface="Arial" panose="020B0604020202020204" pitchFamily="34" charset="0"/>
              <a:buChar char="•"/>
            </a:pPr>
            <a:r>
              <a:rPr lang="fi-FI" dirty="0"/>
              <a:t>Valmentajat asettavat tavoitteet oman joukkueensa taitotason ja motivaation mukaan. Harjoitussuunnitelma ja kilpailukalenteri toteutetaan tavoitteiden mukaan.</a:t>
            </a:r>
          </a:p>
          <a:p>
            <a:pPr marL="285750" indent="-285750">
              <a:buFont typeface="Arial" panose="020B0604020202020204" pitchFamily="34" charset="0"/>
              <a:buChar char="•"/>
            </a:pPr>
            <a:r>
              <a:rPr lang="fi-FI" dirty="0"/>
              <a:t>Joukkueiden valmennustiimi vastaa joukkuejaoista. Joukkuejaot tehdään voimistelijan taitotasoa ja motivaatiota tukevalla tavalla.</a:t>
            </a:r>
          </a:p>
          <a:p>
            <a:pPr marL="285750" indent="-285750">
              <a:buFont typeface="Arial" panose="020B0604020202020204" pitchFamily="34" charset="0"/>
              <a:buChar char="•"/>
            </a:pPr>
            <a:r>
              <a:rPr lang="fi-FI" dirty="0"/>
              <a:t>Tärkeintä on lapsen innokkuus harjoitteluun ja kilpailuun. Voimistelun kuuluu olla kiva ja mukava harrastus, mahdollisesti läpi elämän kulkeva harrastus. </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112367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EFBDAC16-EE7E-4A35-91F8-321628921279}"/>
              </a:ext>
            </a:extLst>
          </p:cNvPr>
          <p:cNvSpPr>
            <a:spLocks noGrp="1"/>
          </p:cNvSpPr>
          <p:nvPr>
            <p:ph type="body" sz="quarter" idx="13"/>
          </p:nvPr>
        </p:nvSpPr>
        <p:spPr>
          <a:xfrm>
            <a:off x="987710" y="801063"/>
            <a:ext cx="3413125" cy="742950"/>
          </a:xfrm>
        </p:spPr>
        <p:txBody>
          <a:bodyPr/>
          <a:lstStyle/>
          <a:p>
            <a:r>
              <a:rPr lang="fi-FI" dirty="0"/>
              <a:t>Vanhemman rooli</a:t>
            </a:r>
          </a:p>
        </p:txBody>
      </p:sp>
      <p:sp>
        <p:nvSpPr>
          <p:cNvPr id="6" name="Tekstin paikkamerkki 5">
            <a:extLst>
              <a:ext uri="{FF2B5EF4-FFF2-40B4-BE49-F238E27FC236}">
                <a16:creationId xmlns:a16="http://schemas.microsoft.com/office/drawing/2014/main" id="{2E275CF9-6F56-4B2F-9C38-0E563D4A78BC}"/>
              </a:ext>
            </a:extLst>
          </p:cNvPr>
          <p:cNvSpPr>
            <a:spLocks noGrp="1"/>
          </p:cNvSpPr>
          <p:nvPr>
            <p:ph type="body" sz="quarter" idx="14"/>
          </p:nvPr>
        </p:nvSpPr>
        <p:spPr>
          <a:xfrm>
            <a:off x="736847" y="1720104"/>
            <a:ext cx="4971495" cy="4636308"/>
          </a:xfrm>
        </p:spPr>
        <p:txBody>
          <a:bodyPr lIns="91440" tIns="45720" rIns="91440" bIns="45720" anchor="t"/>
          <a:lstStyle/>
          <a:p>
            <a:pPr marL="285750" indent="-285750">
              <a:buFont typeface="Arial" panose="020B0604020202020204" pitchFamily="34" charset="0"/>
              <a:buChar char="•"/>
            </a:pPr>
            <a:r>
              <a:rPr lang="fi-FI" sz="2000" dirty="0">
                <a:cs typeface="Arial"/>
              </a:rPr>
              <a:t>Kannustan</a:t>
            </a:r>
            <a:endParaRPr lang="fi-FI" sz="2000" dirty="0"/>
          </a:p>
          <a:p>
            <a:pPr marL="285750" indent="-285750">
              <a:buFont typeface="Arial" panose="020B0604020202020204" pitchFamily="34" charset="0"/>
              <a:buChar char="•"/>
            </a:pPr>
            <a:r>
              <a:rPr lang="fi-FI" sz="2000" dirty="0"/>
              <a:t>Kuuntelen</a:t>
            </a:r>
          </a:p>
          <a:p>
            <a:pPr marL="285750" indent="-285750">
              <a:buFont typeface="Arial" panose="020B0604020202020204" pitchFamily="34" charset="0"/>
              <a:buChar char="•"/>
            </a:pPr>
            <a:r>
              <a:rPr lang="fi-FI" sz="2000" dirty="0"/>
              <a:t>Kuljetan</a:t>
            </a:r>
          </a:p>
          <a:p>
            <a:pPr marL="285750" indent="-285750">
              <a:buFont typeface="Arial" panose="020B0604020202020204" pitchFamily="34" charset="0"/>
              <a:buChar char="•"/>
            </a:pPr>
            <a:r>
              <a:rPr lang="fi-FI" sz="2000" dirty="0"/>
              <a:t>Kustannan</a:t>
            </a:r>
          </a:p>
          <a:p>
            <a:pPr marL="285750" indent="-285750">
              <a:buFont typeface="Arial" panose="020B0604020202020204" pitchFamily="34" charset="0"/>
              <a:buChar char="•"/>
            </a:pPr>
            <a:endParaRPr lang="fi-FI" sz="2000" dirty="0"/>
          </a:p>
          <a:p>
            <a:pPr marL="285750" indent="-285750">
              <a:spcBef>
                <a:spcPts val="0"/>
              </a:spcBef>
              <a:buFont typeface="Arial" panose="020B0604020202020204" pitchFamily="34" charset="0"/>
              <a:buChar char="•"/>
            </a:pPr>
            <a:r>
              <a:rPr lang="fi-FI" sz="1800" dirty="0"/>
              <a:t>Sitoudun kilpajoukkueessa harjoittelemiseen.</a:t>
            </a:r>
          </a:p>
          <a:p>
            <a:pPr marL="285750" indent="-285750">
              <a:spcBef>
                <a:spcPts val="0"/>
              </a:spcBef>
              <a:buFont typeface="Arial" panose="020B0604020202020204" pitchFamily="34" charset="0"/>
              <a:buChar char="•"/>
            </a:pPr>
            <a:r>
              <a:rPr lang="fi-FI" sz="1800" dirty="0"/>
              <a:t>Huolehdin, että lapsi saapuu ajoissa treeneihin oikeassa varustuksessa.</a:t>
            </a:r>
          </a:p>
          <a:p>
            <a:pPr marL="285750" indent="-285750">
              <a:spcBef>
                <a:spcPts val="0"/>
              </a:spcBef>
              <a:buFont typeface="Arial" panose="020B0604020202020204" pitchFamily="34" charset="0"/>
              <a:buChar char="•"/>
            </a:pPr>
            <a:r>
              <a:rPr lang="fi-FI" sz="1800" dirty="0"/>
              <a:t>Ilmoitan poissaoloista mahdollisimman ajoissa valmentajalle.</a:t>
            </a:r>
          </a:p>
          <a:p>
            <a:pPr marL="285750" indent="-285750">
              <a:spcBef>
                <a:spcPts val="0"/>
              </a:spcBef>
              <a:buFont typeface="Arial" panose="020B0604020202020204" pitchFamily="34" charset="0"/>
              <a:buChar char="•"/>
            </a:pPr>
            <a:r>
              <a:rPr lang="fi-FI" sz="1800" dirty="0"/>
              <a:t>Vanhempi vastaa lapsen harrastuksesta, valmentaja lajiosaamisesta.</a:t>
            </a:r>
          </a:p>
          <a:p>
            <a:pPr marL="285750" indent="-285750">
              <a:spcBef>
                <a:spcPts val="0"/>
              </a:spcBef>
              <a:buFont typeface="Arial" panose="020B0604020202020204" pitchFamily="34" charset="0"/>
              <a:buChar char="•"/>
            </a:pPr>
            <a:r>
              <a:rPr lang="fi-FI" sz="1800" dirty="0"/>
              <a:t>Kannustan terveellisiin elämäntapoihin.</a:t>
            </a:r>
          </a:p>
          <a:p>
            <a:pPr marL="285750" indent="-285750">
              <a:spcBef>
                <a:spcPts val="0"/>
              </a:spcBef>
              <a:buFont typeface="Arial" panose="020B0604020202020204" pitchFamily="34" charset="0"/>
              <a:buChar char="•"/>
            </a:pPr>
            <a:r>
              <a:rPr lang="fi-FI" sz="1800" dirty="0"/>
              <a:t>Pidän ennalta sovitusta kiinni (esim. kisamatkojen järjestelyjä ei muuteta enää kisapaikalla)</a:t>
            </a:r>
          </a:p>
          <a:p>
            <a:pPr marL="285750" indent="-285750">
              <a:buFont typeface="Arial" panose="020B0604020202020204" pitchFamily="34" charset="0"/>
              <a:buChar char="•"/>
            </a:pPr>
            <a:endParaRPr lang="fi-FI" sz="1800" dirty="0"/>
          </a:p>
        </p:txBody>
      </p:sp>
      <p:pic>
        <p:nvPicPr>
          <p:cNvPr id="12" name="Kuvan paikkamerkki 11" descr="Kuva, joka sisältää kohteen poseeraaminen, ryhmä, henkilö, seisominen&#10;&#10;Kuvaus luotu automaattisesti">
            <a:extLst>
              <a:ext uri="{FF2B5EF4-FFF2-40B4-BE49-F238E27FC236}">
                <a16:creationId xmlns:a16="http://schemas.microsoft.com/office/drawing/2014/main" id="{59CC6708-5EFD-44EB-82B4-4C511CBD3C44}"/>
              </a:ext>
            </a:extLst>
          </p:cNvPr>
          <p:cNvPicPr>
            <a:picLocks noGrp="1" noChangeAspect="1"/>
          </p:cNvPicPr>
          <p:nvPr>
            <p:ph type="pic" sz="quarter" idx="12"/>
          </p:nvPr>
        </p:nvPicPr>
        <p:blipFill>
          <a:blip r:embed="rId2"/>
          <a:srcRect l="20586" r="20586"/>
          <a:stretch>
            <a:fillRect/>
          </a:stretch>
        </p:blipFill>
        <p:spPr/>
      </p:pic>
    </p:spTree>
    <p:extLst>
      <p:ext uri="{BB962C8B-B14F-4D97-AF65-F5344CB8AC3E}">
        <p14:creationId xmlns:p14="http://schemas.microsoft.com/office/powerpoint/2010/main" val="260585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FB14397E-C0D0-45A5-825B-701CC754FB3F}"/>
              </a:ext>
            </a:extLst>
          </p:cNvPr>
          <p:cNvSpPr>
            <a:spLocks noGrp="1"/>
          </p:cNvSpPr>
          <p:nvPr>
            <p:ph type="body" sz="quarter" idx="13"/>
          </p:nvPr>
        </p:nvSpPr>
        <p:spPr>
          <a:xfrm>
            <a:off x="852307" y="975267"/>
            <a:ext cx="3413125" cy="742950"/>
          </a:xfrm>
        </p:spPr>
        <p:txBody>
          <a:bodyPr/>
          <a:lstStyle/>
          <a:p>
            <a:r>
              <a:rPr lang="fi-FI" dirty="0"/>
              <a:t>Valmennusmaksut</a:t>
            </a:r>
          </a:p>
        </p:txBody>
      </p:sp>
      <p:graphicFrame>
        <p:nvGraphicFramePr>
          <p:cNvPr id="7" name="Taulukko 7">
            <a:extLst>
              <a:ext uri="{FF2B5EF4-FFF2-40B4-BE49-F238E27FC236}">
                <a16:creationId xmlns:a16="http://schemas.microsoft.com/office/drawing/2014/main" id="{DBB7CA27-FFB1-4466-98E6-B160E53353D0}"/>
              </a:ext>
            </a:extLst>
          </p:cNvPr>
          <p:cNvGraphicFramePr>
            <a:graphicFrameLocks noGrp="1"/>
          </p:cNvGraphicFramePr>
          <p:nvPr>
            <p:extLst>
              <p:ext uri="{D42A27DB-BD31-4B8C-83A1-F6EECF244321}">
                <p14:modId xmlns:p14="http://schemas.microsoft.com/office/powerpoint/2010/main" val="2453623066"/>
              </p:ext>
            </p:extLst>
          </p:nvPr>
        </p:nvGraphicFramePr>
        <p:xfrm>
          <a:off x="6706162" y="1346742"/>
          <a:ext cx="5118892" cy="4164516"/>
        </p:xfrm>
        <a:graphic>
          <a:graphicData uri="http://schemas.openxmlformats.org/drawingml/2006/table">
            <a:tbl>
              <a:tblPr firstRow="1" bandRow="1">
                <a:tableStyleId>{3B4B98B0-60AC-42C2-AFA5-B58CD77FA1E5}</a:tableStyleId>
              </a:tblPr>
              <a:tblGrid>
                <a:gridCol w="1567826">
                  <a:extLst>
                    <a:ext uri="{9D8B030D-6E8A-4147-A177-3AD203B41FA5}">
                      <a16:colId xmlns:a16="http://schemas.microsoft.com/office/drawing/2014/main" val="739695589"/>
                    </a:ext>
                  </a:extLst>
                </a:gridCol>
                <a:gridCol w="991620">
                  <a:extLst>
                    <a:ext uri="{9D8B030D-6E8A-4147-A177-3AD203B41FA5}">
                      <a16:colId xmlns:a16="http://schemas.microsoft.com/office/drawing/2014/main" val="2706006497"/>
                    </a:ext>
                  </a:extLst>
                </a:gridCol>
                <a:gridCol w="1201165">
                  <a:extLst>
                    <a:ext uri="{9D8B030D-6E8A-4147-A177-3AD203B41FA5}">
                      <a16:colId xmlns:a16="http://schemas.microsoft.com/office/drawing/2014/main" val="2476392743"/>
                    </a:ext>
                  </a:extLst>
                </a:gridCol>
                <a:gridCol w="1358281">
                  <a:extLst>
                    <a:ext uri="{9D8B030D-6E8A-4147-A177-3AD203B41FA5}">
                      <a16:colId xmlns:a16="http://schemas.microsoft.com/office/drawing/2014/main" val="3014440296"/>
                    </a:ext>
                  </a:extLst>
                </a:gridCol>
              </a:tblGrid>
              <a:tr h="587406">
                <a:tc>
                  <a:txBody>
                    <a:bodyPr/>
                    <a:lstStyle/>
                    <a:p>
                      <a:r>
                        <a:rPr lang="fi-FI" b="1" dirty="0"/>
                        <a:t>Joukkue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H/ vko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Elo-huhti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Touko-heinä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5945173"/>
                  </a:ext>
                </a:extLst>
              </a:tr>
              <a:tr h="587406">
                <a:tc>
                  <a:txBody>
                    <a:bodyPr/>
                    <a:lstStyle/>
                    <a:p>
                      <a:r>
                        <a:rPr lang="fi-FI" dirty="0"/>
                        <a:t>Karamellit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2,5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245 €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785613"/>
                  </a:ext>
                </a:extLst>
              </a:tr>
              <a:tr h="587406">
                <a:tc>
                  <a:txBody>
                    <a:bodyPr/>
                    <a:lstStyle/>
                    <a:p>
                      <a:r>
                        <a:rPr lang="fi-FI" dirty="0"/>
                        <a:t>Piparmintut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4,5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275 €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8192437"/>
                  </a:ext>
                </a:extLst>
              </a:tr>
              <a:tr h="587406">
                <a:tc>
                  <a:txBody>
                    <a:bodyPr/>
                    <a:lstStyle/>
                    <a:p>
                      <a:r>
                        <a:rPr lang="fi-FI" dirty="0"/>
                        <a:t>Inkiväärit </a:t>
                      </a:r>
                      <a:r>
                        <a:rPr lang="fi-FI" dirty="0" err="1"/>
                        <a:t>Adelia</a:t>
                      </a:r>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5,5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275 €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382356"/>
                  </a:ext>
                </a:extLst>
              </a:tr>
              <a:tr h="587406">
                <a:tc>
                  <a:txBody>
                    <a:bodyPr/>
                    <a:lstStyle/>
                    <a:p>
                      <a:r>
                        <a:rPr lang="fi-FI" dirty="0"/>
                        <a:t>Inkiväärit Ariel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7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325 €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968353"/>
                  </a:ext>
                </a:extLst>
              </a:tr>
              <a:tr h="587406">
                <a:tc>
                  <a:txBody>
                    <a:bodyPr/>
                    <a:lstStyle/>
                    <a:p>
                      <a:r>
                        <a:rPr lang="fi-FI" dirty="0"/>
                        <a:t>Indigo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7,5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325 €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7829198"/>
                  </a:ext>
                </a:extLst>
              </a:tr>
              <a:tr h="587406">
                <a:tc>
                  <a:txBody>
                    <a:bodyPr/>
                    <a:lstStyle/>
                    <a:p>
                      <a:r>
                        <a:rPr lang="fi-FI" dirty="0" err="1"/>
                        <a:t>Selenites</a:t>
                      </a:r>
                      <a:endParaRPr lang="fi-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dirty="0"/>
                        <a:t>9,5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345 €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dirty="0"/>
                        <a:t>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710989"/>
                  </a:ext>
                </a:extLst>
              </a:tr>
            </a:tbl>
          </a:graphicData>
        </a:graphic>
      </p:graphicFrame>
      <p:sp>
        <p:nvSpPr>
          <p:cNvPr id="8" name="Tekstiruutu 7">
            <a:extLst>
              <a:ext uri="{FF2B5EF4-FFF2-40B4-BE49-F238E27FC236}">
                <a16:creationId xmlns:a16="http://schemas.microsoft.com/office/drawing/2014/main" id="{74FEAFED-166E-4E78-8385-7DE0B18F381B}"/>
              </a:ext>
            </a:extLst>
          </p:cNvPr>
          <p:cNvSpPr txBox="1"/>
          <p:nvPr/>
        </p:nvSpPr>
        <p:spPr>
          <a:xfrm>
            <a:off x="577050" y="1795444"/>
            <a:ext cx="5264457" cy="4431983"/>
          </a:xfrm>
          <a:prstGeom prst="rect">
            <a:avLst/>
          </a:prstGeom>
          <a:noFill/>
        </p:spPr>
        <p:txBody>
          <a:bodyPr wrap="square" rtlCol="0">
            <a:spAutoFit/>
          </a:bodyPr>
          <a:lstStyle/>
          <a:p>
            <a:pPr marL="285750" indent="-285750">
              <a:buFont typeface="Arial" panose="020B0604020202020204" pitchFamily="34" charset="0"/>
              <a:buChar char="•"/>
            </a:pPr>
            <a:r>
              <a:rPr lang="fi-FI" sz="2000" dirty="0">
                <a:solidFill>
                  <a:srgbClr val="002060"/>
                </a:solidFill>
              </a:rPr>
              <a:t>Valmennusmaksut jakaantuvat kahteen osaa: peruskauteen (elo-huhti) ja kesäkauteen (touko-heinä).</a:t>
            </a:r>
          </a:p>
          <a:p>
            <a:pPr marL="285750" indent="-285750">
              <a:buFont typeface="Arial" panose="020B0604020202020204" pitchFamily="34" charset="0"/>
              <a:buChar char="•"/>
            </a:pPr>
            <a:r>
              <a:rPr lang="fi-FI" sz="2000" dirty="0">
                <a:solidFill>
                  <a:srgbClr val="002060"/>
                </a:solidFill>
              </a:rPr>
              <a:t>Kausimaksu sisältää harjoittelusta ja kilpailutoiminnasta tulevat valmennuskustannukset. </a:t>
            </a:r>
          </a:p>
          <a:p>
            <a:pPr marL="285750" indent="-285750">
              <a:buFont typeface="Arial" panose="020B0604020202020204" pitchFamily="34" charset="0"/>
              <a:buChar char="•"/>
            </a:pPr>
            <a:r>
              <a:rPr lang="fi-FI" sz="2000" dirty="0">
                <a:solidFill>
                  <a:srgbClr val="002060"/>
                </a:solidFill>
              </a:rPr>
              <a:t>Mitä valmennusmaksut eivät sisällä:</a:t>
            </a:r>
          </a:p>
          <a:p>
            <a:pPr marL="742950" lvl="1" indent="-285750">
              <a:buFont typeface="Arial" panose="020B0604020202020204" pitchFamily="34" charset="0"/>
              <a:buChar char="•"/>
            </a:pPr>
            <a:r>
              <a:rPr lang="fi-FI" dirty="0">
                <a:solidFill>
                  <a:srgbClr val="002060"/>
                </a:solidFill>
              </a:rPr>
              <a:t>Varusteita</a:t>
            </a:r>
          </a:p>
          <a:p>
            <a:pPr marL="742950" lvl="1" indent="-285750">
              <a:buFont typeface="Arial" panose="020B0604020202020204" pitchFamily="34" charset="0"/>
              <a:buChar char="•"/>
            </a:pPr>
            <a:r>
              <a:rPr lang="fi-FI" dirty="0">
                <a:solidFill>
                  <a:srgbClr val="002060"/>
                </a:solidFill>
              </a:rPr>
              <a:t>Kilpailujen osallistumismaksuja</a:t>
            </a:r>
          </a:p>
          <a:p>
            <a:pPr marL="742950" lvl="1" indent="-285750">
              <a:buFont typeface="Arial" panose="020B0604020202020204" pitchFamily="34" charset="0"/>
              <a:buChar char="•"/>
            </a:pPr>
            <a:r>
              <a:rPr lang="fi-FI" dirty="0">
                <a:solidFill>
                  <a:srgbClr val="002060"/>
                </a:solidFill>
              </a:rPr>
              <a:t>Leirien osallistumismaksuja</a:t>
            </a:r>
          </a:p>
          <a:p>
            <a:pPr marL="742950" lvl="1" indent="-285750">
              <a:buFont typeface="Arial" panose="020B0604020202020204" pitchFamily="34" charset="0"/>
              <a:buChar char="•"/>
            </a:pPr>
            <a:r>
              <a:rPr lang="fi-FI" dirty="0">
                <a:solidFill>
                  <a:srgbClr val="002060"/>
                </a:solidFill>
              </a:rPr>
              <a:t>Koreografia maksua</a:t>
            </a:r>
          </a:p>
          <a:p>
            <a:pPr marL="742950" lvl="1" indent="-285750">
              <a:buFont typeface="Arial" panose="020B0604020202020204" pitchFamily="34" charset="0"/>
              <a:buChar char="•"/>
            </a:pPr>
            <a:r>
              <a:rPr lang="fi-FI" dirty="0">
                <a:solidFill>
                  <a:srgbClr val="002060"/>
                </a:solidFill>
              </a:rPr>
              <a:t>Tuomarisakkoa (voimiselijoille jotka kilpailevat tuomarisarjoissa)</a:t>
            </a:r>
          </a:p>
          <a:p>
            <a:pPr marL="742950" lvl="1" indent="-285750">
              <a:buFont typeface="Arial" panose="020B0604020202020204" pitchFamily="34" charset="0"/>
              <a:buChar char="•"/>
            </a:pPr>
            <a:r>
              <a:rPr lang="fi-FI" dirty="0">
                <a:solidFill>
                  <a:srgbClr val="002060"/>
                </a:solidFill>
              </a:rPr>
              <a:t>Lisenssit ja vakuutukset</a:t>
            </a:r>
          </a:p>
          <a:p>
            <a:pPr marL="742950" lvl="1" indent="-285750">
              <a:buFont typeface="Arial" panose="020B0604020202020204" pitchFamily="34" charset="0"/>
              <a:buChar char="•"/>
            </a:pPr>
            <a:endParaRPr lang="fi-FI" sz="1600" dirty="0"/>
          </a:p>
        </p:txBody>
      </p:sp>
    </p:spTree>
    <p:extLst>
      <p:ext uri="{BB962C8B-B14F-4D97-AF65-F5344CB8AC3E}">
        <p14:creationId xmlns:p14="http://schemas.microsoft.com/office/powerpoint/2010/main" val="2698957048"/>
      </p:ext>
    </p:extLst>
  </p:cSld>
  <p:clrMapOvr>
    <a:masterClrMapping/>
  </p:clrMapOvr>
</p:sld>
</file>

<file path=ppt/theme/theme1.xml><?xml version="1.0" encoding="utf-8"?>
<a:theme xmlns:a="http://schemas.openxmlformats.org/drawingml/2006/main" name="Etusiv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1633</TotalTime>
  <Words>2981</Words>
  <Application>Microsoft Office PowerPoint</Application>
  <PresentationFormat>Laajakuva</PresentationFormat>
  <Paragraphs>315</Paragraphs>
  <Slides>58</Slides>
  <Notes>0</Notes>
  <HiddenSlides>0</HiddenSlides>
  <MMClips>0</MMClips>
  <ScaleCrop>false</ScaleCrop>
  <HeadingPairs>
    <vt:vector size="4" baseType="variant">
      <vt:variant>
        <vt:lpstr>Teema</vt:lpstr>
      </vt:variant>
      <vt:variant>
        <vt:i4>1</vt:i4>
      </vt:variant>
      <vt:variant>
        <vt:lpstr>Dian otsikot</vt:lpstr>
      </vt:variant>
      <vt:variant>
        <vt:i4>58</vt:i4>
      </vt:variant>
    </vt:vector>
  </HeadingPairs>
  <TitlesOfParts>
    <vt:vector size="59" baseType="lpstr">
      <vt:lpstr>Etusivu</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GEODIS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Vitali SAZONOV</dc:creator>
  <cp:lastModifiedBy>Toimisto Vavo</cp:lastModifiedBy>
  <cp:revision>142</cp:revision>
  <dcterms:created xsi:type="dcterms:W3CDTF">2019-08-23T20:51:15Z</dcterms:created>
  <dcterms:modified xsi:type="dcterms:W3CDTF">2021-10-04T10:05:21Z</dcterms:modified>
</cp:coreProperties>
</file>