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1" roundtripDataSignature="AMtx7mgoY92TIeeIIFZAjwCmunXKC67vv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3D858884-D3AE-4EC1-B2FD-D12748B6BB4D}">
  <a:tblStyle styleId="{3D858884-D3AE-4EC1-B2FD-D12748B6BB4D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6EBEF"/>
          </a:solidFill>
        </a:fill>
      </a:tcStyle>
    </a:wholeTbl>
    <a:band1H>
      <a:tcTxStyle/>
      <a:tcStyle>
        <a:fill>
          <a:solidFill>
            <a:srgbClr val="CAD5DD"/>
          </a:solidFill>
        </a:fill>
      </a:tcStyle>
    </a:band1H>
    <a:band2H>
      <a:tcTxStyle/>
    </a:band2H>
    <a:band1V>
      <a:tcTxStyle/>
      <a:tcStyle>
        <a:fill>
          <a:solidFill>
            <a:srgbClr val="CAD5DD"/>
          </a:solidFill>
        </a:fill>
      </a:tcStyle>
    </a:band1V>
    <a:band2V>
      <a:tcTxStyle/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21" Type="http://customschemas.google.com/relationships/presentationmetadata" Target="meta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2" name="Google Shape;82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1" name="Google Shape;191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92" name="Google Shape;192;p18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i-FI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7aaa612ba2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2" name="Google Shape;212;g27aaa612ba2_0_14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7aaa612ba2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4" name="Google Shape;224;g27aaa612ba2_0_15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7c017bce82_0_2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34" name="Google Shape;234;g37c017bce82_0_2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7aaa612ba2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3" name="Google Shape;93;g27aaa612ba2_0_1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7c017bce82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2" name="Google Shape;102;g37c017bce82_0_10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7c017bce82_0_115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2" name="Google Shape;112;g37c017bce82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7d98746320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8" name="Google Shape;128;g27d98746320_0_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7fb2636483_2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g37fb2636483_2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1" name="Google Shape;15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52" name="Google Shape;152;p1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i-FI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tsikkodia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7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7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tsikko ja pystysuora teksti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ystysuora otsikko ja teksti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hjä" type="blank">
  <p:cSld name="BLANK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tsikko ja sisältö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san ylätunniste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9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9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aksi sisältökohdetta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0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10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ailu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1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11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11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11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ain otsikko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uvatekstillinen sisältö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4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14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uvatekstillinen kuva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5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1.png"/><Relationship Id="rId6" Type="http://schemas.openxmlformats.org/officeDocument/2006/relationships/image" Target="../media/image12.png"/><Relationship Id="rId7" Type="http://schemas.openxmlformats.org/officeDocument/2006/relationships/image" Target="../media/image3.png"/><Relationship Id="rId8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7.jpg"/><Relationship Id="rId4" Type="http://schemas.openxmlformats.org/officeDocument/2006/relationships/image" Target="../media/image38.jpg"/><Relationship Id="rId5" Type="http://schemas.openxmlformats.org/officeDocument/2006/relationships/image" Target="../media/image35.jpg"/><Relationship Id="rId6" Type="http://schemas.openxmlformats.org/officeDocument/2006/relationships/image" Target="../media/image4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Relationship Id="rId4" Type="http://schemas.openxmlformats.org/officeDocument/2006/relationships/image" Target="../media/image20.jpg"/><Relationship Id="rId5" Type="http://schemas.openxmlformats.org/officeDocument/2006/relationships/image" Target="../media/image19.png"/><Relationship Id="rId6" Type="http://schemas.openxmlformats.org/officeDocument/2006/relationships/image" Target="../media/image11.png"/><Relationship Id="rId7" Type="http://schemas.openxmlformats.org/officeDocument/2006/relationships/image" Target="../media/image2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6.jpg"/><Relationship Id="rId4" Type="http://schemas.openxmlformats.org/officeDocument/2006/relationships/image" Target="../media/image29.jpg"/><Relationship Id="rId5" Type="http://schemas.openxmlformats.org/officeDocument/2006/relationships/image" Target="../media/image3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Relationship Id="rId4" Type="http://schemas.openxmlformats.org/officeDocument/2006/relationships/image" Target="../media/image1.png"/><Relationship Id="rId5" Type="http://schemas.openxmlformats.org/officeDocument/2006/relationships/image" Target="../media/image12.png"/><Relationship Id="rId6" Type="http://schemas.openxmlformats.org/officeDocument/2006/relationships/image" Target="../media/image3.png"/><Relationship Id="rId7" Type="http://schemas.openxmlformats.org/officeDocument/2006/relationships/image" Target="../media/image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1.png"/><Relationship Id="rId6" Type="http://schemas.openxmlformats.org/officeDocument/2006/relationships/image" Target="../media/image12.png"/><Relationship Id="rId7" Type="http://schemas.openxmlformats.org/officeDocument/2006/relationships/image" Target="../media/image3.png"/><Relationship Id="rId8" Type="http://schemas.openxmlformats.org/officeDocument/2006/relationships/image" Target="../media/image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png"/><Relationship Id="rId4" Type="http://schemas.openxmlformats.org/officeDocument/2006/relationships/image" Target="../media/image1.png"/><Relationship Id="rId5" Type="http://schemas.openxmlformats.org/officeDocument/2006/relationships/image" Target="../media/image12.png"/><Relationship Id="rId6" Type="http://schemas.openxmlformats.org/officeDocument/2006/relationships/image" Target="../media/image3.png"/><Relationship Id="rId7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jpg"/><Relationship Id="rId4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1.png"/><Relationship Id="rId5" Type="http://schemas.openxmlformats.org/officeDocument/2006/relationships/image" Target="../media/image12.png"/><Relationship Id="rId6" Type="http://schemas.openxmlformats.org/officeDocument/2006/relationships/image" Target="../media/image3.png"/><Relationship Id="rId7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1.png"/><Relationship Id="rId5" Type="http://schemas.openxmlformats.org/officeDocument/2006/relationships/image" Target="../media/image12.png"/><Relationship Id="rId6" Type="http://schemas.openxmlformats.org/officeDocument/2006/relationships/image" Target="../media/image3.png"/><Relationship Id="rId7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Relationship Id="rId4" Type="http://schemas.openxmlformats.org/officeDocument/2006/relationships/image" Target="../media/image20.jpg"/><Relationship Id="rId5" Type="http://schemas.openxmlformats.org/officeDocument/2006/relationships/image" Target="../media/image19.png"/><Relationship Id="rId6" Type="http://schemas.openxmlformats.org/officeDocument/2006/relationships/image" Target="../media/image11.png"/><Relationship Id="rId7" Type="http://schemas.openxmlformats.org/officeDocument/2006/relationships/image" Target="../media/image2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0.png"/><Relationship Id="rId4" Type="http://schemas.openxmlformats.org/officeDocument/2006/relationships/image" Target="../media/image28.jpg"/><Relationship Id="rId5" Type="http://schemas.openxmlformats.org/officeDocument/2006/relationships/image" Target="../media/image27.jpg"/><Relationship Id="rId6" Type="http://schemas.openxmlformats.org/officeDocument/2006/relationships/image" Target="../media/image3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4.jpg"/><Relationship Id="rId4" Type="http://schemas.openxmlformats.org/officeDocument/2006/relationships/image" Target="../media/image39.jpg"/><Relationship Id="rId5" Type="http://schemas.openxmlformats.org/officeDocument/2006/relationships/image" Target="../media/image30.jpg"/><Relationship Id="rId6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9500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3"/>
          <p:cNvPicPr preferRelativeResize="0"/>
          <p:nvPr/>
        </p:nvPicPr>
        <p:blipFill rotWithShape="1">
          <a:blip r:embed="rId3">
            <a:alphaModFix/>
          </a:blip>
          <a:srcRect b="8646" l="7471" r="8084" t="7874"/>
          <a:stretch/>
        </p:blipFill>
        <p:spPr>
          <a:xfrm>
            <a:off x="1256188" y="950514"/>
            <a:ext cx="8708994" cy="4625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4450447">
            <a:off x="-179566" y="-71884"/>
            <a:ext cx="3589040" cy="3205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3"/>
          <p:cNvPicPr preferRelativeResize="0"/>
          <p:nvPr/>
        </p:nvPicPr>
        <p:blipFill rotWithShape="1">
          <a:blip r:embed="rId5">
            <a:alphaModFix/>
          </a:blip>
          <a:srcRect b="0" l="27257" r="16071" t="0"/>
          <a:stretch/>
        </p:blipFill>
        <p:spPr>
          <a:xfrm rot="-2066636">
            <a:off x="-239878" y="4068953"/>
            <a:ext cx="1769059" cy="2788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3"/>
          <p:cNvPicPr preferRelativeResize="0"/>
          <p:nvPr/>
        </p:nvPicPr>
        <p:blipFill rotWithShape="1">
          <a:blip r:embed="rId6">
            <a:alphaModFix/>
          </a:blip>
          <a:srcRect b="10831" l="14386" r="12271" t="11219"/>
          <a:stretch/>
        </p:blipFill>
        <p:spPr>
          <a:xfrm rot="-732125">
            <a:off x="8985900" y="413119"/>
            <a:ext cx="3590695" cy="3408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707933">
            <a:off x="9923887" y="3478361"/>
            <a:ext cx="2645664" cy="2363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645650" y="5338469"/>
            <a:ext cx="2546350" cy="1436402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3"/>
          <p:cNvSpPr txBox="1"/>
          <p:nvPr/>
        </p:nvSpPr>
        <p:spPr>
          <a:xfrm>
            <a:off x="1197800" y="3449425"/>
            <a:ext cx="9520800" cy="21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fi-FI" sz="50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RUSKA-AJAN YSTÄVÄTILAISUUS</a:t>
            </a:r>
            <a:endParaRPr b="0" i="0" sz="50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fi-FI" sz="50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17.09.2025 KLO 17...19</a:t>
            </a:r>
            <a:endParaRPr b="0" i="0" sz="50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fi-FI" sz="50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ÄKÄSLOMPOLON KOULU</a:t>
            </a:r>
            <a:endParaRPr b="0" i="0" sz="50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" name="Google Shape;184;p5"/>
          <p:cNvGraphicFramePr/>
          <p:nvPr/>
        </p:nvGraphicFramePr>
        <p:xfrm>
          <a:off x="1524000" y="-2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{3D858884-D3AE-4EC1-B2FD-D12748B6BB4D}</a:tableStyleId>
              </a:tblPr>
              <a:tblGrid>
                <a:gridCol w="4572000"/>
                <a:gridCol w="4572000"/>
              </a:tblGrid>
              <a:tr h="3429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  <a:tr h="3429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pic>
        <p:nvPicPr>
          <p:cNvPr descr="Kuva, joka sisältää kohteen piha-, taivas, lumi, luonto&#10;&#10;Tekoälyllä luotu sisältö voi olla virheellistä." id="185" name="Google Shape;185;p5"/>
          <p:cNvPicPr preferRelativeResize="0"/>
          <p:nvPr/>
        </p:nvPicPr>
        <p:blipFill rotWithShape="1">
          <a:blip r:embed="rId3">
            <a:alphaModFix/>
          </a:blip>
          <a:srcRect b="14950" l="0" r="0" t="28981"/>
          <a:stretch/>
        </p:blipFill>
        <p:spPr>
          <a:xfrm>
            <a:off x="6096001" y="3428998"/>
            <a:ext cx="4586909" cy="34290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uva, joka sisältää kohteen lumi, piha-, talvi, taivas&#10;&#10;Tekoälyllä luotu sisältö voi olla virheellistä." id="186" name="Google Shape;186;p5"/>
          <p:cNvPicPr preferRelativeResize="0"/>
          <p:nvPr/>
        </p:nvPicPr>
        <p:blipFill rotWithShape="1">
          <a:blip r:embed="rId4">
            <a:alphaModFix/>
          </a:blip>
          <a:srcRect b="0" l="10821" r="0" t="0"/>
          <a:stretch/>
        </p:blipFill>
        <p:spPr>
          <a:xfrm>
            <a:off x="1509092" y="3417818"/>
            <a:ext cx="4586909" cy="34401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uva, joka sisältää kohteen piha-, maisema, ruoho, pilvi&#10;&#10;Tekoälyllä luotu sisältö voi olla virheellistä." id="187" name="Google Shape;187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24001" y="-18556"/>
            <a:ext cx="4586909" cy="34401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uva, joka sisältää kohteen piha-, ruoho, taivas, pilvi&#10;&#10;Tekoälyllä luotu sisältö voi olla virheellistä." id="188" name="Google Shape;188;p5"/>
          <p:cNvPicPr preferRelativeResize="0"/>
          <p:nvPr/>
        </p:nvPicPr>
        <p:blipFill rotWithShape="1">
          <a:blip r:embed="rId6">
            <a:alphaModFix/>
          </a:blip>
          <a:srcRect b="0" l="5604" r="5315" t="0"/>
          <a:stretch/>
        </p:blipFill>
        <p:spPr>
          <a:xfrm>
            <a:off x="6084425" y="14752"/>
            <a:ext cx="4572001" cy="342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03145" y="5274449"/>
            <a:ext cx="3016828" cy="1701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uva, joka sisältää kohteen lintu, piha-, teeri, kanalintu&#10;&#10;Tekoälyn generoima sisältö voi olla virheellistä." id="195" name="Google Shape;195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085" y="392011"/>
            <a:ext cx="4495673" cy="2998419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196" name="Google Shape;196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51144" y="-96866"/>
            <a:ext cx="1637000" cy="1452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190632" y="2506869"/>
            <a:ext cx="2235200" cy="170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027236" y="-233538"/>
            <a:ext cx="1257300" cy="13462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18"/>
          <p:cNvSpPr txBox="1"/>
          <p:nvPr/>
        </p:nvSpPr>
        <p:spPr>
          <a:xfrm>
            <a:off x="1737780" y="2808286"/>
            <a:ext cx="2810107" cy="28007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i-FI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Ylläksen Ystävät ry on Ylläksen vapaa-ajan asukkaiden yhteisö, jossa on 900 jäsentä. Jäsenistö verkostoineen muodostaa tuhansien henkilöiden yleisön.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i-FI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Yhdistys vaalii Ylläksen ainutlaatuista luontoa ja kasvattaa sen elinvoimaa yhdessä muiden toimijoiden kanssa.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18"/>
          <p:cNvSpPr txBox="1"/>
          <p:nvPr/>
        </p:nvSpPr>
        <p:spPr>
          <a:xfrm>
            <a:off x="8018845" y="3467570"/>
            <a:ext cx="2370857" cy="3539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i-FI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Kalenterin kuvaajat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fi-FI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Veli-Pekka Luoto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fi-FI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Joni Rantala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fi-FI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Anssi Julin</a:t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fi-FI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Esko Hussi</a:t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fi-FI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Kalle Bergström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fi-FI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Taru Blom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fi-FI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Veera Suontausta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fi-FI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Raita Viitala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fi-FI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Helena Kauppila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fi-FI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Tiina Hirvonen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fi-FI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Antti Vehviläinen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fi-FI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Hanna Salminen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18"/>
          <p:cNvSpPr txBox="1"/>
          <p:nvPr/>
        </p:nvSpPr>
        <p:spPr>
          <a:xfrm>
            <a:off x="768626" y="715618"/>
            <a:ext cx="5433392" cy="60016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i-FI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Seinäkalenteria myydään 20 euron hintaan verkkokaupassa. Kalenterin painaa yhteistyökumppanimme Tunturi-Lapin Paino.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i-FI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Sen tuotto käytetään Ylläksen Ystävien toimintaan eli Ystävätilaisuuksien ja Lasten Riemuhiihtojen järjestelykuluihin sekä toiminta-ajatuksemme mukaisesti työhömme Ylläksen alueen ainutlaatuisen luonnon ja tunturimaiseman sekä elinvoiman vaalimiseen alueen muiden toimijoiden kanssa. Kalenteri ilmestyy marraskuussa.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Kuva, joka sisältää kohteen valaistus, lamppu, Valaisin, kynttilä&#10;&#10;Tekoälyllä luotu sisältö voi olla virheellistä." id="206" name="Google Shape;206;p19"/>
          <p:cNvPicPr preferRelativeResize="0"/>
          <p:nvPr/>
        </p:nvPicPr>
        <p:blipFill rotWithShape="1">
          <a:blip r:embed="rId3">
            <a:alphaModFix/>
          </a:blip>
          <a:srcRect b="2" l="0" r="3" t="1826"/>
          <a:stretch/>
        </p:blipFill>
        <p:spPr>
          <a:xfrm rot="5400000">
            <a:off x="995934" y="528060"/>
            <a:ext cx="4005072" cy="29489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uva, joka sisältää kohteen piha-, taivas, puu, talvi&#10;&#10;Tekoälyllä luotu sisältö voi olla virheellistä." id="207" name="Google Shape;207;p19"/>
          <p:cNvPicPr preferRelativeResize="0"/>
          <p:nvPr/>
        </p:nvPicPr>
        <p:blipFill rotWithShape="1">
          <a:blip r:embed="rId4">
            <a:alphaModFix/>
          </a:blip>
          <a:srcRect b="3" l="1826" r="2" t="0"/>
          <a:stretch/>
        </p:blipFill>
        <p:spPr>
          <a:xfrm>
            <a:off x="4621530" y="7"/>
            <a:ext cx="2948940" cy="40050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uva, joka sisältää kohteen piha-, lumi, henkilö, laskettelu&#10;&#10;Tekoälyllä luotu sisältö voi olla virheellistä." id="208" name="Google Shape;208;p19"/>
          <p:cNvPicPr preferRelativeResize="0"/>
          <p:nvPr/>
        </p:nvPicPr>
        <p:blipFill rotWithShape="1">
          <a:blip r:embed="rId5">
            <a:alphaModFix/>
          </a:blip>
          <a:srcRect b="2" l="0" r="3" t="1826"/>
          <a:stretch/>
        </p:blipFill>
        <p:spPr>
          <a:xfrm rot="5400000">
            <a:off x="7190994" y="528065"/>
            <a:ext cx="4005072" cy="294894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19"/>
          <p:cNvSpPr txBox="1"/>
          <p:nvPr/>
        </p:nvSpPr>
        <p:spPr>
          <a:xfrm>
            <a:off x="4809200" y="4435052"/>
            <a:ext cx="5328141" cy="16459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1" i="0" lang="fi-FI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Valokuvakilpailu 2026</a:t>
            </a:r>
            <a:r>
              <a:rPr b="0" i="0" lang="fi-FI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-127000" lvl="0" marL="28575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1" i="0" lang="fi-FI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Joulunajan Ystävätilaisuus 29.12.</a:t>
            </a:r>
            <a:endParaRPr/>
          </a:p>
          <a:p>
            <a:pPr indent="44450" lvl="0" marL="5715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1" i="0" lang="fi-FI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Lasten Riemuhiihdot</a:t>
            </a:r>
            <a:endParaRPr/>
          </a:p>
          <a:p>
            <a:pPr indent="10160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9500"/>
        </a:solidFill>
      </p:bgPr>
    </p:bg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g27aaa612ba2_0_1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4450447">
            <a:off x="-179566" y="-71883"/>
            <a:ext cx="3589041" cy="3205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g27aaa612ba2_0_145"/>
          <p:cNvPicPr preferRelativeResize="0"/>
          <p:nvPr/>
        </p:nvPicPr>
        <p:blipFill rotWithShape="1">
          <a:blip r:embed="rId4">
            <a:alphaModFix/>
          </a:blip>
          <a:srcRect b="0" l="27258" r="16071" t="0"/>
          <a:stretch/>
        </p:blipFill>
        <p:spPr>
          <a:xfrm rot="-2066638">
            <a:off x="-239879" y="4068953"/>
            <a:ext cx="1769058" cy="2788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g27aaa612ba2_0_145"/>
          <p:cNvPicPr preferRelativeResize="0"/>
          <p:nvPr/>
        </p:nvPicPr>
        <p:blipFill rotWithShape="1">
          <a:blip r:embed="rId5">
            <a:alphaModFix/>
          </a:blip>
          <a:srcRect b="10834" l="14382" r="12276" t="11216"/>
          <a:stretch/>
        </p:blipFill>
        <p:spPr>
          <a:xfrm rot="-732123">
            <a:off x="8985899" y="413120"/>
            <a:ext cx="3590695" cy="3408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g27aaa612ba2_0_14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707931">
            <a:off x="9923887" y="3478362"/>
            <a:ext cx="2645665" cy="2363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g27aaa612ba2_0_14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645650" y="5338469"/>
            <a:ext cx="2546348" cy="1436402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g27aaa612ba2_0_145"/>
          <p:cNvSpPr txBox="1"/>
          <p:nvPr/>
        </p:nvSpPr>
        <p:spPr>
          <a:xfrm>
            <a:off x="2779188" y="471925"/>
            <a:ext cx="3000000" cy="55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fi-FI" sz="18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Jäsenetukumppanimme</a:t>
            </a:r>
            <a:endParaRPr b="1" i="0" sz="18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i-FI" sz="15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Äkäslompolo Sport Shop</a:t>
            </a:r>
            <a:endParaRPr b="0" i="0" sz="15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i-FI" sz="15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Sport Corner Ylläs</a:t>
            </a:r>
            <a:endParaRPr b="0" i="0" sz="15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i-FI" sz="15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Jemes Sport</a:t>
            </a:r>
            <a:endParaRPr b="0" i="0" sz="15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i-FI" sz="15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Hotelli YlläsHumina</a:t>
            </a:r>
            <a:endParaRPr b="0" i="0" sz="15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i-FI" sz="15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Ravintolat Rouhe&amp;Poro</a:t>
            </a:r>
            <a:endParaRPr b="0" i="0" sz="15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i-FI" sz="15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Safartica Oy; Hotelli Ylläsrinne &amp; Ylläs Lake Hotel</a:t>
            </a:r>
            <a:endParaRPr b="0" i="0" sz="15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i-FI" sz="14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Alava Shop</a:t>
            </a:r>
            <a:endParaRPr b="0" i="0" sz="14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i-FI" sz="15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Tunturikaluste</a:t>
            </a:r>
            <a:endParaRPr b="0" i="0" sz="15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i-FI" sz="15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Kuerkievari</a:t>
            </a:r>
            <a:endParaRPr b="0" i="0" sz="15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i-FI" sz="15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Tunturi Flow</a:t>
            </a:r>
            <a:endParaRPr b="0" i="0" sz="15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i-FI" sz="15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Ylläs Experiences</a:t>
            </a:r>
            <a:endParaRPr b="0" i="0" sz="15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-FI" sz="15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Nuova Work</a:t>
            </a:r>
            <a:endParaRPr b="0" i="0" sz="15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i-FI" sz="15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LaplandHub</a:t>
            </a:r>
            <a:endParaRPr b="0" i="0" sz="15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i-FI" sz="15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Tunturi-Lapin Paino</a:t>
            </a:r>
            <a:endParaRPr b="0" i="0" sz="15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i-FI" sz="15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Lapland Productions (Ylläs-Levi)</a:t>
            </a:r>
            <a:endParaRPr b="0" i="0" sz="15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i-FI" sz="15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Ylämäkialamäki</a:t>
            </a:r>
            <a:endParaRPr b="0" i="0" sz="15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g27aaa612ba2_0_145"/>
          <p:cNvSpPr txBox="1"/>
          <p:nvPr/>
        </p:nvSpPr>
        <p:spPr>
          <a:xfrm>
            <a:off x="7263375" y="4033025"/>
            <a:ext cx="3000000" cy="21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fi-FI" sz="50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KIITOS!</a:t>
            </a:r>
            <a:endParaRPr b="0" i="0" sz="50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fi-FI" sz="20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Yhdistyksen vuosikokous</a:t>
            </a:r>
            <a:endParaRPr b="0" i="0" sz="20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fi-FI" sz="20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maanantaina 29. joulukuuta 2025.</a:t>
            </a:r>
            <a:endParaRPr b="0" i="0" sz="20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fi-FI" sz="20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Save the Date!</a:t>
            </a:r>
            <a:endParaRPr b="0" i="0" sz="1400" u="none" cap="none" strike="noStrik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g27aaa612ba2_0_145"/>
          <p:cNvSpPr txBox="1"/>
          <p:nvPr/>
        </p:nvSpPr>
        <p:spPr>
          <a:xfrm>
            <a:off x="5779200" y="471925"/>
            <a:ext cx="3000000" cy="36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fi-FI" sz="18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Hankekumppanimme</a:t>
            </a:r>
            <a:endParaRPr b="1" i="0" sz="18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fi-FI" sz="15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Kuukkeli</a:t>
            </a:r>
            <a:endParaRPr b="0" i="0" sz="15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fi-FI" sz="15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Lapland Hotels</a:t>
            </a:r>
            <a:endParaRPr b="0" i="0" sz="15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fi-FI" sz="15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Drum</a:t>
            </a:r>
            <a:endParaRPr b="0" i="0" sz="15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fi-FI" sz="15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Unikelo (Vesa Kaulanen)</a:t>
            </a:r>
            <a:endParaRPr b="0" i="0" sz="15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fi-FI" sz="15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Velhon Kota</a:t>
            </a:r>
            <a:endParaRPr b="0" i="0" sz="15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fi-FI" sz="15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Panda</a:t>
            </a:r>
            <a:endParaRPr b="0" i="0" sz="15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fi-FI" sz="15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MediYlläs</a:t>
            </a:r>
            <a:endParaRPr b="0" i="0" sz="15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fi-FI" sz="15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Custom Ski</a:t>
            </a:r>
            <a:endParaRPr b="0" i="0" sz="15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fi-FI" sz="15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Hettula</a:t>
            </a:r>
            <a:endParaRPr b="0" i="0" sz="15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fi-FI" sz="15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Ollikaisen Hirsirakenne</a:t>
            </a:r>
            <a:endParaRPr b="0" i="0" sz="15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fi-FI" sz="15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Custom Ski</a:t>
            </a:r>
            <a:endParaRPr b="0" i="0" sz="15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9500"/>
        </a:solidFill>
      </p:bgPr>
    </p:bg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g27aaa612ba2_0_154"/>
          <p:cNvPicPr preferRelativeResize="0"/>
          <p:nvPr/>
        </p:nvPicPr>
        <p:blipFill rotWithShape="1">
          <a:blip r:embed="rId3">
            <a:alphaModFix/>
          </a:blip>
          <a:srcRect b="8648" l="7471" r="8081" t="7872"/>
          <a:stretch/>
        </p:blipFill>
        <p:spPr>
          <a:xfrm>
            <a:off x="1376038" y="1207364"/>
            <a:ext cx="8708994" cy="4625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g27aaa612ba2_0_1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4450447">
            <a:off x="-179566" y="-71883"/>
            <a:ext cx="3589041" cy="3205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g27aaa612ba2_0_154"/>
          <p:cNvPicPr preferRelativeResize="0"/>
          <p:nvPr/>
        </p:nvPicPr>
        <p:blipFill rotWithShape="1">
          <a:blip r:embed="rId5">
            <a:alphaModFix/>
          </a:blip>
          <a:srcRect b="0" l="27258" r="16071" t="0"/>
          <a:stretch/>
        </p:blipFill>
        <p:spPr>
          <a:xfrm rot="-2066638">
            <a:off x="-239879" y="4068953"/>
            <a:ext cx="1769058" cy="2788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g27aaa612ba2_0_154"/>
          <p:cNvPicPr preferRelativeResize="0"/>
          <p:nvPr/>
        </p:nvPicPr>
        <p:blipFill rotWithShape="1">
          <a:blip r:embed="rId6">
            <a:alphaModFix/>
          </a:blip>
          <a:srcRect b="10834" l="14382" r="12276" t="11216"/>
          <a:stretch/>
        </p:blipFill>
        <p:spPr>
          <a:xfrm rot="-732123">
            <a:off x="8985899" y="413120"/>
            <a:ext cx="3590695" cy="3408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g27aaa612ba2_0_15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707931">
            <a:off x="9923887" y="3478362"/>
            <a:ext cx="2645665" cy="2363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g27aaa612ba2_0_15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645650" y="5338469"/>
            <a:ext cx="2546348" cy="1436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9500"/>
        </a:solidFill>
      </p:bgPr>
    </p:bg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g37c017bce82_0_2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4450447">
            <a:off x="-507916" y="-455033"/>
            <a:ext cx="3589041" cy="3205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g37c017bce82_0_210"/>
          <p:cNvPicPr preferRelativeResize="0"/>
          <p:nvPr/>
        </p:nvPicPr>
        <p:blipFill rotWithShape="1">
          <a:blip r:embed="rId4">
            <a:alphaModFix/>
          </a:blip>
          <a:srcRect b="0" l="27258" r="16071" t="0"/>
          <a:stretch/>
        </p:blipFill>
        <p:spPr>
          <a:xfrm rot="-2066638">
            <a:off x="-239878" y="4068953"/>
            <a:ext cx="1769058" cy="2788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g37c017bce82_0_210"/>
          <p:cNvPicPr preferRelativeResize="0"/>
          <p:nvPr/>
        </p:nvPicPr>
        <p:blipFill rotWithShape="1">
          <a:blip r:embed="rId5">
            <a:alphaModFix/>
          </a:blip>
          <a:srcRect b="10834" l="14382" r="12276" t="11216"/>
          <a:stretch/>
        </p:blipFill>
        <p:spPr>
          <a:xfrm rot="-732123">
            <a:off x="8985899" y="413120"/>
            <a:ext cx="3590695" cy="3408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g37c017bce82_0_2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707931">
            <a:off x="9923887" y="3478362"/>
            <a:ext cx="2645665" cy="2363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g37c017bce82_0_2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645650" y="5338469"/>
            <a:ext cx="2546348" cy="1436402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g37c017bce82_0_21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5000">
              <a:solidFill>
                <a:srgbClr val="FFFF00"/>
              </a:solidFill>
            </a:endParaRPr>
          </a:p>
        </p:txBody>
      </p:sp>
      <p:sp>
        <p:nvSpPr>
          <p:cNvPr id="242" name="Google Shape;242;g37c017bce82_0_210"/>
          <p:cNvSpPr txBox="1"/>
          <p:nvPr>
            <p:ph idx="1" type="body"/>
          </p:nvPr>
        </p:nvSpPr>
        <p:spPr>
          <a:xfrm>
            <a:off x="2208075" y="1825625"/>
            <a:ext cx="72774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7aaa612ba2_0_110"/>
          <p:cNvSpPr txBox="1"/>
          <p:nvPr/>
        </p:nvSpPr>
        <p:spPr>
          <a:xfrm>
            <a:off x="2668200" y="2060075"/>
            <a:ext cx="6389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" name="Google Shape;96;g27aaa612ba2_0_1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602825" y="5421594"/>
            <a:ext cx="2546348" cy="1436402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g27aaa612ba2_0_110"/>
          <p:cNvSpPr txBox="1"/>
          <p:nvPr/>
        </p:nvSpPr>
        <p:spPr>
          <a:xfrm>
            <a:off x="3192700" y="5501300"/>
            <a:ext cx="57621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fi-FI" sz="50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YLLÄKSEN PUOLESTA</a:t>
            </a:r>
            <a:endParaRPr b="0" i="0" sz="14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g27aaa612ba2_0_110"/>
          <p:cNvSpPr txBox="1"/>
          <p:nvPr/>
        </p:nvSpPr>
        <p:spPr>
          <a:xfrm>
            <a:off x="0" y="0"/>
            <a:ext cx="11506200" cy="25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fi-FI" sz="2100" u="none" cap="none" strike="noStrike">
                <a:solidFill>
                  <a:srgbClr val="6AA84F"/>
                </a:solidFill>
                <a:latin typeface="Calibri"/>
                <a:ea typeface="Calibri"/>
                <a:cs typeface="Calibri"/>
                <a:sym typeface="Calibri"/>
              </a:rPr>
              <a:t>Yhdistyksen tarkoitus on kunnioittaa ja vaalia Ylläksen alueen ainutlaatuista luontoa ja tunturimaisemaa sekä edistää alueen omaleimaisuuden säilymistä.</a:t>
            </a:r>
            <a:endParaRPr b="1" i="0" sz="2100" u="none" cap="none" strike="noStrike">
              <a:solidFill>
                <a:srgbClr val="6AA84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fi-FI" sz="2100" u="none" cap="none" strike="noStrike">
                <a:solidFill>
                  <a:srgbClr val="6AA84F"/>
                </a:solidFill>
                <a:latin typeface="Calibri"/>
                <a:ea typeface="Calibri"/>
                <a:cs typeface="Calibri"/>
                <a:sym typeface="Calibri"/>
              </a:rPr>
              <a:t>Lisäksi tavoitteena on kehittää seudun elinvoimaa yhteistyössä Ylläksen alueen toimijoiden kanssa kestävällä tavalla ja vastuullisesti.</a:t>
            </a:r>
            <a:endParaRPr b="1" i="0" sz="2100" u="none" cap="none" strike="noStrike">
              <a:solidFill>
                <a:srgbClr val="6AA84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fi-FI" sz="2100" u="none" cap="none" strike="noStrike">
                <a:solidFill>
                  <a:srgbClr val="6AA84F"/>
                </a:solidFill>
                <a:latin typeface="Calibri"/>
                <a:ea typeface="Calibri"/>
                <a:cs typeface="Calibri"/>
                <a:sym typeface="Calibri"/>
              </a:rPr>
              <a:t>Yhdistys edistää erityisesti Ylläksen alueen vapaa-ajan asukkaiden ja muiden Ylläksen ystävien yhteisöllisyyttä ja yhteisiä etuja.</a:t>
            </a:r>
            <a:endParaRPr b="1" i="0" sz="1400" u="none" cap="none" strike="noStrike">
              <a:solidFill>
                <a:srgbClr val="6AA84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g27aaa612ba2_0_110"/>
          <p:cNvSpPr txBox="1"/>
          <p:nvPr/>
        </p:nvSpPr>
        <p:spPr>
          <a:xfrm>
            <a:off x="427225" y="6301475"/>
            <a:ext cx="3775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i-FI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Kuva: Helena Kauppila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9500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g37c017bce82_0_1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4450447">
            <a:off x="-179566" y="-71883"/>
            <a:ext cx="3589041" cy="3205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g37c017bce82_0_106"/>
          <p:cNvPicPr preferRelativeResize="0"/>
          <p:nvPr/>
        </p:nvPicPr>
        <p:blipFill rotWithShape="1">
          <a:blip r:embed="rId4">
            <a:alphaModFix/>
          </a:blip>
          <a:srcRect b="0" l="27258" r="16071" t="0"/>
          <a:stretch/>
        </p:blipFill>
        <p:spPr>
          <a:xfrm rot="-2066638">
            <a:off x="-239878" y="4068953"/>
            <a:ext cx="1769058" cy="2788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g37c017bce82_0_106"/>
          <p:cNvPicPr preferRelativeResize="0"/>
          <p:nvPr/>
        </p:nvPicPr>
        <p:blipFill rotWithShape="1">
          <a:blip r:embed="rId5">
            <a:alphaModFix/>
          </a:blip>
          <a:srcRect b="10834" l="14382" r="12276" t="11216"/>
          <a:stretch/>
        </p:blipFill>
        <p:spPr>
          <a:xfrm rot="-732123">
            <a:off x="8985899" y="413120"/>
            <a:ext cx="3590695" cy="3408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g37c017bce82_0_10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707931">
            <a:off x="9923887" y="3478362"/>
            <a:ext cx="2645665" cy="2363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g37c017bce82_0_10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645650" y="5338469"/>
            <a:ext cx="2546348" cy="1436402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g37c017bce82_0_106"/>
          <p:cNvSpPr txBox="1"/>
          <p:nvPr/>
        </p:nvSpPr>
        <p:spPr>
          <a:xfrm>
            <a:off x="1471750" y="693500"/>
            <a:ext cx="9871800" cy="547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fi-FI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Ruska-ajan Ystävätilaisuus 17.9. klo 17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i-FI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Tervetulosanat, puheenjohtaja </a:t>
            </a:r>
            <a:r>
              <a:rPr b="1" i="0" lang="fi-FI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Markku Piippo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fi-FI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Mitä kaikkea sellaista voisi olla, jota emme vielä kykene näkemään</a:t>
            </a:r>
            <a:r>
              <a:rPr b="0" i="0" lang="fi-FI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tulevaisuuden tutkija </a:t>
            </a:r>
            <a:r>
              <a:rPr b="1" i="0" lang="fi-FI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Hanna Lakkala</a:t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fi-FI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Ylläs III ja muut kaavoituksen ajankohtaiset asiat, kunnanvaltuutettu</a:t>
            </a:r>
            <a:r>
              <a:rPr b="0" i="0" lang="fi-FI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ympäristölautakunnan ja elinkeinoryhmän puheenjohtaja </a:t>
            </a:r>
            <a:r>
              <a:rPr b="1" i="0" lang="fi-FI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Heli Laukkanen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fi-FI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Kumppanina Medi Ylläs</a:t>
            </a:r>
            <a:r>
              <a:rPr b="0" i="0" lang="fi-FI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lääkäri, yrittäjä </a:t>
            </a:r>
            <a:r>
              <a:rPr b="1" i="0" lang="fi-FI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Katja Kuusimäki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fi-FI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Ajankohtaista ja tulevaa Ylläksen Ystäviltä</a:t>
            </a:r>
            <a:r>
              <a:rPr b="0" i="0" lang="fi-FI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puheenjohtaja Markku Piippo, </a:t>
            </a:r>
            <a:r>
              <a:rPr b="1" i="0" lang="fi-FI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Tarja Virmala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i-FI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Tilaisuutta ennen kahvitarjoilu klo 16.45</a:t>
            </a:r>
            <a:br>
              <a:rPr b="0" i="0" lang="fi-FI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fi-FI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Äkäslompolon koulu, Koulutie 2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fi-FI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Vapaa pääsy!</a:t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1" lang="fi-FI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TERVETULOA!</a:t>
            </a:r>
            <a:br>
              <a:rPr b="0" i="0" lang="fi-FI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7c017bce82_0_115"/>
          <p:cNvSpPr txBox="1"/>
          <p:nvPr>
            <p:ph idx="4294967295" type="ctrTitle"/>
          </p:nvPr>
        </p:nvSpPr>
        <p:spPr>
          <a:xfrm>
            <a:off x="351100" y="982033"/>
            <a:ext cx="11360700" cy="8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rPr b="0" i="0" lang="fi-FI" sz="5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					</a:t>
            </a:r>
            <a:endParaRPr b="0" i="0" sz="5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t/>
            </a:r>
            <a:endParaRPr b="0" i="0" sz="5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g37c017bce82_0_115"/>
          <p:cNvSpPr/>
          <p:nvPr/>
        </p:nvSpPr>
        <p:spPr>
          <a:xfrm>
            <a:off x="3560967" y="1962133"/>
            <a:ext cx="4830000" cy="3216900"/>
          </a:xfrm>
          <a:prstGeom prst="triangle">
            <a:avLst>
              <a:gd fmla="val 50000" name="adj"/>
            </a:avLst>
          </a:prstGeom>
          <a:solidFill>
            <a:srgbClr val="1C4587"/>
          </a:solidFill>
          <a:ln cap="flat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highlight>
                <a:srgbClr val="F1C232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g37c017bce82_0_115"/>
          <p:cNvSpPr txBox="1"/>
          <p:nvPr/>
        </p:nvSpPr>
        <p:spPr>
          <a:xfrm>
            <a:off x="5172100" y="3566700"/>
            <a:ext cx="18669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fi-FI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0" i="0" lang="fi-FI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LUONTOA</a:t>
            </a:r>
            <a:endParaRPr b="0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fi-FI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&amp;</a:t>
            </a:r>
            <a:endParaRPr b="0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fi-FI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ELINVOIMAA</a:t>
            </a:r>
            <a:endParaRPr b="0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g37c017bce82_0_115"/>
          <p:cNvSpPr txBox="1"/>
          <p:nvPr/>
        </p:nvSpPr>
        <p:spPr>
          <a:xfrm>
            <a:off x="4483750" y="1275900"/>
            <a:ext cx="3095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fi-FI" sz="3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VAIKUTTAMINEN</a:t>
            </a:r>
            <a:endParaRPr b="0" i="0" sz="3200" u="none" cap="none" strike="noStrike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g37c017bce82_0_115"/>
          <p:cNvSpPr/>
          <p:nvPr/>
        </p:nvSpPr>
        <p:spPr>
          <a:xfrm>
            <a:off x="1499888" y="797500"/>
            <a:ext cx="2518668" cy="1490400"/>
          </a:xfrm>
          <a:prstGeom prst="cloud">
            <a:avLst/>
          </a:prstGeom>
          <a:solidFill>
            <a:srgbClr val="B7B7B7"/>
          </a:solidFill>
          <a:ln cap="flat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g37c017bce82_0_115"/>
          <p:cNvSpPr/>
          <p:nvPr/>
        </p:nvSpPr>
        <p:spPr>
          <a:xfrm>
            <a:off x="7646055" y="797500"/>
            <a:ext cx="2518668" cy="1490400"/>
          </a:xfrm>
          <a:prstGeom prst="cloud">
            <a:avLst/>
          </a:prstGeom>
          <a:solidFill>
            <a:srgbClr val="00FFFF"/>
          </a:solidFill>
          <a:ln cap="flat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g37c017bce82_0_115"/>
          <p:cNvSpPr txBox="1"/>
          <p:nvPr/>
        </p:nvSpPr>
        <p:spPr>
          <a:xfrm>
            <a:off x="2018650" y="1275900"/>
            <a:ext cx="1481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fi-FI" sz="3200" u="none" cap="none" strike="noStrike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KAIVOS</a:t>
            </a:r>
            <a:endParaRPr b="0" i="0" sz="3200" u="none" cap="none" strike="noStrike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g37c017bce82_0_115"/>
          <p:cNvSpPr txBox="1"/>
          <p:nvPr/>
        </p:nvSpPr>
        <p:spPr>
          <a:xfrm>
            <a:off x="7783775" y="1275900"/>
            <a:ext cx="2433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fi-FI" sz="3200" u="none" cap="none" strike="noStrike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KAAVA Y-III</a:t>
            </a:r>
            <a:endParaRPr b="0" i="0" sz="3200" u="none" cap="none" strike="noStrike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g37c017bce82_0_115"/>
          <p:cNvSpPr txBox="1"/>
          <p:nvPr/>
        </p:nvSpPr>
        <p:spPr>
          <a:xfrm>
            <a:off x="430825" y="3971475"/>
            <a:ext cx="3366300" cy="17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fi-FI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SIDOSRYHMÄT</a:t>
            </a:r>
            <a:endParaRPr b="0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1800" lvl="0" marL="609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●"/>
            </a:pPr>
            <a:r>
              <a:rPr b="0" i="0" lang="fi-FI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yritykset</a:t>
            </a:r>
            <a:endParaRPr b="0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1800" lvl="0" marL="609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●"/>
            </a:pPr>
            <a:r>
              <a:rPr b="0" i="0" lang="fi-FI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kunta</a:t>
            </a:r>
            <a:endParaRPr b="0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1800" lvl="0" marL="609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●"/>
            </a:pPr>
            <a:r>
              <a:rPr b="0" i="0" lang="fi-FI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muut viranomaiset</a:t>
            </a:r>
            <a:endParaRPr b="0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1800" lvl="0" marL="609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●"/>
            </a:pPr>
            <a:r>
              <a:rPr b="0" i="0" lang="fi-FI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muut alueen toimijat</a:t>
            </a:r>
            <a:endParaRPr b="0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g37c017bce82_0_115"/>
          <p:cNvSpPr txBox="1"/>
          <p:nvPr/>
        </p:nvSpPr>
        <p:spPr>
          <a:xfrm>
            <a:off x="8493708" y="3850088"/>
            <a:ext cx="3259500" cy="17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fi-FI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JÄSENISTÖ</a:t>
            </a:r>
            <a:endParaRPr b="0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●"/>
            </a:pPr>
            <a:r>
              <a:rPr b="0" i="0" lang="fi-FI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jäsenkirjeet, www, FB</a:t>
            </a:r>
            <a:endParaRPr b="0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●"/>
            </a:pPr>
            <a:r>
              <a:rPr b="0" i="0" lang="fi-FI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jäsenen ostoedut</a:t>
            </a:r>
            <a:endParaRPr b="0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●"/>
            </a:pPr>
            <a:r>
              <a:rPr b="0" i="0" lang="fi-FI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yhteisöllisyys</a:t>
            </a:r>
            <a:endParaRPr b="0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●"/>
            </a:pPr>
            <a:r>
              <a:rPr b="0" i="0" lang="fi-FI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vaikutusmahdollisuus</a:t>
            </a:r>
            <a:endParaRPr b="0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4" name="Google Shape;124;g37c017bce82_0_115"/>
          <p:cNvPicPr preferRelativeResize="0"/>
          <p:nvPr/>
        </p:nvPicPr>
        <p:blipFill rotWithShape="1">
          <a:blip r:embed="rId3">
            <a:alphaModFix/>
          </a:blip>
          <a:srcRect b="0" l="12219" r="0" t="0"/>
          <a:stretch/>
        </p:blipFill>
        <p:spPr>
          <a:xfrm>
            <a:off x="9905424" y="5421599"/>
            <a:ext cx="2235201" cy="1436402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g37c017bce82_0_115"/>
          <p:cNvSpPr txBox="1"/>
          <p:nvPr>
            <p:ph idx="12" type="sldNum"/>
          </p:nvPr>
        </p:nvSpPr>
        <p:spPr>
          <a:xfrm>
            <a:off x="11480800" y="8475133"/>
            <a:ext cx="3657600" cy="48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9500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g27d98746320_0_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4450447">
            <a:off x="-507916" y="-455033"/>
            <a:ext cx="3589041" cy="3205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g27d98746320_0_8"/>
          <p:cNvPicPr preferRelativeResize="0"/>
          <p:nvPr/>
        </p:nvPicPr>
        <p:blipFill rotWithShape="1">
          <a:blip r:embed="rId4">
            <a:alphaModFix/>
          </a:blip>
          <a:srcRect b="0" l="27258" r="16071" t="0"/>
          <a:stretch/>
        </p:blipFill>
        <p:spPr>
          <a:xfrm rot="-2066638">
            <a:off x="-239879" y="4068953"/>
            <a:ext cx="1769058" cy="2788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g27d98746320_0_8"/>
          <p:cNvPicPr preferRelativeResize="0"/>
          <p:nvPr/>
        </p:nvPicPr>
        <p:blipFill rotWithShape="1">
          <a:blip r:embed="rId5">
            <a:alphaModFix/>
          </a:blip>
          <a:srcRect b="10834" l="14382" r="12276" t="11216"/>
          <a:stretch/>
        </p:blipFill>
        <p:spPr>
          <a:xfrm rot="-732123">
            <a:off x="8985899" y="413120"/>
            <a:ext cx="3590695" cy="3408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g27d98746320_0_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707931">
            <a:off x="9923887" y="3478362"/>
            <a:ext cx="2645665" cy="2363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g27d98746320_0_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645650" y="5338469"/>
            <a:ext cx="2546348" cy="1436402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g27d98746320_0_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i-FI" sz="5000">
                <a:solidFill>
                  <a:srgbClr val="FFFF00"/>
                </a:solidFill>
              </a:rPr>
              <a:t>AJANKOHTAISTA</a:t>
            </a:r>
            <a:endParaRPr sz="5000">
              <a:solidFill>
                <a:srgbClr val="FFFF00"/>
              </a:solidFill>
            </a:endParaRPr>
          </a:p>
        </p:txBody>
      </p:sp>
      <p:sp>
        <p:nvSpPr>
          <p:cNvPr id="136" name="Google Shape;136;g27d98746320_0_8"/>
          <p:cNvSpPr txBox="1"/>
          <p:nvPr>
            <p:ph idx="1" type="body"/>
          </p:nvPr>
        </p:nvSpPr>
        <p:spPr>
          <a:xfrm>
            <a:off x="2208075" y="1825625"/>
            <a:ext cx="72774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82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000"/>
              <a:buAutoNum type="arabicPeriod"/>
            </a:pPr>
            <a:r>
              <a:rPr lang="fi-FI" sz="4000">
                <a:solidFill>
                  <a:srgbClr val="FFFF00"/>
                </a:solidFill>
              </a:rPr>
              <a:t>Kaivos; lyhyt tilannekatsaus</a:t>
            </a:r>
            <a:endParaRPr sz="1700">
              <a:solidFill>
                <a:srgbClr val="FFFF00"/>
              </a:solidFill>
            </a:endParaRPr>
          </a:p>
          <a:p>
            <a:pPr indent="-482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000"/>
              <a:buAutoNum type="arabicPeriod"/>
            </a:pPr>
            <a:r>
              <a:rPr lang="fi-FI" sz="4000">
                <a:solidFill>
                  <a:srgbClr val="FFFF00"/>
                </a:solidFill>
              </a:rPr>
              <a:t>Seinäkalenteri 2026</a:t>
            </a:r>
            <a:endParaRPr sz="4000">
              <a:solidFill>
                <a:srgbClr val="FFFF00"/>
              </a:solidFill>
            </a:endParaRPr>
          </a:p>
          <a:p>
            <a:pPr indent="-482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000"/>
              <a:buAutoNum type="arabicPeriod"/>
            </a:pPr>
            <a:r>
              <a:rPr lang="fi-FI" sz="4000">
                <a:solidFill>
                  <a:srgbClr val="FFFF00"/>
                </a:solidFill>
              </a:rPr>
              <a:t>Valokuvakilpailu</a:t>
            </a:r>
            <a:endParaRPr sz="4000">
              <a:solidFill>
                <a:srgbClr val="FFFF00"/>
              </a:solidFill>
            </a:endParaRPr>
          </a:p>
          <a:p>
            <a:pPr indent="-482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000"/>
              <a:buAutoNum type="arabicPeriod"/>
            </a:pPr>
            <a:r>
              <a:rPr lang="fi-FI" sz="4000">
                <a:solidFill>
                  <a:srgbClr val="FFFF00"/>
                </a:solidFill>
              </a:rPr>
              <a:t>Joulunajan Ystävätilaisuus</a:t>
            </a:r>
            <a:endParaRPr sz="4000">
              <a:solidFill>
                <a:srgbClr val="FFFF00"/>
              </a:solidFill>
            </a:endParaRPr>
          </a:p>
          <a:p>
            <a:pPr indent="-482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000"/>
              <a:buAutoNum type="arabicPeriod"/>
            </a:pPr>
            <a:r>
              <a:rPr lang="fi-FI" sz="4000">
                <a:solidFill>
                  <a:srgbClr val="FFFF00"/>
                </a:solidFill>
              </a:rPr>
              <a:t>Lasten Riemuhiihdot 2026</a:t>
            </a:r>
            <a:endParaRPr sz="4000">
              <a:solidFill>
                <a:srgbClr val="FFFF00"/>
              </a:solidFill>
            </a:endParaRPr>
          </a:p>
        </p:txBody>
      </p:sp>
      <p:sp>
        <p:nvSpPr>
          <p:cNvPr id="137" name="Google Shape;137;g27d98746320_0_8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-FI"/>
              <a:t>ensimmäisen</a:t>
            </a:r>
            <a:endParaRPr/>
          </a:p>
        </p:txBody>
      </p:sp>
      <p:sp>
        <p:nvSpPr>
          <p:cNvPr id="138" name="Google Shape;138;g27d98746320_0_8"/>
          <p:cNvSpPr txBox="1"/>
          <p:nvPr/>
        </p:nvSpPr>
        <p:spPr>
          <a:xfrm>
            <a:off x="152400" y="1524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-FI"/>
              <a:t>ensimmäisen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g37fb2636483_2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45650" y="5338469"/>
            <a:ext cx="2546351" cy="1436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g37fb2636483_2_0"/>
          <p:cNvPicPr preferRelativeResize="0"/>
          <p:nvPr/>
        </p:nvPicPr>
        <p:blipFill rotWithShape="1">
          <a:blip r:embed="rId4">
            <a:alphaModFix/>
          </a:blip>
          <a:srcRect b="0" l="15361" r="0" t="0"/>
          <a:stretch/>
        </p:blipFill>
        <p:spPr>
          <a:xfrm>
            <a:off x="10036885" y="5338469"/>
            <a:ext cx="2155115" cy="1436402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g37fb2636483_2_0"/>
          <p:cNvSpPr txBox="1"/>
          <p:nvPr/>
        </p:nvSpPr>
        <p:spPr>
          <a:xfrm>
            <a:off x="145474" y="-12805"/>
            <a:ext cx="11169600" cy="7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Calibri"/>
              <a:buNone/>
            </a:pPr>
            <a:r>
              <a:rPr b="1" i="0" lang="fi-FI" sz="40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HANNUKAISEN KAIVOSHANKKEEN TILANNE 16.9.2025</a:t>
            </a:r>
            <a:endParaRPr b="0" i="0" sz="4000" u="none" cap="none" strike="noStrike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g37fb2636483_2_0"/>
          <p:cNvSpPr txBox="1"/>
          <p:nvPr/>
        </p:nvSpPr>
        <p:spPr>
          <a:xfrm>
            <a:off x="405727" y="638779"/>
            <a:ext cx="11489700" cy="6136200"/>
          </a:xfrm>
          <a:prstGeom prst="rect">
            <a:avLst/>
          </a:prstGeom>
          <a:solidFill>
            <a:srgbClr val="C6ED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20"/>
              <a:buFont typeface="Noto Sans Symbols"/>
              <a:buNone/>
            </a:pPr>
            <a:r>
              <a:rPr b="1" i="0" lang="fi-FI" sz="24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Korkeimman Hallinto-oikeuden päätöksen (9.4.2025) jälkeen mitään ei ole kaivosrintamalla tapahtunut!</a:t>
            </a:r>
            <a:endParaRPr/>
          </a:p>
          <a:p>
            <a:pPr indent="-285750" lvl="0" marL="285750" marR="0" rtl="0" algn="l">
              <a:spcBef>
                <a:spcPts val="960"/>
              </a:spcBef>
              <a:spcAft>
                <a:spcPts val="0"/>
              </a:spcAft>
              <a:buClr>
                <a:srgbClr val="DB2136"/>
              </a:buClr>
              <a:buSzPts val="1440"/>
              <a:buFont typeface="Noto Sans Symbols"/>
              <a:buChar char="▶"/>
            </a:pPr>
            <a:r>
              <a:rPr b="0" i="0" lang="fi-FI" sz="18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Ympäristölupahakemusta ei ole jätetty, vaikka aprillinpäivänä 1.4.2025 luvattiin, että se jätetään ensimmäisen vuosipuoliskon aikana</a:t>
            </a:r>
            <a:endParaRPr/>
          </a:p>
          <a:p>
            <a:pPr indent="-285750" lvl="0" marL="285750" marR="0" rtl="0" algn="l">
              <a:spcBef>
                <a:spcPts val="960"/>
              </a:spcBef>
              <a:spcAft>
                <a:spcPts val="0"/>
              </a:spcAft>
              <a:buClr>
                <a:srgbClr val="DB2136"/>
              </a:buClr>
              <a:buSzPts val="1440"/>
              <a:buFont typeface="Noto Sans Symbols"/>
              <a:buChar char="▶"/>
            </a:pPr>
            <a:r>
              <a:rPr b="0" i="0" lang="fi-FI" sz="18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Yhtiö totesi, että kaivoslupapäätös olisi tulossa TUKES:ilta vuoden toisella puoliskolla</a:t>
            </a:r>
            <a:endParaRPr/>
          </a:p>
          <a:p>
            <a:pPr indent="-285750" lvl="0" marL="285750" marR="0" rtl="0" algn="l">
              <a:spcBef>
                <a:spcPts val="960"/>
              </a:spcBef>
              <a:spcAft>
                <a:spcPts val="0"/>
              </a:spcAft>
              <a:buClr>
                <a:srgbClr val="DB2136"/>
              </a:buClr>
              <a:buSzPts val="1440"/>
              <a:buFont typeface="Noto Sans Symbols"/>
              <a:buChar char="▶"/>
            </a:pPr>
            <a:r>
              <a:rPr b="0" i="0" lang="fi-FI" sz="18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Yhtiön tavoitteena nyt, että kaivostoiminta käynnistyy tämän vuosikymmenen aikana</a:t>
            </a:r>
            <a:endParaRPr/>
          </a:p>
          <a:p>
            <a:pPr indent="-285750" lvl="0" marL="285750" marR="0" rtl="0" algn="l">
              <a:spcBef>
                <a:spcPts val="960"/>
              </a:spcBef>
              <a:spcAft>
                <a:spcPts val="0"/>
              </a:spcAft>
              <a:buClr>
                <a:srgbClr val="DB2136"/>
              </a:buClr>
              <a:buSzPts val="1440"/>
              <a:buFont typeface="Noto Sans Symbols"/>
              <a:buChar char="▶"/>
            </a:pPr>
            <a:r>
              <a:rPr b="0" i="0" lang="fi-FI" sz="18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TUKES ei kuitenkaan voi lupaa myöntää, koska v. 2022 jätetty hakemus ei enää ole ajan tasainen, syynä mm:</a:t>
            </a:r>
            <a:endParaRPr/>
          </a:p>
          <a:p>
            <a:pPr indent="-285750" lvl="1" marL="742950" marR="0" rtl="0" algn="l">
              <a:spcBef>
                <a:spcPts val="920"/>
              </a:spcBef>
              <a:spcAft>
                <a:spcPts val="0"/>
              </a:spcAft>
              <a:buClr>
                <a:srgbClr val="DB2136"/>
              </a:buClr>
              <a:buSzPts val="1280"/>
              <a:buFont typeface="Noto Sans Symbols"/>
              <a:buChar char="▶"/>
            </a:pPr>
            <a:r>
              <a:rPr b="0" i="0" lang="fi-FI" sz="16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KHO:n päätöksen mukaan Hannukaisessa ei voi asua terveellisesti ja turvallisesti</a:t>
            </a:r>
            <a:endParaRPr/>
          </a:p>
          <a:p>
            <a:pPr indent="-285750" lvl="1" marL="742950" marR="0" rtl="0" algn="l">
              <a:spcBef>
                <a:spcPts val="920"/>
              </a:spcBef>
              <a:spcAft>
                <a:spcPts val="0"/>
              </a:spcAft>
              <a:buClr>
                <a:srgbClr val="DB2136"/>
              </a:buClr>
              <a:buSzPts val="1280"/>
              <a:buFont typeface="Noto Sans Symbols"/>
              <a:buChar char="▶"/>
            </a:pPr>
            <a:r>
              <a:rPr b="0" i="0" lang="fi-FI" sz="16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ELY-keskus on maaliskuussa 2024 luokitellut Kuervaaran pohjavesiesiintymän 2 luokkaan ja Kivivuopionvaaran E luokkaan. Asialle ei ole esitetty ratkaisua. Pohjavesien pilaamiskielto on lain mukaan ehdoton</a:t>
            </a:r>
            <a:endParaRPr/>
          </a:p>
          <a:p>
            <a:pPr indent="-285750" lvl="0" marL="285750" marR="0" rtl="0" algn="l">
              <a:spcBef>
                <a:spcPts val="960"/>
              </a:spcBef>
              <a:spcAft>
                <a:spcPts val="0"/>
              </a:spcAft>
              <a:buClr>
                <a:srgbClr val="DB2136"/>
              </a:buClr>
              <a:buSzPts val="1440"/>
              <a:buFont typeface="Noto Sans Symbols"/>
              <a:buChar char="▶"/>
            </a:pPr>
            <a:r>
              <a:rPr b="0" i="0" lang="fi-FI" sz="18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Yhtiön tulee päivittää hakemus, joka kuulutetaan kolmannen kerran. Tällöin astuu uusin kaivoslaki (2023) voimaan. Tässä on tiukemmat ehdot ympäristön ja muiden elinkeinojen osalta. Kunnan hyväksymä kaava on yksi edellytys</a:t>
            </a:r>
            <a:endParaRPr/>
          </a:p>
          <a:p>
            <a:pPr indent="-285750" lvl="0" marL="285750" marR="0" rtl="0" algn="l">
              <a:spcBef>
                <a:spcPts val="960"/>
              </a:spcBef>
              <a:spcAft>
                <a:spcPts val="0"/>
              </a:spcAft>
              <a:buClr>
                <a:srgbClr val="DB2136"/>
              </a:buClr>
              <a:buSzPts val="1440"/>
              <a:buFont typeface="Noto Sans Symbols"/>
              <a:buChar char="▶"/>
            </a:pPr>
            <a:r>
              <a:rPr b="0" i="0" lang="fi-FI" sz="18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Kolarin kunnassa ei ole tehty mitään kaavoituksen uudistamisen osalta. </a:t>
            </a:r>
            <a:endParaRPr/>
          </a:p>
          <a:p>
            <a:pPr indent="-285750" lvl="0" marL="285750" marR="0" rtl="0" algn="l">
              <a:spcBef>
                <a:spcPts val="960"/>
              </a:spcBef>
              <a:spcAft>
                <a:spcPts val="0"/>
              </a:spcAft>
              <a:buClr>
                <a:srgbClr val="DB2136"/>
              </a:buClr>
              <a:buSzPts val="1440"/>
              <a:buFont typeface="Noto Sans Symbols"/>
              <a:buChar char="▶"/>
            </a:pPr>
            <a:r>
              <a:rPr b="0" i="0" lang="fi-FI" sz="18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Kunta ja kaivosyhtiöt tapaavat tietojemme mukaan lokakuussa 2025 keskustelemaan asiasta. Yhtiö on ilmaissut halunsa jatkaa hanketta</a:t>
            </a:r>
            <a:endParaRPr/>
          </a:p>
          <a:p>
            <a:pPr indent="-285750" lvl="0" marL="285750" marR="0" rtl="0" algn="l">
              <a:spcBef>
                <a:spcPts val="960"/>
              </a:spcBef>
              <a:spcAft>
                <a:spcPts val="0"/>
              </a:spcAft>
              <a:buClr>
                <a:srgbClr val="DB2136"/>
              </a:buClr>
              <a:buSzPts val="1440"/>
              <a:buFont typeface="Noto Sans Symbols"/>
              <a:buChar char="▶"/>
            </a:pPr>
            <a:r>
              <a:rPr b="0" i="0" lang="fi-FI" sz="18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Hannukainen Mining Oy on 13.8.2025 tehnyt TUKES:ille ilmoituksen varauksesta Varepudas-alueelle, joka sijaitsee Haukiputaalta koilliseen nelostien varressa.</a:t>
            </a:r>
            <a:br>
              <a:rPr b="1" i="0" lang="fi-FI" sz="18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1" i="0" sz="20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Noto Sans Symbols"/>
              <a:buNone/>
            </a:pPr>
            <a:r>
              <a:t/>
            </a:r>
            <a:endParaRPr b="1" i="0" sz="20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g37fb2636483_2_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48" name="Google Shape;148;g37fb2636483_2_0"/>
          <p:cNvSpPr txBox="1"/>
          <p:nvPr/>
        </p:nvSpPr>
        <p:spPr>
          <a:xfrm>
            <a:off x="9041802" y="6464921"/>
            <a:ext cx="2371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i-FI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Leif Ramm-Schmidt 16.9.2025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03145" y="5274449"/>
            <a:ext cx="3016828" cy="1701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uva, joka sisältää kohteen lintu, piha-, teeri, kanalintu&#10;&#10;Tekoälyn generoima sisältö voi olla virheellistä." id="155" name="Google Shape;155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54961" y="629461"/>
            <a:ext cx="8682078" cy="5790571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156" name="Google Shape;156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27459" y="-96866"/>
            <a:ext cx="1637000" cy="1452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13456" y="-221439"/>
            <a:ext cx="2235200" cy="170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593844" y="1309226"/>
            <a:ext cx="1257300" cy="1346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1"/>
          <p:cNvSpPr txBox="1"/>
          <p:nvPr/>
        </p:nvSpPr>
        <p:spPr>
          <a:xfrm>
            <a:off x="4975123" y="5482554"/>
            <a:ext cx="5361573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i-FI" sz="4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KALENTERI 2026</a:t>
            </a:r>
            <a:endParaRPr/>
          </a:p>
        </p:txBody>
      </p:sp>
      <p:pic>
        <p:nvPicPr>
          <p:cNvPr id="160" name="Google Shape;160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44765" y="55535"/>
            <a:ext cx="1637000" cy="1452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78973" y="724772"/>
            <a:ext cx="1637000" cy="14526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6" name="Google Shape;166;p2"/>
          <p:cNvGraphicFramePr/>
          <p:nvPr/>
        </p:nvGraphicFramePr>
        <p:xfrm>
          <a:off x="1524000" y="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{3D858884-D3AE-4EC1-B2FD-D12748B6BB4D}</a:tableStyleId>
              </a:tblPr>
              <a:tblGrid>
                <a:gridCol w="4572000"/>
                <a:gridCol w="4572000"/>
              </a:tblGrid>
              <a:tr h="3429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  <a:tr h="3429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pic>
        <p:nvPicPr>
          <p:cNvPr descr="Kuva, joka sisältää kohteen piha-, taivas, siluetti, Taustavalaistus" id="167" name="Google Shape;167;p2"/>
          <p:cNvPicPr preferRelativeResize="0"/>
          <p:nvPr/>
        </p:nvPicPr>
        <p:blipFill rotWithShape="1">
          <a:blip r:embed="rId3">
            <a:alphaModFix/>
          </a:blip>
          <a:srcRect b="0" l="11495" r="8988" t="0"/>
          <a:stretch/>
        </p:blipFill>
        <p:spPr>
          <a:xfrm>
            <a:off x="1524001" y="0"/>
            <a:ext cx="4571999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uva, joka sisältää kohteen piha-, lumi, talvi, jäätävä&#10;&#10;Tekoälyllä luotu sisältö voi olla virheellistä." id="168" name="Google Shape;168;p2"/>
          <p:cNvPicPr preferRelativeResize="0"/>
          <p:nvPr/>
        </p:nvPicPr>
        <p:blipFill rotWithShape="1">
          <a:blip r:embed="rId4">
            <a:alphaModFix/>
          </a:blip>
          <a:srcRect b="0" l="23721" r="13151" t="0"/>
          <a:stretch/>
        </p:blipFill>
        <p:spPr>
          <a:xfrm>
            <a:off x="6096000" y="0"/>
            <a:ext cx="4529835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uva, joka sisältää kohteen lintu, talvi, piha-, lumi&#10;&#10;Tekoälyllä luotu sisältö voi olla virheellistä." id="169" name="Google Shape;169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24001" y="3428997"/>
            <a:ext cx="4840308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uva, joka sisältää kohteen piha-, luonto, lumi, taivas&#10;&#10;Tekoälyllä luotu sisältö voi olla virheellistä." id="170" name="Google Shape;170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095999" y="3428998"/>
            <a:ext cx="4529839" cy="3429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5" name="Google Shape;175;p4"/>
          <p:cNvGraphicFramePr/>
          <p:nvPr/>
        </p:nvGraphicFramePr>
        <p:xfrm>
          <a:off x="1524000" y="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{3D858884-D3AE-4EC1-B2FD-D12748B6BB4D}</a:tableStyleId>
              </a:tblPr>
              <a:tblGrid>
                <a:gridCol w="4572000"/>
                <a:gridCol w="4572000"/>
              </a:tblGrid>
              <a:tr h="3429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  <a:tr h="3429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pic>
        <p:nvPicPr>
          <p:cNvPr descr="Kuva, joka sisältää kohteen pilvi, taivas, luonto, piha-&#10;&#10;Tekoälyllä luotu sisältö voi olla virheellistä." id="176" name="Google Shape;176;p4"/>
          <p:cNvPicPr preferRelativeResize="0"/>
          <p:nvPr/>
        </p:nvPicPr>
        <p:blipFill rotWithShape="1">
          <a:blip r:embed="rId3">
            <a:alphaModFix/>
          </a:blip>
          <a:srcRect b="0" l="22280" r="39812" t="0"/>
          <a:stretch/>
        </p:blipFill>
        <p:spPr>
          <a:xfrm rot="5400000">
            <a:off x="2092470" y="-568467"/>
            <a:ext cx="3429000" cy="45659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uva, joka sisältää kohteen piha-, pilvi, taivas, puu&#10;&#10;Tekoälyllä luotu sisältö voi olla virheellistä." id="177" name="Google Shape;177;p4"/>
          <p:cNvPicPr preferRelativeResize="0"/>
          <p:nvPr/>
        </p:nvPicPr>
        <p:blipFill rotWithShape="1">
          <a:blip r:embed="rId4">
            <a:alphaModFix/>
          </a:blip>
          <a:srcRect b="-5841" l="1" r="-5841" t="1"/>
          <a:stretch/>
        </p:blipFill>
        <p:spPr>
          <a:xfrm>
            <a:off x="6089938" y="1"/>
            <a:ext cx="4851213" cy="36293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uva, joka sisältää kohteen piha-, taivas, puu, ruoho&#10;&#10;Tekoälyllä luotu sisältö voi olla virheellistä." id="178" name="Google Shape;178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24000" y="3429001"/>
            <a:ext cx="4578063" cy="34329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uva, joka sisältää kohteen pyörä, piha-, pilvi, taivas&#10;&#10;Tekoälyllä luotu sisältö voi olla virheellistä." id="179" name="Google Shape;179;p4"/>
          <p:cNvPicPr preferRelativeResize="0"/>
          <p:nvPr/>
        </p:nvPicPr>
        <p:blipFill rotWithShape="1">
          <a:blip r:embed="rId6">
            <a:alphaModFix/>
          </a:blip>
          <a:srcRect b="4152" l="0" r="0" t="0"/>
          <a:stretch/>
        </p:blipFill>
        <p:spPr>
          <a:xfrm>
            <a:off x="6089938" y="3429000"/>
            <a:ext cx="4590186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-teema">
  <a:themeElements>
    <a:clrScheme name="yyry 1">
      <a:dk1>
        <a:srgbClr val="000000"/>
      </a:dk1>
      <a:lt1>
        <a:srgbClr val="FFFFFF"/>
      </a:lt1>
      <a:dk2>
        <a:srgbClr val="023064"/>
      </a:dk2>
      <a:lt2>
        <a:srgbClr val="E7E6E6"/>
      </a:lt2>
      <a:accent1>
        <a:srgbClr val="007699"/>
      </a:accent1>
      <a:accent2>
        <a:srgbClr val="E94E1B"/>
      </a:accent2>
      <a:accent3>
        <a:srgbClr val="DDE24B"/>
      </a:accent3>
      <a:accent4>
        <a:srgbClr val="DB2036"/>
      </a:accent4>
      <a:accent5>
        <a:srgbClr val="009FE3"/>
      </a:accent5>
      <a:accent6>
        <a:srgbClr val="662482"/>
      </a:accent6>
      <a:hlink>
        <a:srgbClr val="00A099"/>
      </a:hlink>
      <a:folHlink>
        <a:srgbClr val="E53C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2022-11-11T11:53:45Z</dcterms:created>
  <dc:creator>Antti Luostarinen</dc:creator>
</cp:coreProperties>
</file>