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37"/>
  </p:notesMasterIdLst>
  <p:handoutMasterIdLst>
    <p:handoutMasterId r:id="rId38"/>
  </p:handoutMasterIdLst>
  <p:sldIdLst>
    <p:sldId id="270" r:id="rId5"/>
    <p:sldId id="787" r:id="rId6"/>
    <p:sldId id="274" r:id="rId7"/>
    <p:sldId id="916" r:id="rId8"/>
    <p:sldId id="910" r:id="rId9"/>
    <p:sldId id="912" r:id="rId10"/>
    <p:sldId id="911" r:id="rId11"/>
    <p:sldId id="295" r:id="rId12"/>
    <p:sldId id="277" r:id="rId13"/>
    <p:sldId id="791" r:id="rId14"/>
    <p:sldId id="915" r:id="rId15"/>
    <p:sldId id="292" r:id="rId16"/>
    <p:sldId id="271" r:id="rId17"/>
    <p:sldId id="273" r:id="rId18"/>
    <p:sldId id="276" r:id="rId19"/>
    <p:sldId id="260" r:id="rId20"/>
    <p:sldId id="272" r:id="rId21"/>
    <p:sldId id="319" r:id="rId22"/>
    <p:sldId id="320" r:id="rId23"/>
    <p:sldId id="917" r:id="rId24"/>
    <p:sldId id="918" r:id="rId25"/>
    <p:sldId id="322" r:id="rId26"/>
    <p:sldId id="919" r:id="rId27"/>
    <p:sldId id="318" r:id="rId28"/>
    <p:sldId id="897" r:id="rId29"/>
    <p:sldId id="914" r:id="rId30"/>
    <p:sldId id="894" r:id="rId31"/>
    <p:sldId id="895" r:id="rId32"/>
    <p:sldId id="785" r:id="rId33"/>
    <p:sldId id="896" r:id="rId34"/>
    <p:sldId id="898" r:id="rId35"/>
    <p:sldId id="783" r:id="rId36"/>
  </p:sldIdLst>
  <p:sldSz cx="9144000" cy="5143500" type="screen16x9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A0EF85-1FDC-72E3-8123-2C80F03D7DAA}" name="Kulmala Pauliina" initials="KP" userId="S::pauliina.kulmala@metsa.fi::fae49af9-84f4-4e21-bc4d-1335661b58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00"/>
    <a:srgbClr val="D6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8C9D25-3E48-46FB-AB1F-14CB37212A8C}" v="12" dt="2023-09-08T10:25:14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8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ara Ilkka" userId="6f49a049-bf3e-4af7-b6a8-ca52e4220d6c" providerId="ADAL" clId="{E88C9D25-3E48-46FB-AB1F-14CB37212A8C}"/>
    <pc:docChg chg="custSel addSld delSld modSld sldOrd">
      <pc:chgData name="Vaara Ilkka" userId="6f49a049-bf3e-4af7-b6a8-ca52e4220d6c" providerId="ADAL" clId="{E88C9D25-3E48-46FB-AB1F-14CB37212A8C}" dt="2023-09-08T10:25:41.675" v="296" actId="14100"/>
      <pc:docMkLst>
        <pc:docMk/>
      </pc:docMkLst>
      <pc:sldChg chg="modSp add mod">
        <pc:chgData name="Vaara Ilkka" userId="6f49a049-bf3e-4af7-b6a8-ca52e4220d6c" providerId="ADAL" clId="{E88C9D25-3E48-46FB-AB1F-14CB37212A8C}" dt="2023-09-01T12:16:41.444" v="242" actId="5793"/>
        <pc:sldMkLst>
          <pc:docMk/>
          <pc:sldMk cId="2965671477" sldId="260"/>
        </pc:sldMkLst>
        <pc:spChg chg="mod">
          <ac:chgData name="Vaara Ilkka" userId="6f49a049-bf3e-4af7-b6a8-ca52e4220d6c" providerId="ADAL" clId="{E88C9D25-3E48-46FB-AB1F-14CB37212A8C}" dt="2023-09-01T12:16:28.872" v="239" actId="1076"/>
          <ac:spMkLst>
            <pc:docMk/>
            <pc:sldMk cId="2965671477" sldId="260"/>
            <ac:spMk id="2" creationId="{AB9FA3D4-FF28-4769-BA35-ED9F4659BF1C}"/>
          </ac:spMkLst>
        </pc:spChg>
        <pc:spChg chg="mod">
          <ac:chgData name="Vaara Ilkka" userId="6f49a049-bf3e-4af7-b6a8-ca52e4220d6c" providerId="ADAL" clId="{E88C9D25-3E48-46FB-AB1F-14CB37212A8C}" dt="2023-09-01T12:16:41.444" v="242" actId="5793"/>
          <ac:spMkLst>
            <pc:docMk/>
            <pc:sldMk cId="2965671477" sldId="260"/>
            <ac:spMk id="3" creationId="{21466FE8-8045-4DA4-A997-4195D83CF132}"/>
          </ac:spMkLst>
        </pc:spChg>
      </pc:sldChg>
      <pc:sldChg chg="modSp mod">
        <pc:chgData name="Vaara Ilkka" userId="6f49a049-bf3e-4af7-b6a8-ca52e4220d6c" providerId="ADAL" clId="{E88C9D25-3E48-46FB-AB1F-14CB37212A8C}" dt="2023-09-08T10:23:13.015" v="247" actId="6549"/>
        <pc:sldMkLst>
          <pc:docMk/>
          <pc:sldMk cId="3599197250" sldId="271"/>
        </pc:sldMkLst>
        <pc:spChg chg="mod">
          <ac:chgData name="Vaara Ilkka" userId="6f49a049-bf3e-4af7-b6a8-ca52e4220d6c" providerId="ADAL" clId="{E88C9D25-3E48-46FB-AB1F-14CB37212A8C}" dt="2023-09-08T10:23:13.015" v="247" actId="6549"/>
          <ac:spMkLst>
            <pc:docMk/>
            <pc:sldMk cId="3599197250" sldId="271"/>
            <ac:spMk id="3" creationId="{D87D4ACE-45C7-4593-8118-E03572C1EC4D}"/>
          </ac:spMkLst>
        </pc:spChg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509715527" sldId="272"/>
        </pc:sldMkLst>
      </pc:sldChg>
      <pc:sldChg chg="ord">
        <pc:chgData name="Vaara Ilkka" userId="6f49a049-bf3e-4af7-b6a8-ca52e4220d6c" providerId="ADAL" clId="{E88C9D25-3E48-46FB-AB1F-14CB37212A8C}" dt="2023-09-01T07:34:11.967" v="2"/>
        <pc:sldMkLst>
          <pc:docMk/>
          <pc:sldMk cId="2225151344" sldId="274"/>
        </pc:sldMkLst>
      </pc:sldChg>
      <pc:sldChg chg="modSp mod">
        <pc:chgData name="Vaara Ilkka" userId="6f49a049-bf3e-4af7-b6a8-ca52e4220d6c" providerId="ADAL" clId="{E88C9D25-3E48-46FB-AB1F-14CB37212A8C}" dt="2023-09-08T10:23:35.285" v="254" actId="20577"/>
        <pc:sldMkLst>
          <pc:docMk/>
          <pc:sldMk cId="2374388846" sldId="276"/>
        </pc:sldMkLst>
        <pc:spChg chg="mod">
          <ac:chgData name="Vaara Ilkka" userId="6f49a049-bf3e-4af7-b6a8-ca52e4220d6c" providerId="ADAL" clId="{E88C9D25-3E48-46FB-AB1F-14CB37212A8C}" dt="2023-09-08T10:23:35.285" v="254" actId="20577"/>
          <ac:spMkLst>
            <pc:docMk/>
            <pc:sldMk cId="2374388846" sldId="276"/>
            <ac:spMk id="2" creationId="{B95F0CCD-2402-4040-869E-494A630E8FF3}"/>
          </ac:spMkLst>
        </pc:spChg>
      </pc:sldChg>
      <pc:sldChg chg="add del">
        <pc:chgData name="Vaara Ilkka" userId="6f49a049-bf3e-4af7-b6a8-ca52e4220d6c" providerId="ADAL" clId="{E88C9D25-3E48-46FB-AB1F-14CB37212A8C}" dt="2023-09-01T12:10:27.093" v="8" actId="47"/>
        <pc:sldMkLst>
          <pc:docMk/>
          <pc:sldMk cId="2999411297" sldId="317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3959483889" sldId="318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833622912" sldId="319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3531987042" sldId="320"/>
        </pc:sldMkLst>
      </pc:sldChg>
      <pc:sldChg chg="modSp add mod">
        <pc:chgData name="Vaara Ilkka" userId="6f49a049-bf3e-4af7-b6a8-ca52e4220d6c" providerId="ADAL" clId="{E88C9D25-3E48-46FB-AB1F-14CB37212A8C}" dt="2023-09-08T10:25:41.675" v="296" actId="14100"/>
        <pc:sldMkLst>
          <pc:docMk/>
          <pc:sldMk cId="2928002159" sldId="322"/>
        </pc:sldMkLst>
        <pc:spChg chg="mod">
          <ac:chgData name="Vaara Ilkka" userId="6f49a049-bf3e-4af7-b6a8-ca52e4220d6c" providerId="ADAL" clId="{E88C9D25-3E48-46FB-AB1F-14CB37212A8C}" dt="2023-09-08T10:25:41.675" v="296" actId="14100"/>
          <ac:spMkLst>
            <pc:docMk/>
            <pc:sldMk cId="2928002159" sldId="322"/>
            <ac:spMk id="10" creationId="{8016B780-054D-B095-89C4-220D99164E69}"/>
          </ac:spMkLst>
        </pc:spChg>
      </pc:sldChg>
      <pc:sldChg chg="ord">
        <pc:chgData name="Vaara Ilkka" userId="6f49a049-bf3e-4af7-b6a8-ca52e4220d6c" providerId="ADAL" clId="{E88C9D25-3E48-46FB-AB1F-14CB37212A8C}" dt="2023-09-01T07:35:28.963" v="6"/>
        <pc:sldMkLst>
          <pc:docMk/>
          <pc:sldMk cId="4127008841" sldId="783"/>
        </pc:sldMkLst>
      </pc:sldChg>
      <pc:sldChg chg="modSp mod">
        <pc:chgData name="Vaara Ilkka" userId="6f49a049-bf3e-4af7-b6a8-ca52e4220d6c" providerId="ADAL" clId="{E88C9D25-3E48-46FB-AB1F-14CB37212A8C}" dt="2023-09-08T10:22:07.045" v="244" actId="20577"/>
        <pc:sldMkLst>
          <pc:docMk/>
          <pc:sldMk cId="22134178" sldId="787"/>
        </pc:sldMkLst>
        <pc:spChg chg="mod">
          <ac:chgData name="Vaara Ilkka" userId="6f49a049-bf3e-4af7-b6a8-ca52e4220d6c" providerId="ADAL" clId="{E88C9D25-3E48-46FB-AB1F-14CB37212A8C}" dt="2023-09-08T10:22:07.045" v="244" actId="20577"/>
          <ac:spMkLst>
            <pc:docMk/>
            <pc:sldMk cId="22134178" sldId="787"/>
            <ac:spMk id="3" creationId="{D87D4ACE-45C7-4593-8118-E03572C1EC4D}"/>
          </ac:spMkLst>
        </pc:spChg>
      </pc:sldChg>
      <pc:sldChg chg="ord">
        <pc:chgData name="Vaara Ilkka" userId="6f49a049-bf3e-4af7-b6a8-ca52e4220d6c" providerId="ADAL" clId="{E88C9D25-3E48-46FB-AB1F-14CB37212A8C}" dt="2023-09-01T07:34:11.967" v="2"/>
        <pc:sldMkLst>
          <pc:docMk/>
          <pc:sldMk cId="3421709110" sldId="910"/>
        </pc:sldMkLst>
      </pc:sldChg>
      <pc:sldChg chg="ord">
        <pc:chgData name="Vaara Ilkka" userId="6f49a049-bf3e-4af7-b6a8-ca52e4220d6c" providerId="ADAL" clId="{E88C9D25-3E48-46FB-AB1F-14CB37212A8C}" dt="2023-09-01T07:34:11.967" v="2"/>
        <pc:sldMkLst>
          <pc:docMk/>
          <pc:sldMk cId="2639242633" sldId="911"/>
        </pc:sldMkLst>
      </pc:sldChg>
      <pc:sldChg chg="ord">
        <pc:chgData name="Vaara Ilkka" userId="6f49a049-bf3e-4af7-b6a8-ca52e4220d6c" providerId="ADAL" clId="{E88C9D25-3E48-46FB-AB1F-14CB37212A8C}" dt="2023-09-01T07:34:11.967" v="2"/>
        <pc:sldMkLst>
          <pc:docMk/>
          <pc:sldMk cId="3068945255" sldId="912"/>
        </pc:sldMkLst>
      </pc:sldChg>
      <pc:sldChg chg="del">
        <pc:chgData name="Vaara Ilkka" userId="6f49a049-bf3e-4af7-b6a8-ca52e4220d6c" providerId="ADAL" clId="{E88C9D25-3E48-46FB-AB1F-14CB37212A8C}" dt="2023-09-01T07:34:33.313" v="4" actId="47"/>
        <pc:sldMkLst>
          <pc:docMk/>
          <pc:sldMk cId="3193880851" sldId="913"/>
        </pc:sldMkLst>
      </pc:sldChg>
      <pc:sldChg chg="ord">
        <pc:chgData name="Vaara Ilkka" userId="6f49a049-bf3e-4af7-b6a8-ca52e4220d6c" providerId="ADAL" clId="{E88C9D25-3E48-46FB-AB1F-14CB37212A8C}" dt="2023-09-01T07:34:11.967" v="2"/>
        <pc:sldMkLst>
          <pc:docMk/>
          <pc:sldMk cId="1733707169" sldId="916"/>
        </pc:sldMkLst>
      </pc:sldChg>
      <pc:sldChg chg="del">
        <pc:chgData name="Vaara Ilkka" userId="6f49a049-bf3e-4af7-b6a8-ca52e4220d6c" providerId="ADAL" clId="{E88C9D25-3E48-46FB-AB1F-14CB37212A8C}" dt="2023-09-01T07:32:57.679" v="0" actId="47"/>
        <pc:sldMkLst>
          <pc:docMk/>
          <pc:sldMk cId="1079774750" sldId="917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2950432583" sldId="917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3981212030" sldId="918"/>
        </pc:sldMkLst>
      </pc:sldChg>
      <pc:sldChg chg="add">
        <pc:chgData name="Vaara Ilkka" userId="6f49a049-bf3e-4af7-b6a8-ca52e4220d6c" providerId="ADAL" clId="{E88C9D25-3E48-46FB-AB1F-14CB37212A8C}" dt="2023-09-01T12:10:15.568" v="7"/>
        <pc:sldMkLst>
          <pc:docMk/>
          <pc:sldMk cId="3227369897" sldId="9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etsahallitus.sharepoint.com/sites/LPPallas-YllstunturinkansallispuistonHKS/Jaetut%20asiakirjat/General/Osallistaminen/Nettikysely/Kyselyvastaukset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etsahallitus.sharepoint.com/sites/LPPallas-YllstunturinkansallispuistonHKS/Jaetut%20asiakirjat/General/Osallistaminen/Nettikysely/Kyselyvastaukset_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etsahallitus.sharepoint.com/sites/LPPallas-YllstunturinkansallispuistonHKS/Jaetut%20asiakirjat/General/Osallistaminen/Nettikysely/Kyselyvastaukset_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etsahallitus.sharepoint.com/sites/LPPallas-YllstunturinkansallispuistonHKS/Jaetut%20asiakirjat/General/Osallistaminen/Nettikysely/Kyselyvastaukset_v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VASTAAJIEN SUKUPUOLI- JA IKÄJAKAUMA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taustatekijät!$B$2</c:f>
              <c:strCache>
                <c:ptCount val="1"/>
                <c:pt idx="0">
                  <c:v>mies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taustatekijät!$A$3:$A$10</c:f>
              <c:strCache>
                <c:ptCount val="8"/>
                <c:pt idx="0">
                  <c:v>Alle 18</c:v>
                </c:pt>
                <c:pt idx="1">
                  <c:v>18-25</c:v>
                </c:pt>
                <c:pt idx="2">
                  <c:v>26-35</c:v>
                </c:pt>
                <c:pt idx="3">
                  <c:v>36-45</c:v>
                </c:pt>
                <c:pt idx="4">
                  <c:v>46-55</c:v>
                </c:pt>
                <c:pt idx="5">
                  <c:v>56-65</c:v>
                </c:pt>
                <c:pt idx="6">
                  <c:v>66-75</c:v>
                </c:pt>
                <c:pt idx="7">
                  <c:v>Yli 75</c:v>
                </c:pt>
              </c:strCache>
            </c:strRef>
          </c:cat>
          <c:val>
            <c:numRef>
              <c:f>taustatekijät!$B$3:$B$10</c:f>
              <c:numCache>
                <c:formatCode>General</c:formatCode>
                <c:ptCount val="8"/>
                <c:pt idx="0">
                  <c:v>7</c:v>
                </c:pt>
                <c:pt idx="1">
                  <c:v>12</c:v>
                </c:pt>
                <c:pt idx="2">
                  <c:v>58</c:v>
                </c:pt>
                <c:pt idx="3">
                  <c:v>155</c:v>
                </c:pt>
                <c:pt idx="4">
                  <c:v>143</c:v>
                </c:pt>
                <c:pt idx="5">
                  <c:v>70</c:v>
                </c:pt>
                <c:pt idx="6">
                  <c:v>36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64-4E75-AC3C-0770D4B51161}"/>
            </c:ext>
          </c:extLst>
        </c:ser>
        <c:ser>
          <c:idx val="1"/>
          <c:order val="1"/>
          <c:tx>
            <c:strRef>
              <c:f>taustatekijät!$C$2</c:f>
              <c:strCache>
                <c:ptCount val="1"/>
                <c:pt idx="0">
                  <c:v>nainen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taustatekijät!$A$3:$A$10</c:f>
              <c:strCache>
                <c:ptCount val="8"/>
                <c:pt idx="0">
                  <c:v>Alle 18</c:v>
                </c:pt>
                <c:pt idx="1">
                  <c:v>18-25</c:v>
                </c:pt>
                <c:pt idx="2">
                  <c:v>26-35</c:v>
                </c:pt>
                <c:pt idx="3">
                  <c:v>36-45</c:v>
                </c:pt>
                <c:pt idx="4">
                  <c:v>46-55</c:v>
                </c:pt>
                <c:pt idx="5">
                  <c:v>56-65</c:v>
                </c:pt>
                <c:pt idx="6">
                  <c:v>66-75</c:v>
                </c:pt>
                <c:pt idx="7">
                  <c:v>Yli 75</c:v>
                </c:pt>
              </c:strCache>
            </c:strRef>
          </c:cat>
          <c:val>
            <c:numRef>
              <c:f>taustatekijät!$C$3:$C$10</c:f>
              <c:numCache>
                <c:formatCode>General</c:formatCode>
                <c:ptCount val="8"/>
                <c:pt idx="0">
                  <c:v>1</c:v>
                </c:pt>
                <c:pt idx="1">
                  <c:v>9</c:v>
                </c:pt>
                <c:pt idx="2">
                  <c:v>103</c:v>
                </c:pt>
                <c:pt idx="3">
                  <c:v>176</c:v>
                </c:pt>
                <c:pt idx="4">
                  <c:v>155</c:v>
                </c:pt>
                <c:pt idx="5">
                  <c:v>109</c:v>
                </c:pt>
                <c:pt idx="6">
                  <c:v>38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64-4E75-AC3C-0770D4B51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88574584"/>
        <c:axId val="988577536"/>
      </c:barChart>
      <c:catAx>
        <c:axId val="98857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88577536"/>
        <c:crosses val="autoZero"/>
        <c:auto val="1"/>
        <c:lblAlgn val="ctr"/>
        <c:lblOffset val="100"/>
        <c:noMultiLvlLbl val="0"/>
      </c:catAx>
      <c:valAx>
        <c:axId val="98857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88574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liikkumistapa, osuus vastauksista</a:t>
            </a:r>
            <a:br>
              <a:rPr lang="en-US"/>
            </a:br>
            <a:r>
              <a:rPr lang="en-US" b="0"/>
              <a:t>(n=1100)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taustatekijät!$J$19</c:f>
              <c:strCache>
                <c:ptCount val="1"/>
                <c:pt idx="0">
                  <c:v>osuus vastauksista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taustatekijät!$G$20:$G$30</c:f>
              <c:strCache>
                <c:ptCount val="11"/>
                <c:pt idx="0">
                  <c:v>kävely</c:v>
                </c:pt>
                <c:pt idx="1">
                  <c:v>hiihto</c:v>
                </c:pt>
                <c:pt idx="2">
                  <c:v>pyöräily</c:v>
                </c:pt>
                <c:pt idx="3">
                  <c:v>lumikenkäily</c:v>
                </c:pt>
                <c:pt idx="4">
                  <c:v>juoksu</c:v>
                </c:pt>
                <c:pt idx="5">
                  <c:v>vapaalasku</c:v>
                </c:pt>
                <c:pt idx="6">
                  <c:v>melonta tai soutu</c:v>
                </c:pt>
                <c:pt idx="7">
                  <c:v>moottorikelkka tai mönkijä</c:v>
                </c:pt>
                <c:pt idx="8">
                  <c:v>muu</c:v>
                </c:pt>
                <c:pt idx="9">
                  <c:v>veneily</c:v>
                </c:pt>
                <c:pt idx="10">
                  <c:v>leijahiihto</c:v>
                </c:pt>
              </c:strCache>
            </c:strRef>
          </c:cat>
          <c:val>
            <c:numRef>
              <c:f>taustatekijät!$J$20:$J$30</c:f>
              <c:numCache>
                <c:formatCode>0%</c:formatCode>
                <c:ptCount val="11"/>
                <c:pt idx="0">
                  <c:v>0.91181818181818186</c:v>
                </c:pt>
                <c:pt idx="1">
                  <c:v>0.65090909090909088</c:v>
                </c:pt>
                <c:pt idx="2">
                  <c:v>0.52272727272727271</c:v>
                </c:pt>
                <c:pt idx="3">
                  <c:v>0.34272727272727271</c:v>
                </c:pt>
                <c:pt idx="4">
                  <c:v>0.19363636363636363</c:v>
                </c:pt>
                <c:pt idx="5">
                  <c:v>0.15090909090909091</c:v>
                </c:pt>
                <c:pt idx="6">
                  <c:v>0.11818181818181818</c:v>
                </c:pt>
                <c:pt idx="7">
                  <c:v>5.2727272727272727E-2</c:v>
                </c:pt>
                <c:pt idx="8">
                  <c:v>2.6363636363636363E-2</c:v>
                </c:pt>
                <c:pt idx="9">
                  <c:v>1.6363636363636365E-2</c:v>
                </c:pt>
                <c:pt idx="10">
                  <c:v>1.4545454545454545E-2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B-4F1C-8950-EA1945776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70"/>
        <c:axId val="593592856"/>
        <c:axId val="593593840"/>
      </c:barChart>
      <c:catAx>
        <c:axId val="59359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3593840"/>
        <c:crosses val="autoZero"/>
        <c:auto val="1"/>
        <c:lblAlgn val="ctr"/>
        <c:lblOffset val="100"/>
        <c:noMultiLvlLbl val="0"/>
      </c:catAx>
      <c:valAx>
        <c:axId val="5935938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593592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Pyöräilijöiden ja hiihtäjien</a:t>
            </a:r>
            <a:r>
              <a:rPr lang="fi-FI" baseline="0"/>
              <a:t> i</a:t>
            </a:r>
            <a:r>
              <a:rPr lang="fi-FI"/>
              <a:t>käluokkavertailu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vertailua!$B$12</c:f>
              <c:strCache>
                <c:ptCount val="1"/>
                <c:pt idx="0">
                  <c:v>Pyöräily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vertailua!$A$13:$A$20</c:f>
              <c:strCache>
                <c:ptCount val="8"/>
                <c:pt idx="0">
                  <c:v>Alle 18</c:v>
                </c:pt>
                <c:pt idx="1">
                  <c:v>18-25</c:v>
                </c:pt>
                <c:pt idx="2">
                  <c:v>26-35</c:v>
                </c:pt>
                <c:pt idx="3">
                  <c:v>36-45</c:v>
                </c:pt>
                <c:pt idx="4">
                  <c:v>46-55</c:v>
                </c:pt>
                <c:pt idx="5">
                  <c:v>56-65</c:v>
                </c:pt>
                <c:pt idx="6">
                  <c:v>66-75</c:v>
                </c:pt>
                <c:pt idx="7">
                  <c:v>Yli 75</c:v>
                </c:pt>
              </c:strCache>
            </c:strRef>
          </c:cat>
          <c:val>
            <c:numRef>
              <c:f>vertailua!$B$13:$B$20</c:f>
              <c:numCache>
                <c:formatCode>0%</c:formatCode>
                <c:ptCount val="8"/>
                <c:pt idx="0">
                  <c:v>3.4782608695652175E-3</c:v>
                </c:pt>
                <c:pt idx="1">
                  <c:v>2.4347826086956521E-2</c:v>
                </c:pt>
                <c:pt idx="2">
                  <c:v>0.17043478260869566</c:v>
                </c:pt>
                <c:pt idx="3">
                  <c:v>0.3373913043478261</c:v>
                </c:pt>
                <c:pt idx="4">
                  <c:v>0.2991304347826087</c:v>
                </c:pt>
                <c:pt idx="5">
                  <c:v>0.13043478260869565</c:v>
                </c:pt>
                <c:pt idx="6">
                  <c:v>3.3043478260869563E-2</c:v>
                </c:pt>
                <c:pt idx="7">
                  <c:v>1.7391304347826088E-3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1-4F22-B118-F43CE99FC7D2}"/>
            </c:ext>
          </c:extLst>
        </c:ser>
        <c:ser>
          <c:idx val="1"/>
          <c:order val="1"/>
          <c:tx>
            <c:strRef>
              <c:f>vertailua!$C$12</c:f>
              <c:strCache>
                <c:ptCount val="1"/>
                <c:pt idx="0">
                  <c:v>Hiihto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vertailua!$A$13:$A$20</c:f>
              <c:strCache>
                <c:ptCount val="8"/>
                <c:pt idx="0">
                  <c:v>Alle 18</c:v>
                </c:pt>
                <c:pt idx="1">
                  <c:v>18-25</c:v>
                </c:pt>
                <c:pt idx="2">
                  <c:v>26-35</c:v>
                </c:pt>
                <c:pt idx="3">
                  <c:v>36-45</c:v>
                </c:pt>
                <c:pt idx="4">
                  <c:v>46-55</c:v>
                </c:pt>
                <c:pt idx="5">
                  <c:v>56-65</c:v>
                </c:pt>
                <c:pt idx="6">
                  <c:v>66-75</c:v>
                </c:pt>
                <c:pt idx="7">
                  <c:v>Yli 75</c:v>
                </c:pt>
              </c:strCache>
            </c:strRef>
          </c:cat>
          <c:val>
            <c:numRef>
              <c:f>vertailua!$C$13:$C$20</c:f>
              <c:numCache>
                <c:formatCode>0%</c:formatCode>
                <c:ptCount val="8"/>
                <c:pt idx="0">
                  <c:v>5.5944055944055944E-3</c:v>
                </c:pt>
                <c:pt idx="1">
                  <c:v>1.6783216783216783E-2</c:v>
                </c:pt>
                <c:pt idx="2">
                  <c:v>0.14825174825174825</c:v>
                </c:pt>
                <c:pt idx="3">
                  <c:v>0.28251748251748254</c:v>
                </c:pt>
                <c:pt idx="4">
                  <c:v>0.26153846153846155</c:v>
                </c:pt>
                <c:pt idx="5">
                  <c:v>0.1874125874125874</c:v>
                </c:pt>
                <c:pt idx="6">
                  <c:v>8.8111888111888109E-2</c:v>
                </c:pt>
                <c:pt idx="7">
                  <c:v>9.7902097902097911E-3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91-4F22-B118-F43CE99FC7D2}"/>
            </c:ext>
          </c:extLst>
        </c:ser>
        <c:ser>
          <c:idx val="2"/>
          <c:order val="2"/>
          <c:tx>
            <c:strRef>
              <c:f>vertailua!$D$12</c:f>
              <c:strCache>
                <c:ptCount val="1"/>
                <c:pt idx="0">
                  <c:v>Kaikki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vertailua!$A$13:$A$20</c:f>
              <c:strCache>
                <c:ptCount val="8"/>
                <c:pt idx="0">
                  <c:v>Alle 18</c:v>
                </c:pt>
                <c:pt idx="1">
                  <c:v>18-25</c:v>
                </c:pt>
                <c:pt idx="2">
                  <c:v>26-35</c:v>
                </c:pt>
                <c:pt idx="3">
                  <c:v>36-45</c:v>
                </c:pt>
                <c:pt idx="4">
                  <c:v>46-55</c:v>
                </c:pt>
                <c:pt idx="5">
                  <c:v>56-65</c:v>
                </c:pt>
                <c:pt idx="6">
                  <c:v>66-75</c:v>
                </c:pt>
                <c:pt idx="7">
                  <c:v>Yli 75</c:v>
                </c:pt>
              </c:strCache>
            </c:strRef>
          </c:cat>
          <c:val>
            <c:numRef>
              <c:f>vertailua!$D$13:$D$20</c:f>
              <c:numCache>
                <c:formatCode>0%</c:formatCode>
                <c:ptCount val="8"/>
                <c:pt idx="0">
                  <c:v>7.3059360730593605E-3</c:v>
                </c:pt>
                <c:pt idx="1">
                  <c:v>1.9178082191780823E-2</c:v>
                </c:pt>
                <c:pt idx="2">
                  <c:v>0.15159817351598173</c:v>
                </c:pt>
                <c:pt idx="3">
                  <c:v>0.30319634703196346</c:v>
                </c:pt>
                <c:pt idx="4">
                  <c:v>0.27579908675799086</c:v>
                </c:pt>
                <c:pt idx="5">
                  <c:v>0.16529680365296803</c:v>
                </c:pt>
                <c:pt idx="6">
                  <c:v>6.8493150684931503E-2</c:v>
                </c:pt>
                <c:pt idx="7">
                  <c:v>9.1324200913242004E-3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91-4F22-B118-F43CE99FC7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0900576"/>
        <c:axId val="990896968"/>
      </c:barChart>
      <c:catAx>
        <c:axId val="99090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90896968"/>
        <c:crosses val="autoZero"/>
        <c:auto val="1"/>
        <c:lblAlgn val="ctr"/>
        <c:lblOffset val="100"/>
        <c:noMultiLvlLbl val="0"/>
      </c:catAx>
      <c:valAx>
        <c:axId val="99089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99090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/>
              <a:t>käyntikerrat</a:t>
            </a:r>
          </a:p>
        </c:rich>
      </c:tx>
      <c:layout>
        <c:manualLayout>
          <c:xMode val="edge"/>
          <c:yMode val="edge"/>
          <c:x val="0.41196003311322027"/>
          <c:y val="1.5037591017387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27644956972065532"/>
          <c:y val="0.13883919664531474"/>
          <c:w val="0.4960006160599118"/>
          <c:h val="0.762647413287665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67-45D4-8294-1638732165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67-45D4-8294-1638732165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C67-45D4-8294-1638732165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C67-45D4-8294-1638732165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C67-45D4-8294-1638732165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C67-45D4-8294-1638732165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C67-45D4-8294-16387321659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C67-45D4-8294-16387321659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C67-45D4-8294-16387321659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C67-45D4-8294-16387321659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C67-45D4-8294-16387321659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8C67-45D4-8294-16387321659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8C67-45D4-8294-16387321659B}"/>
              </c:ext>
            </c:extLst>
          </c:dPt>
          <c:dLbls>
            <c:dLbl>
              <c:idx val="0"/>
              <c:layout>
                <c:manualLayout>
                  <c:x val="-9.2909535452322736E-2"/>
                  <c:y val="6.766915957824490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8C67-45D4-8294-16387321659B}"/>
                </c:ext>
              </c:extLst>
            </c:dLbl>
            <c:dLbl>
              <c:idx val="1"/>
              <c:layout>
                <c:manualLayout>
                  <c:x val="1.1409942950285249E-2"/>
                  <c:y val="-4.0100242713034112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8C67-45D4-8294-16387321659B}"/>
                </c:ext>
              </c:extLst>
            </c:dLbl>
            <c:dLbl>
              <c:idx val="2"/>
              <c:layout>
                <c:manualLayout>
                  <c:x val="0.15973920130399347"/>
                  <c:y val="-1.7146011259248268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8C67-45D4-8294-16387321659B}"/>
                </c:ext>
              </c:extLst>
            </c:dLbl>
            <c:dLbl>
              <c:idx val="3"/>
              <c:layout>
                <c:manualLayout>
                  <c:x val="-5.2159739201303963E-2"/>
                  <c:y val="-2.9428881370970463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8C67-45D4-8294-16387321659B}"/>
                </c:ext>
              </c:extLst>
            </c:dLbl>
            <c:dLbl>
              <c:idx val="4"/>
              <c:layout>
                <c:manualLayout>
                  <c:x val="-3.7489812550937245E-2"/>
                  <c:y val="-6.0150364069551029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8C67-45D4-8294-16387321659B}"/>
                </c:ext>
              </c:extLst>
            </c:dLbl>
            <c:dLbl>
              <c:idx val="5"/>
              <c:layout>
                <c:manualLayout>
                  <c:x val="-9.2909535452322736E-2"/>
                  <c:y val="-1.2531325847823131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B-8C67-45D4-8294-16387321659B}"/>
                </c:ext>
              </c:extLst>
            </c:dLbl>
            <c:dLbl>
              <c:idx val="6"/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8C67-45D4-8294-16387321659B}"/>
                </c:ext>
              </c:extLst>
            </c:dLbl>
            <c:dLbl>
              <c:idx val="7"/>
              <c:layout>
                <c:manualLayout>
                  <c:x val="0.3732681336593317"/>
                  <c:y val="-7.5187955086938787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8C67-45D4-8294-16387321659B}"/>
                </c:ext>
              </c:extLst>
            </c:dLbl>
            <c:dLbl>
              <c:idx val="8"/>
              <c:layout>
                <c:manualLayout>
                  <c:x val="0.10757946210268948"/>
                  <c:y val="2.0050121356517011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8C67-45D4-8294-16387321659B}"/>
                </c:ext>
              </c:extLst>
            </c:dLbl>
            <c:dLbl>
              <c:idx val="9"/>
              <c:layout>
                <c:manualLayout>
                  <c:x val="-0.12550937245313776"/>
                  <c:y val="7.5187955086938787E-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8C67-45D4-8294-16387321659B}"/>
                </c:ext>
              </c:extLst>
            </c:dLbl>
            <c:dLbl>
              <c:idx val="10"/>
              <c:layout>
                <c:manualLayout>
                  <c:x val="-0.28687856560717195"/>
                  <c:y val="-6.0150364069550939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8C67-45D4-8294-16387321659B}"/>
                </c:ext>
              </c:extLst>
            </c:dLbl>
            <c:dLbl>
              <c:idx val="11"/>
              <c:layout>
                <c:manualLayout>
                  <c:x val="-0.22330888345558272"/>
                  <c:y val="-0.12030072813910216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8C67-45D4-8294-16387321659B}"/>
                </c:ext>
              </c:extLst>
            </c:dLbl>
            <c:dLbl>
              <c:idx val="12"/>
              <c:layout>
                <c:manualLayout>
                  <c:x val="-0.15484922575387122"/>
                  <c:y val="-0.15789470568257155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rgbClr val="4472C4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i-FI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9-8C67-45D4-8294-16387321659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4472C4"/>
                </a:solidFill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taustatekijät!$G$34:$G$38</c:f>
              <c:strCache>
                <c:ptCount val="5"/>
                <c:pt idx="0">
                  <c:v>Useita kertoja vuodessa</c:v>
                </c:pt>
                <c:pt idx="1">
                  <c:v>Kerran vuodessa</c:v>
                </c:pt>
                <c:pt idx="2">
                  <c:v>Muutaman vuoden välein</c:v>
                </c:pt>
                <c:pt idx="3">
                  <c:v>Olen käynyt kerran tai pari aiemmin</c:v>
                </c:pt>
                <c:pt idx="4">
                  <c:v>En ole käynyt milloinkaan</c:v>
                </c:pt>
              </c:strCache>
            </c:strRef>
          </c:cat>
          <c:val>
            <c:numRef>
              <c:f>taustatekijät!$H$34:$H$38</c:f>
              <c:numCache>
                <c:formatCode>General</c:formatCode>
                <c:ptCount val="5"/>
                <c:pt idx="0">
                  <c:v>557</c:v>
                </c:pt>
                <c:pt idx="1">
                  <c:v>209</c:v>
                </c:pt>
                <c:pt idx="2">
                  <c:v>136</c:v>
                </c:pt>
                <c:pt idx="3">
                  <c:v>132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8C67-45D4-8294-16387321659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24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F0313-E44C-4021-A5C3-6BD7C533B592}" type="doc">
      <dgm:prSet loTypeId="urn:microsoft.com/office/officeart/2005/8/layout/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DEA5795-EA70-4D3E-80EA-E23EB99C9C1B}">
      <dgm:prSet phldrT="[Teksti]" custT="1"/>
      <dgm:spPr/>
      <dgm:t>
        <a:bodyPr/>
        <a:lstStyle/>
        <a:p>
          <a:r>
            <a:rPr lang="fi-FI" sz="1050" dirty="0"/>
            <a:t>Nykytilan kuvaus</a:t>
          </a:r>
        </a:p>
        <a:p>
          <a:endParaRPr lang="fi-FI" sz="1050" dirty="0"/>
        </a:p>
      </dgm:t>
    </dgm:pt>
    <dgm:pt modelId="{A463629F-7A7D-4876-8023-1AF4F28BB53C}" type="parTrans" cxnId="{DE0F1DCF-76BA-42B5-82DE-6C05EE6524C1}">
      <dgm:prSet/>
      <dgm:spPr/>
      <dgm:t>
        <a:bodyPr/>
        <a:lstStyle/>
        <a:p>
          <a:endParaRPr lang="fi-FI"/>
        </a:p>
      </dgm:t>
    </dgm:pt>
    <dgm:pt modelId="{FD8F00C8-22B9-4CA9-B54F-234EA1CB267B}" type="sibTrans" cxnId="{DE0F1DCF-76BA-42B5-82DE-6C05EE6524C1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3318D440-D664-426B-957C-48EE23453B8F}">
      <dgm:prSet phldrT="[Teksti]" custT="1"/>
      <dgm:spPr/>
      <dgm:t>
        <a:bodyPr/>
        <a:lstStyle/>
        <a:p>
          <a:r>
            <a:rPr lang="fi-FI" sz="1050" dirty="0"/>
            <a:t>Keskeisten arvojen määritys</a:t>
          </a:r>
        </a:p>
      </dgm:t>
    </dgm:pt>
    <dgm:pt modelId="{2529EC5F-FE0F-40B5-AF1C-240EC65535D5}" type="parTrans" cxnId="{5BDE6764-8F10-4FD2-894D-2759376AB3E4}">
      <dgm:prSet/>
      <dgm:spPr/>
      <dgm:t>
        <a:bodyPr/>
        <a:lstStyle/>
        <a:p>
          <a:endParaRPr lang="fi-FI"/>
        </a:p>
      </dgm:t>
    </dgm:pt>
    <dgm:pt modelId="{DE08FB85-AE44-499A-B5EE-CBF27346C38A}" type="sibTrans" cxnId="{5BDE6764-8F10-4FD2-894D-2759376AB3E4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F294B455-2861-4F5A-9942-030FF0CB7CF3}">
      <dgm:prSet phldrT="[Teksti]" custT="1"/>
      <dgm:spPr/>
      <dgm:t>
        <a:bodyPr/>
        <a:lstStyle/>
        <a:p>
          <a:r>
            <a:rPr lang="fi-FI" sz="1050"/>
            <a:t>Uhka-analyysi</a:t>
          </a:r>
        </a:p>
        <a:p>
          <a:endParaRPr lang="fi-FI" sz="1050"/>
        </a:p>
      </dgm:t>
    </dgm:pt>
    <dgm:pt modelId="{944D037E-D93C-4BF3-949F-10E4ACA6298C}" type="parTrans" cxnId="{49272854-6A60-4BFD-A10C-02610030D8B9}">
      <dgm:prSet/>
      <dgm:spPr/>
      <dgm:t>
        <a:bodyPr/>
        <a:lstStyle/>
        <a:p>
          <a:endParaRPr lang="fi-FI"/>
        </a:p>
      </dgm:t>
    </dgm:pt>
    <dgm:pt modelId="{B467248D-1FD4-4FBA-A158-146E0F725E6C}" type="sibTrans" cxnId="{49272854-6A60-4BFD-A10C-02610030D8B9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CA439B39-1F83-409D-A595-91A2EE04CE37}">
      <dgm:prSet phldrT="[Teksti]" custT="1"/>
      <dgm:spPr/>
      <dgm:t>
        <a:bodyPr/>
        <a:lstStyle/>
        <a:p>
          <a:r>
            <a:rPr lang="fi-FI" sz="1050"/>
            <a:t>Päämäärät ja tavoitteet</a:t>
          </a:r>
        </a:p>
      </dgm:t>
    </dgm:pt>
    <dgm:pt modelId="{28B9D5A1-0AAB-4E13-8645-8369D5E929E1}" type="parTrans" cxnId="{34B1326D-DAB4-440E-8C05-86AB2AA78F08}">
      <dgm:prSet/>
      <dgm:spPr/>
      <dgm:t>
        <a:bodyPr/>
        <a:lstStyle/>
        <a:p>
          <a:endParaRPr lang="fi-FI"/>
        </a:p>
      </dgm:t>
    </dgm:pt>
    <dgm:pt modelId="{DC7A41E7-DF06-4E21-9C39-02FA16991466}" type="sibTrans" cxnId="{34B1326D-DAB4-440E-8C05-86AB2AA78F08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2D1943F1-4D79-4272-ACA6-4ED07F0436D4}">
      <dgm:prSet phldrT="[Teksti]" custT="1"/>
      <dgm:spPr/>
      <dgm:t>
        <a:bodyPr/>
        <a:lstStyle/>
        <a:p>
          <a:r>
            <a:rPr lang="fi-FI" sz="1050"/>
            <a:t>Vaikuttavuusmittarit</a:t>
          </a:r>
        </a:p>
      </dgm:t>
    </dgm:pt>
    <dgm:pt modelId="{775B6A86-1E3F-429B-A039-A95372D62EE7}" type="parTrans" cxnId="{DC0CF06F-114D-4B83-AB32-883D6CF6436E}">
      <dgm:prSet/>
      <dgm:spPr/>
      <dgm:t>
        <a:bodyPr/>
        <a:lstStyle/>
        <a:p>
          <a:endParaRPr lang="fi-FI"/>
        </a:p>
      </dgm:t>
    </dgm:pt>
    <dgm:pt modelId="{9666E523-CE11-48EC-8B7E-917DC52E997E}" type="sibTrans" cxnId="{DC0CF06F-114D-4B83-AB32-883D6CF6436E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9A631AC9-0481-4BA5-AF0E-7874FB671AB5}">
      <dgm:prSet phldrT="[Teksti]" custT="1"/>
      <dgm:spPr/>
      <dgm:t>
        <a:bodyPr/>
        <a:lstStyle/>
        <a:p>
          <a:r>
            <a:rPr lang="fi-FI" sz="1050"/>
            <a:t>Vyöhykejako</a:t>
          </a:r>
        </a:p>
      </dgm:t>
    </dgm:pt>
    <dgm:pt modelId="{92AFA199-7A01-4139-82E0-6A9A5DE9035B}" type="parTrans" cxnId="{4FB6A51F-3072-4690-9060-899302597F1A}">
      <dgm:prSet/>
      <dgm:spPr/>
      <dgm:t>
        <a:bodyPr/>
        <a:lstStyle/>
        <a:p>
          <a:endParaRPr lang="fi-FI"/>
        </a:p>
      </dgm:t>
    </dgm:pt>
    <dgm:pt modelId="{869948EE-5CA6-46D3-99B0-8EF4C4FEC73A}" type="sibTrans" cxnId="{4FB6A51F-3072-4690-9060-899302597F1A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9A009DCC-6447-4257-B482-630EEB52AAFB}">
      <dgm:prSet phldrT="[Teksti]" custT="1"/>
      <dgm:spPr/>
      <dgm:t>
        <a:bodyPr/>
        <a:lstStyle/>
        <a:p>
          <a:r>
            <a:rPr lang="fi-FI" sz="1050"/>
            <a:t>Toimenpiteet ja toteutusmittarit</a:t>
          </a:r>
        </a:p>
      </dgm:t>
    </dgm:pt>
    <dgm:pt modelId="{C2C7E0C8-C1AD-4BD2-AFED-4ED156220C3C}" type="parTrans" cxnId="{58DE75AE-671B-4605-B07B-AC4EB8ECDD76}">
      <dgm:prSet/>
      <dgm:spPr/>
      <dgm:t>
        <a:bodyPr/>
        <a:lstStyle/>
        <a:p>
          <a:endParaRPr lang="fi-FI"/>
        </a:p>
      </dgm:t>
    </dgm:pt>
    <dgm:pt modelId="{EE81F772-CFBA-41C8-BAEC-E5C2583D5357}" type="sibTrans" cxnId="{58DE75AE-671B-4605-B07B-AC4EB8ECDD76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B47B4642-E27D-49B4-A7B4-B09BEC80294D}">
      <dgm:prSet phldrT="[Teksti]" custT="1"/>
      <dgm:spPr/>
      <dgm:t>
        <a:bodyPr/>
        <a:lstStyle/>
        <a:p>
          <a:r>
            <a:rPr lang="fi-FI" sz="1050"/>
            <a:t>Vaikutusten arviointi</a:t>
          </a:r>
        </a:p>
      </dgm:t>
    </dgm:pt>
    <dgm:pt modelId="{AC27824B-C43B-4C67-8771-EA69A0AE17EC}" type="parTrans" cxnId="{B8E68B8B-C415-4F66-88F1-BC1E8B66A215}">
      <dgm:prSet/>
      <dgm:spPr/>
      <dgm:t>
        <a:bodyPr/>
        <a:lstStyle/>
        <a:p>
          <a:endParaRPr lang="fi-FI"/>
        </a:p>
      </dgm:t>
    </dgm:pt>
    <dgm:pt modelId="{6AD5D2AF-CDDC-4EDA-BA8F-47E8754169F2}" type="sibTrans" cxnId="{B8E68B8B-C415-4F66-88F1-BC1E8B66A215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D2BC2F14-5A1C-4D49-A2B7-F703FDFE2749}">
      <dgm:prSet phldrT="[Teksti]" custT="1"/>
      <dgm:spPr/>
      <dgm:t>
        <a:bodyPr/>
        <a:lstStyle/>
        <a:p>
          <a:r>
            <a:rPr lang="fi-FI" sz="1050" dirty="0"/>
            <a:t>Lausunnot ja muutokset niiden perusteella</a:t>
          </a:r>
        </a:p>
      </dgm:t>
    </dgm:pt>
    <dgm:pt modelId="{E82D949A-ADCE-4794-93DB-42C2B4A0DB4B}" type="parTrans" cxnId="{41B952F0-419D-4FA9-8E17-63853176BE98}">
      <dgm:prSet/>
      <dgm:spPr/>
      <dgm:t>
        <a:bodyPr/>
        <a:lstStyle/>
        <a:p>
          <a:endParaRPr lang="fi-FI"/>
        </a:p>
      </dgm:t>
    </dgm:pt>
    <dgm:pt modelId="{25BB4C55-38EB-40FD-A46E-D296F200B3F7}" type="sibTrans" cxnId="{41B952F0-419D-4FA9-8E17-63853176BE98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89B881CF-2EAA-4DA0-BCCF-15C51B5BC694}">
      <dgm:prSet phldrT="[Teksti]" custT="1"/>
      <dgm:spPr/>
      <dgm:t>
        <a:bodyPr/>
        <a:lstStyle/>
        <a:p>
          <a:r>
            <a:rPr lang="fi-FI" sz="1050" dirty="0"/>
            <a:t>YM:n lausunto</a:t>
          </a:r>
        </a:p>
      </dgm:t>
    </dgm:pt>
    <dgm:pt modelId="{9AF3C80A-4F3E-4EB0-BCDC-2DE49C9C3F72}" type="parTrans" cxnId="{679C7BC4-4E34-4E72-A15F-30940BA92DD1}">
      <dgm:prSet/>
      <dgm:spPr/>
      <dgm:t>
        <a:bodyPr/>
        <a:lstStyle/>
        <a:p>
          <a:endParaRPr lang="fi-FI"/>
        </a:p>
      </dgm:t>
    </dgm:pt>
    <dgm:pt modelId="{6389FB1D-E3F8-4A07-83E9-C1109AB44157}" type="sibTrans" cxnId="{679C7BC4-4E34-4E72-A15F-30940BA92DD1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7382224B-FC3D-4E31-85AF-D4D52FB8EFF7}">
      <dgm:prSet phldrT="[Teksti]" custT="1"/>
      <dgm:spPr/>
      <dgm:t>
        <a:bodyPr/>
        <a:lstStyle/>
        <a:p>
          <a:r>
            <a:rPr lang="fi-FI" sz="1050" dirty="0"/>
            <a:t>Metsähallituksen hyväksyntä</a:t>
          </a:r>
        </a:p>
      </dgm:t>
    </dgm:pt>
    <dgm:pt modelId="{6B85B954-62EA-45E3-87F7-A34F5094CFB8}" type="parTrans" cxnId="{31CE53AE-5984-4FBB-B07C-73511FFE19EA}">
      <dgm:prSet/>
      <dgm:spPr/>
      <dgm:t>
        <a:bodyPr/>
        <a:lstStyle/>
        <a:p>
          <a:endParaRPr lang="fi-FI"/>
        </a:p>
      </dgm:t>
    </dgm:pt>
    <dgm:pt modelId="{C237D905-E23D-4480-8625-FA5883CCF623}" type="sibTrans" cxnId="{31CE53AE-5984-4FBB-B07C-73511FFE19EA}">
      <dgm:prSet custT="1"/>
      <dgm:spPr>
        <a:solidFill>
          <a:srgbClr val="FFC000"/>
        </a:solidFill>
      </dgm:spPr>
      <dgm:t>
        <a:bodyPr/>
        <a:lstStyle/>
        <a:p>
          <a:endParaRPr lang="fi-FI" sz="1050">
            <a:solidFill>
              <a:schemeClr val="tx1"/>
            </a:solidFill>
          </a:endParaRPr>
        </a:p>
      </dgm:t>
    </dgm:pt>
    <dgm:pt modelId="{B3D395BF-56AE-41F9-B782-982FD322E7B3}">
      <dgm:prSet phldrT="[Teksti]" custT="1"/>
      <dgm:spPr>
        <a:solidFill>
          <a:srgbClr val="92D050"/>
        </a:solidFill>
        <a:ln w="381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fi-FI" sz="1100" b="1" dirty="0">
              <a:solidFill>
                <a:schemeClr val="tx1"/>
              </a:solidFill>
            </a:rPr>
            <a:t>Lainvoimaisuus</a:t>
          </a:r>
          <a:endParaRPr lang="fi-FI" sz="1050" b="1" dirty="0">
            <a:solidFill>
              <a:schemeClr val="tx1"/>
            </a:solidFill>
          </a:endParaRPr>
        </a:p>
      </dgm:t>
    </dgm:pt>
    <dgm:pt modelId="{17BAD819-588B-45E1-9494-C0C0AB3FB967}" type="parTrans" cxnId="{E093D31F-A2E4-4DE2-9E87-48B7E717D6CD}">
      <dgm:prSet/>
      <dgm:spPr/>
      <dgm:t>
        <a:bodyPr/>
        <a:lstStyle/>
        <a:p>
          <a:endParaRPr lang="fi-FI"/>
        </a:p>
      </dgm:t>
    </dgm:pt>
    <dgm:pt modelId="{19C66B5E-0E19-4166-97DE-A7889422F5AB}" type="sibTrans" cxnId="{E093D31F-A2E4-4DE2-9E87-48B7E717D6CD}">
      <dgm:prSet/>
      <dgm:spPr/>
      <dgm:t>
        <a:bodyPr/>
        <a:lstStyle/>
        <a:p>
          <a:endParaRPr lang="fi-FI"/>
        </a:p>
      </dgm:t>
    </dgm:pt>
    <dgm:pt modelId="{A4BB3F97-3A71-4070-8F8D-905E1D0D7243}" type="pres">
      <dgm:prSet presAssocID="{791F0313-E44C-4021-A5C3-6BD7C533B592}" presName="diagram" presStyleCnt="0">
        <dgm:presLayoutVars>
          <dgm:dir/>
          <dgm:resizeHandles val="exact"/>
        </dgm:presLayoutVars>
      </dgm:prSet>
      <dgm:spPr/>
    </dgm:pt>
    <dgm:pt modelId="{3BFA62B2-CA69-4F33-B5FD-7ADC5288707C}" type="pres">
      <dgm:prSet presAssocID="{0DEA5795-EA70-4D3E-80EA-E23EB99C9C1B}" presName="node" presStyleLbl="node1" presStyleIdx="0" presStyleCnt="12">
        <dgm:presLayoutVars>
          <dgm:bulletEnabled val="1"/>
        </dgm:presLayoutVars>
      </dgm:prSet>
      <dgm:spPr/>
    </dgm:pt>
    <dgm:pt modelId="{6E689839-010C-4228-A21B-AD4923ADC054}" type="pres">
      <dgm:prSet presAssocID="{FD8F00C8-22B9-4CA9-B54F-234EA1CB267B}" presName="sibTrans" presStyleLbl="sibTrans2D1" presStyleIdx="0" presStyleCnt="11"/>
      <dgm:spPr/>
    </dgm:pt>
    <dgm:pt modelId="{4C99CB5F-B357-4BE9-9F79-D39A9D80B58B}" type="pres">
      <dgm:prSet presAssocID="{FD8F00C8-22B9-4CA9-B54F-234EA1CB267B}" presName="connectorText" presStyleLbl="sibTrans2D1" presStyleIdx="0" presStyleCnt="11"/>
      <dgm:spPr/>
    </dgm:pt>
    <dgm:pt modelId="{19F2747F-FD50-4C7C-83F9-0B5FDD73C64D}" type="pres">
      <dgm:prSet presAssocID="{3318D440-D664-426B-957C-48EE23453B8F}" presName="node" presStyleLbl="node1" presStyleIdx="1" presStyleCnt="12">
        <dgm:presLayoutVars>
          <dgm:bulletEnabled val="1"/>
        </dgm:presLayoutVars>
      </dgm:prSet>
      <dgm:spPr/>
    </dgm:pt>
    <dgm:pt modelId="{55D0BC6F-AADF-4CCE-9CC1-91A1DCECBDF4}" type="pres">
      <dgm:prSet presAssocID="{DE08FB85-AE44-499A-B5EE-CBF27346C38A}" presName="sibTrans" presStyleLbl="sibTrans2D1" presStyleIdx="1" presStyleCnt="11"/>
      <dgm:spPr/>
    </dgm:pt>
    <dgm:pt modelId="{353040EA-ED3E-4FC3-BC17-3E1699146CCC}" type="pres">
      <dgm:prSet presAssocID="{DE08FB85-AE44-499A-B5EE-CBF27346C38A}" presName="connectorText" presStyleLbl="sibTrans2D1" presStyleIdx="1" presStyleCnt="11"/>
      <dgm:spPr/>
    </dgm:pt>
    <dgm:pt modelId="{930ABD76-95C6-46B2-AA7F-30C0BCA31D2D}" type="pres">
      <dgm:prSet presAssocID="{F294B455-2861-4F5A-9942-030FF0CB7CF3}" presName="node" presStyleLbl="node1" presStyleIdx="2" presStyleCnt="12">
        <dgm:presLayoutVars>
          <dgm:bulletEnabled val="1"/>
        </dgm:presLayoutVars>
      </dgm:prSet>
      <dgm:spPr/>
    </dgm:pt>
    <dgm:pt modelId="{B48C5E84-ABB0-41B4-B99C-DD1DC7D7E259}" type="pres">
      <dgm:prSet presAssocID="{B467248D-1FD4-4FBA-A158-146E0F725E6C}" presName="sibTrans" presStyleLbl="sibTrans2D1" presStyleIdx="2" presStyleCnt="11"/>
      <dgm:spPr/>
    </dgm:pt>
    <dgm:pt modelId="{F3C7F286-A011-47C8-A4ED-D6B31AB1E017}" type="pres">
      <dgm:prSet presAssocID="{B467248D-1FD4-4FBA-A158-146E0F725E6C}" presName="connectorText" presStyleLbl="sibTrans2D1" presStyleIdx="2" presStyleCnt="11"/>
      <dgm:spPr/>
    </dgm:pt>
    <dgm:pt modelId="{D4FE29A9-B067-46F2-B25F-CC3B0262E89A}" type="pres">
      <dgm:prSet presAssocID="{CA439B39-1F83-409D-A595-91A2EE04CE37}" presName="node" presStyleLbl="node1" presStyleIdx="3" presStyleCnt="12">
        <dgm:presLayoutVars>
          <dgm:bulletEnabled val="1"/>
        </dgm:presLayoutVars>
      </dgm:prSet>
      <dgm:spPr/>
    </dgm:pt>
    <dgm:pt modelId="{363F7257-FCC5-49D6-A520-3C78FDEEBCBC}" type="pres">
      <dgm:prSet presAssocID="{DC7A41E7-DF06-4E21-9C39-02FA16991466}" presName="sibTrans" presStyleLbl="sibTrans2D1" presStyleIdx="3" presStyleCnt="11"/>
      <dgm:spPr/>
    </dgm:pt>
    <dgm:pt modelId="{7307D19C-DAE5-4B31-8744-79088DD4BDAE}" type="pres">
      <dgm:prSet presAssocID="{DC7A41E7-DF06-4E21-9C39-02FA16991466}" presName="connectorText" presStyleLbl="sibTrans2D1" presStyleIdx="3" presStyleCnt="11"/>
      <dgm:spPr/>
    </dgm:pt>
    <dgm:pt modelId="{6BF2514D-6FFB-40FC-A858-00A8F84CF85A}" type="pres">
      <dgm:prSet presAssocID="{2D1943F1-4D79-4272-ACA6-4ED07F0436D4}" presName="node" presStyleLbl="node1" presStyleIdx="4" presStyleCnt="12">
        <dgm:presLayoutVars>
          <dgm:bulletEnabled val="1"/>
        </dgm:presLayoutVars>
      </dgm:prSet>
      <dgm:spPr/>
    </dgm:pt>
    <dgm:pt modelId="{CDCFD7AD-4E71-4888-86B6-96AA48077713}" type="pres">
      <dgm:prSet presAssocID="{9666E523-CE11-48EC-8B7E-917DC52E997E}" presName="sibTrans" presStyleLbl="sibTrans2D1" presStyleIdx="4" presStyleCnt="11"/>
      <dgm:spPr/>
    </dgm:pt>
    <dgm:pt modelId="{4E407676-902E-4036-BBD0-483A00892B1F}" type="pres">
      <dgm:prSet presAssocID="{9666E523-CE11-48EC-8B7E-917DC52E997E}" presName="connectorText" presStyleLbl="sibTrans2D1" presStyleIdx="4" presStyleCnt="11"/>
      <dgm:spPr/>
    </dgm:pt>
    <dgm:pt modelId="{43534C48-08B9-4AEE-8CAD-76E9FF53F706}" type="pres">
      <dgm:prSet presAssocID="{9A631AC9-0481-4BA5-AF0E-7874FB671AB5}" presName="node" presStyleLbl="node1" presStyleIdx="5" presStyleCnt="12">
        <dgm:presLayoutVars>
          <dgm:bulletEnabled val="1"/>
        </dgm:presLayoutVars>
      </dgm:prSet>
      <dgm:spPr/>
    </dgm:pt>
    <dgm:pt modelId="{6627FCF3-FB76-4F96-A414-B93F53E799F9}" type="pres">
      <dgm:prSet presAssocID="{869948EE-5CA6-46D3-99B0-8EF4C4FEC73A}" presName="sibTrans" presStyleLbl="sibTrans2D1" presStyleIdx="5" presStyleCnt="11"/>
      <dgm:spPr/>
    </dgm:pt>
    <dgm:pt modelId="{94118CA2-920C-4948-BAF3-27570C1BBB5E}" type="pres">
      <dgm:prSet presAssocID="{869948EE-5CA6-46D3-99B0-8EF4C4FEC73A}" presName="connectorText" presStyleLbl="sibTrans2D1" presStyleIdx="5" presStyleCnt="11"/>
      <dgm:spPr/>
    </dgm:pt>
    <dgm:pt modelId="{DFE8EEE1-AAFA-4CB0-8AAB-39EDCE44248F}" type="pres">
      <dgm:prSet presAssocID="{9A009DCC-6447-4257-B482-630EEB52AAFB}" presName="node" presStyleLbl="node1" presStyleIdx="6" presStyleCnt="12">
        <dgm:presLayoutVars>
          <dgm:bulletEnabled val="1"/>
        </dgm:presLayoutVars>
      </dgm:prSet>
      <dgm:spPr/>
    </dgm:pt>
    <dgm:pt modelId="{E25E9BA7-FC2F-4856-8FDC-02A79C0EF803}" type="pres">
      <dgm:prSet presAssocID="{EE81F772-CFBA-41C8-BAEC-E5C2583D5357}" presName="sibTrans" presStyleLbl="sibTrans2D1" presStyleIdx="6" presStyleCnt="11"/>
      <dgm:spPr/>
    </dgm:pt>
    <dgm:pt modelId="{239DD9F3-FA39-416C-A956-DA5CCA70FA04}" type="pres">
      <dgm:prSet presAssocID="{EE81F772-CFBA-41C8-BAEC-E5C2583D5357}" presName="connectorText" presStyleLbl="sibTrans2D1" presStyleIdx="6" presStyleCnt="11"/>
      <dgm:spPr/>
    </dgm:pt>
    <dgm:pt modelId="{2A656154-870D-4B03-A14E-2E539A437BE5}" type="pres">
      <dgm:prSet presAssocID="{B47B4642-E27D-49B4-A7B4-B09BEC80294D}" presName="node" presStyleLbl="node1" presStyleIdx="7" presStyleCnt="12">
        <dgm:presLayoutVars>
          <dgm:bulletEnabled val="1"/>
        </dgm:presLayoutVars>
      </dgm:prSet>
      <dgm:spPr/>
    </dgm:pt>
    <dgm:pt modelId="{D96E6A82-2D62-4A99-8838-5BED580226AD}" type="pres">
      <dgm:prSet presAssocID="{6AD5D2AF-CDDC-4EDA-BA8F-47E8754169F2}" presName="sibTrans" presStyleLbl="sibTrans2D1" presStyleIdx="7" presStyleCnt="11"/>
      <dgm:spPr/>
    </dgm:pt>
    <dgm:pt modelId="{5A7F37AC-6820-47EA-B01F-DB728790BEC4}" type="pres">
      <dgm:prSet presAssocID="{6AD5D2AF-CDDC-4EDA-BA8F-47E8754169F2}" presName="connectorText" presStyleLbl="sibTrans2D1" presStyleIdx="7" presStyleCnt="11"/>
      <dgm:spPr/>
    </dgm:pt>
    <dgm:pt modelId="{7311A9C6-5345-450F-8225-8A48E681FF94}" type="pres">
      <dgm:prSet presAssocID="{D2BC2F14-5A1C-4D49-A2B7-F703FDFE2749}" presName="node" presStyleLbl="node1" presStyleIdx="8" presStyleCnt="12">
        <dgm:presLayoutVars>
          <dgm:bulletEnabled val="1"/>
        </dgm:presLayoutVars>
      </dgm:prSet>
      <dgm:spPr/>
    </dgm:pt>
    <dgm:pt modelId="{6A482053-61BE-4EC1-910D-2F3A353A6AA8}" type="pres">
      <dgm:prSet presAssocID="{25BB4C55-38EB-40FD-A46E-D296F200B3F7}" presName="sibTrans" presStyleLbl="sibTrans2D1" presStyleIdx="8" presStyleCnt="11"/>
      <dgm:spPr/>
    </dgm:pt>
    <dgm:pt modelId="{1F0AFA10-CCB8-4D7B-86BD-0567A097C20B}" type="pres">
      <dgm:prSet presAssocID="{25BB4C55-38EB-40FD-A46E-D296F200B3F7}" presName="connectorText" presStyleLbl="sibTrans2D1" presStyleIdx="8" presStyleCnt="11"/>
      <dgm:spPr/>
    </dgm:pt>
    <dgm:pt modelId="{21849F44-F34E-48FA-92A9-FA97100F6127}" type="pres">
      <dgm:prSet presAssocID="{89B881CF-2EAA-4DA0-BCCF-15C51B5BC694}" presName="node" presStyleLbl="node1" presStyleIdx="9" presStyleCnt="12">
        <dgm:presLayoutVars>
          <dgm:bulletEnabled val="1"/>
        </dgm:presLayoutVars>
      </dgm:prSet>
      <dgm:spPr/>
    </dgm:pt>
    <dgm:pt modelId="{447A25EF-73B4-4111-A3B7-DE1AD5C8FD64}" type="pres">
      <dgm:prSet presAssocID="{6389FB1D-E3F8-4A07-83E9-C1109AB44157}" presName="sibTrans" presStyleLbl="sibTrans2D1" presStyleIdx="9" presStyleCnt="11"/>
      <dgm:spPr/>
    </dgm:pt>
    <dgm:pt modelId="{6C1E1043-7A04-4858-9F2A-61667B3FE2C4}" type="pres">
      <dgm:prSet presAssocID="{6389FB1D-E3F8-4A07-83E9-C1109AB44157}" presName="connectorText" presStyleLbl="sibTrans2D1" presStyleIdx="9" presStyleCnt="11"/>
      <dgm:spPr/>
    </dgm:pt>
    <dgm:pt modelId="{D433B54E-26E2-4464-B935-E51FFD848C3F}" type="pres">
      <dgm:prSet presAssocID="{7382224B-FC3D-4E31-85AF-D4D52FB8EFF7}" presName="node" presStyleLbl="node1" presStyleIdx="10" presStyleCnt="12">
        <dgm:presLayoutVars>
          <dgm:bulletEnabled val="1"/>
        </dgm:presLayoutVars>
      </dgm:prSet>
      <dgm:spPr/>
    </dgm:pt>
    <dgm:pt modelId="{B2377E84-FDEB-407F-B33E-6A9A784C3573}" type="pres">
      <dgm:prSet presAssocID="{C237D905-E23D-4480-8625-FA5883CCF623}" presName="sibTrans" presStyleLbl="sibTrans2D1" presStyleIdx="10" presStyleCnt="11"/>
      <dgm:spPr/>
    </dgm:pt>
    <dgm:pt modelId="{652B255D-0D7C-47C0-A6D0-E4DA63D986DF}" type="pres">
      <dgm:prSet presAssocID="{C237D905-E23D-4480-8625-FA5883CCF623}" presName="connectorText" presStyleLbl="sibTrans2D1" presStyleIdx="10" presStyleCnt="11"/>
      <dgm:spPr/>
    </dgm:pt>
    <dgm:pt modelId="{CDFC0DA0-DEA0-4588-9FEE-1905DF2C81F7}" type="pres">
      <dgm:prSet presAssocID="{B3D395BF-56AE-41F9-B782-982FD322E7B3}" presName="node" presStyleLbl="node1" presStyleIdx="11" presStyleCnt="12">
        <dgm:presLayoutVars>
          <dgm:bulletEnabled val="1"/>
        </dgm:presLayoutVars>
      </dgm:prSet>
      <dgm:spPr/>
    </dgm:pt>
  </dgm:ptLst>
  <dgm:cxnLst>
    <dgm:cxn modelId="{27A08002-ABF2-4509-82DA-09DEA7F0F98B}" type="presOf" srcId="{6AD5D2AF-CDDC-4EDA-BA8F-47E8754169F2}" destId="{5A7F37AC-6820-47EA-B01F-DB728790BEC4}" srcOrd="1" destOrd="0" presId="urn:microsoft.com/office/officeart/2005/8/layout/process5"/>
    <dgm:cxn modelId="{F88E0D06-03CA-4CF1-A131-9DC6EFD08428}" type="presOf" srcId="{869948EE-5CA6-46D3-99B0-8EF4C4FEC73A}" destId="{94118CA2-920C-4948-BAF3-27570C1BBB5E}" srcOrd="1" destOrd="0" presId="urn:microsoft.com/office/officeart/2005/8/layout/process5"/>
    <dgm:cxn modelId="{47CC2807-86E3-4CB0-B9B3-CCE461ADD7AC}" type="presOf" srcId="{F294B455-2861-4F5A-9942-030FF0CB7CF3}" destId="{930ABD76-95C6-46B2-AA7F-30C0BCA31D2D}" srcOrd="0" destOrd="0" presId="urn:microsoft.com/office/officeart/2005/8/layout/process5"/>
    <dgm:cxn modelId="{C9FCBC13-8D01-4D19-A6E8-49C0D82565D1}" type="presOf" srcId="{B47B4642-E27D-49B4-A7B4-B09BEC80294D}" destId="{2A656154-870D-4B03-A14E-2E539A437BE5}" srcOrd="0" destOrd="0" presId="urn:microsoft.com/office/officeart/2005/8/layout/process5"/>
    <dgm:cxn modelId="{545AC319-4C06-461D-A32B-B7705F2E09B6}" type="presOf" srcId="{FD8F00C8-22B9-4CA9-B54F-234EA1CB267B}" destId="{4C99CB5F-B357-4BE9-9F79-D39A9D80B58B}" srcOrd="1" destOrd="0" presId="urn:microsoft.com/office/officeart/2005/8/layout/process5"/>
    <dgm:cxn modelId="{4FB6A51F-3072-4690-9060-899302597F1A}" srcId="{791F0313-E44C-4021-A5C3-6BD7C533B592}" destId="{9A631AC9-0481-4BA5-AF0E-7874FB671AB5}" srcOrd="5" destOrd="0" parTransId="{92AFA199-7A01-4139-82E0-6A9A5DE9035B}" sibTransId="{869948EE-5CA6-46D3-99B0-8EF4C4FEC73A}"/>
    <dgm:cxn modelId="{E093D31F-A2E4-4DE2-9E87-48B7E717D6CD}" srcId="{791F0313-E44C-4021-A5C3-6BD7C533B592}" destId="{B3D395BF-56AE-41F9-B782-982FD322E7B3}" srcOrd="11" destOrd="0" parTransId="{17BAD819-588B-45E1-9494-C0C0AB3FB967}" sibTransId="{19C66B5E-0E19-4166-97DE-A7889422F5AB}"/>
    <dgm:cxn modelId="{75675D2C-D0AA-4801-901A-0A4B35344B5F}" type="presOf" srcId="{CA439B39-1F83-409D-A595-91A2EE04CE37}" destId="{D4FE29A9-B067-46F2-B25F-CC3B0262E89A}" srcOrd="0" destOrd="0" presId="urn:microsoft.com/office/officeart/2005/8/layout/process5"/>
    <dgm:cxn modelId="{B278B837-981F-4F6D-85B6-71EA1B88A4E2}" type="presOf" srcId="{DC7A41E7-DF06-4E21-9C39-02FA16991466}" destId="{363F7257-FCC5-49D6-A520-3C78FDEEBCBC}" srcOrd="0" destOrd="0" presId="urn:microsoft.com/office/officeart/2005/8/layout/process5"/>
    <dgm:cxn modelId="{E3768C39-2D51-40FC-9D6E-49C82CF692DA}" type="presOf" srcId="{25BB4C55-38EB-40FD-A46E-D296F200B3F7}" destId="{1F0AFA10-CCB8-4D7B-86BD-0567A097C20B}" srcOrd="1" destOrd="0" presId="urn:microsoft.com/office/officeart/2005/8/layout/process5"/>
    <dgm:cxn modelId="{E257965D-06A6-490D-89BF-43AF17730AB8}" type="presOf" srcId="{B467248D-1FD4-4FBA-A158-146E0F725E6C}" destId="{B48C5E84-ABB0-41B4-B99C-DD1DC7D7E259}" srcOrd="0" destOrd="0" presId="urn:microsoft.com/office/officeart/2005/8/layout/process5"/>
    <dgm:cxn modelId="{4646C65E-0EE9-4FBB-838D-45A1DFBCF4E2}" type="presOf" srcId="{B467248D-1FD4-4FBA-A158-146E0F725E6C}" destId="{F3C7F286-A011-47C8-A4ED-D6B31AB1E017}" srcOrd="1" destOrd="0" presId="urn:microsoft.com/office/officeart/2005/8/layout/process5"/>
    <dgm:cxn modelId="{5BDE6764-8F10-4FD2-894D-2759376AB3E4}" srcId="{791F0313-E44C-4021-A5C3-6BD7C533B592}" destId="{3318D440-D664-426B-957C-48EE23453B8F}" srcOrd="1" destOrd="0" parTransId="{2529EC5F-FE0F-40B5-AF1C-240EC65535D5}" sibTransId="{DE08FB85-AE44-499A-B5EE-CBF27346C38A}"/>
    <dgm:cxn modelId="{55D2CF44-670F-47B5-9095-5B724A8563B9}" type="presOf" srcId="{89B881CF-2EAA-4DA0-BCCF-15C51B5BC694}" destId="{21849F44-F34E-48FA-92A9-FA97100F6127}" srcOrd="0" destOrd="0" presId="urn:microsoft.com/office/officeart/2005/8/layout/process5"/>
    <dgm:cxn modelId="{3E1DDE47-8731-4B5F-9F47-1AADEB71ACF9}" type="presOf" srcId="{FD8F00C8-22B9-4CA9-B54F-234EA1CB267B}" destId="{6E689839-010C-4228-A21B-AD4923ADC054}" srcOrd="0" destOrd="0" presId="urn:microsoft.com/office/officeart/2005/8/layout/process5"/>
    <dgm:cxn modelId="{A6BFF848-00AB-4D6D-BAE1-6583E8563D84}" type="presOf" srcId="{DC7A41E7-DF06-4E21-9C39-02FA16991466}" destId="{7307D19C-DAE5-4B31-8744-79088DD4BDAE}" srcOrd="1" destOrd="0" presId="urn:microsoft.com/office/officeart/2005/8/layout/process5"/>
    <dgm:cxn modelId="{34B1326D-DAB4-440E-8C05-86AB2AA78F08}" srcId="{791F0313-E44C-4021-A5C3-6BD7C533B592}" destId="{CA439B39-1F83-409D-A595-91A2EE04CE37}" srcOrd="3" destOrd="0" parTransId="{28B9D5A1-0AAB-4E13-8645-8369D5E929E1}" sibTransId="{DC7A41E7-DF06-4E21-9C39-02FA16991466}"/>
    <dgm:cxn modelId="{7C8F846E-C51C-4412-A1C7-C45EC68A239E}" type="presOf" srcId="{B3D395BF-56AE-41F9-B782-982FD322E7B3}" destId="{CDFC0DA0-DEA0-4588-9FEE-1905DF2C81F7}" srcOrd="0" destOrd="0" presId="urn:microsoft.com/office/officeart/2005/8/layout/process5"/>
    <dgm:cxn modelId="{DC0CF06F-114D-4B83-AB32-883D6CF6436E}" srcId="{791F0313-E44C-4021-A5C3-6BD7C533B592}" destId="{2D1943F1-4D79-4272-ACA6-4ED07F0436D4}" srcOrd="4" destOrd="0" parTransId="{775B6A86-1E3F-429B-A039-A95372D62EE7}" sibTransId="{9666E523-CE11-48EC-8B7E-917DC52E997E}"/>
    <dgm:cxn modelId="{D2940070-D44B-4173-8F86-E6F009AFD712}" type="presOf" srcId="{9A631AC9-0481-4BA5-AF0E-7874FB671AB5}" destId="{43534C48-08B9-4AEE-8CAD-76E9FF53F706}" srcOrd="0" destOrd="0" presId="urn:microsoft.com/office/officeart/2005/8/layout/process5"/>
    <dgm:cxn modelId="{7E5D9450-D85E-4429-922A-7236164B1A6A}" type="presOf" srcId="{0DEA5795-EA70-4D3E-80EA-E23EB99C9C1B}" destId="{3BFA62B2-CA69-4F33-B5FD-7ADC5288707C}" srcOrd="0" destOrd="0" presId="urn:microsoft.com/office/officeart/2005/8/layout/process5"/>
    <dgm:cxn modelId="{49817672-6829-4B61-8BD9-FFFF0B760F33}" type="presOf" srcId="{DE08FB85-AE44-499A-B5EE-CBF27346C38A}" destId="{55D0BC6F-AADF-4CCE-9CC1-91A1DCECBDF4}" srcOrd="0" destOrd="0" presId="urn:microsoft.com/office/officeart/2005/8/layout/process5"/>
    <dgm:cxn modelId="{49272854-6A60-4BFD-A10C-02610030D8B9}" srcId="{791F0313-E44C-4021-A5C3-6BD7C533B592}" destId="{F294B455-2861-4F5A-9942-030FF0CB7CF3}" srcOrd="2" destOrd="0" parTransId="{944D037E-D93C-4BF3-949F-10E4ACA6298C}" sibTransId="{B467248D-1FD4-4FBA-A158-146E0F725E6C}"/>
    <dgm:cxn modelId="{9D228955-E01E-4033-9EFC-4FB6E911D670}" type="presOf" srcId="{C237D905-E23D-4480-8625-FA5883CCF623}" destId="{652B255D-0D7C-47C0-A6D0-E4DA63D986DF}" srcOrd="1" destOrd="0" presId="urn:microsoft.com/office/officeart/2005/8/layout/process5"/>
    <dgm:cxn modelId="{F6CDC876-0BF7-4297-B63F-9B1F580A583F}" type="presOf" srcId="{6389FB1D-E3F8-4A07-83E9-C1109AB44157}" destId="{6C1E1043-7A04-4858-9F2A-61667B3FE2C4}" srcOrd="1" destOrd="0" presId="urn:microsoft.com/office/officeart/2005/8/layout/process5"/>
    <dgm:cxn modelId="{B3343B80-16CE-49B5-B63F-3C7356C34508}" type="presOf" srcId="{2D1943F1-4D79-4272-ACA6-4ED07F0436D4}" destId="{6BF2514D-6FFB-40FC-A858-00A8F84CF85A}" srcOrd="0" destOrd="0" presId="urn:microsoft.com/office/officeart/2005/8/layout/process5"/>
    <dgm:cxn modelId="{B8E68B8B-C415-4F66-88F1-BC1E8B66A215}" srcId="{791F0313-E44C-4021-A5C3-6BD7C533B592}" destId="{B47B4642-E27D-49B4-A7B4-B09BEC80294D}" srcOrd="7" destOrd="0" parTransId="{AC27824B-C43B-4C67-8771-EA69A0AE17EC}" sibTransId="{6AD5D2AF-CDDC-4EDA-BA8F-47E8754169F2}"/>
    <dgm:cxn modelId="{AF27C1A0-F995-4505-A264-4E10AE0D46F6}" type="presOf" srcId="{791F0313-E44C-4021-A5C3-6BD7C533B592}" destId="{A4BB3F97-3A71-4070-8F8D-905E1D0D7243}" srcOrd="0" destOrd="0" presId="urn:microsoft.com/office/officeart/2005/8/layout/process5"/>
    <dgm:cxn modelId="{35791BAD-EE84-4F29-BEC9-D96086F9DDBC}" type="presOf" srcId="{DE08FB85-AE44-499A-B5EE-CBF27346C38A}" destId="{353040EA-ED3E-4FC3-BC17-3E1699146CCC}" srcOrd="1" destOrd="0" presId="urn:microsoft.com/office/officeart/2005/8/layout/process5"/>
    <dgm:cxn modelId="{31CE53AE-5984-4FBB-B07C-73511FFE19EA}" srcId="{791F0313-E44C-4021-A5C3-6BD7C533B592}" destId="{7382224B-FC3D-4E31-85AF-D4D52FB8EFF7}" srcOrd="10" destOrd="0" parTransId="{6B85B954-62EA-45E3-87F7-A34F5094CFB8}" sibTransId="{C237D905-E23D-4480-8625-FA5883CCF623}"/>
    <dgm:cxn modelId="{58DE75AE-671B-4605-B07B-AC4EB8ECDD76}" srcId="{791F0313-E44C-4021-A5C3-6BD7C533B592}" destId="{9A009DCC-6447-4257-B482-630EEB52AAFB}" srcOrd="6" destOrd="0" parTransId="{C2C7E0C8-C1AD-4BD2-AFED-4ED156220C3C}" sibTransId="{EE81F772-CFBA-41C8-BAEC-E5C2583D5357}"/>
    <dgm:cxn modelId="{EC1DDEAF-3948-40DD-A049-028F04826452}" type="presOf" srcId="{9666E523-CE11-48EC-8B7E-917DC52E997E}" destId="{CDCFD7AD-4E71-4888-86B6-96AA48077713}" srcOrd="0" destOrd="0" presId="urn:microsoft.com/office/officeart/2005/8/layout/process5"/>
    <dgm:cxn modelId="{AD644AB7-88E9-49A1-B87F-46A45A2F68A6}" type="presOf" srcId="{C237D905-E23D-4480-8625-FA5883CCF623}" destId="{B2377E84-FDEB-407F-B33E-6A9A784C3573}" srcOrd="0" destOrd="0" presId="urn:microsoft.com/office/officeart/2005/8/layout/process5"/>
    <dgm:cxn modelId="{679C7BC4-4E34-4E72-A15F-30940BA92DD1}" srcId="{791F0313-E44C-4021-A5C3-6BD7C533B592}" destId="{89B881CF-2EAA-4DA0-BCCF-15C51B5BC694}" srcOrd="9" destOrd="0" parTransId="{9AF3C80A-4F3E-4EB0-BCDC-2DE49C9C3F72}" sibTransId="{6389FB1D-E3F8-4A07-83E9-C1109AB44157}"/>
    <dgm:cxn modelId="{4E9F23C7-32AD-40D8-BB52-F286455C6567}" type="presOf" srcId="{25BB4C55-38EB-40FD-A46E-D296F200B3F7}" destId="{6A482053-61BE-4EC1-910D-2F3A353A6AA8}" srcOrd="0" destOrd="0" presId="urn:microsoft.com/office/officeart/2005/8/layout/process5"/>
    <dgm:cxn modelId="{9D7690CB-1D58-4F53-A428-0D9EC265DADA}" type="presOf" srcId="{6389FB1D-E3F8-4A07-83E9-C1109AB44157}" destId="{447A25EF-73B4-4111-A3B7-DE1AD5C8FD64}" srcOrd="0" destOrd="0" presId="urn:microsoft.com/office/officeart/2005/8/layout/process5"/>
    <dgm:cxn modelId="{FD3BB8CB-71CF-4A78-8F16-0D1269CD8A58}" type="presOf" srcId="{EE81F772-CFBA-41C8-BAEC-E5C2583D5357}" destId="{239DD9F3-FA39-416C-A956-DA5CCA70FA04}" srcOrd="1" destOrd="0" presId="urn:microsoft.com/office/officeart/2005/8/layout/process5"/>
    <dgm:cxn modelId="{17063FCE-D4E5-41DE-BD0F-1E6D5BFF5391}" type="presOf" srcId="{3318D440-D664-426B-957C-48EE23453B8F}" destId="{19F2747F-FD50-4C7C-83F9-0B5FDD73C64D}" srcOrd="0" destOrd="0" presId="urn:microsoft.com/office/officeart/2005/8/layout/process5"/>
    <dgm:cxn modelId="{DE0F1DCF-76BA-42B5-82DE-6C05EE6524C1}" srcId="{791F0313-E44C-4021-A5C3-6BD7C533B592}" destId="{0DEA5795-EA70-4D3E-80EA-E23EB99C9C1B}" srcOrd="0" destOrd="0" parTransId="{A463629F-7A7D-4876-8023-1AF4F28BB53C}" sibTransId="{FD8F00C8-22B9-4CA9-B54F-234EA1CB267B}"/>
    <dgm:cxn modelId="{3EB00CD0-7985-45F6-BD62-802B74FD281D}" type="presOf" srcId="{EE81F772-CFBA-41C8-BAEC-E5C2583D5357}" destId="{E25E9BA7-FC2F-4856-8FDC-02A79C0EF803}" srcOrd="0" destOrd="0" presId="urn:microsoft.com/office/officeart/2005/8/layout/process5"/>
    <dgm:cxn modelId="{7E97BFE5-A0D6-4BFB-822E-0861148572FC}" type="presOf" srcId="{9666E523-CE11-48EC-8B7E-917DC52E997E}" destId="{4E407676-902E-4036-BBD0-483A00892B1F}" srcOrd="1" destOrd="0" presId="urn:microsoft.com/office/officeart/2005/8/layout/process5"/>
    <dgm:cxn modelId="{E8FCCDE7-9401-47A2-A3B6-4B7A792BB738}" type="presOf" srcId="{9A009DCC-6447-4257-B482-630EEB52AAFB}" destId="{DFE8EEE1-AAFA-4CB0-8AAB-39EDCE44248F}" srcOrd="0" destOrd="0" presId="urn:microsoft.com/office/officeart/2005/8/layout/process5"/>
    <dgm:cxn modelId="{402F38ED-9003-4CC2-88AC-53EED894A943}" type="presOf" srcId="{869948EE-5CA6-46D3-99B0-8EF4C4FEC73A}" destId="{6627FCF3-FB76-4F96-A414-B93F53E799F9}" srcOrd="0" destOrd="0" presId="urn:microsoft.com/office/officeart/2005/8/layout/process5"/>
    <dgm:cxn modelId="{C235A9ED-BA3D-4DDF-B8BA-223CFBA5FDE7}" type="presOf" srcId="{6AD5D2AF-CDDC-4EDA-BA8F-47E8754169F2}" destId="{D96E6A82-2D62-4A99-8838-5BED580226AD}" srcOrd="0" destOrd="0" presId="urn:microsoft.com/office/officeart/2005/8/layout/process5"/>
    <dgm:cxn modelId="{41B952F0-419D-4FA9-8E17-63853176BE98}" srcId="{791F0313-E44C-4021-A5C3-6BD7C533B592}" destId="{D2BC2F14-5A1C-4D49-A2B7-F703FDFE2749}" srcOrd="8" destOrd="0" parTransId="{E82D949A-ADCE-4794-93DB-42C2B4A0DB4B}" sibTransId="{25BB4C55-38EB-40FD-A46E-D296F200B3F7}"/>
    <dgm:cxn modelId="{106D2AF4-1AE0-4441-B6C0-57585A62C832}" type="presOf" srcId="{D2BC2F14-5A1C-4D49-A2B7-F703FDFE2749}" destId="{7311A9C6-5345-450F-8225-8A48E681FF94}" srcOrd="0" destOrd="0" presId="urn:microsoft.com/office/officeart/2005/8/layout/process5"/>
    <dgm:cxn modelId="{16AC4CFF-66EC-4B88-9846-98A6B348BE8C}" type="presOf" srcId="{7382224B-FC3D-4E31-85AF-D4D52FB8EFF7}" destId="{D433B54E-26E2-4464-B935-E51FFD848C3F}" srcOrd="0" destOrd="0" presId="urn:microsoft.com/office/officeart/2005/8/layout/process5"/>
    <dgm:cxn modelId="{8A952447-FF17-4BBB-A353-FA86313EFAD0}" type="presParOf" srcId="{A4BB3F97-3A71-4070-8F8D-905E1D0D7243}" destId="{3BFA62B2-CA69-4F33-B5FD-7ADC5288707C}" srcOrd="0" destOrd="0" presId="urn:microsoft.com/office/officeart/2005/8/layout/process5"/>
    <dgm:cxn modelId="{FD59ABBA-FFE9-4950-86F6-1A4F00192FDE}" type="presParOf" srcId="{A4BB3F97-3A71-4070-8F8D-905E1D0D7243}" destId="{6E689839-010C-4228-A21B-AD4923ADC054}" srcOrd="1" destOrd="0" presId="urn:microsoft.com/office/officeart/2005/8/layout/process5"/>
    <dgm:cxn modelId="{89F5A964-AF4F-4B43-B4A0-ADE65A38E2E8}" type="presParOf" srcId="{6E689839-010C-4228-A21B-AD4923ADC054}" destId="{4C99CB5F-B357-4BE9-9F79-D39A9D80B58B}" srcOrd="0" destOrd="0" presId="urn:microsoft.com/office/officeart/2005/8/layout/process5"/>
    <dgm:cxn modelId="{AC9B2646-3EBD-4B5E-A649-BEDC47CA177A}" type="presParOf" srcId="{A4BB3F97-3A71-4070-8F8D-905E1D0D7243}" destId="{19F2747F-FD50-4C7C-83F9-0B5FDD73C64D}" srcOrd="2" destOrd="0" presId="urn:microsoft.com/office/officeart/2005/8/layout/process5"/>
    <dgm:cxn modelId="{0AB88353-C1A3-45DC-B744-B6F0F07EB62C}" type="presParOf" srcId="{A4BB3F97-3A71-4070-8F8D-905E1D0D7243}" destId="{55D0BC6F-AADF-4CCE-9CC1-91A1DCECBDF4}" srcOrd="3" destOrd="0" presId="urn:microsoft.com/office/officeart/2005/8/layout/process5"/>
    <dgm:cxn modelId="{BAED8F99-265E-4E2D-9D9A-7BA452DB4D0A}" type="presParOf" srcId="{55D0BC6F-AADF-4CCE-9CC1-91A1DCECBDF4}" destId="{353040EA-ED3E-4FC3-BC17-3E1699146CCC}" srcOrd="0" destOrd="0" presId="urn:microsoft.com/office/officeart/2005/8/layout/process5"/>
    <dgm:cxn modelId="{987458C3-51E2-4618-8E3C-FF898F6FA677}" type="presParOf" srcId="{A4BB3F97-3A71-4070-8F8D-905E1D0D7243}" destId="{930ABD76-95C6-46B2-AA7F-30C0BCA31D2D}" srcOrd="4" destOrd="0" presId="urn:microsoft.com/office/officeart/2005/8/layout/process5"/>
    <dgm:cxn modelId="{3EE006C7-0C64-44C5-B953-EE33955FADF2}" type="presParOf" srcId="{A4BB3F97-3A71-4070-8F8D-905E1D0D7243}" destId="{B48C5E84-ABB0-41B4-B99C-DD1DC7D7E259}" srcOrd="5" destOrd="0" presId="urn:microsoft.com/office/officeart/2005/8/layout/process5"/>
    <dgm:cxn modelId="{E1E39F72-06CC-4FD1-8289-52F55E9F3535}" type="presParOf" srcId="{B48C5E84-ABB0-41B4-B99C-DD1DC7D7E259}" destId="{F3C7F286-A011-47C8-A4ED-D6B31AB1E017}" srcOrd="0" destOrd="0" presId="urn:microsoft.com/office/officeart/2005/8/layout/process5"/>
    <dgm:cxn modelId="{88574A42-4ECD-4AC2-8DFD-8969441839C7}" type="presParOf" srcId="{A4BB3F97-3A71-4070-8F8D-905E1D0D7243}" destId="{D4FE29A9-B067-46F2-B25F-CC3B0262E89A}" srcOrd="6" destOrd="0" presId="urn:microsoft.com/office/officeart/2005/8/layout/process5"/>
    <dgm:cxn modelId="{D0CAD09C-DA7C-4D36-9DBE-1A7FD8BDCEB2}" type="presParOf" srcId="{A4BB3F97-3A71-4070-8F8D-905E1D0D7243}" destId="{363F7257-FCC5-49D6-A520-3C78FDEEBCBC}" srcOrd="7" destOrd="0" presId="urn:microsoft.com/office/officeart/2005/8/layout/process5"/>
    <dgm:cxn modelId="{535BDA6B-C2AC-4AA4-88EB-D0D1D38EE751}" type="presParOf" srcId="{363F7257-FCC5-49D6-A520-3C78FDEEBCBC}" destId="{7307D19C-DAE5-4B31-8744-79088DD4BDAE}" srcOrd="0" destOrd="0" presId="urn:microsoft.com/office/officeart/2005/8/layout/process5"/>
    <dgm:cxn modelId="{16B4E120-0992-4CE4-BA4B-E61979BF9044}" type="presParOf" srcId="{A4BB3F97-3A71-4070-8F8D-905E1D0D7243}" destId="{6BF2514D-6FFB-40FC-A858-00A8F84CF85A}" srcOrd="8" destOrd="0" presId="urn:microsoft.com/office/officeart/2005/8/layout/process5"/>
    <dgm:cxn modelId="{01C86546-ED30-4845-943E-56F83F57939F}" type="presParOf" srcId="{A4BB3F97-3A71-4070-8F8D-905E1D0D7243}" destId="{CDCFD7AD-4E71-4888-86B6-96AA48077713}" srcOrd="9" destOrd="0" presId="urn:microsoft.com/office/officeart/2005/8/layout/process5"/>
    <dgm:cxn modelId="{1A241364-CA63-446F-83D1-E52A197D8653}" type="presParOf" srcId="{CDCFD7AD-4E71-4888-86B6-96AA48077713}" destId="{4E407676-902E-4036-BBD0-483A00892B1F}" srcOrd="0" destOrd="0" presId="urn:microsoft.com/office/officeart/2005/8/layout/process5"/>
    <dgm:cxn modelId="{2E951141-BE64-4EA8-8754-A3569B818091}" type="presParOf" srcId="{A4BB3F97-3A71-4070-8F8D-905E1D0D7243}" destId="{43534C48-08B9-4AEE-8CAD-76E9FF53F706}" srcOrd="10" destOrd="0" presId="urn:microsoft.com/office/officeart/2005/8/layout/process5"/>
    <dgm:cxn modelId="{6F36F32B-B92A-4E96-81AB-18B2E7217FA5}" type="presParOf" srcId="{A4BB3F97-3A71-4070-8F8D-905E1D0D7243}" destId="{6627FCF3-FB76-4F96-A414-B93F53E799F9}" srcOrd="11" destOrd="0" presId="urn:microsoft.com/office/officeart/2005/8/layout/process5"/>
    <dgm:cxn modelId="{614506E6-D46C-4DCE-A388-20949E681EA3}" type="presParOf" srcId="{6627FCF3-FB76-4F96-A414-B93F53E799F9}" destId="{94118CA2-920C-4948-BAF3-27570C1BBB5E}" srcOrd="0" destOrd="0" presId="urn:microsoft.com/office/officeart/2005/8/layout/process5"/>
    <dgm:cxn modelId="{618E857D-5330-4C35-8BF7-F81FAF61F6A4}" type="presParOf" srcId="{A4BB3F97-3A71-4070-8F8D-905E1D0D7243}" destId="{DFE8EEE1-AAFA-4CB0-8AAB-39EDCE44248F}" srcOrd="12" destOrd="0" presId="urn:microsoft.com/office/officeart/2005/8/layout/process5"/>
    <dgm:cxn modelId="{96695964-4EB7-447A-A257-3C9DBBC27BF8}" type="presParOf" srcId="{A4BB3F97-3A71-4070-8F8D-905E1D0D7243}" destId="{E25E9BA7-FC2F-4856-8FDC-02A79C0EF803}" srcOrd="13" destOrd="0" presId="urn:microsoft.com/office/officeart/2005/8/layout/process5"/>
    <dgm:cxn modelId="{FE1860B5-1542-4080-8E76-F175D5ACF124}" type="presParOf" srcId="{E25E9BA7-FC2F-4856-8FDC-02A79C0EF803}" destId="{239DD9F3-FA39-416C-A956-DA5CCA70FA04}" srcOrd="0" destOrd="0" presId="urn:microsoft.com/office/officeart/2005/8/layout/process5"/>
    <dgm:cxn modelId="{BD97056F-4240-4A7F-99A6-7DA9584919B0}" type="presParOf" srcId="{A4BB3F97-3A71-4070-8F8D-905E1D0D7243}" destId="{2A656154-870D-4B03-A14E-2E539A437BE5}" srcOrd="14" destOrd="0" presId="urn:microsoft.com/office/officeart/2005/8/layout/process5"/>
    <dgm:cxn modelId="{D60FFC51-1670-42FC-91D7-F2E5C0D6195D}" type="presParOf" srcId="{A4BB3F97-3A71-4070-8F8D-905E1D0D7243}" destId="{D96E6A82-2D62-4A99-8838-5BED580226AD}" srcOrd="15" destOrd="0" presId="urn:microsoft.com/office/officeart/2005/8/layout/process5"/>
    <dgm:cxn modelId="{1227D3EA-7EAA-4536-809A-6C522797383A}" type="presParOf" srcId="{D96E6A82-2D62-4A99-8838-5BED580226AD}" destId="{5A7F37AC-6820-47EA-B01F-DB728790BEC4}" srcOrd="0" destOrd="0" presId="urn:microsoft.com/office/officeart/2005/8/layout/process5"/>
    <dgm:cxn modelId="{7ABC7883-A975-49AC-9853-F5CA7B7EDD1E}" type="presParOf" srcId="{A4BB3F97-3A71-4070-8F8D-905E1D0D7243}" destId="{7311A9C6-5345-450F-8225-8A48E681FF94}" srcOrd="16" destOrd="0" presId="urn:microsoft.com/office/officeart/2005/8/layout/process5"/>
    <dgm:cxn modelId="{4479DAAF-B399-491C-BE9F-C8DD8EF875D8}" type="presParOf" srcId="{A4BB3F97-3A71-4070-8F8D-905E1D0D7243}" destId="{6A482053-61BE-4EC1-910D-2F3A353A6AA8}" srcOrd="17" destOrd="0" presId="urn:microsoft.com/office/officeart/2005/8/layout/process5"/>
    <dgm:cxn modelId="{71E366C0-E28A-4D64-B5D7-D324AA9255C0}" type="presParOf" srcId="{6A482053-61BE-4EC1-910D-2F3A353A6AA8}" destId="{1F0AFA10-CCB8-4D7B-86BD-0567A097C20B}" srcOrd="0" destOrd="0" presId="urn:microsoft.com/office/officeart/2005/8/layout/process5"/>
    <dgm:cxn modelId="{23C29FC8-35B6-40F6-9302-E36252D7F8FA}" type="presParOf" srcId="{A4BB3F97-3A71-4070-8F8D-905E1D0D7243}" destId="{21849F44-F34E-48FA-92A9-FA97100F6127}" srcOrd="18" destOrd="0" presId="urn:microsoft.com/office/officeart/2005/8/layout/process5"/>
    <dgm:cxn modelId="{07505D45-C187-464C-9C71-209A82313CAD}" type="presParOf" srcId="{A4BB3F97-3A71-4070-8F8D-905E1D0D7243}" destId="{447A25EF-73B4-4111-A3B7-DE1AD5C8FD64}" srcOrd="19" destOrd="0" presId="urn:microsoft.com/office/officeart/2005/8/layout/process5"/>
    <dgm:cxn modelId="{2F55F40D-9FAA-45F1-85F5-3769AF700195}" type="presParOf" srcId="{447A25EF-73B4-4111-A3B7-DE1AD5C8FD64}" destId="{6C1E1043-7A04-4858-9F2A-61667B3FE2C4}" srcOrd="0" destOrd="0" presId="urn:microsoft.com/office/officeart/2005/8/layout/process5"/>
    <dgm:cxn modelId="{C5ADC68E-EC4D-4CC0-9164-787E31AF4CFA}" type="presParOf" srcId="{A4BB3F97-3A71-4070-8F8D-905E1D0D7243}" destId="{D433B54E-26E2-4464-B935-E51FFD848C3F}" srcOrd="20" destOrd="0" presId="urn:microsoft.com/office/officeart/2005/8/layout/process5"/>
    <dgm:cxn modelId="{74D3C3B2-F425-4E6B-9128-6AE97F424D50}" type="presParOf" srcId="{A4BB3F97-3A71-4070-8F8D-905E1D0D7243}" destId="{B2377E84-FDEB-407F-B33E-6A9A784C3573}" srcOrd="21" destOrd="0" presId="urn:microsoft.com/office/officeart/2005/8/layout/process5"/>
    <dgm:cxn modelId="{3BCA4AD4-6014-4D25-862E-FA176C8AA9D8}" type="presParOf" srcId="{B2377E84-FDEB-407F-B33E-6A9A784C3573}" destId="{652B255D-0D7C-47C0-A6D0-E4DA63D986DF}" srcOrd="0" destOrd="0" presId="urn:microsoft.com/office/officeart/2005/8/layout/process5"/>
    <dgm:cxn modelId="{625B1AC4-58EF-41DB-921A-61A8AACB6293}" type="presParOf" srcId="{A4BB3F97-3A71-4070-8F8D-905E1D0D7243}" destId="{CDFC0DA0-DEA0-4588-9FEE-1905DF2C81F7}" srcOrd="2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A62B2-CA69-4F33-B5FD-7ADC5288707C}">
      <dsp:nvSpPr>
        <dsp:cNvPr id="0" name=""/>
        <dsp:cNvSpPr/>
      </dsp:nvSpPr>
      <dsp:spPr>
        <a:xfrm>
          <a:off x="128306" y="2363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Nykytilan kuvaus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 dirty="0"/>
        </a:p>
      </dsp:txBody>
      <dsp:txXfrm>
        <a:off x="155104" y="29161"/>
        <a:ext cx="1471296" cy="861339"/>
      </dsp:txXfrm>
    </dsp:sp>
    <dsp:sp modelId="{6E689839-010C-4228-A21B-AD4923ADC054}">
      <dsp:nvSpPr>
        <dsp:cNvPr id="0" name=""/>
        <dsp:cNvSpPr/>
      </dsp:nvSpPr>
      <dsp:spPr>
        <a:xfrm>
          <a:off x="1787390" y="270744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1787390" y="346379"/>
        <a:ext cx="226294" cy="226903"/>
      </dsp:txXfrm>
    </dsp:sp>
    <dsp:sp modelId="{19F2747F-FD50-4C7C-83F9-0B5FDD73C64D}">
      <dsp:nvSpPr>
        <dsp:cNvPr id="0" name=""/>
        <dsp:cNvSpPr/>
      </dsp:nvSpPr>
      <dsp:spPr>
        <a:xfrm>
          <a:off x="2263156" y="2363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Keskeisten arvojen määritys</a:t>
          </a:r>
        </a:p>
      </dsp:txBody>
      <dsp:txXfrm>
        <a:off x="2289954" y="29161"/>
        <a:ext cx="1471296" cy="861339"/>
      </dsp:txXfrm>
    </dsp:sp>
    <dsp:sp modelId="{55D0BC6F-AADF-4CCE-9CC1-91A1DCECBDF4}">
      <dsp:nvSpPr>
        <dsp:cNvPr id="0" name=""/>
        <dsp:cNvSpPr/>
      </dsp:nvSpPr>
      <dsp:spPr>
        <a:xfrm>
          <a:off x="3922240" y="270744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3922240" y="346379"/>
        <a:ext cx="226294" cy="226903"/>
      </dsp:txXfrm>
    </dsp:sp>
    <dsp:sp modelId="{930ABD76-95C6-46B2-AA7F-30C0BCA31D2D}">
      <dsp:nvSpPr>
        <dsp:cNvPr id="0" name=""/>
        <dsp:cNvSpPr/>
      </dsp:nvSpPr>
      <dsp:spPr>
        <a:xfrm>
          <a:off x="4398007" y="2363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Uhka-analyysi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/>
        </a:p>
      </dsp:txBody>
      <dsp:txXfrm>
        <a:off x="4424805" y="29161"/>
        <a:ext cx="1471296" cy="861339"/>
      </dsp:txXfrm>
    </dsp:sp>
    <dsp:sp modelId="{B48C5E84-ABB0-41B4-B99C-DD1DC7D7E259}">
      <dsp:nvSpPr>
        <dsp:cNvPr id="0" name=""/>
        <dsp:cNvSpPr/>
      </dsp:nvSpPr>
      <dsp:spPr>
        <a:xfrm>
          <a:off x="6057090" y="270744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6057090" y="346379"/>
        <a:ext cx="226294" cy="226903"/>
      </dsp:txXfrm>
    </dsp:sp>
    <dsp:sp modelId="{D4FE29A9-B067-46F2-B25F-CC3B0262E89A}">
      <dsp:nvSpPr>
        <dsp:cNvPr id="0" name=""/>
        <dsp:cNvSpPr/>
      </dsp:nvSpPr>
      <dsp:spPr>
        <a:xfrm>
          <a:off x="6532857" y="2363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Päämäärät ja tavoitteet</a:t>
          </a:r>
        </a:p>
      </dsp:txBody>
      <dsp:txXfrm>
        <a:off x="6559655" y="29161"/>
        <a:ext cx="1471296" cy="861339"/>
      </dsp:txXfrm>
    </dsp:sp>
    <dsp:sp modelId="{363F7257-FCC5-49D6-A520-3C78FDEEBCBC}">
      <dsp:nvSpPr>
        <dsp:cNvPr id="0" name=""/>
        <dsp:cNvSpPr/>
      </dsp:nvSpPr>
      <dsp:spPr>
        <a:xfrm rot="5400000">
          <a:off x="7133665" y="1024041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 rot="-5400000">
        <a:off x="7181853" y="1051489"/>
        <a:ext cx="226903" cy="226294"/>
      </dsp:txXfrm>
    </dsp:sp>
    <dsp:sp modelId="{6BF2514D-6FFB-40FC-A858-00A8F84CF85A}">
      <dsp:nvSpPr>
        <dsp:cNvPr id="0" name=""/>
        <dsp:cNvSpPr/>
      </dsp:nvSpPr>
      <dsp:spPr>
        <a:xfrm>
          <a:off x="6532857" y="1527256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Vaikuttavuusmittarit</a:t>
          </a:r>
        </a:p>
      </dsp:txBody>
      <dsp:txXfrm>
        <a:off x="6559655" y="1554054"/>
        <a:ext cx="1471296" cy="861339"/>
      </dsp:txXfrm>
    </dsp:sp>
    <dsp:sp modelId="{CDCFD7AD-4E71-4888-86B6-96AA48077713}">
      <dsp:nvSpPr>
        <dsp:cNvPr id="0" name=""/>
        <dsp:cNvSpPr/>
      </dsp:nvSpPr>
      <dsp:spPr>
        <a:xfrm rot="10800000">
          <a:off x="6075389" y="1795637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 rot="10800000">
        <a:off x="6172372" y="1871272"/>
        <a:ext cx="226294" cy="226903"/>
      </dsp:txXfrm>
    </dsp:sp>
    <dsp:sp modelId="{43534C48-08B9-4AEE-8CAD-76E9FF53F706}">
      <dsp:nvSpPr>
        <dsp:cNvPr id="0" name=""/>
        <dsp:cNvSpPr/>
      </dsp:nvSpPr>
      <dsp:spPr>
        <a:xfrm>
          <a:off x="4398007" y="1527256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Vyöhykejako</a:t>
          </a:r>
        </a:p>
      </dsp:txBody>
      <dsp:txXfrm>
        <a:off x="4424805" y="1554054"/>
        <a:ext cx="1471296" cy="861339"/>
      </dsp:txXfrm>
    </dsp:sp>
    <dsp:sp modelId="{6627FCF3-FB76-4F96-A414-B93F53E799F9}">
      <dsp:nvSpPr>
        <dsp:cNvPr id="0" name=""/>
        <dsp:cNvSpPr/>
      </dsp:nvSpPr>
      <dsp:spPr>
        <a:xfrm rot="10800000">
          <a:off x="3940539" y="1795637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 rot="10800000">
        <a:off x="4037522" y="1871272"/>
        <a:ext cx="226294" cy="226903"/>
      </dsp:txXfrm>
    </dsp:sp>
    <dsp:sp modelId="{DFE8EEE1-AAFA-4CB0-8AAB-39EDCE44248F}">
      <dsp:nvSpPr>
        <dsp:cNvPr id="0" name=""/>
        <dsp:cNvSpPr/>
      </dsp:nvSpPr>
      <dsp:spPr>
        <a:xfrm>
          <a:off x="2263156" y="1527256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Toimenpiteet ja toteutusmittarit</a:t>
          </a:r>
        </a:p>
      </dsp:txBody>
      <dsp:txXfrm>
        <a:off x="2289954" y="1554054"/>
        <a:ext cx="1471296" cy="861339"/>
      </dsp:txXfrm>
    </dsp:sp>
    <dsp:sp modelId="{E25E9BA7-FC2F-4856-8FDC-02A79C0EF803}">
      <dsp:nvSpPr>
        <dsp:cNvPr id="0" name=""/>
        <dsp:cNvSpPr/>
      </dsp:nvSpPr>
      <dsp:spPr>
        <a:xfrm rot="10800000">
          <a:off x="1805689" y="1795637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 rot="10800000">
        <a:off x="1902672" y="1871272"/>
        <a:ext cx="226294" cy="226903"/>
      </dsp:txXfrm>
    </dsp:sp>
    <dsp:sp modelId="{2A656154-870D-4B03-A14E-2E539A437BE5}">
      <dsp:nvSpPr>
        <dsp:cNvPr id="0" name=""/>
        <dsp:cNvSpPr/>
      </dsp:nvSpPr>
      <dsp:spPr>
        <a:xfrm>
          <a:off x="128306" y="1527256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/>
            <a:t>Vaikutusten arviointi</a:t>
          </a:r>
        </a:p>
      </dsp:txBody>
      <dsp:txXfrm>
        <a:off x="155104" y="1554054"/>
        <a:ext cx="1471296" cy="861339"/>
      </dsp:txXfrm>
    </dsp:sp>
    <dsp:sp modelId="{D96E6A82-2D62-4A99-8838-5BED580226AD}">
      <dsp:nvSpPr>
        <dsp:cNvPr id="0" name=""/>
        <dsp:cNvSpPr/>
      </dsp:nvSpPr>
      <dsp:spPr>
        <a:xfrm rot="5400000">
          <a:off x="729114" y="2548934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 rot="-5400000">
        <a:off x="777302" y="2576382"/>
        <a:ext cx="226903" cy="226294"/>
      </dsp:txXfrm>
    </dsp:sp>
    <dsp:sp modelId="{7311A9C6-5345-450F-8225-8A48E681FF94}">
      <dsp:nvSpPr>
        <dsp:cNvPr id="0" name=""/>
        <dsp:cNvSpPr/>
      </dsp:nvSpPr>
      <dsp:spPr>
        <a:xfrm>
          <a:off x="128306" y="3052149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Lausunnot ja muutokset niiden perusteella</a:t>
          </a:r>
        </a:p>
      </dsp:txBody>
      <dsp:txXfrm>
        <a:off x="155104" y="3078947"/>
        <a:ext cx="1471296" cy="861339"/>
      </dsp:txXfrm>
    </dsp:sp>
    <dsp:sp modelId="{6A482053-61BE-4EC1-910D-2F3A353A6AA8}">
      <dsp:nvSpPr>
        <dsp:cNvPr id="0" name=""/>
        <dsp:cNvSpPr/>
      </dsp:nvSpPr>
      <dsp:spPr>
        <a:xfrm>
          <a:off x="1787390" y="3320530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1787390" y="3396165"/>
        <a:ext cx="226294" cy="226903"/>
      </dsp:txXfrm>
    </dsp:sp>
    <dsp:sp modelId="{21849F44-F34E-48FA-92A9-FA97100F6127}">
      <dsp:nvSpPr>
        <dsp:cNvPr id="0" name=""/>
        <dsp:cNvSpPr/>
      </dsp:nvSpPr>
      <dsp:spPr>
        <a:xfrm>
          <a:off x="2263156" y="3052149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YM:n lausunto</a:t>
          </a:r>
        </a:p>
      </dsp:txBody>
      <dsp:txXfrm>
        <a:off x="2289954" y="3078947"/>
        <a:ext cx="1471296" cy="861339"/>
      </dsp:txXfrm>
    </dsp:sp>
    <dsp:sp modelId="{447A25EF-73B4-4111-A3B7-DE1AD5C8FD64}">
      <dsp:nvSpPr>
        <dsp:cNvPr id="0" name=""/>
        <dsp:cNvSpPr/>
      </dsp:nvSpPr>
      <dsp:spPr>
        <a:xfrm>
          <a:off x="3922240" y="3320530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3922240" y="3396165"/>
        <a:ext cx="226294" cy="226903"/>
      </dsp:txXfrm>
    </dsp:sp>
    <dsp:sp modelId="{D433B54E-26E2-4464-B935-E51FFD848C3F}">
      <dsp:nvSpPr>
        <dsp:cNvPr id="0" name=""/>
        <dsp:cNvSpPr/>
      </dsp:nvSpPr>
      <dsp:spPr>
        <a:xfrm>
          <a:off x="4398007" y="3052149"/>
          <a:ext cx="1524892" cy="9149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050" kern="1200" dirty="0"/>
            <a:t>Metsähallituksen hyväksyntä</a:t>
          </a:r>
        </a:p>
      </dsp:txBody>
      <dsp:txXfrm>
        <a:off x="4424805" y="3078947"/>
        <a:ext cx="1471296" cy="861339"/>
      </dsp:txXfrm>
    </dsp:sp>
    <dsp:sp modelId="{B2377E84-FDEB-407F-B33E-6A9A784C3573}">
      <dsp:nvSpPr>
        <dsp:cNvPr id="0" name=""/>
        <dsp:cNvSpPr/>
      </dsp:nvSpPr>
      <dsp:spPr>
        <a:xfrm>
          <a:off x="6057090" y="3320530"/>
          <a:ext cx="323277" cy="378173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50" kern="1200">
            <a:solidFill>
              <a:schemeClr val="tx1"/>
            </a:solidFill>
          </a:endParaRPr>
        </a:p>
      </dsp:txBody>
      <dsp:txXfrm>
        <a:off x="6057090" y="3396165"/>
        <a:ext cx="226294" cy="226903"/>
      </dsp:txXfrm>
    </dsp:sp>
    <dsp:sp modelId="{CDFC0DA0-DEA0-4588-9FEE-1905DF2C81F7}">
      <dsp:nvSpPr>
        <dsp:cNvPr id="0" name=""/>
        <dsp:cNvSpPr/>
      </dsp:nvSpPr>
      <dsp:spPr>
        <a:xfrm>
          <a:off x="6532857" y="3052149"/>
          <a:ext cx="1524892" cy="914935"/>
        </a:xfrm>
        <a:prstGeom prst="roundRect">
          <a:avLst>
            <a:gd name="adj" fmla="val 10000"/>
          </a:avLst>
        </a:prstGeom>
        <a:solidFill>
          <a:srgbClr val="92D050"/>
        </a:solidFill>
        <a:ln w="38100">
          <a:solidFill>
            <a:schemeClr val="accent1">
              <a:lumMod val="60000"/>
              <a:lumOff val="4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b="1" kern="1200" dirty="0">
              <a:solidFill>
                <a:schemeClr val="tx1"/>
              </a:solidFill>
            </a:rPr>
            <a:t>Lainvoimaisuus</a:t>
          </a:r>
          <a:endParaRPr lang="fi-FI" sz="1050" b="1" kern="1200" dirty="0">
            <a:solidFill>
              <a:schemeClr val="tx1"/>
            </a:solidFill>
          </a:endParaRPr>
        </a:p>
      </dsp:txBody>
      <dsp:txXfrm>
        <a:off x="6559655" y="3078947"/>
        <a:ext cx="1471296" cy="861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D2326F66-BE6E-46EE-B4B8-B2257C7416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B68D2E8-4AB5-4CC5-8032-BFBDB5EDA9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03D8C-9978-4B07-AAF1-0A6063A2E3CF}" type="datetimeFigureOut">
              <a:rPr lang="fi-FI" smtClean="0"/>
              <a:t>12.9.2023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1EEDA61-BC5F-4A39-8F8D-B31D7DFE1E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F80B820-8BB3-4033-96CB-2853A6821B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14B3D-786E-443F-BA0F-824A3267B2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1103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53C2A-5429-4CDD-B07F-F53730D40F41}" type="datetimeFigureOut">
              <a:rPr lang="fi-FI" smtClean="0"/>
              <a:t>12.9.2023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96339-7500-4CC4-8B4D-D16EA354CE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68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023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66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38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424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9176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35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814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96339-7500-4CC4-8B4D-D16EA354CEA6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19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3905864B-367E-4228-9E87-2BB44A903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7656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9DEC58A-A02E-4C8D-BE9D-FB143A61B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090" y="1450800"/>
            <a:ext cx="3242110" cy="1818000"/>
          </a:xfrm>
        </p:spPr>
        <p:txBody>
          <a:bodyPr wrap="square" anchor="b">
            <a:normAutofit/>
          </a:bodyPr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45507CB-1BF9-456E-B76D-A7E626432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090" y="3373200"/>
            <a:ext cx="3242110" cy="604800"/>
          </a:xfrm>
        </p:spPr>
        <p:txBody>
          <a:bodyPr wrap="square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4862342-4660-4E51-8DCB-848D2C7FA5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96" y="261661"/>
            <a:ext cx="2035155" cy="6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91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72E8C8B2-99B5-4BB7-8951-204A0B9671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Tx/>
              <a:buNone/>
              <a:tabLst/>
              <a:defRPr sz="10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r>
              <a:rPr lang="en-US"/>
              <a:t>.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423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322DB3F-EF31-41A5-83A5-F9C0755ED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" y="-1"/>
            <a:ext cx="8779934" cy="5143497"/>
          </a:xfrm>
          <a:prstGeom prst="rect">
            <a:avLst/>
          </a:prstGeom>
          <a:gradFill>
            <a:gsLst>
              <a:gs pos="48000">
                <a:schemeClr val="tx1">
                  <a:alpha val="18000"/>
                </a:schemeClr>
              </a:gs>
              <a:gs pos="29000">
                <a:schemeClr val="tx1">
                  <a:alpha val="0"/>
                </a:schemeClr>
              </a:gs>
              <a:gs pos="68000">
                <a:schemeClr val="tx1">
                  <a:alpha val="38000"/>
                </a:schemeClr>
              </a:gs>
            </a:gsLst>
            <a:lin ang="195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584471"/>
            <a:ext cx="2949178" cy="1200150"/>
          </a:xfrm>
          <a:effectLst>
            <a:outerShdw blurRad="393700" algn="ctr" rotWithShape="0">
              <a:prstClr val="black"/>
            </a:outerShdw>
          </a:effectLst>
        </p:spPr>
        <p:txBody>
          <a:bodyPr wrap="square"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869035"/>
            <a:ext cx="2949178" cy="1532706"/>
          </a:xfrm>
          <a:effectLst>
            <a:outerShdw blurRad="393700" algn="ctr" rotWithShape="0">
              <a:prstClr val="black"/>
            </a:outerShdw>
          </a:effectLst>
        </p:spPr>
        <p:txBody>
          <a:bodyPr wrap="square"/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9841" y="4767263"/>
            <a:ext cx="6314351" cy="27384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4246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18589"/>
            <a:ext cx="7925564" cy="558720"/>
          </a:xfrm>
        </p:spPr>
        <p:txBody>
          <a:bodyPr wrap="square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13351"/>
            <a:ext cx="3868340" cy="617934"/>
          </a:xfrm>
        </p:spPr>
        <p:txBody>
          <a:bodyPr wrap="square" anchor="t">
            <a:norm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23750"/>
            <a:ext cx="3868340" cy="2318497"/>
          </a:xfrm>
        </p:spPr>
        <p:txBody>
          <a:bodyPr wrap="square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7064" y="1613351"/>
            <a:ext cx="3868340" cy="617934"/>
          </a:xfrm>
        </p:spPr>
        <p:txBody>
          <a:bodyPr wrap="square" anchor="t">
            <a:noAutofit/>
          </a:bodyPr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7064" y="2323750"/>
            <a:ext cx="3868340" cy="2318497"/>
          </a:xfrm>
        </p:spPr>
        <p:txBody>
          <a:bodyPr wrap="square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9841" y="4767263"/>
            <a:ext cx="6314351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0355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931516" cy="2139553"/>
          </a:xfrm>
        </p:spPr>
        <p:txBody>
          <a:bodyPr wrap="square" anchor="b">
            <a:noAutofit/>
          </a:bodyPr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931516" cy="1125140"/>
          </a:xfrm>
        </p:spPr>
        <p:txBody>
          <a:bodyPr wrap="square">
            <a:no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3889" y="4767263"/>
            <a:ext cx="6320304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498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926754" cy="469784"/>
          </a:xfrm>
        </p:spPr>
        <p:txBody>
          <a:bodyPr wrap="square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8651" y="4767263"/>
            <a:ext cx="6315542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4182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14400"/>
            <a:ext cx="2949178" cy="1200150"/>
          </a:xfrm>
        </p:spPr>
        <p:txBody>
          <a:bodyPr wrap="square" anchor="t">
            <a:no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14401"/>
            <a:ext cx="4629150" cy="3676072"/>
          </a:xfrm>
        </p:spPr>
        <p:txBody>
          <a:bodyPr anchor="t">
            <a:no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79782"/>
            <a:ext cx="2949178" cy="2346214"/>
          </a:xfrm>
        </p:spPr>
        <p:txBody>
          <a:bodyPr wrap="square">
            <a:noAutofit/>
          </a:bodyPr>
          <a:lstStyle>
            <a:lvl1pPr marL="0" indent="0"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9841" y="4767263"/>
            <a:ext cx="6314351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91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49" y="4767263"/>
            <a:ext cx="6315543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751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siv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E2E1068A-A76C-4B04-A7BB-034EC831A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014" y="3245356"/>
            <a:ext cx="9146014" cy="1898144"/>
          </a:xfrm>
          <a:prstGeom prst="rect">
            <a:avLst/>
          </a:prstGeom>
          <a:gradFill>
            <a:gsLst>
              <a:gs pos="34000">
                <a:srgbClr val="000000">
                  <a:alpha val="31000"/>
                </a:srgbClr>
              </a:gs>
              <a:gs pos="0">
                <a:schemeClr val="tx1">
                  <a:alpha val="45000"/>
                </a:schemeClr>
              </a:gs>
              <a:gs pos="85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Metsähallituksen tunnus.">
            <a:extLst>
              <a:ext uri="{FF2B5EF4-FFF2-40B4-BE49-F238E27FC236}">
                <a16:creationId xmlns:a16="http://schemas.microsoft.com/office/drawing/2014/main" id="{DF450459-9D3C-44A1-863B-8CD44AD892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98" y="1957146"/>
            <a:ext cx="3624204" cy="1229209"/>
          </a:xfrm>
          <a:prstGeom prst="rect">
            <a:avLst/>
          </a:prstGeom>
        </p:spPr>
      </p:pic>
      <p:sp>
        <p:nvSpPr>
          <p:cNvPr id="21" name="Suorakulmio 20">
            <a:extLst>
              <a:ext uri="{FF2B5EF4-FFF2-40B4-BE49-F238E27FC236}">
                <a16:creationId xmlns:a16="http://schemas.microsoft.com/office/drawing/2014/main" id="{97E7F94B-FF49-42EF-BC33-7FD317E61DD0}"/>
              </a:ext>
            </a:extLst>
          </p:cNvPr>
          <p:cNvSpPr/>
          <p:nvPr userDrawn="1"/>
        </p:nvSpPr>
        <p:spPr>
          <a:xfrm>
            <a:off x="1256446" y="4580492"/>
            <a:ext cx="1747617" cy="366412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fi-FI" sz="1050" b="0" i="0" noProof="1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www.metsa.fi</a:t>
            </a:r>
            <a:endParaRPr lang="fi-FI" sz="1050" b="0" i="0" noProof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Kuva 19" descr="Instagram ikoni.">
            <a:extLst>
              <a:ext uri="{FF2B5EF4-FFF2-40B4-BE49-F238E27FC236}">
                <a16:creationId xmlns:a16="http://schemas.microsoft.com/office/drawing/2014/main" id="{62BE820F-B571-4D9A-84C2-F065029117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97" y="4557056"/>
            <a:ext cx="245157" cy="247625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887D0001-B3FC-481D-9F73-89C2BDB82EDE}"/>
              </a:ext>
            </a:extLst>
          </p:cNvPr>
          <p:cNvSpPr/>
          <p:nvPr userDrawn="1"/>
        </p:nvSpPr>
        <p:spPr>
          <a:xfrm>
            <a:off x="3319553" y="4580492"/>
            <a:ext cx="1931897" cy="563008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@metsahallitus_forststyrelsen</a:t>
            </a:r>
          </a:p>
        </p:txBody>
      </p:sp>
      <p:pic>
        <p:nvPicPr>
          <p:cNvPr id="19" name="Kuva 18" descr="Facebook ikoni.">
            <a:extLst>
              <a:ext uri="{FF2B5EF4-FFF2-40B4-BE49-F238E27FC236}">
                <a16:creationId xmlns:a16="http://schemas.microsoft.com/office/drawing/2014/main" id="{CDE1AF20-3866-465C-8D0B-3842A8D23B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0"/>
          <a:stretch/>
        </p:blipFill>
        <p:spPr>
          <a:xfrm>
            <a:off x="6019367" y="4557879"/>
            <a:ext cx="245156" cy="218156"/>
          </a:xfrm>
          <a:prstGeom prst="rect">
            <a:avLst/>
          </a:prstGeom>
        </p:spPr>
      </p:pic>
      <p:pic>
        <p:nvPicPr>
          <p:cNvPr id="16" name="Kuva 15" descr="Twitter ikoni.">
            <a:extLst>
              <a:ext uri="{FF2B5EF4-FFF2-40B4-BE49-F238E27FC236}">
                <a16:creationId xmlns:a16="http://schemas.microsoft.com/office/drawing/2014/main" id="{108AA80F-9177-4150-AD2D-7E977955B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3"/>
          <a:stretch/>
        </p:blipFill>
        <p:spPr>
          <a:xfrm>
            <a:off x="6395564" y="4557879"/>
            <a:ext cx="285312" cy="21815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193C62C9-5834-4B4B-9EE0-500775100E10}"/>
              </a:ext>
            </a:extLst>
          </p:cNvPr>
          <p:cNvSpPr/>
          <p:nvPr userDrawn="1"/>
        </p:nvSpPr>
        <p:spPr>
          <a:xfrm>
            <a:off x="6811917" y="4580492"/>
            <a:ext cx="1931897" cy="563008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</a:t>
            </a:r>
            <a:b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fi-FI" sz="1050" b="0" noProof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71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siv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orakulmio 18">
            <a:extLst>
              <a:ext uri="{FF2B5EF4-FFF2-40B4-BE49-F238E27FC236}">
                <a16:creationId xmlns:a16="http://schemas.microsoft.com/office/drawing/2014/main" id="{31F96037-7B01-4F5D-9A60-F0178866FE3F}"/>
              </a:ext>
            </a:extLst>
          </p:cNvPr>
          <p:cNvSpPr/>
          <p:nvPr userDrawn="1"/>
        </p:nvSpPr>
        <p:spPr>
          <a:xfrm>
            <a:off x="1256446" y="4580492"/>
            <a:ext cx="1747617" cy="3664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fi-FI" sz="1050" b="0" i="0" noProof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www.metsa.fi</a:t>
            </a:r>
            <a:endParaRPr lang="fi-FI" sz="1050" b="0" i="0" noProof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Kuva 8" descr="Instagram ikoni.">
            <a:extLst>
              <a:ext uri="{FF2B5EF4-FFF2-40B4-BE49-F238E27FC236}">
                <a16:creationId xmlns:a16="http://schemas.microsoft.com/office/drawing/2014/main" id="{485F5B6A-5258-4441-BAC7-4C59A7E1C8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84" y="4559510"/>
            <a:ext cx="245157" cy="245293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135B6B31-A009-49C7-8F58-B045E9977763}"/>
              </a:ext>
            </a:extLst>
          </p:cNvPr>
          <p:cNvSpPr/>
          <p:nvPr userDrawn="1"/>
        </p:nvSpPr>
        <p:spPr>
          <a:xfrm>
            <a:off x="3319554" y="4580492"/>
            <a:ext cx="2416258" cy="4868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@metsahallitus_forststyrelsen</a:t>
            </a:r>
            <a:b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fi-FI" sz="1050" noProof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Kuva 7" descr="Facebook ikoni.">
            <a:extLst>
              <a:ext uri="{FF2B5EF4-FFF2-40B4-BE49-F238E27FC236}">
                <a16:creationId xmlns:a16="http://schemas.microsoft.com/office/drawing/2014/main" id="{93717850-EDC5-41A5-A0E6-804B3BFDE3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89" y="4565626"/>
            <a:ext cx="218034" cy="218156"/>
          </a:xfrm>
          <a:prstGeom prst="rect">
            <a:avLst/>
          </a:prstGeom>
        </p:spPr>
      </p:pic>
      <p:pic>
        <p:nvPicPr>
          <p:cNvPr id="7" name="Kuva 6" descr="Twitter ikoni.">
            <a:extLst>
              <a:ext uri="{FF2B5EF4-FFF2-40B4-BE49-F238E27FC236}">
                <a16:creationId xmlns:a16="http://schemas.microsoft.com/office/drawing/2014/main" id="{F2156123-C9BC-4AB7-92B5-01587A4775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64" y="4573680"/>
            <a:ext cx="266486" cy="21815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2300D4A3-39E5-4CA0-86AE-780ED450E760}"/>
              </a:ext>
            </a:extLst>
          </p:cNvPr>
          <p:cNvSpPr/>
          <p:nvPr userDrawn="1"/>
        </p:nvSpPr>
        <p:spPr>
          <a:xfrm>
            <a:off x="6727742" y="4580492"/>
            <a:ext cx="2416258" cy="4868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</a:t>
            </a:r>
          </a:p>
        </p:txBody>
      </p:sp>
      <p:pic>
        <p:nvPicPr>
          <p:cNvPr id="13" name="Kuva 12" descr="Metsähallituksen tunnus.">
            <a:extLst>
              <a:ext uri="{FF2B5EF4-FFF2-40B4-BE49-F238E27FC236}">
                <a16:creationId xmlns:a16="http://schemas.microsoft.com/office/drawing/2014/main" id="{0E75D25B-E775-4551-B7A1-B0D2C4999E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360" y="1975267"/>
            <a:ext cx="3624204" cy="119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sivu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orakulmio 27">
            <a:extLst>
              <a:ext uri="{FF2B5EF4-FFF2-40B4-BE49-F238E27FC236}">
                <a16:creationId xmlns:a16="http://schemas.microsoft.com/office/drawing/2014/main" id="{6FF31545-2E5C-4CBF-88FA-8A84CFC50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014" y="3245356"/>
            <a:ext cx="9146014" cy="1898144"/>
          </a:xfrm>
          <a:prstGeom prst="rect">
            <a:avLst/>
          </a:prstGeom>
          <a:gradFill>
            <a:gsLst>
              <a:gs pos="34000">
                <a:srgbClr val="000000">
                  <a:alpha val="31000"/>
                </a:srgbClr>
              </a:gs>
              <a:gs pos="0">
                <a:schemeClr val="tx1">
                  <a:alpha val="45000"/>
                </a:schemeClr>
              </a:gs>
              <a:gs pos="85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 descr="Metsähallituksen tunnus.">
            <a:extLst>
              <a:ext uri="{FF2B5EF4-FFF2-40B4-BE49-F238E27FC236}">
                <a16:creationId xmlns:a16="http://schemas.microsoft.com/office/drawing/2014/main" id="{90A7E2B8-B164-4810-966B-BB86A1B7E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722" y="1386439"/>
            <a:ext cx="3364556" cy="1858917"/>
          </a:xfrm>
          <a:prstGeom prst="rect">
            <a:avLst/>
          </a:prstGeom>
        </p:spPr>
      </p:pic>
      <p:sp>
        <p:nvSpPr>
          <p:cNvPr id="21" name="Suorakulmio 20">
            <a:extLst>
              <a:ext uri="{FF2B5EF4-FFF2-40B4-BE49-F238E27FC236}">
                <a16:creationId xmlns:a16="http://schemas.microsoft.com/office/drawing/2014/main" id="{7DFBAF69-FF4A-4037-94E7-D1B3E016176E}"/>
              </a:ext>
            </a:extLst>
          </p:cNvPr>
          <p:cNvSpPr/>
          <p:nvPr userDrawn="1"/>
        </p:nvSpPr>
        <p:spPr>
          <a:xfrm>
            <a:off x="1256446" y="4580492"/>
            <a:ext cx="1747617" cy="366412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fi-FI" sz="1050" b="0" i="0" noProof="1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www.metsa.fi</a:t>
            </a:r>
            <a:endParaRPr lang="fi-FI" sz="1050" b="0" i="0" noProof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Kuva 19" descr="Instagram ikoni.">
            <a:extLst>
              <a:ext uri="{FF2B5EF4-FFF2-40B4-BE49-F238E27FC236}">
                <a16:creationId xmlns:a16="http://schemas.microsoft.com/office/drawing/2014/main" id="{A1A06544-6511-4F1D-8FAF-8A835C53E9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97" y="4557056"/>
            <a:ext cx="245157" cy="247625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D299704A-E378-49D4-9703-51532AB40CA6}"/>
              </a:ext>
            </a:extLst>
          </p:cNvPr>
          <p:cNvSpPr/>
          <p:nvPr userDrawn="1"/>
        </p:nvSpPr>
        <p:spPr>
          <a:xfrm>
            <a:off x="3319553" y="4580492"/>
            <a:ext cx="1931897" cy="563008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@metsahallitus_forststyrelsen</a:t>
            </a:r>
          </a:p>
        </p:txBody>
      </p:sp>
      <p:pic>
        <p:nvPicPr>
          <p:cNvPr id="16" name="Kuva 15" descr="Facebook ikoni.">
            <a:extLst>
              <a:ext uri="{FF2B5EF4-FFF2-40B4-BE49-F238E27FC236}">
                <a16:creationId xmlns:a16="http://schemas.microsoft.com/office/drawing/2014/main" id="{BD819385-CA90-4020-B7D9-E62B9C96EF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0"/>
          <a:stretch/>
        </p:blipFill>
        <p:spPr>
          <a:xfrm>
            <a:off x="6019367" y="4557879"/>
            <a:ext cx="245156" cy="218156"/>
          </a:xfrm>
          <a:prstGeom prst="rect">
            <a:avLst/>
          </a:prstGeom>
        </p:spPr>
      </p:pic>
      <p:pic>
        <p:nvPicPr>
          <p:cNvPr id="15" name="Kuva 14" descr="Twitter ikoni.">
            <a:extLst>
              <a:ext uri="{FF2B5EF4-FFF2-40B4-BE49-F238E27FC236}">
                <a16:creationId xmlns:a16="http://schemas.microsoft.com/office/drawing/2014/main" id="{65B369C8-8D09-4309-B1FF-9D3E79BC0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13"/>
          <a:stretch/>
        </p:blipFill>
        <p:spPr>
          <a:xfrm>
            <a:off x="6395564" y="4557879"/>
            <a:ext cx="285312" cy="218156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id="{5FB9923F-A277-4CBA-A896-551868D07C01}"/>
              </a:ext>
            </a:extLst>
          </p:cNvPr>
          <p:cNvSpPr/>
          <p:nvPr userDrawn="1"/>
        </p:nvSpPr>
        <p:spPr>
          <a:xfrm>
            <a:off x="6811917" y="4580492"/>
            <a:ext cx="1931897" cy="563008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</a:t>
            </a:r>
            <a:br>
              <a:rPr lang="fi-FI" sz="1050" b="0" noProof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fi-FI" sz="1050" b="0" noProof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859468D3-10D2-4B3C-8C41-2C132CCCBD80}"/>
              </a:ext>
            </a:extLst>
          </p:cNvPr>
          <p:cNvSpPr/>
          <p:nvPr userDrawn="1"/>
        </p:nvSpPr>
        <p:spPr>
          <a:xfrm>
            <a:off x="6824979" y="4963886"/>
            <a:ext cx="233208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00">
                <a:solidFill>
                  <a:schemeClr val="bg1"/>
                </a:solidFill>
              </a:rPr>
              <a:t>Kuva: </a:t>
            </a:r>
            <a:r>
              <a:rPr lang="en-US" sz="600" err="1">
                <a:solidFill>
                  <a:schemeClr val="bg1"/>
                </a:solidFill>
              </a:rPr>
              <a:t>Jari</a:t>
            </a:r>
            <a:r>
              <a:rPr lang="en-US" sz="600">
                <a:solidFill>
                  <a:schemeClr val="bg1"/>
                </a:solidFill>
              </a:rPr>
              <a:t> Salonen / </a:t>
            </a:r>
            <a:r>
              <a:rPr lang="en-US" sz="600" err="1">
                <a:solidFill>
                  <a:schemeClr val="bg1"/>
                </a:solidFill>
              </a:rPr>
              <a:t>Pallastunturit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600" err="1">
                <a:solidFill>
                  <a:schemeClr val="bg1"/>
                </a:solidFill>
              </a:rPr>
              <a:t>Särkitunturilta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600" err="1">
                <a:solidFill>
                  <a:schemeClr val="bg1"/>
                </a:solidFill>
              </a:rPr>
              <a:t>nähtynä</a:t>
            </a:r>
            <a:endParaRPr lang="en-US"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5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H-tunnu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6EDF49B3-8E22-49EC-A4FC-71F44822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016" y="-6"/>
            <a:ext cx="9146015" cy="5143497"/>
          </a:xfrm>
          <a:prstGeom prst="rect">
            <a:avLst/>
          </a:prstGeom>
          <a:gradFill>
            <a:gsLst>
              <a:gs pos="44000">
                <a:schemeClr val="tx1">
                  <a:alpha val="36000"/>
                </a:schemeClr>
              </a:gs>
              <a:gs pos="19000">
                <a:srgbClr val="000000">
                  <a:alpha val="0"/>
                </a:srgbClr>
              </a:gs>
              <a:gs pos="0">
                <a:schemeClr val="tx1">
                  <a:alpha val="0"/>
                </a:schemeClr>
              </a:gs>
              <a:gs pos="81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Metsähallituksen tunnus.">
            <a:extLst>
              <a:ext uri="{FF2B5EF4-FFF2-40B4-BE49-F238E27FC236}">
                <a16:creationId xmlns:a16="http://schemas.microsoft.com/office/drawing/2014/main" id="{20B175DB-F92A-4918-8983-0175648AF8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9722" y="1642291"/>
            <a:ext cx="3364556" cy="1858917"/>
          </a:xfrm>
          <a:prstGeom prst="rect">
            <a:avLst/>
          </a:prstGeom>
          <a:effectLst>
            <a:outerShdw blurRad="381000" dir="5400000" algn="t" rotWithShape="0">
              <a:prstClr val="black"/>
            </a:outerShdw>
          </a:effec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95E810E3-EAD4-4D02-A905-001B1A03101D}"/>
              </a:ext>
            </a:extLst>
          </p:cNvPr>
          <p:cNvSpPr/>
          <p:nvPr userDrawn="1"/>
        </p:nvSpPr>
        <p:spPr>
          <a:xfrm>
            <a:off x="7955280" y="4963886"/>
            <a:ext cx="118872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00">
                <a:solidFill>
                  <a:schemeClr val="bg1"/>
                </a:solidFill>
              </a:rPr>
              <a:t>Kuva: Sami </a:t>
            </a:r>
            <a:r>
              <a:rPr lang="en-US" sz="600" err="1">
                <a:solidFill>
                  <a:schemeClr val="bg1"/>
                </a:solidFill>
              </a:rPr>
              <a:t>Säily</a:t>
            </a:r>
            <a:r>
              <a:rPr lang="en-US" sz="600">
                <a:solidFill>
                  <a:schemeClr val="bg1"/>
                </a:solidFill>
              </a:rPr>
              <a:t> / </a:t>
            </a:r>
            <a:r>
              <a:rPr lang="en-US" sz="600" err="1">
                <a:solidFill>
                  <a:schemeClr val="bg1"/>
                </a:solidFill>
              </a:rPr>
              <a:t>Ahmavaara</a:t>
            </a:r>
            <a:endParaRPr lang="en-US"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sivu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Metsähallituksen tunnus.">
            <a:extLst>
              <a:ext uri="{FF2B5EF4-FFF2-40B4-BE49-F238E27FC236}">
                <a16:creationId xmlns:a16="http://schemas.microsoft.com/office/drawing/2014/main" id="{6CDC07F8-B129-4031-BED3-21AD62EEE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255" y="1426129"/>
            <a:ext cx="4089490" cy="2259443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31F96037-7B01-4F5D-9A60-F0178866FE3F}"/>
              </a:ext>
            </a:extLst>
          </p:cNvPr>
          <p:cNvSpPr/>
          <p:nvPr userDrawn="1"/>
        </p:nvSpPr>
        <p:spPr>
          <a:xfrm>
            <a:off x="1256446" y="4580492"/>
            <a:ext cx="1747617" cy="36641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fi-FI" sz="1050" b="0" i="0" noProof="1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www.metsa.fi</a:t>
            </a:r>
            <a:endParaRPr lang="fi-FI" sz="1050" b="0" i="0" noProof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Kuva 8" descr="Instagram ikoni.">
            <a:extLst>
              <a:ext uri="{FF2B5EF4-FFF2-40B4-BE49-F238E27FC236}">
                <a16:creationId xmlns:a16="http://schemas.microsoft.com/office/drawing/2014/main" id="{485F5B6A-5258-4441-BAC7-4C59A7E1C8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584" y="4559510"/>
            <a:ext cx="245157" cy="245293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135B6B31-A009-49C7-8F58-B045E9977763}"/>
              </a:ext>
            </a:extLst>
          </p:cNvPr>
          <p:cNvSpPr/>
          <p:nvPr userDrawn="1"/>
        </p:nvSpPr>
        <p:spPr>
          <a:xfrm>
            <a:off x="3319554" y="4580492"/>
            <a:ext cx="2416258" cy="4868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@metsahallitus_forststyrelsen</a:t>
            </a:r>
            <a:b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fi-FI" sz="1050" noProof="1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Kuva 7" descr="Facebook ikoni.">
            <a:extLst>
              <a:ext uri="{FF2B5EF4-FFF2-40B4-BE49-F238E27FC236}">
                <a16:creationId xmlns:a16="http://schemas.microsoft.com/office/drawing/2014/main" id="{93717850-EDC5-41A5-A0E6-804B3BFDE3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89" y="4565626"/>
            <a:ext cx="218034" cy="218156"/>
          </a:xfrm>
          <a:prstGeom prst="rect">
            <a:avLst/>
          </a:prstGeom>
        </p:spPr>
      </p:pic>
      <p:pic>
        <p:nvPicPr>
          <p:cNvPr id="7" name="Kuva 6" descr="Twitter ikoni.">
            <a:extLst>
              <a:ext uri="{FF2B5EF4-FFF2-40B4-BE49-F238E27FC236}">
                <a16:creationId xmlns:a16="http://schemas.microsoft.com/office/drawing/2014/main" id="{F2156123-C9BC-4AB7-92B5-01587A4775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564" y="4573680"/>
            <a:ext cx="266486" cy="218156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2300D4A3-39E5-4CA0-86AE-780ED450E760}"/>
              </a:ext>
            </a:extLst>
          </p:cNvPr>
          <p:cNvSpPr/>
          <p:nvPr userDrawn="1"/>
        </p:nvSpPr>
        <p:spPr>
          <a:xfrm>
            <a:off x="6727742" y="4580492"/>
            <a:ext cx="2416258" cy="4868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050" noProof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@metsahallitus</a:t>
            </a:r>
          </a:p>
        </p:txBody>
      </p:sp>
    </p:spTree>
    <p:extLst>
      <p:ext uri="{BB962C8B-B14F-4D97-AF65-F5344CB8AC3E}">
        <p14:creationId xmlns:p14="http://schemas.microsoft.com/office/powerpoint/2010/main" val="20980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DD687-B8FC-4DC0-85D8-E831ACB9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926754" cy="469784"/>
          </a:xfrm>
        </p:spPr>
        <p:txBody>
          <a:bodyPr wrap="square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68BF22-F147-43B0-BCE5-E272BDAC2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19250"/>
            <a:ext cx="3867150" cy="3013075"/>
          </a:xfrm>
        </p:spPr>
        <p:txBody>
          <a:bodyPr wrap="square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E1FCE-0143-4CA0-A72A-AEC7FBA19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8254" y="1619250"/>
            <a:ext cx="3867150" cy="3013075"/>
          </a:xfrm>
        </p:spPr>
        <p:txBody>
          <a:bodyPr wrap="square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BB3D087-0932-4DF2-8BF7-61EB0EAA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9C0AA7C-C2F3-4B78-A231-54372C74A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1" y="4767263"/>
            <a:ext cx="6315542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A001C22-C689-4195-8C76-98D1693F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257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5EE21B5-BA6E-49CE-8237-BF193E32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74C2FEB-3061-4F56-B1CF-14019E67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8597" y="4767263"/>
            <a:ext cx="6355596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1F5BDF4-969A-4E8D-A4A7-F4CDDFAE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6392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AAA6E6-E365-414F-9173-31BC4A43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741362"/>
            <a:ext cx="2949575" cy="1229204"/>
          </a:xfrm>
        </p:spPr>
        <p:txBody>
          <a:bodyPr wrap="square" anchor="t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EBCCF96-5829-4D14-8BBA-8686DE425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67616" cy="3654425"/>
          </a:xfrm>
        </p:spPr>
        <p:txBody>
          <a:bodyPr wrap="square">
            <a:normAutofit/>
          </a:bodyPr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518BF95-CC11-4500-8BEF-9DB4D263A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62716"/>
            <a:ext cx="2949575" cy="2339422"/>
          </a:xfrm>
        </p:spPr>
        <p:txBody>
          <a:bodyPr wrap="square">
            <a:normAutofit/>
          </a:bodyPr>
          <a:lstStyle>
            <a:lvl1pPr marL="0" indent="0">
              <a:buNone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43D463B-B19E-4413-9285-0FE71F00B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015EC6-AF6D-4CA4-9D29-64322B8D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239" y="4767263"/>
            <a:ext cx="6313954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E49B4D-59F6-44A1-996A-5179635C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56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57AFD85-698E-4C49-8E1F-CDEE7541F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83729" y="914400"/>
            <a:ext cx="1971675" cy="3717925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83CA99B-6651-41A2-B946-5DA0E6B84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914400"/>
            <a:ext cx="5802678" cy="37179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D92976-FAC4-49F8-AA96-F8600931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96AD1C-D455-4776-B1E5-06FC373C2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1" y="4767263"/>
            <a:ext cx="6315542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D2BAEB-C6D2-4B15-A5E3-B4272DDB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5842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sältösivu - teksti + iso 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E6A6360-2069-4FF4-B44A-CD75A83C907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5358731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57175" marR="0" indent="-257175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 typeface="Arial"/>
              <a:buChar char="•"/>
              <a:tabLst/>
              <a:defRPr/>
            </a:lvl1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 typeface="Arial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endParaRPr lang="fi-FI"/>
          </a:p>
          <a:p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32F0C0AD-EB19-43A2-B5D2-D6205A0C9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4242" y="543405"/>
            <a:ext cx="2653979" cy="1296414"/>
          </a:xfrm>
        </p:spPr>
        <p:txBody>
          <a:bodyPr anchor="b"/>
          <a:lstStyle>
            <a:lvl1pPr>
              <a:defRPr sz="2400" cap="none" spc="0">
                <a:solidFill>
                  <a:schemeClr val="accent6"/>
                </a:solidFill>
              </a:defRPr>
            </a:lvl1pPr>
          </a:lstStyle>
          <a:p>
            <a:r>
              <a:rPr lang="fi-FI"/>
              <a:t>Otsikko h2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AFEE57-6DBD-4D83-86FD-E7BA0DEC595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44214" y="2078601"/>
            <a:ext cx="2653979" cy="2754800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/>
            </a:lvl1pPr>
            <a:lvl2pPr marL="34290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 b="0"/>
            </a:lvl2pPr>
            <a:lvl3pPr marL="68580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 b="0"/>
            </a:lvl3pPr>
            <a:lvl4pPr marL="102870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 b="0"/>
            </a:lvl4pPr>
            <a:lvl5pPr marL="1371600" indent="0">
              <a:lnSpc>
                <a:spcPct val="100000"/>
              </a:lnSpc>
              <a:spcBef>
                <a:spcPts val="600"/>
              </a:spcBef>
              <a:buFontTx/>
              <a:buNone/>
              <a:defRPr sz="900" b="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err="1"/>
              <a:t>Teksti</a:t>
            </a:r>
            <a:endParaRPr lang="en-US"/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957D4A63-1910-472F-95A8-6875C5392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77437" y="4713364"/>
            <a:ext cx="1431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890D1C35-442E-4E91-BCBF-E87865F22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9062" y="4715910"/>
            <a:ext cx="331057" cy="362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807AC8-8FAE-4BE5-A110-76BB7FD37354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411504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H-tunnus 2 kolmikielin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14">
            <a:extLst>
              <a:ext uri="{FF2B5EF4-FFF2-40B4-BE49-F238E27FC236}">
                <a16:creationId xmlns:a16="http://schemas.microsoft.com/office/drawing/2014/main" id="{92F258EB-DDB5-4D09-89AF-23D8F594C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23480" y="1"/>
            <a:ext cx="9167480" cy="5143497"/>
          </a:xfrm>
          <a:prstGeom prst="rect">
            <a:avLst/>
          </a:prstGeom>
          <a:gradFill>
            <a:gsLst>
              <a:gs pos="44000">
                <a:schemeClr val="tx1">
                  <a:alpha val="36000"/>
                </a:schemeClr>
              </a:gs>
              <a:gs pos="19000">
                <a:srgbClr val="000000">
                  <a:alpha val="0"/>
                </a:srgbClr>
              </a:gs>
              <a:gs pos="0">
                <a:schemeClr val="tx1">
                  <a:alpha val="0"/>
                </a:schemeClr>
              </a:gs>
              <a:gs pos="81000">
                <a:srgbClr val="000000">
                  <a:alpha val="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68729640-BDD9-4FCF-8DAE-A87D03F5C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-23479" y="991577"/>
            <a:ext cx="7326087" cy="4151923"/>
          </a:xfrm>
          <a:prstGeom prst="rect">
            <a:avLst/>
          </a:prstGeom>
          <a:gradFill>
            <a:gsLst>
              <a:gs pos="77000">
                <a:srgbClr val="000000">
                  <a:alpha val="50000"/>
                </a:srgbClr>
              </a:gs>
              <a:gs pos="58000">
                <a:schemeClr val="tx1">
                  <a:alpha val="0"/>
                </a:schemeClr>
              </a:gs>
              <a:gs pos="100000">
                <a:srgbClr val="000000">
                  <a:alpha val="22000"/>
                </a:srgbClr>
              </a:gs>
            </a:gsLst>
            <a:lin ang="30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 descr="Metsähallituksen tunnus.">
            <a:extLst>
              <a:ext uri="{FF2B5EF4-FFF2-40B4-BE49-F238E27FC236}">
                <a16:creationId xmlns:a16="http://schemas.microsoft.com/office/drawing/2014/main" id="{C4D901A0-2A0C-4A46-8C73-B9DCDE118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9" y="3842464"/>
            <a:ext cx="3005358" cy="1019317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EEF6B22F-3964-49EF-AF6C-DA54C773981A}"/>
              </a:ext>
            </a:extLst>
          </p:cNvPr>
          <p:cNvSpPr/>
          <p:nvPr userDrawn="1"/>
        </p:nvSpPr>
        <p:spPr>
          <a:xfrm>
            <a:off x="7955280" y="4963886"/>
            <a:ext cx="118872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00">
                <a:solidFill>
                  <a:schemeClr val="bg1"/>
                </a:solidFill>
              </a:rPr>
              <a:t>Kuva: </a:t>
            </a:r>
            <a:r>
              <a:rPr lang="en-US" sz="600" err="1">
                <a:solidFill>
                  <a:schemeClr val="bg1"/>
                </a:solidFill>
              </a:rPr>
              <a:t>Jari</a:t>
            </a:r>
            <a:r>
              <a:rPr lang="en-US" sz="600">
                <a:solidFill>
                  <a:schemeClr val="bg1"/>
                </a:solidFill>
              </a:rPr>
              <a:t> Salonen</a:t>
            </a:r>
          </a:p>
        </p:txBody>
      </p:sp>
    </p:spTree>
    <p:extLst>
      <p:ext uri="{BB962C8B-B14F-4D97-AF65-F5344CB8AC3E}">
        <p14:creationId xmlns:p14="http://schemas.microsoft.com/office/powerpoint/2010/main" val="109439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H-tunnus 3 kolmikielin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A0B36E2-169C-472A-B8F8-6FE98335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1"/>
            <a:ext cx="5171355" cy="2930769"/>
          </a:xfrm>
          <a:prstGeom prst="rect">
            <a:avLst/>
          </a:prstGeom>
          <a:gradFill>
            <a:gsLst>
              <a:gs pos="77000">
                <a:srgbClr val="000000">
                  <a:alpha val="22000"/>
                </a:srgbClr>
              </a:gs>
              <a:gs pos="58000">
                <a:schemeClr val="tx1"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27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 descr="Metsähallituksen tunnus.">
            <a:extLst>
              <a:ext uri="{FF2B5EF4-FFF2-40B4-BE49-F238E27FC236}">
                <a16:creationId xmlns:a16="http://schemas.microsoft.com/office/drawing/2014/main" id="{8A596168-5210-45BB-BECF-F7882A36C7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9" y="192548"/>
            <a:ext cx="3005358" cy="1019317"/>
          </a:xfrm>
          <a:prstGeom prst="rect">
            <a:avLst/>
          </a:prstGeom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A501BF5E-6131-4FDD-926B-88DA5501125E}"/>
              </a:ext>
            </a:extLst>
          </p:cNvPr>
          <p:cNvSpPr/>
          <p:nvPr userDrawn="1"/>
        </p:nvSpPr>
        <p:spPr>
          <a:xfrm>
            <a:off x="7955280" y="4963886"/>
            <a:ext cx="1188720" cy="184666"/>
          </a:xfrm>
          <a:prstGeom prst="rect">
            <a:avLst/>
          </a:prstGeom>
          <a:effectLst>
            <a:outerShdw blurRad="127000" dir="5400000" algn="t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lvl="0" algn="r"/>
            <a:r>
              <a:rPr lang="en-US" sz="600">
                <a:solidFill>
                  <a:schemeClr val="bg1"/>
                </a:solidFill>
              </a:rPr>
              <a:t>Kuva: Sami </a:t>
            </a:r>
            <a:r>
              <a:rPr lang="en-US" sz="600" err="1">
                <a:solidFill>
                  <a:schemeClr val="bg1"/>
                </a:solidFill>
              </a:rPr>
              <a:t>Säily</a:t>
            </a:r>
            <a:r>
              <a:rPr lang="en-US" sz="600">
                <a:solidFill>
                  <a:schemeClr val="bg1"/>
                </a:solidFill>
              </a:rPr>
              <a:t> / </a:t>
            </a:r>
            <a:r>
              <a:rPr lang="en-US" sz="600" err="1">
                <a:solidFill>
                  <a:schemeClr val="bg1"/>
                </a:solidFill>
              </a:rPr>
              <a:t>Ahmavaara</a:t>
            </a:r>
            <a:endParaRPr lang="en-US"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H-tunnus 4 kolmikielin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Metsähallituksen tunnus.">
            <a:extLst>
              <a:ext uri="{FF2B5EF4-FFF2-40B4-BE49-F238E27FC236}">
                <a16:creationId xmlns:a16="http://schemas.microsoft.com/office/drawing/2014/main" id="{BBA5F21F-9A62-4A82-B518-44CB1AD12C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29" y="207575"/>
            <a:ext cx="3005358" cy="989263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A7D3BC4A-4E92-4564-AA43-C7C92FCD77B5}"/>
              </a:ext>
            </a:extLst>
          </p:cNvPr>
          <p:cNvSpPr/>
          <p:nvPr userDrawn="1"/>
        </p:nvSpPr>
        <p:spPr>
          <a:xfrm>
            <a:off x="7321875" y="4963886"/>
            <a:ext cx="182212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600">
                <a:solidFill>
                  <a:schemeClr val="bg1"/>
                </a:solidFill>
              </a:rPr>
              <a:t>Kuva: Rami </a:t>
            </a:r>
            <a:r>
              <a:rPr lang="en-US" sz="600" err="1">
                <a:solidFill>
                  <a:schemeClr val="bg1"/>
                </a:solidFill>
              </a:rPr>
              <a:t>Valonen</a:t>
            </a:r>
            <a:r>
              <a:rPr lang="en-US" sz="600">
                <a:solidFill>
                  <a:schemeClr val="bg1"/>
                </a:solidFill>
              </a:rPr>
              <a:t> / </a:t>
            </a:r>
            <a:r>
              <a:rPr lang="en-US" sz="600" err="1">
                <a:solidFill>
                  <a:schemeClr val="bg1"/>
                </a:solidFill>
              </a:rPr>
              <a:t>Käsivarren</a:t>
            </a:r>
            <a:r>
              <a:rPr lang="en-US" sz="600">
                <a:solidFill>
                  <a:schemeClr val="bg1"/>
                </a:solidFill>
              </a:rPr>
              <a:t> </a:t>
            </a:r>
            <a:r>
              <a:rPr lang="en-US" sz="600" err="1">
                <a:solidFill>
                  <a:schemeClr val="bg1"/>
                </a:solidFill>
              </a:rPr>
              <a:t>erämaa-alue</a:t>
            </a:r>
            <a:endParaRPr lang="en-US" sz="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wrap="square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1" y="4767263"/>
            <a:ext cx="6315542" cy="273844"/>
          </a:xfrm>
        </p:spPr>
        <p:txBody>
          <a:bodyPr wrap="square" lIns="0"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974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540" y="942109"/>
            <a:ext cx="5157864" cy="469784"/>
          </a:xfrm>
        </p:spPr>
        <p:txBody>
          <a:bodyPr wrap="square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7540" y="1619075"/>
            <a:ext cx="5157864" cy="3013648"/>
          </a:xfrm>
        </p:spPr>
        <p:txBody>
          <a:bodyPr wrap="square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7541" y="4767263"/>
            <a:ext cx="3546652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1FC9F804-D766-4558-B600-22BBE36C96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887663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Tx/>
              <a:buNone/>
              <a:tabLst/>
              <a:defRPr sz="10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381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616" y="914400"/>
            <a:ext cx="3538787" cy="813414"/>
          </a:xfrm>
        </p:spPr>
        <p:txBody>
          <a:bodyPr wrap="square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6616" y="1862355"/>
            <a:ext cx="3538787" cy="2770367"/>
          </a:xfrm>
        </p:spPr>
        <p:txBody>
          <a:bodyPr wrap="square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6617" y="4767263"/>
            <a:ext cx="1927575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FE5857B9-1DC5-4A90-AA3D-9105332C77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488562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Tx/>
              <a:buNone/>
              <a:tabLst/>
              <a:defRPr sz="10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r>
              <a:rPr lang="en-US"/>
              <a:t>.</a:t>
            </a:r>
            <a:endParaRPr lang="fi-FI"/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5287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4029" y="922003"/>
            <a:ext cx="2761319" cy="1048307"/>
          </a:xfrm>
        </p:spPr>
        <p:txBody>
          <a:bodyPr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029" y="2097248"/>
            <a:ext cx="2761319" cy="2535474"/>
          </a:xfrm>
        </p:spPr>
        <p:txBody>
          <a:bodyPr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54029" y="4767263"/>
            <a:ext cx="1190163" cy="273844"/>
          </a:xfrm>
        </p:spPr>
        <p:txBody>
          <a:bodyPr/>
          <a:lstStyle>
            <a:lvl1pPr algn="l"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FE5857B9-1DC5-4A90-AA3D-9105332C77D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488562" cy="5143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57175" marR="0" indent="-257175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 typeface="Arial"/>
              <a:buChar char="•"/>
              <a:tabLst/>
              <a:defRPr/>
            </a:lvl1pPr>
          </a:lstStyle>
          <a:p>
            <a:pPr marL="257175" marR="0" lvl="0" indent="-257175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 typeface="Arial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endParaRPr lang="fi-FI"/>
          </a:p>
          <a:p>
            <a:endParaRPr lang="fi-FI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727AB214-9EFB-427E-B63C-DBB8F103874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358731" cy="51435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marR="0" indent="0" algn="l" defTabSz="3429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85000"/>
              <a:buFontTx/>
              <a:buNone/>
              <a:tabLst/>
              <a:defRPr sz="100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Paikka </a:t>
            </a:r>
            <a:r>
              <a:rPr lang="en-US" err="1"/>
              <a:t>kuvalle</a:t>
            </a:r>
            <a:r>
              <a:rPr lang="en-US"/>
              <a:t>. 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8842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469784"/>
          </a:xfrm>
          <a:prstGeom prst="rect">
            <a:avLst/>
          </a:prstGeom>
        </p:spPr>
        <p:txBody>
          <a:bodyPr vert="horz" wrap="square" lIns="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19075"/>
            <a:ext cx="7886700" cy="3013648"/>
          </a:xfrm>
          <a:prstGeom prst="rect">
            <a:avLst/>
          </a:prstGeom>
        </p:spPr>
        <p:txBody>
          <a:bodyPr vert="horz" wrap="square" lIns="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44861" y="4767263"/>
            <a:ext cx="151054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1" y="4767263"/>
            <a:ext cx="6315542" cy="2738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6072" y="4767263"/>
            <a:ext cx="36964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07F0CC26-4241-4995-BDB3-9E0D3B0C702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696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66" r:id="rId6"/>
    <p:sldLayoutId id="2147483682" r:id="rId7"/>
    <p:sldLayoutId id="2147483683" r:id="rId8"/>
    <p:sldLayoutId id="2147483688" r:id="rId9"/>
    <p:sldLayoutId id="2147483671" r:id="rId10"/>
    <p:sldLayoutId id="2147483672" r:id="rId11"/>
    <p:sldLayoutId id="2147483669" r:id="rId12"/>
    <p:sldLayoutId id="2147483667" r:id="rId13"/>
    <p:sldLayoutId id="2147483670" r:id="rId14"/>
    <p:sldLayoutId id="2147483673" r:id="rId15"/>
    <p:sldLayoutId id="2147483674" r:id="rId16"/>
    <p:sldLayoutId id="2147483684" r:id="rId17"/>
    <p:sldLayoutId id="2147483685" r:id="rId18"/>
    <p:sldLayoutId id="2147483686" r:id="rId19"/>
    <p:sldLayoutId id="2147483687" r:id="rId20"/>
    <p:sldLayoutId id="2147483690" r:id="rId21"/>
    <p:sldLayoutId id="2147483691" r:id="rId22"/>
    <p:sldLayoutId id="2147483692" r:id="rId23"/>
    <p:sldLayoutId id="2147483693" r:id="rId24"/>
    <p:sldLayoutId id="2147483697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inlex.fi/fi/laki/ajantasa/2004/2004143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23BD9C8A-A1FD-4F5D-9CA9-20F5F106A0C7}"/>
              </a:ext>
            </a:extLst>
          </p:cNvPr>
          <p:cNvSpPr txBox="1"/>
          <p:nvPr/>
        </p:nvSpPr>
        <p:spPr>
          <a:xfrm>
            <a:off x="6959599" y="4866501"/>
            <a:ext cx="2293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chemeClr val="bg1"/>
                </a:solidFill>
              </a:rPr>
              <a:t>Kuva Inga-Maaret Aikioniemi</a:t>
            </a:r>
          </a:p>
        </p:txBody>
      </p:sp>
      <p:pic>
        <p:nvPicPr>
          <p:cNvPr id="13" name="Kuva 12" descr="Kuva, joka sisältää kohteen ulko, vuori, luonto&#10;&#10;Kuvaus luotu automaattisesti">
            <a:extLst>
              <a:ext uri="{FF2B5EF4-FFF2-40B4-BE49-F238E27FC236}">
                <a16:creationId xmlns:a16="http://schemas.microsoft.com/office/drawing/2014/main" id="{5F8EE6C7-81B8-40E2-9021-273A66D6F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13932"/>
          <a:stretch/>
        </p:blipFill>
        <p:spPr>
          <a:xfrm>
            <a:off x="-86050" y="-41060"/>
            <a:ext cx="9230050" cy="518456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3EF527C-F33F-45B5-8875-F5CC4AB0E888}"/>
              </a:ext>
            </a:extLst>
          </p:cNvPr>
          <p:cNvSpPr txBox="1"/>
          <p:nvPr/>
        </p:nvSpPr>
        <p:spPr>
          <a:xfrm>
            <a:off x="-1" y="4886996"/>
            <a:ext cx="15654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>
                <a:solidFill>
                  <a:schemeClr val="bg1"/>
                </a:solidFill>
              </a:rPr>
              <a:t>Kuva </a:t>
            </a:r>
            <a:r>
              <a:rPr lang="fi-FI" sz="10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Juho </a:t>
            </a:r>
            <a:r>
              <a:rPr lang="fi-FI" sz="1000" b="0" i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Nilivaara</a:t>
            </a:r>
            <a:endParaRPr lang="fi-FI" sz="1000">
              <a:solidFill>
                <a:schemeClr val="bg1"/>
              </a:solidFill>
            </a:endParaRPr>
          </a:p>
        </p:txBody>
      </p:sp>
      <p:pic>
        <p:nvPicPr>
          <p:cNvPr id="7" name="Kuva 6" descr="Kuva, joka sisältää kohteen teksti, merkki, huone, pelitalo&#10;&#10;Kuvaus luotu automaattisesti">
            <a:extLst>
              <a:ext uri="{FF2B5EF4-FFF2-40B4-BE49-F238E27FC236}">
                <a16:creationId xmlns:a16="http://schemas.microsoft.com/office/drawing/2014/main" id="{C680976A-E9E6-44CA-BF8D-16E4CC7DC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418" y="1373230"/>
            <a:ext cx="3720196" cy="2958718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181B318C-6506-4E24-8EF9-49C1A94F484D}"/>
              </a:ext>
            </a:extLst>
          </p:cNvPr>
          <p:cNvSpPr txBox="1"/>
          <p:nvPr/>
        </p:nvSpPr>
        <p:spPr>
          <a:xfrm>
            <a:off x="2244055" y="692223"/>
            <a:ext cx="4655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8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-sans"/>
              </a:rPr>
              <a:t>Tunturien raikkaimmat huiput</a:t>
            </a:r>
            <a:endParaRPr lang="fi-FI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7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5A5B84-EE61-47FF-8DBB-5E613D81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331"/>
            <a:ext cx="7886700" cy="469784"/>
          </a:xfrm>
        </p:spPr>
        <p:txBody>
          <a:bodyPr/>
          <a:lstStyle/>
          <a:p>
            <a:r>
              <a:rPr lang="fi-FI"/>
              <a:t>Sidosryhmäyhteistyö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F62B5C-365E-490D-AAEE-1657C9AA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0970"/>
            <a:ext cx="5086350" cy="3641423"/>
          </a:xfrm>
        </p:spPr>
        <p:txBody>
          <a:bodyPr/>
          <a:lstStyle/>
          <a:p>
            <a:r>
              <a:rPr lang="fi-FI" sz="1400" dirty="0"/>
              <a:t>Sidosryhmät koottu seuraavan jaon mukaan</a:t>
            </a:r>
          </a:p>
          <a:p>
            <a:pPr lvl="1"/>
            <a:r>
              <a:rPr lang="fi-FI" sz="1400" dirty="0"/>
              <a:t>Kunnat, matkailu, retkeily, yritystoiminta (Puistoforum)</a:t>
            </a:r>
          </a:p>
          <a:p>
            <a:pPr lvl="1"/>
            <a:r>
              <a:rPr lang="fi-FI" sz="1400" dirty="0"/>
              <a:t>Saamelaiset</a:t>
            </a:r>
          </a:p>
          <a:p>
            <a:pPr lvl="1"/>
            <a:r>
              <a:rPr lang="fi-FI" sz="1400" dirty="0"/>
              <a:t>Porotalous</a:t>
            </a:r>
          </a:p>
          <a:p>
            <a:pPr lvl="1"/>
            <a:r>
              <a:rPr lang="fi-FI" sz="1400" dirty="0"/>
              <a:t>Metsästys ja kalastus</a:t>
            </a:r>
          </a:p>
          <a:p>
            <a:pPr lvl="1"/>
            <a:r>
              <a:rPr lang="fi-FI" sz="1400" dirty="0"/>
              <a:t>Luonnonsuojelu</a:t>
            </a:r>
          </a:p>
          <a:p>
            <a:pPr lvl="1"/>
            <a:r>
              <a:rPr lang="fi-FI" sz="1400" dirty="0"/>
              <a:t>Kulttuuriympäristön suojelu</a:t>
            </a:r>
          </a:p>
          <a:p>
            <a:pPr lvl="1"/>
            <a:r>
              <a:rPr lang="fi-FI" sz="1400" dirty="0"/>
              <a:t>Tutkimus</a:t>
            </a:r>
          </a:p>
          <a:p>
            <a:r>
              <a:rPr lang="fi-FI" sz="1400" dirty="0"/>
              <a:t>Kukin ryhmä kokoontuu kahdesti hks-työn aikana, saamelaiset Akwé: Kon –työskentelyn mukaisesti</a:t>
            </a:r>
          </a:p>
          <a:p>
            <a:r>
              <a:rPr lang="fi-FI" sz="1400" dirty="0"/>
              <a:t>Lisäksi kylätilaisuuksia 4 kpl</a:t>
            </a:r>
          </a:p>
        </p:txBody>
      </p:sp>
      <p:pic>
        <p:nvPicPr>
          <p:cNvPr id="5" name="Kuva 4" descr="Kuva, joka sisältää kohteen puu, ulko, kasvi, yötaivas&#10;&#10;Kuvaus luotu automaattisesti">
            <a:extLst>
              <a:ext uri="{FF2B5EF4-FFF2-40B4-BE49-F238E27FC236}">
                <a16:creationId xmlns:a16="http://schemas.microsoft.com/office/drawing/2014/main" id="{98824102-C216-4252-9D4B-4D51C92EF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E77FC078-C405-45DF-85A8-042C94761384}"/>
              </a:ext>
            </a:extLst>
          </p:cNvPr>
          <p:cNvSpPr txBox="1"/>
          <p:nvPr/>
        </p:nvSpPr>
        <p:spPr>
          <a:xfrm>
            <a:off x="4271022" y="4881639"/>
            <a:ext cx="150312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100" dirty="0"/>
              <a:t>Kuva Heikki Sulander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65E390-2BC5-4D13-D8F0-E91AA982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6522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5A5B84-EE61-47FF-8DBB-5E613D81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2331"/>
            <a:ext cx="4709160" cy="469784"/>
          </a:xfrm>
        </p:spPr>
        <p:txBody>
          <a:bodyPr/>
          <a:lstStyle/>
          <a:p>
            <a:r>
              <a:rPr lang="fi-FI" dirty="0"/>
              <a:t>Akwé: Kon -työryhmä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F62B5C-365E-490D-AAEE-1657C9AA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0970"/>
            <a:ext cx="4709160" cy="3641423"/>
          </a:xfrm>
        </p:spPr>
        <p:txBody>
          <a:bodyPr/>
          <a:lstStyle/>
          <a:p>
            <a:r>
              <a:rPr lang="fi-FI" sz="1400" dirty="0"/>
              <a:t>Olli Autto, Ketomella</a:t>
            </a:r>
          </a:p>
          <a:p>
            <a:r>
              <a:rPr lang="fi-FI" sz="1400" dirty="0"/>
              <a:t>Seppo Logje, Raattama</a:t>
            </a:r>
          </a:p>
          <a:p>
            <a:r>
              <a:rPr lang="fi-FI" sz="1400" dirty="0"/>
              <a:t>Vilma Logje, Raattama</a:t>
            </a:r>
          </a:p>
          <a:p>
            <a:r>
              <a:rPr lang="fi-FI" sz="1400" dirty="0"/>
              <a:t>Kosti Stoor, Peltovuoma</a:t>
            </a:r>
          </a:p>
          <a:p>
            <a:r>
              <a:rPr lang="fi-FI" sz="1400" dirty="0"/>
              <a:t>Maritta Stoor-Lehtonen, Ketomella/Jyväskylä, </a:t>
            </a:r>
            <a:r>
              <a:rPr lang="fi-FI" sz="1400" i="1" dirty="0"/>
              <a:t>työryhmän puheenjohtaja</a:t>
            </a:r>
          </a:p>
          <a:p>
            <a:r>
              <a:rPr lang="fi-FI" sz="1400" dirty="0"/>
              <a:t>Valmistelija/sihteeri Dierpmis ay </a:t>
            </a:r>
            <a:br>
              <a:rPr lang="fi-FI" sz="1400" dirty="0"/>
            </a:br>
            <a:r>
              <a:rPr lang="fi-FI" sz="1400" dirty="0"/>
              <a:t>Klemetti Näkkäläjärvi ja Suvi Juntunen</a:t>
            </a:r>
          </a:p>
          <a:p>
            <a:endParaRPr lang="fi-FI" sz="14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65E390-2BC5-4D13-D8F0-E91AA982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11</a:t>
            </a:fld>
            <a:endParaRPr lang="fi-FI"/>
          </a:p>
        </p:txBody>
      </p:sp>
      <p:pic>
        <p:nvPicPr>
          <p:cNvPr id="8" name="Kuva 7" descr="Kuva, joka sisältää kohteen punainen&#10;&#10;Kuvaus luotu automaattisesti">
            <a:extLst>
              <a:ext uri="{FF2B5EF4-FFF2-40B4-BE49-F238E27FC236}">
                <a16:creationId xmlns:a16="http://schemas.microsoft.com/office/drawing/2014/main" id="{5B55DE6D-A9EE-4B8A-50E8-F9F52EFE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10" y="0"/>
            <a:ext cx="38061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6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9FA3D4-FF28-4769-BA35-ED9F4659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993" y="192904"/>
            <a:ext cx="6678014" cy="813414"/>
          </a:xfrm>
        </p:spPr>
        <p:txBody>
          <a:bodyPr/>
          <a:lstStyle/>
          <a:p>
            <a:pPr algn="ctr"/>
            <a:r>
              <a:rPr lang="fi-FI" sz="2200" dirty="0"/>
              <a:t>Hoito- ja käyttösuunnittelun eteneminen</a:t>
            </a:r>
          </a:p>
        </p:txBody>
      </p:sp>
      <p:sp>
        <p:nvSpPr>
          <p:cNvPr id="16" name="Dian numeron paikkamerkki 15">
            <a:extLst>
              <a:ext uri="{FF2B5EF4-FFF2-40B4-BE49-F238E27FC236}">
                <a16:creationId xmlns:a16="http://schemas.microsoft.com/office/drawing/2014/main" id="{604853D8-8180-5A91-0FA9-A4EE7436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12</a:t>
            </a:fld>
            <a:endParaRPr lang="fi-FI"/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10B8950F-56E1-3182-56C5-CC2AA43BC33D}"/>
              </a:ext>
            </a:extLst>
          </p:cNvPr>
          <p:cNvGrpSpPr/>
          <p:nvPr/>
        </p:nvGrpSpPr>
        <p:grpSpPr>
          <a:xfrm>
            <a:off x="312057" y="740229"/>
            <a:ext cx="8186057" cy="3969449"/>
            <a:chOff x="312057" y="740229"/>
            <a:chExt cx="8186057" cy="3969449"/>
          </a:xfrm>
        </p:grpSpPr>
        <p:graphicFrame>
          <p:nvGraphicFramePr>
            <p:cNvPr id="6" name="Kaaviokuva 5">
              <a:extLst>
                <a:ext uri="{FF2B5EF4-FFF2-40B4-BE49-F238E27FC236}">
                  <a16:creationId xmlns:a16="http://schemas.microsoft.com/office/drawing/2014/main" id="{E7120666-7106-4D38-9DB3-185FA26712F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22367947"/>
                </p:ext>
              </p:extLst>
            </p:nvPr>
          </p:nvGraphicFramePr>
          <p:xfrm>
            <a:off x="312057" y="740229"/>
            <a:ext cx="8186057" cy="39694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AAB9987C-1DCE-15EF-0C79-1C7EF6348A2A}"/>
                </a:ext>
              </a:extLst>
            </p:cNvPr>
            <p:cNvSpPr txBox="1"/>
            <p:nvPr/>
          </p:nvSpPr>
          <p:spPr>
            <a:xfrm>
              <a:off x="7252856" y="1378527"/>
              <a:ext cx="73429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6-9/2023</a:t>
              </a:r>
            </a:p>
          </p:txBody>
        </p:sp>
        <p:sp>
          <p:nvSpPr>
            <p:cNvPr id="4" name="Tekstiruutu 3">
              <a:extLst>
                <a:ext uri="{FF2B5EF4-FFF2-40B4-BE49-F238E27FC236}">
                  <a16:creationId xmlns:a16="http://schemas.microsoft.com/office/drawing/2014/main" id="{95C3298A-3DF4-F9EC-551A-ADCF362D24F8}"/>
                </a:ext>
              </a:extLst>
            </p:cNvPr>
            <p:cNvSpPr txBox="1"/>
            <p:nvPr/>
          </p:nvSpPr>
          <p:spPr>
            <a:xfrm>
              <a:off x="7211289" y="2889861"/>
              <a:ext cx="8451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9-10/2023</a:t>
              </a: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46F18462-134B-0B2C-D630-94CB84B73624}"/>
                </a:ext>
              </a:extLst>
            </p:cNvPr>
            <p:cNvSpPr txBox="1"/>
            <p:nvPr/>
          </p:nvSpPr>
          <p:spPr>
            <a:xfrm>
              <a:off x="5029202" y="2896788"/>
              <a:ext cx="84518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9-10/2023</a:t>
              </a:r>
            </a:p>
          </p:txBody>
        </p:sp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534D84E0-700E-B8D4-AD71-5C28B8DBF28C}"/>
                </a:ext>
              </a:extLst>
            </p:cNvPr>
            <p:cNvSpPr txBox="1"/>
            <p:nvPr/>
          </p:nvSpPr>
          <p:spPr>
            <a:xfrm>
              <a:off x="2829670" y="2909834"/>
              <a:ext cx="97340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10-11/2023</a:t>
              </a:r>
            </a:p>
          </p:txBody>
        </p:sp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DC348416-3E91-0C97-FBCB-E74C8F0A7AC9}"/>
                </a:ext>
              </a:extLst>
            </p:cNvPr>
            <p:cNvSpPr txBox="1"/>
            <p:nvPr/>
          </p:nvSpPr>
          <p:spPr>
            <a:xfrm>
              <a:off x="429491" y="2887805"/>
              <a:ext cx="15447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11/2023-1/2024</a:t>
              </a:r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ECA81530-407D-E538-1672-19485946626D}"/>
                </a:ext>
              </a:extLst>
            </p:cNvPr>
            <p:cNvSpPr txBox="1"/>
            <p:nvPr/>
          </p:nvSpPr>
          <p:spPr>
            <a:xfrm>
              <a:off x="779260" y="1367856"/>
              <a:ext cx="7863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  <a:sym typeface="Wingdings" panose="05000000000000000000" pitchFamily="2" charset="2"/>
                </a:rPr>
                <a:t> 6</a:t>
              </a:r>
              <a:r>
                <a:rPr lang="fi-FI" sz="1050" dirty="0">
                  <a:solidFill>
                    <a:srgbClr val="FFFF00"/>
                  </a:solidFill>
                </a:rPr>
                <a:t>/2023</a:t>
              </a:r>
            </a:p>
          </p:txBody>
        </p:sp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0EEF8192-CBB7-92E3-5E64-08ECE45B6574}"/>
                </a:ext>
              </a:extLst>
            </p:cNvPr>
            <p:cNvSpPr txBox="1"/>
            <p:nvPr/>
          </p:nvSpPr>
          <p:spPr>
            <a:xfrm>
              <a:off x="2905867" y="1368649"/>
              <a:ext cx="7863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  <a:sym typeface="Wingdings" panose="05000000000000000000" pitchFamily="2" charset="2"/>
                </a:rPr>
                <a:t> 6</a:t>
              </a:r>
              <a:r>
                <a:rPr lang="fi-FI" sz="1050" dirty="0">
                  <a:solidFill>
                    <a:srgbClr val="FFFF00"/>
                  </a:solidFill>
                </a:rPr>
                <a:t>/2023</a:t>
              </a:r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B19F94BD-500E-F1CC-5DA7-03E96A9C151F}"/>
                </a:ext>
              </a:extLst>
            </p:cNvPr>
            <p:cNvSpPr txBox="1"/>
            <p:nvPr/>
          </p:nvSpPr>
          <p:spPr>
            <a:xfrm>
              <a:off x="5056910" y="1361722"/>
              <a:ext cx="78630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  <a:sym typeface="Wingdings" panose="05000000000000000000" pitchFamily="2" charset="2"/>
                </a:rPr>
                <a:t> 6</a:t>
              </a:r>
              <a:r>
                <a:rPr lang="fi-FI" sz="1050" dirty="0">
                  <a:solidFill>
                    <a:srgbClr val="FFFF00"/>
                  </a:solidFill>
                </a:rPr>
                <a:t>/2023</a:t>
              </a:r>
            </a:p>
          </p:txBody>
        </p:sp>
        <p:sp>
          <p:nvSpPr>
            <p:cNvPr id="14" name="Tekstiruutu 13">
              <a:extLst>
                <a:ext uri="{FF2B5EF4-FFF2-40B4-BE49-F238E27FC236}">
                  <a16:creationId xmlns:a16="http://schemas.microsoft.com/office/drawing/2014/main" id="{2F7B3925-4A53-8AEA-83A0-17EA141061AD}"/>
                </a:ext>
              </a:extLst>
            </p:cNvPr>
            <p:cNvSpPr txBox="1"/>
            <p:nvPr/>
          </p:nvSpPr>
          <p:spPr>
            <a:xfrm>
              <a:off x="429491" y="4455762"/>
              <a:ext cx="15447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2-4/2024</a:t>
              </a:r>
            </a:p>
          </p:txBody>
        </p:sp>
        <p:sp>
          <p:nvSpPr>
            <p:cNvPr id="15" name="Tekstiruutu 14">
              <a:extLst>
                <a:ext uri="{FF2B5EF4-FFF2-40B4-BE49-F238E27FC236}">
                  <a16:creationId xmlns:a16="http://schemas.microsoft.com/office/drawing/2014/main" id="{E5ACAA32-954A-EAD2-8764-66CB9C488DE2}"/>
                </a:ext>
              </a:extLst>
            </p:cNvPr>
            <p:cNvSpPr txBox="1"/>
            <p:nvPr/>
          </p:nvSpPr>
          <p:spPr>
            <a:xfrm>
              <a:off x="2576947" y="4451019"/>
              <a:ext cx="15447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5/2024</a:t>
              </a:r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2B7E963A-6652-437B-29B3-4FB8B5895A48}"/>
                </a:ext>
              </a:extLst>
            </p:cNvPr>
            <p:cNvSpPr txBox="1"/>
            <p:nvPr/>
          </p:nvSpPr>
          <p:spPr>
            <a:xfrm>
              <a:off x="4710549" y="4430979"/>
              <a:ext cx="15447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050" dirty="0">
                  <a:solidFill>
                    <a:srgbClr val="FFFF00"/>
                  </a:solidFill>
                </a:rPr>
                <a:t>6/2024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984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5F0CCD-2402-4040-869E-494A630E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7243"/>
            <a:ext cx="7886700" cy="704675"/>
          </a:xfrm>
        </p:spPr>
        <p:txBody>
          <a:bodyPr/>
          <a:lstStyle/>
          <a:p>
            <a:r>
              <a:rPr lang="fi-FI"/>
              <a:t>Kansallispuiston tärkeimmät </a:t>
            </a:r>
            <a:r>
              <a:rPr lang="fi-FI" dirty="0"/>
              <a:t>arvot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7D4ACE-45C7-4593-8118-E03572C1E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Näkemyksiä koottu laajasti eri sidosryhmiltä</a:t>
            </a:r>
          </a:p>
          <a:p>
            <a:pPr lvl="1"/>
            <a:r>
              <a:rPr lang="fi-FI" dirty="0"/>
              <a:t>7.9.2022 Puistoforum</a:t>
            </a:r>
          </a:p>
          <a:p>
            <a:pPr lvl="1"/>
            <a:r>
              <a:rPr lang="fi-FI" dirty="0"/>
              <a:t>8.9.2022 Porotalous</a:t>
            </a:r>
          </a:p>
          <a:p>
            <a:pPr lvl="1"/>
            <a:r>
              <a:rPr lang="fi-FI" dirty="0"/>
              <a:t>15.9.2022 Luonnon- ja kulttuuriympäristön suojelu, tutkimus</a:t>
            </a:r>
          </a:p>
          <a:p>
            <a:pPr lvl="1"/>
            <a:r>
              <a:rPr lang="fi-FI" dirty="0"/>
              <a:t>16.9.2022 Metsästys ja kalastus</a:t>
            </a:r>
          </a:p>
          <a:p>
            <a:pPr lvl="1"/>
            <a:r>
              <a:rPr lang="fi-FI" dirty="0"/>
              <a:t>12.1.2023 Saamelaiset</a:t>
            </a:r>
          </a:p>
          <a:p>
            <a:pPr lvl="1"/>
            <a:r>
              <a:rPr lang="fi-FI" dirty="0"/>
              <a:t>Marras-joulukuussa 2022 nettikysely, yht. 1100 vastausta.</a:t>
            </a:r>
          </a:p>
          <a:p>
            <a:pPr lvl="1"/>
            <a:r>
              <a:rPr lang="fi-FI" dirty="0"/>
              <a:t>4 kylätilaisuutta helmikuussa 2023, yht. 100 osallistujaa.</a:t>
            </a:r>
          </a:p>
          <a:p>
            <a:pPr lvl="1"/>
            <a:endParaRPr lang="fi-FI" dirty="0"/>
          </a:p>
          <a:p>
            <a:pPr lvl="1"/>
            <a:r>
              <a:rPr lang="fi-FI" dirty="0"/>
              <a:t>Akwé: Kon työryhmä aloitti työskentelyn 9.5.2023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5DD5130-687A-328E-4FE7-3E076189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197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AEAB936F-4D87-B10E-9FB9-606A0C109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235"/>
            <a:ext cx="9144000" cy="3633029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E0924B8-7ABA-A502-CC16-448D8BD0E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170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5F0CCD-2402-4040-869E-494A630E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7243"/>
            <a:ext cx="7886700" cy="704675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Projektiryhmän valinta arvoiksi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7D4ACE-45C7-4593-8118-E03572C1E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8192"/>
            <a:ext cx="7886700" cy="3013648"/>
          </a:xfrm>
        </p:spPr>
        <p:txBody>
          <a:bodyPr/>
          <a:lstStyle/>
          <a:p>
            <a:pPr marL="1028700" lvl="2" indent="-342900">
              <a:buFont typeface="+mj-lt"/>
              <a:buAutoNum type="arabicPeriod"/>
            </a:pPr>
            <a:r>
              <a:rPr lang="fi-FI" dirty="0"/>
              <a:t>Luontodirektiivin luontotyypit ja lajit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Muut suojeltavat eläin- ja kasvilajit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Eliöyhteisöt/ lajisto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Paikalliskulttuuri</a:t>
            </a:r>
          </a:p>
          <a:p>
            <a:pPr lvl="3"/>
            <a:r>
              <a:rPr lang="fi-FI" i="1" dirty="0"/>
              <a:t>mm. erästys, marjastus, "hengailu”, saamelaiskulttuuri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Luonnon- ja kulttuurimaisemat</a:t>
            </a:r>
          </a:p>
          <a:p>
            <a:pPr lvl="3"/>
            <a:r>
              <a:rPr lang="fi-FI" i="1" dirty="0"/>
              <a:t>sisältää saamelaisen kulttuurimaiseman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Luonnon ja kulttuurikohteiden virkistyskäyttö</a:t>
            </a:r>
          </a:p>
          <a:p>
            <a:pPr lvl="3"/>
            <a:r>
              <a:rPr lang="fi-FI" i="1" dirty="0"/>
              <a:t>sisältää ympäristökasvatuksen ja luonto-opastuksen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Matkailun yritystoiminta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Tutkimusmerkitys</a:t>
            </a:r>
          </a:p>
          <a:p>
            <a:pPr marL="1028700" lvl="2" indent="-342900">
              <a:buFont typeface="+mj-lt"/>
              <a:buAutoNum type="arabicPeriod"/>
            </a:pPr>
            <a:r>
              <a:rPr lang="fi-FI" dirty="0"/>
              <a:t>Poronhoito ja muut luontaiselinkeinot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1F1DBB6-1433-75FD-B82D-9D6606AA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438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B9FA3D4-FF28-4769-BA35-ED9F4659B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852" y="682877"/>
            <a:ext cx="3538787" cy="813414"/>
          </a:xfrm>
        </p:spPr>
        <p:txBody>
          <a:bodyPr/>
          <a:lstStyle/>
          <a:p>
            <a:r>
              <a:rPr lang="fi-FI" dirty="0"/>
              <a:t>Yleistä nettikyselystä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1466FE8-8045-4DA4-A997-4195D83CF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1892" y="1496291"/>
            <a:ext cx="4163512" cy="3136431"/>
          </a:xfrm>
        </p:spPr>
        <p:txBody>
          <a:bodyPr/>
          <a:lstStyle/>
          <a:p>
            <a:r>
              <a:rPr lang="fi-FI" dirty="0"/>
              <a:t>Tehtiin Maptionnaire-työkalulla</a:t>
            </a:r>
          </a:p>
          <a:p>
            <a:r>
              <a:rPr lang="fi-FI" dirty="0"/>
              <a:t>Vastattavana 2.11.2022-7.1.2023</a:t>
            </a:r>
          </a:p>
          <a:p>
            <a:r>
              <a:rPr lang="fi-FI" dirty="0"/>
              <a:t>Kaikkiaan 1100 vastausta</a:t>
            </a:r>
          </a:p>
          <a:p>
            <a:r>
              <a:rPr lang="fi-FI" dirty="0"/>
              <a:t>Karttavastauksia 458 kpl</a:t>
            </a:r>
          </a:p>
          <a:p>
            <a:r>
              <a:rPr lang="fi-FI" dirty="0"/>
              <a:t>HUOM! Nettikysely ei ole kävijätutkimus.</a:t>
            </a:r>
          </a:p>
          <a:p>
            <a:pPr marL="0" indent="0">
              <a:buNone/>
            </a:pPr>
            <a:br>
              <a:rPr lang="fi-FI" dirty="0"/>
            </a:br>
            <a:br>
              <a:rPr lang="fi-FI" dirty="0"/>
            </a:br>
            <a:r>
              <a:rPr lang="fi-FI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Pallas-Yllästunturin kansallispuiston kävijätutkimus 2021</a:t>
            </a:r>
            <a:br>
              <a:rPr lang="fi-FI" b="1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</a:br>
            <a:r>
              <a:rPr lang="fi-FI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fi-FI" i="0" dirty="0">
                <a:solidFill>
                  <a:schemeClr val="accent3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https://julkaisut.metsa.fi/</a:t>
            </a:r>
            <a:br>
              <a:rPr lang="fi-FI" dirty="0"/>
            </a:b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7E38527-E872-4EC6-B0D6-95506030C67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950494" cy="5143500"/>
          </a:xfrm>
        </p:spPr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F25F03D-9ABD-4ACF-BD23-317D6181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714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71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Kuvan paikkamerkki 8">
            <a:extLst>
              <a:ext uri="{FF2B5EF4-FFF2-40B4-BE49-F238E27FC236}">
                <a16:creationId xmlns:a16="http://schemas.microsoft.com/office/drawing/2014/main" id="{22E3E4C8-5297-4620-B060-C436A09A63CE}"/>
              </a:ext>
            </a:extLst>
          </p:cNvPr>
          <p:cNvGraphicFramePr>
            <a:graphicFrameLocks noGrp="1"/>
          </p:cNvGraphicFramePr>
          <p:nvPr>
            <p:ph type="pic" idx="1"/>
          </p:nvPr>
        </p:nvGraphicFramePr>
        <p:xfrm>
          <a:off x="265113" y="442913"/>
          <a:ext cx="8251825" cy="4148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2C89711-E0EF-4180-AE5E-3FB70681A4F3}"/>
              </a:ext>
            </a:extLst>
          </p:cNvPr>
          <p:cNvSpPr txBox="1"/>
          <p:nvPr/>
        </p:nvSpPr>
        <p:spPr>
          <a:xfrm>
            <a:off x="6824278" y="947873"/>
            <a:ext cx="1692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6688" algn="r"/>
              </a:tabLst>
            </a:pPr>
            <a:r>
              <a:rPr lang="fi-FI" sz="1600"/>
              <a:t>Nainen 	594 kpl</a:t>
            </a:r>
          </a:p>
          <a:p>
            <a:pPr>
              <a:tabLst>
                <a:tab pos="1436688" algn="r"/>
              </a:tabLst>
            </a:pPr>
            <a:r>
              <a:rPr lang="fi-FI" sz="1600"/>
              <a:t>Mies 	488 kpl</a:t>
            </a:r>
          </a:p>
          <a:p>
            <a:pPr>
              <a:tabLst>
                <a:tab pos="1436688" algn="r"/>
              </a:tabLst>
            </a:pPr>
            <a:r>
              <a:rPr lang="fi-FI" sz="1600"/>
              <a:t>Muu 	6 kpl</a:t>
            </a:r>
          </a:p>
        </p:txBody>
      </p:sp>
    </p:spTree>
    <p:extLst>
      <p:ext uri="{BB962C8B-B14F-4D97-AF65-F5344CB8AC3E}">
        <p14:creationId xmlns:p14="http://schemas.microsoft.com/office/powerpoint/2010/main" val="509715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E41D339F-ECF5-46FD-9ECF-8F1B7D01DB95}"/>
              </a:ext>
            </a:extLst>
          </p:cNvPr>
          <p:cNvGraphicFramePr>
            <a:graphicFrameLocks/>
          </p:cNvGraphicFramePr>
          <p:nvPr/>
        </p:nvGraphicFramePr>
        <p:xfrm>
          <a:off x="440531" y="0"/>
          <a:ext cx="8239125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362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Kaavio 1">
            <a:extLst>
              <a:ext uri="{FF2B5EF4-FFF2-40B4-BE49-F238E27FC236}">
                <a16:creationId xmlns:a16="http://schemas.microsoft.com/office/drawing/2014/main" id="{524A93EC-4DE7-43B5-B0BB-64B3938A5959}"/>
              </a:ext>
            </a:extLst>
          </p:cNvPr>
          <p:cNvGraphicFramePr>
            <a:graphicFrameLocks/>
          </p:cNvGraphicFramePr>
          <p:nvPr/>
        </p:nvGraphicFramePr>
        <p:xfrm>
          <a:off x="1104900" y="400050"/>
          <a:ext cx="69342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987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5F0CCD-2402-4040-869E-494A630E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79" y="297181"/>
            <a:ext cx="4867301" cy="767411"/>
          </a:xfrm>
        </p:spPr>
        <p:txBody>
          <a:bodyPr/>
          <a:lstStyle/>
          <a:p>
            <a:r>
              <a:rPr lang="fi-FI" dirty="0"/>
              <a:t>Pallas-Yllästunturin kansallispuisto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87D4ACE-45C7-4593-8118-E03572C1E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89" y="1122684"/>
            <a:ext cx="5135483" cy="3723635"/>
          </a:xfrm>
        </p:spPr>
        <p:txBody>
          <a:bodyPr/>
          <a:lstStyle/>
          <a:p>
            <a:r>
              <a:rPr lang="fi-FI" sz="1400" dirty="0"/>
              <a:t>Perustettu 1.2.2005</a:t>
            </a:r>
          </a:p>
          <a:p>
            <a:r>
              <a:rPr lang="fi-FI" sz="1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Perustamistarkoitus</a:t>
            </a:r>
            <a:br>
              <a:rPr lang="fi-FI" sz="1400" dirty="0"/>
            </a:br>
            <a:r>
              <a:rPr lang="fi-FI" sz="1400" dirty="0"/>
              <a:t>Länsi-Lapin edustavimman tunturijakson sekä tähän liittyvien, luonnontilaisina ja erämaisina säilyneiden metsä- ja suoalueiden ja niillä esiintyvien eliölajien suojelemiseksi sekä retkeilyä, tutkimusta ja opetusta varten.</a:t>
            </a:r>
          </a:p>
          <a:p>
            <a:r>
              <a:rPr lang="fi-FI" sz="1400" dirty="0"/>
              <a:t>Voimassa oleva HKS hyväksytty 10.1.2008 </a:t>
            </a:r>
            <a:r>
              <a:rPr lang="fi-FI" sz="1400" dirty="0">
                <a:sym typeface="Wingdings" panose="05000000000000000000" pitchFamily="2" charset="2"/>
              </a:rPr>
              <a:t> 15 vuotta vanha</a:t>
            </a:r>
            <a:endParaRPr lang="fi-FI" sz="1400" dirty="0"/>
          </a:p>
          <a:p>
            <a:r>
              <a:rPr lang="fi-FI" sz="1400" dirty="0"/>
              <a:t>Pinta-alaltaan Suomen kolmanneksi suurin (102 292 ha)</a:t>
            </a:r>
            <a:br>
              <a:rPr lang="fi-FI" sz="1400" dirty="0"/>
            </a:br>
            <a:r>
              <a:rPr lang="fi-FI" sz="1400" dirty="0"/>
              <a:t>Saamelaisten kotiseutualueella 31 147 ha (30,4 %)</a:t>
            </a:r>
          </a:p>
          <a:p>
            <a:r>
              <a:rPr lang="fi-FI" sz="1400" dirty="0"/>
              <a:t>Käyntimäärältään Suomen suosituin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400" dirty="0"/>
              <a:t>Suunnitelman laadinta-aikaan &gt; 300 000 käyntiä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sz="1400" dirty="0"/>
              <a:t>Nyt 700 000 käyntiä</a:t>
            </a:r>
          </a:p>
          <a:p>
            <a:endParaRPr lang="fi-FI" sz="1400" dirty="0"/>
          </a:p>
        </p:txBody>
      </p:sp>
      <p:pic>
        <p:nvPicPr>
          <p:cNvPr id="6" name="Kuva 5" descr="Kuva, joka sisältää kohteen teksti, merkki, huone, pelitalo&#10;&#10;Kuvaus luotu automaattisesti">
            <a:extLst>
              <a:ext uri="{FF2B5EF4-FFF2-40B4-BE49-F238E27FC236}">
                <a16:creationId xmlns:a16="http://schemas.microsoft.com/office/drawing/2014/main" id="{B96DF064-CF6A-46C6-831F-1F94709DF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63" y="58776"/>
            <a:ext cx="1337723" cy="1063908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E41D488-81C5-37DC-73A4-A6899845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2</a:t>
            </a:fld>
            <a:endParaRPr lang="fi-FI" dirty="0"/>
          </a:p>
        </p:txBody>
      </p:sp>
      <p:pic>
        <p:nvPicPr>
          <p:cNvPr id="8" name="Kuva 7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8F3B068E-25C9-67E0-C1B1-183F5FC16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51" y="0"/>
            <a:ext cx="363665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 2">
            <a:extLst>
              <a:ext uri="{FF2B5EF4-FFF2-40B4-BE49-F238E27FC236}">
                <a16:creationId xmlns:a16="http://schemas.microsoft.com/office/drawing/2014/main" id="{EABA472E-A95B-4627-AC05-8A5B0186D00D}"/>
              </a:ext>
            </a:extLst>
          </p:cNvPr>
          <p:cNvGraphicFramePr>
            <a:graphicFrameLocks/>
          </p:cNvGraphicFramePr>
          <p:nvPr/>
        </p:nvGraphicFramePr>
        <p:xfrm>
          <a:off x="695325" y="-41275"/>
          <a:ext cx="7753350" cy="5226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43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962C800-E2D1-70F8-C765-EB5E2839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076" y="295479"/>
            <a:ext cx="4414049" cy="469784"/>
          </a:xfrm>
        </p:spPr>
        <p:txBody>
          <a:bodyPr/>
          <a:lstStyle/>
          <a:p>
            <a:r>
              <a:rPr lang="en-US"/>
              <a:t>Karttavastaukset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BB82C2-8116-946C-151E-D88E96183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076" y="926743"/>
            <a:ext cx="4858187" cy="3788947"/>
          </a:xfrm>
        </p:spPr>
        <p:txBody>
          <a:bodyPr/>
          <a:lstStyle/>
          <a:p>
            <a:pPr>
              <a:tabLst>
                <a:tab pos="2514600" algn="r"/>
              </a:tabLst>
            </a:pPr>
            <a:r>
              <a:rPr lang="fi-FI" dirty="0"/>
              <a:t>Uusi reittiosuus	167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Uusi palvelurakenne	139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Ongelmakohde (piste)	60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Ongelmakohde (viiva)	29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Ongelmakohde (alue)	29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Poistettava/siirrettävä</a:t>
            </a:r>
            <a:br>
              <a:rPr lang="fi-FI" dirty="0"/>
            </a:br>
            <a:r>
              <a:rPr lang="fi-FI" dirty="0"/>
              <a:t>reittiosuus	21 kpl</a:t>
            </a:r>
          </a:p>
          <a:p>
            <a:pPr>
              <a:tabLst>
                <a:tab pos="2514600" algn="r"/>
              </a:tabLst>
            </a:pPr>
            <a:r>
              <a:rPr lang="fi-FI" dirty="0"/>
              <a:t>Poistettava/siirrettävä</a:t>
            </a:r>
            <a:br>
              <a:rPr lang="fi-FI" dirty="0"/>
            </a:br>
            <a:r>
              <a:rPr lang="fi-FI" dirty="0"/>
              <a:t>kohde	13 kpl</a:t>
            </a:r>
          </a:p>
          <a:p>
            <a:pPr>
              <a:tabLst>
                <a:tab pos="2514600" algn="r"/>
              </a:tabLst>
            </a:pPr>
            <a:endParaRPr lang="fi-FI" dirty="0"/>
          </a:p>
          <a:p>
            <a:pPr>
              <a:tabLst>
                <a:tab pos="2514600" algn="r"/>
              </a:tabLst>
            </a:pPr>
            <a:r>
              <a:rPr lang="fi-FI" dirty="0"/>
              <a:t>Saadut esitykset tutkitaan ja tietoa hyödynnetään reitistön ja palvelurakenteiden suunnittelussa ja kehittämisessä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E679224D-4BCB-47D7-9C62-205477E4FFF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6606" r="6606"/>
          <a:stretch/>
        </p:blipFill>
        <p:spPr/>
      </p:pic>
    </p:spTree>
    <p:extLst>
      <p:ext uri="{BB962C8B-B14F-4D97-AF65-F5344CB8AC3E}">
        <p14:creationId xmlns:p14="http://schemas.microsoft.com/office/powerpoint/2010/main" val="3981212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52D2A8-6325-6C56-E2CC-A7EE4881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616" y="914400"/>
            <a:ext cx="3538787" cy="813414"/>
          </a:xfrm>
        </p:spPr>
        <p:txBody>
          <a:bodyPr/>
          <a:lstStyle/>
          <a:p>
            <a:r>
              <a:rPr lang="en-US" dirty="0"/>
              <a:t>Missä ongelmat ovat?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16B780-054D-B095-89C4-220D99164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6616" y="1862355"/>
            <a:ext cx="3538787" cy="1268772"/>
          </a:xfrm>
        </p:spPr>
        <p:txBody>
          <a:bodyPr/>
          <a:lstStyle/>
          <a:p>
            <a:r>
              <a:rPr lang="en-US" sz="1800" dirty="0"/>
              <a:t>52 % karttapalautteena saaduista ongelmakohteista sijaitsee alle 10 km:n etäisyydellä Äkäslompolosta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D08C62E-F9B0-9DF4-083A-FDD02047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6" y="0"/>
            <a:ext cx="3613309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002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962C800-E2D1-70F8-C765-EB5E2839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0" y="942109"/>
            <a:ext cx="5157864" cy="469784"/>
          </a:xfrm>
        </p:spPr>
        <p:txBody>
          <a:bodyPr wrap="square" anchor="t">
            <a:normAutofit/>
          </a:bodyPr>
          <a:lstStyle/>
          <a:p>
            <a:r>
              <a:rPr lang="en-US"/>
              <a:t>Kalastus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BB82C2-8116-946C-151E-D88E96183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540" y="1619075"/>
            <a:ext cx="5157864" cy="3013648"/>
          </a:xfrm>
        </p:spPr>
        <p:txBody>
          <a:bodyPr wrap="square">
            <a:normAutofit/>
          </a:bodyPr>
          <a:lstStyle/>
          <a:p>
            <a:pPr>
              <a:tabLst>
                <a:tab pos="2514600" algn="r"/>
              </a:tabLst>
            </a:pPr>
            <a:r>
              <a:rPr lang="fi-FI"/>
              <a:t>40 vastaajaa oli kalastanut kansallispuiston alueella</a:t>
            </a:r>
          </a:p>
          <a:p>
            <a:pPr>
              <a:tabLst>
                <a:tab pos="2514600" algn="r"/>
              </a:tabLst>
            </a:pPr>
            <a:r>
              <a:rPr lang="fi-FI"/>
              <a:t>Monilla vesialueilla, Pallasjärvi suosituin</a:t>
            </a:r>
          </a:p>
          <a:p>
            <a:pPr>
              <a:tabLst>
                <a:tab pos="2514600" algn="r"/>
              </a:tabLst>
            </a:pPr>
            <a:r>
              <a:rPr lang="fi-FI"/>
              <a:t>18 vastaajista oli saanut saalista</a:t>
            </a:r>
          </a:p>
          <a:p>
            <a:pPr>
              <a:tabLst>
                <a:tab pos="2514600" algn="r"/>
              </a:tabLst>
            </a:pPr>
            <a:r>
              <a:rPr lang="fi-FI"/>
              <a:t>Saaliskalat ahven, hauki, harjus, siika, taimen, särki</a:t>
            </a:r>
          </a:p>
        </p:txBody>
      </p:sp>
      <p:pic>
        <p:nvPicPr>
          <p:cNvPr id="5" name="Kuvan paikkamerkki 4" descr="Kuva, joka sisältää kohteen lumi, ulko, kuljetus&#10;&#10;Kuvaus luotu automaattisesti">
            <a:extLst>
              <a:ext uri="{FF2B5EF4-FFF2-40B4-BE49-F238E27FC236}">
                <a16:creationId xmlns:a16="http://schemas.microsoft.com/office/drawing/2014/main" id="{716F0A13-3A50-4970-BA27-54D89168D4E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56231"/>
          <a:stretch/>
        </p:blipFill>
        <p:spPr>
          <a:xfrm>
            <a:off x="20" y="10"/>
            <a:ext cx="2887643" cy="5143490"/>
          </a:xfrm>
          <a:noFill/>
        </p:spPr>
      </p:pic>
    </p:spTree>
    <p:extLst>
      <p:ext uri="{BB962C8B-B14F-4D97-AF65-F5344CB8AC3E}">
        <p14:creationId xmlns:p14="http://schemas.microsoft.com/office/powerpoint/2010/main" val="3227369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D97738-456B-4C62-B93E-120FF355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Muuta palautetta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93E2D69-7971-4D45-AE56-7D9D7750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Ns. vapaa sana –kentässä saatiin 316 vastausta</a:t>
            </a:r>
          </a:p>
          <a:p>
            <a:r>
              <a:rPr lang="fi-FI"/>
              <a:t>Eniten mielipiteitä kirvoitti pyöräily, 92 vastausta</a:t>
            </a:r>
          </a:p>
          <a:p>
            <a:r>
              <a:rPr lang="fi-FI"/>
              <a:t>Muita suosittuja teemoja olivat yleinen palaute (86 kpl), reitit (64 kpl) ja kiitos/kehu (36 kpl)</a:t>
            </a:r>
          </a:p>
          <a:p>
            <a:r>
              <a:rPr lang="fi-FI"/>
              <a:t>Kaikki vastaukset käydään läpi ja niissä olevat näkemykset arvioidaan sekä huomioidaan hoidon ja käytön suunnittelussa.</a:t>
            </a:r>
          </a:p>
          <a:p>
            <a:endParaRPr lang="fi-FI"/>
          </a:p>
          <a:p>
            <a:endParaRPr lang="fi-FI"/>
          </a:p>
        </p:txBody>
      </p:sp>
      <p:pic>
        <p:nvPicPr>
          <p:cNvPr id="5" name="Kuvan paikkamerkki 4" descr="Kuva, joka sisältää kohteen ruoho, puu, ulko, polkupyörä&#10;&#10;Kuvaus luotu automaattisesti">
            <a:extLst>
              <a:ext uri="{FF2B5EF4-FFF2-40B4-BE49-F238E27FC236}">
                <a16:creationId xmlns:a16="http://schemas.microsoft.com/office/drawing/2014/main" id="{24E06C88-7D49-4159-949E-1EF068C3458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40035"/>
          <a:stretch/>
        </p:blipFill>
        <p:spPr>
          <a:xfrm>
            <a:off x="0" y="0"/>
            <a:ext cx="28876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8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69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625E9C2-07B2-70B8-4635-DC9FFC40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27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321D1A-EFAC-4A7D-9964-32D6360B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0" y="437596"/>
            <a:ext cx="5375200" cy="731249"/>
          </a:xfrm>
        </p:spPr>
        <p:txBody>
          <a:bodyPr/>
          <a:lstStyle/>
          <a:p>
            <a:r>
              <a:rPr lang="fi-FI" sz="2200"/>
              <a:t>Sidosryhmäyhteistyön tarkoitus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09F8FE-336C-421F-A37E-F7DB780B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540" y="1096273"/>
            <a:ext cx="5202174" cy="2980777"/>
          </a:xfrm>
        </p:spPr>
        <p:txBody>
          <a:bodyPr/>
          <a:lstStyle/>
          <a:p>
            <a:r>
              <a:rPr lang="fi-FI" sz="1400"/>
              <a:t>Tuoda sidosryhmien näkemys ja tieto hoito- ja käyttösuunnitteluun ja välittää tietoa omalle ryhmälleen.</a:t>
            </a:r>
          </a:p>
          <a:p>
            <a:r>
              <a:rPr lang="fi-FI" sz="1400"/>
              <a:t>Kuulla mitä muita toiveita ja vaatimuksia alueeseen kohdistuu ja olla mukana yhteensovittamassa niitä omien toiveiden ja lainsäädännön vaatimusten kanssa.</a:t>
            </a:r>
          </a:p>
          <a:p>
            <a:r>
              <a:rPr lang="fi-FI" sz="1400"/>
              <a:t>Ryhmä kokoontuu kaksi kertaa. Kokoontumiset joko kasvokkain tai etäyhteyksin tai molemmin tavoin.</a:t>
            </a:r>
          </a:p>
        </p:txBody>
      </p:sp>
      <p:pic>
        <p:nvPicPr>
          <p:cNvPr id="13" name="Kuvan paikkamerkki 12" descr="Kuva, joka sisältää kohteen puu, ulko&#10;&#10;Kuvaus luotu automaattisesti">
            <a:extLst>
              <a:ext uri="{FF2B5EF4-FFF2-40B4-BE49-F238E27FC236}">
                <a16:creationId xmlns:a16="http://schemas.microsoft.com/office/drawing/2014/main" id="{F7539C12-3126-404F-B6FA-C30C8C52AB3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7894"/>
          <a:stretch>
            <a:fillRect/>
          </a:stretch>
        </p:blipFill>
        <p:spPr/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2176319B-6E6D-4B40-B129-1F5FD1EBB1F4}"/>
              </a:ext>
            </a:extLst>
          </p:cNvPr>
          <p:cNvSpPr txBox="1"/>
          <p:nvPr/>
        </p:nvSpPr>
        <p:spPr>
          <a:xfrm>
            <a:off x="2887663" y="4881890"/>
            <a:ext cx="285911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100" dirty="0"/>
              <a:t>Kuva Heikki </a:t>
            </a:r>
            <a:r>
              <a:rPr lang="fi-FI" sz="1100" dirty="0" err="1"/>
              <a:t>Sulander</a:t>
            </a:r>
            <a:endParaRPr lang="fi-FI" sz="1100" dirty="0" err="1">
              <a:cs typeface="Segoe U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EE50DFD-F171-AA01-5C85-62AA3B218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443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6" descr="Kuva, joka sisältää kohteen ulko&#10;&#10;Kuvaus luotu automaattisesti">
            <a:extLst>
              <a:ext uri="{FF2B5EF4-FFF2-40B4-BE49-F238E27FC236}">
                <a16:creationId xmlns:a16="http://schemas.microsoft.com/office/drawing/2014/main" id="{256AEEFC-91FD-9986-F4FC-49FC62A226B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0674" r="10674"/>
          <a:stretch/>
        </p:blipFill>
        <p:spPr>
          <a:xfrm>
            <a:off x="0" y="1324"/>
            <a:ext cx="3679428" cy="5146805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B321D1A-EFAC-4A7D-9964-32D6360B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764" y="152001"/>
            <a:ext cx="4235130" cy="576940"/>
          </a:xfrm>
        </p:spPr>
        <p:txBody>
          <a:bodyPr wrap="square" anchor="t">
            <a:normAutofit fontScale="90000"/>
          </a:bodyPr>
          <a:lstStyle/>
          <a:p>
            <a:r>
              <a:rPr lang="fi-FI" sz="2000"/>
              <a:t>Pallas-Yllästunturin kansallispuisto</a:t>
            </a:r>
            <a:br>
              <a:rPr lang="fi-FI"/>
            </a:br>
            <a:endParaRPr lang="fi-FI">
              <a:cs typeface="Segoe U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09F8FE-336C-421F-A37E-F7DB780B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428" y="718666"/>
            <a:ext cx="5344070" cy="4403229"/>
          </a:xfrm>
        </p:spPr>
        <p:txBody>
          <a:bodyPr vert="horz" wrap="square" lIns="0" tIns="45720" rIns="91440" bIns="45720" rtlCol="0" anchor="t">
            <a:normAutofit/>
          </a:bodyPr>
          <a:lstStyle/>
          <a:p>
            <a:pPr lvl="1">
              <a:spcAft>
                <a:spcPts val="800"/>
              </a:spcAft>
            </a:pPr>
            <a:r>
              <a:rPr lang="fi-FI" sz="1200"/>
              <a:t>Pohjois-eteläsuunnassa ~100 km ja korkeuserot hyvin suuret</a:t>
            </a:r>
          </a:p>
          <a:p>
            <a:pPr lvl="1">
              <a:spcAft>
                <a:spcPts val="800"/>
              </a:spcAft>
            </a:pPr>
            <a:r>
              <a:rPr lang="fi-FI" sz="1200"/>
              <a:t>Etelässä vanhoja kuusikoita, pohjoisessa mänty-koivu-sekametsää ja kuivia mäntykankaita. Puronvarsissa reheviä lehtoja, arvokkaimmat Varkaankuru ja Pyhäjokivarsi</a:t>
            </a:r>
          </a:p>
          <a:p>
            <a:pPr lvl="1">
              <a:spcAft>
                <a:spcPts val="800"/>
              </a:spcAft>
            </a:pPr>
            <a:r>
              <a:rPr lang="fi-FI" sz="1200"/>
              <a:t>Tärkeä eteläisten tunturiluontotyyppien, kuten tunturikoivikoiden, tunturikankaiden ja lumenviipymien, suojelualue. Monet luontotyypit ja lajit elävät joko pohjoisilla tai eteläisillä äärirajoillaan</a:t>
            </a:r>
          </a:p>
          <a:p>
            <a:pPr lvl="1">
              <a:spcAft>
                <a:spcPts val="800"/>
              </a:spcAft>
            </a:pPr>
            <a:r>
              <a:rPr lang="fi-FI" sz="1200"/>
              <a:t>Ounas- ja Pallastunturien maisemat on valtakunnallisesti arvokas maisema-alue ja Pallastunturit kansallismaisema</a:t>
            </a:r>
          </a:p>
          <a:p>
            <a:pPr lvl="1">
              <a:spcAft>
                <a:spcPts val="800"/>
              </a:spcAft>
            </a:pPr>
            <a:r>
              <a:rPr lang="fi-FI" sz="1200"/>
              <a:t>Tunnetaan 147 arkeologista kohdetta, joista 44 on muinaismuistolain rauhoittamia muinaisjäännösrekisteriin merkittyjä kiinteitä muinaisjäännöksiä ja 20 kiinteiksi muinaisjäännöksiksi esitettyjä kohteita.</a:t>
            </a:r>
          </a:p>
          <a:p>
            <a:pPr lvl="1">
              <a:spcAft>
                <a:spcPts val="800"/>
              </a:spcAft>
            </a:pPr>
            <a:r>
              <a:rPr lang="fi-FI" sz="1200">
                <a:solidFill>
                  <a:srgbClr val="000000"/>
                </a:solidFill>
                <a:latin typeface="+mj-lt"/>
                <a:cs typeface="Segoe UI"/>
              </a:rPr>
              <a:t>Yksi suojeltu rakennus ja 33 muuta rakennusta, joilla voi olla kulttuurihistoriallista arvoa. </a:t>
            </a:r>
            <a:r>
              <a:rPr lang="fi-FI" sz="1200">
                <a:solidFill>
                  <a:srgbClr val="000000"/>
                </a:solidFill>
                <a:cs typeface="Segoe UI"/>
              </a:rPr>
              <a:t>Kolme valtakunnallisesti merkittävää rakennettua kulttuuriympäristöä: Kemin ja Tornion vanhat rajapyykit (Keimiötunturi, Lainiotunturi, Ruototunturi), Pallastunturin matkailuhotelli, Kaarremaraston poroaita.</a:t>
            </a:r>
            <a:endParaRPr lang="fi-FI" sz="1400">
              <a:solidFill>
                <a:srgbClr val="000000"/>
              </a:solidFill>
              <a:cs typeface="Segoe UI"/>
            </a:endParaRPr>
          </a:p>
          <a:p>
            <a:pPr lvl="1">
              <a:spcAft>
                <a:spcPts val="800"/>
              </a:spcAft>
            </a:pPr>
            <a:endParaRPr lang="fi-FI" sz="1200">
              <a:solidFill>
                <a:srgbClr val="000000"/>
              </a:solidFill>
              <a:latin typeface="+mj-lt"/>
              <a:cs typeface="Segoe UI"/>
            </a:endParaRPr>
          </a:p>
          <a:p>
            <a:pPr lvl="1">
              <a:spcAft>
                <a:spcPts val="800"/>
              </a:spcAft>
            </a:pPr>
            <a:endParaRPr lang="fi-FI" sz="1200"/>
          </a:p>
          <a:p>
            <a:pPr>
              <a:spcAft>
                <a:spcPts val="800"/>
              </a:spcAft>
            </a:pPr>
            <a:endParaRPr lang="fi-FI" sz="1100">
              <a:ea typeface="+mn-lt"/>
              <a:cs typeface="+mn-lt"/>
            </a:endParaRPr>
          </a:p>
          <a:p>
            <a:pPr>
              <a:spcAft>
                <a:spcPts val="800"/>
              </a:spcAft>
            </a:pPr>
            <a:endParaRPr lang="fi-FI" sz="1100">
              <a:ea typeface="+mn-lt"/>
              <a:cs typeface="+mn-lt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endParaRPr lang="fi-FI" sz="1100">
              <a:solidFill>
                <a:srgbClr val="FF0000"/>
              </a:solidFill>
              <a:latin typeface="+mj-lt"/>
              <a:cs typeface="Segoe UI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i-FI" sz="1100">
              <a:solidFill>
                <a:srgbClr val="FF0000"/>
              </a:solidFill>
              <a:latin typeface="+mj-lt"/>
              <a:cs typeface="Segoe UI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B9F92E4-42EE-4A32-A462-E7EAC9D3E13B}"/>
              </a:ext>
            </a:extLst>
          </p:cNvPr>
          <p:cNvSpPr txBox="1"/>
          <p:nvPr/>
        </p:nvSpPr>
        <p:spPr>
          <a:xfrm>
            <a:off x="1" y="2797"/>
            <a:ext cx="263289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000">
                <a:solidFill>
                  <a:schemeClr val="bg1"/>
                </a:solidFill>
              </a:rPr>
              <a:t>Uuvanan eteläisimmät kasvupaikat Suomessa ovat </a:t>
            </a:r>
            <a:r>
              <a:rPr lang="fi-FI" sz="1000" err="1">
                <a:solidFill>
                  <a:schemeClr val="bg1"/>
                </a:solidFill>
              </a:rPr>
              <a:t>Pallaksella</a:t>
            </a:r>
            <a:r>
              <a:rPr lang="fi-FI" sz="1000">
                <a:solidFill>
                  <a:schemeClr val="bg1"/>
                </a:solidFill>
              </a:rPr>
              <a:t>.  Kuva: Seija Olkkonen</a:t>
            </a:r>
            <a:endParaRPr lang="fi-FI" sz="1000">
              <a:solidFill>
                <a:schemeClr val="bg1"/>
              </a:solidFill>
              <a:cs typeface="Segoe UI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9EC9B80-C20C-701E-D275-529A2D8D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659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tsikko 1">
            <a:extLst>
              <a:ext uri="{FF2B5EF4-FFF2-40B4-BE49-F238E27FC236}">
                <a16:creationId xmlns:a16="http://schemas.microsoft.com/office/drawing/2014/main" id="{789CD829-A113-4BBD-A823-820FDF4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376" y="177971"/>
            <a:ext cx="3538787" cy="534991"/>
          </a:xfrm>
        </p:spPr>
        <p:txBody>
          <a:bodyPr vert="horz" wrap="square" lIns="0" tIns="45720" rIns="91440" bIns="45720" rtlCol="0" anchor="t">
            <a:normAutofit/>
          </a:bodyPr>
          <a:lstStyle/>
          <a:p>
            <a:r>
              <a:rPr lang="fi-FI">
                <a:solidFill>
                  <a:srgbClr val="000000"/>
                </a:solidFill>
              </a:rPr>
              <a:t>Erätalous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D3BF181-21EB-4BAC-94BB-08029B34C9FB}"/>
              </a:ext>
            </a:extLst>
          </p:cNvPr>
          <p:cNvSpPr txBox="1"/>
          <p:nvPr/>
        </p:nvSpPr>
        <p:spPr>
          <a:xfrm>
            <a:off x="3325091" y="602675"/>
            <a:ext cx="5630223" cy="4362854"/>
          </a:xfrm>
          <a:prstGeom prst="rect">
            <a:avLst/>
          </a:prstGeom>
        </p:spPr>
        <p:txBody>
          <a:bodyPr vert="horz" wrap="square" lIns="0" tIns="45720" rIns="91440" bIns="45720" rtlCol="0" anchor="t">
            <a:normAutofit/>
          </a:bodyPr>
          <a:lstStyle/>
          <a:p>
            <a:pPr marL="171450" indent="-171450" defTabSz="6858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/>
              <a:t>Jakautuu kolmelle kalatalousalueelle ja alueella kalastuslain 10§ mukainen kuntaraja </a:t>
            </a:r>
          </a:p>
          <a:p>
            <a:pPr marL="171450" indent="-171450" defTabSz="6858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/>
              <a:t>Jatkuvan kalastoseurannan piirissä Pallasjärvi, joka on merkittävä kalavesi erityisesti Raattaman ja </a:t>
            </a:r>
            <a:r>
              <a:rPr lang="fi-FI" sz="1200" err="1"/>
              <a:t>Kurkkion</a:t>
            </a:r>
            <a:r>
              <a:rPr lang="fi-FI" sz="1200"/>
              <a:t> kylän kotitalouksille. Kalastus on hoidettu erityisjärjestelyin (kalastusvuokrasopimus). Suosittu kalastuskohde myös yleiskalastusoikeuksin kalastaville.</a:t>
            </a:r>
            <a:endParaRPr lang="fi-FI">
              <a:cs typeface="Segoe UI"/>
            </a:endParaRP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>
                <a:cs typeface="Segoe UI"/>
              </a:rPr>
              <a:t>Pyhäjärvi on erityiskalastusvesi, jonka kävijämäärät on kasvanut viime vuosina.</a:t>
            </a: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>
                <a:cs typeface="Segoe UI"/>
              </a:rPr>
              <a:t>Myös järviä, joissa on kiinteistötoimituksilla määritettyjä erityisiä kalastusetuuksia.</a:t>
            </a:r>
            <a:r>
              <a:rPr lang="fi-FI" sz="1200">
                <a:solidFill>
                  <a:srgbClr val="FF0000"/>
                </a:solidFill>
                <a:cs typeface="Segoe UI"/>
              </a:rPr>
              <a:t> </a:t>
            </a:r>
            <a:br>
              <a:rPr lang="fi-FI" sz="1200">
                <a:solidFill>
                  <a:srgbClr val="FF0000"/>
                </a:solidFill>
                <a:cs typeface="Segoe UI"/>
              </a:rPr>
            </a:br>
            <a:endParaRPr lang="fi-FI" sz="1200">
              <a:solidFill>
                <a:srgbClr val="FF0000"/>
              </a:solidFill>
              <a:cs typeface="Segoe UI"/>
            </a:endParaRP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>
                <a:ea typeface="+mn-lt"/>
                <a:cs typeface="+mn-lt"/>
              </a:rPr>
              <a:t>Paikkakuntalaisilla oikeus luonnonsuojelulain rauhoitussäännösten estämättä metsästää kotikunnassaan puiston alueella kp:n perustamislaissa kartalle rajatulla alueella </a:t>
            </a:r>
            <a:endParaRPr lang="fi-FI" sz="1200" b="0" i="0">
              <a:solidFill>
                <a:srgbClr val="FF0000"/>
              </a:solidFill>
              <a:effectLst/>
              <a:cs typeface="Segoe UI"/>
            </a:endParaRP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>
                <a:ea typeface="+mn-lt"/>
                <a:cs typeface="+mn-lt"/>
              </a:rPr>
              <a:t>Kittilän kunnan Raattaman </a:t>
            </a:r>
            <a:r>
              <a:rPr lang="fi-FI" sz="1200" b="0" i="0">
                <a:effectLst/>
                <a:ea typeface="+mn-lt"/>
                <a:cs typeface="+mn-lt"/>
              </a:rPr>
              <a:t>ja </a:t>
            </a:r>
            <a:r>
              <a:rPr lang="fi-FI" sz="1200">
                <a:ea typeface="+mn-lt"/>
                <a:cs typeface="+mn-lt"/>
              </a:rPr>
              <a:t>Rauhalan kylissä vakinaisesti asuvilla henkilöillä on oikeus metsästää vanhan kuntajaon mukaisella alueella.</a:t>
            </a:r>
            <a:endParaRPr lang="fi-FI">
              <a:ea typeface="+mn-lt"/>
              <a:cs typeface="+mn-lt"/>
            </a:endParaRP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i-FI" sz="1200">
                <a:ea typeface="+mn-lt"/>
                <a:cs typeface="+mn-lt"/>
              </a:rPr>
              <a:t>Luonnonsuojelulain 15 §:n 1 momentin 3 kohdan nojalla sallittavaan riistaeläinlajien yksilön poistamiseen on lisäksi oikeus kansallispuistossa toimivan paliskunnan osakkailla ja Suomen riistakeskuksen tähän tarkoitukseen erikseen nimeämillä henkilöillä kotikunnasta riippumatta.</a:t>
            </a:r>
          </a:p>
          <a:p>
            <a:pPr marL="171450" indent="-171450" defTabSz="685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i-FI" sz="1200">
              <a:cs typeface="Segoe UI"/>
            </a:endParaRPr>
          </a:p>
        </p:txBody>
      </p:sp>
      <p:pic>
        <p:nvPicPr>
          <p:cNvPr id="3" name="Kuva 3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F7FAEA78-423B-8AE7-EB34-C47F14927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" r="21635"/>
          <a:stretch/>
        </p:blipFill>
        <p:spPr>
          <a:xfrm>
            <a:off x="69272" y="-27408"/>
            <a:ext cx="3117273" cy="5169007"/>
          </a:xfrm>
          <a:prstGeom prst="rect">
            <a:avLst/>
          </a:prstGeo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C89343-1233-E577-44B9-C958BF98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75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64CEF01-F9C7-9084-2DAD-360EE1DD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3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010D867D-58F0-CF56-8FE9-864251E88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01" y="303841"/>
            <a:ext cx="808399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1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552C7B-4379-424A-9AFB-3049DF64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578" y="195817"/>
            <a:ext cx="5157864" cy="469784"/>
          </a:xfrm>
        </p:spPr>
        <p:txBody>
          <a:bodyPr/>
          <a:lstStyle/>
          <a:p>
            <a:r>
              <a:rPr lang="fi-FI"/>
              <a:t>Luontomatkailu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EF2E8-1F44-4166-83AE-C4CD2F4B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792" y="832607"/>
            <a:ext cx="5678666" cy="3876887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fi-FI" sz="1000" dirty="0">
                <a:ea typeface="+mn-lt"/>
                <a:cs typeface="+mn-lt"/>
              </a:rPr>
              <a:t>Luonnonvarasuunnitelma ohjaa Metsähallituksen toimintaa saamelaisten kotiseutualueen eteläpuoleisessa Lapissa</a:t>
            </a:r>
          </a:p>
          <a:p>
            <a:pPr marL="171450" lvl="1">
              <a:spcBef>
                <a:spcPts val="750"/>
              </a:spcBef>
            </a:pPr>
            <a:r>
              <a:rPr lang="fi-FI" sz="1000" dirty="0">
                <a:ea typeface="+mn-lt"/>
                <a:cs typeface="+mn-lt"/>
              </a:rPr>
              <a:t>Saamelaisten kotiseutualueen luonnonvarasuunnitelma 2022-2027 ohjaa Metsähallituksen toimintaa Saamelaisten kotiseutualueella</a:t>
            </a:r>
            <a:r>
              <a:rPr lang="fi-FI" sz="1000" dirty="0">
                <a:solidFill>
                  <a:srgbClr val="FF0000"/>
                </a:solidFill>
                <a:ea typeface="+mn-lt"/>
                <a:cs typeface="+mn-lt"/>
              </a:rPr>
              <a:t> </a:t>
            </a:r>
          </a:p>
          <a:p>
            <a:pPr marL="171450" lvl="1">
              <a:spcBef>
                <a:spcPts val="750"/>
              </a:spcBef>
            </a:pPr>
            <a:r>
              <a:rPr lang="fi-FI" sz="1000" dirty="0">
                <a:ea typeface="+mn-lt"/>
                <a:cs typeface="+mn-lt"/>
              </a:rPr>
              <a:t>Maakuntakaavassa Levi-Ylläs-</a:t>
            </a:r>
            <a:r>
              <a:rPr lang="fi-FI" sz="1000" dirty="0" err="1">
                <a:ea typeface="+mn-lt"/>
                <a:cs typeface="+mn-lt"/>
              </a:rPr>
              <a:t>Olos</a:t>
            </a:r>
            <a:r>
              <a:rPr lang="fi-FI" sz="1000" dirty="0">
                <a:ea typeface="+mn-lt"/>
                <a:cs typeface="+mn-lt"/>
              </a:rPr>
              <a:t>-Pallas-</a:t>
            </a:r>
            <a:r>
              <a:rPr lang="fi-FI" sz="1000" dirty="0" err="1">
                <a:ea typeface="+mn-lt"/>
                <a:cs typeface="+mn-lt"/>
              </a:rPr>
              <a:t>Hetta</a:t>
            </a:r>
            <a:r>
              <a:rPr lang="fi-FI" sz="1000" dirty="0">
                <a:ea typeface="+mn-lt"/>
                <a:cs typeface="+mn-lt"/>
              </a:rPr>
              <a:t> määritelty matkailun vetovoima-alueeksi ja arvokkaita luonto- ja kulttuuriympäristöjä tulisi vaalia matkailun veto-voimatekijöinä. </a:t>
            </a:r>
          </a:p>
          <a:p>
            <a:pPr marL="171450" lvl="1">
              <a:spcBef>
                <a:spcPts val="750"/>
              </a:spcBef>
            </a:pPr>
            <a:r>
              <a:rPr lang="fi-FI" sz="1000" dirty="0"/>
              <a:t>Matkailuyhteistyö aktiivista yritysten ja matkailuyhdistysten kanssa. Matkailuyritysten kanssa yhteistyön ensisijainen tavoite on taata matkailutoiminnan vastuullisuus.</a:t>
            </a:r>
            <a:endParaRPr lang="fi-FI" sz="1000" dirty="0">
              <a:cs typeface="Segoe UI"/>
            </a:endParaRPr>
          </a:p>
          <a:p>
            <a:pPr marL="514350" lvl="2">
              <a:spcBef>
                <a:spcPts val="750"/>
              </a:spcBef>
            </a:pPr>
            <a:r>
              <a:rPr lang="fi-FI" sz="1000" dirty="0"/>
              <a:t>Yhteistyösopimuksella yritykset sitoutuvat kestävän matkailun periaatteisiin. </a:t>
            </a:r>
            <a:r>
              <a:rPr lang="fi-FI" sz="1000" u="sng" dirty="0">
                <a:ea typeface="+mn-lt"/>
                <a:cs typeface="+mn-lt"/>
              </a:rPr>
              <a:t>Matkailuyhteistyöyrityksiä on tällä hetkellä noin 150</a:t>
            </a:r>
            <a:r>
              <a:rPr lang="fi-FI" sz="1000" dirty="0">
                <a:ea typeface="+mn-lt"/>
                <a:cs typeface="+mn-lt"/>
              </a:rPr>
              <a:t>. </a:t>
            </a:r>
            <a:endParaRPr lang="fi-FI" sz="1000" dirty="0">
              <a:cs typeface="Segoe UI"/>
            </a:endParaRPr>
          </a:p>
          <a:p>
            <a:pPr marL="171450" lvl="1">
              <a:spcBef>
                <a:spcPts val="750"/>
              </a:spcBef>
            </a:pPr>
            <a:r>
              <a:rPr lang="fi-FI" sz="1000" dirty="0">
                <a:cs typeface="Segoe UI"/>
              </a:rPr>
              <a:t>Kansallispuiston asiakaspalvelun toteuttavat Tunturi-Lapin luontokeskus (</a:t>
            </a:r>
            <a:r>
              <a:rPr lang="fi-FI" sz="1000" dirty="0" err="1">
                <a:cs typeface="Segoe UI"/>
              </a:rPr>
              <a:t>Hetta</a:t>
            </a:r>
            <a:r>
              <a:rPr lang="fi-FI" sz="1000" dirty="0">
                <a:cs typeface="Segoe UI"/>
              </a:rPr>
              <a:t>), Pallastunturin luontokeskus sekä Yllästunturin luontokeskus Kellokas. </a:t>
            </a:r>
            <a:endParaRPr lang="fi-FI" sz="1000" dirty="0">
              <a:solidFill>
                <a:srgbClr val="FF0000"/>
              </a:solidFill>
              <a:cs typeface="Segoe UI"/>
            </a:endParaRPr>
          </a:p>
          <a:p>
            <a:pPr marL="171450" lvl="1">
              <a:spcBef>
                <a:spcPts val="750"/>
              </a:spcBef>
            </a:pPr>
            <a:r>
              <a:rPr lang="fi-FI" sz="1000" dirty="0">
                <a:ea typeface="+mn-lt"/>
                <a:cs typeface="+mn-lt"/>
              </a:rPr>
              <a:t>Kansallispuistokävijöiden rahankäytön paikallistaloudelliset vaikutukset ovat kasvaneet 42 % viidessä vuodessa (83 000 000 € vuonna 2021). Kasvu selittyy kasvaneilla käyntimäärillä ja kävijöiden rahankäytön kasvulla.</a:t>
            </a:r>
            <a:endParaRPr lang="fi-FI" dirty="0">
              <a:cs typeface="Segoe UI"/>
            </a:endParaRPr>
          </a:p>
        </p:txBody>
      </p:sp>
      <p:pic>
        <p:nvPicPr>
          <p:cNvPr id="14" name="Kuvan paikkamerkki 13" descr="Kuva, joka sisältää kohteen ulko, lumi, rakennus, taivas&#10;&#10;Kuvaus luotu automaattisesti">
            <a:extLst>
              <a:ext uri="{FF2B5EF4-FFF2-40B4-BE49-F238E27FC236}">
                <a16:creationId xmlns:a16="http://schemas.microsoft.com/office/drawing/2014/main" id="{B18B2B80-8EC8-49EB-9478-D004F9D5D03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257" r="50628" b="-257"/>
          <a:stretch/>
        </p:blipFill>
        <p:spPr>
          <a:xfrm>
            <a:off x="0" y="13220"/>
            <a:ext cx="2887663" cy="5143500"/>
          </a:xfr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82383891-1AC3-4D7A-B965-2DBD78736146}"/>
              </a:ext>
            </a:extLst>
          </p:cNvPr>
          <p:cNvSpPr txBox="1"/>
          <p:nvPr/>
        </p:nvSpPr>
        <p:spPr>
          <a:xfrm>
            <a:off x="135789" y="4868670"/>
            <a:ext cx="16710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00"/>
              <a:t>Kuva Rami Valonen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8B5C146-8D70-4D4A-196A-4F66544C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3845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552C7B-4379-424A-9AFB-3049DF64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0" y="503548"/>
            <a:ext cx="5157864" cy="469784"/>
          </a:xfrm>
        </p:spPr>
        <p:txBody>
          <a:bodyPr/>
          <a:lstStyle/>
          <a:p>
            <a:r>
              <a:rPr lang="fi-FI">
                <a:solidFill>
                  <a:srgbClr val="000000"/>
                </a:solidFill>
              </a:rPr>
              <a:t>Tutkimus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DEF2E8-1F44-4166-83AE-C4CD2F4BE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34" y="989613"/>
            <a:ext cx="5157864" cy="3876887"/>
          </a:xfrm>
        </p:spPr>
        <p:txBody>
          <a:bodyPr vert="horz" wrap="square" lIns="0" tIns="45720" rIns="91440" bIns="45720" rtlCol="0" anchor="t"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fi-FI" sz="1200">
                <a:solidFill>
                  <a:srgbClr val="000000"/>
                </a:solidFill>
                <a:cs typeface="Segoe UI"/>
              </a:rPr>
              <a:t>Tutkimustoimintaa jo satojen vuosien ajan. </a:t>
            </a:r>
          </a:p>
          <a:p>
            <a:pPr marL="171450" lvl="1">
              <a:spcBef>
                <a:spcPts val="750"/>
              </a:spcBef>
            </a:pPr>
            <a:r>
              <a:rPr lang="fi-FI" sz="1200">
                <a:solidFill>
                  <a:srgbClr val="000000"/>
                </a:solidFill>
                <a:ea typeface="+mn-lt"/>
                <a:cs typeface="+mn-lt"/>
              </a:rPr>
              <a:t>Alueesta muodostunut maailmanlaajuisesti merkittävä tutkimusalue, </a:t>
            </a:r>
            <a:r>
              <a:rPr lang="fi-FI" sz="1200">
                <a:ea typeface="+mn-lt"/>
                <a:cs typeface="+mn-lt"/>
              </a:rPr>
              <a:t>jossa on ollut satoja erilaisia tutkimusprojekteja</a:t>
            </a:r>
          </a:p>
          <a:p>
            <a:pPr marL="171450" lvl="1">
              <a:spcBef>
                <a:spcPts val="750"/>
              </a:spcBef>
            </a:pPr>
            <a:r>
              <a:rPr lang="fi-FI" sz="1200">
                <a:solidFill>
                  <a:srgbClr val="000000"/>
                </a:solidFill>
                <a:cs typeface="Segoe UI"/>
              </a:rPr>
              <a:t>Tutkimukset kohdistuvat erityisesti metsien ekologiaan, eläimistöön, kasvistoon, vesivaroihin ja ilmastoon.</a:t>
            </a:r>
          </a:p>
          <a:p>
            <a:pPr marL="171450" lvl="1">
              <a:spcBef>
                <a:spcPts val="750"/>
              </a:spcBef>
            </a:pPr>
            <a:r>
              <a:rPr lang="fi-FI" sz="1200">
                <a:ea typeface="+mn-lt"/>
                <a:cs typeface="+mn-lt"/>
              </a:rPr>
              <a:t>Tutkimuksia tekevät mm. Ilmatieteen laitos, Luonnonvarakeskus, Geologian tutkimuskeskus, Suomen ympäristökeskus ja Oulun yliopisto.</a:t>
            </a:r>
          </a:p>
          <a:p>
            <a:pPr marL="171450" lvl="1">
              <a:spcBef>
                <a:spcPts val="750"/>
              </a:spcBef>
            </a:pPr>
            <a:r>
              <a:rPr lang="fi-FI" sz="1200">
                <a:ea typeface="+mn-lt"/>
                <a:cs typeface="+mn-lt"/>
              </a:rPr>
              <a:t>Ilmatieteen laitoksen Pallaksen mittausasema on kansainvälisesti merkittävä ilmastonmuutos- ja ympäristötutkimuksen keskittymä</a:t>
            </a:r>
          </a:p>
          <a:p>
            <a:pPr marL="0" lvl="1" indent="0">
              <a:spcBef>
                <a:spcPts val="750"/>
              </a:spcBef>
              <a:buNone/>
            </a:pPr>
            <a:endParaRPr lang="fi-FI" sz="1200">
              <a:solidFill>
                <a:srgbClr val="000000"/>
              </a:solidFill>
              <a:cs typeface="Segoe UI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4C05337-F00C-4530-90AF-8E69196486F7}"/>
              </a:ext>
            </a:extLst>
          </p:cNvPr>
          <p:cNvSpPr txBox="1"/>
          <p:nvPr/>
        </p:nvSpPr>
        <p:spPr>
          <a:xfrm>
            <a:off x="65173" y="4646693"/>
            <a:ext cx="161918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1200"/>
              <a:t>Kuva Tuomas Laurila</a:t>
            </a:r>
          </a:p>
        </p:txBody>
      </p:sp>
      <p:pic>
        <p:nvPicPr>
          <p:cNvPr id="8" name="Kuva 8" descr="Kuvassa aurinkoinen selkeä sää, vanhojen kuusten keskellä näkyy lähes puiden mittainen torni, jossa tutkimustarkoituksiin käytettäviä mittauslaitteita.">
            <a:extLst>
              <a:ext uri="{FF2B5EF4-FFF2-40B4-BE49-F238E27FC236}">
                <a16:creationId xmlns:a16="http://schemas.microsoft.com/office/drawing/2014/main" id="{24F7FB48-51FA-681A-C63A-9AC1CF47B38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0607" r="10607"/>
          <a:stretch/>
        </p:blipFill>
        <p:spPr>
          <a:xfrm>
            <a:off x="0" y="428331"/>
            <a:ext cx="2968259" cy="4169607"/>
          </a:xfrm>
        </p:spPr>
      </p:pic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C70C97-CB9F-EBED-D6D1-230C1A10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0665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4EE247-B076-4DD7-AA1D-6F7E5E24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1507"/>
            <a:ext cx="7886700" cy="469784"/>
          </a:xfrm>
        </p:spPr>
        <p:txBody>
          <a:bodyPr/>
          <a:lstStyle/>
          <a:p>
            <a:pPr algn="ctr"/>
            <a:r>
              <a:rPr lang="fi-FI" dirty="0"/>
              <a:t>Nykytilan kuvaus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907FC8-2E17-47C6-8C4B-B868916E2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62507"/>
            <a:ext cx="7886700" cy="3570216"/>
          </a:xfrm>
        </p:spPr>
        <p:txBody>
          <a:bodyPr numCol="2" spcCol="720000"/>
          <a:lstStyle/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1 </a:t>
            </a:r>
            <a:r>
              <a:rPr lang="fi-FI" sz="1400" dirty="0"/>
              <a:t>	Suunnittelualueen kuvaus ja suunnittelutilanne </a:t>
            </a:r>
          </a:p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2</a:t>
            </a:r>
            <a:r>
              <a:rPr lang="fi-FI" sz="1400" dirty="0">
                <a:solidFill>
                  <a:srgbClr val="0070C0"/>
                </a:solidFill>
              </a:rPr>
              <a:t> </a:t>
            </a:r>
            <a:r>
              <a:rPr lang="fi-FI" sz="1400" dirty="0"/>
              <a:t>	Perustamistarkoitukset </a:t>
            </a:r>
          </a:p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3 </a:t>
            </a:r>
            <a:r>
              <a:rPr lang="fi-FI" sz="1400" dirty="0"/>
              <a:t>	Vesistöt ja geologia </a:t>
            </a:r>
          </a:p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4 </a:t>
            </a:r>
            <a:r>
              <a:rPr lang="fi-FI" sz="1400" dirty="0"/>
              <a:t>	Luontodirektiivin luontotyypit </a:t>
            </a:r>
          </a:p>
          <a:p>
            <a:pPr marL="358775" lvl="1" indent="-15875">
              <a:buNone/>
            </a:pPr>
            <a:r>
              <a:rPr lang="fi-FI" sz="1200" i="1" u="sng" dirty="0"/>
              <a:t>Liite 2</a:t>
            </a:r>
            <a:br>
              <a:rPr lang="fi-FI" sz="1400" dirty="0"/>
            </a:br>
            <a:r>
              <a:rPr lang="fi-FI" sz="1200" i="1" dirty="0"/>
              <a:t>Suunnittelualueella esiintyvät uhanalaiset ja luonto- ja lintudirektiivien lajit </a:t>
            </a:r>
            <a:endParaRPr lang="fi-FI" sz="1400" i="1" dirty="0"/>
          </a:p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5 </a:t>
            </a:r>
            <a:r>
              <a:rPr lang="fi-FI" sz="1400" dirty="0"/>
              <a:t>	Yhteenveto lajistosta </a:t>
            </a:r>
          </a:p>
          <a:p>
            <a:pPr marL="358775" indent="-358775">
              <a:buNone/>
            </a:pPr>
            <a:r>
              <a:rPr lang="fi-FI" sz="1400" b="1" dirty="0">
                <a:solidFill>
                  <a:srgbClr val="0070C0"/>
                </a:solidFill>
              </a:rPr>
              <a:t>6 </a:t>
            </a:r>
            <a:r>
              <a:rPr lang="fi-FI" sz="1400" dirty="0"/>
              <a:t>	Kulttuuriympäristö</a:t>
            </a:r>
          </a:p>
          <a:p>
            <a:pPr marL="358775" indent="-358775">
              <a:buNone/>
            </a:pPr>
            <a:br>
              <a:rPr lang="fi-FI" sz="1400" dirty="0"/>
            </a:br>
            <a:r>
              <a:rPr lang="fi-FI" sz="1400" dirty="0"/>
              <a:t> </a:t>
            </a:r>
            <a:br>
              <a:rPr lang="fi-FI" sz="1400" dirty="0"/>
            </a:br>
            <a:endParaRPr lang="fi-FI" sz="1400" dirty="0"/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7A </a:t>
            </a:r>
            <a:r>
              <a:rPr lang="fi-FI" sz="1400" dirty="0"/>
              <a:t>	Luonnon virkistyskäyttö: retkeily ja luontomatkailu 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7B</a:t>
            </a:r>
            <a:r>
              <a:rPr lang="fi-FI" sz="1400" dirty="0"/>
              <a:t> 	Luonnon virkistyskäyttö: opastusviestintä 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8 </a:t>
            </a:r>
            <a:r>
              <a:rPr lang="fi-FI" sz="1400" dirty="0"/>
              <a:t>	Erätalous 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9</a:t>
            </a:r>
            <a:r>
              <a:rPr lang="fi-FI" sz="1400" dirty="0"/>
              <a:t> 	Tutkimus 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10 </a:t>
            </a:r>
            <a:r>
              <a:rPr lang="fi-FI" sz="1400" dirty="0"/>
              <a:t>	Muu luonnonvarojen käyttö, rasitteet, käyttöoikeudet ja sopimukset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10B</a:t>
            </a:r>
            <a:r>
              <a:rPr lang="fi-FI" sz="1400" dirty="0"/>
              <a:t> 	Poronhoito</a:t>
            </a:r>
          </a:p>
          <a:p>
            <a:pPr marL="450850" indent="-450850">
              <a:buNone/>
            </a:pPr>
            <a:r>
              <a:rPr lang="fi-FI" sz="1400" b="1" dirty="0">
                <a:solidFill>
                  <a:srgbClr val="0070C0"/>
                </a:solidFill>
              </a:rPr>
              <a:t>10C</a:t>
            </a:r>
            <a:r>
              <a:rPr lang="fi-FI" sz="1400" dirty="0"/>
              <a:t> 	Muut saamelaiset perinteiset elinkeinot ja saamelainen kulttuuriperintö</a:t>
            </a:r>
          </a:p>
        </p:txBody>
      </p:sp>
      <p:cxnSp>
        <p:nvCxnSpPr>
          <p:cNvPr id="5" name="Suora yhdysviiva 4">
            <a:extLst>
              <a:ext uri="{FF2B5EF4-FFF2-40B4-BE49-F238E27FC236}">
                <a16:creationId xmlns:a16="http://schemas.microsoft.com/office/drawing/2014/main" id="{4215B77B-E310-C5F5-71DC-1280326BE42F}"/>
              </a:ext>
            </a:extLst>
          </p:cNvPr>
          <p:cNvCxnSpPr/>
          <p:nvPr/>
        </p:nvCxnSpPr>
        <p:spPr>
          <a:xfrm>
            <a:off x="4461160" y="983676"/>
            <a:ext cx="0" cy="35728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68C646B-B449-DF20-CA4B-310A59EA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7008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AECF63-5E59-0B58-1286-2956DA93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4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857B8CF-034A-C253-9ADE-637914D5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2"/>
            <a:ext cx="9144000" cy="49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0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8EAB835-0818-4E70-92C6-B29BC902B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9062" y="4715910"/>
            <a:ext cx="331057" cy="36258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807AC8-8FAE-4BE5-A110-76BB7FD37354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405BCE0-8835-45BC-B84D-7CE5B5894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30" y="713223"/>
            <a:ext cx="7167648" cy="440009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28D6D910-EACE-4026-BB74-64D00620DF1E}"/>
              </a:ext>
            </a:extLst>
          </p:cNvPr>
          <p:cNvSpPr txBox="1"/>
          <p:nvPr/>
        </p:nvSpPr>
        <p:spPr>
          <a:xfrm>
            <a:off x="670066" y="191588"/>
            <a:ext cx="681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/>
              <a:t>Pallas-Yllästunturin kansallispuisto – Käyntimäärän kehitys </a:t>
            </a:r>
          </a:p>
        </p:txBody>
      </p:sp>
    </p:spTree>
    <p:extLst>
      <p:ext uri="{BB962C8B-B14F-4D97-AF65-F5344CB8AC3E}">
        <p14:creationId xmlns:p14="http://schemas.microsoft.com/office/powerpoint/2010/main" val="342170911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Ryhmä 12">
            <a:extLst>
              <a:ext uri="{FF2B5EF4-FFF2-40B4-BE49-F238E27FC236}">
                <a16:creationId xmlns:a16="http://schemas.microsoft.com/office/drawing/2014/main" id="{2FDEDFE8-C4A5-4037-B69D-3437E72AB224}"/>
              </a:ext>
            </a:extLst>
          </p:cNvPr>
          <p:cNvGrpSpPr/>
          <p:nvPr/>
        </p:nvGrpSpPr>
        <p:grpSpPr>
          <a:xfrm>
            <a:off x="2279070" y="124393"/>
            <a:ext cx="6795658" cy="4984472"/>
            <a:chOff x="2340206" y="152292"/>
            <a:chExt cx="6637543" cy="4846721"/>
          </a:xfrm>
        </p:grpSpPr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DA03A2DE-86CE-4B18-B0D8-282ABFEA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0206" y="152292"/>
              <a:ext cx="6637543" cy="4846721"/>
            </a:xfrm>
            <a:prstGeom prst="rect">
              <a:avLst/>
            </a:prstGeom>
          </p:spPr>
        </p:pic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178BB187-D172-44CB-A8AF-80589BD9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2778" y="2653147"/>
              <a:ext cx="392194" cy="178270"/>
            </a:xfrm>
            <a:prstGeom prst="rect">
              <a:avLst/>
            </a:prstGeom>
          </p:spPr>
        </p:pic>
      </p:grpSp>
      <p:pic>
        <p:nvPicPr>
          <p:cNvPr id="15" name="Kuva 14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F081DE17-CF6C-4E83-BEEA-F16AE2EFA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1"/>
          <a:stretch/>
        </p:blipFill>
        <p:spPr>
          <a:xfrm>
            <a:off x="1" y="27708"/>
            <a:ext cx="2279070" cy="5143500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E638F30C-0B14-9940-2457-5EA94C8A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945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Ryhmä 15">
            <a:extLst>
              <a:ext uri="{FF2B5EF4-FFF2-40B4-BE49-F238E27FC236}">
                <a16:creationId xmlns:a16="http://schemas.microsoft.com/office/drawing/2014/main" id="{A33FC500-7DD0-4B58-A83A-444BF0F34EBE}"/>
              </a:ext>
            </a:extLst>
          </p:cNvPr>
          <p:cNvGrpSpPr/>
          <p:nvPr/>
        </p:nvGrpSpPr>
        <p:grpSpPr>
          <a:xfrm>
            <a:off x="2286002" y="66825"/>
            <a:ext cx="6857997" cy="5009850"/>
            <a:chOff x="2063109" y="133650"/>
            <a:chExt cx="6845361" cy="4963097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0B0BF3FC-4499-4AAF-BDBC-A754DE86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3109" y="133650"/>
              <a:ext cx="6845361" cy="4963097"/>
            </a:xfrm>
            <a:prstGeom prst="rect">
              <a:avLst/>
            </a:prstGeom>
          </p:spPr>
        </p:pic>
        <p:pic>
          <p:nvPicPr>
            <p:cNvPr id="15" name="Kuva 14">
              <a:extLst>
                <a:ext uri="{FF2B5EF4-FFF2-40B4-BE49-F238E27FC236}">
                  <a16:creationId xmlns:a16="http://schemas.microsoft.com/office/drawing/2014/main" id="{ED34906D-55B5-4807-9F9C-78CE3A0BD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2727" y="2667001"/>
              <a:ext cx="392194" cy="178270"/>
            </a:xfrm>
            <a:prstGeom prst="rect">
              <a:avLst/>
            </a:prstGeom>
          </p:spPr>
        </p:pic>
      </p:grpSp>
      <p:pic>
        <p:nvPicPr>
          <p:cNvPr id="18" name="Kuva 17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421400F-10D4-42D1-B2FC-5B88D4FD3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09"/>
          <a:stretch/>
        </p:blipFill>
        <p:spPr>
          <a:xfrm>
            <a:off x="1" y="0"/>
            <a:ext cx="2223648" cy="5143500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60708646-62DD-A1EE-3FCD-AAE68B7C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9242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isällön paikkamerkki 2">
            <a:extLst>
              <a:ext uri="{FF2B5EF4-FFF2-40B4-BE49-F238E27FC236}">
                <a16:creationId xmlns:a16="http://schemas.microsoft.com/office/drawing/2014/main" id="{FA611E2A-424F-4AF3-BD5B-6C8BBF088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540" y="880637"/>
            <a:ext cx="5339676" cy="3985863"/>
          </a:xfrm>
        </p:spPr>
        <p:txBody>
          <a:bodyPr/>
          <a:lstStyle/>
          <a:p>
            <a:r>
              <a:rPr lang="fi-FI" sz="1200" dirty="0"/>
              <a:t>Luonnonsuojelulaki: </a:t>
            </a:r>
            <a:r>
              <a:rPr lang="fi-FI" sz="1200" i="1" dirty="0"/>
              <a:t>Kansallispuiston hoidon ja käytön järjestämistä varten on laadittava hoito- ja käyttösuunnitelma, jossa </a:t>
            </a:r>
            <a:r>
              <a:rPr lang="fi-FI" sz="1200" b="1" i="1" dirty="0"/>
              <a:t>määritellään toimenpiteet puiston perustamistavoitteiden toteuttamiseksi</a:t>
            </a:r>
            <a:r>
              <a:rPr lang="fi-FI" sz="1200" i="1" dirty="0"/>
              <a:t>.</a:t>
            </a:r>
          </a:p>
          <a:p>
            <a:r>
              <a:rPr lang="fi-FI" sz="1200" dirty="0"/>
              <a:t>Suunnitelman vahvistaa Metsähallitus</a:t>
            </a:r>
          </a:p>
          <a:p>
            <a:r>
              <a:rPr lang="fi-FI" sz="1200" dirty="0"/>
              <a:t>Sovitetaan yhteen luonnonsuojelun, virkistyskäytön ja muun käytön tavoitteita yhdessä sidosryhmien kanssa.</a:t>
            </a:r>
          </a:p>
          <a:p>
            <a:r>
              <a:rPr lang="fi-FI" sz="1200" dirty="0"/>
              <a:t>Linjataan hoidon ja käytön pääratkaisut 10-15 vuodeksi</a:t>
            </a:r>
          </a:p>
          <a:p>
            <a:r>
              <a:rPr lang="fi-FI" sz="1200" dirty="0"/>
              <a:t>Analysoidaan perustietojen pohjalta </a:t>
            </a:r>
          </a:p>
          <a:p>
            <a:pPr marL="536575"/>
            <a:r>
              <a:rPr lang="fi-FI" sz="1200" dirty="0"/>
              <a:t>alueen nykytila </a:t>
            </a:r>
          </a:p>
          <a:p>
            <a:pPr marL="536575"/>
            <a:r>
              <a:rPr lang="fi-FI" sz="1200" dirty="0"/>
              <a:t>tärkeimmät arvot </a:t>
            </a:r>
          </a:p>
          <a:p>
            <a:pPr marL="536575"/>
            <a:r>
              <a:rPr lang="fi-FI" sz="1200" dirty="0"/>
              <a:t>tuleva kehitys ja uhkatekijät </a:t>
            </a:r>
          </a:p>
          <a:p>
            <a:pPr marL="536575"/>
            <a:r>
              <a:rPr lang="fi-FI" sz="1200" dirty="0"/>
              <a:t>hoidon ja käytön tavoitteet </a:t>
            </a:r>
          </a:p>
          <a:p>
            <a:r>
              <a:rPr lang="fi-FI" sz="1200" dirty="0"/>
              <a:t>Suunnitelmassa arvioidaan myös toteutuksen vaatimat resurssit ja ympäristövaikutukset.</a:t>
            </a:r>
          </a:p>
          <a:p>
            <a:r>
              <a:rPr lang="fi-FI" sz="1200" dirty="0"/>
              <a:t>HKS:n jälkeen järjestyssääntö</a:t>
            </a:r>
          </a:p>
          <a:p>
            <a:endParaRPr lang="fi-FI" sz="1200" dirty="0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789CD829-A113-4BBD-A823-820FDF4F0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0" y="275771"/>
            <a:ext cx="5339676" cy="813414"/>
          </a:xfrm>
        </p:spPr>
        <p:txBody>
          <a:bodyPr/>
          <a:lstStyle/>
          <a:p>
            <a:r>
              <a:rPr lang="fi-FI" sz="2200"/>
              <a:t>Mikä on hoito- ja käyttösuunnitelma</a:t>
            </a:r>
          </a:p>
        </p:txBody>
      </p:sp>
      <p:pic>
        <p:nvPicPr>
          <p:cNvPr id="7" name="Kuvan paikkamerkki 6" descr="Kuva, joka sisältää kohteen puu, ulko, puisto, metsä&#10;&#10;Kuvaus luotu automaattisesti">
            <a:extLst>
              <a:ext uri="{FF2B5EF4-FFF2-40B4-BE49-F238E27FC236}">
                <a16:creationId xmlns:a16="http://schemas.microsoft.com/office/drawing/2014/main" id="{565F4E44-1F25-4E88-B4A9-F0D4014E71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r="7894"/>
          <a:stretch>
            <a:fillRect/>
          </a:stretch>
        </p:blipFill>
        <p:spPr/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5A5311E3-F8A8-4159-925D-1C798D5A257B}"/>
              </a:ext>
            </a:extLst>
          </p:cNvPr>
          <p:cNvSpPr txBox="1"/>
          <p:nvPr/>
        </p:nvSpPr>
        <p:spPr>
          <a:xfrm>
            <a:off x="0" y="4866500"/>
            <a:ext cx="3095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>
                <a:solidFill>
                  <a:srgbClr val="FFFF00"/>
                </a:solidFill>
              </a:rPr>
              <a:t>Kuva Heikki Sulander, Rinkkaputki.com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DEA1C9A-9BF1-5109-5AB1-30C28560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7666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5A5B84-EE61-47FF-8DBB-5E613D81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4542"/>
            <a:ext cx="7886700" cy="469784"/>
          </a:xfrm>
        </p:spPr>
        <p:txBody>
          <a:bodyPr/>
          <a:lstStyle/>
          <a:p>
            <a:r>
              <a:rPr lang="fi-FI"/>
              <a:t>Suunnittelussa mukana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F62B5C-365E-490D-AAEE-1657C9AA3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6246"/>
            <a:ext cx="7886700" cy="3807823"/>
          </a:xfrm>
        </p:spPr>
        <p:txBody>
          <a:bodyPr/>
          <a:lstStyle/>
          <a:p>
            <a:r>
              <a:rPr lang="fi-FI" sz="1400" b="1" dirty="0"/>
              <a:t>Projektiryhmä</a:t>
            </a:r>
          </a:p>
          <a:p>
            <a:pPr lvl="1"/>
            <a:r>
              <a:rPr lang="fi-FI" sz="1400" dirty="0"/>
              <a:t>Maankäytön erityisasiantuntija </a:t>
            </a:r>
            <a:r>
              <a:rPr lang="fi-FI" sz="1400" i="1" dirty="0"/>
              <a:t>Ilkka Vaara</a:t>
            </a:r>
            <a:r>
              <a:rPr lang="fi-FI" sz="1400" dirty="0"/>
              <a:t>, projektipäällikkö, Maankäyttötiimi</a:t>
            </a:r>
          </a:p>
          <a:p>
            <a:pPr lvl="1"/>
            <a:r>
              <a:rPr lang="fi-FI" sz="1400" dirty="0"/>
              <a:t>Virkistyskäyttöpäällikkö </a:t>
            </a:r>
            <a:r>
              <a:rPr lang="fi-FI" sz="1400" i="1" dirty="0"/>
              <a:t>Pekka Sulkava</a:t>
            </a:r>
            <a:r>
              <a:rPr lang="fi-FI" sz="1400" dirty="0"/>
              <a:t>, Tunturi-Lapin puistoalue</a:t>
            </a:r>
          </a:p>
          <a:p>
            <a:pPr lvl="1"/>
            <a:r>
              <a:rPr lang="fi-FI" sz="1400" dirty="0"/>
              <a:t>Virkistyskäytön erityisasiantuntija </a:t>
            </a:r>
            <a:r>
              <a:rPr lang="fi-FI" sz="1400" i="1" dirty="0"/>
              <a:t>Maarit Kyöstilä</a:t>
            </a:r>
            <a:r>
              <a:rPr lang="fi-FI" sz="1400" dirty="0"/>
              <a:t>, Tunturi-Lapin puistoalue</a:t>
            </a:r>
          </a:p>
          <a:p>
            <a:pPr lvl="1"/>
            <a:r>
              <a:rPr lang="fi-FI" sz="1400" dirty="0"/>
              <a:t>Kenttäpäällikkö </a:t>
            </a:r>
            <a:r>
              <a:rPr lang="fi-FI" sz="1400" i="1" dirty="0"/>
              <a:t>Inari Ylläsjärvi</a:t>
            </a:r>
            <a:r>
              <a:rPr lang="fi-FI" sz="1400" dirty="0"/>
              <a:t>, Tunturi-Lapin puistoalue</a:t>
            </a:r>
          </a:p>
          <a:p>
            <a:pPr lvl="1"/>
            <a:r>
              <a:rPr lang="fi-FI" sz="1400" dirty="0"/>
              <a:t>Luonnonsuojelun erityisasiantuntija </a:t>
            </a:r>
            <a:r>
              <a:rPr lang="fi-FI" sz="1400" i="1" dirty="0"/>
              <a:t>Anna Tammilehto</a:t>
            </a:r>
            <a:r>
              <a:rPr lang="fi-FI" sz="1400" dirty="0"/>
              <a:t>, Luonnon- ja kulttuuriperinnön suojelu</a:t>
            </a:r>
          </a:p>
          <a:p>
            <a:pPr lvl="1"/>
            <a:r>
              <a:rPr lang="fi-FI" sz="1400" dirty="0"/>
              <a:t>Kulttuuriperinnön erityisasiantuntija </a:t>
            </a:r>
            <a:r>
              <a:rPr lang="fi-FI" sz="1400" i="1" dirty="0"/>
              <a:t>Siiri Tolonen</a:t>
            </a:r>
            <a:r>
              <a:rPr lang="fi-FI" sz="1400" dirty="0"/>
              <a:t>, Maankäyttötiimi</a:t>
            </a:r>
          </a:p>
          <a:p>
            <a:pPr lvl="1"/>
            <a:r>
              <a:rPr lang="fi-FI" sz="1400" dirty="0"/>
              <a:t>Metsästyksen erityisasiantuntija </a:t>
            </a:r>
            <a:r>
              <a:rPr lang="fi-FI" sz="1400" i="1" dirty="0"/>
              <a:t>Aki Kiiskinen</a:t>
            </a:r>
            <a:r>
              <a:rPr lang="fi-FI" sz="1400" dirty="0"/>
              <a:t>, Eräpalvelut</a:t>
            </a:r>
          </a:p>
          <a:p>
            <a:pPr lvl="1"/>
            <a:r>
              <a:rPr lang="fi-FI" sz="1400" dirty="0"/>
              <a:t>Kalastuksen erityisasiantuntija </a:t>
            </a:r>
            <a:r>
              <a:rPr lang="fi-FI" sz="1400" i="1" dirty="0"/>
              <a:t>Markku Vierelä</a:t>
            </a:r>
            <a:r>
              <a:rPr lang="fi-FI" sz="1400" dirty="0"/>
              <a:t>, Eräpalvelut </a:t>
            </a:r>
          </a:p>
          <a:p>
            <a:endParaRPr lang="fi-FI" sz="1400" dirty="0"/>
          </a:p>
          <a:p>
            <a:r>
              <a:rPr lang="fi-FI" sz="1400" b="1" dirty="0"/>
              <a:t>Muiden vastuualueiden yhteyshenkilöt</a:t>
            </a:r>
          </a:p>
          <a:p>
            <a:pPr lvl="1"/>
            <a:r>
              <a:rPr lang="fi-FI" sz="1400" dirty="0"/>
              <a:t>Aluepäällikkö </a:t>
            </a:r>
            <a:r>
              <a:rPr lang="fi-FI" sz="1400" i="1" dirty="0"/>
              <a:t>Vili Väyrynen</a:t>
            </a:r>
            <a:r>
              <a:rPr lang="fi-FI" sz="1400" dirty="0"/>
              <a:t>, Metsähallitus Metsätalous Oy, Länsi-Lapin metsätiimi</a:t>
            </a:r>
          </a:p>
          <a:p>
            <a:pPr lvl="1"/>
            <a:r>
              <a:rPr lang="fi-FI" sz="1400" dirty="0"/>
              <a:t>Alueidenkäytön johtava asiantuntija </a:t>
            </a:r>
            <a:r>
              <a:rPr lang="fi-FI" sz="1400" i="1" dirty="0"/>
              <a:t>Tanja Hämäläinen</a:t>
            </a:r>
            <a:r>
              <a:rPr lang="fi-FI" sz="1400" dirty="0"/>
              <a:t>, Kiinteistökehitys, Tontit</a:t>
            </a:r>
          </a:p>
          <a:p>
            <a:endParaRPr lang="fi-FI" sz="14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81ABE3B-1EFF-A0A6-B0A5-16F9539D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0CC26-4241-4995-BDB3-9E0D3B0C702B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9641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etsähallitus värit">
      <a:dk1>
        <a:srgbClr val="000000"/>
      </a:dk1>
      <a:lt1>
        <a:sysClr val="window" lastClr="FFFFFF"/>
      </a:lt1>
      <a:dk2>
        <a:srgbClr val="009145"/>
      </a:dk2>
      <a:lt2>
        <a:srgbClr val="FFFFFF"/>
      </a:lt2>
      <a:accent1>
        <a:srgbClr val="009145"/>
      </a:accent1>
      <a:accent2>
        <a:srgbClr val="92C575"/>
      </a:accent2>
      <a:accent3>
        <a:srgbClr val="0069B3"/>
      </a:accent3>
      <a:accent4>
        <a:srgbClr val="33ACE3"/>
      </a:accent4>
      <a:accent5>
        <a:srgbClr val="003762"/>
      </a:accent5>
      <a:accent6>
        <a:srgbClr val="FECA3A"/>
      </a:accent6>
      <a:hlink>
        <a:srgbClr val="009145"/>
      </a:hlink>
      <a:folHlink>
        <a:srgbClr val="009145"/>
      </a:folHlink>
    </a:clrScheme>
    <a:fontScheme name="Metsähallitu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H-ppt-pohja2021" id="{A51AFE43-550C-4D1E-AC57-1056C08AE058}" vid="{78873FE4-639C-47D8-A255-A5712E6B890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0CDDA8ED38F594DB6ADE91F566729F8" ma:contentTypeVersion="14" ma:contentTypeDescription="Luo uusi asiakirja." ma:contentTypeScope="" ma:versionID="ea8ea0519aa53ebedeaf6a642321b035">
  <xsd:schema xmlns:xsd="http://www.w3.org/2001/XMLSchema" xmlns:xs="http://www.w3.org/2001/XMLSchema" xmlns:p="http://schemas.microsoft.com/office/2006/metadata/properties" xmlns:ns2="9fb22abb-c245-4660-b1ef-7d107791f4bd" xmlns:ns3="d3283bda-0d50-4137-adc2-b4284034b6bf" xmlns:ns4="75419f29-8b3e-48a8-ad1d-78e2d955bd5f" targetNamespace="http://schemas.microsoft.com/office/2006/metadata/properties" ma:root="true" ma:fieldsID="887d63683060f1c27c3ebbbaeb703ad4" ns2:_="" ns3:_="" ns4:_="">
    <xsd:import namespace="9fb22abb-c245-4660-b1ef-7d107791f4bd"/>
    <xsd:import namespace="d3283bda-0d50-4137-adc2-b4284034b6bf"/>
    <xsd:import namespace="75419f29-8b3e-48a8-ad1d-78e2d955bd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b22abb-c245-4660-b1ef-7d107791f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Kuvien tunnisteet" ma:readOnly="false" ma:fieldId="{5cf76f15-5ced-4ddc-b409-7134ff3c332f}" ma:taxonomyMulti="true" ma:sspId="665f7b42-d74c-4a98-baf1-abe8d2310a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83bda-0d50-4137-adc2-b4284034b6b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8fc56e5-1e83-4b39-9dc9-1e869054e3f6}" ma:internalName="TaxCatchAll" ma:showField="CatchAllData" ma:web="75419f29-8b3e-48a8-ad1d-78e2d955bd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419f29-8b3e-48a8-ad1d-78e2d955bd5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b22abb-c245-4660-b1ef-7d107791f4bd">
      <Terms xmlns="http://schemas.microsoft.com/office/infopath/2007/PartnerControls"/>
    </lcf76f155ced4ddcb4097134ff3c332f>
    <TaxCatchAll xmlns="d3283bda-0d50-4137-adc2-b4284034b6b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C43360-7405-4173-A3AB-FA29C6DD07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b22abb-c245-4660-b1ef-7d107791f4bd"/>
    <ds:schemaRef ds:uri="d3283bda-0d50-4137-adc2-b4284034b6bf"/>
    <ds:schemaRef ds:uri="75419f29-8b3e-48a8-ad1d-78e2d955bd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963C6F-9ACA-4657-81A1-C0A2202DA21D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d3283bda-0d50-4137-adc2-b4284034b6bf"/>
    <ds:schemaRef ds:uri="http://schemas.openxmlformats.org/package/2006/metadata/core-properties"/>
    <ds:schemaRef ds:uri="9fb22abb-c245-4660-b1ef-7d107791f4b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9CA5D9-CC1D-496E-9164-93E52E297E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MH-ppt-pohja2021</Template>
  <TotalTime>1247</TotalTime>
  <Words>1311</Words>
  <Application>Microsoft Office PowerPoint</Application>
  <PresentationFormat>Näytössä katseltava esitys (16:9)</PresentationFormat>
  <Paragraphs>228</Paragraphs>
  <Slides>32</Slides>
  <Notes>8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9" baseType="lpstr">
      <vt:lpstr>Arial</vt:lpstr>
      <vt:lpstr>Arial</vt:lpstr>
      <vt:lpstr>Calibri</vt:lpstr>
      <vt:lpstr>noto-sans</vt:lpstr>
      <vt:lpstr>Segoe UI</vt:lpstr>
      <vt:lpstr>Wingdings</vt:lpstr>
      <vt:lpstr>Office-teema</vt:lpstr>
      <vt:lpstr>PowerPoint-esitys</vt:lpstr>
      <vt:lpstr>Pallas-Yllästunturin kansallispuisto</vt:lpstr>
      <vt:lpstr>PowerPoint-esitys</vt:lpstr>
      <vt:lpstr>PowerPoint-esitys</vt:lpstr>
      <vt:lpstr>PowerPoint-esitys</vt:lpstr>
      <vt:lpstr>PowerPoint-esitys</vt:lpstr>
      <vt:lpstr>PowerPoint-esitys</vt:lpstr>
      <vt:lpstr>Mikä on hoito- ja käyttösuunnitelma</vt:lpstr>
      <vt:lpstr>Suunnittelussa mukana</vt:lpstr>
      <vt:lpstr>Sidosryhmäyhteistyö</vt:lpstr>
      <vt:lpstr>Akwé: Kon -työryhmä</vt:lpstr>
      <vt:lpstr>Hoito- ja käyttösuunnittelun eteneminen</vt:lpstr>
      <vt:lpstr>Kansallispuiston tärkeimmät arvot</vt:lpstr>
      <vt:lpstr>PowerPoint-esitys</vt:lpstr>
      <vt:lpstr>Projektiryhmän valinta arvoiksi</vt:lpstr>
      <vt:lpstr>Yleistä nettikyselystä</vt:lpstr>
      <vt:lpstr>PowerPoint-esitys</vt:lpstr>
      <vt:lpstr>PowerPoint-esitys</vt:lpstr>
      <vt:lpstr>PowerPoint-esitys</vt:lpstr>
      <vt:lpstr>PowerPoint-esitys</vt:lpstr>
      <vt:lpstr>Karttavastaukset</vt:lpstr>
      <vt:lpstr>Missä ongelmat ovat?</vt:lpstr>
      <vt:lpstr>Kalastus</vt:lpstr>
      <vt:lpstr>Muuta palautetta</vt:lpstr>
      <vt:lpstr>PowerPoint-esitys</vt:lpstr>
      <vt:lpstr>PowerPoint-esitys</vt:lpstr>
      <vt:lpstr>Sidosryhmäyhteistyön tarkoitus</vt:lpstr>
      <vt:lpstr>Pallas-Yllästunturin kansallispuisto </vt:lpstr>
      <vt:lpstr>Erätalous</vt:lpstr>
      <vt:lpstr>Luontomatkailu</vt:lpstr>
      <vt:lpstr>Tutkimus</vt:lpstr>
      <vt:lpstr>Nykytilan kuvaus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Rautiainen Pirjo</dc:creator>
  <cp:lastModifiedBy>katri I</cp:lastModifiedBy>
  <cp:revision>15</cp:revision>
  <cp:lastPrinted>2023-05-04T08:55:04Z</cp:lastPrinted>
  <dcterms:created xsi:type="dcterms:W3CDTF">2021-11-08T08:53:08Z</dcterms:created>
  <dcterms:modified xsi:type="dcterms:W3CDTF">2023-09-12T06:46:23Z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0x010100C0CDDA8ED38F594DB6ADE91F566729F8</vt:lpwstr>
  </property>
  <property fmtid="{D5CDD505-2E9C-101B-9397-08002B2CF9AE}" pid="3" name="MediaServiceImageTags">
    <vt:lpwstr/>
  </property>
</Properties>
</file>