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0" r:id="rId4"/>
    <p:sldId id="278" r:id="rId5"/>
    <p:sldId id="262" r:id="rId6"/>
    <p:sldId id="272" r:id="rId7"/>
    <p:sldId id="273" r:id="rId8"/>
    <p:sldId id="274" r:id="rId9"/>
    <p:sldId id="279" r:id="rId10"/>
    <p:sldId id="299" r:id="rId11"/>
    <p:sldId id="266" r:id="rId12"/>
    <p:sldId id="300" r:id="rId13"/>
    <p:sldId id="275" r:id="rId14"/>
    <p:sldId id="282" r:id="rId15"/>
    <p:sldId id="285" r:id="rId16"/>
    <p:sldId id="301" r:id="rId17"/>
    <p:sldId id="294" r:id="rId18"/>
    <p:sldId id="268" r:id="rId19"/>
    <p:sldId id="297" r:id="rId20"/>
    <p:sldId id="298" r:id="rId21"/>
    <p:sldId id="259" r:id="rId22"/>
    <p:sldId id="287" r:id="rId23"/>
    <p:sldId id="264" r:id="rId24"/>
    <p:sldId id="288" r:id="rId25"/>
    <p:sldId id="286" r:id="rId26"/>
    <p:sldId id="265" r:id="rId27"/>
    <p:sldId id="260" r:id="rId28"/>
    <p:sldId id="261" r:id="rId29"/>
    <p:sldId id="26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83" autoAdjust="0"/>
  </p:normalViewPr>
  <p:slideViewPr>
    <p:cSldViewPr snapToGrid="0">
      <p:cViewPr varScale="1">
        <p:scale>
          <a:sx n="60" d="100"/>
          <a:sy n="60" d="100"/>
        </p:scale>
        <p:origin x="8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9E6DB3-9245-43B5-93ED-60EC7152848E}" type="datetimeFigureOut">
              <a:rPr lang="fi-FI" smtClean="0"/>
              <a:t>6.1.2024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5BB7564-0DD6-4145-85E5-FB53C2AFAEA0}" type="slidenum">
              <a:rPr lang="fi-FI" smtClean="0"/>
              <a:t>‹#›</a:t>
            </a:fld>
            <a:endParaRPr lang="fi-F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0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9E6DB3-9245-43B5-93ED-60EC7152848E}" type="datetimeFigureOut">
              <a:rPr lang="fi-FI" smtClean="0"/>
              <a:t>6.1.2024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5BB7564-0DD6-4145-85E5-FB53C2AFAEA0}" type="slidenum">
              <a:rPr lang="fi-FI" smtClean="0"/>
              <a:t>‹#›</a:t>
            </a:fld>
            <a:endParaRPr lang="fi-FI"/>
          </a:p>
        </p:txBody>
      </p:sp>
    </p:spTree>
    <p:extLst>
      <p:ext uri="{BB962C8B-B14F-4D97-AF65-F5344CB8AC3E}">
        <p14:creationId xmlns:p14="http://schemas.microsoft.com/office/powerpoint/2010/main" val="354849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9E6DB3-9245-43B5-93ED-60EC7152848E}" type="datetimeFigureOut">
              <a:rPr lang="fi-FI" smtClean="0"/>
              <a:t>6.1.2024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5BB7564-0DD6-4145-85E5-FB53C2AFAEA0}" type="slidenum">
              <a:rPr lang="fi-FI" smtClean="0"/>
              <a:t>‹#›</a:t>
            </a:fld>
            <a:endParaRPr lang="fi-FI"/>
          </a:p>
        </p:txBody>
      </p:sp>
    </p:spTree>
    <p:extLst>
      <p:ext uri="{BB962C8B-B14F-4D97-AF65-F5344CB8AC3E}">
        <p14:creationId xmlns:p14="http://schemas.microsoft.com/office/powerpoint/2010/main" val="202657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9E6DB3-9245-43B5-93ED-60EC7152848E}" type="datetimeFigureOut">
              <a:rPr lang="fi-FI" smtClean="0"/>
              <a:t>6.1.2024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5BB7564-0DD6-4145-85E5-FB53C2AFAEA0}" type="slidenum">
              <a:rPr lang="fi-FI" smtClean="0"/>
              <a:t>‹#›</a:t>
            </a:fld>
            <a:endParaRPr lang="fi-FI"/>
          </a:p>
        </p:txBody>
      </p:sp>
    </p:spTree>
    <p:extLst>
      <p:ext uri="{BB962C8B-B14F-4D97-AF65-F5344CB8AC3E}">
        <p14:creationId xmlns:p14="http://schemas.microsoft.com/office/powerpoint/2010/main" val="168137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9E6DB3-9245-43B5-93ED-60EC7152848E}" type="datetimeFigureOut">
              <a:rPr lang="fi-FI" smtClean="0"/>
              <a:t>6.1.2024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5BB7564-0DD6-4145-85E5-FB53C2AFAEA0}" type="slidenum">
              <a:rPr lang="fi-FI" smtClean="0"/>
              <a:t>‹#›</a:t>
            </a:fld>
            <a:endParaRPr lang="fi-F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05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9E6DB3-9245-43B5-93ED-60EC7152848E}" type="datetimeFigureOut">
              <a:rPr lang="fi-FI" smtClean="0"/>
              <a:t>6.1.2024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5BB7564-0DD6-4145-85E5-FB53C2AFAEA0}" type="slidenum">
              <a:rPr lang="fi-FI" smtClean="0"/>
              <a:t>‹#›</a:t>
            </a:fld>
            <a:endParaRPr lang="fi-FI"/>
          </a:p>
        </p:txBody>
      </p:sp>
    </p:spTree>
    <p:extLst>
      <p:ext uri="{BB962C8B-B14F-4D97-AF65-F5344CB8AC3E}">
        <p14:creationId xmlns:p14="http://schemas.microsoft.com/office/powerpoint/2010/main" val="174079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9E6DB3-9245-43B5-93ED-60EC7152848E}" type="datetimeFigureOut">
              <a:rPr lang="fi-FI" smtClean="0"/>
              <a:t>6.1.2024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15BB7564-0DD6-4145-85E5-FB53C2AFAEA0}" type="slidenum">
              <a:rPr lang="fi-FI" smtClean="0"/>
              <a:t>‹#›</a:t>
            </a:fld>
            <a:endParaRPr lang="fi-FI"/>
          </a:p>
        </p:txBody>
      </p:sp>
    </p:spTree>
    <p:extLst>
      <p:ext uri="{BB962C8B-B14F-4D97-AF65-F5344CB8AC3E}">
        <p14:creationId xmlns:p14="http://schemas.microsoft.com/office/powerpoint/2010/main" val="343683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9E6DB3-9245-43B5-93ED-60EC7152848E}" type="datetimeFigureOut">
              <a:rPr lang="fi-FI" smtClean="0"/>
              <a:t>6.1.2024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5BB7564-0DD6-4145-85E5-FB53C2AFAEA0}" type="slidenum">
              <a:rPr lang="fi-FI" smtClean="0"/>
              <a:t>‹#›</a:t>
            </a:fld>
            <a:endParaRPr lang="fi-FI"/>
          </a:p>
        </p:txBody>
      </p:sp>
    </p:spTree>
    <p:extLst>
      <p:ext uri="{BB962C8B-B14F-4D97-AF65-F5344CB8AC3E}">
        <p14:creationId xmlns:p14="http://schemas.microsoft.com/office/powerpoint/2010/main" val="36047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C9E6DB3-9245-43B5-93ED-60EC7152848E}" type="datetimeFigureOut">
              <a:rPr lang="fi-FI" smtClean="0"/>
              <a:t>6.1.2024</a:t>
            </a:fld>
            <a:endParaRPr lang="fi-FI"/>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i-FI"/>
          </a:p>
        </p:txBody>
      </p:sp>
      <p:sp>
        <p:nvSpPr>
          <p:cNvPr id="9" name="Slide Number Placeholder 8"/>
          <p:cNvSpPr>
            <a:spLocks noGrp="1"/>
          </p:cNvSpPr>
          <p:nvPr>
            <p:ph type="sldNum" sz="quarter" idx="12"/>
          </p:nvPr>
        </p:nvSpPr>
        <p:spPr/>
        <p:txBody>
          <a:bodyPr/>
          <a:lstStyle/>
          <a:p>
            <a:fld id="{15BB7564-0DD6-4145-85E5-FB53C2AFAEA0}" type="slidenum">
              <a:rPr lang="fi-FI" smtClean="0"/>
              <a:t>‹#›</a:t>
            </a:fld>
            <a:endParaRPr lang="fi-FI"/>
          </a:p>
        </p:txBody>
      </p:sp>
    </p:spTree>
    <p:extLst>
      <p:ext uri="{BB962C8B-B14F-4D97-AF65-F5344CB8AC3E}">
        <p14:creationId xmlns:p14="http://schemas.microsoft.com/office/powerpoint/2010/main" val="22664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C9E6DB3-9245-43B5-93ED-60EC7152848E}" type="datetimeFigureOut">
              <a:rPr lang="fi-FI" smtClean="0"/>
              <a:t>6.1.2024</a:t>
            </a:fld>
            <a:endParaRPr lang="fi-FI"/>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i-F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BB7564-0DD6-4145-85E5-FB53C2AFAEA0}" type="slidenum">
              <a:rPr lang="fi-FI" smtClean="0"/>
              <a:t>‹#›</a:t>
            </a:fld>
            <a:endParaRPr lang="fi-FI"/>
          </a:p>
        </p:txBody>
      </p:sp>
    </p:spTree>
    <p:extLst>
      <p:ext uri="{BB962C8B-B14F-4D97-AF65-F5344CB8AC3E}">
        <p14:creationId xmlns:p14="http://schemas.microsoft.com/office/powerpoint/2010/main" val="158400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C9E6DB3-9245-43B5-93ED-60EC7152848E}" type="datetimeFigureOut">
              <a:rPr lang="fi-FI" smtClean="0"/>
              <a:t>6.1.2024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5BB7564-0DD6-4145-85E5-FB53C2AFAEA0}" type="slidenum">
              <a:rPr lang="fi-FI" smtClean="0"/>
              <a:t>‹#›</a:t>
            </a:fld>
            <a:endParaRPr lang="fi-FI"/>
          </a:p>
        </p:txBody>
      </p:sp>
    </p:spTree>
    <p:extLst>
      <p:ext uri="{BB962C8B-B14F-4D97-AF65-F5344CB8AC3E}">
        <p14:creationId xmlns:p14="http://schemas.microsoft.com/office/powerpoint/2010/main" val="158789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C9E6DB3-9245-43B5-93ED-60EC7152848E}" type="datetimeFigureOut">
              <a:rPr lang="fi-FI" smtClean="0"/>
              <a:t>6.1.2024</a:t>
            </a:fld>
            <a:endParaRPr lang="fi-FI"/>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i-FI"/>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5BB7564-0DD6-4145-85E5-FB53C2AFAEA0}" type="slidenum">
              <a:rPr lang="fi-FI" smtClean="0"/>
              <a:t>‹#›</a:t>
            </a:fld>
            <a:endParaRPr lang="fi-FI"/>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03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be-st.build/team-members/douglas-morrison/"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uuka.yhdistysavain.fi/" TargetMode="External"/><Relationship Id="rId2" Type="http://schemas.openxmlformats.org/officeDocument/2006/relationships/hyperlink" Target="https://www.facebook.com/groups/244353669254554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Nuuka</a:t>
            </a:r>
          </a:p>
        </p:txBody>
      </p:sp>
      <p:sp>
        <p:nvSpPr>
          <p:cNvPr id="3" name="Subtitle 2"/>
          <p:cNvSpPr>
            <a:spLocks noGrp="1"/>
          </p:cNvSpPr>
          <p:nvPr>
            <p:ph type="subTitle" idx="1"/>
          </p:nvPr>
        </p:nvSpPr>
        <p:spPr/>
        <p:txBody>
          <a:bodyPr/>
          <a:lstStyle/>
          <a:p>
            <a:r>
              <a:rPr lang="fi-FI" dirty="0"/>
              <a:t>Toimintakertomus 2023</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8120" y="499161"/>
            <a:ext cx="4603728" cy="2589597"/>
          </a:xfrm>
          <a:prstGeom prst="rect">
            <a:avLst/>
          </a:prstGeom>
        </p:spPr>
      </p:pic>
      <p:pic>
        <p:nvPicPr>
          <p:cNvPr id="6" name="Kuva 5">
            <a:extLst>
              <a:ext uri="{FF2B5EF4-FFF2-40B4-BE49-F238E27FC236}">
                <a16:creationId xmlns:a16="http://schemas.microsoft.com/office/drawing/2014/main" id="{F97F5E16-03F5-4107-95D1-5E3FDA20CE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113" y="289547"/>
            <a:ext cx="2592967" cy="2592967"/>
          </a:xfrm>
          <a:prstGeom prst="rect">
            <a:avLst/>
          </a:prstGeom>
        </p:spPr>
      </p:pic>
    </p:spTree>
    <p:extLst>
      <p:ext uri="{BB962C8B-B14F-4D97-AF65-F5344CB8AC3E}">
        <p14:creationId xmlns:p14="http://schemas.microsoft.com/office/powerpoint/2010/main" val="2594262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tx1"/>
                </a:solidFill>
              </a:rPr>
              <a:t>Nuuka ystävänpäivä 13.2.2023</a:t>
            </a:r>
          </a:p>
        </p:txBody>
      </p:sp>
      <p:sp>
        <p:nvSpPr>
          <p:cNvPr id="3" name="Content Placeholder 2"/>
          <p:cNvSpPr>
            <a:spLocks noGrp="1"/>
          </p:cNvSpPr>
          <p:nvPr>
            <p:ph idx="1"/>
          </p:nvPr>
        </p:nvSpPr>
        <p:spPr>
          <a:xfrm>
            <a:off x="1097280" y="1845734"/>
            <a:ext cx="5083387" cy="4444230"/>
          </a:xfrm>
        </p:spPr>
        <p:txBody>
          <a:bodyPr>
            <a:normAutofit/>
          </a:bodyPr>
          <a:lstStyle/>
          <a:p>
            <a:r>
              <a:rPr lang="fi-FI" sz="2400" dirty="0">
                <a:solidFill>
                  <a:schemeClr val="tx1"/>
                </a:solidFill>
              </a:rPr>
              <a:t>Nuukat viettivät ystävänpäivää jo maanantaina 13.2.2023 klo 19.</a:t>
            </a:r>
          </a:p>
          <a:p>
            <a:r>
              <a:rPr lang="fi-FI" sz="2400" dirty="0" err="1">
                <a:solidFill>
                  <a:schemeClr val="tx1"/>
                </a:solidFill>
              </a:rPr>
              <a:t>Teamsin</a:t>
            </a:r>
            <a:r>
              <a:rPr lang="fi-FI" sz="2400" dirty="0">
                <a:solidFill>
                  <a:schemeClr val="tx1"/>
                </a:solidFill>
              </a:rPr>
              <a:t> äärelle kokoontui ystävänpäivän viettoon kahdeksan henkilöä.</a:t>
            </a:r>
            <a:endParaRPr lang="fi-FI" sz="2400" dirty="0">
              <a:solidFill>
                <a:schemeClr val="tx1"/>
              </a:solidFill>
              <a:effectLst/>
            </a:endParaRPr>
          </a:p>
        </p:txBody>
      </p:sp>
      <p:pic>
        <p:nvPicPr>
          <p:cNvPr id="4" name="Picture 2" descr="https://bin.yhdistysavain.fi/1603416/IsF5CnxF3XrFIas4eqhi0YhOxs@1000=BCOoViGBK2/laptop-gcec93ad67_1920.jpg">
            <a:extLst>
              <a:ext uri="{FF2B5EF4-FFF2-40B4-BE49-F238E27FC236}">
                <a16:creationId xmlns:a16="http://schemas.microsoft.com/office/drawing/2014/main" id="{7AADEC5B-EF64-4EC7-BFDF-4897AC16B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897" y="2276429"/>
            <a:ext cx="4465983" cy="334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67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solidFill>
                  <a:schemeClr val="tx1"/>
                </a:solidFill>
              </a:rPr>
              <a:t>Nuuka Skotlanti-</a:t>
            </a:r>
            <a:r>
              <a:rPr lang="fi-FI" dirty="0" err="1">
                <a:solidFill>
                  <a:schemeClr val="tx1"/>
                </a:solidFill>
              </a:rPr>
              <a:t>Teams</a:t>
            </a:r>
            <a:r>
              <a:rPr lang="fi-FI" dirty="0">
                <a:solidFill>
                  <a:schemeClr val="tx1"/>
                </a:solidFill>
              </a:rPr>
              <a:t> 1.3.2023</a:t>
            </a:r>
            <a:br>
              <a:rPr lang="fi-FI" dirty="0">
                <a:solidFill>
                  <a:schemeClr val="tx1"/>
                </a:solidFill>
              </a:rPr>
            </a:br>
            <a:r>
              <a:rPr lang="en-US" sz="2000" dirty="0">
                <a:solidFill>
                  <a:schemeClr val="tx1"/>
                </a:solidFill>
              </a:rPr>
              <a:t>Accelerate to Zero: Transitioning towards a zero carbon built environment in Scotland</a:t>
            </a:r>
            <a:endParaRPr lang="fi-FI" dirty="0">
              <a:solidFill>
                <a:schemeClr val="tx1"/>
              </a:solidFill>
            </a:endParaRPr>
          </a:p>
        </p:txBody>
      </p:sp>
      <p:sp>
        <p:nvSpPr>
          <p:cNvPr id="3" name="Content Placeholder 2"/>
          <p:cNvSpPr>
            <a:spLocks noGrp="1"/>
          </p:cNvSpPr>
          <p:nvPr>
            <p:ph sz="half" idx="1"/>
          </p:nvPr>
        </p:nvSpPr>
        <p:spPr>
          <a:xfrm>
            <a:off x="5966692" y="1836430"/>
            <a:ext cx="5188988" cy="4494796"/>
          </a:xfrm>
        </p:spPr>
        <p:txBody>
          <a:bodyPr>
            <a:normAutofit fontScale="92500" lnSpcReduction="10000"/>
          </a:bodyPr>
          <a:lstStyle/>
          <a:p>
            <a:r>
              <a:rPr lang="fi-FI" sz="2800" dirty="0">
                <a:solidFill>
                  <a:schemeClr val="tx1"/>
                </a:solidFill>
              </a:rPr>
              <a:t>Maaliskuun ensimmäisenä päivänä Nuuka järjesti Skotlanti-teemaan liittyvän luentotilaisuuden, johon toivottiin paikalle </a:t>
            </a:r>
            <a:r>
              <a:rPr lang="fi-FI" sz="2800" dirty="0" err="1">
                <a:solidFill>
                  <a:schemeClr val="tx1"/>
                </a:solidFill>
              </a:rPr>
              <a:t>TEKin</a:t>
            </a:r>
            <a:r>
              <a:rPr lang="fi-FI" sz="2800" dirty="0">
                <a:solidFill>
                  <a:schemeClr val="tx1"/>
                </a:solidFill>
              </a:rPr>
              <a:t> jäseniä mahdollisimman laajasti. Kuulijoita oli 14.</a:t>
            </a:r>
          </a:p>
          <a:p>
            <a:r>
              <a:rPr lang="fi-FI" sz="2800" dirty="0">
                <a:solidFill>
                  <a:schemeClr val="tx1"/>
                </a:solidFill>
              </a:rPr>
              <a:t>Puhujaksi saatiin Douglas Morrison, Skotlannin kansallisen innovaatiokeskuksen </a:t>
            </a:r>
            <a:r>
              <a:rPr lang="fi-FI" sz="2800" dirty="0" err="1">
                <a:solidFill>
                  <a:schemeClr val="tx1"/>
                </a:solidFill>
              </a:rPr>
              <a:t>Built</a:t>
            </a:r>
            <a:r>
              <a:rPr lang="fi-FI" sz="2800" dirty="0">
                <a:solidFill>
                  <a:schemeClr val="tx1"/>
                </a:solidFill>
              </a:rPr>
              <a:t> Environment – </a:t>
            </a:r>
            <a:r>
              <a:rPr lang="fi-FI" sz="2800" dirty="0" err="1">
                <a:solidFill>
                  <a:schemeClr val="tx1"/>
                </a:solidFill>
              </a:rPr>
              <a:t>Smarter</a:t>
            </a:r>
            <a:r>
              <a:rPr lang="fi-FI" sz="2800" dirty="0">
                <a:solidFill>
                  <a:schemeClr val="tx1"/>
                </a:solidFill>
              </a:rPr>
              <a:t> </a:t>
            </a:r>
            <a:r>
              <a:rPr lang="fi-FI" sz="2800" dirty="0" err="1">
                <a:solidFill>
                  <a:schemeClr val="tx1"/>
                </a:solidFill>
              </a:rPr>
              <a:t>Transformation</a:t>
            </a:r>
            <a:r>
              <a:rPr lang="fi-FI" sz="2800" dirty="0">
                <a:solidFill>
                  <a:schemeClr val="tx1"/>
                </a:solidFill>
              </a:rPr>
              <a:t> (BE-ST) varatoimitusjohtaja.</a:t>
            </a:r>
            <a:endParaRPr lang="en-US" sz="1600" u="sng" dirty="0">
              <a:solidFill>
                <a:schemeClr val="tx1"/>
              </a:solidFill>
              <a:hlinkClick r:id="rId2">
                <a:extLst>
                  <a:ext uri="{A12FA001-AC4F-418D-AE19-62706E023703}">
                    <ahyp:hlinkClr xmlns:ahyp="http://schemas.microsoft.com/office/drawing/2018/hyperlinkcolor" val="tx"/>
                  </a:ext>
                </a:extLst>
              </a:hlinkClick>
            </a:endParaRPr>
          </a:p>
          <a:p>
            <a:r>
              <a:rPr lang="en-US" sz="1600" u="sng" dirty="0">
                <a:hlinkClick r:id="rId2">
                  <a:extLst>
                    <a:ext uri="{A12FA001-AC4F-418D-AE19-62706E023703}">
                      <ahyp:hlinkClr xmlns:ahyp="http://schemas.microsoft.com/office/drawing/2018/hyperlinkcolor" val="tx"/>
                    </a:ext>
                  </a:extLst>
                </a:hlinkClick>
              </a:rPr>
              <a:t>https://www.be-st.build/team-members/douglas-morrison/</a:t>
            </a:r>
            <a:endParaRPr lang="fi-FI" sz="1600" dirty="0"/>
          </a:p>
        </p:txBody>
      </p:sp>
      <p:pic>
        <p:nvPicPr>
          <p:cNvPr id="5" name="Picture 2" descr="https://bin.yhdistysavain.fi/1603416/WRh8JmM2yCtXxekkbgle0X2Dxp@1000=VIgoDNZ26v/city-g223356244_1920.jpg">
            <a:extLst>
              <a:ext uri="{FF2B5EF4-FFF2-40B4-BE49-F238E27FC236}">
                <a16:creationId xmlns:a16="http://schemas.microsoft.com/office/drawing/2014/main" id="{60FBB942-015A-4878-BE10-8F05F7AFD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1894716"/>
            <a:ext cx="4649345" cy="306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9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400" dirty="0">
                <a:solidFill>
                  <a:schemeClr val="tx1"/>
                </a:solidFill>
              </a:rPr>
              <a:t>Studia Generalia -luentosarja keväällä 2023</a:t>
            </a:r>
          </a:p>
        </p:txBody>
      </p:sp>
      <p:sp>
        <p:nvSpPr>
          <p:cNvPr id="3" name="Content Placeholder 2"/>
          <p:cNvSpPr>
            <a:spLocks noGrp="1"/>
          </p:cNvSpPr>
          <p:nvPr>
            <p:ph sz="half" idx="1"/>
          </p:nvPr>
        </p:nvSpPr>
        <p:spPr/>
        <p:txBody>
          <a:bodyPr>
            <a:normAutofit fontScale="70000" lnSpcReduction="20000"/>
          </a:bodyPr>
          <a:lstStyle/>
          <a:p>
            <a:r>
              <a:rPr lang="fi-FI" sz="4000" dirty="0">
                <a:solidFill>
                  <a:schemeClr val="tx1"/>
                </a:solidFill>
              </a:rPr>
              <a:t>Nuuka tiedotti jäsenistölleen Vaasan yliopiston kevään 2023 aikana järjestämästä Kokonaisturvallisuuden Studia Generalia -yleisöluentosarjasta: </a:t>
            </a:r>
          </a:p>
          <a:p>
            <a:endParaRPr lang="fi-FI" sz="2400" dirty="0">
              <a:solidFill>
                <a:schemeClr val="tx1"/>
              </a:solidFill>
            </a:endParaRPr>
          </a:p>
          <a:p>
            <a:endParaRPr lang="fi-FI" sz="2400" dirty="0">
              <a:solidFill>
                <a:schemeClr val="tx1"/>
              </a:solidFill>
              <a:effectLst/>
            </a:endParaRPr>
          </a:p>
        </p:txBody>
      </p:sp>
      <p:sp>
        <p:nvSpPr>
          <p:cNvPr id="5" name="Content Placeholder 4">
            <a:extLst>
              <a:ext uri="{FF2B5EF4-FFF2-40B4-BE49-F238E27FC236}">
                <a16:creationId xmlns:a16="http://schemas.microsoft.com/office/drawing/2014/main" id="{85D73E1A-1047-4EE8-A64C-E605C9D87B5A}"/>
              </a:ext>
            </a:extLst>
          </p:cNvPr>
          <p:cNvSpPr>
            <a:spLocks noGrp="1"/>
          </p:cNvSpPr>
          <p:nvPr>
            <p:ph sz="half" idx="2"/>
          </p:nvPr>
        </p:nvSpPr>
        <p:spPr/>
        <p:txBody>
          <a:bodyPr>
            <a:normAutofit fontScale="70000" lnSpcReduction="20000"/>
          </a:bodyPr>
          <a:lstStyle/>
          <a:p>
            <a:r>
              <a:rPr lang="fi-FI" dirty="0"/>
              <a:t>31.1.2023 klo 14.30–16.30 Geopoliittinen muutos: Venäjän tilanne, René Nyberg, suurlähettiläs</a:t>
            </a:r>
          </a:p>
          <a:p>
            <a:r>
              <a:rPr lang="fi-FI" dirty="0"/>
              <a:t>21.2.2023 klo 14.30–16.30 Kansallinen turvallisuus ja tiedustelun merkitys, ​​​​​​Eero Kytömaa, neuvotteleva virkamies, kansallinen turvallisuuden yksikkö, SM</a:t>
            </a:r>
          </a:p>
          <a:p>
            <a:r>
              <a:rPr lang="fi-FI" dirty="0"/>
              <a:t>28.2.2023 klo 14.30–16.30 Elinkeinoelämä ja kyberturvallisuus, Peter Sund, toiminnanjohtaja, Kyberala ry, Teknologiateollisuus ry.</a:t>
            </a:r>
          </a:p>
          <a:p>
            <a:r>
              <a:rPr lang="fi-FI" dirty="0"/>
              <a:t>2.3.2023 klo 14.30–16.30 Kunnat ja kokonaisturvallisuus, Pertti Salminen, VTT, kenraalimajuri evp. sekä Tarja </a:t>
            </a:r>
            <a:r>
              <a:rPr lang="fi-FI" dirty="0" err="1"/>
              <a:t>Wiikinkoski</a:t>
            </a:r>
            <a:r>
              <a:rPr lang="fi-FI" dirty="0"/>
              <a:t>, johtaja, pelastustoimi ja varautuminen, AVI länsi- ja Sisä-Suomi</a:t>
            </a:r>
          </a:p>
          <a:p>
            <a:r>
              <a:rPr lang="fi-FI" dirty="0"/>
              <a:t>27.3.2023 klo 14.30–16.30 Kokonaisturvallisuutta koskeva tutkimus ja Suomi Naton-jäsenenä, Juha </a:t>
            </a:r>
            <a:r>
              <a:rPr lang="fi-FI" dirty="0" err="1"/>
              <a:t>Martelius</a:t>
            </a:r>
            <a:r>
              <a:rPr lang="fi-FI" dirty="0"/>
              <a:t>, apulaisosastopäällikkö, Puolustuspoliittinen osasto, PLM sekä Karoliina Honkanen, Nato-toimiston johtaja, neuvotteleva virkamies, puolustusministeriö</a:t>
            </a:r>
          </a:p>
          <a:p>
            <a:r>
              <a:rPr lang="fi-FI" dirty="0"/>
              <a:t>13.4.2023 klo 14.30–16.30 Väkivaltainen </a:t>
            </a:r>
            <a:r>
              <a:rPr lang="fi-FI" dirty="0" err="1"/>
              <a:t>radikalisaatio</a:t>
            </a:r>
            <a:r>
              <a:rPr lang="fi-FI" dirty="0"/>
              <a:t> ja </a:t>
            </a:r>
            <a:r>
              <a:rPr lang="fi-FI" dirty="0" err="1"/>
              <a:t>ekstremismi</a:t>
            </a:r>
            <a:r>
              <a:rPr lang="fi-FI" dirty="0"/>
              <a:t>: Näkökulma "epävakauden sirppiin”, Olli </a:t>
            </a:r>
            <a:r>
              <a:rPr lang="fi-FI" dirty="0" err="1"/>
              <a:t>Ruohomäki</a:t>
            </a:r>
            <a:r>
              <a:rPr lang="fi-FI" dirty="0"/>
              <a:t>, Johtava asiantuntija, ulkopoliittinen instituutti ja UM</a:t>
            </a:r>
          </a:p>
        </p:txBody>
      </p:sp>
      <p:pic>
        <p:nvPicPr>
          <p:cNvPr id="2050" name="Picture 2" descr="https://bin.yhdistysavain.fi/1603416/JkffGvjk9OBZRpihM2XE0Ysbix/yliopisto.png">
            <a:extLst>
              <a:ext uri="{FF2B5EF4-FFF2-40B4-BE49-F238E27FC236}">
                <a16:creationId xmlns:a16="http://schemas.microsoft.com/office/drawing/2014/main" id="{20331755-D6AA-4B5A-A139-6504D7CFB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635" y="3773191"/>
            <a:ext cx="3262779" cy="228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80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400" dirty="0">
                <a:solidFill>
                  <a:schemeClr val="tx1"/>
                </a:solidFill>
              </a:rPr>
              <a:t>Nuuka vappu 28.4.2023 klo 18</a:t>
            </a:r>
          </a:p>
        </p:txBody>
      </p:sp>
      <p:sp>
        <p:nvSpPr>
          <p:cNvPr id="3" name="Content Placeholder 2"/>
          <p:cNvSpPr>
            <a:spLocks noGrp="1"/>
          </p:cNvSpPr>
          <p:nvPr>
            <p:ph sz="half" idx="1"/>
          </p:nvPr>
        </p:nvSpPr>
        <p:spPr>
          <a:xfrm>
            <a:off x="1097279" y="1845734"/>
            <a:ext cx="5562139" cy="4023360"/>
          </a:xfrm>
        </p:spPr>
        <p:txBody>
          <a:bodyPr>
            <a:normAutofit fontScale="92500" lnSpcReduction="20000"/>
          </a:bodyPr>
          <a:lstStyle/>
          <a:p>
            <a:r>
              <a:rPr lang="fi-FI" sz="2800" dirty="0">
                <a:solidFill>
                  <a:schemeClr val="tx1"/>
                </a:solidFill>
              </a:rPr>
              <a:t>Nuuka juhli vappua </a:t>
            </a:r>
            <a:r>
              <a:rPr lang="fi-FI" sz="2800" dirty="0" err="1">
                <a:solidFill>
                  <a:schemeClr val="tx1"/>
                </a:solidFill>
              </a:rPr>
              <a:t>Teamsin</a:t>
            </a:r>
            <a:r>
              <a:rPr lang="fi-FI" sz="2800" dirty="0">
                <a:solidFill>
                  <a:schemeClr val="tx1"/>
                </a:solidFill>
              </a:rPr>
              <a:t> välityksellä perjantaina 28.4. klo 18 alkaen.</a:t>
            </a:r>
          </a:p>
          <a:p>
            <a:r>
              <a:rPr lang="fi-FI" sz="2800" dirty="0">
                <a:solidFill>
                  <a:schemeClr val="tx1"/>
                </a:solidFill>
              </a:rPr>
              <a:t>Korkattiin simat ja syötiin tippaleivät (tai mitä tarjoilua nyt itse kukin itselleen järjesti) ja keskusteltiin keväästä, luonnosta, tekniikasta ja taiteesta ja mitä nyt mieleen juolahtikaan.</a:t>
            </a:r>
          </a:p>
          <a:p>
            <a:r>
              <a:rPr lang="fi-FI" sz="2800" dirty="0" err="1">
                <a:solidFill>
                  <a:schemeClr val="tx1"/>
                </a:solidFill>
              </a:rPr>
              <a:t>Teams</a:t>
            </a:r>
            <a:r>
              <a:rPr lang="fi-FI" sz="2800" dirty="0">
                <a:solidFill>
                  <a:schemeClr val="tx1"/>
                </a:solidFill>
              </a:rPr>
              <a:t>-kutsulinkki tarjoiltiin ennalta sähköpostissa, WhatsApp-ryhmässä ja Facebookissa.</a:t>
            </a:r>
          </a:p>
          <a:p>
            <a:r>
              <a:rPr lang="fi-FI" sz="2800" dirty="0">
                <a:solidFill>
                  <a:schemeClr val="tx1"/>
                </a:solidFill>
              </a:rPr>
              <a:t>Nuukaa vappua juhlivat etänä neljä osallistujaa.</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57730" y="2527820"/>
            <a:ext cx="4497950" cy="2441344"/>
          </a:xfrm>
        </p:spPr>
      </p:pic>
    </p:spTree>
    <p:extLst>
      <p:ext uri="{BB962C8B-B14F-4D97-AF65-F5344CB8AC3E}">
        <p14:creationId xmlns:p14="http://schemas.microsoft.com/office/powerpoint/2010/main" val="67080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bin.yhdistysavain.fi/1603416/gcx2sR0Ny3n8tr6MVERx0XM0IX@1000=Jln6xm0y3y/birthday-gac860cf0f_1920.jpg">
            <a:extLst>
              <a:ext uri="{FF2B5EF4-FFF2-40B4-BE49-F238E27FC236}">
                <a16:creationId xmlns:a16="http://schemas.microsoft.com/office/drawing/2014/main" id="{1437C482-88A2-4EE2-B830-E25AE73384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4467" y="3289974"/>
            <a:ext cx="4204343" cy="28042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i-FI" dirty="0">
                <a:solidFill>
                  <a:schemeClr val="tx1"/>
                </a:solidFill>
              </a:rPr>
              <a:t>Nuukat synttärit 17.5.2023 klo 18 </a:t>
            </a:r>
          </a:p>
        </p:txBody>
      </p:sp>
      <p:sp>
        <p:nvSpPr>
          <p:cNvPr id="3" name="Content Placeholder 2"/>
          <p:cNvSpPr>
            <a:spLocks noGrp="1"/>
          </p:cNvSpPr>
          <p:nvPr>
            <p:ph sz="half" idx="1"/>
          </p:nvPr>
        </p:nvSpPr>
        <p:spPr>
          <a:xfrm>
            <a:off x="6096000" y="1861760"/>
            <a:ext cx="5059680" cy="3153585"/>
          </a:xfrm>
        </p:spPr>
        <p:txBody>
          <a:bodyPr>
            <a:normAutofit/>
          </a:bodyPr>
          <a:lstStyle/>
          <a:p>
            <a:r>
              <a:rPr lang="fi-FI" sz="2400" dirty="0">
                <a:solidFill>
                  <a:schemeClr val="tx1"/>
                </a:solidFill>
              </a:rPr>
              <a:t>Jo totuttuun tapaan tarjoilu oli omakustanteinen ja täysin vapaavalintainen. Keskustelu rönsyili jälleen lukuisiin suuntiin.</a:t>
            </a:r>
          </a:p>
          <a:p>
            <a:r>
              <a:rPr lang="fi-FI" sz="2400" dirty="0">
                <a:solidFill>
                  <a:schemeClr val="tx1"/>
                </a:solidFill>
              </a:rPr>
              <a:t>Synttäreillä oli kahdeksan osallistujaa.</a:t>
            </a:r>
          </a:p>
        </p:txBody>
      </p:sp>
      <p:sp>
        <p:nvSpPr>
          <p:cNvPr id="7" name="Content Placeholder 2"/>
          <p:cNvSpPr txBox="1">
            <a:spLocks/>
          </p:cNvSpPr>
          <p:nvPr/>
        </p:nvSpPr>
        <p:spPr>
          <a:xfrm>
            <a:off x="1097279" y="1853852"/>
            <a:ext cx="4998721" cy="31614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i-FI" sz="2400" dirty="0">
                <a:solidFill>
                  <a:schemeClr val="tx1"/>
                </a:solidFill>
              </a:rPr>
              <a:t>Nuuka täytti neljä vuotta 2023!</a:t>
            </a:r>
          </a:p>
          <a:p>
            <a:r>
              <a:rPr lang="fi-FI" sz="2400" dirty="0">
                <a:solidFill>
                  <a:schemeClr val="tx1"/>
                </a:solidFill>
              </a:rPr>
              <a:t>Merkkipäivää juhlistettiin etäsynttärein keskiviikkona 17.5. klo 18 </a:t>
            </a:r>
            <a:r>
              <a:rPr lang="fi-FI" sz="2400" dirty="0" err="1">
                <a:solidFill>
                  <a:schemeClr val="tx1"/>
                </a:solidFill>
              </a:rPr>
              <a:t>Teamsissa</a:t>
            </a:r>
            <a:r>
              <a:rPr lang="fi-FI" sz="2400" dirty="0">
                <a:solidFill>
                  <a:schemeClr val="tx1"/>
                </a:solidFill>
              </a:rPr>
              <a:t>.</a:t>
            </a:r>
          </a:p>
        </p:txBody>
      </p:sp>
      <p:sp>
        <p:nvSpPr>
          <p:cNvPr id="8" name="TextBox 7">
            <a:extLst>
              <a:ext uri="{FF2B5EF4-FFF2-40B4-BE49-F238E27FC236}">
                <a16:creationId xmlns:a16="http://schemas.microsoft.com/office/drawing/2014/main" id="{07AE6B05-D430-493A-BA6F-E194F0A5EEF5}"/>
              </a:ext>
            </a:extLst>
          </p:cNvPr>
          <p:cNvSpPr txBox="1"/>
          <p:nvPr/>
        </p:nvSpPr>
        <p:spPr>
          <a:xfrm>
            <a:off x="5714303" y="5724939"/>
            <a:ext cx="2345635" cy="369332"/>
          </a:xfrm>
          <a:prstGeom prst="rect">
            <a:avLst/>
          </a:prstGeom>
          <a:noFill/>
        </p:spPr>
        <p:txBody>
          <a:bodyPr wrap="square" rtlCol="0">
            <a:spAutoFit/>
          </a:bodyPr>
          <a:lstStyle/>
          <a:p>
            <a:r>
              <a:rPr lang="fi-FI" i="1" dirty="0"/>
              <a:t>Kuva: Pixabay</a:t>
            </a:r>
            <a:endParaRPr lang="fi-FI" sz="1050" dirty="0"/>
          </a:p>
        </p:txBody>
      </p:sp>
    </p:spTree>
    <p:extLst>
      <p:ext uri="{BB962C8B-B14F-4D97-AF65-F5344CB8AC3E}">
        <p14:creationId xmlns:p14="http://schemas.microsoft.com/office/powerpoint/2010/main" val="171338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tx1"/>
                </a:solidFill>
              </a:rPr>
              <a:t>Nuuka juhannus 22.6.2023 klo 18 </a:t>
            </a:r>
          </a:p>
        </p:txBody>
      </p:sp>
      <p:sp>
        <p:nvSpPr>
          <p:cNvPr id="3" name="Content Placeholder 2"/>
          <p:cNvSpPr>
            <a:spLocks noGrp="1"/>
          </p:cNvSpPr>
          <p:nvPr>
            <p:ph sz="half" idx="1"/>
          </p:nvPr>
        </p:nvSpPr>
        <p:spPr>
          <a:xfrm>
            <a:off x="1097279" y="1845734"/>
            <a:ext cx="5035666" cy="4023360"/>
          </a:xfrm>
        </p:spPr>
        <p:txBody>
          <a:bodyPr>
            <a:normAutofit fontScale="92500" lnSpcReduction="20000"/>
          </a:bodyPr>
          <a:lstStyle/>
          <a:p>
            <a:r>
              <a:rPr lang="fi-FI" sz="2800" dirty="0">
                <a:solidFill>
                  <a:schemeClr val="tx1"/>
                </a:solidFill>
              </a:rPr>
              <a:t>Nuuka </a:t>
            </a:r>
            <a:r>
              <a:rPr lang="fi-FI" sz="2800" dirty="0" err="1">
                <a:solidFill>
                  <a:schemeClr val="tx1"/>
                </a:solidFill>
              </a:rPr>
              <a:t>etäjuhli</a:t>
            </a:r>
            <a:r>
              <a:rPr lang="fi-FI" sz="2800" dirty="0">
                <a:solidFill>
                  <a:schemeClr val="tx1"/>
                </a:solidFill>
              </a:rPr>
              <a:t> aatonaattoa jälleen </a:t>
            </a:r>
            <a:r>
              <a:rPr lang="fi-FI" sz="2800" dirty="0" err="1">
                <a:solidFill>
                  <a:schemeClr val="tx1"/>
                </a:solidFill>
              </a:rPr>
              <a:t>Teamsin</a:t>
            </a:r>
            <a:r>
              <a:rPr lang="fi-FI" sz="2800" dirty="0">
                <a:solidFill>
                  <a:schemeClr val="tx1"/>
                </a:solidFill>
              </a:rPr>
              <a:t> välityksellä torstaina 22.6. klo 18 alkaen. Juhlan aihe oli tällä kertaa juhannus.</a:t>
            </a:r>
          </a:p>
          <a:p>
            <a:r>
              <a:rPr lang="fi-FI" sz="2800" dirty="0">
                <a:solidFill>
                  <a:schemeClr val="tx1"/>
                </a:solidFill>
              </a:rPr>
              <a:t>Tiedotteen osallistumislinkin kera jaettiin sähköpostin, Facebook-ryhmän ja </a:t>
            </a:r>
            <a:r>
              <a:rPr lang="fi-FI" sz="2800" dirty="0" err="1">
                <a:solidFill>
                  <a:schemeClr val="tx1"/>
                </a:solidFill>
              </a:rPr>
              <a:t>Whatsappin</a:t>
            </a:r>
            <a:r>
              <a:rPr lang="fi-FI" sz="2800" dirty="0">
                <a:solidFill>
                  <a:schemeClr val="tx1"/>
                </a:solidFill>
              </a:rPr>
              <a:t> välityksellä.</a:t>
            </a:r>
          </a:p>
          <a:p>
            <a:r>
              <a:rPr lang="fi-FI" sz="2800" dirty="0">
                <a:solidFill>
                  <a:schemeClr val="tx1"/>
                </a:solidFill>
              </a:rPr>
              <a:t>Nostimme yhdessä (omakustanteinen) maljan kesälle, juhannukselle, lomalle ja lämmölle!</a:t>
            </a:r>
          </a:p>
          <a:p>
            <a:r>
              <a:rPr lang="fi-FI" sz="2800" dirty="0">
                <a:solidFill>
                  <a:schemeClr val="tx1"/>
                </a:solidFill>
              </a:rPr>
              <a:t>Etäjuhannus tavoitti kuusi osallistujaa.</a:t>
            </a:r>
          </a:p>
        </p:txBody>
      </p:sp>
      <p:pic>
        <p:nvPicPr>
          <p:cNvPr id="8194" name="Picture 2" descr="https://bin.yhdistysavain.fi/1603416/IUN0BPhHtPrbTgrmfezB0XYHhw@1000=JN0diqttjo/nature-g81a484a20_1920.jpg">
            <a:extLst>
              <a:ext uri="{FF2B5EF4-FFF2-40B4-BE49-F238E27FC236}">
                <a16:creationId xmlns:a16="http://schemas.microsoft.com/office/drawing/2014/main" id="{C7D7FEC2-6A17-457F-8AF2-921DECA46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3374" y="2037854"/>
            <a:ext cx="4552306" cy="302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576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400" dirty="0">
                <a:solidFill>
                  <a:schemeClr val="tx1"/>
                </a:solidFill>
              </a:rPr>
              <a:t>Nuuka Panda-ekskursio 5.8.2023</a:t>
            </a:r>
          </a:p>
        </p:txBody>
      </p:sp>
      <p:sp>
        <p:nvSpPr>
          <p:cNvPr id="3" name="Content Placeholder 2"/>
          <p:cNvSpPr>
            <a:spLocks noGrp="1"/>
          </p:cNvSpPr>
          <p:nvPr>
            <p:ph sz="half" idx="1"/>
          </p:nvPr>
        </p:nvSpPr>
        <p:spPr>
          <a:xfrm>
            <a:off x="1097279" y="1845733"/>
            <a:ext cx="3771054" cy="4487333"/>
          </a:xfrm>
        </p:spPr>
        <p:txBody>
          <a:bodyPr>
            <a:normAutofit fontScale="92500"/>
          </a:bodyPr>
          <a:lstStyle/>
          <a:p>
            <a:r>
              <a:rPr lang="fi-FI" sz="2200" dirty="0"/>
              <a:t>Koska Skotlannin-matka on toistaiseksi jäissä, Nuuka suunnitteli kesälle 2023 korvaavan ohjelman koodinimeltä Operaatio Panda. Nuukat ovat nuukailleet määrärahojensa käytön kanssa perustamisestaan lähtien, osin pandemian, osin jäsenkunnan maantieteellisen hajautumisen vuoksi. Varapuheenjohtajamme Tommi Rintalan tarkan tutkimustyön tuloksena olimme selvittäneet tämänhetkisten nuukien sijaintien maantieteellisen keskipisteen, joka osui melko lähelle Ähtärin eläinpuistoa.</a:t>
            </a:r>
          </a:p>
        </p:txBody>
      </p:sp>
      <p:sp>
        <p:nvSpPr>
          <p:cNvPr id="5" name="Content Placeholder 4">
            <a:extLst>
              <a:ext uri="{FF2B5EF4-FFF2-40B4-BE49-F238E27FC236}">
                <a16:creationId xmlns:a16="http://schemas.microsoft.com/office/drawing/2014/main" id="{85D73E1A-1047-4EE8-A64C-E605C9D87B5A}"/>
              </a:ext>
            </a:extLst>
          </p:cNvPr>
          <p:cNvSpPr>
            <a:spLocks noGrp="1"/>
          </p:cNvSpPr>
          <p:nvPr>
            <p:ph sz="half" idx="2"/>
          </p:nvPr>
        </p:nvSpPr>
        <p:spPr>
          <a:xfrm>
            <a:off x="5002346" y="1845732"/>
            <a:ext cx="3524535" cy="4487333"/>
          </a:xfrm>
        </p:spPr>
        <p:txBody>
          <a:bodyPr>
            <a:noAutofit/>
          </a:bodyPr>
          <a:lstStyle/>
          <a:p>
            <a:r>
              <a:rPr lang="fi-FI" dirty="0"/>
              <a:t>Nuukasti matkat eläintarhaan ja takaisin olivat omakustanteiset ja omatoimiset, mutta </a:t>
            </a:r>
            <a:r>
              <a:rPr lang="fi-FI" b="1" dirty="0"/>
              <a:t>tapasimme Ähtärissä lauantaina 5.8.2023 klo 11.00</a:t>
            </a:r>
            <a:r>
              <a:rPr lang="fi-FI" dirty="0"/>
              <a:t> ja aloitimme ekskursiomme yhteisellä kahvihetkellä, jonka Nuuka tarjosi. Kahvien jälkeen tutustuimme eläintarhaan ja pandoihin. Eläintarhakierroksen jälkeen tapasimme vielä myöhäisen lounaan merkeissä, ja paluumatka alkoi kunkin oman aikataulun ja reitin mukaisesti.</a:t>
            </a:r>
          </a:p>
        </p:txBody>
      </p:sp>
      <p:pic>
        <p:nvPicPr>
          <p:cNvPr id="6" name="Picture 5">
            <a:extLst>
              <a:ext uri="{FF2B5EF4-FFF2-40B4-BE49-F238E27FC236}">
                <a16:creationId xmlns:a16="http://schemas.microsoft.com/office/drawing/2014/main" id="{40D0AF86-9CCF-46DC-9BAC-80CFFAB7C0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373580" y="2363099"/>
            <a:ext cx="4138936" cy="3104202"/>
          </a:xfrm>
          <a:prstGeom prst="rect">
            <a:avLst/>
          </a:prstGeom>
        </p:spPr>
      </p:pic>
      <p:sp>
        <p:nvSpPr>
          <p:cNvPr id="7" name="TextBox 6">
            <a:extLst>
              <a:ext uri="{FF2B5EF4-FFF2-40B4-BE49-F238E27FC236}">
                <a16:creationId xmlns:a16="http://schemas.microsoft.com/office/drawing/2014/main" id="{10A2249F-934D-485F-AE8B-973FB69B7E86}"/>
              </a:ext>
            </a:extLst>
          </p:cNvPr>
          <p:cNvSpPr txBox="1"/>
          <p:nvPr/>
        </p:nvSpPr>
        <p:spPr>
          <a:xfrm>
            <a:off x="9583681" y="5984668"/>
            <a:ext cx="1718734" cy="369332"/>
          </a:xfrm>
          <a:prstGeom prst="rect">
            <a:avLst/>
          </a:prstGeom>
          <a:noFill/>
        </p:spPr>
        <p:txBody>
          <a:bodyPr wrap="square" rtlCol="0">
            <a:spAutoFit/>
          </a:bodyPr>
          <a:lstStyle/>
          <a:p>
            <a:r>
              <a:rPr lang="fi-FI" i="1" dirty="0"/>
              <a:t>©Teemu Ovaska</a:t>
            </a:r>
          </a:p>
        </p:txBody>
      </p:sp>
    </p:spTree>
    <p:extLst>
      <p:ext uri="{BB962C8B-B14F-4D97-AF65-F5344CB8AC3E}">
        <p14:creationId xmlns:p14="http://schemas.microsoft.com/office/powerpoint/2010/main" val="3753175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solidFill>
                  <a:schemeClr val="tx1"/>
                </a:solidFill>
              </a:rPr>
              <a:t>Pilkusta asiaa</a:t>
            </a:r>
            <a:br>
              <a:rPr lang="fi-FI" dirty="0">
                <a:solidFill>
                  <a:schemeClr val="tx1"/>
                </a:solidFill>
              </a:rPr>
            </a:br>
            <a:r>
              <a:rPr lang="fi-FI" sz="2000" dirty="0">
                <a:solidFill>
                  <a:schemeClr val="tx1"/>
                </a:solidFill>
              </a:rPr>
              <a:t>Avoin keskustelutilaisuus suomen kielen merkityksestä ja asemasta tieteen ja tutkimuksen kielenä</a:t>
            </a:r>
          </a:p>
        </p:txBody>
      </p:sp>
      <p:sp>
        <p:nvSpPr>
          <p:cNvPr id="3" name="Content Placeholder 2"/>
          <p:cNvSpPr>
            <a:spLocks noGrp="1"/>
          </p:cNvSpPr>
          <p:nvPr>
            <p:ph sz="half" idx="1"/>
          </p:nvPr>
        </p:nvSpPr>
        <p:spPr>
          <a:xfrm>
            <a:off x="1097279" y="1845734"/>
            <a:ext cx="5035666" cy="4023360"/>
          </a:xfrm>
        </p:spPr>
        <p:txBody>
          <a:bodyPr>
            <a:normAutofit/>
          </a:bodyPr>
          <a:lstStyle/>
          <a:p>
            <a:r>
              <a:rPr lang="fi-FI" sz="2800" dirty="0">
                <a:solidFill>
                  <a:schemeClr val="tx1"/>
                </a:solidFill>
              </a:rPr>
              <a:t>Nuukat olivat lämpimästi tervetulleita </a:t>
            </a:r>
            <a:r>
              <a:rPr lang="fi-FI" sz="2800" dirty="0" err="1">
                <a:solidFill>
                  <a:schemeClr val="tx1"/>
                </a:solidFill>
              </a:rPr>
              <a:t>TEKin</a:t>
            </a:r>
            <a:r>
              <a:rPr lang="fi-FI" sz="2800" dirty="0">
                <a:solidFill>
                  <a:schemeClr val="tx1"/>
                </a:solidFill>
              </a:rPr>
              <a:t> kerho Pilkun tarjoamiin avoimiin keskustelu- ja esitelmätilaisuuksiin 1 ja 2.</a:t>
            </a:r>
          </a:p>
          <a:p>
            <a:r>
              <a:rPr lang="fi-FI" sz="2800" dirty="0">
                <a:solidFill>
                  <a:schemeClr val="tx1"/>
                </a:solidFill>
              </a:rPr>
              <a:t>Hybriditilaisuudet pidettiin </a:t>
            </a:r>
            <a:r>
              <a:rPr lang="fi-FI" sz="2800" dirty="0" err="1">
                <a:solidFill>
                  <a:schemeClr val="tx1"/>
                </a:solidFill>
              </a:rPr>
              <a:t>TEKin</a:t>
            </a:r>
            <a:r>
              <a:rPr lang="fi-FI" sz="2800" dirty="0">
                <a:solidFill>
                  <a:schemeClr val="tx1"/>
                </a:solidFill>
              </a:rPr>
              <a:t> Tohtori-kokoustilassa Pasilassa sekä </a:t>
            </a:r>
            <a:r>
              <a:rPr lang="fi-FI" sz="2800" dirty="0" err="1">
                <a:solidFill>
                  <a:schemeClr val="tx1"/>
                </a:solidFill>
              </a:rPr>
              <a:t>Teams</a:t>
            </a:r>
            <a:r>
              <a:rPr lang="fi-FI" sz="2800" dirty="0">
                <a:solidFill>
                  <a:schemeClr val="tx1"/>
                </a:solidFill>
              </a:rPr>
              <a:t>. Molemmissa tilaisuuksissa oli läsnä useita nuukia.</a:t>
            </a:r>
          </a:p>
        </p:txBody>
      </p:sp>
      <p:sp>
        <p:nvSpPr>
          <p:cNvPr id="7" name="Content Placeholder 2">
            <a:extLst>
              <a:ext uri="{FF2B5EF4-FFF2-40B4-BE49-F238E27FC236}">
                <a16:creationId xmlns:a16="http://schemas.microsoft.com/office/drawing/2014/main" id="{88F96709-D86E-4313-8835-1F396007F0E5}"/>
              </a:ext>
            </a:extLst>
          </p:cNvPr>
          <p:cNvSpPr txBox="1">
            <a:spLocks/>
          </p:cNvSpPr>
          <p:nvPr/>
        </p:nvSpPr>
        <p:spPr>
          <a:xfrm>
            <a:off x="6096000" y="1845734"/>
            <a:ext cx="5035666"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i-FI" dirty="0">
                <a:solidFill>
                  <a:schemeClr val="tx1"/>
                </a:solidFill>
              </a:rPr>
              <a:t>Pilkusta asiaa 1:</a:t>
            </a:r>
          </a:p>
          <a:p>
            <a:pPr lvl="1"/>
            <a:r>
              <a:rPr lang="fi-FI" dirty="0">
                <a:solidFill>
                  <a:schemeClr val="tx1"/>
                </a:solidFill>
              </a:rPr>
              <a:t>kustantaja, tietokirjailija ja kääntäjä Kimmo Pietiläinen, 26.9.2023</a:t>
            </a:r>
          </a:p>
          <a:p>
            <a:r>
              <a:rPr lang="fi-FI" dirty="0"/>
              <a:t>Pilkusta asiaa 2:</a:t>
            </a:r>
          </a:p>
          <a:p>
            <a:pPr lvl="1"/>
            <a:r>
              <a:rPr lang="fi-FI" dirty="0"/>
              <a:t>dosentti, kielitieteilijä ja tietokirjailija Janne Saarikivi, 6.11.2023</a:t>
            </a:r>
            <a:endParaRPr lang="fi-FI" sz="3000" dirty="0">
              <a:solidFill>
                <a:schemeClr val="tx1"/>
              </a:solidFill>
            </a:endParaRPr>
          </a:p>
          <a:p>
            <a:pPr marL="201168" lvl="1" indent="0">
              <a:buNone/>
            </a:pPr>
            <a:r>
              <a:rPr lang="fi-FI" dirty="0">
                <a:solidFill>
                  <a:schemeClr val="tx1"/>
                </a:solidFill>
              </a:rPr>
              <a:t>Tilaisuuksissa keskusteltiin suomen kielen merkityksestä ja asemasta tieteen ja tutkimuksen kielenä sekä sen merkityksestä luovuudessa. Kuulimme tietokirjallisuuden suomentamisesta ja pohdimme suomenkielisen tietokirjallisuuden sekä tekniikan alan sanaston merkitystä nyt ja tulevaisuudessa.</a:t>
            </a:r>
          </a:p>
          <a:p>
            <a:endParaRPr lang="fi-FI" sz="2800" dirty="0">
              <a:solidFill>
                <a:schemeClr val="tx1"/>
              </a:solidFill>
            </a:endParaRPr>
          </a:p>
        </p:txBody>
      </p:sp>
    </p:spTree>
    <p:extLst>
      <p:ext uri="{BB962C8B-B14F-4D97-AF65-F5344CB8AC3E}">
        <p14:creationId xmlns:p14="http://schemas.microsoft.com/office/powerpoint/2010/main" val="4145981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4703156" cy="1450757"/>
          </a:xfrm>
        </p:spPr>
        <p:txBody>
          <a:bodyPr/>
          <a:lstStyle/>
          <a:p>
            <a:r>
              <a:rPr lang="fi-FI" dirty="0">
                <a:solidFill>
                  <a:schemeClr val="tx1"/>
                </a:solidFill>
              </a:rPr>
              <a:t>Nuuka Halloween 30.10.2023 klo 18 </a:t>
            </a:r>
          </a:p>
        </p:txBody>
      </p:sp>
      <p:sp>
        <p:nvSpPr>
          <p:cNvPr id="3" name="Content Placeholder 2"/>
          <p:cNvSpPr>
            <a:spLocks noGrp="1"/>
          </p:cNvSpPr>
          <p:nvPr>
            <p:ph idx="1"/>
          </p:nvPr>
        </p:nvSpPr>
        <p:spPr/>
        <p:txBody>
          <a:bodyPr>
            <a:normAutofit/>
          </a:bodyPr>
          <a:lstStyle/>
          <a:p>
            <a:pPr marL="0" indent="0">
              <a:buNone/>
            </a:pPr>
            <a:r>
              <a:rPr lang="fi-FI" sz="2800" dirty="0">
                <a:solidFill>
                  <a:schemeClr val="tx1"/>
                </a:solidFill>
              </a:rPr>
              <a:t>Perinteiseen tapaan juhlimme Halloweenia tänäkin vuonna Halloweenin aattona maanantaina 30.10.2023 klo 18 </a:t>
            </a:r>
            <a:r>
              <a:rPr lang="fi-FI" sz="2800" dirty="0" err="1">
                <a:solidFill>
                  <a:schemeClr val="tx1"/>
                </a:solidFill>
              </a:rPr>
              <a:t>Teamsissa</a:t>
            </a:r>
            <a:r>
              <a:rPr lang="fi-FI" sz="2800" dirty="0">
                <a:solidFill>
                  <a:schemeClr val="tx1"/>
                </a:solidFill>
              </a:rPr>
              <a:t>!</a:t>
            </a:r>
          </a:p>
          <a:p>
            <a:pPr marL="0" indent="0">
              <a:buNone/>
            </a:pPr>
            <a:r>
              <a:rPr lang="fi-FI" sz="2800" dirty="0">
                <a:solidFill>
                  <a:schemeClr val="tx1"/>
                </a:solidFill>
              </a:rPr>
              <a:t>Perinteiseen tapaan tarjoilu oli omakustanteinen ja asu vapaa mutta pakollinen. </a:t>
            </a:r>
            <a:r>
              <a:rPr lang="fi-FI" sz="2800" dirty="0" err="1">
                <a:solidFill>
                  <a:schemeClr val="tx1"/>
                </a:solidFill>
              </a:rPr>
              <a:t>Teams</a:t>
            </a:r>
            <a:r>
              <a:rPr lang="fi-FI" sz="2800" dirty="0">
                <a:solidFill>
                  <a:schemeClr val="tx1"/>
                </a:solidFill>
              </a:rPr>
              <a:t>-linkki toimitettiin myös sähköpostitse ja WhatsAppin kautta.</a:t>
            </a:r>
          </a:p>
          <a:p>
            <a:pPr marL="0" indent="0">
              <a:buNone/>
            </a:pPr>
            <a:r>
              <a:rPr lang="fi-FI" sz="2800" dirty="0">
                <a:solidFill>
                  <a:schemeClr val="tx1"/>
                </a:solidFill>
              </a:rPr>
              <a:t>Teemaksi hallitus suuntaili ennalta varautumisen tulevan talven kauhuskenaarioihin. </a:t>
            </a:r>
          </a:p>
          <a:p>
            <a:pPr marL="0" indent="0">
              <a:buNone/>
            </a:pPr>
            <a:r>
              <a:rPr lang="fi-FI" sz="2800" dirty="0">
                <a:solidFill>
                  <a:schemeClr val="tx1"/>
                </a:solidFill>
              </a:rPr>
              <a:t>Etähalloweeniin osallistui seitsemän juhlijaa.</a:t>
            </a:r>
          </a:p>
        </p:txBody>
      </p:sp>
      <p:pic>
        <p:nvPicPr>
          <p:cNvPr id="3074" name="Picture 2" descr="https://bin.yhdistysavain.fi/1603416/bTSY8PBirrley6Kclqww0XcovA@1000=mkwXFBwQ0u/invitation-g91b723f82_1920.jpg">
            <a:extLst>
              <a:ext uri="{FF2B5EF4-FFF2-40B4-BE49-F238E27FC236}">
                <a16:creationId xmlns:a16="http://schemas.microsoft.com/office/drawing/2014/main" id="{DB67C78D-356F-45B6-BE10-1E79BA99CE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6476" y="123672"/>
            <a:ext cx="2579204" cy="15165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F6D10A-6F23-43C5-A4F8-BD8DE72FA37C}"/>
              </a:ext>
            </a:extLst>
          </p:cNvPr>
          <p:cNvSpPr txBox="1"/>
          <p:nvPr/>
        </p:nvSpPr>
        <p:spPr>
          <a:xfrm>
            <a:off x="8222940" y="5903918"/>
            <a:ext cx="2932740" cy="369332"/>
          </a:xfrm>
          <a:prstGeom prst="rect">
            <a:avLst/>
          </a:prstGeom>
          <a:noFill/>
        </p:spPr>
        <p:txBody>
          <a:bodyPr wrap="square" rtlCol="0">
            <a:spAutoFit/>
          </a:bodyPr>
          <a:lstStyle/>
          <a:p>
            <a:r>
              <a:rPr lang="fi-FI" i="1" dirty="0"/>
              <a:t>Kuva: </a:t>
            </a:r>
            <a:r>
              <a:rPr lang="fi-FI" i="1" dirty="0" err="1"/>
              <a:t>Prettysleepy</a:t>
            </a:r>
            <a:r>
              <a:rPr lang="fi-FI" i="1" dirty="0"/>
              <a:t> / </a:t>
            </a:r>
            <a:r>
              <a:rPr lang="fi-FI" i="1" dirty="0" err="1"/>
              <a:t>Pixabay</a:t>
            </a:r>
            <a:endParaRPr lang="fi-FI" sz="1050" dirty="0"/>
          </a:p>
        </p:txBody>
      </p:sp>
    </p:spTree>
    <p:extLst>
      <p:ext uri="{BB962C8B-B14F-4D97-AF65-F5344CB8AC3E}">
        <p14:creationId xmlns:p14="http://schemas.microsoft.com/office/powerpoint/2010/main" val="1492419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solidFill>
                  <a:schemeClr val="tx1"/>
                </a:solidFill>
              </a:rPr>
              <a:t>Nuukat pikkujoulut 17.11.2023 klo 18</a:t>
            </a:r>
          </a:p>
        </p:txBody>
      </p:sp>
      <p:sp>
        <p:nvSpPr>
          <p:cNvPr id="5" name="Content Placeholder 2">
            <a:extLst>
              <a:ext uri="{FF2B5EF4-FFF2-40B4-BE49-F238E27FC236}">
                <a16:creationId xmlns:a16="http://schemas.microsoft.com/office/drawing/2014/main" id="{60C52174-423A-4E7B-AC0B-A27A210E7858}"/>
              </a:ext>
            </a:extLst>
          </p:cNvPr>
          <p:cNvSpPr>
            <a:spLocks noGrp="1"/>
          </p:cNvSpPr>
          <p:nvPr>
            <p:ph idx="1"/>
          </p:nvPr>
        </p:nvSpPr>
        <p:spPr>
          <a:xfrm>
            <a:off x="1097280" y="1845734"/>
            <a:ext cx="10058400" cy="2556344"/>
          </a:xfrm>
        </p:spPr>
        <p:txBody>
          <a:bodyPr>
            <a:normAutofit/>
          </a:bodyPr>
          <a:lstStyle/>
          <a:p>
            <a:r>
              <a:rPr lang="fi-FI" sz="2800" dirty="0">
                <a:solidFill>
                  <a:schemeClr val="tx1"/>
                </a:solidFill>
              </a:rPr>
              <a:t>Vietimme pikkujoulua marraskuun 17. päivä klo 18 alkaen.</a:t>
            </a:r>
          </a:p>
          <a:p>
            <a:r>
              <a:rPr lang="fi-FI" sz="2800" dirty="0">
                <a:solidFill>
                  <a:schemeClr val="tx1"/>
                </a:solidFill>
              </a:rPr>
              <a:t>Tähänkin hallitus suuntaili ennalta aiheeksi matkakertomukset sekä nuukat (pikku)jouluvinkit.</a:t>
            </a:r>
          </a:p>
          <a:p>
            <a:r>
              <a:rPr lang="fi-FI" sz="2800" dirty="0">
                <a:solidFill>
                  <a:schemeClr val="tx1"/>
                </a:solidFill>
              </a:rPr>
              <a:t>Tänäkin vuonna juhlimme nuukasti </a:t>
            </a:r>
            <a:r>
              <a:rPr lang="fi-FI" sz="2800" dirty="0" err="1">
                <a:solidFill>
                  <a:schemeClr val="tx1"/>
                </a:solidFill>
              </a:rPr>
              <a:t>Teamsin</a:t>
            </a:r>
            <a:r>
              <a:rPr lang="fi-FI" sz="2800" dirty="0">
                <a:solidFill>
                  <a:schemeClr val="tx1"/>
                </a:solidFill>
              </a:rPr>
              <a:t> välityksellä.</a:t>
            </a:r>
          </a:p>
          <a:p>
            <a:r>
              <a:rPr lang="fi-FI" sz="2800" dirty="0">
                <a:solidFill>
                  <a:schemeClr val="tx1"/>
                </a:solidFill>
              </a:rPr>
              <a:t>Mukana pikkujouluissa oli yhdeksän henkilöä.</a:t>
            </a:r>
          </a:p>
        </p:txBody>
      </p:sp>
      <p:pic>
        <p:nvPicPr>
          <p:cNvPr id="4098" name="Picture 2" descr="https://bin.yhdistysavain.fi/1603416/I7UCff7w0rOK1ZR8pxb20Y4qiX@1000=5mqrNxV4Sw/christmas-gd6f1ab0bb_1920.jpg">
            <a:extLst>
              <a:ext uri="{FF2B5EF4-FFF2-40B4-BE49-F238E27FC236}">
                <a16:creationId xmlns:a16="http://schemas.microsoft.com/office/drawing/2014/main" id="{D2A2FE36-6363-438A-8243-4E90545C3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4402078"/>
            <a:ext cx="952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467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tx1"/>
                </a:solidFill>
              </a:rPr>
              <a:t>Vuosi 2023 oli Nuukan 5. toimintavuosi</a:t>
            </a:r>
          </a:p>
        </p:txBody>
      </p:sp>
      <p:sp>
        <p:nvSpPr>
          <p:cNvPr id="3" name="Content Placeholder 2"/>
          <p:cNvSpPr>
            <a:spLocks noGrp="1"/>
          </p:cNvSpPr>
          <p:nvPr>
            <p:ph idx="1"/>
          </p:nvPr>
        </p:nvSpPr>
        <p:spPr/>
        <p:txBody>
          <a:bodyPr>
            <a:normAutofit fontScale="92500" lnSpcReduction="10000"/>
          </a:bodyPr>
          <a:lstStyle/>
          <a:p>
            <a:r>
              <a:rPr lang="fi-FI" sz="2800" dirty="0">
                <a:solidFill>
                  <a:schemeClr val="tx1"/>
                </a:solidFill>
              </a:rPr>
              <a:t>Nuuka-kerho perustettiin Tekniikan akateemiset </a:t>
            </a:r>
            <a:r>
              <a:rPr lang="fi-FI" sz="2800" dirty="0" err="1">
                <a:solidFill>
                  <a:schemeClr val="tx1"/>
                </a:solidFill>
              </a:rPr>
              <a:t>TEKin</a:t>
            </a:r>
            <a:r>
              <a:rPr lang="fi-FI" sz="2800" dirty="0">
                <a:solidFill>
                  <a:schemeClr val="tx1"/>
                </a:solidFill>
              </a:rPr>
              <a:t> alueseura- ja kerhopäivillä toukokuussa 2019.</a:t>
            </a:r>
          </a:p>
          <a:p>
            <a:r>
              <a:rPr lang="fi-FI" sz="2800" dirty="0">
                <a:solidFill>
                  <a:schemeClr val="tx1"/>
                </a:solidFill>
              </a:rPr>
              <a:t>Nuuka on rekisteröimätön </a:t>
            </a:r>
            <a:r>
              <a:rPr lang="fi-FI" sz="2800" dirty="0" err="1">
                <a:solidFill>
                  <a:schemeClr val="tx1"/>
                </a:solidFill>
              </a:rPr>
              <a:t>TEKin</a:t>
            </a:r>
            <a:r>
              <a:rPr lang="fi-FI" sz="2800" dirty="0">
                <a:solidFill>
                  <a:schemeClr val="tx1"/>
                </a:solidFill>
              </a:rPr>
              <a:t> kerho, joka kokoaa yhteen kiertotaloudesta, säästämisestä ja materiaalien kierrätyksestä kiinnostuneita jäseniään ympäri Suomen, tavoitteenaan laajentua globaaliksi yhteisöksi.</a:t>
            </a:r>
          </a:p>
          <a:p>
            <a:r>
              <a:rPr lang="fi-FI" sz="2800" dirty="0">
                <a:solidFill>
                  <a:schemeClr val="tx1"/>
                </a:solidFill>
              </a:rPr>
              <a:t>Vuonna 2023 Nuuka järjesti tapahtumiaan pääosin etänä, mutta elokuussa myös ensimmäisen lähiekskursion Ähtärin eläinpuistoon.</a:t>
            </a:r>
          </a:p>
          <a:p>
            <a:r>
              <a:rPr lang="fi-FI" sz="2800" dirty="0">
                <a:solidFill>
                  <a:schemeClr val="tx1"/>
                </a:solidFill>
              </a:rPr>
              <a:t>Vuonna 2023 sota Euroopan laidalla jatkui. Suomesta tuli 4.4. Naton täysjäsen </a:t>
            </a:r>
          </a:p>
        </p:txBody>
      </p:sp>
    </p:spTree>
    <p:extLst>
      <p:ext uri="{BB962C8B-B14F-4D97-AF65-F5344CB8AC3E}">
        <p14:creationId xmlns:p14="http://schemas.microsoft.com/office/powerpoint/2010/main" val="370026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5373094" cy="1450757"/>
          </a:xfrm>
        </p:spPr>
        <p:txBody>
          <a:bodyPr/>
          <a:lstStyle/>
          <a:p>
            <a:r>
              <a:rPr lang="fi-FI" dirty="0">
                <a:solidFill>
                  <a:schemeClr val="tx1"/>
                </a:solidFill>
              </a:rPr>
              <a:t>Nuuka uusivuosi</a:t>
            </a:r>
            <a:br>
              <a:rPr lang="fi-FI" dirty="0">
                <a:solidFill>
                  <a:schemeClr val="tx1"/>
                </a:solidFill>
              </a:rPr>
            </a:br>
            <a:r>
              <a:rPr lang="fi-FI" dirty="0">
                <a:solidFill>
                  <a:schemeClr val="tx1"/>
                </a:solidFill>
              </a:rPr>
              <a:t>30.12.2023 klo 18</a:t>
            </a:r>
          </a:p>
        </p:txBody>
      </p:sp>
      <p:sp>
        <p:nvSpPr>
          <p:cNvPr id="3" name="Content Placeholder 2"/>
          <p:cNvSpPr>
            <a:spLocks noGrp="1"/>
          </p:cNvSpPr>
          <p:nvPr>
            <p:ph idx="1"/>
          </p:nvPr>
        </p:nvSpPr>
        <p:spPr>
          <a:xfrm>
            <a:off x="1097280" y="1845734"/>
            <a:ext cx="10058400" cy="1488458"/>
          </a:xfrm>
        </p:spPr>
        <p:txBody>
          <a:bodyPr>
            <a:normAutofit/>
          </a:bodyPr>
          <a:lstStyle/>
          <a:p>
            <a:pPr marL="0" indent="0">
              <a:buNone/>
            </a:pPr>
            <a:r>
              <a:rPr lang="fi-FI" sz="2400" dirty="0">
                <a:solidFill>
                  <a:schemeClr val="tx1"/>
                </a:solidFill>
              </a:rPr>
              <a:t>Nuukaa uutta vuotta juhlittiin perinteiseen tapaan </a:t>
            </a:r>
            <a:r>
              <a:rPr lang="fi-FI" sz="2400" dirty="0" err="1">
                <a:solidFill>
                  <a:schemeClr val="tx1"/>
                </a:solidFill>
              </a:rPr>
              <a:t>Teamsin</a:t>
            </a:r>
            <a:r>
              <a:rPr lang="fi-FI" sz="2400" dirty="0">
                <a:solidFill>
                  <a:schemeClr val="tx1"/>
                </a:solidFill>
              </a:rPr>
              <a:t> välityksellä lauantaina 30.12.2023 klo 18. Tapahtumassa kerrattiin kuluneen vuoden tapahtumia, kuten Petri Orava, joka kertoi Krakovan matkansa järjestelyistä. Lisäksi suunniteltiin uutta vuotta 2024! </a:t>
            </a:r>
          </a:p>
        </p:txBody>
      </p:sp>
      <p:sp>
        <p:nvSpPr>
          <p:cNvPr id="5" name="Content Placeholder 2">
            <a:extLst>
              <a:ext uri="{FF2B5EF4-FFF2-40B4-BE49-F238E27FC236}">
                <a16:creationId xmlns:a16="http://schemas.microsoft.com/office/drawing/2014/main" id="{6FC2CE91-87D9-4FC3-8037-96785C200F80}"/>
              </a:ext>
            </a:extLst>
          </p:cNvPr>
          <p:cNvSpPr txBox="1">
            <a:spLocks/>
          </p:cNvSpPr>
          <p:nvPr/>
        </p:nvSpPr>
        <p:spPr>
          <a:xfrm>
            <a:off x="1097280" y="3334192"/>
            <a:ext cx="5758665" cy="2827113"/>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i-FI" sz="2400" dirty="0">
                <a:solidFill>
                  <a:schemeClr val="tx1"/>
                </a:solidFill>
              </a:rPr>
              <a:t>Jotta nuukat uudenvuodentarjoilupaketit (sis. kahvia, suklaata, vihreitä kuulia sekä kahvimukit) ehtivät ajoissa perille eivätkä olisi juuttuneet jouluruuhkaan, sopi Nuukan hallitus postitustalkoot jo marraskuun puolelle. Siksi nuukaan etäuuteenvuoteen osallistuvilta pyydettiin sitovat ilmoittautumiset viimeistään 23.11.2023 Google </a:t>
            </a:r>
            <a:r>
              <a:rPr lang="fi-FI" sz="2400" dirty="0" err="1">
                <a:solidFill>
                  <a:schemeClr val="tx1"/>
                </a:solidFill>
              </a:rPr>
              <a:t>Formsilla</a:t>
            </a:r>
            <a:r>
              <a:rPr lang="fi-FI" sz="2400" dirty="0">
                <a:solidFill>
                  <a:schemeClr val="tx1"/>
                </a:solidFill>
              </a:rPr>
              <a:t>.</a:t>
            </a:r>
          </a:p>
        </p:txBody>
      </p:sp>
      <p:pic>
        <p:nvPicPr>
          <p:cNvPr id="6" name="Picture 4" descr="https://bin.yhdistysavain.fi/1603416/G64brNvAW3BcTZSyEl060Yfn90/NuukaUusivuosi2022.png">
            <a:extLst>
              <a:ext uri="{FF2B5EF4-FFF2-40B4-BE49-F238E27FC236}">
                <a16:creationId xmlns:a16="http://schemas.microsoft.com/office/drawing/2014/main" id="{8524108C-1C13-41B8-83FE-3800FF907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9126" y="178230"/>
            <a:ext cx="2735594" cy="145075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bin.yhdistysavain.fi/1603416/V2r70d7vLVnrplhvJyrD0ZWs01@1000=siAWI8vxLq/2024.jpg">
            <a:extLst>
              <a:ext uri="{FF2B5EF4-FFF2-40B4-BE49-F238E27FC236}">
                <a16:creationId xmlns:a16="http://schemas.microsoft.com/office/drawing/2014/main" id="{E7AA61D2-2AF0-42C9-B59F-00BDE4A992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5833" y="3334639"/>
            <a:ext cx="3768886" cy="2826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549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tx1"/>
                </a:solidFill>
              </a:rPr>
              <a:t>Markkinointi ja tiedotus</a:t>
            </a:r>
          </a:p>
        </p:txBody>
      </p:sp>
      <p:sp>
        <p:nvSpPr>
          <p:cNvPr id="3" name="Content Placeholder 2"/>
          <p:cNvSpPr>
            <a:spLocks noGrp="1"/>
          </p:cNvSpPr>
          <p:nvPr>
            <p:ph idx="1"/>
          </p:nvPr>
        </p:nvSpPr>
        <p:spPr/>
        <p:txBody>
          <a:bodyPr>
            <a:normAutofit/>
          </a:bodyPr>
          <a:lstStyle/>
          <a:p>
            <a:r>
              <a:rPr lang="fi-FI" sz="2800" dirty="0">
                <a:solidFill>
                  <a:schemeClr val="tx1"/>
                </a:solidFill>
              </a:rPr>
              <a:t>Nuukalle ei vielä perustettu LinkedIn-, </a:t>
            </a:r>
            <a:r>
              <a:rPr lang="fi-FI" sz="2800" dirty="0" err="1">
                <a:solidFill>
                  <a:schemeClr val="tx1"/>
                </a:solidFill>
              </a:rPr>
              <a:t>Instagram-</a:t>
            </a:r>
            <a:r>
              <a:rPr lang="fi-FI" sz="2800" dirty="0">
                <a:solidFill>
                  <a:schemeClr val="tx1"/>
                </a:solidFill>
              </a:rPr>
              <a:t> ja Twitter-ryhmiä.</a:t>
            </a:r>
          </a:p>
          <a:p>
            <a:pPr marL="0" indent="0">
              <a:buNone/>
            </a:pPr>
            <a:endParaRPr lang="fi-FI" sz="2800" dirty="0">
              <a:solidFill>
                <a:schemeClr val="tx1"/>
              </a:solidFill>
            </a:endParaRPr>
          </a:p>
          <a:p>
            <a:pPr marL="292608" lvl="1" indent="0">
              <a:buNone/>
            </a:pPr>
            <a:r>
              <a:rPr lang="fi-FI" sz="2800" dirty="0">
                <a:solidFill>
                  <a:schemeClr val="tx1"/>
                </a:solidFill>
              </a:rPr>
              <a:t>Nuuka-kanavat 2023:</a:t>
            </a:r>
          </a:p>
          <a:p>
            <a:pPr marL="384048" lvl="2" indent="0">
              <a:buNone/>
            </a:pPr>
            <a:r>
              <a:rPr lang="fi-FI" sz="2000" dirty="0">
                <a:solidFill>
                  <a:schemeClr val="tx1"/>
                </a:solidFill>
              </a:rPr>
              <a:t>WhatsApp (Nuuka, Nuukat vinkit ja linkit)</a:t>
            </a:r>
          </a:p>
          <a:p>
            <a:pPr marL="384048" lvl="2" indent="0">
              <a:buNone/>
            </a:pPr>
            <a:r>
              <a:rPr lang="fi-FI" sz="2000" dirty="0">
                <a:solidFill>
                  <a:schemeClr val="tx1"/>
                </a:solidFill>
              </a:rPr>
              <a:t>Facebook: </a:t>
            </a:r>
            <a:r>
              <a:rPr lang="fi-FI" sz="2000" dirty="0">
                <a:solidFill>
                  <a:schemeClr val="tx1"/>
                </a:solidFill>
                <a:hlinkClick r:id="rId2"/>
              </a:rPr>
              <a:t>https://www.facebook.com/groups/2443536692545549</a:t>
            </a:r>
            <a:endParaRPr lang="fi-FI" sz="2000" dirty="0">
              <a:solidFill>
                <a:schemeClr val="tx1"/>
              </a:solidFill>
            </a:endParaRPr>
          </a:p>
          <a:p>
            <a:pPr marL="384048" lvl="2" indent="0">
              <a:buNone/>
            </a:pPr>
            <a:r>
              <a:rPr lang="fi-FI" sz="2000" dirty="0" err="1">
                <a:solidFill>
                  <a:schemeClr val="tx1"/>
                </a:solidFill>
              </a:rPr>
              <a:t>web</a:t>
            </a:r>
            <a:r>
              <a:rPr lang="fi-FI" sz="2000" dirty="0">
                <a:solidFill>
                  <a:schemeClr val="tx1"/>
                </a:solidFill>
              </a:rPr>
              <a:t>-sivu: </a:t>
            </a:r>
            <a:r>
              <a:rPr lang="fi-FI" sz="2000" dirty="0">
                <a:solidFill>
                  <a:schemeClr val="tx1"/>
                </a:solidFill>
                <a:hlinkClick r:id="rId3"/>
              </a:rPr>
              <a:t>https://nuuka.tek.fi/</a:t>
            </a:r>
            <a:endParaRPr lang="fi-FI" sz="2000" dirty="0">
              <a:solidFill>
                <a:schemeClr val="tx1"/>
              </a:solidFill>
            </a:endParaRPr>
          </a:p>
        </p:txBody>
      </p:sp>
    </p:spTree>
    <p:extLst>
      <p:ext uri="{BB962C8B-B14F-4D97-AF65-F5344CB8AC3E}">
        <p14:creationId xmlns:p14="http://schemas.microsoft.com/office/powerpoint/2010/main" val="2000121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tx1"/>
                </a:solidFill>
              </a:rPr>
              <a:t>Nuuka-diplomit</a:t>
            </a:r>
          </a:p>
        </p:txBody>
      </p:sp>
      <p:sp>
        <p:nvSpPr>
          <p:cNvPr id="3" name="Content Placeholder 2"/>
          <p:cNvSpPr>
            <a:spLocks noGrp="1"/>
          </p:cNvSpPr>
          <p:nvPr>
            <p:ph idx="1"/>
          </p:nvPr>
        </p:nvSpPr>
        <p:spPr>
          <a:xfrm>
            <a:off x="1097280" y="1845734"/>
            <a:ext cx="5318037" cy="4363680"/>
          </a:xfrm>
        </p:spPr>
        <p:txBody>
          <a:bodyPr>
            <a:normAutofit/>
          </a:bodyPr>
          <a:lstStyle/>
          <a:p>
            <a:r>
              <a:rPr lang="fi-FI" sz="3200" dirty="0">
                <a:solidFill>
                  <a:schemeClr val="tx1"/>
                </a:solidFill>
              </a:rPr>
              <a:t>Nuukan uudenvuodenvastaan-otossa 2023 myönnettiin  Vuoden Nuukin teko 2023 -diplomi Petri Oravalle.</a:t>
            </a:r>
          </a:p>
          <a:p>
            <a:r>
              <a:rPr lang="fi-FI" sz="3200" dirty="0">
                <a:solidFill>
                  <a:schemeClr val="tx1"/>
                </a:solidFill>
              </a:rPr>
              <a:t>Maininta myönnettiin esimerkillisen nuukasti tehdystä lomamatkasta Tallinnan ja Varsovan kautta Krakovaan.</a:t>
            </a:r>
          </a:p>
        </p:txBody>
      </p:sp>
      <p:pic>
        <p:nvPicPr>
          <p:cNvPr id="5" name="Picture 4">
            <a:extLst>
              <a:ext uri="{FF2B5EF4-FFF2-40B4-BE49-F238E27FC236}">
                <a16:creationId xmlns:a16="http://schemas.microsoft.com/office/drawing/2014/main" id="{C9370542-554C-4947-961B-5CF1FF562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5317" y="1845734"/>
            <a:ext cx="4740363" cy="3661931"/>
          </a:xfrm>
          <a:prstGeom prst="rect">
            <a:avLst/>
          </a:prstGeom>
        </p:spPr>
      </p:pic>
    </p:spTree>
    <p:extLst>
      <p:ext uri="{BB962C8B-B14F-4D97-AF65-F5344CB8AC3E}">
        <p14:creationId xmlns:p14="http://schemas.microsoft.com/office/powerpoint/2010/main" val="327205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tx1"/>
                </a:solidFill>
              </a:rPr>
              <a:t>Jäsentilasto</a:t>
            </a:r>
          </a:p>
        </p:txBody>
      </p:sp>
      <p:sp>
        <p:nvSpPr>
          <p:cNvPr id="3" name="Content Placeholder 2"/>
          <p:cNvSpPr>
            <a:spLocks noGrp="1"/>
          </p:cNvSpPr>
          <p:nvPr>
            <p:ph idx="1"/>
          </p:nvPr>
        </p:nvSpPr>
        <p:spPr>
          <a:xfrm>
            <a:off x="790336" y="1845734"/>
            <a:ext cx="10674126" cy="4023360"/>
          </a:xfrm>
        </p:spPr>
        <p:txBody>
          <a:bodyPr>
            <a:normAutofit/>
          </a:bodyPr>
          <a:lstStyle/>
          <a:p>
            <a:r>
              <a:rPr lang="fi-FI" sz="2800" dirty="0">
                <a:solidFill>
                  <a:schemeClr val="tx1"/>
                </a:solidFill>
              </a:rPr>
              <a:t>Vuoden 2023 lopussa kerhossa oli jäseniä 37:</a:t>
            </a:r>
          </a:p>
          <a:p>
            <a:pPr lvl="1">
              <a:buFont typeface="Arial" panose="020B0604020202020204" pitchFamily="34" charset="0"/>
              <a:buChar char="•"/>
            </a:pPr>
            <a:r>
              <a:rPr lang="fi-FI" sz="2600" dirty="0">
                <a:solidFill>
                  <a:schemeClr val="tx1"/>
                </a:solidFill>
              </a:rPr>
              <a:t>Kerhon Yhdistysavain-jäsenrekisterissä 29 jäsentä, joista tietääksemme 27 on </a:t>
            </a:r>
            <a:r>
              <a:rPr lang="fi-FI" sz="2600" dirty="0" err="1">
                <a:solidFill>
                  <a:schemeClr val="tx1"/>
                </a:solidFill>
              </a:rPr>
              <a:t>TEK:in</a:t>
            </a:r>
            <a:r>
              <a:rPr lang="fi-FI" sz="2600" dirty="0">
                <a:solidFill>
                  <a:schemeClr val="tx1"/>
                </a:solidFill>
              </a:rPr>
              <a:t> jäseniä.</a:t>
            </a:r>
          </a:p>
          <a:p>
            <a:pPr lvl="1">
              <a:buFont typeface="Arial" panose="020B0604020202020204" pitchFamily="34" charset="0"/>
              <a:buChar char="•"/>
            </a:pPr>
            <a:r>
              <a:rPr lang="fi-FI" sz="2600" dirty="0">
                <a:solidFill>
                  <a:schemeClr val="tx1"/>
                </a:solidFill>
              </a:rPr>
              <a:t>WhatsApp-ryhmään liittyneitä yhteensä 19</a:t>
            </a:r>
          </a:p>
          <a:p>
            <a:pPr lvl="1">
              <a:buFont typeface="Arial" panose="020B0604020202020204" pitchFamily="34" charset="0"/>
              <a:buChar char="•"/>
            </a:pPr>
            <a:r>
              <a:rPr lang="fi-FI" sz="2600" dirty="0">
                <a:solidFill>
                  <a:schemeClr val="tx1"/>
                </a:solidFill>
              </a:rPr>
              <a:t>Facebook-ryhmään liittyneitä 29, joista kahdeksan on muita kuin jäsenrekisterissä.</a:t>
            </a:r>
          </a:p>
          <a:p>
            <a:endParaRPr lang="fi-FI" sz="2800" dirty="0">
              <a:solidFill>
                <a:schemeClr val="tx1"/>
              </a:solidFill>
            </a:endParaRPr>
          </a:p>
          <a:p>
            <a:r>
              <a:rPr lang="fi-FI" sz="2800" dirty="0">
                <a:solidFill>
                  <a:schemeClr val="tx1"/>
                </a:solidFill>
              </a:rPr>
              <a:t>Nuukaan liittyi kaksi (2) uutta jäsentä vuoden 2023 aikana.</a:t>
            </a:r>
          </a:p>
          <a:p>
            <a:endParaRPr lang="fi-FI" sz="2800" dirty="0">
              <a:solidFill>
                <a:schemeClr val="tx1"/>
              </a:solidFill>
            </a:endParaRPr>
          </a:p>
        </p:txBody>
      </p:sp>
    </p:spTree>
    <p:extLst>
      <p:ext uri="{BB962C8B-B14F-4D97-AF65-F5344CB8AC3E}">
        <p14:creationId xmlns:p14="http://schemas.microsoft.com/office/powerpoint/2010/main" val="1689522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tx1"/>
                </a:solidFill>
              </a:rPr>
              <a:t>Pitkän aikavälin suunnitelma: Skotlanti</a:t>
            </a:r>
          </a:p>
        </p:txBody>
      </p:sp>
      <p:sp>
        <p:nvSpPr>
          <p:cNvPr id="3" name="Content Placeholder 2"/>
          <p:cNvSpPr>
            <a:spLocks noGrp="1"/>
          </p:cNvSpPr>
          <p:nvPr>
            <p:ph idx="1"/>
          </p:nvPr>
        </p:nvSpPr>
        <p:spPr/>
        <p:txBody>
          <a:bodyPr>
            <a:normAutofit/>
          </a:bodyPr>
          <a:lstStyle/>
          <a:p>
            <a:r>
              <a:rPr lang="fi-FI" sz="2800" dirty="0">
                <a:solidFill>
                  <a:schemeClr val="tx1"/>
                </a:solidFill>
              </a:rPr>
              <a:t>Pitkän aikavälin suunnitelmana Nuukalla on matka Skotlantiin. Siellä ollaan kuulemma taitavia nuukailemaan. Käymme siis ottamassa oppia sieltäkin. Matkaa suunnittelua jatketaan vuonna 2024. Lisäksi vuonna 2024 kartoitetaan Skotlanti-teemaista ohjelmaa kotimaisesti ja paikallisesti toteutettavaksi.</a:t>
            </a:r>
          </a:p>
        </p:txBody>
      </p:sp>
    </p:spTree>
    <p:extLst>
      <p:ext uri="{BB962C8B-B14F-4D97-AF65-F5344CB8AC3E}">
        <p14:creationId xmlns:p14="http://schemas.microsoft.com/office/powerpoint/2010/main" val="1789849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356437" y="775855"/>
            <a:ext cx="1385454" cy="769441"/>
          </a:xfrm>
          <a:prstGeom prst="rect">
            <a:avLst/>
          </a:prstGeom>
          <a:noFill/>
        </p:spPr>
        <p:txBody>
          <a:bodyPr wrap="square" rtlCol="0">
            <a:spAutoFit/>
          </a:bodyPr>
          <a:lstStyle/>
          <a:p>
            <a:pPr algn="ctr"/>
            <a:r>
              <a:rPr lang="fi-FI" sz="4400" dirty="0"/>
              <a:t>2023</a:t>
            </a:r>
            <a:endParaRPr lang="en-US" sz="4400" dirty="0"/>
          </a:p>
        </p:txBody>
      </p:sp>
      <p:pic>
        <p:nvPicPr>
          <p:cNvPr id="7" name="Picture 6" descr="C:\Users\tovaska\AppData\Local\Microsoft\Windows\INetCache\Content.MSO\C57688EF.tmp">
            <a:extLst>
              <a:ext uri="{FF2B5EF4-FFF2-40B4-BE49-F238E27FC236}">
                <a16:creationId xmlns:a16="http://schemas.microsoft.com/office/drawing/2014/main" id="{1F032D81-4CF2-4385-88B4-F020ACE53F7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461" y="0"/>
            <a:ext cx="10383078" cy="5794513"/>
          </a:xfrm>
          <a:prstGeom prst="rect">
            <a:avLst/>
          </a:prstGeom>
          <a:noFill/>
          <a:ln>
            <a:noFill/>
          </a:ln>
        </p:spPr>
      </p:pic>
    </p:spTree>
    <p:extLst>
      <p:ext uri="{BB962C8B-B14F-4D97-AF65-F5344CB8AC3E}">
        <p14:creationId xmlns:p14="http://schemas.microsoft.com/office/powerpoint/2010/main" val="3932600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Säännöt</a:t>
            </a:r>
          </a:p>
        </p:txBody>
      </p:sp>
      <p:sp>
        <p:nvSpPr>
          <p:cNvPr id="3" name="Content Placeholder 2"/>
          <p:cNvSpPr>
            <a:spLocks noGrp="1"/>
          </p:cNvSpPr>
          <p:nvPr>
            <p:ph idx="1"/>
          </p:nvPr>
        </p:nvSpPr>
        <p:spPr/>
        <p:txBody>
          <a:bodyPr>
            <a:normAutofit fontScale="85000" lnSpcReduction="20000"/>
          </a:bodyPr>
          <a:lstStyle/>
          <a:p>
            <a:r>
              <a:rPr lang="fi-FI" dirty="0"/>
              <a:t>Nuukan säännöt:</a:t>
            </a:r>
          </a:p>
          <a:p>
            <a:r>
              <a:rPr lang="fi-FI" dirty="0"/>
              <a:t>1. Nuukan toimintaperiaatteena on toimia sekä </a:t>
            </a:r>
            <a:r>
              <a:rPr lang="fi-FI" dirty="0" err="1"/>
              <a:t>SOMEn</a:t>
            </a:r>
            <a:r>
              <a:rPr lang="fi-FI" dirty="0"/>
              <a:t> että </a:t>
            </a:r>
            <a:r>
              <a:rPr lang="fi-FI" dirty="0" err="1"/>
              <a:t>face</a:t>
            </a:r>
            <a:r>
              <a:rPr lang="fi-FI" dirty="0"/>
              <a:t>-to-</a:t>
            </a:r>
            <a:r>
              <a:rPr lang="fi-FI" dirty="0" err="1"/>
              <a:t>face</a:t>
            </a:r>
            <a:r>
              <a:rPr lang="fi-FI" dirty="0"/>
              <a:t> kokoontumisten kautta jakamaan ja jalostamaan taloudellisia ja säästäväisiä sekä kiertotalouden henkeen sopivia vinkkejä </a:t>
            </a:r>
            <a:r>
              <a:rPr lang="fi-FI" dirty="0" err="1"/>
              <a:t>rakentamis</a:t>
            </a:r>
            <a:r>
              <a:rPr lang="fi-FI" dirty="0"/>
              <a:t>-, </a:t>
            </a:r>
            <a:r>
              <a:rPr lang="fi-FI" dirty="0" err="1"/>
              <a:t>kehittämis</a:t>
            </a:r>
            <a:r>
              <a:rPr lang="fi-FI" dirty="0"/>
              <a:t>-, ja innovaatiohankkeisiin sekä etsiä kehityskohteita. Nuuka-kerhon jäsenten tulee olla </a:t>
            </a:r>
            <a:r>
              <a:rPr lang="fi-FI" dirty="0" err="1"/>
              <a:t>TEKin</a:t>
            </a:r>
            <a:r>
              <a:rPr lang="fi-FI" dirty="0"/>
              <a:t> jäseniä, erityisistä syistä voidaan hyväksyä muutkin jäsenet erillisestä hakemuksesta </a:t>
            </a:r>
          </a:p>
          <a:p>
            <a:r>
              <a:rPr lang="fi-FI" dirty="0"/>
              <a:t>2. Nuuka liittyy </a:t>
            </a:r>
            <a:r>
              <a:rPr lang="fi-FI" dirty="0" err="1"/>
              <a:t>TEKin</a:t>
            </a:r>
            <a:r>
              <a:rPr lang="fi-FI" dirty="0"/>
              <a:t> kerhojen joukkoon. </a:t>
            </a:r>
          </a:p>
          <a:p>
            <a:r>
              <a:rPr lang="fi-FI" dirty="0"/>
              <a:t>3. Nuukan kotipaikka on Vaasa ja toiminta-alue globaali. </a:t>
            </a:r>
          </a:p>
          <a:p>
            <a:r>
              <a:rPr lang="fi-FI" dirty="0"/>
              <a:t>4. Nuuka voi kerätä rahoitusta toimintaansa varten. </a:t>
            </a:r>
          </a:p>
          <a:p>
            <a:r>
              <a:rPr lang="fi-FI" dirty="0"/>
              <a:t>5. Nuukan sääntömääräiset kokoukset ovat kevätkokous ja </a:t>
            </a:r>
            <a:r>
              <a:rPr lang="fi-FI" dirty="0" err="1"/>
              <a:t>syyskokous</a:t>
            </a:r>
            <a:r>
              <a:rPr lang="fi-FI" dirty="0"/>
              <a:t>, jotka voidaan pitää myös virtuaalisesti. Kokoukset kutsutaan koolle viimeistään kaksi viikkoa ennen kokousta sähköisesti tai muulla tavalla. </a:t>
            </a:r>
          </a:p>
          <a:p>
            <a:r>
              <a:rPr lang="fi-FI" dirty="0"/>
              <a:t>6. Hallituksessa on 5–7 henkilöä - puheenjohtaja, varapuheenjohtaja, sihteeri, rahastonhoitaja ja nuuka isäntä. </a:t>
            </a:r>
          </a:p>
          <a:p>
            <a:r>
              <a:rPr lang="fi-FI" dirty="0"/>
              <a:t>7. Tarvittaessa valitaan 1–2 toiminnantarkastajaa. </a:t>
            </a:r>
          </a:p>
          <a:p>
            <a:r>
              <a:rPr lang="fi-FI" dirty="0"/>
              <a:t>8. Nimenkirjoitusoikeus on kahdella hallituksen jäsenellä yhdessä. </a:t>
            </a:r>
          </a:p>
          <a:p>
            <a:endParaRPr lang="fi-FI" dirty="0"/>
          </a:p>
        </p:txBody>
      </p:sp>
    </p:spTree>
    <p:extLst>
      <p:ext uri="{BB962C8B-B14F-4D97-AF65-F5344CB8AC3E}">
        <p14:creationId xmlns:p14="http://schemas.microsoft.com/office/powerpoint/2010/main" val="87624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Syntytarina 1(3)</a:t>
            </a:r>
          </a:p>
        </p:txBody>
      </p:sp>
      <p:sp>
        <p:nvSpPr>
          <p:cNvPr id="3" name="Content Placeholder 2"/>
          <p:cNvSpPr>
            <a:spLocks noGrp="1"/>
          </p:cNvSpPr>
          <p:nvPr>
            <p:ph idx="1"/>
          </p:nvPr>
        </p:nvSpPr>
        <p:spPr>
          <a:xfrm>
            <a:off x="1097280" y="1845733"/>
            <a:ext cx="10058400" cy="3949469"/>
          </a:xfrm>
        </p:spPr>
        <p:txBody>
          <a:bodyPr>
            <a:normAutofit/>
          </a:bodyPr>
          <a:lstStyle/>
          <a:p>
            <a:r>
              <a:rPr lang="fi-FI" sz="2800" dirty="0"/>
              <a:t>”</a:t>
            </a:r>
            <a:r>
              <a:rPr lang="fi-FI" sz="2800" i="1" dirty="0"/>
              <a:t>Vaasan Teknillisen Seuran satavuotispäivän iltana illallisseurue Johanna Ahopelto (VTS), Tommi Rintala (VTS&amp;JTS), Ilkka Raatikainen (VTS), Teemu Ovaska (VTS) ja Jonne Hirvonen (JTS) keskustelivat vilkkaasti erilaisista tavoista säästää materiaalia rakennusprojekteissa ja muussakin elämässä. Illallisen kuluessa todettiin, että pitäisi oikeastaan perustaa Tekniikan akateemiset </a:t>
            </a:r>
            <a:r>
              <a:rPr lang="fi-FI" sz="2800" i="1" dirty="0" err="1"/>
              <a:t>TEKin</a:t>
            </a:r>
            <a:r>
              <a:rPr lang="fi-FI" sz="2800" i="1" dirty="0"/>
              <a:t> kerhoksi asiaan vihkiytynyt kerho, alueseura- ja kerhopäivillä kun oltiin, ja juuri oli kuultu </a:t>
            </a:r>
            <a:r>
              <a:rPr lang="fi-FI" sz="2800" i="1" dirty="0" err="1"/>
              <a:t>TEKn</a:t>
            </a:r>
            <a:r>
              <a:rPr lang="fi-FI" sz="2800" i="1" dirty="0"/>
              <a:t> vieläpä tukevan kerhojaan taloudellisesti.</a:t>
            </a:r>
            <a:r>
              <a:rPr lang="fi-FI" sz="2800" dirty="0"/>
              <a:t>” (Ahopelto, 2019: 609.)</a:t>
            </a:r>
          </a:p>
        </p:txBody>
      </p:sp>
    </p:spTree>
    <p:extLst>
      <p:ext uri="{BB962C8B-B14F-4D97-AF65-F5344CB8AC3E}">
        <p14:creationId xmlns:p14="http://schemas.microsoft.com/office/powerpoint/2010/main" val="3483052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Syntytarina 2(3)</a:t>
            </a:r>
          </a:p>
        </p:txBody>
      </p:sp>
      <p:sp>
        <p:nvSpPr>
          <p:cNvPr id="3" name="Content Placeholder 2"/>
          <p:cNvSpPr>
            <a:spLocks noGrp="1"/>
          </p:cNvSpPr>
          <p:nvPr>
            <p:ph idx="1"/>
          </p:nvPr>
        </p:nvSpPr>
        <p:spPr/>
        <p:txBody>
          <a:bodyPr>
            <a:normAutofit/>
          </a:bodyPr>
          <a:lstStyle/>
          <a:p>
            <a:r>
              <a:rPr lang="fi-FI" sz="2800" dirty="0"/>
              <a:t>”</a:t>
            </a:r>
            <a:r>
              <a:rPr lang="fi-FI" sz="2800" i="1" dirty="0"/>
              <a:t>Kierrätyshenkisesti Tommi Rintala kaivoi osittain käytetyn paperiarkin puvuntaskustaan ja Johanna Ahopelto kirjoitti käsin Nuuka-kerholle säännöt, jotka illallisen päätteeksi toimitettiin </a:t>
            </a:r>
            <a:r>
              <a:rPr lang="fi-FI" sz="2800" i="1" dirty="0" err="1"/>
              <a:t>TEKin</a:t>
            </a:r>
            <a:r>
              <a:rPr lang="fi-FI" sz="2800" i="1" dirty="0"/>
              <a:t> järjestöjohtaja Joel Salmiselle edelleen viralliseen käsittelyyn toimitettaviksi. Sääntöjen pykälät 5-8 Ahopelto tosin toimitti Salmiselle vasta seuraavana päivänä, paperi kun loppui illallispöydässä kesken.</a:t>
            </a:r>
            <a:r>
              <a:rPr lang="fi-FI" sz="2800" dirty="0"/>
              <a:t>” (Ahopelto, 2019: 609.)</a:t>
            </a:r>
          </a:p>
          <a:p>
            <a:endParaRPr lang="fi-FI" dirty="0"/>
          </a:p>
          <a:p>
            <a:endParaRPr lang="fi-FI" dirty="0"/>
          </a:p>
        </p:txBody>
      </p:sp>
    </p:spTree>
    <p:extLst>
      <p:ext uri="{BB962C8B-B14F-4D97-AF65-F5344CB8AC3E}">
        <p14:creationId xmlns:p14="http://schemas.microsoft.com/office/powerpoint/2010/main" val="2444816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Syntytarina 3(3)</a:t>
            </a:r>
          </a:p>
        </p:txBody>
      </p:sp>
      <p:sp>
        <p:nvSpPr>
          <p:cNvPr id="3" name="Content Placeholder 2"/>
          <p:cNvSpPr>
            <a:spLocks noGrp="1"/>
          </p:cNvSpPr>
          <p:nvPr>
            <p:ph idx="1"/>
          </p:nvPr>
        </p:nvSpPr>
        <p:spPr>
          <a:xfrm>
            <a:off x="1097280" y="1845734"/>
            <a:ext cx="10058400" cy="3949469"/>
          </a:xfrm>
        </p:spPr>
        <p:txBody>
          <a:bodyPr/>
          <a:lstStyle/>
          <a:p>
            <a:r>
              <a:rPr lang="fi-FI" sz="2800" dirty="0"/>
              <a:t>”</a:t>
            </a:r>
            <a:r>
              <a:rPr lang="fi-FI" sz="2800" i="1" dirty="0"/>
              <a:t>Jäsen- ja järjestöasiain valiokunta (JJV) hyväksyi kerhon säännöt kokouksessaan kesäkuussa 2019 toimitettaviksi edelleen </a:t>
            </a:r>
            <a:r>
              <a:rPr lang="fi-FI" sz="2800" i="1" dirty="0" err="1"/>
              <a:t>TEKin</a:t>
            </a:r>
            <a:r>
              <a:rPr lang="fi-FI" sz="2800" i="1" dirty="0"/>
              <a:t> hallituksen hyväksyttäviksi. Yksi lisäys sääntöihin piti </a:t>
            </a:r>
            <a:r>
              <a:rPr lang="fi-FI" sz="2800" i="1" dirty="0" err="1"/>
              <a:t>JJV:n</a:t>
            </a:r>
            <a:r>
              <a:rPr lang="fi-FI" sz="2800" i="1" dirty="0"/>
              <a:t> käsittelyssä muotoilla: jäsenyyskriteerit olivat WhatsApp-ryhmän perustamisen innossa unohtuneet säännöistä. Nuuka-kerhon tuore puheenjohtaja, </a:t>
            </a:r>
            <a:r>
              <a:rPr lang="fi-FI" sz="2800" i="1" dirty="0" err="1"/>
              <a:t>JJV:n</a:t>
            </a:r>
            <a:r>
              <a:rPr lang="fi-FI" sz="2800" i="1" dirty="0"/>
              <a:t> jäsen Johanna Ahopelto viestitti lisäystarpeesta Nuukan  WhatsApp-ryhmälle, joka hyväksyi lisäyksen. Niin säännöt voitiin toimittaa edelleen </a:t>
            </a:r>
            <a:r>
              <a:rPr lang="fi-FI" sz="2800" i="1" dirty="0" err="1"/>
              <a:t>TEKin</a:t>
            </a:r>
            <a:r>
              <a:rPr lang="fi-FI" sz="2800" i="1" dirty="0"/>
              <a:t> hallitukselle, joka hyväksyi Nuukan </a:t>
            </a:r>
            <a:r>
              <a:rPr lang="fi-FI" sz="2800" i="1" dirty="0" err="1"/>
              <a:t>TEKin</a:t>
            </a:r>
            <a:r>
              <a:rPr lang="fi-FI" sz="2800" i="1" dirty="0"/>
              <a:t> kerhoksi kokouksessaan 25.9.2019.</a:t>
            </a:r>
            <a:r>
              <a:rPr lang="fi-FI" sz="2800" dirty="0"/>
              <a:t>” (Ahopelto, 2019: 611.)</a:t>
            </a:r>
          </a:p>
          <a:p>
            <a:endParaRPr lang="fi-FI" dirty="0"/>
          </a:p>
        </p:txBody>
      </p:sp>
      <p:sp>
        <p:nvSpPr>
          <p:cNvPr id="4" name="TextBox 3"/>
          <p:cNvSpPr txBox="1"/>
          <p:nvPr/>
        </p:nvSpPr>
        <p:spPr>
          <a:xfrm>
            <a:off x="1097280" y="5795203"/>
            <a:ext cx="10058400" cy="584775"/>
          </a:xfrm>
          <a:prstGeom prst="rect">
            <a:avLst/>
          </a:prstGeom>
          <a:noFill/>
        </p:spPr>
        <p:txBody>
          <a:bodyPr wrap="square" rtlCol="0">
            <a:spAutoFit/>
          </a:bodyPr>
          <a:lstStyle/>
          <a:p>
            <a:r>
              <a:rPr lang="fi-FI" sz="1600" dirty="0"/>
              <a:t>Ahopelto, Johanna (2019). Vaasan Teknillinen Seura. Sata vuotta hyvässä seurassa. Vaasa: Vaasan Teknillisen Seuran julkaisuja 4, KTMP Group Oy, Mustasaari. 768 s.</a:t>
            </a:r>
          </a:p>
        </p:txBody>
      </p:sp>
    </p:spTree>
    <p:extLst>
      <p:ext uri="{BB962C8B-B14F-4D97-AF65-F5344CB8AC3E}">
        <p14:creationId xmlns:p14="http://schemas.microsoft.com/office/powerpoint/2010/main" val="228111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tx1"/>
                </a:solidFill>
              </a:rPr>
              <a:t>Vuosi 2023 oli Nuukan 5. toimintavuosi</a:t>
            </a:r>
          </a:p>
        </p:txBody>
      </p:sp>
      <p:sp>
        <p:nvSpPr>
          <p:cNvPr id="3" name="Content Placeholder 2"/>
          <p:cNvSpPr>
            <a:spLocks noGrp="1"/>
          </p:cNvSpPr>
          <p:nvPr>
            <p:ph idx="1"/>
          </p:nvPr>
        </p:nvSpPr>
        <p:spPr/>
        <p:txBody>
          <a:bodyPr>
            <a:normAutofit/>
          </a:bodyPr>
          <a:lstStyle/>
          <a:p>
            <a:r>
              <a:rPr lang="fi-FI" sz="2800" dirty="0">
                <a:solidFill>
                  <a:schemeClr val="tx1"/>
                </a:solidFill>
              </a:rPr>
              <a:t>Helmikuussa Nuuka haki jälleen määrärahaa toimintaansa sekä projektirahaa Skotlannin-matkan toteuttamiseen </a:t>
            </a:r>
            <a:r>
              <a:rPr lang="fi-FI" sz="2800" dirty="0" err="1">
                <a:solidFill>
                  <a:schemeClr val="tx1"/>
                </a:solidFill>
              </a:rPr>
              <a:t>TEKiltä</a:t>
            </a:r>
            <a:r>
              <a:rPr lang="fi-FI" sz="2800" dirty="0">
                <a:solidFill>
                  <a:schemeClr val="tx1"/>
                </a:solidFill>
              </a:rPr>
              <a:t>. </a:t>
            </a:r>
            <a:r>
              <a:rPr lang="fi-FI" sz="2800" dirty="0" err="1">
                <a:solidFill>
                  <a:schemeClr val="tx1"/>
                </a:solidFill>
              </a:rPr>
              <a:t>TEKin</a:t>
            </a:r>
            <a:r>
              <a:rPr lang="fi-FI" sz="2800" dirty="0">
                <a:solidFill>
                  <a:schemeClr val="tx1"/>
                </a:solidFill>
              </a:rPr>
              <a:t> Jäsen- ja järjestöasiain valiokunta (JJV) myönsi Nuukalle 900 euron määrärahan.</a:t>
            </a:r>
          </a:p>
          <a:p>
            <a:r>
              <a:rPr lang="fi-FI" sz="2800" dirty="0">
                <a:solidFill>
                  <a:schemeClr val="tx1"/>
                </a:solidFill>
              </a:rPr>
              <a:t>Toukokuussa Nuuka haki projektimäärärahaa </a:t>
            </a:r>
            <a:r>
              <a:rPr lang="fi-FI" sz="2800" dirty="0" err="1">
                <a:solidFill>
                  <a:schemeClr val="tx1"/>
                </a:solidFill>
              </a:rPr>
              <a:t>TEKiltä</a:t>
            </a:r>
            <a:r>
              <a:rPr lang="fi-FI" sz="2800" dirty="0">
                <a:solidFill>
                  <a:schemeClr val="tx1"/>
                </a:solidFill>
              </a:rPr>
              <a:t> Operaatio Pandaksi nimeämäänsä kesäiseen matkaan Ähtärin eläinpuistoon, Nuukan ensimmäiseen lähitapahtumaan.</a:t>
            </a:r>
          </a:p>
          <a:p>
            <a:endParaRPr lang="fi-FI" sz="2800" dirty="0">
              <a:solidFill>
                <a:schemeClr val="tx1"/>
              </a:solidFill>
            </a:endParaRPr>
          </a:p>
        </p:txBody>
      </p:sp>
    </p:spTree>
    <p:extLst>
      <p:ext uri="{BB962C8B-B14F-4D97-AF65-F5344CB8AC3E}">
        <p14:creationId xmlns:p14="http://schemas.microsoft.com/office/powerpoint/2010/main" val="126037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tx1"/>
                </a:solidFill>
              </a:rPr>
              <a:t>Hallitus 2023	</a:t>
            </a:r>
          </a:p>
        </p:txBody>
      </p:sp>
      <p:sp>
        <p:nvSpPr>
          <p:cNvPr id="3" name="Content Placeholder 2"/>
          <p:cNvSpPr>
            <a:spLocks noGrp="1"/>
          </p:cNvSpPr>
          <p:nvPr>
            <p:ph idx="1"/>
          </p:nvPr>
        </p:nvSpPr>
        <p:spPr/>
        <p:txBody>
          <a:bodyPr>
            <a:normAutofit/>
          </a:bodyPr>
          <a:lstStyle/>
          <a:p>
            <a:r>
              <a:rPr lang="fi-FI" sz="2400" dirty="0" err="1">
                <a:solidFill>
                  <a:schemeClr val="tx1"/>
                </a:solidFill>
              </a:rPr>
              <a:t>Syyskokouksessaan</a:t>
            </a:r>
            <a:r>
              <a:rPr lang="fi-FI" sz="2400" dirty="0">
                <a:solidFill>
                  <a:schemeClr val="tx1"/>
                </a:solidFill>
              </a:rPr>
              <a:t> 1.12.2022 Nuukalle valittiin hallitus vuodelle 2023:</a:t>
            </a:r>
          </a:p>
          <a:p>
            <a:pPr lvl="1"/>
            <a:r>
              <a:rPr lang="fi-FI" sz="2400" dirty="0">
                <a:solidFill>
                  <a:schemeClr val="tx1"/>
                </a:solidFill>
              </a:rPr>
              <a:t>puheenjohtaja Johanna Ahopelto</a:t>
            </a:r>
          </a:p>
          <a:p>
            <a:pPr lvl="1"/>
            <a:r>
              <a:rPr lang="fi-FI" sz="2400" dirty="0">
                <a:solidFill>
                  <a:schemeClr val="tx1"/>
                </a:solidFill>
              </a:rPr>
              <a:t>varapuheenjohtaja Tommi Rintala</a:t>
            </a:r>
          </a:p>
          <a:p>
            <a:pPr lvl="1"/>
            <a:r>
              <a:rPr lang="fi-FI" sz="2400" dirty="0">
                <a:solidFill>
                  <a:schemeClr val="tx1"/>
                </a:solidFill>
              </a:rPr>
              <a:t>sihteeri Teemu Ovaska</a:t>
            </a:r>
          </a:p>
          <a:p>
            <a:pPr lvl="1"/>
            <a:r>
              <a:rPr lang="fi-FI" sz="2400" dirty="0">
                <a:solidFill>
                  <a:schemeClr val="tx1"/>
                </a:solidFill>
              </a:rPr>
              <a:t>rahastonhoitaja Ilkka Raatikainen</a:t>
            </a:r>
          </a:p>
          <a:p>
            <a:pPr lvl="1"/>
            <a:r>
              <a:rPr lang="fi-FI" sz="2400" dirty="0">
                <a:solidFill>
                  <a:schemeClr val="tx1"/>
                </a:solidFill>
              </a:rPr>
              <a:t>nuuka isäntä Maarit </a:t>
            </a:r>
            <a:r>
              <a:rPr lang="fi-FI" sz="2400" dirty="0" err="1">
                <a:solidFill>
                  <a:schemeClr val="tx1"/>
                </a:solidFill>
              </a:rPr>
              <a:t>Vesapuisto</a:t>
            </a:r>
            <a:endParaRPr lang="fi-FI" sz="2400" dirty="0">
              <a:solidFill>
                <a:schemeClr val="tx1"/>
              </a:solidFill>
            </a:endParaRPr>
          </a:p>
          <a:p>
            <a:pPr lvl="1"/>
            <a:r>
              <a:rPr lang="fi-FI" sz="2400" dirty="0">
                <a:solidFill>
                  <a:schemeClr val="tx1"/>
                </a:solidFill>
              </a:rPr>
              <a:t>toiminnantarkastajat: Mervi Vatanen ja Esko Ala-Myllymäki</a:t>
            </a:r>
          </a:p>
          <a:p>
            <a:pPr marL="201168" lvl="1" indent="0">
              <a:buNone/>
            </a:pPr>
            <a:endParaRPr lang="fi-FI" sz="2000" dirty="0">
              <a:solidFill>
                <a:schemeClr val="tx1"/>
              </a:solidFill>
            </a:endParaRPr>
          </a:p>
          <a:p>
            <a:r>
              <a:rPr lang="fi-FI" sz="2400" dirty="0">
                <a:solidFill>
                  <a:schemeClr val="tx1"/>
                </a:solidFill>
              </a:rPr>
              <a:t>Tilinkäyttöoikeus on rahastonhoitajalla.</a:t>
            </a:r>
          </a:p>
        </p:txBody>
      </p:sp>
    </p:spTree>
    <p:extLst>
      <p:ext uri="{BB962C8B-B14F-4D97-AF65-F5344CB8AC3E}">
        <p14:creationId xmlns:p14="http://schemas.microsoft.com/office/powerpoint/2010/main" val="2976314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6" y="286603"/>
            <a:ext cx="10058400" cy="1450757"/>
          </a:xfrm>
        </p:spPr>
        <p:txBody>
          <a:bodyPr/>
          <a:lstStyle/>
          <a:p>
            <a:r>
              <a:rPr lang="fi-FI" dirty="0">
                <a:solidFill>
                  <a:schemeClr val="tx1"/>
                </a:solidFill>
              </a:rPr>
              <a:t>Kokoukset ja tapahtumat</a:t>
            </a:r>
          </a:p>
        </p:txBody>
      </p:sp>
      <p:sp>
        <p:nvSpPr>
          <p:cNvPr id="3" name="Content Placeholder 2"/>
          <p:cNvSpPr>
            <a:spLocks noGrp="1"/>
          </p:cNvSpPr>
          <p:nvPr>
            <p:ph idx="1"/>
          </p:nvPr>
        </p:nvSpPr>
        <p:spPr>
          <a:xfrm>
            <a:off x="1106516" y="1845734"/>
            <a:ext cx="10058400" cy="4023360"/>
          </a:xfrm>
        </p:spPr>
        <p:txBody>
          <a:bodyPr>
            <a:normAutofit lnSpcReduction="10000"/>
          </a:bodyPr>
          <a:lstStyle/>
          <a:p>
            <a:r>
              <a:rPr lang="fi-FI" sz="2800" dirty="0">
                <a:solidFill>
                  <a:schemeClr val="tx1"/>
                </a:solidFill>
              </a:rPr>
              <a:t>Nuuka piti sääntöjensä mukaisesti kaksi sääntömääräistä kokousta vuonna 2023</a:t>
            </a:r>
          </a:p>
          <a:p>
            <a:pPr lvl="1"/>
            <a:r>
              <a:rPr lang="fi-FI" sz="2800" dirty="0">
                <a:solidFill>
                  <a:schemeClr val="tx1"/>
                </a:solidFill>
              </a:rPr>
              <a:t>Kevätkokous järjestettiin lauantaina 1.4.2023</a:t>
            </a:r>
          </a:p>
          <a:p>
            <a:pPr lvl="1"/>
            <a:r>
              <a:rPr lang="fi-FI" sz="2800" dirty="0">
                <a:solidFill>
                  <a:schemeClr val="tx1"/>
                </a:solidFill>
              </a:rPr>
              <a:t>Syyskokous järjestettiin perjantaina 1.12.2023</a:t>
            </a:r>
          </a:p>
          <a:p>
            <a:pPr lvl="1"/>
            <a:endParaRPr lang="fi-FI" sz="2800" dirty="0">
              <a:solidFill>
                <a:srgbClr val="FF0000"/>
              </a:solidFill>
            </a:endParaRPr>
          </a:p>
          <a:p>
            <a:pPr marL="201168" lvl="1" indent="0">
              <a:buNone/>
            </a:pPr>
            <a:r>
              <a:rPr lang="fi-FI" sz="2800" dirty="0">
                <a:solidFill>
                  <a:schemeClr val="tx1"/>
                </a:solidFill>
              </a:rPr>
              <a:t>Muita tapahtumia oli 10. Vuonna 2023 Nuuka järjesti kokoukset ja tapahtumat pääosin etäyhteyksin WhatsAppin ja </a:t>
            </a:r>
            <a:r>
              <a:rPr lang="fi-FI" sz="2800" dirty="0" err="1">
                <a:solidFill>
                  <a:schemeClr val="tx1"/>
                </a:solidFill>
              </a:rPr>
              <a:t>Teamsin</a:t>
            </a:r>
            <a:r>
              <a:rPr lang="fi-FI" sz="2800" dirty="0">
                <a:solidFill>
                  <a:schemeClr val="tx1"/>
                </a:solidFill>
              </a:rPr>
              <a:t> välityksellä. Koronapandemian jälkeisenä vuotena Nuukan oli mahdollista järjestää lisäksi ensimmäisen lähiekskursio Ähtärin eläinpuistoon. </a:t>
            </a:r>
          </a:p>
        </p:txBody>
      </p:sp>
    </p:spTree>
    <p:extLst>
      <p:ext uri="{BB962C8B-B14F-4D97-AF65-F5344CB8AC3E}">
        <p14:creationId xmlns:p14="http://schemas.microsoft.com/office/powerpoint/2010/main" val="380686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tx1"/>
                </a:solidFill>
              </a:rPr>
              <a:t>Kevätkokous 1.4.2023 klo 18.01-19.00</a:t>
            </a:r>
          </a:p>
        </p:txBody>
      </p:sp>
      <p:sp>
        <p:nvSpPr>
          <p:cNvPr id="3" name="Content Placeholder 2"/>
          <p:cNvSpPr>
            <a:spLocks noGrp="1"/>
          </p:cNvSpPr>
          <p:nvPr>
            <p:ph idx="1"/>
          </p:nvPr>
        </p:nvSpPr>
        <p:spPr>
          <a:xfrm>
            <a:off x="1097279" y="1845734"/>
            <a:ext cx="5349521" cy="3899083"/>
          </a:xfrm>
        </p:spPr>
        <p:txBody>
          <a:bodyPr>
            <a:normAutofit fontScale="85000" lnSpcReduction="10000"/>
          </a:bodyPr>
          <a:lstStyle/>
          <a:p>
            <a:r>
              <a:rPr lang="fi-FI" sz="2600" dirty="0" err="1">
                <a:solidFill>
                  <a:schemeClr val="tx1"/>
                </a:solidFill>
              </a:rPr>
              <a:t>Teams</a:t>
            </a:r>
            <a:r>
              <a:rPr lang="fi-FI" sz="2600" dirty="0">
                <a:solidFill>
                  <a:schemeClr val="tx1"/>
                </a:solidFill>
              </a:rPr>
              <a:t>-kevätkokouksessa käytiin läpi vuoden 2022 toimintakertomus ja tilikertomus, jotka hyväksyttiin yksimielisesti. </a:t>
            </a:r>
          </a:p>
          <a:p>
            <a:r>
              <a:rPr lang="fi-FI" sz="2600" dirty="0">
                <a:solidFill>
                  <a:schemeClr val="tx1"/>
                </a:solidFill>
              </a:rPr>
              <a:t>Lausuntona toiminnantarkastajat Mervi Vatanen ja Esko Ala-Myllymäki esittivät, että toimintakertomus ja tilikertomus voidaan hyväksyä.</a:t>
            </a:r>
          </a:p>
          <a:p>
            <a:r>
              <a:rPr lang="fi-FI" sz="2600" dirty="0">
                <a:solidFill>
                  <a:schemeClr val="tx1"/>
                </a:solidFill>
              </a:rPr>
              <a:t>Nuukan hallitukselle myönnettiin yksimielisesti tili- ja vastuuvapaus vuoden 2022 osalta.</a:t>
            </a:r>
          </a:p>
          <a:p>
            <a:r>
              <a:rPr lang="fi-FI" sz="2600" dirty="0">
                <a:solidFill>
                  <a:schemeClr val="tx1"/>
                </a:solidFill>
              </a:rPr>
              <a:t>Kevätkokouksessa oli läsnä kahdeksan henkilöä.</a:t>
            </a:r>
          </a:p>
        </p:txBody>
      </p:sp>
    </p:spTree>
    <p:extLst>
      <p:ext uri="{BB962C8B-B14F-4D97-AF65-F5344CB8AC3E}">
        <p14:creationId xmlns:p14="http://schemas.microsoft.com/office/powerpoint/2010/main" val="40341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tx1"/>
                </a:solidFill>
              </a:rPr>
              <a:t>Syyskokous 1.12.2023 klo 18.00-19.35</a:t>
            </a:r>
          </a:p>
        </p:txBody>
      </p:sp>
      <p:sp>
        <p:nvSpPr>
          <p:cNvPr id="3" name="Content Placeholder 2"/>
          <p:cNvSpPr>
            <a:spLocks noGrp="1"/>
          </p:cNvSpPr>
          <p:nvPr>
            <p:ph idx="1"/>
          </p:nvPr>
        </p:nvSpPr>
        <p:spPr>
          <a:xfrm>
            <a:off x="1097280" y="1845733"/>
            <a:ext cx="7420555" cy="4430825"/>
          </a:xfrm>
        </p:spPr>
        <p:txBody>
          <a:bodyPr>
            <a:normAutofit fontScale="92500" lnSpcReduction="20000"/>
          </a:bodyPr>
          <a:lstStyle/>
          <a:p>
            <a:r>
              <a:rPr lang="fi-FI" sz="2600" dirty="0">
                <a:solidFill>
                  <a:schemeClr val="tx1"/>
                </a:solidFill>
              </a:rPr>
              <a:t>Syyskokouksessa päätettiin vuoden 2024 suuntaviivoista </a:t>
            </a:r>
            <a:r>
              <a:rPr lang="fi-FI" sz="2600" dirty="0" err="1">
                <a:solidFill>
                  <a:schemeClr val="tx1"/>
                </a:solidFill>
              </a:rPr>
              <a:t>Teamsin</a:t>
            </a:r>
            <a:r>
              <a:rPr lang="fi-FI" sz="2600" dirty="0">
                <a:solidFill>
                  <a:schemeClr val="tx1"/>
                </a:solidFill>
              </a:rPr>
              <a:t> välityksellä joulukuun ensimmäinen päivä. Kokouksessa käsiteltiin myös talousarvio tulevalle vuodelle sekä vahvistettiin, että Nuuka ei edelleenkään veloita jäsenmaksuja vuonna 2024.</a:t>
            </a:r>
          </a:p>
          <a:p>
            <a:r>
              <a:rPr lang="fi-FI" sz="2600" dirty="0">
                <a:solidFill>
                  <a:schemeClr val="tx1"/>
                </a:solidFill>
              </a:rPr>
              <a:t>Kokouksessa esitettiin hallitus vuodelle 2024 sekä tiedusteltiin vuoden 2023 toiminnantarkastajien suostumusta jatkamaan toiminnantarkastajina myös vuonna 2024.</a:t>
            </a:r>
          </a:p>
          <a:p>
            <a:r>
              <a:rPr lang="fi-FI" sz="2600" dirty="0">
                <a:solidFill>
                  <a:schemeClr val="tx1"/>
                </a:solidFill>
              </a:rPr>
              <a:t>Esitys hallituksen kokoonpanosta hyväksyttiin.</a:t>
            </a:r>
          </a:p>
          <a:p>
            <a:r>
              <a:rPr lang="fi-FI" sz="2600" dirty="0">
                <a:solidFill>
                  <a:schemeClr val="tx1"/>
                </a:solidFill>
              </a:rPr>
              <a:t>Toiminnantarkastajat ilmaisivat suostumuksensa jatkamaan toiminnantarkastajina vuonna 2024.</a:t>
            </a:r>
          </a:p>
          <a:p>
            <a:r>
              <a:rPr lang="fi-FI" sz="2600" dirty="0">
                <a:solidFill>
                  <a:schemeClr val="tx1"/>
                </a:solidFill>
              </a:rPr>
              <a:t>Syyskokouksessa oli läsnä 6 henkilöä.</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7835" y="4124739"/>
            <a:ext cx="2869095" cy="2151820"/>
          </a:xfrm>
          <a:prstGeom prst="rect">
            <a:avLst/>
          </a:prstGeom>
          <a:ln>
            <a:noFill/>
          </a:ln>
          <a:effectLst>
            <a:softEdge rad="112500"/>
          </a:effectLst>
        </p:spPr>
      </p:pic>
    </p:spTree>
    <p:extLst>
      <p:ext uri="{BB962C8B-B14F-4D97-AF65-F5344CB8AC3E}">
        <p14:creationId xmlns:p14="http://schemas.microsoft.com/office/powerpoint/2010/main" val="1872008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tx1"/>
                </a:solidFill>
              </a:rPr>
              <a:t>Hallitus 2024	</a:t>
            </a:r>
          </a:p>
        </p:txBody>
      </p:sp>
      <p:sp>
        <p:nvSpPr>
          <p:cNvPr id="3" name="Content Placeholder 2"/>
          <p:cNvSpPr>
            <a:spLocks noGrp="1"/>
          </p:cNvSpPr>
          <p:nvPr>
            <p:ph idx="1"/>
          </p:nvPr>
        </p:nvSpPr>
        <p:spPr/>
        <p:txBody>
          <a:bodyPr>
            <a:normAutofit/>
          </a:bodyPr>
          <a:lstStyle/>
          <a:p>
            <a:r>
              <a:rPr lang="fi-FI" sz="2400" dirty="0">
                <a:solidFill>
                  <a:schemeClr val="tx1"/>
                </a:solidFill>
              </a:rPr>
              <a:t>Syyskokous valitsi Nuukan hallituksen vuodelle 2024:</a:t>
            </a:r>
          </a:p>
          <a:p>
            <a:pPr lvl="1"/>
            <a:r>
              <a:rPr lang="fi-FI" sz="2400" dirty="0">
                <a:solidFill>
                  <a:schemeClr val="tx1"/>
                </a:solidFill>
              </a:rPr>
              <a:t>puheenjohtaja Johanna Ahopelto</a:t>
            </a:r>
          </a:p>
          <a:p>
            <a:pPr lvl="1"/>
            <a:r>
              <a:rPr lang="fi-FI" sz="2400" dirty="0">
                <a:solidFill>
                  <a:schemeClr val="tx1"/>
                </a:solidFill>
              </a:rPr>
              <a:t>varapuheenjohtaja Tommi Rintala</a:t>
            </a:r>
          </a:p>
          <a:p>
            <a:pPr lvl="1"/>
            <a:r>
              <a:rPr lang="fi-FI" sz="2400" dirty="0">
                <a:solidFill>
                  <a:schemeClr val="tx1"/>
                </a:solidFill>
              </a:rPr>
              <a:t>sihteeri Teemu Ovaska</a:t>
            </a:r>
          </a:p>
          <a:p>
            <a:pPr lvl="1"/>
            <a:r>
              <a:rPr lang="fi-FI" sz="2400" dirty="0">
                <a:solidFill>
                  <a:schemeClr val="tx1"/>
                </a:solidFill>
              </a:rPr>
              <a:t>rahastonhoitaja Ilkka Raatikainen</a:t>
            </a:r>
          </a:p>
          <a:p>
            <a:pPr lvl="1"/>
            <a:r>
              <a:rPr lang="fi-FI" sz="2400" dirty="0">
                <a:solidFill>
                  <a:schemeClr val="tx1"/>
                </a:solidFill>
              </a:rPr>
              <a:t>nuuka isäntä Maarit Vesapuisto</a:t>
            </a:r>
          </a:p>
          <a:p>
            <a:pPr lvl="1"/>
            <a:r>
              <a:rPr lang="fi-FI" sz="2400" dirty="0">
                <a:solidFill>
                  <a:schemeClr val="tx1"/>
                </a:solidFill>
              </a:rPr>
              <a:t>toiminnantarkastajat: Mervi Vatanen ja Esko Ala-Myllymäki</a:t>
            </a:r>
          </a:p>
          <a:p>
            <a:pPr marL="201168" lvl="1" indent="0">
              <a:buNone/>
            </a:pPr>
            <a:endParaRPr lang="fi-FI" sz="2000" dirty="0">
              <a:solidFill>
                <a:schemeClr val="tx1"/>
              </a:solidFill>
            </a:endParaRPr>
          </a:p>
          <a:p>
            <a:r>
              <a:rPr lang="fi-FI" sz="2400" dirty="0">
                <a:solidFill>
                  <a:schemeClr val="tx1"/>
                </a:solidFill>
              </a:rPr>
              <a:t>Tilinkäyttöoikeus on rahastonhoitajalla.</a:t>
            </a:r>
          </a:p>
        </p:txBody>
      </p:sp>
    </p:spTree>
    <p:extLst>
      <p:ext uri="{BB962C8B-B14F-4D97-AF65-F5344CB8AC3E}">
        <p14:creationId xmlns:p14="http://schemas.microsoft.com/office/powerpoint/2010/main" val="421302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tx1"/>
                </a:solidFill>
              </a:rPr>
              <a:t>Nuukanpäivä-</a:t>
            </a:r>
            <a:r>
              <a:rPr lang="fi-FI" dirty="0" err="1">
                <a:solidFill>
                  <a:schemeClr val="tx1"/>
                </a:solidFill>
              </a:rPr>
              <a:t>Teams</a:t>
            </a:r>
            <a:r>
              <a:rPr lang="fi-FI" dirty="0">
                <a:solidFill>
                  <a:schemeClr val="tx1"/>
                </a:solidFill>
              </a:rPr>
              <a:t> 13.1.2023</a:t>
            </a:r>
          </a:p>
        </p:txBody>
      </p:sp>
      <p:sp>
        <p:nvSpPr>
          <p:cNvPr id="3" name="Content Placeholder 2"/>
          <p:cNvSpPr>
            <a:spLocks noGrp="1"/>
          </p:cNvSpPr>
          <p:nvPr>
            <p:ph idx="1"/>
          </p:nvPr>
        </p:nvSpPr>
        <p:spPr>
          <a:xfrm>
            <a:off x="1097280" y="1845734"/>
            <a:ext cx="7252394" cy="4444230"/>
          </a:xfrm>
        </p:spPr>
        <p:txBody>
          <a:bodyPr>
            <a:normAutofit/>
          </a:bodyPr>
          <a:lstStyle/>
          <a:p>
            <a:r>
              <a:rPr lang="fi-FI" sz="2400" dirty="0">
                <a:solidFill>
                  <a:schemeClr val="tx1"/>
                </a:solidFill>
              </a:rPr>
              <a:t>Vuoden 2023 ensimmäinen tapahtuma oli Nuukan nimipäivä, jota vietettiin perjantaina 13.1.2023 klo 18 </a:t>
            </a:r>
            <a:r>
              <a:rPr lang="fi-FI" sz="2400" dirty="0" err="1">
                <a:solidFill>
                  <a:schemeClr val="tx1"/>
                </a:solidFill>
              </a:rPr>
              <a:t>Teamsissä</a:t>
            </a:r>
            <a:r>
              <a:rPr lang="fi-FI" sz="2400" dirty="0">
                <a:solidFill>
                  <a:schemeClr val="tx1"/>
                </a:solidFill>
              </a:rPr>
              <a:t>.</a:t>
            </a:r>
          </a:p>
          <a:p>
            <a:r>
              <a:rPr lang="fi-FI" sz="2400" dirty="0">
                <a:solidFill>
                  <a:schemeClr val="tx1"/>
                </a:solidFill>
              </a:rPr>
              <a:t>Edellisessä </a:t>
            </a:r>
            <a:r>
              <a:rPr lang="fi-FI" sz="2400" dirty="0" err="1">
                <a:solidFill>
                  <a:schemeClr val="tx1"/>
                </a:solidFill>
              </a:rPr>
              <a:t>syyskokouksessa</a:t>
            </a:r>
            <a:r>
              <a:rPr lang="fi-FI" sz="2400" dirty="0">
                <a:solidFill>
                  <a:schemeClr val="tx1"/>
                </a:solidFill>
              </a:rPr>
              <a:t> todettiin Nuukan nimipäiväksi sopivan hyvin </a:t>
            </a:r>
            <a:r>
              <a:rPr lang="fi-FI" sz="2400" dirty="0" err="1">
                <a:solidFill>
                  <a:schemeClr val="tx1"/>
                </a:solidFill>
              </a:rPr>
              <a:t>Nuutinpäivän</a:t>
            </a:r>
            <a:r>
              <a:rPr lang="fi-FI" sz="2400" dirty="0">
                <a:solidFill>
                  <a:schemeClr val="tx1"/>
                </a:solidFill>
              </a:rPr>
              <a:t>, joten uudenvuodenvastaanotolta mahdollisesti jääneitä kahveja voitiin nuukasti keitellä myös kerhomme nimipäiväkahveiksi.</a:t>
            </a:r>
          </a:p>
          <a:p>
            <a:r>
              <a:rPr lang="fi-FI" sz="2400" dirty="0">
                <a:solidFill>
                  <a:schemeClr val="tx1"/>
                </a:solidFill>
                <a:effectLst/>
              </a:rPr>
              <a:t>Mukana oli seitsemän henkilöä.</a:t>
            </a:r>
          </a:p>
        </p:txBody>
      </p:sp>
      <p:pic>
        <p:nvPicPr>
          <p:cNvPr id="1026" name="Picture 2" descr="https://bin.yhdistysavain.fi/1603416/ocot6Zf3BcYNrCBbSK4g0WxiJp/NUUKAlogo.jpg">
            <a:extLst>
              <a:ext uri="{FF2B5EF4-FFF2-40B4-BE49-F238E27FC236}">
                <a16:creationId xmlns:a16="http://schemas.microsoft.com/office/drawing/2014/main" id="{D9E32B3C-9FD0-4909-AC48-6D35867C0A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6922" y="2504660"/>
            <a:ext cx="2627243" cy="2627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35305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1307</TotalTime>
  <Words>1790</Words>
  <Application>Microsoft Office PowerPoint</Application>
  <PresentationFormat>Widescreen</PresentationFormat>
  <Paragraphs>145</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Retrospect</vt:lpstr>
      <vt:lpstr>Nuuka</vt:lpstr>
      <vt:lpstr>Vuosi 2023 oli Nuukan 5. toimintavuosi</vt:lpstr>
      <vt:lpstr>Vuosi 2023 oli Nuukan 5. toimintavuosi</vt:lpstr>
      <vt:lpstr>Hallitus 2023 </vt:lpstr>
      <vt:lpstr>Kokoukset ja tapahtumat</vt:lpstr>
      <vt:lpstr>Kevätkokous 1.4.2023 klo 18.01-19.00</vt:lpstr>
      <vt:lpstr>Syyskokous 1.12.2023 klo 18.00-19.35</vt:lpstr>
      <vt:lpstr>Hallitus 2024 </vt:lpstr>
      <vt:lpstr>Nuukanpäivä-Teams 13.1.2023</vt:lpstr>
      <vt:lpstr>Nuuka ystävänpäivä 13.2.2023</vt:lpstr>
      <vt:lpstr>Nuuka Skotlanti-Teams 1.3.2023 Accelerate to Zero: Transitioning towards a zero carbon built environment in Scotland</vt:lpstr>
      <vt:lpstr>Studia Generalia -luentosarja keväällä 2023</vt:lpstr>
      <vt:lpstr>Nuuka vappu 28.4.2023 klo 18</vt:lpstr>
      <vt:lpstr>Nuukat synttärit 17.5.2023 klo 18 </vt:lpstr>
      <vt:lpstr>Nuuka juhannus 22.6.2023 klo 18 </vt:lpstr>
      <vt:lpstr>Nuuka Panda-ekskursio 5.8.2023</vt:lpstr>
      <vt:lpstr>Pilkusta asiaa Avoin keskustelutilaisuus suomen kielen merkityksestä ja asemasta tieteen ja tutkimuksen kielenä</vt:lpstr>
      <vt:lpstr>Nuuka Halloween 30.10.2023 klo 18 </vt:lpstr>
      <vt:lpstr>Nuukat pikkujoulut 17.11.2023 klo 18</vt:lpstr>
      <vt:lpstr>Nuuka uusivuosi 30.12.2023 klo 18</vt:lpstr>
      <vt:lpstr>Markkinointi ja tiedotus</vt:lpstr>
      <vt:lpstr>Nuuka-diplomit</vt:lpstr>
      <vt:lpstr>Jäsentilasto</vt:lpstr>
      <vt:lpstr>Pitkän aikavälin suunnitelma: Skotlanti</vt:lpstr>
      <vt:lpstr>PowerPoint Presentation</vt:lpstr>
      <vt:lpstr>Säännöt</vt:lpstr>
      <vt:lpstr>Syntytarina 1(3)</vt:lpstr>
      <vt:lpstr>Syntytarina 2(3)</vt:lpstr>
      <vt:lpstr>Syntytarina 3(3)</vt:lpstr>
    </vt:vector>
  </TitlesOfParts>
  <Company>University of Vaasa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Nuuka</dc:title>
  <dc:creator>Teemu Ovaska</dc:creator>
  <cp:lastModifiedBy>Teemu Ovaska</cp:lastModifiedBy>
  <cp:revision>187</cp:revision>
  <dcterms:created xsi:type="dcterms:W3CDTF">2020-01-19T17:08:07Z</dcterms:created>
  <dcterms:modified xsi:type="dcterms:W3CDTF">2024-01-06T18:26:13Z</dcterms:modified>
</cp:coreProperties>
</file>