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0" r:id="rId4"/>
    <p:sldId id="278" r:id="rId5"/>
    <p:sldId id="262" r:id="rId6"/>
    <p:sldId id="272" r:id="rId7"/>
    <p:sldId id="273" r:id="rId8"/>
    <p:sldId id="274" r:id="rId9"/>
    <p:sldId id="279" r:id="rId10"/>
    <p:sldId id="299" r:id="rId11"/>
    <p:sldId id="275" r:id="rId12"/>
    <p:sldId id="307" r:id="rId13"/>
    <p:sldId id="306" r:id="rId14"/>
    <p:sldId id="308" r:id="rId15"/>
    <p:sldId id="285" r:id="rId16"/>
    <p:sldId id="268" r:id="rId17"/>
    <p:sldId id="305" r:id="rId18"/>
    <p:sldId id="297" r:id="rId19"/>
    <p:sldId id="309" r:id="rId20"/>
    <p:sldId id="298" r:id="rId21"/>
    <p:sldId id="303" r:id="rId22"/>
    <p:sldId id="304" r:id="rId23"/>
    <p:sldId id="294" r:id="rId24"/>
    <p:sldId id="259" r:id="rId25"/>
    <p:sldId id="302" r:id="rId26"/>
    <p:sldId id="264" r:id="rId27"/>
    <p:sldId id="288" r:id="rId28"/>
    <p:sldId id="286" r:id="rId29"/>
    <p:sldId id="265" r:id="rId30"/>
    <p:sldId id="260" r:id="rId31"/>
    <p:sldId id="261" r:id="rId32"/>
    <p:sldId id="263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09" autoAdjust="0"/>
    <p:restoredTop sz="93883" autoAdjust="0"/>
  </p:normalViewPr>
  <p:slideViewPr>
    <p:cSldViewPr snapToGrid="0">
      <p:cViewPr varScale="1">
        <p:scale>
          <a:sx n="60" d="100"/>
          <a:sy n="60" d="100"/>
        </p:scale>
        <p:origin x="5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6DB3-9245-43B5-93ED-60EC7152848E}" type="datetimeFigureOut">
              <a:rPr lang="fi-FI" smtClean="0"/>
              <a:t>5.1.2025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B7564-0DD6-4145-85E5-FB53C2AFAEA0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01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6DB3-9245-43B5-93ED-60EC7152848E}" type="datetimeFigureOut">
              <a:rPr lang="fi-FI" smtClean="0"/>
              <a:t>5.1.2025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B7564-0DD6-4145-85E5-FB53C2AFAE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849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6DB3-9245-43B5-93ED-60EC7152848E}" type="datetimeFigureOut">
              <a:rPr lang="fi-FI" smtClean="0"/>
              <a:t>5.1.2025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B7564-0DD6-4145-85E5-FB53C2AFAE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6577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6DB3-9245-43B5-93ED-60EC7152848E}" type="datetimeFigureOut">
              <a:rPr lang="fi-FI" smtClean="0"/>
              <a:t>5.1.2025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B7564-0DD6-4145-85E5-FB53C2AFAE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137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6DB3-9245-43B5-93ED-60EC7152848E}" type="datetimeFigureOut">
              <a:rPr lang="fi-FI" smtClean="0"/>
              <a:t>5.1.2025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B7564-0DD6-4145-85E5-FB53C2AFAEA0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052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6DB3-9245-43B5-93ED-60EC7152848E}" type="datetimeFigureOut">
              <a:rPr lang="fi-FI" smtClean="0"/>
              <a:t>5.1.2025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B7564-0DD6-4145-85E5-FB53C2AFAE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0795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6DB3-9245-43B5-93ED-60EC7152848E}" type="datetimeFigureOut">
              <a:rPr lang="fi-FI" smtClean="0"/>
              <a:t>5.1.2025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B7564-0DD6-4145-85E5-FB53C2AFAE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6831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6DB3-9245-43B5-93ED-60EC7152848E}" type="datetimeFigureOut">
              <a:rPr lang="fi-FI" smtClean="0"/>
              <a:t>5.1.2025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B7564-0DD6-4145-85E5-FB53C2AFAE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472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6DB3-9245-43B5-93ED-60EC7152848E}" type="datetimeFigureOut">
              <a:rPr lang="fi-FI" smtClean="0"/>
              <a:t>5.1.2025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B7564-0DD6-4145-85E5-FB53C2AFAE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64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C9E6DB3-9245-43B5-93ED-60EC7152848E}" type="datetimeFigureOut">
              <a:rPr lang="fi-FI" smtClean="0"/>
              <a:t>5.1.2025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BB7564-0DD6-4145-85E5-FB53C2AFAE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4009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6DB3-9245-43B5-93ED-60EC7152848E}" type="datetimeFigureOut">
              <a:rPr lang="fi-FI" smtClean="0"/>
              <a:t>5.1.2025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B7564-0DD6-4145-85E5-FB53C2AFAE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7892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C9E6DB3-9245-43B5-93ED-60EC7152848E}" type="datetimeFigureOut">
              <a:rPr lang="fi-FI" smtClean="0"/>
              <a:t>5.1.2025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5BB7564-0DD6-4145-85E5-FB53C2AFAEA0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00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nuuka.tek.fi/" TargetMode="External"/><Relationship Id="rId2" Type="http://schemas.openxmlformats.org/officeDocument/2006/relationships/hyperlink" Target="https://www.facebook.com/groups/2443536692545549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Nuuka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Toimintakertomus 2024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120" y="499161"/>
            <a:ext cx="4603728" cy="258959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F97F5E16-03F5-4107-95D1-5E3FDA20CE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13" y="289547"/>
            <a:ext cx="2592967" cy="259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62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Nuuka ystävänpäivä 13.2.2024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083387" cy="4444230"/>
          </a:xfrm>
        </p:spPr>
        <p:txBody>
          <a:bodyPr>
            <a:normAutofit/>
          </a:bodyPr>
          <a:lstStyle/>
          <a:p>
            <a:r>
              <a:rPr lang="fi-FI" sz="2400" dirty="0">
                <a:solidFill>
                  <a:schemeClr val="tx1"/>
                </a:solidFill>
              </a:rPr>
              <a:t>Nuukat viettivät ystävänpäivää jo tiistaina 13.2.2024 klo 19.</a:t>
            </a:r>
          </a:p>
          <a:p>
            <a:r>
              <a:rPr lang="fi-FI" sz="2400" dirty="0" err="1">
                <a:solidFill>
                  <a:schemeClr val="tx1"/>
                </a:solidFill>
              </a:rPr>
              <a:t>Teamsin</a:t>
            </a:r>
            <a:r>
              <a:rPr lang="fi-FI" sz="2400" dirty="0">
                <a:solidFill>
                  <a:schemeClr val="tx1"/>
                </a:solidFill>
              </a:rPr>
              <a:t> äärelle kokoontui ystävänpäivän viettoon kymmenen henkilöä.</a:t>
            </a:r>
            <a:endParaRPr lang="fi-FI" sz="24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2" descr="https://bin.yhdistysavain.fi/1603416/IsF5CnxF3XrFIas4eqhi0YhOxs@1000=BCOoViGBK2/laptop-gcec93ad67_1920.jpg">
            <a:extLst>
              <a:ext uri="{FF2B5EF4-FFF2-40B4-BE49-F238E27FC236}">
                <a16:creationId xmlns:a16="http://schemas.microsoft.com/office/drawing/2014/main" id="{7AADEC5B-EF64-4EC7-BFDF-4897AC16B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897" y="2276429"/>
            <a:ext cx="4465983" cy="334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670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dirty="0">
                <a:solidFill>
                  <a:schemeClr val="tx1"/>
                </a:solidFill>
              </a:rPr>
              <a:t>Nuuka vappu 29.4.2024 klo 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5562139" cy="4470006"/>
          </a:xfrm>
        </p:spPr>
        <p:txBody>
          <a:bodyPr>
            <a:normAutofit fontScale="92500" lnSpcReduction="10000"/>
          </a:bodyPr>
          <a:lstStyle/>
          <a:p>
            <a:r>
              <a:rPr lang="fi-FI" sz="2800" dirty="0">
                <a:solidFill>
                  <a:schemeClr val="tx1"/>
                </a:solidFill>
              </a:rPr>
              <a:t>Nuuka juhli vappua </a:t>
            </a:r>
            <a:r>
              <a:rPr lang="fi-FI" sz="2800" dirty="0" err="1">
                <a:solidFill>
                  <a:schemeClr val="tx1"/>
                </a:solidFill>
              </a:rPr>
              <a:t>Teamsin</a:t>
            </a:r>
            <a:r>
              <a:rPr lang="fi-FI" sz="2800" dirty="0">
                <a:solidFill>
                  <a:schemeClr val="tx1"/>
                </a:solidFill>
              </a:rPr>
              <a:t> välityksellä keskiviikkona 29.4. klo 18 alkaen.</a:t>
            </a:r>
          </a:p>
          <a:p>
            <a:r>
              <a:rPr lang="fi-FI" sz="2800" dirty="0">
                <a:solidFill>
                  <a:schemeClr val="tx1"/>
                </a:solidFill>
              </a:rPr>
              <a:t>Korkattiin simat ja syötiin tippaleivät (tai mitä tarjoilua nyt itse kukin itselleen järjesti) ja keskusteltiin keväästä, luonnosta, tekniikasta ja taiteesta ja mitä nyt mieleen juolahtikaan.</a:t>
            </a:r>
          </a:p>
          <a:p>
            <a:r>
              <a:rPr lang="fi-FI" sz="2800" dirty="0" err="1">
                <a:solidFill>
                  <a:schemeClr val="tx1"/>
                </a:solidFill>
              </a:rPr>
              <a:t>Teams</a:t>
            </a:r>
            <a:r>
              <a:rPr lang="fi-FI" sz="2800" dirty="0">
                <a:solidFill>
                  <a:schemeClr val="tx1"/>
                </a:solidFill>
              </a:rPr>
              <a:t>-kutsulinkki tarjoiltiin ennalta sähköpostissa, WhatsApp-ryhmässä ja Facebookissa.</a:t>
            </a:r>
          </a:p>
          <a:p>
            <a:r>
              <a:rPr lang="fi-FI" sz="2800" dirty="0">
                <a:solidFill>
                  <a:schemeClr val="tx1"/>
                </a:solidFill>
              </a:rPr>
              <a:t>Nuukaa vappua juhlivat etänä neljä osallistujaa.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730" y="2527820"/>
            <a:ext cx="4497950" cy="2441344"/>
          </a:xfrm>
        </p:spPr>
      </p:pic>
    </p:spTree>
    <p:extLst>
      <p:ext uri="{BB962C8B-B14F-4D97-AF65-F5344CB8AC3E}">
        <p14:creationId xmlns:p14="http://schemas.microsoft.com/office/powerpoint/2010/main" val="670804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Nuuka viisi vuotta 17.5.2024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0" y="1861760"/>
            <a:ext cx="5059680" cy="4018307"/>
          </a:xfrm>
        </p:spPr>
        <p:txBody>
          <a:bodyPr>
            <a:normAutofit fontScale="92500"/>
          </a:bodyPr>
          <a:lstStyle/>
          <a:p>
            <a:r>
              <a:rPr lang="fi-FI" sz="2400" dirty="0">
                <a:solidFill>
                  <a:schemeClr val="tx1"/>
                </a:solidFill>
              </a:rPr>
              <a:t>Tilaisuudessa nautittiin juhlaillallinen, kuultiin puheenjohtajan juhlaesitelmä sekä varapuheenjohtaja Tommin esitys siitä, missä Nuukan jäsenten maantieteellinen keskipiste sijaitsee heidän asuinpaikkansa perusteella. Tommi esitti juhlassa myös haikun Nuukalle.</a:t>
            </a:r>
          </a:p>
          <a:p>
            <a:r>
              <a:rPr lang="fi-FI" sz="2400" dirty="0">
                <a:solidFill>
                  <a:schemeClr val="tx1"/>
                </a:solidFill>
              </a:rPr>
              <a:t>Tilaisuudessa jaettiin myös </a:t>
            </a:r>
            <a:r>
              <a:rPr lang="fi-FI" sz="2400" dirty="0" err="1">
                <a:solidFill>
                  <a:schemeClr val="tx1"/>
                </a:solidFill>
              </a:rPr>
              <a:t>TEKin</a:t>
            </a:r>
            <a:r>
              <a:rPr lang="fi-FI" sz="2400" dirty="0">
                <a:solidFill>
                  <a:schemeClr val="tx1"/>
                </a:solidFill>
              </a:rPr>
              <a:t> ansiomerkkejä nuukille:</a:t>
            </a:r>
          </a:p>
          <a:p>
            <a:pPr lvl="1"/>
            <a:r>
              <a:rPr lang="fi-FI" sz="2200" dirty="0">
                <a:solidFill>
                  <a:schemeClr val="tx1"/>
                </a:solidFill>
              </a:rPr>
              <a:t>Kultainen sihteeri Teemu Ovaskalle</a:t>
            </a:r>
          </a:p>
          <a:p>
            <a:pPr lvl="1"/>
            <a:r>
              <a:rPr lang="fi-FI" sz="2200" dirty="0">
                <a:solidFill>
                  <a:schemeClr val="tx1"/>
                </a:solidFill>
              </a:rPr>
              <a:t>Hopeinen varapuheenjohtaja Tommi Rintalalle ja isäntä Maarit </a:t>
            </a:r>
            <a:r>
              <a:rPr lang="fi-FI" sz="2200" dirty="0" err="1">
                <a:solidFill>
                  <a:schemeClr val="tx1"/>
                </a:solidFill>
              </a:rPr>
              <a:t>Vesapuistolle</a:t>
            </a:r>
            <a:endParaRPr lang="fi-FI" sz="2200" dirty="0">
              <a:solidFill>
                <a:schemeClr val="tx1"/>
              </a:solidFill>
            </a:endParaRPr>
          </a:p>
          <a:p>
            <a:endParaRPr lang="fi-FI" sz="2400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97279" y="1850066"/>
            <a:ext cx="4998721" cy="12440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200" dirty="0">
                <a:solidFill>
                  <a:schemeClr val="tx1"/>
                </a:solidFill>
              </a:rPr>
              <a:t>Nuuka täytti viisi vuotta 17.5.2024!</a:t>
            </a:r>
          </a:p>
          <a:p>
            <a:r>
              <a:rPr lang="fi-FI" sz="2200" dirty="0">
                <a:solidFill>
                  <a:schemeClr val="tx1"/>
                </a:solidFill>
              </a:rPr>
              <a:t>Kerhomme merkkipäivää juhlittiin </a:t>
            </a:r>
            <a:r>
              <a:rPr lang="fi-FI" sz="2200" dirty="0" err="1">
                <a:solidFill>
                  <a:schemeClr val="tx1"/>
                </a:solidFill>
              </a:rPr>
              <a:t>Rantalinnan</a:t>
            </a:r>
            <a:r>
              <a:rPr lang="fi-FI" sz="2200" dirty="0">
                <a:solidFill>
                  <a:schemeClr val="tx1"/>
                </a:solidFill>
              </a:rPr>
              <a:t> Istuntosalissa Vaasassa.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AE6B05-D430-493A-BA6F-E194F0A5EEF5}"/>
              </a:ext>
            </a:extLst>
          </p:cNvPr>
          <p:cNvSpPr txBox="1"/>
          <p:nvPr/>
        </p:nvSpPr>
        <p:spPr>
          <a:xfrm>
            <a:off x="5576079" y="5880067"/>
            <a:ext cx="269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/>
              <a:t>Kuva: Johanna Ahopelto</a:t>
            </a:r>
            <a:endParaRPr lang="fi-FI" sz="105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3F0F11-FE81-4407-BDE2-5D8C2B04D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1" y="3215655"/>
            <a:ext cx="4044991" cy="303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15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Nuuka viisi vuotta 17.5.2024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7650C4-8DA9-4BC4-B3D3-D2D5451BA5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472520"/>
          </a:xfrm>
        </p:spPr>
        <p:txBody>
          <a:bodyPr>
            <a:normAutofit lnSpcReduction="10000"/>
          </a:bodyPr>
          <a:lstStyle/>
          <a:p>
            <a:r>
              <a:rPr lang="fi-FI" sz="2400" dirty="0">
                <a:solidFill>
                  <a:schemeClr val="tx1"/>
                </a:solidFill>
              </a:rPr>
              <a:t>Ilta oli todella mukava sisältäen pituudeltaan nuukia juhlapuheita, ansioituneiden nuukien muistamisia, hyviä keskusteluja sekä erinomaista seuraa - kiitos kaikille 13 osallistujille!</a:t>
            </a:r>
          </a:p>
          <a:p>
            <a:r>
              <a:rPr lang="fi-FI" sz="2400" dirty="0">
                <a:solidFill>
                  <a:schemeClr val="tx1"/>
                </a:solidFill>
              </a:rPr>
              <a:t>Varapuheenjohtajamme Tommi tuli luvanneeksi, että järjestämme myös kymmenvuotisjuhlat aikanaan. Ja eiköhän sitä ehditä järjestää yhtä ja toista tässä välissäkin.</a:t>
            </a:r>
          </a:p>
          <a:p>
            <a:r>
              <a:rPr lang="fi-FI" sz="2400" dirty="0">
                <a:solidFill>
                  <a:schemeClr val="tx1"/>
                </a:solidFill>
              </a:rPr>
              <a:t>Kiitos, että olette olleet mukana nuukalla matkallamme jo viisi vuotta. Jatkamme nuukailua...</a:t>
            </a:r>
          </a:p>
          <a:p>
            <a:endParaRPr lang="fi-FI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97279" y="1853852"/>
            <a:ext cx="4998721" cy="4472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2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AE6B05-D430-493A-BA6F-E194F0A5EEF5}"/>
              </a:ext>
            </a:extLst>
          </p:cNvPr>
          <p:cNvSpPr txBox="1"/>
          <p:nvPr/>
        </p:nvSpPr>
        <p:spPr>
          <a:xfrm>
            <a:off x="6583680" y="5724938"/>
            <a:ext cx="269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/>
              <a:t>Kuva: Ilkka Raatikainen</a:t>
            </a:r>
            <a:endParaRPr lang="fi-FI" sz="1050" dirty="0"/>
          </a:p>
        </p:txBody>
      </p:sp>
      <p:pic>
        <p:nvPicPr>
          <p:cNvPr id="1026" name="Picture 2" descr="https://bin.yhdistysavain.fi/1603416/2MT5x3yG8LZRaPUOPznR0aH8g1/IMG_1726.jpg">
            <a:extLst>
              <a:ext uri="{FF2B5EF4-FFF2-40B4-BE49-F238E27FC236}">
                <a16:creationId xmlns:a16="http://schemas.microsoft.com/office/drawing/2014/main" id="{BC542094-6996-421D-BB39-7EC845CB3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79" y="2016648"/>
            <a:ext cx="4944385" cy="370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132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bin.yhdistysavain.fi/1603416/weQsA8TP8GnInLMOpWHT0aH8g6/IMG_1731.jpg">
            <a:extLst>
              <a:ext uri="{FF2B5EF4-FFF2-40B4-BE49-F238E27FC236}">
                <a16:creationId xmlns:a16="http://schemas.microsoft.com/office/drawing/2014/main" id="{CFC6A8D8-A7E3-468C-A243-944F4CF3E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491" y="86675"/>
            <a:ext cx="1800000" cy="2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bin.yhdistysavain.fi/1603416/Iihij5L6gMT2NSXACKRt0aH8g8/IMG_1735.jpg">
            <a:extLst>
              <a:ext uri="{FF2B5EF4-FFF2-40B4-BE49-F238E27FC236}">
                <a16:creationId xmlns:a16="http://schemas.microsoft.com/office/drawing/2014/main" id="{AFBBB254-6424-4663-9AE2-D9CF122C1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516" y="336688"/>
            <a:ext cx="1800000" cy="240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bin.yhdistysavain.fi/1603416/h94NQa93nVVjDESby7qL0aH8gB/IMG_1738.jpg">
            <a:extLst>
              <a:ext uri="{FF2B5EF4-FFF2-40B4-BE49-F238E27FC236}">
                <a16:creationId xmlns:a16="http://schemas.microsoft.com/office/drawing/2014/main" id="{CFB95120-0A3C-4F5B-BBB8-20182E35A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507" y="2702014"/>
            <a:ext cx="2503967" cy="333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bin.yhdistysavain.fi/1603416/DNic2UywoKAfHDpU4XjK0aH8gF/RantalinnassaTommi.jpg">
            <a:extLst>
              <a:ext uri="{FF2B5EF4-FFF2-40B4-BE49-F238E27FC236}">
                <a16:creationId xmlns:a16="http://schemas.microsoft.com/office/drawing/2014/main" id="{AB866E7D-B0E2-4514-B657-1F33658D8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424" y="1700437"/>
            <a:ext cx="2814970" cy="375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bin.yhdistysavain.fi/1603416/4tWNK8KkPIazQxeTKToM0aH8gH/RantalinnassaTommiNuukakeskipiste.jpg">
            <a:extLst>
              <a:ext uri="{FF2B5EF4-FFF2-40B4-BE49-F238E27FC236}">
                <a16:creationId xmlns:a16="http://schemas.microsoft.com/office/drawing/2014/main" id="{163679EF-B8A8-485B-A1DC-394ABC363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944" y="3067492"/>
            <a:ext cx="1800000" cy="2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bin.yhdistysavain.fi/1603416/OLiYsyGTYlPMw9YFmONX0aH8gE/RantalinnassaRuoka.jpg">
            <a:extLst>
              <a:ext uri="{FF2B5EF4-FFF2-40B4-BE49-F238E27FC236}">
                <a16:creationId xmlns:a16="http://schemas.microsoft.com/office/drawing/2014/main" id="{759655A0-40BA-4780-B698-3B9E00E11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64" y="336688"/>
            <a:ext cx="2878277" cy="215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8259E67-616C-4A8E-BAE0-7B353153F1A9}"/>
              </a:ext>
            </a:extLst>
          </p:cNvPr>
          <p:cNvSpPr/>
          <p:nvPr/>
        </p:nvSpPr>
        <p:spPr>
          <a:xfrm>
            <a:off x="6053791" y="258665"/>
            <a:ext cx="32486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dirty="0"/>
              <a:t>Nuuka viisi vuotta 17.5.2024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69F82D-FCC9-4054-9261-8A9727F68393}"/>
              </a:ext>
            </a:extLst>
          </p:cNvPr>
          <p:cNvSpPr txBox="1"/>
          <p:nvPr/>
        </p:nvSpPr>
        <p:spPr>
          <a:xfrm>
            <a:off x="6096000" y="5890606"/>
            <a:ext cx="418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/>
              <a:t>Kuvat: Johanna Ahopelto, Ilkka Raatikainen</a:t>
            </a:r>
            <a:endParaRPr lang="fi-FI" sz="10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E0F631-E200-4E5B-97AC-CDEEF45CD31F}"/>
              </a:ext>
            </a:extLst>
          </p:cNvPr>
          <p:cNvSpPr/>
          <p:nvPr/>
        </p:nvSpPr>
        <p:spPr>
          <a:xfrm>
            <a:off x="522264" y="2711303"/>
            <a:ext cx="28782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i="1" dirty="0">
                <a:solidFill>
                  <a:srgbClr val="222222"/>
                </a:solidFill>
                <a:latin typeface="Arial" panose="020B0604020202020204" pitchFamily="34" charset="0"/>
              </a:rPr>
              <a:t>MENU</a:t>
            </a:r>
            <a:endParaRPr lang="fi-FI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fi-FI" i="1" dirty="0">
                <a:solidFill>
                  <a:srgbClr val="222222"/>
                </a:solidFill>
                <a:latin typeface="Arial" panose="020B0604020202020204" pitchFamily="34" charset="0"/>
              </a:rPr>
              <a:t>Focaccia, voita</a:t>
            </a:r>
            <a:endParaRPr lang="fi-FI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fi-FI" i="1" dirty="0" err="1">
                <a:solidFill>
                  <a:srgbClr val="222222"/>
                </a:solidFill>
                <a:latin typeface="Arial" panose="020B0604020202020204" pitchFamily="34" charset="0"/>
              </a:rPr>
              <a:t>Ceasarsalaattia</a:t>
            </a:r>
            <a:endParaRPr lang="fi-FI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fi-FI" i="1" dirty="0" err="1">
                <a:solidFill>
                  <a:srgbClr val="222222"/>
                </a:solidFill>
                <a:latin typeface="Arial" panose="020B0604020202020204" pitchFamily="34" charset="0"/>
              </a:rPr>
              <a:t>Waldorfinsalaattia</a:t>
            </a:r>
            <a:endParaRPr lang="fi-FI" i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fi-FI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fi-FI" i="1" dirty="0">
                <a:solidFill>
                  <a:srgbClr val="222222"/>
                </a:solidFill>
                <a:latin typeface="Arial" panose="020B0604020202020204" pitchFamily="34" charset="0"/>
              </a:rPr>
              <a:t>Grillattua kanaa, timjami-punaviinikastiketta, </a:t>
            </a:r>
            <a:r>
              <a:rPr lang="fi-FI" i="1" dirty="0" err="1">
                <a:solidFill>
                  <a:srgbClr val="222222"/>
                </a:solidFill>
                <a:latin typeface="Arial" panose="020B0604020202020204" pitchFamily="34" charset="0"/>
              </a:rPr>
              <a:t>tzatzikia</a:t>
            </a:r>
            <a:r>
              <a:rPr lang="fi-FI" i="1" dirty="0">
                <a:solidFill>
                  <a:srgbClr val="222222"/>
                </a:solidFill>
                <a:latin typeface="Arial" panose="020B0604020202020204" pitchFamily="34" charset="0"/>
              </a:rPr>
              <a:t>, paahdettuja perunoita sekä marinoituja vihanneksia</a:t>
            </a:r>
          </a:p>
          <a:p>
            <a:endParaRPr lang="fi-FI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fi-FI" i="1" dirty="0">
                <a:solidFill>
                  <a:srgbClr val="222222"/>
                </a:solidFill>
                <a:latin typeface="Arial" panose="020B0604020202020204" pitchFamily="34" charset="0"/>
              </a:rPr>
              <a:t>Vadelmakermakakku</a:t>
            </a:r>
            <a:endParaRPr lang="fi-FI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388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Nuuka juhannus 20.6.2024 klo 18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5035666" cy="4470006"/>
          </a:xfrm>
        </p:spPr>
        <p:txBody>
          <a:bodyPr>
            <a:normAutofit fontScale="92500"/>
          </a:bodyPr>
          <a:lstStyle/>
          <a:p>
            <a:r>
              <a:rPr lang="fi-FI" sz="2800" dirty="0">
                <a:solidFill>
                  <a:schemeClr val="tx1"/>
                </a:solidFill>
              </a:rPr>
              <a:t>Nuuka </a:t>
            </a:r>
            <a:r>
              <a:rPr lang="fi-FI" sz="2800" dirty="0" err="1">
                <a:solidFill>
                  <a:schemeClr val="tx1"/>
                </a:solidFill>
              </a:rPr>
              <a:t>etäjuhli</a:t>
            </a:r>
            <a:r>
              <a:rPr lang="fi-FI" sz="2800" dirty="0">
                <a:solidFill>
                  <a:schemeClr val="tx1"/>
                </a:solidFill>
              </a:rPr>
              <a:t> juhannusta jälleen </a:t>
            </a:r>
            <a:r>
              <a:rPr lang="fi-FI" sz="2800" dirty="0" err="1">
                <a:solidFill>
                  <a:schemeClr val="tx1"/>
                </a:solidFill>
              </a:rPr>
              <a:t>Teamsin</a:t>
            </a:r>
            <a:r>
              <a:rPr lang="fi-FI" sz="2800" dirty="0">
                <a:solidFill>
                  <a:schemeClr val="tx1"/>
                </a:solidFill>
              </a:rPr>
              <a:t> välityksellä torstaina 20.6. klo 18 alkaen.</a:t>
            </a:r>
          </a:p>
          <a:p>
            <a:r>
              <a:rPr lang="fi-FI" sz="2800" dirty="0">
                <a:solidFill>
                  <a:schemeClr val="tx1"/>
                </a:solidFill>
              </a:rPr>
              <a:t>Tiedotteen osallistumislinkin kera jaettiin sähköpostin, Facebook-ryhmän ja </a:t>
            </a:r>
            <a:r>
              <a:rPr lang="fi-FI" sz="2800" dirty="0" err="1">
                <a:solidFill>
                  <a:schemeClr val="tx1"/>
                </a:solidFill>
              </a:rPr>
              <a:t>Whatsappin</a:t>
            </a:r>
            <a:r>
              <a:rPr lang="fi-FI" sz="2800" dirty="0">
                <a:solidFill>
                  <a:schemeClr val="tx1"/>
                </a:solidFill>
              </a:rPr>
              <a:t> välityksellä.</a:t>
            </a:r>
          </a:p>
          <a:p>
            <a:r>
              <a:rPr lang="fi-FI" sz="2800" dirty="0">
                <a:solidFill>
                  <a:schemeClr val="tx1"/>
                </a:solidFill>
              </a:rPr>
              <a:t>Nostimme yhdessä (omakustanteinen) maljan kesälle, juhannukselle, lomalle ja lämmölle!</a:t>
            </a:r>
          </a:p>
          <a:p>
            <a:r>
              <a:rPr lang="fi-FI" sz="2800" dirty="0">
                <a:solidFill>
                  <a:schemeClr val="tx1"/>
                </a:solidFill>
              </a:rPr>
              <a:t>Etäjuhannus tavoitti viisi osallistujaa.</a:t>
            </a:r>
          </a:p>
        </p:txBody>
      </p:sp>
      <p:pic>
        <p:nvPicPr>
          <p:cNvPr id="8194" name="Picture 2" descr="https://bin.yhdistysavain.fi/1603416/IUN0BPhHtPrbTgrmfezB0XYHhw@1000=JN0diqttjo/nature-g81a484a20_1920.jpg">
            <a:extLst>
              <a:ext uri="{FF2B5EF4-FFF2-40B4-BE49-F238E27FC236}">
                <a16:creationId xmlns:a16="http://schemas.microsoft.com/office/drawing/2014/main" id="{C7D7FEC2-6A17-457F-8AF2-921DECA46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374" y="2037854"/>
            <a:ext cx="4552306" cy="302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576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dirty="0">
                <a:solidFill>
                  <a:schemeClr val="tx1"/>
                </a:solidFill>
              </a:rPr>
              <a:t>Jäsenemme Mika Niskanen kertoi meille kokemuksistaan ja esitteli esimerkkejä, miten nuuka voi toimia sähköntuottajana!</a:t>
            </a:r>
          </a:p>
          <a:p>
            <a:pPr marL="0" indent="0">
              <a:buNone/>
            </a:pPr>
            <a:r>
              <a:rPr lang="fi-FI" sz="2800" dirty="0">
                <a:solidFill>
                  <a:schemeClr val="tx1"/>
                </a:solidFill>
              </a:rPr>
              <a:t>Tapahtuma järjestettiin </a:t>
            </a:r>
            <a:r>
              <a:rPr lang="fi-FI" sz="2800" dirty="0" err="1">
                <a:solidFill>
                  <a:schemeClr val="tx1"/>
                </a:solidFill>
              </a:rPr>
              <a:t>Teamsin</a:t>
            </a:r>
            <a:r>
              <a:rPr lang="fi-FI" sz="2800" dirty="0">
                <a:solidFill>
                  <a:schemeClr val="tx1"/>
                </a:solidFill>
              </a:rPr>
              <a:t> välityksellä maanantaina 21.10.2024 klo 18 alkaen.</a:t>
            </a:r>
          </a:p>
          <a:p>
            <a:pPr marL="0" indent="0">
              <a:buNone/>
            </a:pPr>
            <a:r>
              <a:rPr lang="fi-FI" sz="2800" dirty="0">
                <a:solidFill>
                  <a:schemeClr val="tx1"/>
                </a:solidFill>
              </a:rPr>
              <a:t>Kuulijoita tällä esityksellä oli seitsemän.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F0E7215-C48F-4176-BEBF-321EDD42F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Nuuka sähköntuottajana 21.10.2024</a:t>
            </a:r>
          </a:p>
        </p:txBody>
      </p:sp>
      <p:pic>
        <p:nvPicPr>
          <p:cNvPr id="7" name="Picture 2" descr="https://bin.yhdistysavain.fi/1603416/sQpbpI9MEhNHrviNtXGQ0azIvN@1000=Is10OyiFxE/photovoltaic-2138992_1280.jpg">
            <a:extLst>
              <a:ext uri="{FF2B5EF4-FFF2-40B4-BE49-F238E27FC236}">
                <a16:creationId xmlns:a16="http://schemas.microsoft.com/office/drawing/2014/main" id="{02D2D492-92C3-44BA-BABD-696CE4B71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987" y="3514060"/>
            <a:ext cx="4128090" cy="271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419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4703156" cy="1450757"/>
          </a:xfrm>
        </p:spPr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Nuuka Halloween 30.10.2024 klo 18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800" dirty="0">
                <a:solidFill>
                  <a:schemeClr val="tx1"/>
                </a:solidFill>
              </a:rPr>
              <a:t>Perinteiseen tapaan juhlimme Halloweenia tänäkin vuonna Halloweenin aattona keskiviikkona 30.10.2024 klo 18!</a:t>
            </a:r>
          </a:p>
          <a:p>
            <a:pPr marL="0" indent="0">
              <a:buNone/>
            </a:pPr>
            <a:r>
              <a:rPr lang="fi-FI" sz="2800" dirty="0">
                <a:solidFill>
                  <a:schemeClr val="tx1"/>
                </a:solidFill>
              </a:rPr>
              <a:t>Vaasan Teknillinen Seura antoi ystävällisesti Nuukille mahdollisuuden kokoontua tällä kertaa kasvokkain Ateljeessa, mutta toki mukaan pääsi </a:t>
            </a:r>
            <a:r>
              <a:rPr lang="fi-FI" sz="2800" dirty="0" err="1">
                <a:solidFill>
                  <a:schemeClr val="tx1"/>
                </a:solidFill>
              </a:rPr>
              <a:t>Teamsin</a:t>
            </a:r>
            <a:r>
              <a:rPr lang="fi-FI" sz="2800" dirty="0">
                <a:solidFill>
                  <a:schemeClr val="tx1"/>
                </a:solidFill>
              </a:rPr>
              <a:t> kautta. </a:t>
            </a:r>
          </a:p>
          <a:p>
            <a:pPr marL="0" indent="0">
              <a:buNone/>
            </a:pPr>
            <a:r>
              <a:rPr lang="fi-FI" sz="2800" dirty="0">
                <a:solidFill>
                  <a:schemeClr val="tx1"/>
                </a:solidFill>
              </a:rPr>
              <a:t>Perinteiseen tapaan asu oli vapaa mutta pakollinen. </a:t>
            </a:r>
            <a:r>
              <a:rPr lang="fi-FI" sz="2800" dirty="0" err="1">
                <a:solidFill>
                  <a:schemeClr val="tx1"/>
                </a:solidFill>
              </a:rPr>
              <a:t>Teams</a:t>
            </a:r>
            <a:r>
              <a:rPr lang="fi-FI" sz="2800" dirty="0">
                <a:solidFill>
                  <a:schemeClr val="tx1"/>
                </a:solidFill>
              </a:rPr>
              <a:t>-linkki toimitettiin myös sähköpostitse ja WhatsAppin kautta. </a:t>
            </a:r>
          </a:p>
          <a:p>
            <a:pPr marL="0" indent="0">
              <a:buNone/>
            </a:pPr>
            <a:r>
              <a:rPr lang="fi-FI" sz="2800" dirty="0">
                <a:solidFill>
                  <a:schemeClr val="tx1"/>
                </a:solidFill>
              </a:rPr>
              <a:t>Halloweeniin osallistui yhteensä kahdeksan juhlijaa joko paikan päällä tai etänä.</a:t>
            </a:r>
          </a:p>
        </p:txBody>
      </p:sp>
      <p:pic>
        <p:nvPicPr>
          <p:cNvPr id="3074" name="Picture 2" descr="https://bin.yhdistysavain.fi/1603416/bTSY8PBirrley6Kclqww0XcovA@1000=mkwXFBwQ0u/invitation-g91b723f82_1920.jpg">
            <a:extLst>
              <a:ext uri="{FF2B5EF4-FFF2-40B4-BE49-F238E27FC236}">
                <a16:creationId xmlns:a16="http://schemas.microsoft.com/office/drawing/2014/main" id="{DB67C78D-356F-45B6-BE10-1E79BA99C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476" y="123672"/>
            <a:ext cx="2579204" cy="151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F6D10A-6F23-43C5-A4F8-BD8DE72FA37C}"/>
              </a:ext>
            </a:extLst>
          </p:cNvPr>
          <p:cNvSpPr txBox="1"/>
          <p:nvPr/>
        </p:nvSpPr>
        <p:spPr>
          <a:xfrm>
            <a:off x="8222940" y="5903918"/>
            <a:ext cx="2932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/>
              <a:t>Kuva: </a:t>
            </a:r>
            <a:r>
              <a:rPr lang="fi-FI" i="1" dirty="0" err="1"/>
              <a:t>Prettysleepy</a:t>
            </a:r>
            <a:r>
              <a:rPr lang="fi-FI" i="1" dirty="0"/>
              <a:t> / </a:t>
            </a:r>
            <a:r>
              <a:rPr lang="fi-FI" i="1" dirty="0" err="1"/>
              <a:t>Pixabay</a:t>
            </a:r>
            <a:endParaRPr lang="fi-FI" sz="1050" dirty="0"/>
          </a:p>
        </p:txBody>
      </p:sp>
    </p:spTree>
    <p:extLst>
      <p:ext uri="{BB962C8B-B14F-4D97-AF65-F5344CB8AC3E}">
        <p14:creationId xmlns:p14="http://schemas.microsoft.com/office/powerpoint/2010/main" val="798530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solidFill>
                  <a:schemeClr val="tx1"/>
                </a:solidFill>
              </a:rPr>
              <a:t>Nuukat pikkujoulut 21.11.2024 klo 18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0C52174-423A-4E7B-AC0B-A27A210E7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748071"/>
          </a:xfrm>
        </p:spPr>
        <p:txBody>
          <a:bodyPr>
            <a:normAutofit/>
          </a:bodyPr>
          <a:lstStyle/>
          <a:p>
            <a:r>
              <a:rPr lang="fi-FI" sz="2800" dirty="0">
                <a:solidFill>
                  <a:schemeClr val="tx1"/>
                </a:solidFill>
              </a:rPr>
              <a:t>Vietimme pikkujoulua marraskuun 21. päivä klo 18 alkaen.</a:t>
            </a:r>
          </a:p>
          <a:p>
            <a:r>
              <a:rPr lang="fi-FI" sz="2800" dirty="0">
                <a:solidFill>
                  <a:schemeClr val="tx1"/>
                </a:solidFill>
              </a:rPr>
              <a:t>Tänäkin vuonna juhlimme nuukasti </a:t>
            </a:r>
            <a:r>
              <a:rPr lang="fi-FI" sz="2800" dirty="0" err="1">
                <a:solidFill>
                  <a:schemeClr val="tx1"/>
                </a:solidFill>
              </a:rPr>
              <a:t>Teamsin</a:t>
            </a:r>
            <a:r>
              <a:rPr lang="fi-FI" sz="2800" dirty="0">
                <a:solidFill>
                  <a:schemeClr val="tx1"/>
                </a:solidFill>
              </a:rPr>
              <a:t> välityksellä.</a:t>
            </a:r>
          </a:p>
          <a:p>
            <a:r>
              <a:rPr lang="fi-FI" sz="2800" dirty="0">
                <a:solidFill>
                  <a:schemeClr val="tx1"/>
                </a:solidFill>
              </a:rPr>
              <a:t>Mukana pikkujouluissa oli mukana yhdeksän henkilöä.</a:t>
            </a:r>
          </a:p>
        </p:txBody>
      </p:sp>
      <p:pic>
        <p:nvPicPr>
          <p:cNvPr id="4098" name="Picture 2" descr="https://bin.yhdistysavain.fi/1603416/I7UCff7w0rOK1ZR8pxb20Y4qiX@1000=5mqrNxV4Sw/christmas-gd6f1ab0bb_1920.jpg">
            <a:extLst>
              <a:ext uri="{FF2B5EF4-FFF2-40B4-BE49-F238E27FC236}">
                <a16:creationId xmlns:a16="http://schemas.microsoft.com/office/drawing/2014/main" id="{D2A2FE36-6363-438A-8243-4E90545C3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702179"/>
            <a:ext cx="9525000" cy="260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467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fi-FI" dirty="0"/>
              <a:t>Stundarsin joulumarkkinat 1.12.2024 nuukassa seurassa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910115" cy="4023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800" dirty="0">
                <a:solidFill>
                  <a:schemeClr val="tx1"/>
                </a:solidFill>
              </a:rPr>
              <a:t>Nuukat tapasivat ja nauttivat munkkipossuista Stundarsin joulumarkkinoilla sunnuntaina 1.12.2024! Markkinat olivat auki klo 10-15, ja nuukat tapasivat info-kioskin vieressä klo 13.00.</a:t>
            </a:r>
          </a:p>
          <a:p>
            <a:pPr marL="0" indent="0">
              <a:buNone/>
            </a:pPr>
            <a:r>
              <a:rPr lang="fi-FI" sz="2800" dirty="0">
                <a:solidFill>
                  <a:schemeClr val="tx1"/>
                </a:solidFill>
              </a:rPr>
              <a:t>Joulumarkkinoihin tutustumassa munkkipossun ja kahvin voimalla oli yhteensä kuusi nuukaa ja kaksi avecia.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F6D10A-6F23-43C5-A4F8-BD8DE72FA37C}"/>
              </a:ext>
            </a:extLst>
          </p:cNvPr>
          <p:cNvSpPr txBox="1"/>
          <p:nvPr/>
        </p:nvSpPr>
        <p:spPr>
          <a:xfrm>
            <a:off x="6007395" y="5550195"/>
            <a:ext cx="2932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/>
              <a:t>Kuva: Ilkka Raatikainen</a:t>
            </a:r>
            <a:endParaRPr lang="fi-FI" sz="10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B12EEC-BFF5-4877-AC2C-1EF4138477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45734"/>
            <a:ext cx="4939282" cy="370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84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Vuosi 2024 oli Nuukan 6. toimintavuosi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sz="2800" dirty="0">
                <a:solidFill>
                  <a:schemeClr val="tx1"/>
                </a:solidFill>
              </a:rPr>
              <a:t>Nuuka-kerho perustettiin Tekniikan akateemiset </a:t>
            </a:r>
            <a:r>
              <a:rPr lang="fi-FI" sz="2800" dirty="0" err="1">
                <a:solidFill>
                  <a:schemeClr val="tx1"/>
                </a:solidFill>
              </a:rPr>
              <a:t>TEKin</a:t>
            </a:r>
            <a:r>
              <a:rPr lang="fi-FI" sz="2800" dirty="0">
                <a:solidFill>
                  <a:schemeClr val="tx1"/>
                </a:solidFill>
              </a:rPr>
              <a:t> alueseura- ja kerhopäivillä toukokuussa 2019.</a:t>
            </a:r>
          </a:p>
          <a:p>
            <a:r>
              <a:rPr lang="fi-FI" sz="2800" dirty="0">
                <a:solidFill>
                  <a:schemeClr val="tx1"/>
                </a:solidFill>
              </a:rPr>
              <a:t>Nuuka on rekisteröimätön </a:t>
            </a:r>
            <a:r>
              <a:rPr lang="fi-FI" sz="2800" dirty="0" err="1">
                <a:solidFill>
                  <a:schemeClr val="tx1"/>
                </a:solidFill>
              </a:rPr>
              <a:t>TEKin</a:t>
            </a:r>
            <a:r>
              <a:rPr lang="fi-FI" sz="2800" dirty="0">
                <a:solidFill>
                  <a:schemeClr val="tx1"/>
                </a:solidFill>
              </a:rPr>
              <a:t> kerho, joka kokoaa yhteen kiertotaloudesta, säästämisestä ja materiaalien kierrätyksestä kiinnostuneita jäseniään ympäri Suomen, tavoitteenaan laajentua globaaliksi yhteisöksi.</a:t>
            </a:r>
          </a:p>
          <a:p>
            <a:r>
              <a:rPr lang="fi-FI" sz="2800" dirty="0">
                <a:solidFill>
                  <a:schemeClr val="tx1"/>
                </a:solidFill>
              </a:rPr>
              <a:t>Vuosi 2024 oli Nuukan viisivuotisjuhlavuosi! Juhlavuoden huipentaneet syntymäpäivät vietettiin Vaasassa 17.5.2024. Muita vuoden tapahtumia järjestettiin etänä, mutta tapasimme myös kasvokkain aiempia vuosia useammin.</a:t>
            </a:r>
          </a:p>
        </p:txBody>
      </p:sp>
    </p:spTree>
    <p:extLst>
      <p:ext uri="{BB962C8B-B14F-4D97-AF65-F5344CB8AC3E}">
        <p14:creationId xmlns:p14="http://schemas.microsoft.com/office/powerpoint/2010/main" val="370026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5373094" cy="1450757"/>
          </a:xfrm>
        </p:spPr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Nuuka uusivuosi</a:t>
            </a:r>
            <a:br>
              <a:rPr lang="fi-FI" dirty="0">
                <a:solidFill>
                  <a:schemeClr val="tx1"/>
                </a:solidFill>
              </a:rPr>
            </a:br>
            <a:r>
              <a:rPr lang="fi-FI" dirty="0">
                <a:solidFill>
                  <a:schemeClr val="tx1"/>
                </a:solidFill>
              </a:rPr>
              <a:t>30.12.2024 klo 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168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>
                <a:solidFill>
                  <a:schemeClr val="tx1"/>
                </a:solidFill>
              </a:rPr>
              <a:t>Nuukaa uutta vuotta juhlittiin 10 osallistujan voimin perinteiseen tapaan </a:t>
            </a:r>
            <a:r>
              <a:rPr lang="fi-FI" sz="2400" dirty="0" err="1">
                <a:solidFill>
                  <a:schemeClr val="tx1"/>
                </a:solidFill>
              </a:rPr>
              <a:t>Teamsin</a:t>
            </a:r>
            <a:r>
              <a:rPr lang="fi-FI" sz="2400" dirty="0">
                <a:solidFill>
                  <a:schemeClr val="tx1"/>
                </a:solidFill>
              </a:rPr>
              <a:t> välityksellä maanantaina 30.12.2024 klo 18. Tapahtumassa kerrattiin kuluneen viisivuotisjuhlavuoden tapahtumia ja lisäksi suunniteltiin nuukaa vuotta 2025!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C2CE91-87D9-4FC3-8037-96785C200F80}"/>
              </a:ext>
            </a:extLst>
          </p:cNvPr>
          <p:cNvSpPr txBox="1">
            <a:spLocks/>
          </p:cNvSpPr>
          <p:nvPr/>
        </p:nvSpPr>
        <p:spPr>
          <a:xfrm>
            <a:off x="1097280" y="3014068"/>
            <a:ext cx="7147472" cy="3147237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400" dirty="0">
                <a:solidFill>
                  <a:schemeClr val="tx1"/>
                </a:solidFill>
              </a:rPr>
              <a:t>Lisäksi Viljo kertoi Tansanian matkastaan ja Kari Floridan kuulumisista.</a:t>
            </a:r>
          </a:p>
          <a:p>
            <a:pPr marL="0" indent="0">
              <a:buNone/>
            </a:pPr>
            <a:r>
              <a:rPr lang="fi-FI" sz="2400" dirty="0">
                <a:solidFill>
                  <a:schemeClr val="tx1"/>
                </a:solidFill>
              </a:rPr>
              <a:t>Nuukaan etäuuteenvuoteen osallistuvilta pyydettiin sitovat ilmoittautumiset viimeistään 6.12.2024 Google </a:t>
            </a:r>
            <a:r>
              <a:rPr lang="fi-FI" sz="2400" dirty="0" err="1">
                <a:solidFill>
                  <a:schemeClr val="tx1"/>
                </a:solidFill>
              </a:rPr>
              <a:t>Formsilla</a:t>
            </a:r>
            <a:r>
              <a:rPr lang="fi-FI" sz="2400" dirty="0">
                <a:solidFill>
                  <a:schemeClr val="tx1"/>
                </a:solidFill>
              </a:rPr>
              <a:t>. </a:t>
            </a:r>
            <a:r>
              <a:rPr lang="fi-FI" sz="2400">
                <a:solidFill>
                  <a:schemeClr val="tx1"/>
                </a:solidFill>
              </a:rPr>
              <a:t>Tapahtumaan ilmoittautui 15.</a:t>
            </a:r>
            <a:endParaRPr lang="fi-FI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400" dirty="0">
                <a:solidFill>
                  <a:schemeClr val="tx1"/>
                </a:solidFill>
              </a:rPr>
              <a:t>Nuukat uudenvuodentarjoilupaketit (sis. kahvia, kaakaota, suklaata, vihreitä kuulia sekä termospullot) ehtivät ajoissa perille, vaikka Nuukan hallitus piti postitustalkoot vasta 9.12.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BD363B-058C-4F1E-8246-FFA9B8BE46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752" y="117669"/>
            <a:ext cx="2849968" cy="15129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A634DE-4411-4E97-BE1B-0B73356A43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522" y="3014068"/>
            <a:ext cx="2360428" cy="314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49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solidFill>
                  <a:schemeClr val="tx1"/>
                </a:solidFill>
              </a:rPr>
              <a:t>Yhteistoiminta muiden </a:t>
            </a:r>
            <a:r>
              <a:rPr lang="fi-FI" dirty="0" err="1">
                <a:solidFill>
                  <a:schemeClr val="tx1"/>
                </a:solidFill>
              </a:rPr>
              <a:t>TEKin</a:t>
            </a:r>
            <a:r>
              <a:rPr lang="fi-FI" dirty="0">
                <a:solidFill>
                  <a:schemeClr val="tx1"/>
                </a:solidFill>
              </a:rPr>
              <a:t> kerhojen ja alueseurojen kanssa vuonna 2024:</a:t>
            </a:r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625796"/>
          </a:xfrm>
        </p:spPr>
        <p:txBody>
          <a:bodyPr>
            <a:noAutofit/>
          </a:bodyPr>
          <a:lstStyle/>
          <a:p>
            <a:pPr algn="just"/>
            <a:r>
              <a:rPr lang="fi-FI" dirty="0">
                <a:solidFill>
                  <a:schemeClr val="tx1"/>
                </a:solidFill>
              </a:rPr>
              <a:t>Nuuka-kerholla oli vuonna 2024 yhteistoimintaa </a:t>
            </a:r>
            <a:r>
              <a:rPr lang="fi-FI" dirty="0" err="1">
                <a:solidFill>
                  <a:schemeClr val="tx1"/>
                </a:solidFill>
              </a:rPr>
              <a:t>TEKin</a:t>
            </a:r>
            <a:r>
              <a:rPr lang="fi-FI" dirty="0">
                <a:solidFill>
                  <a:schemeClr val="tx1"/>
                </a:solidFill>
              </a:rPr>
              <a:t> kerho Pilkun ja Vaasan Teknillisen Seuran (VTS) kanssa.</a:t>
            </a:r>
          </a:p>
          <a:p>
            <a:pPr algn="just"/>
            <a:r>
              <a:rPr lang="fi-FI" dirty="0">
                <a:solidFill>
                  <a:schemeClr val="tx1"/>
                </a:solidFill>
              </a:rPr>
              <a:t>Nuukan jäsenet olivat lämpimästi tervetulleita Pilkun tarjoamiin avoimiin keskustelu- ja esitelmätilaisuuksiin suomen kielen merkityksestä ja asemasta tieteen ja tutkimuksen kielenä. Hybriditilaisuudet pidettiin </a:t>
            </a:r>
            <a:r>
              <a:rPr lang="fi-FI" dirty="0" err="1">
                <a:solidFill>
                  <a:schemeClr val="tx1"/>
                </a:solidFill>
              </a:rPr>
              <a:t>TEKin</a:t>
            </a:r>
            <a:r>
              <a:rPr lang="fi-FI" dirty="0">
                <a:solidFill>
                  <a:schemeClr val="tx1"/>
                </a:solidFill>
              </a:rPr>
              <a:t> Tohtori-kokoustilasta Pasilasta käsin myös </a:t>
            </a:r>
            <a:r>
              <a:rPr lang="fi-FI" dirty="0" err="1">
                <a:solidFill>
                  <a:schemeClr val="tx1"/>
                </a:solidFill>
              </a:rPr>
              <a:t>Teamsissä</a:t>
            </a:r>
            <a:r>
              <a:rPr lang="fi-FI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845AF8-9E10-4526-9179-059751AF5547}"/>
              </a:ext>
            </a:extLst>
          </p:cNvPr>
          <p:cNvSpPr/>
          <p:nvPr/>
        </p:nvSpPr>
        <p:spPr>
          <a:xfrm>
            <a:off x="1097280" y="3471530"/>
            <a:ext cx="58245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i-FI" sz="2000" dirty="0"/>
              <a:t>Vuoden mittaan myös VTS tarjosi Nuukille mahdollisuuden osallistua Drinkkikurssilleen sekä pariin keskustelutilaisuuteen.</a:t>
            </a:r>
          </a:p>
          <a:p>
            <a:pPr algn="just"/>
            <a:r>
              <a:rPr lang="fi-FI" sz="2000" dirty="0"/>
              <a:t>Tilaisuuksissa oli läsnä useita nuukia.</a:t>
            </a:r>
          </a:p>
          <a:p>
            <a:pPr algn="just"/>
            <a:endParaRPr lang="fi-FI" sz="2000" dirty="0"/>
          </a:p>
          <a:p>
            <a:pPr algn="just"/>
            <a:r>
              <a:rPr lang="fi-FI" sz="2000" dirty="0"/>
              <a:t>Lisäksi Nuuka muisti tervehdyksillään sekä Vaasan että Rauman Teknillistä Seuraa näiden vuosijuhlapäivinään.</a:t>
            </a:r>
          </a:p>
          <a:p>
            <a:pPr algn="just"/>
            <a:r>
              <a:rPr lang="fi-FI" sz="2000" dirty="0"/>
              <a:t>Myös Nuuka oli edustettuna </a:t>
            </a:r>
            <a:r>
              <a:rPr lang="fi-FI" sz="2000" dirty="0" err="1"/>
              <a:t>TEKin</a:t>
            </a:r>
            <a:r>
              <a:rPr lang="fi-FI" sz="2000" dirty="0"/>
              <a:t> alueseura- ja </a:t>
            </a:r>
            <a:r>
              <a:rPr lang="fi-FI" sz="2000" dirty="0" err="1"/>
              <a:t>kerhopäivillä</a:t>
            </a:r>
            <a:r>
              <a:rPr lang="fi-FI" sz="2000" dirty="0"/>
              <a:t> Lahdessa 27.-28.9.2024.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8284E7-A56E-4DC0-B87B-3D26154B23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290" y="3579904"/>
            <a:ext cx="3419430" cy="256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411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000" dirty="0">
                <a:solidFill>
                  <a:schemeClr val="tx1"/>
                </a:solidFill>
              </a:rPr>
              <a:t>Yhteistoiminta muiden </a:t>
            </a:r>
            <a:r>
              <a:rPr lang="fi-FI" sz="2000" dirty="0" err="1">
                <a:solidFill>
                  <a:schemeClr val="tx1"/>
                </a:solidFill>
              </a:rPr>
              <a:t>TEKin</a:t>
            </a:r>
            <a:r>
              <a:rPr lang="fi-FI" sz="2000" dirty="0">
                <a:solidFill>
                  <a:schemeClr val="tx1"/>
                </a:solidFill>
              </a:rPr>
              <a:t> kerhojen ja alueseurojen kanssa:</a:t>
            </a:r>
            <a:br>
              <a:rPr lang="fi-FI" dirty="0">
                <a:solidFill>
                  <a:schemeClr val="tx1"/>
                </a:solidFill>
              </a:rPr>
            </a:br>
            <a:r>
              <a:rPr lang="fi-FI" dirty="0">
                <a:solidFill>
                  <a:schemeClr val="tx1"/>
                </a:solidFill>
              </a:rPr>
              <a:t>Pilkku-kerhon tarjoamat tilaisuudet</a:t>
            </a:r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sz="2100" dirty="0"/>
              <a:t>Pilkusta asiaa 3: </a:t>
            </a:r>
            <a:r>
              <a:rPr lang="fi-FI" dirty="0"/>
              <a:t>Suomen kieli käytettynä, pitääkö olla huolissaan?</a:t>
            </a:r>
            <a:endParaRPr lang="fi-FI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</a:pPr>
            <a:r>
              <a:rPr lang="fi-FI" dirty="0"/>
              <a:t>kielitieteilijä,</a:t>
            </a:r>
            <a:r>
              <a:rPr lang="fi-FI" b="1" dirty="0"/>
              <a:t> </a:t>
            </a:r>
            <a:r>
              <a:rPr lang="fi-FI" dirty="0"/>
              <a:t>tietokirjailija Vesa Heikkinen, 11.3.2024</a:t>
            </a:r>
          </a:p>
          <a:p>
            <a:pPr lvl="1"/>
            <a:r>
              <a:rPr lang="fi-FI" dirty="0"/>
              <a:t>Illan keskustelun teemana olivat suomen kielen uhkakuvat - onko uhkana englanti, onko se lukemisen väheneminen ja sanavaraston supistuminen, onko se kielen ns. </a:t>
            </a:r>
            <a:r>
              <a:rPr lang="fi-FI" dirty="0" err="1"/>
              <a:t>höttöistyminen</a:t>
            </a:r>
            <a:r>
              <a:rPr lang="fi-FI" dirty="0"/>
              <a:t> (epätäsmällisyys, abstraktisuus, monitulkintaisuus, väärinymmärtämiset), onko se some, joka suosii nopeaa kuvallista informaatiota, ovatko ne lukuisat erikoiskielet (mm. tekniikan, talouden, juridiikan, harrastusten ym. kielet), jotka valtaavat alaa yhteiseltä yleiskieleltä?</a:t>
            </a:r>
            <a:endParaRPr lang="fi-FI" dirty="0">
              <a:solidFill>
                <a:schemeClr val="tx1"/>
              </a:solidFill>
            </a:endParaRPr>
          </a:p>
          <a:p>
            <a:r>
              <a:rPr lang="fi-FI" dirty="0"/>
              <a:t>Pilkusta asiaa 4: Suomenkielisen Vuoden Tiedekynä -palkinnon syntyhistoria ja tavoitteet</a:t>
            </a:r>
          </a:p>
          <a:p>
            <a:pPr lvl="1"/>
            <a:r>
              <a:rPr lang="fi-FI" dirty="0"/>
              <a:t>Koneen Säätiön tiede- ja taiderahoituksen johtaja Kalle Korhonen, 14.5.2024</a:t>
            </a:r>
          </a:p>
          <a:p>
            <a:pPr lvl="0">
              <a:buClr>
                <a:srgbClr val="E48312"/>
              </a:buClr>
            </a:pPr>
            <a:r>
              <a:rPr lang="fi-FI" dirty="0">
                <a:solidFill>
                  <a:srgbClr val="000000">
                    <a:lumMod val="75000"/>
                    <a:lumOff val="25000"/>
                  </a:srgbClr>
                </a:solidFill>
              </a:rPr>
              <a:t>Pilkusta asiaa 5: Uhanalaiset sanat</a:t>
            </a:r>
          </a:p>
          <a:p>
            <a:pPr lvl="1"/>
            <a:r>
              <a:rPr lang="fi-FI" dirty="0"/>
              <a:t>kielitieteilijä,</a:t>
            </a:r>
            <a:r>
              <a:rPr lang="fi-FI" b="1" dirty="0"/>
              <a:t> </a:t>
            </a:r>
            <a:r>
              <a:rPr lang="fi-FI" dirty="0"/>
              <a:t>tietokirjailija Vesa Heikkinen, 12.9.2024</a:t>
            </a:r>
          </a:p>
          <a:p>
            <a:pPr lvl="0">
              <a:buClr>
                <a:srgbClr val="E48312"/>
              </a:buClr>
            </a:pPr>
            <a:r>
              <a:rPr lang="fi-FI" dirty="0">
                <a:solidFill>
                  <a:srgbClr val="000000">
                    <a:lumMod val="75000"/>
                    <a:lumOff val="25000"/>
                  </a:srgbClr>
                </a:solidFill>
              </a:rPr>
              <a:t>Pilkusta asiaa 6: Valehtelua, vakoilua ja valtiollista vaikuttamista</a:t>
            </a:r>
          </a:p>
          <a:p>
            <a:pPr lvl="1"/>
            <a:r>
              <a:rPr lang="fi-FI" dirty="0"/>
              <a:t>päätoimittaja Markku Mantila, 16.12.2024</a:t>
            </a:r>
          </a:p>
          <a:p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8F96709-D86E-4313-8835-1F396007F0E5}"/>
              </a:ext>
            </a:extLst>
          </p:cNvPr>
          <p:cNvSpPr txBox="1">
            <a:spLocks/>
          </p:cNvSpPr>
          <p:nvPr/>
        </p:nvSpPr>
        <p:spPr>
          <a:xfrm>
            <a:off x="6096000" y="1845734"/>
            <a:ext cx="5035666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8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8E788D-68CF-4A84-AD52-E51001D50D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031" y="4366220"/>
            <a:ext cx="3223584" cy="181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85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000" dirty="0">
                <a:solidFill>
                  <a:schemeClr val="tx1"/>
                </a:solidFill>
              </a:rPr>
              <a:t>Yhteistoiminta muiden </a:t>
            </a:r>
            <a:r>
              <a:rPr lang="fi-FI" sz="2000" dirty="0" err="1">
                <a:solidFill>
                  <a:schemeClr val="tx1"/>
                </a:solidFill>
              </a:rPr>
              <a:t>TEKin</a:t>
            </a:r>
            <a:r>
              <a:rPr lang="fi-FI" sz="2000" dirty="0">
                <a:solidFill>
                  <a:schemeClr val="tx1"/>
                </a:solidFill>
              </a:rPr>
              <a:t> kerhojen ja alueseurojen kanssa:</a:t>
            </a:r>
            <a:br>
              <a:rPr lang="fi-FI" dirty="0">
                <a:solidFill>
                  <a:schemeClr val="tx1"/>
                </a:solidFill>
              </a:rPr>
            </a:br>
            <a:r>
              <a:rPr lang="fi-FI" dirty="0" err="1">
                <a:solidFill>
                  <a:schemeClr val="tx1"/>
                </a:solidFill>
              </a:rPr>
              <a:t>VTS:n</a:t>
            </a:r>
            <a:r>
              <a:rPr lang="fi-FI" dirty="0">
                <a:solidFill>
                  <a:schemeClr val="tx1"/>
                </a:solidFill>
              </a:rPr>
              <a:t> tarjoamat tilaisuudet</a:t>
            </a:r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100" dirty="0"/>
              <a:t>Keskustelu EU-virkaurasta 18.3.2024 klo 18</a:t>
            </a:r>
          </a:p>
          <a:p>
            <a:pPr lvl="1"/>
            <a:r>
              <a:rPr lang="fi-FI" dirty="0"/>
              <a:t>VTS kutsui nuukat mukaan kuulemaan ja keskustelemaan järjestämänsä vuosikokousesitelmän aiheesta, jonka alusti Seuran sihteeri Vesa Katajisto kertomalla kokemuksiaan EU-uralta sekä antamalla vinkkejä ja vastaamalla kysymyksiin EU-virkamiesuraa suunnitteleville tai siitä muutoin kiinnostuneille kuulijoille. Myös seuralaiset olivat tervetulleita mukaan keskustelemaan. Tilaisuus järjestettiin hybriditilaisuutena.</a:t>
            </a:r>
          </a:p>
          <a:p>
            <a:r>
              <a:rPr lang="fi-FI" dirty="0"/>
              <a:t>Drinkkikurssi 18.4.2024</a:t>
            </a:r>
          </a:p>
          <a:p>
            <a:pPr lvl="1"/>
            <a:r>
              <a:rPr lang="fi-FI" dirty="0"/>
              <a:t>Nuukat olivat myös tervetulleita mukaan </a:t>
            </a:r>
            <a:r>
              <a:rPr lang="fi-FI" dirty="0" err="1"/>
              <a:t>VTS:n</a:t>
            </a:r>
            <a:r>
              <a:rPr lang="fi-FI" dirty="0"/>
              <a:t> drinkkikurssille torstaina 18.4.2024 klo 18 </a:t>
            </a:r>
            <a:r>
              <a:rPr lang="fi-FI" dirty="0" err="1"/>
              <a:t>VTS:n</a:t>
            </a:r>
            <a:r>
              <a:rPr lang="fi-FI" dirty="0"/>
              <a:t> Ateljeeseen (Koulukatu 41 A 13, Vaasa)! Kurssi ei maksanut etäosallistujille mitään aineksia lukuun ottamatta. Läsnäolleilta osallistujilta VTS peri 10 euron raaka-ainemaksun alkoholillisista tai viiden euron raaka-ainemaksun alkoholittomista versioista.</a:t>
            </a:r>
          </a:p>
          <a:p>
            <a:pPr lvl="1"/>
            <a:r>
              <a:rPr lang="fi-FI" dirty="0"/>
              <a:t>Kurssilla tehtiin kolme drinkkiä (</a:t>
            </a:r>
            <a:r>
              <a:rPr lang="fi-FI" dirty="0" err="1"/>
              <a:t>Mojito</a:t>
            </a:r>
            <a:r>
              <a:rPr lang="fi-FI" dirty="0"/>
              <a:t>, "Kiovan koni" ja </a:t>
            </a:r>
            <a:r>
              <a:rPr lang="fi-FI" dirty="0" err="1"/>
              <a:t>VTS:n</a:t>
            </a:r>
            <a:r>
              <a:rPr lang="fi-FI" dirty="0"/>
              <a:t> vuoden 2014 ystävänpäiväkisajoukkueen voittoisa VTS95).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8F96709-D86E-4313-8835-1F396007F0E5}"/>
              </a:ext>
            </a:extLst>
          </p:cNvPr>
          <p:cNvSpPr txBox="1">
            <a:spLocks/>
          </p:cNvSpPr>
          <p:nvPr/>
        </p:nvSpPr>
        <p:spPr>
          <a:xfrm>
            <a:off x="6096000" y="1845734"/>
            <a:ext cx="5035666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8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AEF177-6221-4CAE-A2D2-3026C04F42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214" y="85062"/>
            <a:ext cx="2002466" cy="150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81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Markkinointi ja tiedotus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 lnSpcReduction="10000"/>
          </a:bodyPr>
          <a:lstStyle/>
          <a:p>
            <a:r>
              <a:rPr lang="fi-FI" sz="2800" dirty="0">
                <a:solidFill>
                  <a:schemeClr val="tx1"/>
                </a:solidFill>
              </a:rPr>
              <a:t>Nuukalle ei vielä perustettu LinkedIn-, </a:t>
            </a:r>
            <a:r>
              <a:rPr lang="fi-FI" sz="2800" dirty="0" err="1">
                <a:solidFill>
                  <a:schemeClr val="tx1"/>
                </a:solidFill>
              </a:rPr>
              <a:t>Instagram-</a:t>
            </a:r>
            <a:r>
              <a:rPr lang="fi-FI" sz="2800" dirty="0">
                <a:solidFill>
                  <a:schemeClr val="tx1"/>
                </a:solidFill>
              </a:rPr>
              <a:t> ja Twitter-ryhmiä.</a:t>
            </a:r>
          </a:p>
          <a:p>
            <a:pPr marL="0" indent="0">
              <a:buNone/>
            </a:pPr>
            <a:endParaRPr lang="fi-FI" sz="2800" dirty="0">
              <a:solidFill>
                <a:schemeClr val="tx1"/>
              </a:solidFill>
            </a:endParaRPr>
          </a:p>
          <a:p>
            <a:pPr marL="292608" lvl="1" indent="0">
              <a:buNone/>
            </a:pPr>
            <a:r>
              <a:rPr lang="fi-FI" sz="2800" dirty="0">
                <a:solidFill>
                  <a:schemeClr val="tx1"/>
                </a:solidFill>
              </a:rPr>
              <a:t>Nuuka-kanavat 2024:</a:t>
            </a:r>
          </a:p>
          <a:p>
            <a:pPr marL="384048" lvl="2" indent="0">
              <a:buNone/>
            </a:pPr>
            <a:r>
              <a:rPr lang="fi-FI" sz="2000" dirty="0" err="1">
                <a:solidFill>
                  <a:schemeClr val="tx1"/>
                </a:solidFill>
              </a:rPr>
              <a:t>Whatsapp</a:t>
            </a:r>
            <a:r>
              <a:rPr lang="fi-FI" sz="2000" dirty="0">
                <a:solidFill>
                  <a:schemeClr val="tx1"/>
                </a:solidFill>
              </a:rPr>
              <a:t> (Nuuka, Nuukat vinkit ja linkit)</a:t>
            </a:r>
          </a:p>
          <a:p>
            <a:pPr marL="384048" lvl="2" indent="0">
              <a:buNone/>
            </a:pPr>
            <a:r>
              <a:rPr lang="fi-FI" sz="2000" dirty="0">
                <a:solidFill>
                  <a:schemeClr val="tx1"/>
                </a:solidFill>
              </a:rPr>
              <a:t>Facebook: </a:t>
            </a:r>
            <a:r>
              <a:rPr lang="fi-FI" sz="2000" dirty="0">
                <a:solidFill>
                  <a:schemeClr val="tx1"/>
                </a:solidFill>
                <a:hlinkClick r:id="rId2"/>
              </a:rPr>
              <a:t>https://www.facebook.com/groups/2443536692545549</a:t>
            </a:r>
            <a:endParaRPr lang="fi-FI" sz="2000" dirty="0">
              <a:solidFill>
                <a:schemeClr val="tx1"/>
              </a:solidFill>
            </a:endParaRPr>
          </a:p>
          <a:p>
            <a:pPr marL="384048" lvl="2" indent="0">
              <a:buNone/>
            </a:pPr>
            <a:r>
              <a:rPr lang="fi-FI" sz="2000" dirty="0">
                <a:solidFill>
                  <a:schemeClr val="tx1"/>
                </a:solidFill>
              </a:rPr>
              <a:t>web-sivu: </a:t>
            </a:r>
            <a:r>
              <a:rPr lang="fi-FI" sz="2000" dirty="0">
                <a:solidFill>
                  <a:schemeClr val="tx1"/>
                </a:solidFill>
                <a:hlinkClick r:id="rId3"/>
              </a:rPr>
              <a:t>https://nuuka.tek.fi/</a:t>
            </a:r>
            <a:endParaRPr lang="fi-FI" sz="2000" dirty="0">
              <a:solidFill>
                <a:schemeClr val="tx1"/>
              </a:solidFill>
            </a:endParaRPr>
          </a:p>
          <a:p>
            <a:pPr marL="201168" lvl="1" indent="0">
              <a:buNone/>
            </a:pPr>
            <a:endParaRPr lang="fi-FI" sz="2400" dirty="0">
              <a:solidFill>
                <a:schemeClr val="tx1"/>
              </a:solidFill>
            </a:endParaRPr>
          </a:p>
          <a:p>
            <a:pPr marL="91440" lvl="1" indent="-9144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fi-FI" sz="2800" dirty="0">
                <a:solidFill>
                  <a:schemeClr val="tx1"/>
                </a:solidFill>
              </a:rPr>
              <a:t>NUUKA-paita tai -asuste</a:t>
            </a:r>
          </a:p>
          <a:p>
            <a:pPr marL="384048" lvl="2" indent="0">
              <a:buNone/>
            </a:pPr>
            <a:r>
              <a:rPr lang="fi-FI" sz="2100" dirty="0">
                <a:solidFill>
                  <a:schemeClr val="tx1"/>
                </a:solidFill>
              </a:rPr>
              <a:t>Yhtenäistä Nuuka-ilmettä ekskursioita varten harkittiin yhä vuoden 2022 jäsenkilpailun ideoiden pohjalta – nuukia vaihtoehtoja ja rahoitusta selviteltiin yhä.</a:t>
            </a:r>
          </a:p>
        </p:txBody>
      </p:sp>
    </p:spTree>
    <p:extLst>
      <p:ext uri="{BB962C8B-B14F-4D97-AF65-F5344CB8AC3E}">
        <p14:creationId xmlns:p14="http://schemas.microsoft.com/office/powerpoint/2010/main" val="2000121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Nuuka-diplomit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011433" cy="4023360"/>
          </a:xfrm>
        </p:spPr>
        <p:txBody>
          <a:bodyPr>
            <a:normAutofit/>
          </a:bodyPr>
          <a:lstStyle/>
          <a:p>
            <a:r>
              <a:rPr lang="fi-FI" sz="3200" dirty="0">
                <a:solidFill>
                  <a:schemeClr val="tx1"/>
                </a:solidFill>
              </a:rPr>
              <a:t>Nuuka-</a:t>
            </a:r>
            <a:r>
              <a:rPr lang="fi-FI" sz="3200" dirty="0" err="1">
                <a:solidFill>
                  <a:schemeClr val="tx1"/>
                </a:solidFill>
              </a:rPr>
              <a:t>diplomeita</a:t>
            </a:r>
            <a:r>
              <a:rPr lang="fi-FI" sz="3200" dirty="0">
                <a:solidFill>
                  <a:schemeClr val="tx1"/>
                </a:solidFill>
              </a:rPr>
              <a:t> ei myönnetty 2024.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370542-554C-4947-961B-5CF1FF5622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283" y="1845734"/>
            <a:ext cx="5442397" cy="420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91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Jäsentilasto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367182" cy="4023360"/>
          </a:xfrm>
        </p:spPr>
        <p:txBody>
          <a:bodyPr>
            <a:normAutofit/>
          </a:bodyPr>
          <a:lstStyle/>
          <a:p>
            <a:r>
              <a:rPr lang="fi-FI" sz="2800" dirty="0">
                <a:solidFill>
                  <a:schemeClr val="tx1"/>
                </a:solidFill>
              </a:rPr>
              <a:t>Vuoden 2024 lopussa kerhossa oli jäseniä 42: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600" dirty="0">
                <a:solidFill>
                  <a:schemeClr val="tx1"/>
                </a:solidFill>
              </a:rPr>
              <a:t>Kerhon Yhdistysavain-jäsenrekisterissä 33 jäsentä, joista tietääksemme 27 on </a:t>
            </a:r>
            <a:r>
              <a:rPr lang="fi-FI" sz="2600" dirty="0" err="1">
                <a:solidFill>
                  <a:schemeClr val="tx1"/>
                </a:solidFill>
              </a:rPr>
              <a:t>TEK:in</a:t>
            </a:r>
            <a:r>
              <a:rPr lang="fi-FI" sz="2600" dirty="0">
                <a:solidFill>
                  <a:schemeClr val="tx1"/>
                </a:solidFill>
              </a:rPr>
              <a:t> jäseniä.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600" dirty="0">
                <a:solidFill>
                  <a:schemeClr val="tx1"/>
                </a:solidFill>
              </a:rPr>
              <a:t>WhatsApp-ryhmään liittyneitä yhteensä 22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600" dirty="0">
                <a:solidFill>
                  <a:schemeClr val="tx1"/>
                </a:solidFill>
              </a:rPr>
              <a:t>Facebook-ryhmään liittyneitä 32, joista 10 on muita kuin jäsenrekisterissä.</a:t>
            </a:r>
          </a:p>
          <a:p>
            <a:endParaRPr lang="fi-FI" sz="2800" dirty="0">
              <a:solidFill>
                <a:schemeClr val="tx1"/>
              </a:solidFill>
            </a:endParaRPr>
          </a:p>
          <a:p>
            <a:r>
              <a:rPr lang="fi-FI" sz="2800" dirty="0">
                <a:solidFill>
                  <a:schemeClr val="tx1"/>
                </a:solidFill>
              </a:rPr>
              <a:t>Nuukaan liittyi neljä (4) uutta jäsentä vuoden 2024 aikana.</a:t>
            </a:r>
          </a:p>
          <a:p>
            <a:endParaRPr lang="fi-FI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522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Pitkän aikavälin suunnitelma: Skotlanti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>
                <a:solidFill>
                  <a:schemeClr val="tx1"/>
                </a:solidFill>
              </a:rPr>
              <a:t>Pitkän aikavälin suunnitelmana Nuukalla on matka Skotlantiin. Siellä ollaan kuulemma taitavia nuukailemaan. Käymme siis ottamassa oppia sieltäkin. Matkaa suunnittelua jatketaan vuonna 2025. Lisäksi vuonna 2025 kartoitetaan Skotlanti-teemaista ohjelmaa kotimaisesti ja paikallisesti toteutettavaksi.</a:t>
            </a:r>
          </a:p>
        </p:txBody>
      </p:sp>
    </p:spTree>
    <p:extLst>
      <p:ext uri="{BB962C8B-B14F-4D97-AF65-F5344CB8AC3E}">
        <p14:creationId xmlns:p14="http://schemas.microsoft.com/office/powerpoint/2010/main" val="1789849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1882D3-381A-42FC-AC24-B5011C390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004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Säännöt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Nuukan säännöt:</a:t>
            </a:r>
          </a:p>
          <a:p>
            <a:r>
              <a:rPr lang="fi-FI" dirty="0"/>
              <a:t>1. Nuukan toimintaperiaatteena on toimia sekä </a:t>
            </a:r>
            <a:r>
              <a:rPr lang="fi-FI" dirty="0" err="1"/>
              <a:t>SOMEn</a:t>
            </a:r>
            <a:r>
              <a:rPr lang="fi-FI" dirty="0"/>
              <a:t> että </a:t>
            </a:r>
            <a:r>
              <a:rPr lang="fi-FI" dirty="0" err="1"/>
              <a:t>face</a:t>
            </a:r>
            <a:r>
              <a:rPr lang="fi-FI" dirty="0"/>
              <a:t>-to-</a:t>
            </a:r>
            <a:r>
              <a:rPr lang="fi-FI" dirty="0" err="1"/>
              <a:t>face</a:t>
            </a:r>
            <a:r>
              <a:rPr lang="fi-FI" dirty="0"/>
              <a:t> kokoontumisten kautta jakamaan ja jalostamaan taloudellisia ja säästäväisiä sekä kiertotalouden henkeen sopivia vinkkejä </a:t>
            </a:r>
            <a:r>
              <a:rPr lang="fi-FI" dirty="0" err="1"/>
              <a:t>rakentamis</a:t>
            </a:r>
            <a:r>
              <a:rPr lang="fi-FI" dirty="0"/>
              <a:t>-, </a:t>
            </a:r>
            <a:r>
              <a:rPr lang="fi-FI" dirty="0" err="1"/>
              <a:t>kehittämis</a:t>
            </a:r>
            <a:r>
              <a:rPr lang="fi-FI" dirty="0"/>
              <a:t>-, ja innovaatiohankkeisiin sekä etsiä kehityskohteita. Nuuka-kerhon jäsenten tulee olla </a:t>
            </a:r>
            <a:r>
              <a:rPr lang="fi-FI" dirty="0" err="1"/>
              <a:t>TEKin</a:t>
            </a:r>
            <a:r>
              <a:rPr lang="fi-FI" dirty="0"/>
              <a:t> jäseniä, erityisistä syistä voidaan hyväksyä muutkin jäsenet erillisestä hakemuksesta </a:t>
            </a:r>
          </a:p>
          <a:p>
            <a:r>
              <a:rPr lang="fi-FI" dirty="0"/>
              <a:t>2. Nuuka liittyy </a:t>
            </a:r>
            <a:r>
              <a:rPr lang="fi-FI" dirty="0" err="1"/>
              <a:t>TEKin</a:t>
            </a:r>
            <a:r>
              <a:rPr lang="fi-FI" dirty="0"/>
              <a:t> kerhojen joukkoon. </a:t>
            </a:r>
          </a:p>
          <a:p>
            <a:r>
              <a:rPr lang="fi-FI" dirty="0"/>
              <a:t>3. Nuukan kotipaikka on Vaasa ja toiminta-alue globaali. </a:t>
            </a:r>
          </a:p>
          <a:p>
            <a:r>
              <a:rPr lang="fi-FI" dirty="0"/>
              <a:t>4. Nuuka voi kerätä rahoitusta toimintaansa varten. </a:t>
            </a:r>
          </a:p>
          <a:p>
            <a:r>
              <a:rPr lang="fi-FI" dirty="0"/>
              <a:t>5. Nuukan sääntömääräiset kokoukset ovat kevätkokous ja </a:t>
            </a:r>
            <a:r>
              <a:rPr lang="fi-FI" dirty="0" err="1"/>
              <a:t>syyskokous</a:t>
            </a:r>
            <a:r>
              <a:rPr lang="fi-FI" dirty="0"/>
              <a:t>, jotka voidaan pitää myös virtuaalisesti. Kokoukset kutsutaan koolle viimeistään kaksi viikkoa ennen kokousta sähköisesti tai muulla tavalla. </a:t>
            </a:r>
          </a:p>
          <a:p>
            <a:r>
              <a:rPr lang="fi-FI" dirty="0"/>
              <a:t>6. Hallituksessa on 5–7 henkilöä - puheenjohtaja, varapuheenjohtaja, sihteeri, rahastonhoitaja ja nuuka isäntä. </a:t>
            </a:r>
          </a:p>
          <a:p>
            <a:r>
              <a:rPr lang="fi-FI" dirty="0"/>
              <a:t>7. Tarvittaessa valitaan 1–2 toiminnantarkastajaa. </a:t>
            </a:r>
          </a:p>
          <a:p>
            <a:r>
              <a:rPr lang="fi-FI" dirty="0"/>
              <a:t>8. Nimenkirjoitusoikeus on kahdella hallituksen jäsenellä yhdessä.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624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Vuosi 2024 oli Nuukan 6. toimintavuosi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653855" cy="4480638"/>
          </a:xfrm>
        </p:spPr>
        <p:txBody>
          <a:bodyPr>
            <a:normAutofit/>
          </a:bodyPr>
          <a:lstStyle/>
          <a:p>
            <a:r>
              <a:rPr lang="fi-FI" sz="2800" dirty="0">
                <a:solidFill>
                  <a:schemeClr val="tx1"/>
                </a:solidFill>
              </a:rPr>
              <a:t>Lisäksi Nuukan </a:t>
            </a:r>
            <a:r>
              <a:rPr lang="fi-FI" sz="2800" dirty="0" err="1">
                <a:solidFill>
                  <a:schemeClr val="tx1"/>
                </a:solidFill>
              </a:rPr>
              <a:t>Whatsapp</a:t>
            </a:r>
            <a:r>
              <a:rPr lang="fi-FI" sz="2800" dirty="0">
                <a:solidFill>
                  <a:schemeClr val="tx1"/>
                </a:solidFill>
              </a:rPr>
              <a:t>-ryhmässä keskusteltiin vuoden mittaan runsaan aktiivisesti erinäisistä asioita.</a:t>
            </a:r>
          </a:p>
          <a:p>
            <a:r>
              <a:rPr lang="fi-FI" sz="2800" dirty="0">
                <a:solidFill>
                  <a:schemeClr val="tx1"/>
                </a:solidFill>
              </a:rPr>
              <a:t>Helmikuussa Nuuka haki jälleen toiminta-avustusmäärärahaa sekä projektirahaa Nuukan ekskursion ja syntymäpäiväjuhlien järjestämiseen </a:t>
            </a:r>
            <a:r>
              <a:rPr lang="fi-FI" sz="2800" dirty="0" err="1">
                <a:solidFill>
                  <a:schemeClr val="tx1"/>
                </a:solidFill>
              </a:rPr>
              <a:t>TEKiltä</a:t>
            </a:r>
            <a:r>
              <a:rPr lang="fi-FI" sz="2800" dirty="0">
                <a:solidFill>
                  <a:schemeClr val="tx1"/>
                </a:solidFill>
              </a:rPr>
              <a:t>. </a:t>
            </a:r>
            <a:r>
              <a:rPr lang="fi-FI" sz="2800" dirty="0" err="1">
                <a:solidFill>
                  <a:schemeClr val="tx1"/>
                </a:solidFill>
              </a:rPr>
              <a:t>TEKin</a:t>
            </a:r>
            <a:r>
              <a:rPr lang="fi-FI" sz="2800" dirty="0">
                <a:solidFill>
                  <a:schemeClr val="tx1"/>
                </a:solidFill>
              </a:rPr>
              <a:t> Jäsen- ja järjestöasiain valiokunta (JJV) myönsi Nuukalle 1000 € toiminta-avustusta ja 1000 € projektiavustusta vuodelle 2024.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99FE4B-48A0-45EE-BA16-51DF721DD8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510" y="1845734"/>
            <a:ext cx="3145170" cy="419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70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Syntytarina 1(3)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3949469"/>
          </a:xfrm>
        </p:spPr>
        <p:txBody>
          <a:bodyPr>
            <a:normAutofit/>
          </a:bodyPr>
          <a:lstStyle/>
          <a:p>
            <a:r>
              <a:rPr lang="fi-FI" sz="2800" dirty="0"/>
              <a:t>”</a:t>
            </a:r>
            <a:r>
              <a:rPr lang="fi-FI" sz="2800" i="1" dirty="0"/>
              <a:t>Vaasan Teknillisen Seuran satavuotispäivän iltana illallisseurue Johanna Ahopelto (VTS), Tommi Rintala (VTS&amp;JTS), Ilkka Raatikainen (VTS), Teemu Ovaska (VTS) ja Jonne Hirvonen (JTS) keskustelivat vilkkaasti erilaisista tavoista säästää materiaalia rakennusprojekteissa ja muussakin elämässä. Illallisen kuluessa todettiin, että pitäisi oikeastaan perustaa Tekniikan akateemiset </a:t>
            </a:r>
            <a:r>
              <a:rPr lang="fi-FI" sz="2800" i="1" dirty="0" err="1"/>
              <a:t>TEKin</a:t>
            </a:r>
            <a:r>
              <a:rPr lang="fi-FI" sz="2800" i="1" dirty="0"/>
              <a:t> kerhoksi asiaan vihkiytynyt kerho, alueseura- ja kerhopäivillä kun oltiin, ja juuri oli kuultu </a:t>
            </a:r>
            <a:r>
              <a:rPr lang="fi-FI" sz="2800" i="1" dirty="0" err="1"/>
              <a:t>TEKn</a:t>
            </a:r>
            <a:r>
              <a:rPr lang="fi-FI" sz="2800" i="1" dirty="0"/>
              <a:t> vieläpä tukevan kerhojaan taloudellisesti.</a:t>
            </a:r>
            <a:r>
              <a:rPr lang="fi-FI" sz="2800" dirty="0"/>
              <a:t>” (Ahopelto, 2019: 609.)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F77004-78C2-492D-AF9B-C1A531AC9B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723" y="77760"/>
            <a:ext cx="2811957" cy="158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521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Syntytarina 2(3)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”</a:t>
            </a:r>
            <a:r>
              <a:rPr lang="fi-FI" sz="2800" i="1" dirty="0"/>
              <a:t>Kierrätyshenkisesti Tommi Rintala kaivoi osittain käytetyn paperiarkin puvuntaskustaan ja Johanna Ahopelto kirjoitti käsin Nuuka-kerholle säännöt, jotka illallisen päätteeksi toimitettiin </a:t>
            </a:r>
            <a:r>
              <a:rPr lang="fi-FI" sz="2800" i="1" dirty="0" err="1"/>
              <a:t>TEKin</a:t>
            </a:r>
            <a:r>
              <a:rPr lang="fi-FI" sz="2800" i="1" dirty="0"/>
              <a:t> järjestöjohtaja Joel Salmiselle edelleen viralliseen käsittelyyn toimitettaviksi. Sääntöjen pykälät 5-8 Ahopelto tosin toimitti Salmiselle vasta seuraavana päivänä, paperi kun loppui illallispöydässä kesken.</a:t>
            </a:r>
            <a:r>
              <a:rPr lang="fi-FI" sz="2800" dirty="0"/>
              <a:t>” (Ahopelto, 2019: 609.)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48161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Syntytarina 3(3)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949469"/>
          </a:xfrm>
        </p:spPr>
        <p:txBody>
          <a:bodyPr/>
          <a:lstStyle/>
          <a:p>
            <a:r>
              <a:rPr lang="fi-FI" sz="2800" dirty="0"/>
              <a:t>”</a:t>
            </a:r>
            <a:r>
              <a:rPr lang="fi-FI" sz="2800" i="1" dirty="0"/>
              <a:t>Jäsen- ja järjestöasiain valiokunta (JJV) hyväksyi kerhon säännöt kokouksessaan kesäkuussa 2019 toimitettaviksi edelleen </a:t>
            </a:r>
            <a:r>
              <a:rPr lang="fi-FI" sz="2800" i="1" dirty="0" err="1"/>
              <a:t>TEKin</a:t>
            </a:r>
            <a:r>
              <a:rPr lang="fi-FI" sz="2800" i="1" dirty="0"/>
              <a:t> hallituksen hyväksyttäviksi. Yksi lisäys sääntöihin piti </a:t>
            </a:r>
            <a:r>
              <a:rPr lang="fi-FI" sz="2800" i="1" dirty="0" err="1"/>
              <a:t>JJV:n</a:t>
            </a:r>
            <a:r>
              <a:rPr lang="fi-FI" sz="2800" i="1" dirty="0"/>
              <a:t> käsittelyssä muotoilla: jäsenyyskriteerit olivat WhatsApp-ryhmän perustamisen innossa unohtuneet säännöistä. Nuuka-kerhon tuore puheenjohtaja, </a:t>
            </a:r>
            <a:r>
              <a:rPr lang="fi-FI" sz="2800" i="1" dirty="0" err="1"/>
              <a:t>JJV:n</a:t>
            </a:r>
            <a:r>
              <a:rPr lang="fi-FI" sz="2800" i="1" dirty="0"/>
              <a:t> jäsen Johanna Ahopelto viestitti lisäystarpeesta Nuukan  WhatsApp-ryhmälle, joka hyväksyi lisäyksen. Niin säännöt voitiin toimittaa edelleen </a:t>
            </a:r>
            <a:r>
              <a:rPr lang="fi-FI" sz="2800" i="1" dirty="0" err="1"/>
              <a:t>TEKin</a:t>
            </a:r>
            <a:r>
              <a:rPr lang="fi-FI" sz="2800" i="1" dirty="0"/>
              <a:t> hallitukselle, joka hyväksyi Nuukan </a:t>
            </a:r>
            <a:r>
              <a:rPr lang="fi-FI" sz="2800" i="1" dirty="0" err="1"/>
              <a:t>TEKin</a:t>
            </a:r>
            <a:r>
              <a:rPr lang="fi-FI" sz="2800" i="1" dirty="0"/>
              <a:t> kerhoksi kokouksessaan 25.9.2019.</a:t>
            </a:r>
            <a:r>
              <a:rPr lang="fi-FI" sz="2800" dirty="0"/>
              <a:t>” (Ahopelto, 2019: 611.)</a:t>
            </a:r>
          </a:p>
          <a:p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>
            <a:off x="1097280" y="5795203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Ahopelto, Johanna (2019). Vaasan Teknillinen Seura. Sata vuotta hyvässä seurassa. Vaasa: Vaasan Teknillisen Seuran julkaisuja 4, KTMP Group Oy, Mustasaari. 768 s.</a:t>
            </a:r>
          </a:p>
        </p:txBody>
      </p:sp>
    </p:spTree>
    <p:extLst>
      <p:ext uri="{BB962C8B-B14F-4D97-AF65-F5344CB8AC3E}">
        <p14:creationId xmlns:p14="http://schemas.microsoft.com/office/powerpoint/2010/main" val="2281114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Hallitus 2024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 err="1">
                <a:solidFill>
                  <a:schemeClr val="tx1"/>
                </a:solidFill>
              </a:rPr>
              <a:t>Syyskokouksessaan</a:t>
            </a:r>
            <a:r>
              <a:rPr lang="fi-FI" sz="2400" dirty="0">
                <a:solidFill>
                  <a:schemeClr val="tx1"/>
                </a:solidFill>
              </a:rPr>
              <a:t> 1.12.2023 Nuukalle valittiin hallitus vuodelle 2024:</a:t>
            </a:r>
          </a:p>
          <a:p>
            <a:pPr lvl="1"/>
            <a:r>
              <a:rPr lang="fi-FI" sz="2400" dirty="0">
                <a:solidFill>
                  <a:schemeClr val="tx1"/>
                </a:solidFill>
              </a:rPr>
              <a:t>puheenjohtaja Johanna Ahopelto</a:t>
            </a:r>
          </a:p>
          <a:p>
            <a:pPr lvl="1"/>
            <a:r>
              <a:rPr lang="fi-FI" sz="2400" dirty="0">
                <a:solidFill>
                  <a:schemeClr val="tx1"/>
                </a:solidFill>
              </a:rPr>
              <a:t>varapuheenjohtaja Tommi Rintala</a:t>
            </a:r>
          </a:p>
          <a:p>
            <a:pPr lvl="1"/>
            <a:r>
              <a:rPr lang="fi-FI" sz="2400" dirty="0">
                <a:solidFill>
                  <a:schemeClr val="tx1"/>
                </a:solidFill>
              </a:rPr>
              <a:t>sihteeri Teemu Ovaska</a:t>
            </a:r>
          </a:p>
          <a:p>
            <a:pPr lvl="1"/>
            <a:r>
              <a:rPr lang="fi-FI" sz="2400" dirty="0">
                <a:solidFill>
                  <a:schemeClr val="tx1"/>
                </a:solidFill>
              </a:rPr>
              <a:t>rahastonhoitaja Ilkka Raatikainen</a:t>
            </a:r>
          </a:p>
          <a:p>
            <a:pPr lvl="1"/>
            <a:r>
              <a:rPr lang="fi-FI" sz="2400" dirty="0">
                <a:solidFill>
                  <a:schemeClr val="tx1"/>
                </a:solidFill>
              </a:rPr>
              <a:t>nuuka isäntä Maarit </a:t>
            </a:r>
            <a:r>
              <a:rPr lang="fi-FI" sz="2400" dirty="0" err="1">
                <a:solidFill>
                  <a:schemeClr val="tx1"/>
                </a:solidFill>
              </a:rPr>
              <a:t>Vesapuisto</a:t>
            </a:r>
            <a:endParaRPr lang="fi-FI" sz="2400" dirty="0">
              <a:solidFill>
                <a:schemeClr val="tx1"/>
              </a:solidFill>
            </a:endParaRPr>
          </a:p>
          <a:p>
            <a:pPr lvl="1"/>
            <a:r>
              <a:rPr lang="fi-FI" sz="2400" dirty="0">
                <a:solidFill>
                  <a:schemeClr val="tx1"/>
                </a:solidFill>
              </a:rPr>
              <a:t>toiminnantarkastajat: Mervi Vatanen ja Esko Ala-Myllymäki</a:t>
            </a:r>
          </a:p>
          <a:p>
            <a:pPr marL="201168" lvl="1" indent="0">
              <a:buNone/>
            </a:pPr>
            <a:endParaRPr lang="fi-FI" sz="2000" dirty="0">
              <a:solidFill>
                <a:schemeClr val="tx1"/>
              </a:solidFill>
            </a:endParaRPr>
          </a:p>
          <a:p>
            <a:r>
              <a:rPr lang="fi-FI" sz="2400" dirty="0">
                <a:solidFill>
                  <a:schemeClr val="tx1"/>
                </a:solidFill>
              </a:rPr>
              <a:t>Tilinkäyttöoikeus on rahastonhoitajalla.</a:t>
            </a:r>
          </a:p>
        </p:txBody>
      </p:sp>
    </p:spTree>
    <p:extLst>
      <p:ext uri="{BB962C8B-B14F-4D97-AF65-F5344CB8AC3E}">
        <p14:creationId xmlns:p14="http://schemas.microsoft.com/office/powerpoint/2010/main" val="2976314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516" y="286603"/>
            <a:ext cx="10058400" cy="1450757"/>
          </a:xfrm>
        </p:spPr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Kokoukset ja tapahtumat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6516" y="1845734"/>
            <a:ext cx="10058400" cy="4023360"/>
          </a:xfrm>
        </p:spPr>
        <p:txBody>
          <a:bodyPr>
            <a:normAutofit/>
          </a:bodyPr>
          <a:lstStyle/>
          <a:p>
            <a:r>
              <a:rPr lang="fi-FI" sz="2800" dirty="0">
                <a:solidFill>
                  <a:schemeClr val="tx1"/>
                </a:solidFill>
              </a:rPr>
              <a:t>Nuuka piti sääntöjensä mukaisesti kaksi sääntömääräistä kokousta vuonna 2024</a:t>
            </a:r>
          </a:p>
          <a:p>
            <a:pPr lvl="1"/>
            <a:r>
              <a:rPr lang="fi-FI" sz="2800" dirty="0">
                <a:solidFill>
                  <a:schemeClr val="tx1"/>
                </a:solidFill>
              </a:rPr>
              <a:t>Kevätkokous järjestettiin keskiviikkona 3.4.2024</a:t>
            </a:r>
          </a:p>
          <a:p>
            <a:pPr lvl="1"/>
            <a:r>
              <a:rPr lang="fi-FI" sz="2800" dirty="0">
                <a:solidFill>
                  <a:schemeClr val="tx1"/>
                </a:solidFill>
              </a:rPr>
              <a:t>Syyskokous järjestettiin maanantaina 2.12.2024</a:t>
            </a:r>
          </a:p>
          <a:p>
            <a:pPr lvl="1"/>
            <a:endParaRPr lang="fi-FI" sz="2800" dirty="0">
              <a:solidFill>
                <a:srgbClr val="FF0000"/>
              </a:solidFill>
            </a:endParaRPr>
          </a:p>
          <a:p>
            <a:pPr marL="201168" lvl="1" indent="0">
              <a:buNone/>
            </a:pPr>
            <a:r>
              <a:rPr lang="fi-FI" sz="2800" dirty="0">
                <a:solidFill>
                  <a:schemeClr val="tx1"/>
                </a:solidFill>
              </a:rPr>
              <a:t>Muita tapahtumia oli 10. Vuonna 2024 Nuuka järjesti kokoukset ja tapahtumat enimmäkseen etäyhteyksin WhatsAppin ja </a:t>
            </a:r>
            <a:r>
              <a:rPr lang="fi-FI" sz="2800" dirty="0" err="1">
                <a:solidFill>
                  <a:schemeClr val="tx1"/>
                </a:solidFill>
              </a:rPr>
              <a:t>Teamsin</a:t>
            </a:r>
            <a:r>
              <a:rPr lang="fi-FI" sz="2800" dirty="0">
                <a:solidFill>
                  <a:schemeClr val="tx1"/>
                </a:solidFill>
              </a:rPr>
              <a:t> välityksellä, mutta tapasimme myös kasvokkain aiempia vuosia useammin.</a:t>
            </a:r>
            <a:endParaRPr lang="fi-FI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861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Kevätkokous 3.4.2024 klo 18.02-18.41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5349521" cy="3899083"/>
          </a:xfrm>
        </p:spPr>
        <p:txBody>
          <a:bodyPr>
            <a:normAutofit fontScale="85000" lnSpcReduction="10000"/>
          </a:bodyPr>
          <a:lstStyle/>
          <a:p>
            <a:r>
              <a:rPr lang="fi-FI" sz="2600" dirty="0" err="1">
                <a:solidFill>
                  <a:schemeClr val="tx1"/>
                </a:solidFill>
              </a:rPr>
              <a:t>Teams</a:t>
            </a:r>
            <a:r>
              <a:rPr lang="fi-FI" sz="2600" dirty="0">
                <a:solidFill>
                  <a:schemeClr val="tx1"/>
                </a:solidFill>
              </a:rPr>
              <a:t>-kevätkokouksessa käytiin läpi vuoden 2023 toimintakertomus ja tilikertomus, jotka hyväksyttiin yksimielisesti. </a:t>
            </a:r>
          </a:p>
          <a:p>
            <a:r>
              <a:rPr lang="fi-FI" sz="2600" dirty="0">
                <a:solidFill>
                  <a:schemeClr val="tx1"/>
                </a:solidFill>
              </a:rPr>
              <a:t>Lausuntona toiminnantarkastajat Mervi Vatanen ja Esko Ala-Myllymäki esittivät, että toimintakertomus ja tilikertomus voidaan hyväksyä.</a:t>
            </a:r>
          </a:p>
          <a:p>
            <a:r>
              <a:rPr lang="fi-FI" sz="2600" dirty="0">
                <a:solidFill>
                  <a:schemeClr val="tx1"/>
                </a:solidFill>
              </a:rPr>
              <a:t>Nuukan hallitukselle myönnettiin yksimielisesti tili- ja vastuuvapaus vuoden 2023 osalta.</a:t>
            </a:r>
          </a:p>
          <a:p>
            <a:r>
              <a:rPr lang="fi-FI" sz="2600" dirty="0">
                <a:solidFill>
                  <a:schemeClr val="tx1"/>
                </a:solidFill>
              </a:rPr>
              <a:t>Kevätkokouksessa oli läsnä yhdeksän henkilöä.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4BEE75-74C4-4840-9795-31A564023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688" y="1830505"/>
            <a:ext cx="3429734" cy="43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3413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solidFill>
                  <a:schemeClr val="tx1"/>
                </a:solidFill>
              </a:rPr>
              <a:t>Syyskokous</a:t>
            </a:r>
            <a:r>
              <a:rPr lang="fi-FI" dirty="0">
                <a:solidFill>
                  <a:schemeClr val="tx1"/>
                </a:solidFill>
              </a:rPr>
              <a:t> 2.12.2024 klo 18.00-19.58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7036627" cy="4430825"/>
          </a:xfrm>
        </p:spPr>
        <p:txBody>
          <a:bodyPr>
            <a:normAutofit fontScale="92500" lnSpcReduction="10000"/>
          </a:bodyPr>
          <a:lstStyle/>
          <a:p>
            <a:r>
              <a:rPr lang="fi-FI" sz="2600" dirty="0">
                <a:solidFill>
                  <a:schemeClr val="tx1"/>
                </a:solidFill>
              </a:rPr>
              <a:t>Syyskokouksessa päätettiin vuoden 2025 suuntaviivoista </a:t>
            </a:r>
            <a:r>
              <a:rPr lang="fi-FI" sz="2600" dirty="0" err="1">
                <a:solidFill>
                  <a:schemeClr val="tx1"/>
                </a:solidFill>
              </a:rPr>
              <a:t>Teamsin</a:t>
            </a:r>
            <a:r>
              <a:rPr lang="fi-FI" sz="2600" dirty="0">
                <a:solidFill>
                  <a:schemeClr val="tx1"/>
                </a:solidFill>
              </a:rPr>
              <a:t> välityksellä joulukuun ensimmäinen päivä. Kokouksessa käsiteltiin myös talousarvio tulevalle vuodelle sekä vahvistettiin, että Nuuka ei edelleenkään veloita jäsenmaksuja vuonna 2025.</a:t>
            </a:r>
          </a:p>
          <a:p>
            <a:r>
              <a:rPr lang="fi-FI" sz="2600" dirty="0">
                <a:solidFill>
                  <a:schemeClr val="tx1"/>
                </a:solidFill>
              </a:rPr>
              <a:t>Kokouksessa esitettiin hallitus vuodelle 2025. Puheenjohtaja oli tiedustellut jo aiemmin vuoden 2024 toiminnantarkastajien suostumusta jatkamaan toiminnantarkastajina myös vuonna 2025.</a:t>
            </a:r>
          </a:p>
          <a:p>
            <a:r>
              <a:rPr lang="fi-FI" sz="2600" dirty="0">
                <a:solidFill>
                  <a:schemeClr val="tx1"/>
                </a:solidFill>
              </a:rPr>
              <a:t>Esitys hallituksen kokoonpanosta hyväksyttiin.</a:t>
            </a:r>
          </a:p>
          <a:p>
            <a:r>
              <a:rPr lang="fi-FI" sz="2600" dirty="0">
                <a:solidFill>
                  <a:schemeClr val="tx1"/>
                </a:solidFill>
              </a:rPr>
              <a:t>Toiminnantarkastajat jatkavat toimessaan vuonna 2025.</a:t>
            </a:r>
          </a:p>
          <a:p>
            <a:r>
              <a:rPr lang="fi-FI" sz="2600" dirty="0">
                <a:solidFill>
                  <a:schemeClr val="tx1"/>
                </a:solidFill>
              </a:rPr>
              <a:t>Syyskokouksessa oli läsnä yhdeksän henkilöä.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9ED9C3-5E4E-44A2-BADB-4DD7E6C929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076" y="2259418"/>
            <a:ext cx="2825429" cy="233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08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Hallitus 2025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>
                <a:solidFill>
                  <a:schemeClr val="tx1"/>
                </a:solidFill>
              </a:rPr>
              <a:t>Syyskokous valitsi Nuukan hallituksen vuodelle 2025:</a:t>
            </a:r>
          </a:p>
          <a:p>
            <a:pPr lvl="1"/>
            <a:r>
              <a:rPr lang="fi-FI" sz="2400" dirty="0">
                <a:solidFill>
                  <a:schemeClr val="tx1"/>
                </a:solidFill>
              </a:rPr>
              <a:t>puheenjohtaja Johanna Ahopelto</a:t>
            </a:r>
          </a:p>
          <a:p>
            <a:pPr lvl="1"/>
            <a:r>
              <a:rPr lang="fi-FI" sz="2400" dirty="0">
                <a:solidFill>
                  <a:schemeClr val="tx1"/>
                </a:solidFill>
              </a:rPr>
              <a:t>varapuheenjohtaja Tommi Rintala</a:t>
            </a:r>
          </a:p>
          <a:p>
            <a:pPr lvl="1"/>
            <a:r>
              <a:rPr lang="fi-FI" sz="2400" dirty="0">
                <a:solidFill>
                  <a:schemeClr val="tx1"/>
                </a:solidFill>
              </a:rPr>
              <a:t>sihteeri Teemu Ovaska</a:t>
            </a:r>
          </a:p>
          <a:p>
            <a:pPr lvl="1"/>
            <a:r>
              <a:rPr lang="fi-FI" sz="2400" dirty="0">
                <a:solidFill>
                  <a:schemeClr val="tx1"/>
                </a:solidFill>
              </a:rPr>
              <a:t>rahastonhoitaja Ilkka Raatikainen</a:t>
            </a:r>
          </a:p>
          <a:p>
            <a:pPr lvl="1"/>
            <a:r>
              <a:rPr lang="fi-FI" sz="2400" dirty="0">
                <a:solidFill>
                  <a:schemeClr val="tx1"/>
                </a:solidFill>
              </a:rPr>
              <a:t>nuuka isäntä Maarit Vesapuisto</a:t>
            </a:r>
          </a:p>
          <a:p>
            <a:pPr lvl="1"/>
            <a:r>
              <a:rPr lang="fi-FI" sz="2400" dirty="0">
                <a:solidFill>
                  <a:schemeClr val="tx1"/>
                </a:solidFill>
              </a:rPr>
              <a:t>toiminnantarkastajat: Mervi Vatanen ja Esko Ala-Myllymäki</a:t>
            </a:r>
          </a:p>
          <a:p>
            <a:pPr marL="201168" lvl="1" indent="0">
              <a:buNone/>
            </a:pPr>
            <a:endParaRPr lang="fi-FI" sz="2000" dirty="0">
              <a:solidFill>
                <a:schemeClr val="tx1"/>
              </a:solidFill>
            </a:endParaRPr>
          </a:p>
          <a:p>
            <a:r>
              <a:rPr lang="fi-FI" sz="2400" dirty="0">
                <a:solidFill>
                  <a:schemeClr val="tx1"/>
                </a:solidFill>
              </a:rPr>
              <a:t>Tilinkäyttöoikeus on rahastonhoitajalla.</a:t>
            </a:r>
          </a:p>
        </p:txBody>
      </p:sp>
    </p:spTree>
    <p:extLst>
      <p:ext uri="{BB962C8B-B14F-4D97-AF65-F5344CB8AC3E}">
        <p14:creationId xmlns:p14="http://schemas.microsoft.com/office/powerpoint/2010/main" val="4213023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Nuukanpäivä-</a:t>
            </a:r>
            <a:r>
              <a:rPr lang="fi-FI" dirty="0" err="1">
                <a:solidFill>
                  <a:schemeClr val="tx1"/>
                </a:solidFill>
              </a:rPr>
              <a:t>Teams</a:t>
            </a:r>
            <a:r>
              <a:rPr lang="fi-FI" dirty="0">
                <a:solidFill>
                  <a:schemeClr val="tx1"/>
                </a:solidFill>
              </a:rPr>
              <a:t> 12.1.2024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7252394" cy="4444230"/>
          </a:xfrm>
        </p:spPr>
        <p:txBody>
          <a:bodyPr>
            <a:normAutofit/>
          </a:bodyPr>
          <a:lstStyle/>
          <a:p>
            <a:r>
              <a:rPr lang="fi-FI" sz="2400" dirty="0">
                <a:solidFill>
                  <a:schemeClr val="tx1"/>
                </a:solidFill>
              </a:rPr>
              <a:t>Vuoden 2024 ensimmäinen tapahtuma oli Nuukan nimipäivä, jota vietettiin jo perjantaina 12.1.2024 klo 18 </a:t>
            </a:r>
            <a:r>
              <a:rPr lang="fi-FI" sz="2400" dirty="0" err="1">
                <a:solidFill>
                  <a:schemeClr val="tx1"/>
                </a:solidFill>
              </a:rPr>
              <a:t>Teamsissä</a:t>
            </a:r>
            <a:r>
              <a:rPr lang="fi-FI" sz="2400" dirty="0">
                <a:solidFill>
                  <a:schemeClr val="tx1"/>
                </a:solidFill>
              </a:rPr>
              <a:t>.</a:t>
            </a:r>
          </a:p>
          <a:p>
            <a:r>
              <a:rPr lang="fi-FI" sz="2400" dirty="0" err="1">
                <a:solidFill>
                  <a:schemeClr val="tx1"/>
                </a:solidFill>
              </a:rPr>
              <a:t>Syyskokouksessa</a:t>
            </a:r>
            <a:r>
              <a:rPr lang="fi-FI" sz="2400" dirty="0">
                <a:solidFill>
                  <a:schemeClr val="tx1"/>
                </a:solidFill>
              </a:rPr>
              <a:t> 2023 todettiin Nuukan nimipäiväksi sopivan hyvin </a:t>
            </a:r>
            <a:r>
              <a:rPr lang="fi-FI" sz="2400" dirty="0" err="1">
                <a:solidFill>
                  <a:schemeClr val="tx1"/>
                </a:solidFill>
              </a:rPr>
              <a:t>Nuutinpäivän</a:t>
            </a:r>
            <a:r>
              <a:rPr lang="fi-FI" sz="2400" dirty="0">
                <a:solidFill>
                  <a:schemeClr val="tx1"/>
                </a:solidFill>
              </a:rPr>
              <a:t> (13. tammikuuta), joten uudenvuodenvastaanotolta mahdollisesti jääneitä kahveja voitiin nuukasti keitellä myös kerhomme nimipäiväkahveiksi.</a:t>
            </a:r>
          </a:p>
          <a:p>
            <a:r>
              <a:rPr lang="fi-FI" sz="2400" dirty="0">
                <a:solidFill>
                  <a:schemeClr val="tx1"/>
                </a:solidFill>
                <a:effectLst/>
              </a:rPr>
              <a:t>Mukana oli viisi henkilöä.</a:t>
            </a:r>
          </a:p>
        </p:txBody>
      </p:sp>
      <p:pic>
        <p:nvPicPr>
          <p:cNvPr id="1026" name="Picture 2" descr="https://bin.yhdistysavain.fi/1603416/ocot6Zf3BcYNrCBbSK4g0WxiJp/NUUKAlogo.jpg">
            <a:extLst>
              <a:ext uri="{FF2B5EF4-FFF2-40B4-BE49-F238E27FC236}">
                <a16:creationId xmlns:a16="http://schemas.microsoft.com/office/drawing/2014/main" id="{D9E32B3C-9FD0-4909-AC48-6D35867C0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922" y="2504660"/>
            <a:ext cx="2627243" cy="262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35305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1660</TotalTime>
  <Words>1949</Words>
  <Application>Microsoft Office PowerPoint</Application>
  <PresentationFormat>Widescreen</PresentationFormat>
  <Paragraphs>171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Retrospect</vt:lpstr>
      <vt:lpstr>Nuuka</vt:lpstr>
      <vt:lpstr>Vuosi 2024 oli Nuukan 6. toimintavuosi</vt:lpstr>
      <vt:lpstr>Vuosi 2024 oli Nuukan 6. toimintavuosi</vt:lpstr>
      <vt:lpstr>Hallitus 2024 </vt:lpstr>
      <vt:lpstr>Kokoukset ja tapahtumat</vt:lpstr>
      <vt:lpstr>Kevätkokous 3.4.2024 klo 18.02-18.41</vt:lpstr>
      <vt:lpstr>Syyskokous 2.12.2024 klo 18.00-19.58</vt:lpstr>
      <vt:lpstr>Hallitus 2025 </vt:lpstr>
      <vt:lpstr>Nuukanpäivä-Teams 12.1.2024</vt:lpstr>
      <vt:lpstr>Nuuka ystävänpäivä 13.2.2024</vt:lpstr>
      <vt:lpstr>Nuuka vappu 29.4.2024 klo 18</vt:lpstr>
      <vt:lpstr>Nuuka viisi vuotta 17.5.2024</vt:lpstr>
      <vt:lpstr>Nuuka viisi vuotta 17.5.2024</vt:lpstr>
      <vt:lpstr>PowerPoint Presentation</vt:lpstr>
      <vt:lpstr>Nuuka juhannus 20.6.2024 klo 18 </vt:lpstr>
      <vt:lpstr>Nuuka sähköntuottajana 21.10.2024</vt:lpstr>
      <vt:lpstr>Nuuka Halloween 30.10.2024 klo 18 </vt:lpstr>
      <vt:lpstr>Nuukat pikkujoulut 21.11.2024 klo 18</vt:lpstr>
      <vt:lpstr>Stundarsin joulumarkkinat 1.12.2024 nuukassa seurassa</vt:lpstr>
      <vt:lpstr>Nuuka uusivuosi 30.12.2024 klo 18</vt:lpstr>
      <vt:lpstr>Yhteistoiminta muiden TEKin kerhojen ja alueseurojen kanssa vuonna 2024:</vt:lpstr>
      <vt:lpstr>Yhteistoiminta muiden TEKin kerhojen ja alueseurojen kanssa: Pilkku-kerhon tarjoamat tilaisuudet</vt:lpstr>
      <vt:lpstr>Yhteistoiminta muiden TEKin kerhojen ja alueseurojen kanssa: VTS:n tarjoamat tilaisuudet</vt:lpstr>
      <vt:lpstr>Markkinointi ja tiedotus</vt:lpstr>
      <vt:lpstr>Nuuka-diplomit</vt:lpstr>
      <vt:lpstr>Jäsentilasto</vt:lpstr>
      <vt:lpstr>Pitkän aikavälin suunnitelma: Skotlanti</vt:lpstr>
      <vt:lpstr>PowerPoint Presentation</vt:lpstr>
      <vt:lpstr>Säännöt</vt:lpstr>
      <vt:lpstr>Syntytarina 1(3)</vt:lpstr>
      <vt:lpstr>Syntytarina 2(3)</vt:lpstr>
      <vt:lpstr>Syntytarina 3(3)</vt:lpstr>
    </vt:vector>
  </TitlesOfParts>
  <Company>University of Vaasa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Nuuka</dc:title>
  <dc:creator>Teemu Ovaska</dc:creator>
  <cp:lastModifiedBy>Teemu Ovaska</cp:lastModifiedBy>
  <cp:revision>240</cp:revision>
  <dcterms:created xsi:type="dcterms:W3CDTF">2020-01-19T17:08:07Z</dcterms:created>
  <dcterms:modified xsi:type="dcterms:W3CDTF">2025-01-05T08:28:06Z</dcterms:modified>
</cp:coreProperties>
</file>