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63" r:id="rId5"/>
    <p:sldId id="262" r:id="rId6"/>
    <p:sldId id="261" r:id="rId7"/>
    <p:sldId id="260" r:id="rId8"/>
    <p:sldId id="264" r:id="rId9"/>
    <p:sldId id="265" r:id="rId10"/>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96" autoAdjust="0"/>
  </p:normalViewPr>
  <p:slideViewPr>
    <p:cSldViewPr>
      <p:cViewPr varScale="1">
        <p:scale>
          <a:sx n="68" d="100"/>
          <a:sy n="68" d="100"/>
        </p:scale>
        <p:origin x="50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95485482-FA60-467C-A269-E225F3C3669E}" type="datetimeFigureOut">
              <a:rPr lang="fi-FI" smtClean="0"/>
              <a:t>20.5.2016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95485482-FA60-467C-A269-E225F3C3669E}" type="datetimeFigureOut">
              <a:rPr lang="fi-FI" smtClean="0"/>
              <a:t>20.5.2016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485482-FA60-467C-A269-E225F3C3669E}" type="datetimeFigureOut">
              <a:rPr lang="fi-FI" smtClean="0"/>
              <a:t>20.5.2016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56148C5-D68C-4CEF-8AD4-4E3B0965FF46}" type="slidenum">
              <a:rPr lang="fi-FI" smtClean="0"/>
              <a:t>‹#›</a:t>
            </a:fld>
            <a:endParaRPr lang="fi-FI"/>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95485482-FA60-467C-A269-E225F3C3669E}" type="datetimeFigureOut">
              <a:rPr lang="fi-FI" smtClean="0"/>
              <a:t>20.5.2016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56148C5-D68C-4CEF-8AD4-4E3B0965FF46}" type="slidenum">
              <a:rPr lang="fi-FI" smtClean="0"/>
              <a:t>‹#›</a:t>
            </a:fld>
            <a:endParaRPr lang="fi-FI"/>
          </a:p>
        </p:txBody>
      </p:sp>
      <p:sp>
        <p:nvSpPr>
          <p:cNvPr id="7" name="Title 6"/>
          <p:cNvSpPr>
            <a:spLocks noGrp="1"/>
          </p:cNvSpPr>
          <p:nvPr>
            <p:ph type="title"/>
          </p:nvPr>
        </p:nvSpPr>
        <p:spPr/>
        <p:txBody>
          <a:bodyPr/>
          <a:lstStyle/>
          <a:p>
            <a:r>
              <a:rPr lang="fi-FI"/>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95485482-FA60-467C-A269-E225F3C3669E}" type="datetimeFigureOut">
              <a:rPr lang="fi-FI" smtClean="0"/>
              <a:t>20.5.2016</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5" name="Date Placeholder 4"/>
          <p:cNvSpPr>
            <a:spLocks noGrp="1"/>
          </p:cNvSpPr>
          <p:nvPr>
            <p:ph type="dt" sz="half" idx="10"/>
          </p:nvPr>
        </p:nvSpPr>
        <p:spPr/>
        <p:txBody>
          <a:bodyPr/>
          <a:lstStyle/>
          <a:p>
            <a:fld id="{95485482-FA60-467C-A269-E225F3C3669E}" type="datetimeFigureOut">
              <a:rPr lang="fi-FI" smtClean="0"/>
              <a:t>20.5.2016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56148C5-D68C-4CEF-8AD4-4E3B0965FF46}" type="slidenum">
              <a:rPr lang="fi-FI" smtClean="0"/>
              <a:t>‹#›</a:t>
            </a:fld>
            <a:endParaRPr lang="fi-FI"/>
          </a:p>
        </p:txBody>
      </p:sp>
      <p:sp>
        <p:nvSpPr>
          <p:cNvPr id="9" name="Content Placeholder 8"/>
          <p:cNvSpPr>
            <a:spLocks noGrp="1"/>
          </p:cNvSpPr>
          <p:nvPr>
            <p:ph sz="quarter" idx="13"/>
          </p:nvPr>
        </p:nvSpPr>
        <p:spPr>
          <a:xfrm>
            <a:off x="676655"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95485482-FA60-467C-A269-E225F3C3669E}" type="datetimeFigureOut">
              <a:rPr lang="fi-FI" smtClean="0"/>
              <a:t>20.5.2016</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Date Placeholder 2"/>
          <p:cNvSpPr>
            <a:spLocks noGrp="1"/>
          </p:cNvSpPr>
          <p:nvPr>
            <p:ph type="dt" sz="half" idx="10"/>
          </p:nvPr>
        </p:nvSpPr>
        <p:spPr/>
        <p:txBody>
          <a:bodyPr/>
          <a:lstStyle/>
          <a:p>
            <a:fld id="{95485482-FA60-467C-A269-E225F3C3669E}" type="datetimeFigureOut">
              <a:rPr lang="fi-FI" smtClean="0"/>
              <a:t>20.5.2016</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5485482-FA60-467C-A269-E225F3C3669E}" type="datetimeFigureOut">
              <a:rPr lang="fi-FI" smtClean="0"/>
              <a:t>20.5.2016</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A56148C5-D68C-4CEF-8AD4-4E3B0965FF46}"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485482-FA60-467C-A269-E225F3C3669E}" type="datetimeFigureOut">
              <a:rPr lang="fi-FI" smtClean="0"/>
              <a:t>20.5.2016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56148C5-D68C-4CEF-8AD4-4E3B0965FF46}" type="slidenum">
              <a:rPr lang="fi-FI" smtClean="0"/>
              <a:t>‹#›</a:t>
            </a:fld>
            <a:endParaRPr lang="fi-FI"/>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95485482-FA60-467C-A269-E225F3C3669E}" type="datetimeFigureOut">
              <a:rPr lang="fi-FI" smtClean="0"/>
              <a:t>20.5.2016</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A56148C5-D68C-4CEF-8AD4-4E3B0965FF46}" type="slidenum">
              <a:rPr lang="fi-FI" smtClean="0"/>
              <a:t>‹#›</a:t>
            </a:fld>
            <a:endParaRPr lang="fi-FI"/>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5485482-FA60-467C-A269-E225F3C3669E}" type="datetimeFigureOut">
              <a:rPr lang="fi-FI" smtClean="0"/>
              <a:t>20.5.2016</a:t>
            </a:fld>
            <a:endParaRPr lang="fi-FI"/>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56148C5-D68C-4CEF-8AD4-4E3B0965FF46}" type="slidenum">
              <a:rPr lang="fi-FI" smtClean="0"/>
              <a:t>‹#›</a:t>
            </a:fld>
            <a:endParaRPr lang="fi-FI"/>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908958">
            <a:hlinkClick r:id=""/>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3000"/>
                    </a14:imgEffect>
                    <a14:imgEffect>
                      <a14:colorTemperature colorTemp="6210"/>
                    </a14:imgEffect>
                    <a14:imgEffect>
                      <a14:saturation sat="112000"/>
                    </a14:imgEffect>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a:off x="2267744" y="2420887"/>
            <a:ext cx="4536504" cy="4062651"/>
          </a:xfrm>
          <a:prstGeom prst="rect">
            <a:avLst/>
          </a:prstGeom>
          <a:noFill/>
          <a:ln>
            <a:noFill/>
          </a:ln>
          <a:effectLst>
            <a:outerShdw blurRad="50800" dist="50800" dir="5400000" algn="ctr" rotWithShape="0">
              <a:srgbClr val="000000">
                <a:alpha val="1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344816" cy="4062651"/>
          </a:xfrm>
          <a:prstGeom prst="rect">
            <a:avLst/>
          </a:prstGeom>
          <a:noFill/>
        </p:spPr>
        <p:txBody>
          <a:bodyPr wrap="square" rtlCol="0">
            <a:spAutoFit/>
          </a:bodyPr>
          <a:lstStyle/>
          <a:p>
            <a:pPr algn="ctr"/>
            <a:r>
              <a:rPr lang="fi-FI" dirty="0"/>
              <a:t>  </a:t>
            </a:r>
          </a:p>
          <a:p>
            <a:pPr algn="ctr"/>
            <a:endParaRPr lang="fi-FI" sz="2800" b="1" dirty="0"/>
          </a:p>
          <a:p>
            <a:pPr algn="ctr"/>
            <a:r>
              <a:rPr lang="fi-FI" sz="2800" b="1" dirty="0"/>
              <a:t>SEURASTRATEGIA</a:t>
            </a:r>
            <a:br>
              <a:rPr lang="fi-FI" sz="2800" b="1" dirty="0"/>
            </a:br>
            <a:r>
              <a:rPr lang="fi-FI" sz="2800" b="1" dirty="0"/>
              <a:t>JÄRVENPÄÄN PALLOSEURA</a:t>
            </a:r>
          </a:p>
          <a:p>
            <a:pPr algn="ctr"/>
            <a:br>
              <a:rPr lang="fi-FI" sz="2800" b="1" dirty="0"/>
            </a:br>
            <a:r>
              <a:rPr lang="fi-FI" sz="2800" b="1" dirty="0"/>
              <a:t>MISSIO,  ARVOT, VISIO</a:t>
            </a:r>
            <a:br>
              <a:rPr lang="fi-FI" sz="2800" b="1" dirty="0"/>
            </a:br>
            <a:r>
              <a:rPr lang="fi-FI" sz="2800" b="1" dirty="0"/>
              <a:t>-&gt; KOHTI VUOTTA 2021</a:t>
            </a:r>
          </a:p>
          <a:p>
            <a:pPr algn="ctr"/>
            <a:endParaRPr lang="fi-FI" dirty="0"/>
          </a:p>
          <a:p>
            <a:pPr algn="ctr"/>
            <a:endParaRPr lang="fi-FI" dirty="0"/>
          </a:p>
          <a:p>
            <a:pPr algn="ctr"/>
            <a:endParaRPr lang="fi-FI" dirty="0"/>
          </a:p>
          <a:p>
            <a:pPr algn="ctr"/>
            <a:r>
              <a:rPr lang="fi-FI" dirty="0"/>
              <a:t>www.japs.fi</a:t>
            </a:r>
          </a:p>
        </p:txBody>
      </p:sp>
      <p:pic>
        <p:nvPicPr>
          <p:cNvPr id="4" name="Picture 4" descr="908958">
            <a:hlinkClick r:id=""/>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868172"/>
            <a:ext cx="1471084" cy="1408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212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908958">
            <a:hlinkClick r:id=""/>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aturation sat="186000"/>
                    </a14:imgEffect>
                  </a14:imgLayer>
                </a14:imgProps>
              </a:ext>
              <a:ext uri="{28A0092B-C50C-407E-A947-70E740481C1C}">
                <a14:useLocalDpi xmlns:a14="http://schemas.microsoft.com/office/drawing/2010/main" val="0"/>
              </a:ext>
            </a:extLst>
          </a:blip>
          <a:srcRect/>
          <a:stretch>
            <a:fillRect/>
          </a:stretch>
        </p:blipFill>
        <p:spPr bwMode="auto">
          <a:xfrm>
            <a:off x="2020714" y="1704074"/>
            <a:ext cx="5215582" cy="4605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908958">
            <a:hlinkClick r:id=""/>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868173"/>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4308872"/>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r>
              <a:rPr lang="fi-FI" sz="2800" b="1" dirty="0"/>
              <a:t>STRATEGIATYÖ 2016-2021</a:t>
            </a:r>
            <a:br>
              <a:rPr lang="fi-FI" sz="2800" b="1" dirty="0"/>
            </a:br>
            <a:r>
              <a:rPr lang="fi-FI" sz="2800" b="1" dirty="0"/>
              <a:t>MISSIO, ARVOT, VISIO 2021</a:t>
            </a:r>
          </a:p>
          <a:p>
            <a:pPr algn="ctr"/>
            <a:endParaRPr lang="fi-FI" sz="2800" b="1" dirty="0"/>
          </a:p>
          <a:p>
            <a:pPr algn="ctr"/>
            <a:r>
              <a:rPr lang="fi-FI" sz="2800" b="1" dirty="0"/>
              <a:t>JÄRVENPÄÄN PALLOSEURA</a:t>
            </a:r>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a:t>
            </a:r>
          </a:p>
        </p:txBody>
      </p:sp>
    </p:spTree>
    <p:extLst>
      <p:ext uri="{BB962C8B-B14F-4D97-AF65-F5344CB8AC3E}">
        <p14:creationId xmlns:p14="http://schemas.microsoft.com/office/powerpoint/2010/main" val="2197834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908958">
            <a:hlinkClick r:id=""/>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1691680" y="1412700"/>
            <a:ext cx="6120680" cy="525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68173"/>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877985"/>
          </a:xfrm>
          <a:prstGeom prst="rect">
            <a:avLst/>
          </a:prstGeom>
          <a:noFill/>
        </p:spPr>
        <p:txBody>
          <a:bodyPr wrap="square" rtlCol="0">
            <a:spAutoFit/>
          </a:bodyPr>
          <a:lstStyle/>
          <a:p>
            <a:pPr algn="ctr"/>
            <a:r>
              <a:rPr lang="fi-FI" dirty="0"/>
              <a:t>  </a:t>
            </a:r>
          </a:p>
          <a:p>
            <a:pPr algn="ctr"/>
            <a:r>
              <a:rPr lang="fi-FI" sz="2800" b="1" dirty="0"/>
              <a:t>JALKAPALLOA LAADUKKAASSA JALKAPALLOSEURASSA</a:t>
            </a:r>
          </a:p>
          <a:p>
            <a:pPr algn="ctr"/>
            <a:endParaRPr lang="fi-FI" sz="2800" b="1" dirty="0"/>
          </a:p>
          <a:p>
            <a:pPr algn="ctr"/>
            <a:r>
              <a:rPr lang="fi-FI" dirty="0"/>
              <a:t>Järvenpään palloseuran toimintaperiaatteiden mukaisesti olemme kaikkien jalkapallosta kiinnostuneiden ja innostuneiden seura. Ensisijainen työmme keskittyy kasvattajaseuran roolin, toki unohtamatta aikuisten joukkueita. Haluamme tarjota kaikille mahdollisuuden harrastaa pelaamista oman tasonsa mukaisessa peliryhmässä nappulaikäisistä ikämiehiin/-naisiin.</a:t>
            </a:r>
          </a:p>
          <a:p>
            <a:pPr algn="ctr"/>
            <a:endParaRPr lang="fi-FI" dirty="0"/>
          </a:p>
          <a:p>
            <a:pPr algn="ctr"/>
            <a:endParaRPr lang="fi-FI" dirty="0"/>
          </a:p>
          <a:p>
            <a:pPr algn="ctr"/>
            <a:r>
              <a:rPr lang="fi-FI" dirty="0"/>
              <a:t>www.japs.fi</a:t>
            </a:r>
          </a:p>
        </p:txBody>
      </p:sp>
      <p:sp>
        <p:nvSpPr>
          <p:cNvPr id="2" name="Tekstiruutu 1"/>
          <p:cNvSpPr txBox="1"/>
          <p:nvPr/>
        </p:nvSpPr>
        <p:spPr>
          <a:xfrm>
            <a:off x="5436096" y="868173"/>
            <a:ext cx="3096344" cy="523220"/>
          </a:xfrm>
          <a:prstGeom prst="rect">
            <a:avLst/>
          </a:prstGeom>
          <a:noFill/>
        </p:spPr>
        <p:txBody>
          <a:bodyPr wrap="square" rtlCol="0">
            <a:spAutoFit/>
          </a:bodyPr>
          <a:lstStyle/>
          <a:p>
            <a:r>
              <a:rPr lang="fi-FI" dirty="0"/>
              <a:t>              </a:t>
            </a:r>
            <a:r>
              <a:rPr lang="fi-FI" sz="2800" b="1" dirty="0"/>
              <a:t>MISSIO</a:t>
            </a:r>
          </a:p>
        </p:txBody>
      </p:sp>
    </p:spTree>
    <p:extLst>
      <p:ext uri="{BB962C8B-B14F-4D97-AF65-F5344CB8AC3E}">
        <p14:creationId xmlns:p14="http://schemas.microsoft.com/office/powerpoint/2010/main" val="2807996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05" y="759377"/>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693319"/>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a:t>
            </a:r>
          </a:p>
        </p:txBody>
      </p:sp>
      <p:sp>
        <p:nvSpPr>
          <p:cNvPr id="2" name="Tekstiruutu 1"/>
          <p:cNvSpPr txBox="1"/>
          <p:nvPr/>
        </p:nvSpPr>
        <p:spPr>
          <a:xfrm>
            <a:off x="5436096" y="868173"/>
            <a:ext cx="3096344" cy="523220"/>
          </a:xfrm>
          <a:prstGeom prst="rect">
            <a:avLst/>
          </a:prstGeom>
          <a:noFill/>
        </p:spPr>
        <p:txBody>
          <a:bodyPr wrap="square" rtlCol="0">
            <a:spAutoFit/>
          </a:bodyPr>
          <a:lstStyle/>
          <a:p>
            <a:r>
              <a:rPr lang="fi-FI" dirty="0"/>
              <a:t>              </a:t>
            </a:r>
            <a:r>
              <a:rPr lang="fi-FI" sz="2800" b="1" dirty="0"/>
              <a:t>ARVOT</a:t>
            </a:r>
          </a:p>
        </p:txBody>
      </p:sp>
      <p:sp>
        <p:nvSpPr>
          <p:cNvPr id="3" name="Pyöristetty suorakulmio 2"/>
          <p:cNvSpPr/>
          <p:nvPr/>
        </p:nvSpPr>
        <p:spPr>
          <a:xfrm>
            <a:off x="4067944" y="3259434"/>
            <a:ext cx="1440160" cy="1249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Fiilistellen futista</a:t>
            </a:r>
          </a:p>
        </p:txBody>
      </p:sp>
      <p:sp>
        <p:nvSpPr>
          <p:cNvPr id="6" name="Pyöristetty suorakulmio 5"/>
          <p:cNvSpPr/>
          <p:nvPr/>
        </p:nvSpPr>
        <p:spPr>
          <a:xfrm>
            <a:off x="6300192" y="2132205"/>
            <a:ext cx="2376264"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Iloisuus</a:t>
            </a:r>
          </a:p>
          <a:p>
            <a:pPr algn="ctr"/>
            <a:r>
              <a:rPr lang="fi-FI" dirty="0"/>
              <a:t>-</a:t>
            </a:r>
            <a:r>
              <a:rPr lang="fi-FI" sz="1200" dirty="0"/>
              <a:t>  Jalkapallosta nauttimista asioiden tekemistä hymy huulilla, leikinomaisuutta unohtamatta</a:t>
            </a:r>
            <a:endParaRPr lang="fi-FI" dirty="0"/>
          </a:p>
        </p:txBody>
      </p:sp>
      <p:sp>
        <p:nvSpPr>
          <p:cNvPr id="7" name="Pyöristetty suorakulmio 6"/>
          <p:cNvSpPr/>
          <p:nvPr/>
        </p:nvSpPr>
        <p:spPr>
          <a:xfrm>
            <a:off x="6300192" y="4077072"/>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Urheilullisuus</a:t>
            </a:r>
          </a:p>
          <a:p>
            <a:pPr algn="ctr"/>
            <a:r>
              <a:rPr lang="fi-FI" dirty="0"/>
              <a:t>-</a:t>
            </a:r>
            <a:r>
              <a:rPr lang="fi-FI" sz="1200" dirty="0"/>
              <a:t> Tavoitteellisuus, yksilöiden huomioiminen, monipuolinen harjoittelu, päihteettömyys</a:t>
            </a:r>
            <a:endParaRPr lang="fi-FI" dirty="0"/>
          </a:p>
        </p:txBody>
      </p:sp>
      <p:sp>
        <p:nvSpPr>
          <p:cNvPr id="8" name="Pyöristetty suorakulmio 7"/>
          <p:cNvSpPr/>
          <p:nvPr/>
        </p:nvSpPr>
        <p:spPr>
          <a:xfrm>
            <a:off x="899592" y="2132205"/>
            <a:ext cx="2232248"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Reiluus</a:t>
            </a:r>
            <a:br>
              <a:rPr lang="fi-FI" dirty="0"/>
            </a:br>
            <a:r>
              <a:rPr lang="fi-FI" dirty="0"/>
              <a:t>- </a:t>
            </a:r>
            <a:r>
              <a:rPr lang="fi-FI" sz="1200" dirty="0"/>
              <a:t>Tasavertaisuutta, suvaitsevaisuutta, </a:t>
            </a:r>
            <a:r>
              <a:rPr lang="fi-FI" sz="1200" dirty="0" err="1"/>
              <a:t>Fair</a:t>
            </a:r>
            <a:r>
              <a:rPr lang="fi-FI" sz="1200" dirty="0"/>
              <a:t> Playta,</a:t>
            </a:r>
            <a:br>
              <a:rPr lang="fi-FI" sz="1200" dirty="0"/>
            </a:br>
            <a:r>
              <a:rPr lang="fi-FI" sz="1200" dirty="0"/>
              <a:t>vastustajan kunnioittamista, yksilöiden huomioimista</a:t>
            </a:r>
          </a:p>
        </p:txBody>
      </p:sp>
      <p:sp>
        <p:nvSpPr>
          <p:cNvPr id="9" name="Pyöristetty suorakulmio 8"/>
          <p:cNvSpPr/>
          <p:nvPr/>
        </p:nvSpPr>
        <p:spPr>
          <a:xfrm>
            <a:off x="899592" y="4077073"/>
            <a:ext cx="2232248" cy="1512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Yhteisöllisyys</a:t>
            </a:r>
          </a:p>
          <a:p>
            <a:pPr algn="ctr"/>
            <a:r>
              <a:rPr lang="fi-FI" dirty="0"/>
              <a:t>-</a:t>
            </a:r>
            <a:r>
              <a:rPr lang="fi-FI" sz="1200" dirty="0"/>
              <a:t> Olemme yhtä jalkapalloperhettä, olemme ylpeitä seurastamme</a:t>
            </a:r>
            <a:endParaRPr lang="fi-FI" dirty="0"/>
          </a:p>
        </p:txBody>
      </p:sp>
      <p:cxnSp>
        <p:nvCxnSpPr>
          <p:cNvPr id="11" name="Suora yhdysviiva 10"/>
          <p:cNvCxnSpPr/>
          <p:nvPr/>
        </p:nvCxnSpPr>
        <p:spPr>
          <a:xfrm flipV="1">
            <a:off x="5508104" y="2888614"/>
            <a:ext cx="792088"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uora yhdysviiva 13"/>
          <p:cNvCxnSpPr>
            <a:endCxn id="7" idx="1"/>
          </p:cNvCxnSpPr>
          <p:nvPr/>
        </p:nvCxnSpPr>
        <p:spPr>
          <a:xfrm>
            <a:off x="5508104" y="3884276"/>
            <a:ext cx="792088" cy="948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uora yhdysviiva 16"/>
          <p:cNvCxnSpPr>
            <a:stCxn id="8" idx="3"/>
            <a:endCxn id="3" idx="1"/>
          </p:cNvCxnSpPr>
          <p:nvPr/>
        </p:nvCxnSpPr>
        <p:spPr>
          <a:xfrm>
            <a:off x="3131840" y="2888615"/>
            <a:ext cx="936104"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uora yhdysviiva 18"/>
          <p:cNvCxnSpPr>
            <a:endCxn id="3" idx="1"/>
          </p:cNvCxnSpPr>
          <p:nvPr/>
        </p:nvCxnSpPr>
        <p:spPr>
          <a:xfrm flipV="1">
            <a:off x="3131840" y="3884277"/>
            <a:ext cx="936104" cy="9488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189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908958">
            <a:hlinkClick r:id=""/>
          </p:cNvPr>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2195736" y="2132205"/>
            <a:ext cx="4968552" cy="467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68173"/>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564904"/>
            <a:ext cx="7776864" cy="4031873"/>
          </a:xfrm>
          <a:prstGeom prst="rect">
            <a:avLst/>
          </a:prstGeom>
          <a:noFill/>
        </p:spPr>
        <p:txBody>
          <a:bodyPr wrap="square" rtlCol="0">
            <a:spAutoFit/>
          </a:bodyPr>
          <a:lstStyle/>
          <a:p>
            <a:pPr algn="ctr"/>
            <a:r>
              <a:rPr lang="fi-FI" dirty="0"/>
              <a:t>  </a:t>
            </a:r>
            <a:endParaRPr lang="fi-FI" sz="2400" b="1" dirty="0"/>
          </a:p>
          <a:p>
            <a:pPr algn="ctr"/>
            <a:r>
              <a:rPr lang="fi-FI" sz="2400" b="1" dirty="0"/>
              <a:t>JÄPS – SUOMEN TOP-</a:t>
            </a:r>
            <a:r>
              <a:rPr lang="fi-FI" sz="2800" b="1" dirty="0"/>
              <a:t>10</a:t>
            </a:r>
            <a:r>
              <a:rPr lang="fi-FI" sz="2400" b="1" dirty="0"/>
              <a:t> JUNIORIJALKAPALLOSEURA, KAIKILLA MITTAREILLA</a:t>
            </a:r>
          </a:p>
          <a:p>
            <a:pPr algn="ctr"/>
            <a:endParaRPr lang="fi-FI" sz="2400" b="1" dirty="0"/>
          </a:p>
          <a:p>
            <a:pPr marL="285750" indent="-285750" algn="ctr">
              <a:buFontTx/>
              <a:buChar char="-"/>
            </a:pPr>
            <a:r>
              <a:rPr lang="fi-FI" dirty="0"/>
              <a:t>Kannustava ja organisoitu junioritoiminta</a:t>
            </a:r>
          </a:p>
          <a:p>
            <a:pPr marL="285750" indent="-285750" algn="ctr">
              <a:buFontTx/>
              <a:buChar char="-"/>
            </a:pPr>
            <a:r>
              <a:rPr lang="fi-FI" dirty="0"/>
              <a:t>Harrastetoiminta liikuttaa järvenpääläisiä</a:t>
            </a:r>
          </a:p>
          <a:p>
            <a:pPr marL="285750" indent="-285750" algn="ctr">
              <a:buFontTx/>
              <a:buChar char="-"/>
            </a:pPr>
            <a:r>
              <a:rPr lang="fi-FI" dirty="0"/>
              <a:t>Toiminta on järjestäytynyttä ja sujuvaa</a:t>
            </a:r>
          </a:p>
          <a:p>
            <a:pPr marL="285750" indent="-285750" algn="ctr">
              <a:buFontTx/>
              <a:buChar char="-"/>
            </a:pPr>
            <a:r>
              <a:rPr lang="fi-FI" dirty="0"/>
              <a:t>Ammattimaisesti hoidettu talous pitää budjetin tasapainossa</a:t>
            </a:r>
          </a:p>
          <a:p>
            <a:pPr marL="285750" indent="-285750" algn="ctr">
              <a:buFontTx/>
              <a:buChar char="-"/>
            </a:pPr>
            <a:r>
              <a:rPr lang="fi-FI" dirty="0"/>
              <a:t>Paremmat ja kehittyvät olosuhteet</a:t>
            </a:r>
          </a:p>
          <a:p>
            <a:pPr marL="285750" indent="-285750" algn="ctr">
              <a:buFontTx/>
              <a:buChar char="-"/>
            </a:pPr>
            <a:r>
              <a:rPr lang="fi-FI" dirty="0"/>
              <a:t>Avoin ja aktiivinen viestintä</a:t>
            </a:r>
          </a:p>
          <a:p>
            <a:pPr algn="ctr"/>
            <a:endParaRPr lang="fi-FI" dirty="0"/>
          </a:p>
          <a:p>
            <a:pPr algn="ctr"/>
            <a:endParaRPr lang="fi-FI" dirty="0"/>
          </a:p>
          <a:p>
            <a:pPr algn="ctr"/>
            <a:r>
              <a:rPr lang="fi-FI" dirty="0"/>
              <a:t>www.japs.fi</a:t>
            </a:r>
          </a:p>
        </p:txBody>
      </p:sp>
      <p:sp>
        <p:nvSpPr>
          <p:cNvPr id="2" name="Tekstiruutu 1"/>
          <p:cNvSpPr txBox="1"/>
          <p:nvPr/>
        </p:nvSpPr>
        <p:spPr>
          <a:xfrm>
            <a:off x="5724128" y="868173"/>
            <a:ext cx="2232248" cy="646331"/>
          </a:xfrm>
          <a:prstGeom prst="rect">
            <a:avLst/>
          </a:prstGeom>
          <a:noFill/>
        </p:spPr>
        <p:txBody>
          <a:bodyPr wrap="square" rtlCol="0">
            <a:spAutoFit/>
          </a:bodyPr>
          <a:lstStyle/>
          <a:p>
            <a:r>
              <a:rPr lang="fi-FI" dirty="0"/>
              <a:t>     </a:t>
            </a:r>
            <a:r>
              <a:rPr lang="fi-FI" sz="2800" b="1" dirty="0"/>
              <a:t>VISIO </a:t>
            </a:r>
            <a:r>
              <a:rPr lang="fi-FI" sz="3600" b="1" dirty="0"/>
              <a:t>2021</a:t>
            </a:r>
          </a:p>
        </p:txBody>
      </p:sp>
    </p:spTree>
    <p:extLst>
      <p:ext uri="{BB962C8B-B14F-4D97-AF65-F5344CB8AC3E}">
        <p14:creationId xmlns:p14="http://schemas.microsoft.com/office/powerpoint/2010/main" val="4018126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68173"/>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970318"/>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a:t>
            </a:r>
          </a:p>
        </p:txBody>
      </p:sp>
      <p:sp>
        <p:nvSpPr>
          <p:cNvPr id="2" name="Tekstiruutu 1"/>
          <p:cNvSpPr txBox="1"/>
          <p:nvPr/>
        </p:nvSpPr>
        <p:spPr>
          <a:xfrm>
            <a:off x="4572000" y="868173"/>
            <a:ext cx="4104456" cy="461665"/>
          </a:xfrm>
          <a:prstGeom prst="rect">
            <a:avLst/>
          </a:prstGeom>
          <a:noFill/>
        </p:spPr>
        <p:txBody>
          <a:bodyPr wrap="square" rtlCol="0">
            <a:spAutoFit/>
          </a:bodyPr>
          <a:lstStyle/>
          <a:p>
            <a:pPr algn="ctr"/>
            <a:r>
              <a:rPr lang="fi-FI" sz="2400" b="1" dirty="0"/>
              <a:t>Strategiatyön eteneminen</a:t>
            </a:r>
          </a:p>
        </p:txBody>
      </p:sp>
      <p:sp>
        <p:nvSpPr>
          <p:cNvPr id="3" name="Pyöristetty suorakulmio 2"/>
          <p:cNvSpPr/>
          <p:nvPr/>
        </p:nvSpPr>
        <p:spPr>
          <a:xfrm>
            <a:off x="1347102" y="2636912"/>
            <a:ext cx="200076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Seurakysely 2015</a:t>
            </a:r>
          </a:p>
        </p:txBody>
      </p:sp>
      <p:sp>
        <p:nvSpPr>
          <p:cNvPr id="6" name="Pyöristetty suorakulmio 5"/>
          <p:cNvSpPr/>
          <p:nvPr/>
        </p:nvSpPr>
        <p:spPr>
          <a:xfrm>
            <a:off x="3787643" y="2636912"/>
            <a:ext cx="200076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Suunnitteluvaihe </a:t>
            </a:r>
            <a:br>
              <a:rPr lang="fi-FI" dirty="0"/>
            </a:br>
            <a:r>
              <a:rPr lang="fi-FI" dirty="0"/>
              <a:t>10-12/2015</a:t>
            </a:r>
          </a:p>
        </p:txBody>
      </p:sp>
      <p:sp>
        <p:nvSpPr>
          <p:cNvPr id="7" name="Pyöristetty suorakulmio 6"/>
          <p:cNvSpPr/>
          <p:nvPr/>
        </p:nvSpPr>
        <p:spPr>
          <a:xfrm>
            <a:off x="6228184" y="2636912"/>
            <a:ext cx="201622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Strategiapäivä 12/2015</a:t>
            </a:r>
          </a:p>
        </p:txBody>
      </p:sp>
      <p:sp>
        <p:nvSpPr>
          <p:cNvPr id="8" name="Pyöristetty suorakulmio 7"/>
          <p:cNvSpPr/>
          <p:nvPr/>
        </p:nvSpPr>
        <p:spPr>
          <a:xfrm>
            <a:off x="1347103" y="4365584"/>
            <a:ext cx="200076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Strategiset nostot vuodelle 2016 01/2016</a:t>
            </a:r>
          </a:p>
        </p:txBody>
      </p:sp>
      <p:sp>
        <p:nvSpPr>
          <p:cNvPr id="9" name="Pyöristetty suorakulmio 8"/>
          <p:cNvSpPr/>
          <p:nvPr/>
        </p:nvSpPr>
        <p:spPr>
          <a:xfrm>
            <a:off x="3794004" y="4365583"/>
            <a:ext cx="2000762" cy="1335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Valmiin strategian esittely 06/2016</a:t>
            </a:r>
          </a:p>
        </p:txBody>
      </p:sp>
      <p:sp>
        <p:nvSpPr>
          <p:cNvPr id="10" name="Pyöristetty suorakulmio 9"/>
          <p:cNvSpPr/>
          <p:nvPr/>
        </p:nvSpPr>
        <p:spPr>
          <a:xfrm>
            <a:off x="6228184" y="4365584"/>
            <a:ext cx="2000762"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Välitarkistukset ja uudet nostot puolivuosittain</a:t>
            </a:r>
          </a:p>
        </p:txBody>
      </p:sp>
      <p:cxnSp>
        <p:nvCxnSpPr>
          <p:cNvPr id="12" name="Suora nuoliyhdysviiva 11"/>
          <p:cNvCxnSpPr/>
          <p:nvPr/>
        </p:nvCxnSpPr>
        <p:spPr>
          <a:xfrm>
            <a:off x="3491880" y="332098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uora nuoliyhdysviiva 13"/>
          <p:cNvCxnSpPr/>
          <p:nvPr/>
        </p:nvCxnSpPr>
        <p:spPr>
          <a:xfrm>
            <a:off x="5940152" y="3320988"/>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uora nuoliyhdysviiva 15"/>
          <p:cNvCxnSpPr/>
          <p:nvPr/>
        </p:nvCxnSpPr>
        <p:spPr>
          <a:xfrm>
            <a:off x="8244408" y="332098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uora nuoliyhdysviiva 17"/>
          <p:cNvCxnSpPr/>
          <p:nvPr/>
        </p:nvCxnSpPr>
        <p:spPr>
          <a:xfrm flipV="1">
            <a:off x="1115616" y="5033468"/>
            <a:ext cx="231486" cy="16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uora nuoliyhdysviiva 19"/>
          <p:cNvCxnSpPr/>
          <p:nvPr/>
        </p:nvCxnSpPr>
        <p:spPr>
          <a:xfrm>
            <a:off x="3408724" y="5041564"/>
            <a:ext cx="360039" cy="8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Kulmayhdysviiva 21"/>
          <p:cNvCxnSpPr/>
          <p:nvPr/>
        </p:nvCxnSpPr>
        <p:spPr>
          <a:xfrm flipV="1">
            <a:off x="5940152" y="5041564"/>
            <a:ext cx="289402" cy="8096"/>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47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68173"/>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970318"/>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a:t>
            </a:r>
          </a:p>
        </p:txBody>
      </p:sp>
      <p:sp>
        <p:nvSpPr>
          <p:cNvPr id="3" name="Tekstiruutu 2"/>
          <p:cNvSpPr txBox="1"/>
          <p:nvPr/>
        </p:nvSpPr>
        <p:spPr>
          <a:xfrm>
            <a:off x="4644008" y="868173"/>
            <a:ext cx="3888432" cy="461665"/>
          </a:xfrm>
          <a:prstGeom prst="rect">
            <a:avLst/>
          </a:prstGeom>
          <a:noFill/>
        </p:spPr>
        <p:txBody>
          <a:bodyPr wrap="square" rtlCol="0">
            <a:spAutoFit/>
          </a:bodyPr>
          <a:lstStyle/>
          <a:p>
            <a:r>
              <a:rPr lang="fi-FI" sz="2400" b="1" dirty="0"/>
              <a:t>Strategiatyön eteneminen</a:t>
            </a:r>
          </a:p>
        </p:txBody>
      </p:sp>
      <p:cxnSp>
        <p:nvCxnSpPr>
          <p:cNvPr id="7" name="Suora nuoliyhdysviiva 6"/>
          <p:cNvCxnSpPr/>
          <p:nvPr/>
        </p:nvCxnSpPr>
        <p:spPr>
          <a:xfrm>
            <a:off x="1187624" y="4406047"/>
            <a:ext cx="11521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yöristetty suorakulmio 7"/>
          <p:cNvSpPr/>
          <p:nvPr/>
        </p:nvSpPr>
        <p:spPr>
          <a:xfrm>
            <a:off x="2843808" y="3429000"/>
            <a:ext cx="4968552"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4000" dirty="0"/>
              <a:t>KOHTI VISIOTA </a:t>
            </a:r>
            <a:r>
              <a:rPr lang="fi-FI" sz="4800" dirty="0"/>
              <a:t>2021</a:t>
            </a:r>
          </a:p>
        </p:txBody>
      </p:sp>
    </p:spTree>
    <p:extLst>
      <p:ext uri="{BB962C8B-B14F-4D97-AF65-F5344CB8AC3E}">
        <p14:creationId xmlns:p14="http://schemas.microsoft.com/office/powerpoint/2010/main" val="4212511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05" y="759377"/>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693319"/>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 </a:t>
            </a:r>
          </a:p>
        </p:txBody>
      </p:sp>
      <p:sp>
        <p:nvSpPr>
          <p:cNvPr id="2" name="Tekstiruutu 1"/>
          <p:cNvSpPr txBox="1"/>
          <p:nvPr/>
        </p:nvSpPr>
        <p:spPr>
          <a:xfrm>
            <a:off x="5436096" y="868173"/>
            <a:ext cx="3096344" cy="369332"/>
          </a:xfrm>
          <a:prstGeom prst="rect">
            <a:avLst/>
          </a:prstGeom>
          <a:noFill/>
        </p:spPr>
        <p:txBody>
          <a:bodyPr wrap="square" rtlCol="0">
            <a:spAutoFit/>
          </a:bodyPr>
          <a:lstStyle/>
          <a:p>
            <a:r>
              <a:rPr lang="fi-FI" dirty="0"/>
              <a:t>             </a:t>
            </a:r>
            <a:endParaRPr lang="fi-FI" sz="2800" b="1" dirty="0"/>
          </a:p>
        </p:txBody>
      </p:sp>
      <p:sp>
        <p:nvSpPr>
          <p:cNvPr id="3" name="Pyöristetty suorakulmio 2"/>
          <p:cNvSpPr/>
          <p:nvPr/>
        </p:nvSpPr>
        <p:spPr>
          <a:xfrm>
            <a:off x="4067944" y="3259434"/>
            <a:ext cx="1440160" cy="1249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600" dirty="0"/>
              <a:t>STRATEGIA-MALLI</a:t>
            </a:r>
          </a:p>
        </p:txBody>
      </p:sp>
      <p:sp>
        <p:nvSpPr>
          <p:cNvPr id="6" name="Pyöristetty suorakulmio 5"/>
          <p:cNvSpPr/>
          <p:nvPr/>
        </p:nvSpPr>
        <p:spPr>
          <a:xfrm>
            <a:off x="6300192" y="2132205"/>
            <a:ext cx="2376264"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Sisäiset prosessit</a:t>
            </a:r>
          </a:p>
          <a:p>
            <a:pPr algn="ctr"/>
            <a:r>
              <a:rPr lang="fi-FI" dirty="0"/>
              <a:t>-</a:t>
            </a:r>
            <a:r>
              <a:rPr lang="fi-FI" sz="1200" dirty="0"/>
              <a:t>  Laadukkaat olosuhteet, osaava valmennus sekä yhteisöllisyys</a:t>
            </a:r>
            <a:endParaRPr lang="fi-FI" dirty="0"/>
          </a:p>
        </p:txBody>
      </p:sp>
      <p:sp>
        <p:nvSpPr>
          <p:cNvPr id="7" name="Pyöristetty suorakulmio 6"/>
          <p:cNvSpPr/>
          <p:nvPr/>
        </p:nvSpPr>
        <p:spPr>
          <a:xfrm>
            <a:off x="6300192" y="4077072"/>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Osaaminen</a:t>
            </a:r>
          </a:p>
          <a:p>
            <a:pPr algn="ctr"/>
            <a:r>
              <a:rPr lang="fi-FI" dirty="0"/>
              <a:t>-</a:t>
            </a:r>
            <a:r>
              <a:rPr lang="fi-FI" sz="1200" dirty="0"/>
              <a:t> Henkilökunnan työhyvinvointi, johtokunnan rooli ja vastuut sekä vapaaehtoisten johtaminen</a:t>
            </a:r>
            <a:endParaRPr lang="fi-FI" dirty="0"/>
          </a:p>
        </p:txBody>
      </p:sp>
      <p:sp>
        <p:nvSpPr>
          <p:cNvPr id="8" name="Pyöristetty suorakulmio 7"/>
          <p:cNvSpPr/>
          <p:nvPr/>
        </p:nvSpPr>
        <p:spPr>
          <a:xfrm>
            <a:off x="899592" y="2132205"/>
            <a:ext cx="2232248"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Taloudellinen</a:t>
            </a:r>
            <a:br>
              <a:rPr lang="fi-FI" dirty="0"/>
            </a:br>
            <a:r>
              <a:rPr lang="fi-FI" dirty="0"/>
              <a:t>- </a:t>
            </a:r>
            <a:r>
              <a:rPr lang="fi-FI" sz="1200" dirty="0"/>
              <a:t>taloudelliset edellytykset harrastamiselle kaikilla tasoilla, yhteistyösuhteiden vahvistaminen sekä taloudellisen avoimuuden lisääminen</a:t>
            </a:r>
          </a:p>
        </p:txBody>
      </p:sp>
      <p:sp>
        <p:nvSpPr>
          <p:cNvPr id="9" name="Pyöristetty suorakulmio 8"/>
          <p:cNvSpPr/>
          <p:nvPr/>
        </p:nvSpPr>
        <p:spPr>
          <a:xfrm>
            <a:off x="899592" y="4077073"/>
            <a:ext cx="2232248" cy="1512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Pelaajakehitys</a:t>
            </a:r>
          </a:p>
          <a:p>
            <a:pPr algn="ctr"/>
            <a:r>
              <a:rPr lang="fi-FI" dirty="0"/>
              <a:t>-</a:t>
            </a:r>
            <a:r>
              <a:rPr lang="fi-FI" sz="1200" dirty="0"/>
              <a:t> Jokaisen pelaajan  oikeus kehittyä omien kykyjensä sallimissa rajoissa, talenttivalmennuksella kohti huippua sekä matalan kynnyksen harrastetoiminta</a:t>
            </a:r>
            <a:endParaRPr lang="fi-FI" dirty="0"/>
          </a:p>
        </p:txBody>
      </p:sp>
      <p:cxnSp>
        <p:nvCxnSpPr>
          <p:cNvPr id="11" name="Suora yhdysviiva 10"/>
          <p:cNvCxnSpPr/>
          <p:nvPr/>
        </p:nvCxnSpPr>
        <p:spPr>
          <a:xfrm flipV="1">
            <a:off x="5508104" y="2888614"/>
            <a:ext cx="792088"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uora yhdysviiva 13"/>
          <p:cNvCxnSpPr>
            <a:endCxn id="7" idx="1"/>
          </p:cNvCxnSpPr>
          <p:nvPr/>
        </p:nvCxnSpPr>
        <p:spPr>
          <a:xfrm>
            <a:off x="5508104" y="3884276"/>
            <a:ext cx="792088" cy="948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uora yhdysviiva 16"/>
          <p:cNvCxnSpPr>
            <a:stCxn id="8" idx="3"/>
            <a:endCxn id="3" idx="1"/>
          </p:cNvCxnSpPr>
          <p:nvPr/>
        </p:nvCxnSpPr>
        <p:spPr>
          <a:xfrm>
            <a:off x="3131840" y="2888615"/>
            <a:ext cx="936104"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uora yhdysviiva 18"/>
          <p:cNvCxnSpPr>
            <a:endCxn id="3" idx="1"/>
          </p:cNvCxnSpPr>
          <p:nvPr/>
        </p:nvCxnSpPr>
        <p:spPr>
          <a:xfrm flipV="1">
            <a:off x="3131840" y="3884277"/>
            <a:ext cx="936104" cy="9488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168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908958">
            <a:hlinkClick r:id=""/>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105" y="759377"/>
            <a:ext cx="1471084" cy="1264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iruutu 4"/>
          <p:cNvSpPr txBox="1"/>
          <p:nvPr/>
        </p:nvSpPr>
        <p:spPr>
          <a:xfrm>
            <a:off x="899592" y="2420888"/>
            <a:ext cx="7776864" cy="3693319"/>
          </a:xfrm>
          <a:prstGeom prst="rect">
            <a:avLst/>
          </a:prstGeom>
          <a:noFill/>
        </p:spPr>
        <p:txBody>
          <a:bodyPr wrap="square" rtlCol="0">
            <a:spAutoFit/>
          </a:bodyPr>
          <a:lstStyle/>
          <a:p>
            <a:pPr algn="ctr"/>
            <a:r>
              <a:rPr lang="fi-FI" dirty="0"/>
              <a:t>  </a:t>
            </a:r>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endParaRPr lang="fi-FI" dirty="0"/>
          </a:p>
          <a:p>
            <a:pPr algn="ctr"/>
            <a:r>
              <a:rPr lang="fi-FI" dirty="0"/>
              <a:t>www.japs.fi </a:t>
            </a:r>
          </a:p>
        </p:txBody>
      </p:sp>
      <p:sp>
        <p:nvSpPr>
          <p:cNvPr id="2" name="Tekstiruutu 1"/>
          <p:cNvSpPr txBox="1"/>
          <p:nvPr/>
        </p:nvSpPr>
        <p:spPr>
          <a:xfrm>
            <a:off x="5436096" y="868173"/>
            <a:ext cx="3096344" cy="369332"/>
          </a:xfrm>
          <a:prstGeom prst="rect">
            <a:avLst/>
          </a:prstGeom>
          <a:noFill/>
        </p:spPr>
        <p:txBody>
          <a:bodyPr wrap="square" rtlCol="0">
            <a:spAutoFit/>
          </a:bodyPr>
          <a:lstStyle/>
          <a:p>
            <a:r>
              <a:rPr lang="fi-FI" dirty="0"/>
              <a:t>             </a:t>
            </a:r>
            <a:endParaRPr lang="fi-FI" sz="2800" b="1" dirty="0"/>
          </a:p>
        </p:txBody>
      </p:sp>
      <p:sp>
        <p:nvSpPr>
          <p:cNvPr id="3" name="Pyöristetty suorakulmio 2"/>
          <p:cNvSpPr/>
          <p:nvPr/>
        </p:nvSpPr>
        <p:spPr>
          <a:xfrm>
            <a:off x="4067944" y="3259434"/>
            <a:ext cx="1440160" cy="12496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2000" dirty="0"/>
              <a:t>Jalkautus</a:t>
            </a:r>
          </a:p>
        </p:txBody>
      </p:sp>
      <p:sp>
        <p:nvSpPr>
          <p:cNvPr id="6" name="Pyöristetty suorakulmio 5"/>
          <p:cNvSpPr/>
          <p:nvPr/>
        </p:nvSpPr>
        <p:spPr>
          <a:xfrm>
            <a:off x="6300192" y="2132205"/>
            <a:ext cx="2376264"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Kevät- ja syyskokoukset</a:t>
            </a:r>
            <a:br>
              <a:rPr lang="fi-FI" dirty="0"/>
            </a:br>
            <a:r>
              <a:rPr lang="fi-FI" dirty="0"/>
              <a:t>Kauden päättäjäiset</a:t>
            </a:r>
          </a:p>
          <a:p>
            <a:pPr algn="ctr"/>
            <a:r>
              <a:rPr lang="fi-FI" dirty="0"/>
              <a:t>Toimijoiden ilta</a:t>
            </a:r>
          </a:p>
        </p:txBody>
      </p:sp>
      <p:sp>
        <p:nvSpPr>
          <p:cNvPr id="7" name="Pyöristetty suorakulmio 6"/>
          <p:cNvSpPr/>
          <p:nvPr/>
        </p:nvSpPr>
        <p:spPr>
          <a:xfrm>
            <a:off x="6300192" y="4077072"/>
            <a:ext cx="2376264" cy="15121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Nettisivut</a:t>
            </a:r>
            <a:br>
              <a:rPr lang="fi-FI" dirty="0"/>
            </a:br>
            <a:r>
              <a:rPr lang="fi-FI" dirty="0"/>
              <a:t>Twitter</a:t>
            </a:r>
            <a:br>
              <a:rPr lang="fi-FI" dirty="0"/>
            </a:br>
            <a:r>
              <a:rPr lang="fi-FI" dirty="0"/>
              <a:t>Facebook</a:t>
            </a:r>
            <a:br>
              <a:rPr lang="fi-FI" dirty="0"/>
            </a:br>
            <a:r>
              <a:rPr lang="fi-FI" dirty="0"/>
              <a:t>Jäsenkirjeet</a:t>
            </a:r>
            <a:br>
              <a:rPr lang="fi-FI" dirty="0"/>
            </a:br>
            <a:r>
              <a:rPr lang="fi-FI" dirty="0"/>
              <a:t>Tapahtumat</a:t>
            </a:r>
          </a:p>
        </p:txBody>
      </p:sp>
      <p:sp>
        <p:nvSpPr>
          <p:cNvPr id="8" name="Pyöristetty suorakulmio 7"/>
          <p:cNvSpPr/>
          <p:nvPr/>
        </p:nvSpPr>
        <p:spPr>
          <a:xfrm>
            <a:off x="899592" y="2132205"/>
            <a:ext cx="2232248" cy="15128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a:p>
            <a:pPr algn="ctr"/>
            <a:r>
              <a:rPr lang="fi-FI" dirty="0"/>
              <a:t>Strategiapäivät</a:t>
            </a:r>
          </a:p>
          <a:p>
            <a:pPr algn="ctr"/>
            <a:r>
              <a:rPr lang="fi-FI" dirty="0"/>
              <a:t>Ikäluokkakyselyt</a:t>
            </a:r>
            <a:br>
              <a:rPr lang="fi-FI" dirty="0"/>
            </a:br>
            <a:r>
              <a:rPr lang="fi-FI" dirty="0"/>
              <a:t>Ikäluokkastartit</a:t>
            </a:r>
          </a:p>
          <a:p>
            <a:pPr algn="ctr"/>
            <a:endParaRPr lang="fi-FI" sz="1200" dirty="0"/>
          </a:p>
        </p:txBody>
      </p:sp>
      <p:sp>
        <p:nvSpPr>
          <p:cNvPr id="9" name="Pyöristetty suorakulmio 8"/>
          <p:cNvSpPr/>
          <p:nvPr/>
        </p:nvSpPr>
        <p:spPr>
          <a:xfrm>
            <a:off x="899592" y="4077073"/>
            <a:ext cx="2232248" cy="15121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dirty="0"/>
              <a:t>Valmentajakerhot</a:t>
            </a:r>
            <a:br>
              <a:rPr lang="fi-FI" dirty="0"/>
            </a:br>
            <a:r>
              <a:rPr lang="fi-FI" dirty="0"/>
              <a:t>JoJokerhot</a:t>
            </a:r>
            <a:br>
              <a:rPr lang="fi-FI" dirty="0"/>
            </a:br>
            <a:r>
              <a:rPr lang="fi-FI" dirty="0"/>
              <a:t>Rahurikerhot</a:t>
            </a:r>
          </a:p>
        </p:txBody>
      </p:sp>
      <p:cxnSp>
        <p:nvCxnSpPr>
          <p:cNvPr id="11" name="Suora yhdysviiva 10"/>
          <p:cNvCxnSpPr/>
          <p:nvPr/>
        </p:nvCxnSpPr>
        <p:spPr>
          <a:xfrm flipV="1">
            <a:off x="5508104" y="2888614"/>
            <a:ext cx="792088"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uora yhdysviiva 13"/>
          <p:cNvCxnSpPr>
            <a:endCxn id="7" idx="1"/>
          </p:cNvCxnSpPr>
          <p:nvPr/>
        </p:nvCxnSpPr>
        <p:spPr>
          <a:xfrm>
            <a:off x="5508104" y="3884276"/>
            <a:ext cx="792088" cy="948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uora yhdysviiva 16"/>
          <p:cNvCxnSpPr>
            <a:stCxn id="8" idx="3"/>
            <a:endCxn id="3" idx="1"/>
          </p:cNvCxnSpPr>
          <p:nvPr/>
        </p:nvCxnSpPr>
        <p:spPr>
          <a:xfrm>
            <a:off x="3131840" y="2888615"/>
            <a:ext cx="936104" cy="995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uora yhdysviiva 18"/>
          <p:cNvCxnSpPr>
            <a:endCxn id="3" idx="1"/>
          </p:cNvCxnSpPr>
          <p:nvPr/>
        </p:nvCxnSpPr>
        <p:spPr>
          <a:xfrm flipV="1">
            <a:off x="3131840" y="3884277"/>
            <a:ext cx="936104" cy="948879"/>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9597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Virta">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96</TotalTime>
  <Words>213</Words>
  <Application>Microsoft Office PowerPoint</Application>
  <PresentationFormat>Näytössä katseltava diaesitys (4:3)</PresentationFormat>
  <Paragraphs>144</Paragraphs>
  <Slides>9</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Candara</vt:lpstr>
      <vt:lpstr>Symbol</vt:lpstr>
      <vt:lpstr>Aaltomuoto</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Mikko Hiltunen</dc:creator>
  <cp:lastModifiedBy>Omistaja</cp:lastModifiedBy>
  <cp:revision>16</cp:revision>
  <dcterms:created xsi:type="dcterms:W3CDTF">2016-05-20T01:34:45Z</dcterms:created>
  <dcterms:modified xsi:type="dcterms:W3CDTF">2016-05-20T10:40:45Z</dcterms:modified>
</cp:coreProperties>
</file>