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276" r:id="rId6"/>
    <p:sldId id="282" r:id="rId7"/>
    <p:sldId id="283" r:id="rId8"/>
    <p:sldId id="304" r:id="rId9"/>
    <p:sldId id="305" r:id="rId10"/>
    <p:sldId id="306" r:id="rId11"/>
    <p:sldId id="307" r:id="rId12"/>
    <p:sldId id="308" r:id="rId13"/>
    <p:sldId id="318" r:id="rId14"/>
    <p:sldId id="309" r:id="rId15"/>
    <p:sldId id="310" r:id="rId16"/>
    <p:sldId id="323" r:id="rId17"/>
    <p:sldId id="290" r:id="rId18"/>
    <p:sldId id="326" r:id="rId19"/>
    <p:sldId id="311" r:id="rId20"/>
    <p:sldId id="320" r:id="rId21"/>
    <p:sldId id="294" r:id="rId22"/>
    <p:sldId id="325" r:id="rId23"/>
    <p:sldId id="316" r:id="rId24"/>
    <p:sldId id="264" r:id="rId2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0C30"/>
    <a:srgbClr val="C3437F"/>
    <a:srgbClr val="171C3A"/>
    <a:srgbClr val="A9457C"/>
    <a:srgbClr val="FF9AA2"/>
    <a:srgbClr val="AB1C44"/>
    <a:srgbClr val="64457C"/>
    <a:srgbClr val="098194"/>
    <a:srgbClr val="E6E6E6"/>
    <a:srgbClr val="F698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82" autoAdjust="0"/>
  </p:normalViewPr>
  <p:slideViewPr>
    <p:cSldViewPr snapToGrid="0" snapToObjects="1">
      <p:cViewPr varScale="1">
        <p:scale>
          <a:sx n="67" d="100"/>
          <a:sy n="67" d="100"/>
        </p:scale>
        <p:origin x="568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3187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7AD66-8A7A-4A7C-9374-45106A234B1A}" type="datetimeFigureOut">
              <a:rPr lang="fi-FI" smtClean="0"/>
              <a:t>23.5.2023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E0BA9-E116-46F2-94CE-3E5EDCA774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9816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8EEE4-8AE0-9147-8292-5B2402DEA240}" type="datetimeFigureOut">
              <a:rPr lang="fi-FI" smtClean="0"/>
              <a:t>23.5.2023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6BD7F-0082-0C4E-8217-E1C7AB78FA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7696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86FC-E167-4B34-BD3F-113B3E1B1E6C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741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6BD7F-0082-0C4E-8217-E1C7AB78FA18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2556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D6BD7F-0082-0C4E-8217-E1C7AB78FA18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080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690C18AA-1714-1845-B110-AFD99075D4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5" y="101601"/>
            <a:ext cx="11772901" cy="664394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8544C60-AECD-B345-96A9-C48802C99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56D9332-0C86-6440-8DF1-DBBBA2CC83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88D9A7A6-3C7F-0A4E-A9CE-55EA8CE9614B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2286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AB581E6-A961-8245-800B-4D9235C62D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434" y="428005"/>
            <a:ext cx="1092006" cy="727548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2A38E55D-156A-EF41-925F-73D4E9C741E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0980" y="5913356"/>
            <a:ext cx="1249056" cy="83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86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paikka oikealla,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4CE4008B-AC95-B44B-998A-5F6E3B895F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9290" y="105415"/>
            <a:ext cx="5626511" cy="6668430"/>
          </a:xfrm>
        </p:spPr>
        <p:txBody>
          <a:bodyPr lIns="216000" tIns="216000" rIns="108000" bIns="108000"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04D4EB2-A0F9-9C41-B765-AF7C35039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433" y="1545997"/>
            <a:ext cx="4338484" cy="167345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6A0B6AE1-846A-9846-B691-A84BFE19C5C4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2286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n paikkamerkki 5">
            <a:extLst>
              <a:ext uri="{FF2B5EF4-FFF2-40B4-BE49-F238E27FC236}">
                <a16:creationId xmlns:a16="http://schemas.microsoft.com/office/drawing/2014/main" id="{6981EC66-3DA1-7840-9231-DD0495BB18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36433" y="3638016"/>
            <a:ext cx="4416425" cy="1992060"/>
          </a:xfrm>
        </p:spPr>
        <p:txBody>
          <a:bodyPr/>
          <a:lstStyle>
            <a:lvl1pPr>
              <a:defRPr sz="1800" b="0" i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+mn-lt"/>
              </a:defRPr>
            </a:lvl2pPr>
            <a:lvl3pPr>
              <a:defRPr sz="1400">
                <a:solidFill>
                  <a:schemeClr val="tx1"/>
                </a:solidFill>
                <a:latin typeface="+mn-lt"/>
              </a:defRPr>
            </a:lvl3pPr>
            <a:lvl4pPr>
              <a:defRPr sz="1200">
                <a:solidFill>
                  <a:schemeClr val="tx1"/>
                </a:solidFill>
                <a:latin typeface="+mn-lt"/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15936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paikka oikealla, tumm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4CE4008B-AC95-B44B-998A-5F6E3B895F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9291" y="94785"/>
            <a:ext cx="5626511" cy="6668430"/>
          </a:xfrm>
        </p:spPr>
        <p:txBody>
          <a:bodyPr lIns="216000" tIns="216000" rIns="108000" bIns="108000"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04D4EB2-A0F9-9C41-B765-AF7C35039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433" y="1893887"/>
            <a:ext cx="4338484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6A0B6AE1-846A-9846-B691-A84BFE19C5C4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2286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n paikkamerkki 5">
            <a:extLst>
              <a:ext uri="{FF2B5EF4-FFF2-40B4-BE49-F238E27FC236}">
                <a16:creationId xmlns:a16="http://schemas.microsoft.com/office/drawing/2014/main" id="{6981EC66-3DA1-7840-9231-DD0495BB18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36433" y="3638016"/>
            <a:ext cx="4416425" cy="1992060"/>
          </a:xfrm>
        </p:spPr>
        <p:txBody>
          <a:bodyPr/>
          <a:lstStyle>
            <a:lvl1pPr>
              <a:defRPr sz="1800" b="0" i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400">
                <a:solidFill>
                  <a:schemeClr val="bg1"/>
                </a:solidFill>
                <a:latin typeface="+mn-lt"/>
              </a:defRPr>
            </a:lvl3pPr>
            <a:lvl4pPr>
              <a:defRPr sz="1200">
                <a:solidFill>
                  <a:schemeClr val="bg1"/>
                </a:solidFill>
                <a:latin typeface="+mn-lt"/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141274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kuva ja palstat, tumma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Kuvan paikkamerkki 22">
            <a:extLst>
              <a:ext uri="{FF2B5EF4-FFF2-40B4-BE49-F238E27FC236}">
                <a16:creationId xmlns:a16="http://schemas.microsoft.com/office/drawing/2014/main" id="{74665F7F-DF25-4C49-B6E1-5C24C86FF3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878" y="111006"/>
            <a:ext cx="11971065" cy="4029354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42B6D7D3-87B3-B847-8E83-771807ACD3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17342" y="4859587"/>
            <a:ext cx="4651936" cy="1560480"/>
          </a:xfrm>
        </p:spPr>
        <p:txBody>
          <a:bodyPr anchor="t">
            <a:normAutofit/>
          </a:bodyPr>
          <a:lstStyle>
            <a:lvl1pPr algn="l">
              <a:defRPr sz="1400">
                <a:solidFill>
                  <a:schemeClr val="bg1"/>
                </a:solidFill>
                <a:latin typeface="+mn-lt"/>
              </a:defRPr>
            </a:lvl1pPr>
            <a:lvl2pPr algn="l">
              <a:defRPr sz="1400">
                <a:solidFill>
                  <a:schemeClr val="bg1"/>
                </a:solidFill>
                <a:latin typeface="+mn-lt"/>
              </a:defRPr>
            </a:lvl2pPr>
            <a:lvl3pPr algn="l">
              <a:defRPr sz="1400">
                <a:solidFill>
                  <a:schemeClr val="bg1"/>
                </a:solidFill>
                <a:latin typeface="+mn-lt"/>
              </a:defRPr>
            </a:lvl3pPr>
            <a:lvl4pPr algn="l">
              <a:defRPr sz="1400">
                <a:solidFill>
                  <a:schemeClr val="bg1"/>
                </a:solidFill>
                <a:latin typeface="+mn-lt"/>
              </a:defRPr>
            </a:lvl4pPr>
            <a:lvl5pPr algn="l"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Tekstin paikkamerkki 10">
            <a:extLst>
              <a:ext uri="{FF2B5EF4-FFF2-40B4-BE49-F238E27FC236}">
                <a16:creationId xmlns:a16="http://schemas.microsoft.com/office/drawing/2014/main" id="{A8136470-F2F0-274E-AA25-9CFE8342FA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8883" y="4859587"/>
            <a:ext cx="4651936" cy="1560480"/>
          </a:xfrm>
        </p:spPr>
        <p:txBody>
          <a:bodyPr anchor="t">
            <a:normAutofit/>
          </a:bodyPr>
          <a:lstStyle>
            <a:lvl1pPr algn="l">
              <a:defRPr sz="1400">
                <a:solidFill>
                  <a:schemeClr val="bg1"/>
                </a:solidFill>
                <a:latin typeface="+mn-lt"/>
              </a:defRPr>
            </a:lvl1pPr>
            <a:lvl2pPr algn="l">
              <a:defRPr sz="1400">
                <a:solidFill>
                  <a:schemeClr val="bg1"/>
                </a:solidFill>
                <a:latin typeface="+mn-lt"/>
              </a:defRPr>
            </a:lvl2pPr>
            <a:lvl3pPr algn="l">
              <a:defRPr sz="1400">
                <a:solidFill>
                  <a:schemeClr val="bg1"/>
                </a:solidFill>
                <a:latin typeface="+mn-lt"/>
              </a:defRPr>
            </a:lvl3pPr>
            <a:lvl4pPr algn="l">
              <a:defRPr sz="1400">
                <a:solidFill>
                  <a:schemeClr val="bg1"/>
                </a:solidFill>
                <a:latin typeface="+mn-lt"/>
              </a:defRPr>
            </a:lvl4pPr>
            <a:lvl5pPr algn="l"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9835D645-106F-D44A-9E3D-4050DD77B585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2286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1115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kuva ja palstat,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Kuvan paikkamerkki 22">
            <a:extLst>
              <a:ext uri="{FF2B5EF4-FFF2-40B4-BE49-F238E27FC236}">
                <a16:creationId xmlns:a16="http://schemas.microsoft.com/office/drawing/2014/main" id="{74665F7F-DF25-4C49-B6E1-5C24C86FF3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5730" y="120431"/>
            <a:ext cx="11945620" cy="4029354"/>
          </a:xfrm>
        </p:spPr>
        <p:txBody>
          <a:bodyPr lIns="216000" tIns="216000" rIns="108000" bIns="108000"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9835D645-106F-D44A-9E3D-4050DD77B585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2286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AB12B889-0A0B-7B42-A3BE-ED0C0D7244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36392" y="4933202"/>
            <a:ext cx="4651936" cy="1560480"/>
          </a:xfrm>
        </p:spPr>
        <p:txBody>
          <a:bodyPr anchor="t">
            <a:normAutofit/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  <a:lvl2pPr algn="l">
              <a:defRPr sz="1400">
                <a:solidFill>
                  <a:schemeClr val="tx1"/>
                </a:solidFill>
                <a:latin typeface="+mn-lt"/>
              </a:defRPr>
            </a:lvl2pPr>
            <a:lvl3pPr algn="l">
              <a:defRPr sz="1400">
                <a:solidFill>
                  <a:schemeClr val="tx1"/>
                </a:solidFill>
                <a:latin typeface="+mn-lt"/>
              </a:defRPr>
            </a:lvl3pPr>
            <a:lvl4pPr algn="l">
              <a:defRPr sz="1400">
                <a:solidFill>
                  <a:schemeClr val="tx1"/>
                </a:solidFill>
                <a:latin typeface="+mn-lt"/>
              </a:defRPr>
            </a:lvl4pPr>
            <a:lvl5pPr algn="l">
              <a:defRPr sz="14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Tekstin paikkamerkki 10">
            <a:extLst>
              <a:ext uri="{FF2B5EF4-FFF2-40B4-BE49-F238E27FC236}">
                <a16:creationId xmlns:a16="http://schemas.microsoft.com/office/drawing/2014/main" id="{48CEFE41-4406-1D4A-8275-8DECF3D53E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7933" y="4933202"/>
            <a:ext cx="4651936" cy="1560480"/>
          </a:xfrm>
        </p:spPr>
        <p:txBody>
          <a:bodyPr anchor="t">
            <a:normAutofit/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  <a:lvl2pPr algn="l">
              <a:defRPr sz="1400">
                <a:solidFill>
                  <a:schemeClr val="tx1"/>
                </a:solidFill>
                <a:latin typeface="+mn-lt"/>
              </a:defRPr>
            </a:lvl2pPr>
            <a:lvl3pPr algn="l">
              <a:defRPr sz="1400">
                <a:solidFill>
                  <a:schemeClr val="tx1"/>
                </a:solidFill>
                <a:latin typeface="+mn-lt"/>
              </a:defRPr>
            </a:lvl3pPr>
            <a:lvl4pPr algn="l">
              <a:defRPr sz="1400">
                <a:solidFill>
                  <a:schemeClr val="tx1"/>
                </a:solidFill>
                <a:latin typeface="+mn-lt"/>
              </a:defRPr>
            </a:lvl4pPr>
            <a:lvl5pPr algn="l">
              <a:defRPr sz="14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8290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0049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tekstialuetta,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97083965-D5C1-BC48-A70B-7388AA87BC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1944627" cy="6718852"/>
          </a:xfrm>
          <a:prstGeom prst="rect">
            <a:avLst/>
          </a:prstGeom>
        </p:spPr>
      </p:pic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92753621-BF3D-074D-B88F-FC488A945A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8849" y="2118080"/>
            <a:ext cx="4946650" cy="2511070"/>
          </a:xfrm>
        </p:spPr>
        <p:txBody>
          <a:bodyPr anchor="t">
            <a:normAutofit/>
          </a:bodyPr>
          <a:lstStyle>
            <a:lvl1pPr defTabSz="914400"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1pPr>
            <a:lvl2pPr defTabSz="914400"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2pPr>
            <a:lvl3pPr defTabSz="914400"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3pPr>
            <a:lvl4pPr defTabSz="914400"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4pPr>
            <a:lvl5pPr defTabSz="914400"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4" name="Tekstin paikkamerkki 10">
            <a:extLst>
              <a:ext uri="{FF2B5EF4-FFF2-40B4-BE49-F238E27FC236}">
                <a16:creationId xmlns:a16="http://schemas.microsoft.com/office/drawing/2014/main" id="{15F63FEB-363B-B34C-BBC9-3E39A4F9A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39406" y="1762812"/>
            <a:ext cx="3701049" cy="3082565"/>
          </a:xfrm>
        </p:spPr>
        <p:txBody>
          <a:bodyPr>
            <a:normAutofit/>
          </a:bodyPr>
          <a:lstStyle>
            <a:lvl1pPr>
              <a:defRPr sz="1600" b="0" i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 b="0" i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 b="0" i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 b="0" i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5" name="Otsikko 14">
            <a:extLst>
              <a:ext uri="{FF2B5EF4-FFF2-40B4-BE49-F238E27FC236}">
                <a16:creationId xmlns:a16="http://schemas.microsoft.com/office/drawing/2014/main" id="{8FDF4490-EBD5-F944-A148-98A1B133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849" y="787053"/>
            <a:ext cx="5511800" cy="1190655"/>
          </a:xfrm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FD40CD8E-5F79-904C-86F5-FBC90EFCD3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1061" y="5786713"/>
            <a:ext cx="1553565" cy="93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877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tekstialuetta, tumm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97083965-D5C1-BC48-A70B-7388AA87BC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12" y="0"/>
            <a:ext cx="11944627" cy="671885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FE8DA107-F558-4143-B84F-AF9F446E82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5383" y="5706759"/>
            <a:ext cx="1356462" cy="813877"/>
          </a:xfrm>
          <a:prstGeom prst="rect">
            <a:avLst/>
          </a:prstGeom>
        </p:spPr>
      </p:pic>
      <p:sp>
        <p:nvSpPr>
          <p:cNvPr id="9" name="Tekstin paikkamerkki 10">
            <a:extLst>
              <a:ext uri="{FF2B5EF4-FFF2-40B4-BE49-F238E27FC236}">
                <a16:creationId xmlns:a16="http://schemas.microsoft.com/office/drawing/2014/main" id="{15F63FEB-363B-B34C-BBC9-3E39A4F9A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39406" y="1762812"/>
            <a:ext cx="3701049" cy="3082565"/>
          </a:xfrm>
        </p:spPr>
        <p:txBody>
          <a:bodyPr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1" name="Otsikko 14">
            <a:extLst>
              <a:ext uri="{FF2B5EF4-FFF2-40B4-BE49-F238E27FC236}">
                <a16:creationId xmlns:a16="http://schemas.microsoft.com/office/drawing/2014/main" id="{606F064C-8758-DA44-8A61-09C1E065C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849" y="787053"/>
            <a:ext cx="5511800" cy="1190655"/>
          </a:xfrm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20" name="Tekstin paikkamerkki 10">
            <a:extLst>
              <a:ext uri="{FF2B5EF4-FFF2-40B4-BE49-F238E27FC236}">
                <a16:creationId xmlns:a16="http://schemas.microsoft.com/office/drawing/2014/main" id="{A7BFCF9A-284A-2B4C-8D42-3707216C9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8849" y="2118080"/>
            <a:ext cx="4946650" cy="2511070"/>
          </a:xfrm>
        </p:spPr>
        <p:txBody>
          <a:bodyPr anchor="t">
            <a:normAutofit/>
          </a:bodyPr>
          <a:lstStyle>
            <a:lvl1pPr defTabSz="914400"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1pPr>
            <a:lvl2pPr defTabSz="914400"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2pPr>
            <a:lvl3pPr defTabSz="914400"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3pPr>
            <a:lvl4pPr defTabSz="914400"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4pPr>
            <a:lvl5pPr defTabSz="914400"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137FB952-34EB-CC44-9D7E-DEFDFF285AD0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noFill/>
          <a:ln w="2286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1802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taustakuvalla"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AC2CE4EB-74E6-024D-BAD5-F3AA02BF5A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7150"/>
            <a:ext cx="12192000" cy="6858000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97083965-D5C1-BC48-A70B-7388AA87BC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939" y="-39757"/>
            <a:ext cx="11541232" cy="6122504"/>
          </a:xfrm>
          <a:prstGeom prst="rect">
            <a:avLst/>
          </a:prstGeom>
        </p:spPr>
      </p:pic>
      <p:sp>
        <p:nvSpPr>
          <p:cNvPr id="17" name="Suorakulmio 16">
            <a:extLst>
              <a:ext uri="{FF2B5EF4-FFF2-40B4-BE49-F238E27FC236}">
                <a16:creationId xmlns:a16="http://schemas.microsoft.com/office/drawing/2014/main" id="{137FB952-34EB-CC44-9D7E-DEFDFF285AD0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2286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04349D23-AAF4-A84A-952D-CC465CC0E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8849" y="2341377"/>
            <a:ext cx="4946650" cy="2511070"/>
          </a:xfrm>
        </p:spPr>
        <p:txBody>
          <a:bodyPr anchor="t">
            <a:normAutofit/>
          </a:bodyPr>
          <a:lstStyle>
            <a:lvl1pPr defTabSz="914400"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1pPr>
            <a:lvl2pPr defTabSz="914400"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2pPr>
            <a:lvl3pPr defTabSz="914400"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3pPr>
            <a:lvl4pPr defTabSz="914400"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4pPr>
            <a:lvl5pPr defTabSz="914400"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Otsikko 14">
            <a:extLst>
              <a:ext uri="{FF2B5EF4-FFF2-40B4-BE49-F238E27FC236}">
                <a16:creationId xmlns:a16="http://schemas.microsoft.com/office/drawing/2014/main" id="{2CD230EA-CCB1-494F-9D01-BABE6EDC2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849" y="1010350"/>
            <a:ext cx="4946650" cy="1190655"/>
          </a:xfrm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33318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lonosto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Kuva 21">
            <a:extLst>
              <a:ext uri="{FF2B5EF4-FFF2-40B4-BE49-F238E27FC236}">
                <a16:creationId xmlns:a16="http://schemas.microsoft.com/office/drawing/2014/main" id="{BB44E85E-7FDF-7C40-A66C-B5E80F9418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8037" y="105597"/>
            <a:ext cx="6179207" cy="3475804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3FB8E358-61DF-8844-88BC-AD1093C5040D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2286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9B764568-9B9F-B14A-BBEF-74089EF26B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227" y="2355993"/>
            <a:ext cx="3317032" cy="299413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8D4E93BD-02E7-8D4D-ACFF-75D377ECB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C3A3FA25-9EC0-DB4E-8D72-B28566AA7B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0158" y="2667000"/>
            <a:ext cx="2511379" cy="237308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ctr">
              <a:defRPr sz="1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ctr">
              <a:defRPr sz="1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ctr">
              <a:defRPr sz="1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algn="ctr">
              <a:defRPr sz="1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8E11F318-99CA-9B42-9302-2FC1E1EF3ED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1678" y="5681609"/>
            <a:ext cx="1341957" cy="805174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9B764568-9B9F-B14A-BBEF-74089EF26B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7484" y="2376541"/>
            <a:ext cx="3317032" cy="2994135"/>
          </a:xfrm>
          <a:prstGeom prst="rect">
            <a:avLst/>
          </a:prstGeom>
        </p:spPr>
      </p:pic>
      <p:sp>
        <p:nvSpPr>
          <p:cNvPr id="23" name="Tekstin paikkamerkki 18">
            <a:extLst>
              <a:ext uri="{FF2B5EF4-FFF2-40B4-BE49-F238E27FC236}">
                <a16:creationId xmlns:a16="http://schemas.microsoft.com/office/drawing/2014/main" id="{EA57D8AA-AF8C-9047-9130-B0739D6EEC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25070" y="2718240"/>
            <a:ext cx="2511379" cy="237308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ctr">
              <a:defRPr sz="1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ctr">
              <a:defRPr sz="1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ctr">
              <a:defRPr sz="1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algn="ctr">
              <a:defRPr sz="1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9B764568-9B9F-B14A-BBEF-74089EF26B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7364" y="2386612"/>
            <a:ext cx="3317032" cy="2994135"/>
          </a:xfrm>
          <a:prstGeom prst="rect">
            <a:avLst/>
          </a:prstGeom>
        </p:spPr>
      </p:pic>
      <p:sp>
        <p:nvSpPr>
          <p:cNvPr id="25" name="Tekstin paikkamerkki 18">
            <a:extLst>
              <a:ext uri="{FF2B5EF4-FFF2-40B4-BE49-F238E27FC236}">
                <a16:creationId xmlns:a16="http://schemas.microsoft.com/office/drawing/2014/main" id="{56F61692-65D6-AB41-8E6F-D9F06FFC0B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54704" y="2666559"/>
            <a:ext cx="2511379" cy="237308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ctr">
              <a:defRPr sz="1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ctr">
              <a:defRPr sz="1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ctr">
              <a:defRPr sz="1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algn="ctr">
              <a:defRPr sz="1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126150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Kuva 21">
            <a:extLst>
              <a:ext uri="{FF2B5EF4-FFF2-40B4-BE49-F238E27FC236}">
                <a16:creationId xmlns:a16="http://schemas.microsoft.com/office/drawing/2014/main" id="{BB44E85E-7FDF-7C40-A66C-B5E80F9418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3371" y="105598"/>
            <a:ext cx="10665169" cy="5999158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3FB8E358-61DF-8844-88BC-AD1093C5040D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2286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D4E93BD-02E7-8D4D-ACFF-75D377ECB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A3D165A-AD08-2E49-998D-FF9896D430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1814" y="5707306"/>
            <a:ext cx="1324833" cy="79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4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690C18AA-1714-1845-B110-AFD99075D4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" y="-6773"/>
            <a:ext cx="11992465" cy="6864837"/>
          </a:xfrm>
          <a:prstGeom prst="rect">
            <a:avLst/>
          </a:prstGeom>
        </p:spPr>
      </p:pic>
      <p:sp>
        <p:nvSpPr>
          <p:cNvPr id="3" name="Otsikko 1">
            <a:extLst>
              <a:ext uri="{FF2B5EF4-FFF2-40B4-BE49-F238E27FC236}">
                <a16:creationId xmlns:a16="http://schemas.microsoft.com/office/drawing/2014/main" id="{68544C60-AECD-B345-96A9-C48802C99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Alaotsikko 2">
            <a:extLst>
              <a:ext uri="{FF2B5EF4-FFF2-40B4-BE49-F238E27FC236}">
                <a16:creationId xmlns:a16="http://schemas.microsoft.com/office/drawing/2014/main" id="{856D9332-0C86-6440-8DF1-DBBBA2CC83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C0000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02BA3CE-C3E4-1A46-BBDE-17D90A51BB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0" y="6001173"/>
            <a:ext cx="1148455" cy="76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0089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avi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4E93BD-02E7-8D4D-ACFF-75D377ECB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180A70B-5050-854B-B9CB-F788CF0F02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3205" y="5725556"/>
            <a:ext cx="1485071" cy="89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4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nnitetty kuva vasemm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uva, joka sisältää kohteen lapsi, pieni, tyttö, henkilö&#10;&#10;Kuvaus luotu automaattisesti">
            <a:extLst>
              <a:ext uri="{FF2B5EF4-FFF2-40B4-BE49-F238E27FC236}">
                <a16:creationId xmlns:a16="http://schemas.microsoft.com/office/drawing/2014/main" id="{1D870535-0ECE-5D4D-A980-C82EDC43B9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7319"/>
            <a:ext cx="6070382" cy="6858001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999C9328-1FB6-CB4E-962B-15EF1548D5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474"/>
            <a:ext cx="11038319" cy="6209054"/>
          </a:xfrm>
          <a:prstGeom prst="rect">
            <a:avLst/>
          </a:prstGeom>
        </p:spPr>
      </p:pic>
      <p:sp>
        <p:nvSpPr>
          <p:cNvPr id="8" name="Otsikko 7">
            <a:extLst>
              <a:ext uri="{FF2B5EF4-FFF2-40B4-BE49-F238E27FC236}">
                <a16:creationId xmlns:a16="http://schemas.microsoft.com/office/drawing/2014/main" id="{658FF789-DCD3-B941-B2F0-5CEF5DAB8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5439" y="1895575"/>
            <a:ext cx="5026866" cy="1211426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  <a:effectLst/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C6083F9-F4CD-F54D-9E68-1B27D57FF63C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2286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A1951F08-E17B-F74E-AFDC-4CF0040FB0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65888" y="3303588"/>
            <a:ext cx="5026865" cy="2662237"/>
          </a:xfrm>
        </p:spPr>
        <p:txBody>
          <a:bodyPr/>
          <a:lstStyle>
            <a:lvl1pPr>
              <a:defRPr sz="18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212199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E34E44BD-FB81-7B41-9973-9359856488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1097" y="47918"/>
            <a:ext cx="9996756" cy="5623175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6E3ECC47-670E-2048-88FA-97057CC09D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0480" y="4750551"/>
            <a:ext cx="1691037" cy="1126654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9F4DDD37-80D7-A648-AAEE-EEC1B35730F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149" y="1945777"/>
            <a:ext cx="4203700" cy="2802466"/>
          </a:xfrm>
          <a:prstGeom prst="rect">
            <a:avLst/>
          </a:prstGeom>
        </p:spPr>
      </p:pic>
      <p:sp>
        <p:nvSpPr>
          <p:cNvPr id="12" name="Suorakulmio 11">
            <a:extLst>
              <a:ext uri="{FF2B5EF4-FFF2-40B4-BE49-F238E27FC236}">
                <a16:creationId xmlns:a16="http://schemas.microsoft.com/office/drawing/2014/main" id="{B54F23FA-B7DA-C741-AB41-918C4DC184B0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2286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93004F7-251E-EF47-B886-FCD27F857CE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78" y="351927"/>
            <a:ext cx="1121814" cy="74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87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3D355CD1-3454-044E-BBE6-1AC7FD690F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96" y="108583"/>
            <a:ext cx="11824363" cy="665120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8544C60-AECD-B345-96A9-C48802C99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0300" y="2355745"/>
            <a:ext cx="5143500" cy="1183639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56D9332-0C86-6440-8DF1-DBBBA2CC83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0300" y="3679048"/>
            <a:ext cx="51435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91F75BF6-9202-244B-B12B-8D1A3AEA5EE5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2286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3535E562-F111-DC43-8840-695CDA1763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2883" y="5802772"/>
            <a:ext cx="1227038" cy="73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08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D355CD1-3454-044E-BBE6-1AC7FD690F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10062" cy="6868159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802BA3CE-C3E4-1A46-BBDE-17D90A51BB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2187" y="6040781"/>
            <a:ext cx="1038175" cy="691684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68544C60-AECD-B345-96A9-C48802C99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0300" y="2355745"/>
            <a:ext cx="5143500" cy="1183639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856D9332-0C86-6440-8DF1-DBBBA2CC83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0300" y="3679048"/>
            <a:ext cx="51435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C0000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82810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Väliotsikkodia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67" y="104781"/>
            <a:ext cx="11831120" cy="665500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8544C60-AECD-B345-96A9-C48802C99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0300" y="2355745"/>
            <a:ext cx="5143500" cy="1183639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56D9332-0C86-6440-8DF1-DBBBA2CC83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0300" y="3679048"/>
            <a:ext cx="51435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3535E562-F111-DC43-8840-695CDA1763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5254" y="5614549"/>
            <a:ext cx="1459203" cy="875522"/>
          </a:xfrm>
          <a:prstGeom prst="rect">
            <a:avLst/>
          </a:prstGeom>
        </p:spPr>
      </p:pic>
      <p:sp>
        <p:nvSpPr>
          <p:cNvPr id="15" name="Suorakulmio 14">
            <a:extLst>
              <a:ext uri="{FF2B5EF4-FFF2-40B4-BE49-F238E27FC236}">
                <a16:creationId xmlns:a16="http://schemas.microsoft.com/office/drawing/2014/main" id="{91F75BF6-9202-244B-B12B-8D1A3AEA5EE5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2286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0659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192" y="-20549"/>
            <a:ext cx="12274192" cy="6904233"/>
          </a:xfrm>
          <a:prstGeom prst="rect">
            <a:avLst/>
          </a:prstGeom>
        </p:spPr>
      </p:pic>
      <p:sp>
        <p:nvSpPr>
          <p:cNvPr id="11" name="Alaotsikko 2">
            <a:extLst>
              <a:ext uri="{FF2B5EF4-FFF2-40B4-BE49-F238E27FC236}">
                <a16:creationId xmlns:a16="http://schemas.microsoft.com/office/drawing/2014/main" id="{856D9332-0C86-6440-8DF1-DBBBA2CC83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0300" y="3679048"/>
            <a:ext cx="51435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292B4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02BA3CE-C3E4-1A46-BBDE-17D90A51BB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237" y="5817334"/>
            <a:ext cx="1406591" cy="937141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68544C60-AECD-B345-96A9-C48802C99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0300" y="2355745"/>
            <a:ext cx="5143500" cy="1183639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292B40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2877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 perusdia (otiskko ja sisältö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880625-BF63-5F43-BBEF-106528F31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7176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kstin paikkamerkki 5">
            <a:extLst>
              <a:ext uri="{FF2B5EF4-FFF2-40B4-BE49-F238E27FC236}">
                <a16:creationId xmlns:a16="http://schemas.microsoft.com/office/drawing/2014/main" id="{B37AE9CF-7921-6C44-80CD-0627C04BA1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1611985"/>
            <a:ext cx="10515600" cy="4197760"/>
          </a:xfrm>
        </p:spPr>
        <p:txBody>
          <a:bodyPr lIns="0"/>
          <a:lstStyle>
            <a:lvl1pPr>
              <a:defRPr sz="1800" b="0" i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+mn-lt"/>
              </a:defRPr>
            </a:lvl2pPr>
            <a:lvl3pPr>
              <a:defRPr sz="1400">
                <a:solidFill>
                  <a:schemeClr val="tx1"/>
                </a:solidFill>
                <a:latin typeface="+mn-lt"/>
              </a:defRPr>
            </a:lvl3pPr>
            <a:lvl4pPr>
              <a:defRPr sz="1200">
                <a:solidFill>
                  <a:schemeClr val="tx1"/>
                </a:solidFill>
                <a:latin typeface="+mn-lt"/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E37AFA3F-DEE6-9D4D-B306-BA1F1EBE01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0638" y="5809745"/>
            <a:ext cx="1363717" cy="81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13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mma perusdia (otsikko ja sisältö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880625-BF63-5F43-BBEF-106528F31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86553DEC-797B-844D-8F39-D8D4BBF9E86E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2286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7A46ED30-C83B-3143-A5E9-2E49466AD0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4840" y="8610491"/>
            <a:ext cx="1137920" cy="386893"/>
          </a:xfrm>
          <a:prstGeom prst="rect">
            <a:avLst/>
          </a:prstGeom>
        </p:spPr>
      </p:pic>
      <p:sp>
        <p:nvSpPr>
          <p:cNvPr id="13" name="Tekstin paikkamerkki 5">
            <a:extLst>
              <a:ext uri="{FF2B5EF4-FFF2-40B4-BE49-F238E27FC236}">
                <a16:creationId xmlns:a16="http://schemas.microsoft.com/office/drawing/2014/main" id="{A8C941F9-AFF5-5D4A-BEE1-DC8F2493A2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1659118"/>
            <a:ext cx="8652164" cy="3970745"/>
          </a:xfrm>
        </p:spPr>
        <p:txBody>
          <a:bodyPr lIns="0"/>
          <a:lstStyle>
            <a:lvl1pPr>
              <a:lnSpc>
                <a:spcPct val="120000"/>
              </a:lnSpc>
              <a:defRPr sz="1800" b="0" i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400">
                <a:solidFill>
                  <a:schemeClr val="bg1"/>
                </a:solidFill>
                <a:latin typeface="+mn-lt"/>
              </a:defRPr>
            </a:lvl3pPr>
            <a:lvl4pPr>
              <a:defRPr sz="1200">
                <a:solidFill>
                  <a:schemeClr val="bg1"/>
                </a:solidFill>
                <a:latin typeface="+mn-lt"/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61BC0B4-4BDD-7645-84FD-B1C9BCB253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7031" y="5728119"/>
            <a:ext cx="1264441" cy="75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10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2 palstaa, tumm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AF061563-AEB2-444A-9795-E9B99847D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2134"/>
            <a:ext cx="10515600" cy="1057299"/>
          </a:xfrm>
        </p:spPr>
        <p:txBody>
          <a:bodyPr lIns="0">
            <a:normAutofit/>
          </a:bodyPr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F40D21C4-6BC4-134F-A44D-A676E18C9530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2286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Tekstin paikkamerkki 5">
            <a:extLst>
              <a:ext uri="{FF2B5EF4-FFF2-40B4-BE49-F238E27FC236}">
                <a16:creationId xmlns:a16="http://schemas.microsoft.com/office/drawing/2014/main" id="{2499F061-558F-A84C-ACE0-89D021E96C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1659119"/>
            <a:ext cx="5257800" cy="4275810"/>
          </a:xfrm>
        </p:spPr>
        <p:txBody>
          <a:bodyPr lIns="0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400">
                <a:solidFill>
                  <a:schemeClr val="bg1"/>
                </a:solidFill>
                <a:latin typeface="+mn-lt"/>
              </a:defRPr>
            </a:lvl3pPr>
            <a:lvl4pPr>
              <a:defRPr sz="1200">
                <a:solidFill>
                  <a:schemeClr val="bg1"/>
                </a:solidFill>
                <a:latin typeface="+mn-lt"/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8" name="Tekstin paikkamerkki 5">
            <a:extLst>
              <a:ext uri="{FF2B5EF4-FFF2-40B4-BE49-F238E27FC236}">
                <a16:creationId xmlns:a16="http://schemas.microsoft.com/office/drawing/2014/main" id="{D4AC9577-DCEA-034A-942B-B11EE0580B2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95813" y="1651923"/>
            <a:ext cx="3686387" cy="4275810"/>
          </a:xfrm>
        </p:spPr>
        <p:txBody>
          <a:bodyPr lIns="0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400">
                <a:solidFill>
                  <a:schemeClr val="bg1"/>
                </a:solidFill>
                <a:latin typeface="+mn-lt"/>
              </a:defRPr>
            </a:lvl3pPr>
            <a:lvl4pPr>
              <a:defRPr sz="1200">
                <a:solidFill>
                  <a:schemeClr val="bg1"/>
                </a:solidFill>
                <a:latin typeface="+mn-lt"/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397A3AF-0913-BD4C-A6E1-AC30B79EE5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9096" y="5665304"/>
            <a:ext cx="1369132" cy="821479"/>
          </a:xfrm>
          <a:prstGeom prst="rect">
            <a:avLst/>
          </a:prstGeom>
        </p:spPr>
      </p:pic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1946866" y="2508991"/>
            <a:ext cx="3851275" cy="336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2" name="AutoShape 15"/>
          <p:cNvSpPr>
            <a:spLocks noChangeAspect="1" noChangeArrowheads="1" noTextEdit="1"/>
          </p:cNvSpPr>
          <p:nvPr userDrawn="1"/>
        </p:nvSpPr>
        <p:spPr bwMode="auto">
          <a:xfrm>
            <a:off x="7407275" y="4014786"/>
            <a:ext cx="2039938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1038" y="119192"/>
            <a:ext cx="10058400" cy="565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94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D73A314-AA33-FA4D-9F86-AA13E0B9C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5456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3E1DA4-52D1-0D44-A013-41B40838C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40264"/>
            <a:ext cx="10515600" cy="4536699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4"/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EF12411-74DE-654E-9B7B-E02C5FA54B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DCCDF-A34A-1943-906B-0F3EE601FC8B}" type="datetimeFigureOut">
              <a:rPr lang="fi-FI" smtClean="0"/>
              <a:t>23.5.2023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BDB7EB8-8632-294C-B253-FEE1F2A888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23F6815-70B0-954C-9587-A0D92D7BAC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49642-B86A-204F-8554-82546A4926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408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4" r:id="rId2"/>
    <p:sldLayoutId id="2147483662" r:id="rId3"/>
    <p:sldLayoutId id="2147483685" r:id="rId4"/>
    <p:sldLayoutId id="2147483681" r:id="rId5"/>
    <p:sldLayoutId id="2147483686" r:id="rId6"/>
    <p:sldLayoutId id="2147483650" r:id="rId7"/>
    <p:sldLayoutId id="2147483664" r:id="rId8"/>
    <p:sldLayoutId id="2147483661" r:id="rId9"/>
    <p:sldLayoutId id="2147483670" r:id="rId10"/>
    <p:sldLayoutId id="2147483672" r:id="rId11"/>
    <p:sldLayoutId id="2147483663" r:id="rId12"/>
    <p:sldLayoutId id="2147483671" r:id="rId13"/>
    <p:sldLayoutId id="2147483665" r:id="rId14"/>
    <p:sldLayoutId id="2147483673" r:id="rId15"/>
    <p:sldLayoutId id="2147483674" r:id="rId16"/>
    <p:sldLayoutId id="2147483676" r:id="rId17"/>
    <p:sldLayoutId id="2147483666" r:id="rId18"/>
    <p:sldLayoutId id="2147483682" r:id="rId19"/>
    <p:sldLayoutId id="2147483683" r:id="rId20"/>
    <p:sldLayoutId id="2147483655" r:id="rId21"/>
    <p:sldLayoutId id="214748366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159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SzPct val="130000"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669925" indent="-212725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13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1073150" indent="-19685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130000"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511300" indent="-1397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130000"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1957388" indent="-128588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130000"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urva.fi/jhl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EECFDC-1BEB-F747-A60D-5A80400ED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2918" y="760166"/>
            <a:ext cx="6755081" cy="2387600"/>
          </a:xfrm>
        </p:spPr>
        <p:txBody>
          <a:bodyPr>
            <a:normAutofit/>
          </a:bodyPr>
          <a:lstStyle/>
          <a:p>
            <a:r>
              <a:rPr lang="fi-FI" sz="4800" dirty="0"/>
              <a:t>Julkisten </a:t>
            </a:r>
            <a:br>
              <a:rPr lang="fi-FI" sz="4800" dirty="0"/>
            </a:br>
            <a:r>
              <a:rPr lang="fi-FI" sz="4800" dirty="0"/>
              <a:t>ja hyvinvointialojen liitto JHL:n jäsen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18A031C-C1B3-8844-B048-3BED00AE2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12918" y="3255531"/>
            <a:ext cx="6755082" cy="453385"/>
          </a:xfrm>
        </p:spPr>
        <p:txBody>
          <a:bodyPr/>
          <a:lstStyle/>
          <a:p>
            <a:r>
              <a:rPr lang="fi-FI" dirty="0"/>
              <a:t>Me olemme sinun Turvasi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58333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5647B-C562-C744-830F-D00691608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Etätyövakuutus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1099B-A1CD-D54F-9887-DD34284378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marL="744537" lvl="1" indent="-342900"/>
            <a:r>
              <a:rPr lang="fi-FI" dirty="0"/>
              <a:t>Vakuutettuina 1.1.2022 alkaen liiton työssäkäyvät jäsenet.</a:t>
            </a:r>
          </a:p>
          <a:p>
            <a:pPr marL="744537" lvl="1" indent="-342900"/>
            <a:endParaRPr lang="fi-FI" dirty="0"/>
          </a:p>
          <a:p>
            <a:pPr marL="744537" lvl="1" indent="-342900"/>
            <a:r>
              <a:rPr lang="fi-FI" dirty="0"/>
              <a:t>Vakuutus on voimassa kaikkialla maailmassa etätyöpaikassa ruokailuiden, taukojen ja muun kuin etätyöhön liittyvän tavanomaisen liikkumisen aikana sisätiloissa ja etätyöpaikan piha-alueella</a:t>
            </a:r>
          </a:p>
          <a:p>
            <a:pPr marL="1147762" lvl="2" indent="-342900">
              <a:buFont typeface="Wingdings" panose="05000000000000000000" pitchFamily="2" charset="2"/>
              <a:buChar char="Ø"/>
            </a:pPr>
            <a:r>
              <a:rPr lang="fi-FI" sz="1600" dirty="0"/>
              <a:t>tavanomaista liikkumista on esim. wc:ssä käynti ja postin hakeminen postilaatikosta.</a:t>
            </a:r>
          </a:p>
          <a:p>
            <a:pPr marL="744537" lvl="1" indent="-342900"/>
            <a:endParaRPr lang="fi-FI" dirty="0"/>
          </a:p>
          <a:p>
            <a:pPr marL="744537" lvl="1" indent="-342900"/>
            <a:r>
              <a:rPr lang="fi-FI" dirty="0"/>
              <a:t>Etätyössä lakisääteinen työtapaturmavakuutus on ensisijainen, se korvaa työnteon yhteydessä sattuvat tapaturmat.</a:t>
            </a:r>
          </a:p>
          <a:p>
            <a:pPr marL="744537" lvl="1" indent="-342900"/>
            <a:endParaRPr lang="fi-FI" dirty="0"/>
          </a:p>
          <a:p>
            <a:pPr marL="744537" lvl="1" indent="-342900"/>
            <a:r>
              <a:rPr lang="fi-FI" dirty="0"/>
              <a:t>Etätyövakuutuksesta korvataan tapaturman hoitokuluja enintään 8 709 € ilman omavastuuta. Lisäksi vakuutuksessa on pysyvän haitan korvaus enintään 30 737 € ja kuolemantapauskorvaus enintään 20 491 €.</a:t>
            </a:r>
          </a:p>
          <a:p>
            <a:pPr marL="744537" lvl="1" indent="-342900"/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771800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5647B-C562-C744-830F-D00691608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Järjestövakuutus liiton tilaisuuksissa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1099B-A1CD-D54F-9887-DD34284378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1611984"/>
            <a:ext cx="10515600" cy="49143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600" dirty="0"/>
              <a:t>Järjestövakuutus on voimassa järjestötehtävissä ja -tilaisuuksissa kaikkialla maailmassa (liiton järjestämät kokoukset, seminaarit, opinto- ja koulutuspäivät  jne.) ja sisältää seuraavat vakuutukset:</a:t>
            </a:r>
          </a:p>
          <a:p>
            <a:pPr marL="0" indent="0">
              <a:buNone/>
            </a:pPr>
            <a:endParaRPr lang="fi-FI" sz="1600" dirty="0"/>
          </a:p>
          <a:p>
            <a:pPr marL="744537" lvl="1" indent="-342900"/>
            <a:r>
              <a:rPr lang="fi-FI" dirty="0">
                <a:solidFill>
                  <a:srgbClr val="C00000"/>
                </a:solidFill>
              </a:rPr>
              <a:t>Matkustajavakuutus</a:t>
            </a:r>
            <a:endParaRPr lang="fi-FI" sz="1400" dirty="0">
              <a:solidFill>
                <a:srgbClr val="C00000"/>
              </a:solidFill>
            </a:endParaRPr>
          </a:p>
          <a:p>
            <a:pPr marL="1147762" lvl="2" indent="-342900">
              <a:buFont typeface="Wingdings" panose="05000000000000000000" pitchFamily="2" charset="2"/>
              <a:buChar char="Ø"/>
            </a:pPr>
            <a:r>
              <a:rPr lang="fi-FI" dirty="0"/>
              <a:t>korvaa matkalla alkaneen sairauden ja sattuneen tapaturman hoitokuluja ilman ylärajaa sekä myös järjestömatkan peruuntumisen, keskeytymisen ja matkalta myöhästymisen aiheuttamia kuluja</a:t>
            </a:r>
          </a:p>
          <a:p>
            <a:pPr marL="1147762" lvl="2" indent="-342900">
              <a:buFont typeface="Wingdings" panose="05000000000000000000" pitchFamily="2" charset="2"/>
              <a:buChar char="Ø"/>
            </a:pPr>
            <a:r>
              <a:rPr lang="fi-FI" dirty="0"/>
              <a:t>pysyvä haitta, kertakorvaus enintään 27 923 €</a:t>
            </a:r>
          </a:p>
          <a:p>
            <a:pPr marL="1147762" lvl="2" indent="-342900">
              <a:buFont typeface="Wingdings" panose="05000000000000000000" pitchFamily="2" charset="2"/>
              <a:buChar char="Ø"/>
            </a:pPr>
            <a:r>
              <a:rPr lang="fi-FI" dirty="0"/>
              <a:t>tapaturmainen kuolema 2 870 €.</a:t>
            </a:r>
          </a:p>
          <a:p>
            <a:pPr marL="1147762" lvl="2" indent="-342900">
              <a:buFont typeface="Wingdings" panose="05000000000000000000" pitchFamily="2" charset="2"/>
              <a:buChar char="Ø"/>
            </a:pPr>
            <a:endParaRPr lang="fi-FI" dirty="0"/>
          </a:p>
          <a:p>
            <a:pPr marL="744537" lvl="1" indent="-342900"/>
            <a:r>
              <a:rPr lang="fi-FI" dirty="0">
                <a:solidFill>
                  <a:srgbClr val="C00000"/>
                </a:solidFill>
              </a:rPr>
              <a:t>Matkatavaravakuutus</a:t>
            </a:r>
            <a:endParaRPr lang="fi-FI" sz="1400" dirty="0">
              <a:solidFill>
                <a:srgbClr val="C00000"/>
              </a:solidFill>
            </a:endParaRPr>
          </a:p>
          <a:p>
            <a:pPr marL="1147762" lvl="2" indent="-342900">
              <a:buFont typeface="Wingdings" panose="05000000000000000000" pitchFamily="2" charset="2"/>
              <a:buChar char="Ø"/>
            </a:pPr>
            <a:r>
              <a:rPr lang="fi-FI" dirty="0"/>
              <a:t>enimmäiskorvausmäärä matkaa kohden 3 863 €, omavastuu 50 €.</a:t>
            </a:r>
          </a:p>
          <a:p>
            <a:pPr marL="1147762" lvl="2" indent="-342900">
              <a:buFont typeface="Wingdings" panose="05000000000000000000" pitchFamily="2" charset="2"/>
              <a:buChar char="Ø"/>
            </a:pPr>
            <a:endParaRPr lang="fi-FI" dirty="0"/>
          </a:p>
          <a:p>
            <a:pPr marL="744537" lvl="1" indent="-342900"/>
            <a:r>
              <a:rPr lang="fi-FI" dirty="0">
                <a:solidFill>
                  <a:srgbClr val="C00000"/>
                </a:solidFill>
              </a:rPr>
              <a:t>Matkavastuuvakuutus</a:t>
            </a:r>
            <a:endParaRPr lang="fi-FI" sz="1400" dirty="0">
              <a:solidFill>
                <a:srgbClr val="C00000"/>
              </a:solidFill>
            </a:endParaRPr>
          </a:p>
          <a:p>
            <a:pPr marL="1147762" lvl="2" indent="-342900">
              <a:buFont typeface="Wingdings" panose="05000000000000000000" pitchFamily="2" charset="2"/>
              <a:buChar char="Ø"/>
            </a:pPr>
            <a:r>
              <a:rPr lang="fi-FI" dirty="0"/>
              <a:t>enimmäiskorvausmäärä vahinkoa kohden 97 632 €, omavastuu 200 €.</a:t>
            </a:r>
          </a:p>
          <a:p>
            <a:pPr marL="1147762" lvl="2" indent="-342900">
              <a:buFont typeface="Wingdings" panose="05000000000000000000" pitchFamily="2" charset="2"/>
              <a:buChar char="Ø"/>
            </a:pPr>
            <a:endParaRPr lang="fi-FI" dirty="0"/>
          </a:p>
          <a:p>
            <a:pPr marL="744537" lvl="1" indent="-342900"/>
            <a:r>
              <a:rPr lang="fi-FI" dirty="0">
                <a:solidFill>
                  <a:srgbClr val="C00000"/>
                </a:solidFill>
              </a:rPr>
              <a:t>Matkaoikeusturvavakuutus</a:t>
            </a:r>
            <a:endParaRPr lang="fi-FI" sz="1400" dirty="0">
              <a:solidFill>
                <a:srgbClr val="C00000"/>
              </a:solidFill>
            </a:endParaRPr>
          </a:p>
          <a:p>
            <a:pPr marL="1147762" lvl="2" indent="-342900">
              <a:buFont typeface="Wingdings" panose="05000000000000000000" pitchFamily="2" charset="2"/>
              <a:buChar char="Ø"/>
            </a:pPr>
            <a:r>
              <a:rPr lang="fi-FI" dirty="0"/>
              <a:t>matkustamiseen liittyvien oikeusturvavahinkojen enimmäiskorvausmäärä  8 410 €.</a:t>
            </a:r>
          </a:p>
        </p:txBody>
      </p:sp>
    </p:spTree>
    <p:extLst>
      <p:ext uri="{BB962C8B-B14F-4D97-AF65-F5344CB8AC3E}">
        <p14:creationId xmlns:p14="http://schemas.microsoft.com/office/powerpoint/2010/main" val="2311796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5647B-C562-C744-830F-D00691608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altLang="fi-FI" dirty="0"/>
              <a:t>Hae korvausta sähköisesti myös liiton ottamasta matkustajavakuutuksesta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1099B-A1CD-D54F-9887-DD34284378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marL="744537" lvl="1" indent="-342900"/>
            <a:r>
              <a:rPr lang="fi-FI" dirty="0"/>
              <a:t>Turvan verkkopalvelussa voit ilmoittaa vahingosta sähköisen korvauspalvelun kautta helposti ja nopeasti.</a:t>
            </a:r>
          </a:p>
          <a:p>
            <a:pPr marL="744537" lvl="1" indent="-342900"/>
            <a:endParaRPr lang="fi-FI" dirty="0"/>
          </a:p>
          <a:p>
            <a:pPr marL="744537" lvl="1" indent="-342900"/>
            <a:r>
              <a:rPr lang="fi-FI" dirty="0"/>
              <a:t>Sen kautta voi hakea korvausta yksityisasiakkaan ottamista vakuutuksista: tapaturmavakuutus, matkustajavakuutus, lapsen sairauskuluvakuutus, lapsen tapaturmavakuutus sekä ammattiliiton ottamasta matkustajavakuutuksesta. </a:t>
            </a:r>
          </a:p>
          <a:p>
            <a:pPr marL="744537" lvl="1" indent="-342900"/>
            <a:endParaRPr lang="fi-FI" dirty="0"/>
          </a:p>
          <a:p>
            <a:pPr marL="744537" lvl="1" indent="-342900"/>
            <a:r>
              <a:rPr lang="fi-FI" dirty="0"/>
              <a:t>Sähköisen korvauspalvelun kautta korvausta voi hakea vain ammattiliiton jäsen. Jos haet korvausta samassa taloudessa asuvan alaikäisen puolesta, käytä sähköistä vahinkoilmoitusta. </a:t>
            </a:r>
          </a:p>
          <a:p>
            <a:pPr marL="744537" lvl="1" indent="-342900"/>
            <a:endParaRPr lang="fi-FI" dirty="0"/>
          </a:p>
          <a:p>
            <a:pPr marL="401637" lvl="1" indent="0">
              <a:buNone/>
            </a:pPr>
            <a:r>
              <a:rPr lang="fi-FI" dirty="0"/>
              <a:t>Kirjaudu </a:t>
            </a:r>
            <a:r>
              <a:rPr lang="fi-FI" dirty="0">
                <a:hlinkClick r:id="rId2"/>
              </a:rPr>
              <a:t>www.turva.fi/jhl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1578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5647B-C562-C744-830F-D00691608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dirty="0"/>
              <a:t>SOS Hätäpalvelu – kansainvälistä apua asiakkaille</a:t>
            </a:r>
            <a:br>
              <a:rPr lang="fi-FI" dirty="0"/>
            </a:b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1099B-A1CD-D54F-9887-DD34284378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1611985"/>
            <a:ext cx="10515600" cy="4949132"/>
          </a:xfrm>
        </p:spPr>
        <p:txBody>
          <a:bodyPr>
            <a:noAutofit/>
          </a:bodyPr>
          <a:lstStyle/>
          <a:p>
            <a:pPr marL="687387" lvl="1" indent="-285750">
              <a:defRPr/>
            </a:pPr>
            <a:r>
              <a:rPr lang="fi-FI" dirty="0"/>
              <a:t>SOS on pohjoismaisten vakuutusyhtiöiden omistama avustus- ja hälytyspalveluyritys. Lisäksi SOS tarjoaa etsintä-, valvonta-, terveydenhoito- sekä kriisinhallintapalveluja. </a:t>
            </a:r>
            <a:r>
              <a:rPr lang="fi-FI" dirty="0" err="1"/>
              <a:t>SOSin</a:t>
            </a:r>
            <a:r>
              <a:rPr lang="fi-FI" dirty="0"/>
              <a:t> 600 työntekijää puhuvat kolmeakymmentä kieltä.</a:t>
            </a:r>
          </a:p>
          <a:p>
            <a:pPr marL="401637" lvl="1" indent="0">
              <a:buNone/>
              <a:defRPr/>
            </a:pPr>
            <a:endParaRPr lang="fi-FI" dirty="0"/>
          </a:p>
          <a:p>
            <a:pPr marL="687387" lvl="1" indent="-285750">
              <a:defRPr/>
            </a:pPr>
            <a:r>
              <a:rPr lang="fi-FI" dirty="0"/>
              <a:t>SOS hoitaa vuosittain tuhansia suomalaisten </a:t>
            </a:r>
            <a:r>
              <a:rPr lang="fi-FI" dirty="0" err="1"/>
              <a:t>sairastumis</a:t>
            </a:r>
            <a:r>
              <a:rPr lang="fi-FI" dirty="0"/>
              <a:t>- ja onnettomuustapauksia. Apua suomalaisille tarjoavat suomenkieliset vahinkokäsittelijät ja yrityksen asiantuntija-apuna toimivat suomalaiset lääkärit.</a:t>
            </a:r>
          </a:p>
          <a:p>
            <a:pPr marL="1090612" lvl="2" indent="-285750">
              <a:buFont typeface="Wingdings" panose="05000000000000000000" pitchFamily="2" charset="2"/>
              <a:buChar char="Ø"/>
              <a:defRPr/>
            </a:pPr>
            <a:r>
              <a:rPr lang="fi-FI" sz="1600" dirty="0" err="1">
                <a:solidFill>
                  <a:srgbClr val="C00000"/>
                </a:solidFill>
              </a:rPr>
              <a:t>Huom</a:t>
            </a:r>
            <a:r>
              <a:rPr lang="fi-FI" sz="1600" dirty="0">
                <a:solidFill>
                  <a:srgbClr val="C00000"/>
                </a:solidFill>
              </a:rPr>
              <a:t>! </a:t>
            </a:r>
            <a:r>
              <a:rPr lang="fi-FI" sz="1600" dirty="0" err="1"/>
              <a:t>Sairastumis</a:t>
            </a:r>
            <a:r>
              <a:rPr lang="fi-FI" sz="1600" dirty="0"/>
              <a:t>- ja onnettomuustapauksissa SOS palvelee vain ulkomaan matkoilla sattuvissa tilanteissa</a:t>
            </a:r>
          </a:p>
          <a:p>
            <a:pPr marL="687387" lvl="1" indent="-285750">
              <a:defRPr/>
            </a:pPr>
            <a:endParaRPr lang="fi-FI" dirty="0"/>
          </a:p>
          <a:p>
            <a:pPr marL="687387" lvl="1" indent="-285750">
              <a:defRPr/>
            </a:pPr>
            <a:r>
              <a:rPr lang="fi-FI" dirty="0"/>
              <a:t>Turva tarjoaa </a:t>
            </a:r>
            <a:r>
              <a:rPr lang="fi-FI" dirty="0" err="1"/>
              <a:t>SOSin</a:t>
            </a:r>
            <a:r>
              <a:rPr lang="fi-FI" dirty="0"/>
              <a:t> kautta ajoneuvojen ympärivuorokautista hätäpalvelua</a:t>
            </a:r>
          </a:p>
          <a:p>
            <a:pPr marL="687387" lvl="1" indent="-285750">
              <a:defRPr/>
            </a:pPr>
            <a:endParaRPr lang="fi-FI" dirty="0"/>
          </a:p>
          <a:p>
            <a:pPr marL="687387" lvl="1" indent="-285750">
              <a:defRPr/>
            </a:pPr>
            <a:r>
              <a:rPr lang="fi-FI" dirty="0"/>
              <a:t>SOS palvelee 24/7. Päivystävä puhelin: +358 1019 5111</a:t>
            </a:r>
          </a:p>
          <a:p>
            <a:pPr marL="687387" lvl="1" indent="-285750">
              <a:defRPr/>
            </a:pPr>
            <a:endParaRPr lang="fi-FI" dirty="0"/>
          </a:p>
          <a:p>
            <a:pPr marL="687387" lvl="1" indent="-285750">
              <a:defRPr/>
            </a:pPr>
            <a:r>
              <a:rPr lang="fi-FI" dirty="0"/>
              <a:t>Löydät SOS hätäpalvelun yhteystiedot myös ilmaisesta </a:t>
            </a:r>
            <a:r>
              <a:rPr lang="fi-FI" dirty="0" err="1"/>
              <a:t>TaskuTurva</a:t>
            </a:r>
            <a:r>
              <a:rPr lang="fi-FI" dirty="0"/>
              <a:t>-sovelluksesta!</a:t>
            </a:r>
            <a:endParaRPr lang="fi-FI" dirty="0">
              <a:solidFill>
                <a:srgbClr val="C00000"/>
              </a:solidFill>
            </a:endParaRPr>
          </a:p>
        </p:txBody>
      </p:sp>
      <p:grpSp>
        <p:nvGrpSpPr>
          <p:cNvPr id="4" name="Ryhmä 3"/>
          <p:cNvGrpSpPr/>
          <p:nvPr/>
        </p:nvGrpSpPr>
        <p:grpSpPr>
          <a:xfrm>
            <a:off x="9608260" y="4140823"/>
            <a:ext cx="1023466" cy="989089"/>
            <a:chOff x="3886201" y="2462212"/>
            <a:chExt cx="1654175" cy="1598614"/>
          </a:xfrm>
          <a:solidFill>
            <a:srgbClr val="C00000"/>
          </a:solidFill>
        </p:grpSpPr>
        <p:sp>
          <p:nvSpPr>
            <p:cNvPr id="5" name="Freeform 41"/>
            <p:cNvSpPr>
              <a:spLocks/>
            </p:cNvSpPr>
            <p:nvPr/>
          </p:nvSpPr>
          <p:spPr bwMode="auto">
            <a:xfrm>
              <a:off x="3886201" y="2687638"/>
              <a:ext cx="1314450" cy="1373188"/>
            </a:xfrm>
            <a:custGeom>
              <a:avLst/>
              <a:gdLst>
                <a:gd name="T0" fmla="*/ 864 w 1175"/>
                <a:gd name="T1" fmla="*/ 1227 h 1232"/>
                <a:gd name="T2" fmla="*/ 699 w 1175"/>
                <a:gd name="T3" fmla="*/ 1169 h 1232"/>
                <a:gd name="T4" fmla="*/ 73 w 1175"/>
                <a:gd name="T5" fmla="*/ 471 h 1232"/>
                <a:gd name="T6" fmla="*/ 136 w 1175"/>
                <a:gd name="T7" fmla="*/ 85 h 1232"/>
                <a:gd name="T8" fmla="*/ 175 w 1175"/>
                <a:gd name="T9" fmla="*/ 50 h 1232"/>
                <a:gd name="T10" fmla="*/ 364 w 1175"/>
                <a:gd name="T11" fmla="*/ 60 h 1232"/>
                <a:gd name="T12" fmla="*/ 513 w 1175"/>
                <a:gd name="T13" fmla="*/ 226 h 1232"/>
                <a:gd name="T14" fmla="*/ 503 w 1175"/>
                <a:gd name="T15" fmla="*/ 415 h 1232"/>
                <a:gd name="T16" fmla="*/ 488 w 1175"/>
                <a:gd name="T17" fmla="*/ 446 h 1232"/>
                <a:gd name="T18" fmla="*/ 500 w 1175"/>
                <a:gd name="T19" fmla="*/ 478 h 1232"/>
                <a:gd name="T20" fmla="*/ 496 w 1175"/>
                <a:gd name="T21" fmla="*/ 541 h 1232"/>
                <a:gd name="T22" fmla="*/ 433 w 1175"/>
                <a:gd name="T23" fmla="*/ 538 h 1232"/>
                <a:gd name="T24" fmla="*/ 399 w 1175"/>
                <a:gd name="T25" fmla="*/ 441 h 1232"/>
                <a:gd name="T26" fmla="*/ 444 w 1175"/>
                <a:gd name="T27" fmla="*/ 349 h 1232"/>
                <a:gd name="T28" fmla="*/ 447 w 1175"/>
                <a:gd name="T29" fmla="*/ 286 h 1232"/>
                <a:gd name="T30" fmla="*/ 298 w 1175"/>
                <a:gd name="T31" fmla="*/ 120 h 1232"/>
                <a:gd name="T32" fmla="*/ 235 w 1175"/>
                <a:gd name="T33" fmla="*/ 116 h 1232"/>
                <a:gd name="T34" fmla="*/ 196 w 1175"/>
                <a:gd name="T35" fmla="*/ 151 h 1232"/>
                <a:gd name="T36" fmla="*/ 150 w 1175"/>
                <a:gd name="T37" fmla="*/ 427 h 1232"/>
                <a:gd name="T38" fmla="*/ 750 w 1175"/>
                <a:gd name="T39" fmla="*/ 1096 h 1232"/>
                <a:gd name="T40" fmla="*/ 1029 w 1175"/>
                <a:gd name="T41" fmla="*/ 1081 h 1232"/>
                <a:gd name="T42" fmla="*/ 1069 w 1175"/>
                <a:gd name="T43" fmla="*/ 1046 h 1232"/>
                <a:gd name="T44" fmla="*/ 1084 w 1175"/>
                <a:gd name="T45" fmla="*/ 1015 h 1232"/>
                <a:gd name="T46" fmla="*/ 1072 w 1175"/>
                <a:gd name="T47" fmla="*/ 983 h 1232"/>
                <a:gd name="T48" fmla="*/ 923 w 1175"/>
                <a:gd name="T49" fmla="*/ 817 h 1232"/>
                <a:gd name="T50" fmla="*/ 860 w 1175"/>
                <a:gd name="T51" fmla="*/ 813 h 1232"/>
                <a:gd name="T52" fmla="*/ 764 w 1175"/>
                <a:gd name="T53" fmla="*/ 847 h 1232"/>
                <a:gd name="T54" fmla="*/ 764 w 1175"/>
                <a:gd name="T55" fmla="*/ 847 h 1232"/>
                <a:gd name="T56" fmla="*/ 671 w 1175"/>
                <a:gd name="T57" fmla="*/ 803 h 1232"/>
                <a:gd name="T58" fmla="*/ 675 w 1175"/>
                <a:gd name="T59" fmla="*/ 740 h 1232"/>
                <a:gd name="T60" fmla="*/ 738 w 1175"/>
                <a:gd name="T61" fmla="*/ 744 h 1232"/>
                <a:gd name="T62" fmla="*/ 769 w 1175"/>
                <a:gd name="T63" fmla="*/ 758 h 1232"/>
                <a:gd name="T64" fmla="*/ 769 w 1175"/>
                <a:gd name="T65" fmla="*/ 758 h 1232"/>
                <a:gd name="T66" fmla="*/ 801 w 1175"/>
                <a:gd name="T67" fmla="*/ 747 h 1232"/>
                <a:gd name="T68" fmla="*/ 990 w 1175"/>
                <a:gd name="T69" fmla="*/ 757 h 1232"/>
                <a:gd name="T70" fmla="*/ 1139 w 1175"/>
                <a:gd name="T71" fmla="*/ 923 h 1232"/>
                <a:gd name="T72" fmla="*/ 1173 w 1175"/>
                <a:gd name="T73" fmla="*/ 1020 h 1232"/>
                <a:gd name="T74" fmla="*/ 1129 w 1175"/>
                <a:gd name="T75" fmla="*/ 1112 h 1232"/>
                <a:gd name="T76" fmla="*/ 1089 w 1175"/>
                <a:gd name="T77" fmla="*/ 1148 h 1232"/>
                <a:gd name="T78" fmla="*/ 864 w 1175"/>
                <a:gd name="T79" fmla="*/ 122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75" h="1232">
                  <a:moveTo>
                    <a:pt x="864" y="1227"/>
                  </a:moveTo>
                  <a:cubicBezTo>
                    <a:pt x="806" y="1224"/>
                    <a:pt x="749" y="1205"/>
                    <a:pt x="699" y="1169"/>
                  </a:cubicBezTo>
                  <a:cubicBezTo>
                    <a:pt x="472" y="1007"/>
                    <a:pt x="209" y="714"/>
                    <a:pt x="73" y="471"/>
                  </a:cubicBezTo>
                  <a:cubicBezTo>
                    <a:pt x="0" y="342"/>
                    <a:pt x="26" y="184"/>
                    <a:pt x="136" y="85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230" y="0"/>
                    <a:pt x="315" y="5"/>
                    <a:pt x="364" y="60"/>
                  </a:cubicBezTo>
                  <a:cubicBezTo>
                    <a:pt x="513" y="226"/>
                    <a:pt x="513" y="226"/>
                    <a:pt x="513" y="226"/>
                  </a:cubicBezTo>
                  <a:cubicBezTo>
                    <a:pt x="563" y="281"/>
                    <a:pt x="558" y="366"/>
                    <a:pt x="503" y="415"/>
                  </a:cubicBezTo>
                  <a:cubicBezTo>
                    <a:pt x="494" y="423"/>
                    <a:pt x="489" y="434"/>
                    <a:pt x="488" y="446"/>
                  </a:cubicBezTo>
                  <a:cubicBezTo>
                    <a:pt x="488" y="458"/>
                    <a:pt x="492" y="469"/>
                    <a:pt x="500" y="478"/>
                  </a:cubicBezTo>
                  <a:cubicBezTo>
                    <a:pt x="516" y="496"/>
                    <a:pt x="515" y="524"/>
                    <a:pt x="496" y="541"/>
                  </a:cubicBezTo>
                  <a:cubicBezTo>
                    <a:pt x="478" y="557"/>
                    <a:pt x="450" y="556"/>
                    <a:pt x="433" y="538"/>
                  </a:cubicBezTo>
                  <a:cubicBezTo>
                    <a:pt x="409" y="511"/>
                    <a:pt x="397" y="477"/>
                    <a:pt x="399" y="441"/>
                  </a:cubicBezTo>
                  <a:cubicBezTo>
                    <a:pt x="401" y="405"/>
                    <a:pt x="417" y="372"/>
                    <a:pt x="444" y="349"/>
                  </a:cubicBezTo>
                  <a:cubicBezTo>
                    <a:pt x="462" y="332"/>
                    <a:pt x="463" y="304"/>
                    <a:pt x="447" y="286"/>
                  </a:cubicBezTo>
                  <a:cubicBezTo>
                    <a:pt x="298" y="120"/>
                    <a:pt x="298" y="120"/>
                    <a:pt x="298" y="120"/>
                  </a:cubicBezTo>
                  <a:cubicBezTo>
                    <a:pt x="282" y="101"/>
                    <a:pt x="253" y="100"/>
                    <a:pt x="235" y="116"/>
                  </a:cubicBezTo>
                  <a:cubicBezTo>
                    <a:pt x="196" y="151"/>
                    <a:pt x="196" y="151"/>
                    <a:pt x="196" y="151"/>
                  </a:cubicBezTo>
                  <a:cubicBezTo>
                    <a:pt x="117" y="222"/>
                    <a:pt x="99" y="335"/>
                    <a:pt x="150" y="427"/>
                  </a:cubicBezTo>
                  <a:cubicBezTo>
                    <a:pt x="279" y="656"/>
                    <a:pt x="537" y="944"/>
                    <a:pt x="750" y="1096"/>
                  </a:cubicBezTo>
                  <a:cubicBezTo>
                    <a:pt x="836" y="1158"/>
                    <a:pt x="951" y="1152"/>
                    <a:pt x="1029" y="1081"/>
                  </a:cubicBezTo>
                  <a:cubicBezTo>
                    <a:pt x="1069" y="1046"/>
                    <a:pt x="1069" y="1046"/>
                    <a:pt x="1069" y="1046"/>
                  </a:cubicBezTo>
                  <a:cubicBezTo>
                    <a:pt x="1078" y="1038"/>
                    <a:pt x="1083" y="1027"/>
                    <a:pt x="1084" y="1015"/>
                  </a:cubicBezTo>
                  <a:cubicBezTo>
                    <a:pt x="1084" y="1003"/>
                    <a:pt x="1080" y="992"/>
                    <a:pt x="1072" y="983"/>
                  </a:cubicBezTo>
                  <a:cubicBezTo>
                    <a:pt x="923" y="817"/>
                    <a:pt x="923" y="817"/>
                    <a:pt x="923" y="817"/>
                  </a:cubicBezTo>
                  <a:cubicBezTo>
                    <a:pt x="907" y="799"/>
                    <a:pt x="879" y="797"/>
                    <a:pt x="860" y="813"/>
                  </a:cubicBezTo>
                  <a:cubicBezTo>
                    <a:pt x="834" y="837"/>
                    <a:pt x="800" y="849"/>
                    <a:pt x="764" y="847"/>
                  </a:cubicBezTo>
                  <a:cubicBezTo>
                    <a:pt x="764" y="847"/>
                    <a:pt x="764" y="847"/>
                    <a:pt x="764" y="847"/>
                  </a:cubicBezTo>
                  <a:cubicBezTo>
                    <a:pt x="728" y="845"/>
                    <a:pt x="695" y="830"/>
                    <a:pt x="671" y="803"/>
                  </a:cubicBezTo>
                  <a:cubicBezTo>
                    <a:pt x="655" y="785"/>
                    <a:pt x="657" y="757"/>
                    <a:pt x="675" y="740"/>
                  </a:cubicBezTo>
                  <a:cubicBezTo>
                    <a:pt x="693" y="724"/>
                    <a:pt x="722" y="725"/>
                    <a:pt x="738" y="744"/>
                  </a:cubicBezTo>
                  <a:cubicBezTo>
                    <a:pt x="746" y="752"/>
                    <a:pt x="757" y="758"/>
                    <a:pt x="769" y="758"/>
                  </a:cubicBezTo>
                  <a:cubicBezTo>
                    <a:pt x="769" y="758"/>
                    <a:pt x="769" y="758"/>
                    <a:pt x="769" y="758"/>
                  </a:cubicBezTo>
                  <a:cubicBezTo>
                    <a:pt x="781" y="759"/>
                    <a:pt x="792" y="755"/>
                    <a:pt x="801" y="747"/>
                  </a:cubicBezTo>
                  <a:cubicBezTo>
                    <a:pt x="856" y="698"/>
                    <a:pt x="941" y="702"/>
                    <a:pt x="990" y="757"/>
                  </a:cubicBezTo>
                  <a:cubicBezTo>
                    <a:pt x="1139" y="923"/>
                    <a:pt x="1139" y="923"/>
                    <a:pt x="1139" y="923"/>
                  </a:cubicBezTo>
                  <a:cubicBezTo>
                    <a:pt x="1163" y="950"/>
                    <a:pt x="1175" y="984"/>
                    <a:pt x="1173" y="1020"/>
                  </a:cubicBezTo>
                  <a:cubicBezTo>
                    <a:pt x="1171" y="1056"/>
                    <a:pt x="1155" y="1088"/>
                    <a:pt x="1129" y="1112"/>
                  </a:cubicBezTo>
                  <a:cubicBezTo>
                    <a:pt x="1089" y="1148"/>
                    <a:pt x="1089" y="1148"/>
                    <a:pt x="1089" y="1148"/>
                  </a:cubicBezTo>
                  <a:cubicBezTo>
                    <a:pt x="1025" y="1205"/>
                    <a:pt x="944" y="1232"/>
                    <a:pt x="864" y="12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" name="Freeform 42"/>
            <p:cNvSpPr>
              <a:spLocks/>
            </p:cNvSpPr>
            <p:nvPr/>
          </p:nvSpPr>
          <p:spPr bwMode="auto">
            <a:xfrm>
              <a:off x="5018088" y="2689225"/>
              <a:ext cx="114300" cy="301625"/>
            </a:xfrm>
            <a:custGeom>
              <a:avLst/>
              <a:gdLst>
                <a:gd name="T0" fmla="*/ 44 w 102"/>
                <a:gd name="T1" fmla="*/ 269 h 270"/>
                <a:gd name="T2" fmla="*/ 2 w 102"/>
                <a:gd name="T3" fmla="*/ 222 h 270"/>
                <a:gd name="T4" fmla="*/ 11 w 102"/>
                <a:gd name="T5" fmla="*/ 44 h 270"/>
                <a:gd name="T6" fmla="*/ 58 w 102"/>
                <a:gd name="T7" fmla="*/ 2 h 270"/>
                <a:gd name="T8" fmla="*/ 100 w 102"/>
                <a:gd name="T9" fmla="*/ 49 h 270"/>
                <a:gd name="T10" fmla="*/ 91 w 102"/>
                <a:gd name="T11" fmla="*/ 227 h 270"/>
                <a:gd name="T12" fmla="*/ 44 w 102"/>
                <a:gd name="T13" fmla="*/ 269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270">
                  <a:moveTo>
                    <a:pt x="44" y="269"/>
                  </a:moveTo>
                  <a:cubicBezTo>
                    <a:pt x="19" y="268"/>
                    <a:pt x="0" y="247"/>
                    <a:pt x="2" y="222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3" y="19"/>
                    <a:pt x="34" y="0"/>
                    <a:pt x="58" y="2"/>
                  </a:cubicBezTo>
                  <a:cubicBezTo>
                    <a:pt x="83" y="3"/>
                    <a:pt x="102" y="24"/>
                    <a:pt x="100" y="49"/>
                  </a:cubicBezTo>
                  <a:cubicBezTo>
                    <a:pt x="91" y="227"/>
                    <a:pt x="91" y="227"/>
                    <a:pt x="91" y="227"/>
                  </a:cubicBezTo>
                  <a:cubicBezTo>
                    <a:pt x="89" y="251"/>
                    <a:pt x="68" y="270"/>
                    <a:pt x="44" y="2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43"/>
            <p:cNvSpPr>
              <a:spLocks noEditPoints="1"/>
            </p:cNvSpPr>
            <p:nvPr/>
          </p:nvSpPr>
          <p:spPr bwMode="auto">
            <a:xfrm>
              <a:off x="4984751" y="3013075"/>
              <a:ext cx="152400" cy="153988"/>
            </a:xfrm>
            <a:custGeom>
              <a:avLst/>
              <a:gdLst>
                <a:gd name="T0" fmla="*/ 65 w 137"/>
                <a:gd name="T1" fmla="*/ 136 h 138"/>
                <a:gd name="T2" fmla="*/ 2 w 137"/>
                <a:gd name="T3" fmla="*/ 65 h 138"/>
                <a:gd name="T4" fmla="*/ 72 w 137"/>
                <a:gd name="T5" fmla="*/ 2 h 138"/>
                <a:gd name="T6" fmla="*/ 135 w 137"/>
                <a:gd name="T7" fmla="*/ 73 h 138"/>
                <a:gd name="T8" fmla="*/ 65 w 137"/>
                <a:gd name="T9" fmla="*/ 136 h 138"/>
                <a:gd name="T10" fmla="*/ 70 w 137"/>
                <a:gd name="T11" fmla="*/ 47 h 138"/>
                <a:gd name="T12" fmla="*/ 46 w 137"/>
                <a:gd name="T13" fmla="*/ 68 h 138"/>
                <a:gd name="T14" fmla="*/ 67 w 137"/>
                <a:gd name="T15" fmla="*/ 91 h 138"/>
                <a:gd name="T16" fmla="*/ 91 w 137"/>
                <a:gd name="T17" fmla="*/ 70 h 138"/>
                <a:gd name="T18" fmla="*/ 70 w 137"/>
                <a:gd name="T19" fmla="*/ 4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38">
                  <a:moveTo>
                    <a:pt x="65" y="136"/>
                  </a:moveTo>
                  <a:cubicBezTo>
                    <a:pt x="28" y="134"/>
                    <a:pt x="0" y="102"/>
                    <a:pt x="2" y="65"/>
                  </a:cubicBezTo>
                  <a:cubicBezTo>
                    <a:pt x="4" y="29"/>
                    <a:pt x="35" y="0"/>
                    <a:pt x="72" y="2"/>
                  </a:cubicBezTo>
                  <a:cubicBezTo>
                    <a:pt x="109" y="4"/>
                    <a:pt x="137" y="36"/>
                    <a:pt x="135" y="73"/>
                  </a:cubicBezTo>
                  <a:cubicBezTo>
                    <a:pt x="133" y="109"/>
                    <a:pt x="102" y="138"/>
                    <a:pt x="65" y="136"/>
                  </a:cubicBezTo>
                  <a:close/>
                  <a:moveTo>
                    <a:pt x="70" y="47"/>
                  </a:moveTo>
                  <a:cubicBezTo>
                    <a:pt x="57" y="46"/>
                    <a:pt x="47" y="56"/>
                    <a:pt x="46" y="68"/>
                  </a:cubicBezTo>
                  <a:cubicBezTo>
                    <a:pt x="45" y="80"/>
                    <a:pt x="55" y="91"/>
                    <a:pt x="67" y="91"/>
                  </a:cubicBezTo>
                  <a:cubicBezTo>
                    <a:pt x="79" y="92"/>
                    <a:pt x="90" y="83"/>
                    <a:pt x="91" y="70"/>
                  </a:cubicBezTo>
                  <a:cubicBezTo>
                    <a:pt x="91" y="58"/>
                    <a:pt x="82" y="47"/>
                    <a:pt x="70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44"/>
            <p:cNvSpPr>
              <a:spLocks noEditPoints="1"/>
            </p:cNvSpPr>
            <p:nvPr/>
          </p:nvSpPr>
          <p:spPr bwMode="auto">
            <a:xfrm>
              <a:off x="4548188" y="2462212"/>
              <a:ext cx="992188" cy="982663"/>
            </a:xfrm>
            <a:custGeom>
              <a:avLst/>
              <a:gdLst>
                <a:gd name="T0" fmla="*/ 46 w 886"/>
                <a:gd name="T1" fmla="*/ 881 h 881"/>
                <a:gd name="T2" fmla="*/ 16 w 886"/>
                <a:gd name="T3" fmla="*/ 867 h 881"/>
                <a:gd name="T4" fmla="*/ 7 w 886"/>
                <a:gd name="T5" fmla="*/ 820 h 881"/>
                <a:gd name="T6" fmla="*/ 104 w 886"/>
                <a:gd name="T7" fmla="*/ 572 h 881"/>
                <a:gd name="T8" fmla="*/ 72 w 886"/>
                <a:gd name="T9" fmla="*/ 391 h 881"/>
                <a:gd name="T10" fmla="*/ 495 w 886"/>
                <a:gd name="T11" fmla="*/ 12 h 881"/>
                <a:gd name="T12" fmla="*/ 874 w 886"/>
                <a:gd name="T13" fmla="*/ 434 h 881"/>
                <a:gd name="T14" fmla="*/ 451 w 886"/>
                <a:gd name="T15" fmla="*/ 813 h 881"/>
                <a:gd name="T16" fmla="*/ 316 w 886"/>
                <a:gd name="T17" fmla="*/ 782 h 881"/>
                <a:gd name="T18" fmla="*/ 64 w 886"/>
                <a:gd name="T19" fmla="*/ 878 h 881"/>
                <a:gd name="T20" fmla="*/ 46 w 886"/>
                <a:gd name="T21" fmla="*/ 881 h 881"/>
                <a:gd name="T22" fmla="*/ 490 w 886"/>
                <a:gd name="T23" fmla="*/ 101 h 881"/>
                <a:gd name="T24" fmla="*/ 161 w 886"/>
                <a:gd name="T25" fmla="*/ 396 h 881"/>
                <a:gd name="T26" fmla="*/ 193 w 886"/>
                <a:gd name="T27" fmla="*/ 550 h 881"/>
                <a:gd name="T28" fmla="*/ 194 w 886"/>
                <a:gd name="T29" fmla="*/ 587 h 881"/>
                <a:gd name="T30" fmla="*/ 127 w 886"/>
                <a:gd name="T31" fmla="*/ 758 h 881"/>
                <a:gd name="T32" fmla="*/ 301 w 886"/>
                <a:gd name="T33" fmla="*/ 692 h 881"/>
                <a:gd name="T34" fmla="*/ 337 w 886"/>
                <a:gd name="T35" fmla="*/ 693 h 881"/>
                <a:gd name="T36" fmla="*/ 456 w 886"/>
                <a:gd name="T37" fmla="*/ 724 h 881"/>
                <a:gd name="T38" fmla="*/ 785 w 886"/>
                <a:gd name="T39" fmla="*/ 429 h 881"/>
                <a:gd name="T40" fmla="*/ 490 w 886"/>
                <a:gd name="T41" fmla="*/ 101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6" h="881">
                  <a:moveTo>
                    <a:pt x="46" y="881"/>
                  </a:moveTo>
                  <a:cubicBezTo>
                    <a:pt x="35" y="880"/>
                    <a:pt x="24" y="875"/>
                    <a:pt x="16" y="867"/>
                  </a:cubicBezTo>
                  <a:cubicBezTo>
                    <a:pt x="4" y="855"/>
                    <a:pt x="0" y="836"/>
                    <a:pt x="7" y="820"/>
                  </a:cubicBezTo>
                  <a:cubicBezTo>
                    <a:pt x="104" y="572"/>
                    <a:pt x="104" y="572"/>
                    <a:pt x="104" y="572"/>
                  </a:cubicBezTo>
                  <a:cubicBezTo>
                    <a:pt x="80" y="515"/>
                    <a:pt x="69" y="453"/>
                    <a:pt x="72" y="391"/>
                  </a:cubicBezTo>
                  <a:cubicBezTo>
                    <a:pt x="84" y="170"/>
                    <a:pt x="274" y="0"/>
                    <a:pt x="495" y="12"/>
                  </a:cubicBezTo>
                  <a:cubicBezTo>
                    <a:pt x="716" y="24"/>
                    <a:pt x="886" y="213"/>
                    <a:pt x="874" y="434"/>
                  </a:cubicBezTo>
                  <a:cubicBezTo>
                    <a:pt x="862" y="655"/>
                    <a:pt x="672" y="825"/>
                    <a:pt x="451" y="813"/>
                  </a:cubicBezTo>
                  <a:cubicBezTo>
                    <a:pt x="404" y="811"/>
                    <a:pt x="359" y="800"/>
                    <a:pt x="316" y="782"/>
                  </a:cubicBezTo>
                  <a:cubicBezTo>
                    <a:pt x="64" y="878"/>
                    <a:pt x="64" y="878"/>
                    <a:pt x="64" y="878"/>
                  </a:cubicBezTo>
                  <a:cubicBezTo>
                    <a:pt x="58" y="880"/>
                    <a:pt x="52" y="881"/>
                    <a:pt x="46" y="881"/>
                  </a:cubicBezTo>
                  <a:close/>
                  <a:moveTo>
                    <a:pt x="490" y="101"/>
                  </a:moveTo>
                  <a:cubicBezTo>
                    <a:pt x="318" y="91"/>
                    <a:pt x="171" y="224"/>
                    <a:pt x="161" y="396"/>
                  </a:cubicBezTo>
                  <a:cubicBezTo>
                    <a:pt x="158" y="449"/>
                    <a:pt x="169" y="503"/>
                    <a:pt x="193" y="550"/>
                  </a:cubicBezTo>
                  <a:cubicBezTo>
                    <a:pt x="199" y="562"/>
                    <a:pt x="199" y="575"/>
                    <a:pt x="194" y="587"/>
                  </a:cubicBezTo>
                  <a:cubicBezTo>
                    <a:pt x="127" y="758"/>
                    <a:pt x="127" y="758"/>
                    <a:pt x="127" y="758"/>
                  </a:cubicBezTo>
                  <a:cubicBezTo>
                    <a:pt x="301" y="692"/>
                    <a:pt x="301" y="692"/>
                    <a:pt x="301" y="692"/>
                  </a:cubicBezTo>
                  <a:cubicBezTo>
                    <a:pt x="313" y="688"/>
                    <a:pt x="326" y="688"/>
                    <a:pt x="337" y="693"/>
                  </a:cubicBezTo>
                  <a:cubicBezTo>
                    <a:pt x="374" y="712"/>
                    <a:pt x="414" y="722"/>
                    <a:pt x="456" y="724"/>
                  </a:cubicBezTo>
                  <a:cubicBezTo>
                    <a:pt x="628" y="734"/>
                    <a:pt x="775" y="601"/>
                    <a:pt x="785" y="429"/>
                  </a:cubicBezTo>
                  <a:cubicBezTo>
                    <a:pt x="794" y="258"/>
                    <a:pt x="662" y="110"/>
                    <a:pt x="490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128172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altLang="fi-FI" dirty="0">
                <a:solidFill>
                  <a:srgbClr val="C00000"/>
                </a:solidFill>
              </a:rPr>
              <a:t>Muut jäsenedut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6764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76176" y="245289"/>
            <a:ext cx="10515600" cy="1105456"/>
          </a:xfrm>
        </p:spPr>
        <p:txBody>
          <a:bodyPr/>
          <a:lstStyle/>
          <a:p>
            <a:pPr algn="ctr" eaLnBrk="1" hangingPunct="1"/>
            <a:r>
              <a:rPr lang="fi-FI" sz="3733" dirty="0">
                <a:solidFill>
                  <a:schemeClr val="bg1"/>
                </a:solidFill>
              </a:rPr>
              <a:t>Ammattiliittojen jäsenten yleiset edut</a:t>
            </a:r>
          </a:p>
        </p:txBody>
      </p:sp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1086204" y="1568673"/>
            <a:ext cx="10548969" cy="1010743"/>
          </a:xfrm>
        </p:spPr>
        <p:txBody>
          <a:bodyPr numCol="1">
            <a:noAutofit/>
          </a:bodyPr>
          <a:lstStyle/>
          <a:p>
            <a:pPr marL="52387" indent="0" algn="ctr">
              <a:lnSpc>
                <a:spcPct val="95000"/>
              </a:lnSpc>
              <a:spcBef>
                <a:spcPct val="20000"/>
              </a:spcBef>
              <a:spcAft>
                <a:spcPts val="1600"/>
              </a:spcAft>
              <a:buNone/>
            </a:pPr>
            <a:r>
              <a:rPr lang="fi-FI" sz="2667" dirty="0"/>
              <a:t>Turva tekee yhteistyötä suomalaisten ammattiliittojen kanssa. Liittojen jäsenet saavat seuraavat vakuutusedut Turvasta:</a:t>
            </a:r>
          </a:p>
          <a:p>
            <a:pPr marL="0" indent="0">
              <a:spcAft>
                <a:spcPts val="800"/>
              </a:spcAft>
              <a:buNone/>
            </a:pPr>
            <a:endParaRPr lang="fi-FI" altLang="fi-FI" sz="2400" dirty="0"/>
          </a:p>
          <a:p>
            <a:pPr marL="0" indent="0">
              <a:spcAft>
                <a:spcPts val="800"/>
              </a:spcAft>
              <a:buNone/>
            </a:pPr>
            <a:br>
              <a:rPr lang="fi-FI" altLang="fi-FI" sz="2400" dirty="0"/>
            </a:br>
            <a:endParaRPr lang="fi-FI" sz="2400" dirty="0"/>
          </a:p>
          <a:p>
            <a:endParaRPr lang="fi-FI" sz="2400" dirty="0"/>
          </a:p>
        </p:txBody>
      </p:sp>
      <p:sp>
        <p:nvSpPr>
          <p:cNvPr id="7" name="Tekstiruutu 6"/>
          <p:cNvSpPr txBox="1"/>
          <p:nvPr/>
        </p:nvSpPr>
        <p:spPr>
          <a:xfrm>
            <a:off x="2516668" y="3585876"/>
            <a:ext cx="2280053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b="1" i="1" dirty="0">
                <a:solidFill>
                  <a:schemeClr val="bg1"/>
                </a:solidFill>
                <a:latin typeface="Asap" panose="02000506040000020004" pitchFamily="2" charset="0"/>
              </a:rPr>
              <a:t>Kuulun</a:t>
            </a:r>
          </a:p>
          <a:p>
            <a:pPr algn="ctr"/>
            <a:r>
              <a:rPr lang="fi-FI" sz="1600" b="1" i="1" dirty="0">
                <a:solidFill>
                  <a:schemeClr val="bg1"/>
                </a:solidFill>
                <a:latin typeface="Asap" panose="02000506040000020004" pitchFamily="2" charset="0"/>
              </a:rPr>
              <a:t>ammattiliittoon,</a:t>
            </a:r>
          </a:p>
          <a:p>
            <a:pPr algn="ctr"/>
            <a:r>
              <a:rPr lang="fi-FI" sz="1600" b="1" i="1" dirty="0">
                <a:solidFill>
                  <a:schemeClr val="bg1"/>
                </a:solidFill>
                <a:latin typeface="Asap" panose="02000506040000020004" pitchFamily="2" charset="0"/>
              </a:rPr>
              <a:t>saan jäsenalennuksen</a:t>
            </a:r>
            <a:endParaRPr lang="fi-FI" sz="3200" b="1" i="1" dirty="0">
              <a:solidFill>
                <a:schemeClr val="bg1"/>
              </a:solidFill>
              <a:latin typeface="Asap" panose="02000506040000020004" pitchFamily="2" charset="0"/>
            </a:endParaRPr>
          </a:p>
          <a:p>
            <a:pPr algn="ctr"/>
            <a:r>
              <a:rPr lang="fi-FI" sz="5333" b="1" i="1" dirty="0">
                <a:solidFill>
                  <a:schemeClr val="bg1"/>
                </a:solidFill>
                <a:latin typeface="Asap" panose="02000506040000020004" pitchFamily="2" charset="0"/>
              </a:rPr>
              <a:t>10%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7" t="31732" r="27015" b="37300"/>
          <a:stretch/>
        </p:blipFill>
        <p:spPr>
          <a:xfrm>
            <a:off x="4726371" y="4521997"/>
            <a:ext cx="520789" cy="493380"/>
          </a:xfrm>
          <a:prstGeom prst="rect">
            <a:avLst/>
          </a:prstGeom>
        </p:spPr>
      </p:pic>
      <p:sp>
        <p:nvSpPr>
          <p:cNvPr id="17" name="Tekstiruutu 16"/>
          <p:cNvSpPr txBox="1"/>
          <p:nvPr/>
        </p:nvSpPr>
        <p:spPr>
          <a:xfrm>
            <a:off x="7641051" y="3585877"/>
            <a:ext cx="2280053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b="1" i="1" dirty="0">
                <a:solidFill>
                  <a:schemeClr val="bg1"/>
                </a:solidFill>
                <a:latin typeface="Asap" panose="02000506040000020004" pitchFamily="2" charset="0"/>
              </a:rPr>
              <a:t>Valitsen vielä toisen vakuutuksen, saan omistaja-alennuksen</a:t>
            </a:r>
            <a:endParaRPr lang="fi-FI" sz="3200" b="1" i="1" dirty="0">
              <a:solidFill>
                <a:schemeClr val="bg1"/>
              </a:solidFill>
              <a:latin typeface="Asap" panose="02000506040000020004" pitchFamily="2" charset="0"/>
            </a:endParaRPr>
          </a:p>
          <a:p>
            <a:pPr algn="ctr"/>
            <a:r>
              <a:rPr lang="fi-FI" sz="5333" b="1" i="1" dirty="0">
                <a:solidFill>
                  <a:schemeClr val="bg1"/>
                </a:solidFill>
                <a:latin typeface="Asap" panose="02000506040000020004" pitchFamily="2" charset="0"/>
              </a:rPr>
              <a:t>10%</a:t>
            </a:r>
          </a:p>
        </p:txBody>
      </p:sp>
      <p:sp>
        <p:nvSpPr>
          <p:cNvPr id="20" name="Freeform 5"/>
          <p:cNvSpPr>
            <a:spLocks/>
          </p:cNvSpPr>
          <p:nvPr/>
        </p:nvSpPr>
        <p:spPr bwMode="auto">
          <a:xfrm>
            <a:off x="5523122" y="4059475"/>
            <a:ext cx="1391529" cy="1217844"/>
          </a:xfrm>
          <a:custGeom>
            <a:avLst/>
            <a:gdLst>
              <a:gd name="T0" fmla="*/ 1216 w 2242"/>
              <a:gd name="T1" fmla="*/ 1958 h 1958"/>
              <a:gd name="T2" fmla="*/ 1216 w 2242"/>
              <a:gd name="T3" fmla="*/ 1958 h 1958"/>
              <a:gd name="T4" fmla="*/ 967 w 2242"/>
              <a:gd name="T5" fmla="*/ 1913 h 1958"/>
              <a:gd name="T6" fmla="*/ 634 w 2242"/>
              <a:gd name="T7" fmla="*/ 1832 h 1958"/>
              <a:gd name="T8" fmla="*/ 132 w 2242"/>
              <a:gd name="T9" fmla="*/ 1352 h 1958"/>
              <a:gd name="T10" fmla="*/ 64 w 2242"/>
              <a:gd name="T11" fmla="*/ 639 h 1958"/>
              <a:gd name="T12" fmla="*/ 119 w 2242"/>
              <a:gd name="T13" fmla="*/ 533 h 1958"/>
              <a:gd name="T14" fmla="*/ 173 w 2242"/>
              <a:gd name="T15" fmla="*/ 427 h 1958"/>
              <a:gd name="T16" fmla="*/ 1382 w 2242"/>
              <a:gd name="T17" fmla="*/ 102 h 1958"/>
              <a:gd name="T18" fmla="*/ 2162 w 2242"/>
              <a:gd name="T19" fmla="*/ 748 h 1958"/>
              <a:gd name="T20" fmla="*/ 2183 w 2242"/>
              <a:gd name="T21" fmla="*/ 1075 h 1958"/>
              <a:gd name="T22" fmla="*/ 1540 w 2242"/>
              <a:gd name="T23" fmla="*/ 1895 h 1958"/>
              <a:gd name="T24" fmla="*/ 1216 w 2242"/>
              <a:gd name="T25" fmla="*/ 1958 h 19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42" h="1958">
                <a:moveTo>
                  <a:pt x="1216" y="1958"/>
                </a:moveTo>
                <a:lnTo>
                  <a:pt x="1216" y="1958"/>
                </a:lnTo>
                <a:cubicBezTo>
                  <a:pt x="1160" y="1934"/>
                  <a:pt x="1077" y="1919"/>
                  <a:pt x="967" y="1913"/>
                </a:cubicBezTo>
                <a:cubicBezTo>
                  <a:pt x="858" y="1906"/>
                  <a:pt x="746" y="1879"/>
                  <a:pt x="634" y="1832"/>
                </a:cubicBezTo>
                <a:cubicBezTo>
                  <a:pt x="409" y="1737"/>
                  <a:pt x="242" y="1577"/>
                  <a:pt x="132" y="1352"/>
                </a:cubicBezTo>
                <a:cubicBezTo>
                  <a:pt x="22" y="1128"/>
                  <a:pt x="0" y="890"/>
                  <a:pt x="64" y="639"/>
                </a:cubicBezTo>
                <a:cubicBezTo>
                  <a:pt x="88" y="584"/>
                  <a:pt x="106" y="548"/>
                  <a:pt x="119" y="533"/>
                </a:cubicBezTo>
                <a:cubicBezTo>
                  <a:pt x="131" y="519"/>
                  <a:pt x="150" y="484"/>
                  <a:pt x="173" y="427"/>
                </a:cubicBezTo>
                <a:cubicBezTo>
                  <a:pt x="480" y="107"/>
                  <a:pt x="883" y="0"/>
                  <a:pt x="1382" y="102"/>
                </a:cubicBezTo>
                <a:cubicBezTo>
                  <a:pt x="1795" y="157"/>
                  <a:pt x="2055" y="373"/>
                  <a:pt x="2162" y="748"/>
                </a:cubicBezTo>
                <a:lnTo>
                  <a:pt x="2183" y="1075"/>
                </a:lnTo>
                <a:cubicBezTo>
                  <a:pt x="2242" y="1563"/>
                  <a:pt x="2028" y="1836"/>
                  <a:pt x="1540" y="1895"/>
                </a:cubicBezTo>
                <a:cubicBezTo>
                  <a:pt x="1487" y="1927"/>
                  <a:pt x="1379" y="1947"/>
                  <a:pt x="1216" y="1958"/>
                </a:cubicBez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grpSp>
        <p:nvGrpSpPr>
          <p:cNvPr id="24" name="Ryhmä 23"/>
          <p:cNvGrpSpPr/>
          <p:nvPr/>
        </p:nvGrpSpPr>
        <p:grpSpPr>
          <a:xfrm>
            <a:off x="5713166" y="4194685"/>
            <a:ext cx="1011439" cy="947423"/>
            <a:chOff x="3103563" y="4056063"/>
            <a:chExt cx="376238" cy="352425"/>
          </a:xfrm>
        </p:grpSpPr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3152775" y="4246563"/>
              <a:ext cx="277813" cy="161925"/>
            </a:xfrm>
            <a:custGeom>
              <a:avLst/>
              <a:gdLst>
                <a:gd name="T0" fmla="*/ 18 w 142"/>
                <a:gd name="T1" fmla="*/ 83 h 83"/>
                <a:gd name="T2" fmla="*/ 0 w 142"/>
                <a:gd name="T3" fmla="*/ 65 h 83"/>
                <a:gd name="T4" fmla="*/ 0 w 142"/>
                <a:gd name="T5" fmla="*/ 6 h 83"/>
                <a:gd name="T6" fmla="*/ 6 w 142"/>
                <a:gd name="T7" fmla="*/ 0 h 83"/>
                <a:gd name="T8" fmla="*/ 12 w 142"/>
                <a:gd name="T9" fmla="*/ 6 h 83"/>
                <a:gd name="T10" fmla="*/ 12 w 142"/>
                <a:gd name="T11" fmla="*/ 65 h 83"/>
                <a:gd name="T12" fmla="*/ 18 w 142"/>
                <a:gd name="T13" fmla="*/ 71 h 83"/>
                <a:gd name="T14" fmla="*/ 124 w 142"/>
                <a:gd name="T15" fmla="*/ 71 h 83"/>
                <a:gd name="T16" fmla="*/ 130 w 142"/>
                <a:gd name="T17" fmla="*/ 65 h 83"/>
                <a:gd name="T18" fmla="*/ 130 w 142"/>
                <a:gd name="T19" fmla="*/ 6 h 83"/>
                <a:gd name="T20" fmla="*/ 136 w 142"/>
                <a:gd name="T21" fmla="*/ 0 h 83"/>
                <a:gd name="T22" fmla="*/ 142 w 142"/>
                <a:gd name="T23" fmla="*/ 6 h 83"/>
                <a:gd name="T24" fmla="*/ 142 w 142"/>
                <a:gd name="T25" fmla="*/ 65 h 83"/>
                <a:gd name="T26" fmla="*/ 124 w 142"/>
                <a:gd name="T27" fmla="*/ 83 h 83"/>
                <a:gd name="T28" fmla="*/ 18 w 142"/>
                <a:gd name="T2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2" h="83">
                  <a:moveTo>
                    <a:pt x="18" y="83"/>
                  </a:moveTo>
                  <a:cubicBezTo>
                    <a:pt x="8" y="83"/>
                    <a:pt x="0" y="75"/>
                    <a:pt x="0" y="6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9"/>
                    <a:pt x="14" y="71"/>
                    <a:pt x="18" y="71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128" y="71"/>
                    <a:pt x="130" y="69"/>
                    <a:pt x="130" y="65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0" y="3"/>
                    <a:pt x="133" y="0"/>
                    <a:pt x="136" y="0"/>
                  </a:cubicBezTo>
                  <a:cubicBezTo>
                    <a:pt x="140" y="0"/>
                    <a:pt x="142" y="3"/>
                    <a:pt x="142" y="6"/>
                  </a:cubicBezTo>
                  <a:cubicBezTo>
                    <a:pt x="142" y="65"/>
                    <a:pt x="142" y="65"/>
                    <a:pt x="142" y="65"/>
                  </a:cubicBezTo>
                  <a:cubicBezTo>
                    <a:pt x="142" y="75"/>
                    <a:pt x="134" y="83"/>
                    <a:pt x="124" y="83"/>
                  </a:cubicBezTo>
                  <a:lnTo>
                    <a:pt x="18" y="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3103563" y="4056063"/>
              <a:ext cx="376238" cy="193675"/>
            </a:xfrm>
            <a:custGeom>
              <a:avLst/>
              <a:gdLst>
                <a:gd name="T0" fmla="*/ 185 w 192"/>
                <a:gd name="T1" fmla="*/ 98 h 99"/>
                <a:gd name="T2" fmla="*/ 181 w 192"/>
                <a:gd name="T3" fmla="*/ 96 h 99"/>
                <a:gd name="T4" fmla="*/ 100 w 192"/>
                <a:gd name="T5" fmla="*/ 16 h 99"/>
                <a:gd name="T6" fmla="*/ 92 w 192"/>
                <a:gd name="T7" fmla="*/ 16 h 99"/>
                <a:gd name="T8" fmla="*/ 92 w 192"/>
                <a:gd name="T9" fmla="*/ 16 h 99"/>
                <a:gd name="T10" fmla="*/ 11 w 192"/>
                <a:gd name="T11" fmla="*/ 97 h 99"/>
                <a:gd name="T12" fmla="*/ 3 w 192"/>
                <a:gd name="T13" fmla="*/ 97 h 99"/>
                <a:gd name="T14" fmla="*/ 3 w 192"/>
                <a:gd name="T15" fmla="*/ 97 h 99"/>
                <a:gd name="T16" fmla="*/ 3 w 192"/>
                <a:gd name="T17" fmla="*/ 88 h 99"/>
                <a:gd name="T18" fmla="*/ 3 w 192"/>
                <a:gd name="T19" fmla="*/ 88 h 99"/>
                <a:gd name="T20" fmla="*/ 83 w 192"/>
                <a:gd name="T21" fmla="*/ 7 h 99"/>
                <a:gd name="T22" fmla="*/ 108 w 192"/>
                <a:gd name="T23" fmla="*/ 7 h 99"/>
                <a:gd name="T24" fmla="*/ 109 w 192"/>
                <a:gd name="T25" fmla="*/ 7 h 99"/>
                <a:gd name="T26" fmla="*/ 126 w 192"/>
                <a:gd name="T27" fmla="*/ 25 h 99"/>
                <a:gd name="T28" fmla="*/ 126 w 192"/>
                <a:gd name="T29" fmla="*/ 20 h 99"/>
                <a:gd name="T30" fmla="*/ 132 w 192"/>
                <a:gd name="T31" fmla="*/ 14 h 99"/>
                <a:gd name="T32" fmla="*/ 161 w 192"/>
                <a:gd name="T33" fmla="*/ 14 h 99"/>
                <a:gd name="T34" fmla="*/ 167 w 192"/>
                <a:gd name="T35" fmla="*/ 20 h 99"/>
                <a:gd name="T36" fmla="*/ 167 w 192"/>
                <a:gd name="T37" fmla="*/ 66 h 99"/>
                <a:gd name="T38" fmla="*/ 189 w 192"/>
                <a:gd name="T39" fmla="*/ 88 h 99"/>
                <a:gd name="T40" fmla="*/ 189 w 192"/>
                <a:gd name="T41" fmla="*/ 96 h 99"/>
                <a:gd name="T42" fmla="*/ 189 w 192"/>
                <a:gd name="T43" fmla="*/ 96 h 99"/>
                <a:gd name="T44" fmla="*/ 185 w 192"/>
                <a:gd name="T45" fmla="*/ 98 h 99"/>
                <a:gd name="T46" fmla="*/ 155 w 192"/>
                <a:gd name="T47" fmla="*/ 54 h 99"/>
                <a:gd name="T48" fmla="*/ 155 w 192"/>
                <a:gd name="T49" fmla="*/ 26 h 99"/>
                <a:gd name="T50" fmla="*/ 138 w 192"/>
                <a:gd name="T51" fmla="*/ 26 h 99"/>
                <a:gd name="T52" fmla="*/ 138 w 192"/>
                <a:gd name="T53" fmla="*/ 36 h 99"/>
                <a:gd name="T54" fmla="*/ 155 w 192"/>
                <a:gd name="T55" fmla="*/ 5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2" h="99">
                  <a:moveTo>
                    <a:pt x="185" y="98"/>
                  </a:moveTo>
                  <a:cubicBezTo>
                    <a:pt x="183" y="98"/>
                    <a:pt x="182" y="98"/>
                    <a:pt x="181" y="96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98" y="14"/>
                    <a:pt x="94" y="13"/>
                    <a:pt x="92" y="16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11" y="97"/>
                    <a:pt x="11" y="97"/>
                    <a:pt x="11" y="97"/>
                  </a:cubicBezTo>
                  <a:cubicBezTo>
                    <a:pt x="9" y="99"/>
                    <a:pt x="5" y="99"/>
                    <a:pt x="3" y="97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0" y="94"/>
                    <a:pt x="0" y="90"/>
                    <a:pt x="3" y="88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90" y="0"/>
                    <a:pt x="101" y="0"/>
                    <a:pt x="108" y="7"/>
                  </a:cubicBezTo>
                  <a:cubicBezTo>
                    <a:pt x="108" y="7"/>
                    <a:pt x="108" y="7"/>
                    <a:pt x="109" y="7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6" y="17"/>
                    <a:pt x="128" y="14"/>
                    <a:pt x="132" y="14"/>
                  </a:cubicBezTo>
                  <a:cubicBezTo>
                    <a:pt x="161" y="14"/>
                    <a:pt x="161" y="14"/>
                    <a:pt x="161" y="14"/>
                  </a:cubicBezTo>
                  <a:cubicBezTo>
                    <a:pt x="165" y="14"/>
                    <a:pt x="167" y="17"/>
                    <a:pt x="167" y="20"/>
                  </a:cubicBezTo>
                  <a:cubicBezTo>
                    <a:pt x="167" y="66"/>
                    <a:pt x="167" y="66"/>
                    <a:pt x="167" y="66"/>
                  </a:cubicBezTo>
                  <a:cubicBezTo>
                    <a:pt x="189" y="88"/>
                    <a:pt x="189" y="88"/>
                    <a:pt x="189" y="88"/>
                  </a:cubicBezTo>
                  <a:cubicBezTo>
                    <a:pt x="192" y="90"/>
                    <a:pt x="192" y="94"/>
                    <a:pt x="189" y="96"/>
                  </a:cubicBezTo>
                  <a:cubicBezTo>
                    <a:pt x="189" y="96"/>
                    <a:pt x="189" y="96"/>
                    <a:pt x="189" y="96"/>
                  </a:cubicBezTo>
                  <a:cubicBezTo>
                    <a:pt x="188" y="98"/>
                    <a:pt x="187" y="98"/>
                    <a:pt x="185" y="98"/>
                  </a:cubicBezTo>
                  <a:close/>
                  <a:moveTo>
                    <a:pt x="155" y="54"/>
                  </a:moveTo>
                  <a:cubicBezTo>
                    <a:pt x="155" y="26"/>
                    <a:pt x="155" y="26"/>
                    <a:pt x="155" y="26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36"/>
                    <a:pt x="138" y="36"/>
                    <a:pt x="138" y="36"/>
                  </a:cubicBezTo>
                  <a:lnTo>
                    <a:pt x="155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23" name="Freeform 7"/>
            <p:cNvSpPr>
              <a:spLocks noEditPoints="1"/>
            </p:cNvSpPr>
            <p:nvPr/>
          </p:nvSpPr>
          <p:spPr bwMode="auto">
            <a:xfrm>
              <a:off x="3205163" y="4198938"/>
              <a:ext cx="173038" cy="141288"/>
            </a:xfrm>
            <a:custGeom>
              <a:avLst/>
              <a:gdLst>
                <a:gd name="T0" fmla="*/ 44 w 88"/>
                <a:gd name="T1" fmla="*/ 72 h 72"/>
                <a:gd name="T2" fmla="*/ 36 w 88"/>
                <a:gd name="T3" fmla="*/ 68 h 72"/>
                <a:gd name="T4" fmla="*/ 9 w 88"/>
                <a:gd name="T5" fmla="*/ 40 h 72"/>
                <a:gd name="T6" fmla="*/ 9 w 88"/>
                <a:gd name="T7" fmla="*/ 8 h 72"/>
                <a:gd name="T8" fmla="*/ 9 w 88"/>
                <a:gd name="T9" fmla="*/ 8 h 72"/>
                <a:gd name="T10" fmla="*/ 39 w 88"/>
                <a:gd name="T11" fmla="*/ 9 h 72"/>
                <a:gd name="T12" fmla="*/ 39 w 88"/>
                <a:gd name="T13" fmla="*/ 9 h 72"/>
                <a:gd name="T14" fmla="*/ 44 w 88"/>
                <a:gd name="T15" fmla="*/ 14 h 72"/>
                <a:gd name="T16" fmla="*/ 49 w 88"/>
                <a:gd name="T17" fmla="*/ 9 h 72"/>
                <a:gd name="T18" fmla="*/ 50 w 88"/>
                <a:gd name="T19" fmla="*/ 8 h 72"/>
                <a:gd name="T20" fmla="*/ 65 w 88"/>
                <a:gd name="T21" fmla="*/ 2 h 72"/>
                <a:gd name="T22" fmla="*/ 79 w 88"/>
                <a:gd name="T23" fmla="*/ 9 h 72"/>
                <a:gd name="T24" fmla="*/ 79 w 88"/>
                <a:gd name="T25" fmla="*/ 40 h 72"/>
                <a:gd name="T26" fmla="*/ 51 w 88"/>
                <a:gd name="T27" fmla="*/ 69 h 72"/>
                <a:gd name="T28" fmla="*/ 44 w 88"/>
                <a:gd name="T29" fmla="*/ 72 h 72"/>
                <a:gd name="T30" fmla="*/ 24 w 88"/>
                <a:gd name="T31" fmla="*/ 14 h 72"/>
                <a:gd name="T32" fmla="*/ 17 w 88"/>
                <a:gd name="T33" fmla="*/ 17 h 72"/>
                <a:gd name="T34" fmla="*/ 17 w 88"/>
                <a:gd name="T35" fmla="*/ 31 h 72"/>
                <a:gd name="T36" fmla="*/ 44 w 88"/>
                <a:gd name="T37" fmla="*/ 59 h 72"/>
                <a:gd name="T38" fmla="*/ 71 w 88"/>
                <a:gd name="T39" fmla="*/ 31 h 72"/>
                <a:gd name="T40" fmla="*/ 71 w 88"/>
                <a:gd name="T41" fmla="*/ 17 h 72"/>
                <a:gd name="T42" fmla="*/ 65 w 88"/>
                <a:gd name="T43" fmla="*/ 14 h 72"/>
                <a:gd name="T44" fmla="*/ 64 w 88"/>
                <a:gd name="T45" fmla="*/ 14 h 72"/>
                <a:gd name="T46" fmla="*/ 58 w 88"/>
                <a:gd name="T47" fmla="*/ 17 h 72"/>
                <a:gd name="T48" fmla="*/ 58 w 88"/>
                <a:gd name="T49" fmla="*/ 17 h 72"/>
                <a:gd name="T50" fmla="*/ 48 w 88"/>
                <a:gd name="T51" fmla="*/ 27 h 72"/>
                <a:gd name="T52" fmla="*/ 44 w 88"/>
                <a:gd name="T53" fmla="*/ 29 h 72"/>
                <a:gd name="T54" fmla="*/ 40 w 88"/>
                <a:gd name="T55" fmla="*/ 27 h 72"/>
                <a:gd name="T56" fmla="*/ 30 w 88"/>
                <a:gd name="T57" fmla="*/ 17 h 72"/>
                <a:gd name="T58" fmla="*/ 24 w 88"/>
                <a:gd name="T59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8" h="72">
                  <a:moveTo>
                    <a:pt x="44" y="72"/>
                  </a:moveTo>
                  <a:cubicBezTo>
                    <a:pt x="41" y="72"/>
                    <a:pt x="38" y="70"/>
                    <a:pt x="36" y="68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0" y="31"/>
                    <a:pt x="0" y="17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8" y="0"/>
                    <a:pt x="31" y="1"/>
                    <a:pt x="39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4" y="4"/>
                    <a:pt x="59" y="2"/>
                    <a:pt x="65" y="2"/>
                  </a:cubicBezTo>
                  <a:cubicBezTo>
                    <a:pt x="70" y="3"/>
                    <a:pt x="76" y="5"/>
                    <a:pt x="79" y="9"/>
                  </a:cubicBezTo>
                  <a:cubicBezTo>
                    <a:pt x="88" y="18"/>
                    <a:pt x="88" y="31"/>
                    <a:pt x="79" y="40"/>
                  </a:cubicBezTo>
                  <a:cubicBezTo>
                    <a:pt x="51" y="69"/>
                    <a:pt x="51" y="69"/>
                    <a:pt x="51" y="69"/>
                  </a:cubicBezTo>
                  <a:cubicBezTo>
                    <a:pt x="49" y="71"/>
                    <a:pt x="47" y="72"/>
                    <a:pt x="44" y="72"/>
                  </a:cubicBezTo>
                  <a:close/>
                  <a:moveTo>
                    <a:pt x="24" y="14"/>
                  </a:moveTo>
                  <a:cubicBezTo>
                    <a:pt x="21" y="14"/>
                    <a:pt x="19" y="15"/>
                    <a:pt x="17" y="17"/>
                  </a:cubicBezTo>
                  <a:cubicBezTo>
                    <a:pt x="13" y="21"/>
                    <a:pt x="13" y="27"/>
                    <a:pt x="17" y="31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5" y="27"/>
                    <a:pt x="75" y="21"/>
                    <a:pt x="71" y="17"/>
                  </a:cubicBezTo>
                  <a:cubicBezTo>
                    <a:pt x="69" y="15"/>
                    <a:pt x="67" y="14"/>
                    <a:pt x="65" y="1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2" y="14"/>
                    <a:pt x="60" y="15"/>
                    <a:pt x="58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7" y="28"/>
                    <a:pt x="46" y="29"/>
                    <a:pt x="44" y="29"/>
                  </a:cubicBezTo>
                  <a:cubicBezTo>
                    <a:pt x="42" y="29"/>
                    <a:pt x="41" y="28"/>
                    <a:pt x="40" y="2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5"/>
                    <a:pt x="26" y="14"/>
                    <a:pt x="24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</p:grpSp>
      <p:pic>
        <p:nvPicPr>
          <p:cNvPr id="27" name="Kuva 2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7" t="31732" r="27015" b="37300"/>
          <a:stretch/>
        </p:blipFill>
        <p:spPr>
          <a:xfrm>
            <a:off x="7176423" y="4479939"/>
            <a:ext cx="520789" cy="493380"/>
          </a:xfrm>
          <a:prstGeom prst="rect">
            <a:avLst/>
          </a:prstGeom>
        </p:spPr>
      </p:pic>
      <p:sp>
        <p:nvSpPr>
          <p:cNvPr id="25" name="Suorakulmio 24"/>
          <p:cNvSpPr/>
          <p:nvPr/>
        </p:nvSpPr>
        <p:spPr>
          <a:xfrm>
            <a:off x="5380832" y="3622538"/>
            <a:ext cx="16225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600" b="1" i="1" dirty="0">
                <a:solidFill>
                  <a:schemeClr val="bg1"/>
                </a:solidFill>
                <a:latin typeface="Asap" panose="02000506040000020004" pitchFamily="2" charset="0"/>
              </a:rPr>
              <a:t>Vakuutan kotini</a:t>
            </a:r>
            <a:endParaRPr lang="fi-FI" sz="1600" dirty="0"/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>
          <a:xfrm>
            <a:off x="2346848" y="2420481"/>
            <a:ext cx="7574256" cy="1105456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1" kern="1200">
                <a:solidFill>
                  <a:schemeClr val="tx2"/>
                </a:solidFill>
                <a:latin typeface="Asap" panose="02000506040000020004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fi-FI" sz="3200" dirty="0"/>
              <a:t>Täyden kympin alennukset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376666" y="5956668"/>
            <a:ext cx="3131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i="1" dirty="0">
                <a:solidFill>
                  <a:schemeClr val="bg1"/>
                </a:solidFill>
              </a:rPr>
              <a:t>turva.fi/etusi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3346080" y="5522675"/>
            <a:ext cx="60292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>
                <a:solidFill>
                  <a:schemeClr val="bg1"/>
                </a:solidFill>
              </a:rPr>
              <a:t>Alennukset eivät koske liikennevakuutusta eikä henkivakuutusta</a:t>
            </a:r>
          </a:p>
        </p:txBody>
      </p:sp>
    </p:spTree>
    <p:extLst>
      <p:ext uri="{BB962C8B-B14F-4D97-AF65-F5344CB8AC3E}">
        <p14:creationId xmlns:p14="http://schemas.microsoft.com/office/powerpoint/2010/main" val="57702702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1036433" y="709270"/>
            <a:ext cx="4338484" cy="1673454"/>
          </a:xfrm>
        </p:spPr>
        <p:txBody>
          <a:bodyPr/>
          <a:lstStyle/>
          <a:p>
            <a:pPr algn="ctr"/>
            <a:r>
              <a:rPr lang="fi-FI" altLang="fi-FI" dirty="0"/>
              <a:t>Liittokasko ja liikennevakuutus – ylivoimainen paketti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5"/>
          </p:nvPr>
        </p:nvSpPr>
        <p:spPr>
          <a:xfrm>
            <a:off x="1036433" y="2641985"/>
            <a:ext cx="4416425" cy="4131859"/>
          </a:xfrm>
        </p:spPr>
        <p:txBody>
          <a:bodyPr>
            <a:normAutofit/>
          </a:bodyPr>
          <a:lstStyle/>
          <a:p>
            <a:pPr marL="52388" indent="0" algn="ctr">
              <a:buNone/>
            </a:pPr>
            <a:r>
              <a:rPr lang="fi-FI" sz="1600" dirty="0"/>
              <a:t>Turvan kattavat kaskot ja monipuolinen bonusjärjestelmä tekevät meistä erinomaisen valinnan kaikille kuskeille heidän iästään ja ajokokemuksestaan riippumatta.</a:t>
            </a:r>
          </a:p>
          <a:p>
            <a:pPr marL="52388" lvl="0" indent="0" algn="ctr">
              <a:buClr>
                <a:srgbClr val="C60C30"/>
              </a:buClr>
              <a:buNone/>
            </a:pPr>
            <a:r>
              <a:rPr lang="fi-FI" sz="1600" dirty="0">
                <a:solidFill>
                  <a:srgbClr val="000000"/>
                </a:solidFill>
              </a:rPr>
              <a:t>Ammattiliittojen jäsenille ja heidän perheilleen luotu Liittokasko on pakattu täyteen turvia ja etuja, jotka tekevät siitä ainutlaatuisen kattavan kaskovakuutuksen.</a:t>
            </a:r>
          </a:p>
          <a:p>
            <a:pPr marL="52388" lvl="0" indent="0" algn="ctr">
              <a:buClr>
                <a:srgbClr val="C60C30"/>
              </a:buClr>
              <a:buNone/>
            </a:pPr>
            <a:r>
              <a:rPr lang="fi-FI" sz="1600" dirty="0">
                <a:solidFill>
                  <a:srgbClr val="000000"/>
                </a:solidFill>
              </a:rPr>
              <a:t>Uuteen Liittokaskoon on mahdollista saada lähtöbonusta heti kättelyssä 70 %, minkä lisäksi bonusturva tulee voimaan välittömästi.</a:t>
            </a:r>
          </a:p>
        </p:txBody>
      </p:sp>
      <p:pic>
        <p:nvPicPr>
          <p:cNvPr id="10" name="Kuvan paikkamerkki 9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0" r="218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53295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5B0C51DD-BEE9-4BE9-85C7-1BFFA62340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653" y="166829"/>
            <a:ext cx="4903886" cy="652112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Turvassa-henkivakuutus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5"/>
          </p:nvPr>
        </p:nvSpPr>
        <p:spPr>
          <a:xfrm>
            <a:off x="838200" y="1631035"/>
            <a:ext cx="5303108" cy="4178710"/>
          </a:xfrm>
        </p:spPr>
        <p:txBody>
          <a:bodyPr vert="horz" lIns="0" tIns="45720" rIns="91440" bIns="45720" rtlCol="0" anchor="t">
            <a:normAutofit fontScale="85000"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fi-FI" dirty="0">
                <a:solidFill>
                  <a:srgbClr val="171C3A"/>
                </a:solidFill>
                <a:ea typeface="Open Sans"/>
                <a:cs typeface="Open Sans"/>
              </a:rPr>
              <a:t>Elämä voi pysähtyä yhtäkkiä, mutta arki jatkuu. Läheistesi muuttunutta arkea helpottaa henkivakuutus. </a:t>
            </a:r>
          </a:p>
          <a:p>
            <a:pPr marL="285750" indent="-285750"/>
            <a:r>
              <a:rPr lang="fi-FI" dirty="0">
                <a:solidFill>
                  <a:srgbClr val="171C3A"/>
                </a:solidFill>
                <a:ea typeface="Open Sans"/>
                <a:cs typeface="Open Sans"/>
              </a:rPr>
              <a:t>JHL:n jäsenenä saat Turvassa-henkivakuutuksen erikoishintaan. </a:t>
            </a:r>
          </a:p>
          <a:p>
            <a:pPr marL="285750" indent="-285750"/>
            <a:r>
              <a:rPr lang="fi-FI" dirty="0">
                <a:solidFill>
                  <a:srgbClr val="171C3A"/>
                </a:solidFill>
                <a:ea typeface="Open Sans"/>
                <a:cs typeface="Open Sans"/>
              </a:rPr>
              <a:t>Turvassa-henkivakuutus kattaa sairauden ja tapaturman aiheuttamat kuolemantapaukset ja on kiinteäsummainen kuolemanvaravakuutus.</a:t>
            </a:r>
          </a:p>
          <a:p>
            <a:pPr marL="285750" indent="-285750"/>
            <a:r>
              <a:rPr lang="fi-FI" dirty="0">
                <a:solidFill>
                  <a:srgbClr val="171C3A"/>
                </a:solidFill>
                <a:ea typeface="Open Sans"/>
                <a:cs typeface="Open Sans"/>
              </a:rPr>
              <a:t>Voit itse määritellä korvaussumman tarpeesi mukaan.</a:t>
            </a:r>
          </a:p>
          <a:p>
            <a:pPr marL="0" indent="0">
              <a:buNone/>
            </a:pPr>
            <a:endParaRPr lang="fi-FI" dirty="0">
              <a:solidFill>
                <a:srgbClr val="171C3A"/>
              </a:solidFill>
              <a:ea typeface="Open Sans"/>
              <a:cs typeface="Open Sans"/>
            </a:endParaRPr>
          </a:p>
          <a:p>
            <a:pPr marL="0" indent="0">
              <a:buNone/>
            </a:pPr>
            <a:r>
              <a:rPr lang="fi-FI" dirty="0">
                <a:solidFill>
                  <a:srgbClr val="171C3A"/>
                </a:solidFill>
                <a:ea typeface="Open Sans"/>
                <a:cs typeface="Open Sans"/>
              </a:rPr>
              <a:t>Turvassa-henkivakuutus on ostettavissa vain verkosta.</a:t>
            </a:r>
            <a:br>
              <a:rPr lang="fi-FI" dirty="0">
                <a:solidFill>
                  <a:srgbClr val="171C3A"/>
                </a:solidFill>
                <a:ea typeface="Open Sans"/>
                <a:cs typeface="Open Sans"/>
              </a:rPr>
            </a:br>
            <a:r>
              <a:rPr lang="fi-FI" b="1" dirty="0">
                <a:solidFill>
                  <a:srgbClr val="171C3A"/>
                </a:solidFill>
                <a:ea typeface="Open Sans"/>
                <a:cs typeface="Open Sans"/>
              </a:rPr>
              <a:t>Turvaa rakkaimpasi osoitteessa turva.fi/henkivakuutus </a:t>
            </a:r>
            <a:endParaRPr lang="fi-FI" b="1" dirty="0">
              <a:solidFill>
                <a:srgbClr val="171C3A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br>
              <a:rPr lang="fi-FI" sz="1400" dirty="0">
                <a:solidFill>
                  <a:srgbClr val="171C3A"/>
                </a:solidFill>
              </a:rPr>
            </a:br>
            <a:r>
              <a:rPr lang="fi-FI" sz="1400" dirty="0">
                <a:solidFill>
                  <a:srgbClr val="171C3A"/>
                </a:solidFill>
              </a:rPr>
              <a:t>Turvassa-henkivakuutuksen myöntää LähiTapiola Keskinäinen Henkivakuutusyhtiö.</a:t>
            </a:r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9363979" y="4458269"/>
            <a:ext cx="2654560" cy="2229686"/>
          </a:xfrm>
          <a:custGeom>
            <a:avLst/>
            <a:gdLst>
              <a:gd name="T0" fmla="*/ 1216 w 2242"/>
              <a:gd name="T1" fmla="*/ 1958 h 1958"/>
              <a:gd name="T2" fmla="*/ 1216 w 2242"/>
              <a:gd name="T3" fmla="*/ 1958 h 1958"/>
              <a:gd name="T4" fmla="*/ 967 w 2242"/>
              <a:gd name="T5" fmla="*/ 1913 h 1958"/>
              <a:gd name="T6" fmla="*/ 634 w 2242"/>
              <a:gd name="T7" fmla="*/ 1832 h 1958"/>
              <a:gd name="T8" fmla="*/ 132 w 2242"/>
              <a:gd name="T9" fmla="*/ 1352 h 1958"/>
              <a:gd name="T10" fmla="*/ 64 w 2242"/>
              <a:gd name="T11" fmla="*/ 639 h 1958"/>
              <a:gd name="T12" fmla="*/ 119 w 2242"/>
              <a:gd name="T13" fmla="*/ 533 h 1958"/>
              <a:gd name="T14" fmla="*/ 173 w 2242"/>
              <a:gd name="T15" fmla="*/ 427 h 1958"/>
              <a:gd name="T16" fmla="*/ 1382 w 2242"/>
              <a:gd name="T17" fmla="*/ 102 h 1958"/>
              <a:gd name="T18" fmla="*/ 2162 w 2242"/>
              <a:gd name="T19" fmla="*/ 748 h 1958"/>
              <a:gd name="T20" fmla="*/ 2183 w 2242"/>
              <a:gd name="T21" fmla="*/ 1075 h 1958"/>
              <a:gd name="T22" fmla="*/ 1540 w 2242"/>
              <a:gd name="T23" fmla="*/ 1895 h 1958"/>
              <a:gd name="T24" fmla="*/ 1216 w 2242"/>
              <a:gd name="T25" fmla="*/ 1958 h 19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42" h="1958">
                <a:moveTo>
                  <a:pt x="1216" y="1958"/>
                </a:moveTo>
                <a:lnTo>
                  <a:pt x="1216" y="1958"/>
                </a:lnTo>
                <a:cubicBezTo>
                  <a:pt x="1160" y="1934"/>
                  <a:pt x="1077" y="1919"/>
                  <a:pt x="967" y="1913"/>
                </a:cubicBezTo>
                <a:cubicBezTo>
                  <a:pt x="858" y="1906"/>
                  <a:pt x="746" y="1879"/>
                  <a:pt x="634" y="1832"/>
                </a:cubicBezTo>
                <a:cubicBezTo>
                  <a:pt x="409" y="1737"/>
                  <a:pt x="242" y="1577"/>
                  <a:pt x="132" y="1352"/>
                </a:cubicBezTo>
                <a:cubicBezTo>
                  <a:pt x="22" y="1128"/>
                  <a:pt x="0" y="890"/>
                  <a:pt x="64" y="639"/>
                </a:cubicBezTo>
                <a:cubicBezTo>
                  <a:pt x="88" y="584"/>
                  <a:pt x="106" y="548"/>
                  <a:pt x="119" y="533"/>
                </a:cubicBezTo>
                <a:cubicBezTo>
                  <a:pt x="131" y="519"/>
                  <a:pt x="150" y="484"/>
                  <a:pt x="173" y="427"/>
                </a:cubicBezTo>
                <a:cubicBezTo>
                  <a:pt x="480" y="107"/>
                  <a:pt x="883" y="0"/>
                  <a:pt x="1382" y="102"/>
                </a:cubicBezTo>
                <a:cubicBezTo>
                  <a:pt x="1795" y="157"/>
                  <a:pt x="2055" y="373"/>
                  <a:pt x="2162" y="748"/>
                </a:cubicBezTo>
                <a:lnTo>
                  <a:pt x="2183" y="1075"/>
                </a:lnTo>
                <a:cubicBezTo>
                  <a:pt x="2242" y="1563"/>
                  <a:pt x="2028" y="1836"/>
                  <a:pt x="1540" y="1895"/>
                </a:cubicBezTo>
                <a:cubicBezTo>
                  <a:pt x="1487" y="1927"/>
                  <a:pt x="1379" y="1947"/>
                  <a:pt x="1216" y="1958"/>
                </a:cubicBezTo>
                <a:close/>
              </a:path>
            </a:pathLst>
          </a:custGeom>
          <a:solidFill>
            <a:srgbClr val="A9457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br>
              <a:rPr lang="fi-FI" sz="1600" b="1" dirty="0">
                <a:solidFill>
                  <a:schemeClr val="bg1"/>
                </a:solidFill>
              </a:rPr>
            </a:br>
            <a:endParaRPr lang="fi-FI" sz="1600" b="1" dirty="0">
              <a:solidFill>
                <a:schemeClr val="bg1"/>
              </a:solidFill>
            </a:endParaRPr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F15180AE-9613-B848-8E10-6A4AEC903187}"/>
              </a:ext>
            </a:extLst>
          </p:cNvPr>
          <p:cNvSpPr txBox="1">
            <a:spLocks/>
          </p:cNvSpPr>
          <p:nvPr/>
        </p:nvSpPr>
        <p:spPr>
          <a:xfrm>
            <a:off x="9616814" y="4860305"/>
            <a:ext cx="2148890" cy="1632624"/>
          </a:xfrm>
          <a:prstGeom prst="rect">
            <a:avLst/>
          </a:prstGeom>
        </p:spPr>
        <p:txBody>
          <a:bodyPr>
            <a:noAutofit/>
          </a:bodyPr>
          <a:lstStyle>
            <a:lvl1pPr marL="268288" indent="-215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SzPct val="130000"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69925" indent="-2127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3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3150" indent="-1968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3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11300" indent="-139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3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957388" indent="-1285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30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388" indent="0" algn="ctr">
              <a:buFont typeface="Arial" panose="020B0604020202020204" pitchFamily="34" charset="0"/>
              <a:buNone/>
            </a:pPr>
            <a:r>
              <a:rPr lang="en-US" sz="1200" b="1" dirty="0" err="1">
                <a:solidFill>
                  <a:schemeClr val="bg1"/>
                </a:solidFill>
              </a:rPr>
              <a:t>Eikä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muuten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maksa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paljon</a:t>
            </a:r>
            <a:r>
              <a:rPr lang="en-US" sz="1200" b="1" dirty="0">
                <a:solidFill>
                  <a:schemeClr val="bg1"/>
                </a:solidFill>
              </a:rPr>
              <a:t>. </a:t>
            </a:r>
            <a:r>
              <a:rPr lang="en-US" sz="1200" b="1" dirty="0" err="1">
                <a:solidFill>
                  <a:schemeClr val="bg1"/>
                </a:solidFill>
              </a:rPr>
              <a:t>JHL:n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jäsenelle</a:t>
            </a:r>
            <a:r>
              <a:rPr lang="en-US" sz="1200" b="1" dirty="0">
                <a:solidFill>
                  <a:schemeClr val="bg1"/>
                </a:solidFill>
              </a:rPr>
              <a:t> vain </a:t>
            </a:r>
          </a:p>
          <a:p>
            <a:pPr marL="52388" indent="0"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/>
                </a:solidFill>
              </a:rPr>
              <a:t>6,77 €/</a:t>
            </a:r>
            <a:r>
              <a:rPr lang="en-US" b="1" dirty="0" err="1">
                <a:solidFill>
                  <a:schemeClr val="bg1"/>
                </a:solidFill>
              </a:rPr>
              <a:t>kk</a:t>
            </a:r>
            <a:endParaRPr lang="en-US" b="1" dirty="0">
              <a:solidFill>
                <a:schemeClr val="bg1"/>
              </a:solidFill>
            </a:endParaRPr>
          </a:p>
          <a:p>
            <a:pPr marL="52388" indent="0" algn="ctr">
              <a:buFont typeface="Arial" panose="020B0604020202020204" pitchFamily="34" charset="0"/>
              <a:buNone/>
            </a:pPr>
            <a:r>
              <a:rPr lang="en-US" sz="1200" b="1" dirty="0" err="1">
                <a:solidFill>
                  <a:schemeClr val="bg1"/>
                </a:solidFill>
              </a:rPr>
              <a:t>Hintaesimerkki</a:t>
            </a:r>
            <a:r>
              <a:rPr lang="en-US" sz="1200" b="1" dirty="0">
                <a:solidFill>
                  <a:schemeClr val="bg1"/>
                </a:solidFill>
              </a:rPr>
              <a:t> 30-vuotias </a:t>
            </a:r>
            <a:r>
              <a:rPr lang="en-US" sz="1200" b="1" dirty="0" err="1">
                <a:solidFill>
                  <a:schemeClr val="bg1"/>
                </a:solidFill>
              </a:rPr>
              <a:t>JHL:n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jäsen</a:t>
            </a:r>
            <a:r>
              <a:rPr lang="en-US" sz="1200" b="1" dirty="0">
                <a:solidFill>
                  <a:schemeClr val="bg1"/>
                </a:solidFill>
              </a:rPr>
              <a:t>, </a:t>
            </a:r>
            <a:r>
              <a:rPr lang="en-US" sz="1200" b="1" dirty="0" err="1">
                <a:solidFill>
                  <a:schemeClr val="bg1"/>
                </a:solidFill>
              </a:rPr>
              <a:t>korvaussumma</a:t>
            </a:r>
            <a:r>
              <a:rPr lang="en-US" sz="1200" b="1" dirty="0">
                <a:solidFill>
                  <a:schemeClr val="bg1"/>
                </a:solidFill>
              </a:rPr>
              <a:t> 100 000 €.</a:t>
            </a:r>
          </a:p>
        </p:txBody>
      </p:sp>
    </p:spTree>
    <p:extLst>
      <p:ext uri="{BB962C8B-B14F-4D97-AF65-F5344CB8AC3E}">
        <p14:creationId xmlns:p14="http://schemas.microsoft.com/office/powerpoint/2010/main" val="1654473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210299" y="825335"/>
            <a:ext cx="5522521" cy="1300885"/>
          </a:xfrm>
        </p:spPr>
        <p:txBody>
          <a:bodyPr>
            <a:noAutofit/>
          </a:bodyPr>
          <a:lstStyle/>
          <a:p>
            <a:r>
              <a:rPr lang="fi-FI" altLang="fi-FI" dirty="0"/>
              <a:t>Turva auttaa työttömyyden kohdatessa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210300" y="2360886"/>
            <a:ext cx="5522520" cy="1655762"/>
          </a:xfrm>
        </p:spPr>
        <p:txBody>
          <a:bodyPr>
            <a:normAutofit/>
          </a:bodyPr>
          <a:lstStyle/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i-FI" altLang="fi-FI" dirty="0">
                <a:solidFill>
                  <a:schemeClr val="tx1"/>
                </a:solidFill>
              </a:rPr>
              <a:t>Ensimmäistä työttömyyskorvausta voi joutua odottamaan pitkään. Turva joustaa vakuutusmaksuissa.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fi-FI" altLang="fi-FI" dirty="0">
              <a:solidFill>
                <a:schemeClr val="tx1"/>
              </a:solidFill>
            </a:endParaRP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i-FI" altLang="fi-FI" dirty="0">
                <a:solidFill>
                  <a:schemeClr val="tx1"/>
                </a:solidFill>
              </a:rPr>
              <a:t>Työttömyyskorvausta odottavalle ammattiliiton jäsenelle myönnetään 6 viikkoa korotonta maksuaikaa Turvan vakuutusmaksuihin.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9535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1543">
            <a:off x="8786665" y="1576573"/>
            <a:ext cx="2433506" cy="4326232"/>
          </a:xfrm>
          <a:prstGeom prst="rect">
            <a:avLst/>
          </a:prstGeom>
        </p:spPr>
      </p:pic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838200" y="551690"/>
            <a:ext cx="10515600" cy="1105456"/>
          </a:xfrm>
        </p:spPr>
        <p:txBody>
          <a:bodyPr>
            <a:normAutofit/>
          </a:bodyPr>
          <a:lstStyle/>
          <a:p>
            <a:pPr algn="l"/>
            <a:r>
              <a:rPr lang="fi-FI" dirty="0"/>
              <a:t>Ota reissukaveriksi TaskuTurva</a:t>
            </a:r>
          </a:p>
        </p:txBody>
      </p:sp>
      <p:sp>
        <p:nvSpPr>
          <p:cNvPr id="18" name="Suorakulmio 17"/>
          <p:cNvSpPr/>
          <p:nvPr/>
        </p:nvSpPr>
        <p:spPr>
          <a:xfrm>
            <a:off x="838200" y="2060952"/>
            <a:ext cx="73640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AB1C44"/>
              </a:buCl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bg1"/>
                </a:solidFill>
              </a:rPr>
              <a:t>Kun ammattiliittosi on vakuuttanut sinut matkavakuutuksella, reissujasi turvaava matkavakuutuskortti löytyy TaskuTurvasta.</a:t>
            </a:r>
          </a:p>
          <a:p>
            <a:pPr marL="285750" indent="-285750">
              <a:spcAft>
                <a:spcPts val="1200"/>
              </a:spcAft>
              <a:buClr>
                <a:srgbClr val="C00000"/>
              </a:buClr>
              <a:buFont typeface="Asap" panose="02000506040000020004" pitchFamily="2" charset="0"/>
              <a:buChar char="•"/>
            </a:pPr>
            <a:r>
              <a:rPr lang="fi-FI" sz="2000" dirty="0">
                <a:solidFill>
                  <a:schemeClr val="bg1"/>
                </a:solidFill>
              </a:rPr>
              <a:t>Hoitolaitoshaku näyttää ulkomailla luotettavan lääkärin yhteystiedot.</a:t>
            </a:r>
          </a:p>
          <a:p>
            <a:pPr marL="285750" indent="-285750">
              <a:spcAft>
                <a:spcPts val="1200"/>
              </a:spcAft>
              <a:buClr>
                <a:srgbClr val="C00000"/>
              </a:buClr>
              <a:buFont typeface="Asap" panose="02000506040000020004" pitchFamily="2" charset="0"/>
              <a:buChar char="•"/>
            </a:pPr>
            <a:r>
              <a:rPr lang="fi-FI" sz="2000" dirty="0">
                <a:solidFill>
                  <a:schemeClr val="bg1"/>
                </a:solidFill>
              </a:rPr>
              <a:t>SOS matkahätäpalvelunumero auttaa 24/7</a:t>
            </a:r>
          </a:p>
          <a:p>
            <a:pPr marL="285750" indent="-285750">
              <a:spcAft>
                <a:spcPts val="1200"/>
              </a:spcAft>
              <a:buClr>
                <a:srgbClr val="C00000"/>
              </a:buClr>
              <a:buFont typeface="Asap" panose="02000506040000020004" pitchFamily="2" charset="0"/>
              <a:buChar char="•"/>
            </a:pPr>
            <a:r>
              <a:rPr lang="fi-FI" sz="2000" dirty="0">
                <a:solidFill>
                  <a:schemeClr val="bg1"/>
                </a:solidFill>
              </a:rPr>
              <a:t>Löydä ohjeet vahinkotilanteessa ja hae korvausta.</a:t>
            </a:r>
          </a:p>
          <a:p>
            <a:endParaRPr lang="fi-FI" b="1" dirty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</p:txBody>
      </p:sp>
      <p:grpSp>
        <p:nvGrpSpPr>
          <p:cNvPr id="19" name="Ryhmä 18"/>
          <p:cNvGrpSpPr/>
          <p:nvPr/>
        </p:nvGrpSpPr>
        <p:grpSpPr>
          <a:xfrm>
            <a:off x="7109727" y="4340809"/>
            <a:ext cx="2185009" cy="2012041"/>
            <a:chOff x="2537911" y="4339702"/>
            <a:chExt cx="2185009" cy="2012041"/>
          </a:xfrm>
          <a:solidFill>
            <a:srgbClr val="AB1C44"/>
          </a:solidFill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2537911" y="4439455"/>
              <a:ext cx="2185009" cy="1912288"/>
            </a:xfrm>
            <a:custGeom>
              <a:avLst/>
              <a:gdLst>
                <a:gd name="T0" fmla="*/ 1216 w 2242"/>
                <a:gd name="T1" fmla="*/ 1958 h 1958"/>
                <a:gd name="T2" fmla="*/ 1216 w 2242"/>
                <a:gd name="T3" fmla="*/ 1958 h 1958"/>
                <a:gd name="T4" fmla="*/ 967 w 2242"/>
                <a:gd name="T5" fmla="*/ 1913 h 1958"/>
                <a:gd name="T6" fmla="*/ 634 w 2242"/>
                <a:gd name="T7" fmla="*/ 1832 h 1958"/>
                <a:gd name="T8" fmla="*/ 132 w 2242"/>
                <a:gd name="T9" fmla="*/ 1352 h 1958"/>
                <a:gd name="T10" fmla="*/ 64 w 2242"/>
                <a:gd name="T11" fmla="*/ 639 h 1958"/>
                <a:gd name="T12" fmla="*/ 119 w 2242"/>
                <a:gd name="T13" fmla="*/ 533 h 1958"/>
                <a:gd name="T14" fmla="*/ 173 w 2242"/>
                <a:gd name="T15" fmla="*/ 427 h 1958"/>
                <a:gd name="T16" fmla="*/ 1382 w 2242"/>
                <a:gd name="T17" fmla="*/ 102 h 1958"/>
                <a:gd name="T18" fmla="*/ 2162 w 2242"/>
                <a:gd name="T19" fmla="*/ 748 h 1958"/>
                <a:gd name="T20" fmla="*/ 2183 w 2242"/>
                <a:gd name="T21" fmla="*/ 1075 h 1958"/>
                <a:gd name="T22" fmla="*/ 1540 w 2242"/>
                <a:gd name="T23" fmla="*/ 1895 h 1958"/>
                <a:gd name="T24" fmla="*/ 1216 w 2242"/>
                <a:gd name="T25" fmla="*/ 1958 h 1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42" h="1958">
                  <a:moveTo>
                    <a:pt x="1216" y="1958"/>
                  </a:moveTo>
                  <a:lnTo>
                    <a:pt x="1216" y="1958"/>
                  </a:lnTo>
                  <a:cubicBezTo>
                    <a:pt x="1160" y="1934"/>
                    <a:pt x="1077" y="1919"/>
                    <a:pt x="967" y="1913"/>
                  </a:cubicBezTo>
                  <a:cubicBezTo>
                    <a:pt x="858" y="1906"/>
                    <a:pt x="746" y="1879"/>
                    <a:pt x="634" y="1832"/>
                  </a:cubicBezTo>
                  <a:cubicBezTo>
                    <a:pt x="409" y="1737"/>
                    <a:pt x="242" y="1577"/>
                    <a:pt x="132" y="1352"/>
                  </a:cubicBezTo>
                  <a:cubicBezTo>
                    <a:pt x="22" y="1128"/>
                    <a:pt x="0" y="890"/>
                    <a:pt x="64" y="639"/>
                  </a:cubicBezTo>
                  <a:cubicBezTo>
                    <a:pt x="88" y="584"/>
                    <a:pt x="106" y="548"/>
                    <a:pt x="119" y="533"/>
                  </a:cubicBezTo>
                  <a:cubicBezTo>
                    <a:pt x="131" y="519"/>
                    <a:pt x="150" y="484"/>
                    <a:pt x="173" y="427"/>
                  </a:cubicBezTo>
                  <a:cubicBezTo>
                    <a:pt x="480" y="107"/>
                    <a:pt x="883" y="0"/>
                    <a:pt x="1382" y="102"/>
                  </a:cubicBezTo>
                  <a:cubicBezTo>
                    <a:pt x="1795" y="157"/>
                    <a:pt x="2055" y="373"/>
                    <a:pt x="2162" y="748"/>
                  </a:cubicBezTo>
                  <a:lnTo>
                    <a:pt x="2183" y="1075"/>
                  </a:lnTo>
                  <a:cubicBezTo>
                    <a:pt x="2242" y="1563"/>
                    <a:pt x="2028" y="1836"/>
                    <a:pt x="1540" y="1895"/>
                  </a:cubicBezTo>
                  <a:cubicBezTo>
                    <a:pt x="1487" y="1927"/>
                    <a:pt x="1379" y="1947"/>
                    <a:pt x="1216" y="195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fontAlgn="ctr"/>
              <a:br>
                <a:rPr lang="fi-FI" sz="1200" dirty="0">
                  <a:solidFill>
                    <a:schemeClr val="bg1"/>
                  </a:solidFill>
                </a:rPr>
              </a:br>
              <a:r>
                <a:rPr lang="fi-FI" sz="1200" dirty="0">
                  <a:solidFill>
                    <a:schemeClr val="bg1"/>
                  </a:solidFill>
                </a:rPr>
                <a:t>Lataa TaskuTurva sovelluskaupasta. </a:t>
              </a:r>
              <a:br>
                <a:rPr lang="fi-FI" sz="1200" dirty="0">
                  <a:solidFill>
                    <a:schemeClr val="bg1"/>
                  </a:solidFill>
                </a:rPr>
              </a:br>
              <a:r>
                <a:rPr lang="fi-FI" sz="1200" dirty="0">
                  <a:solidFill>
                    <a:schemeClr val="bg1"/>
                  </a:solidFill>
                </a:rPr>
                <a:t>Ei muuten maksa mitään.</a:t>
              </a:r>
              <a:endParaRPr lang="fi-FI" sz="1200" b="1" dirty="0">
                <a:solidFill>
                  <a:schemeClr val="bg1"/>
                </a:solidFill>
              </a:endParaRPr>
            </a:p>
            <a:p>
              <a:pPr algn="ctr" fontAlgn="ctr"/>
              <a:r>
                <a:rPr lang="fi-FI" sz="1200" b="1" dirty="0">
                  <a:solidFill>
                    <a:schemeClr val="bg1"/>
                  </a:solidFill>
                </a:rPr>
                <a:t>turva.fi/lataa</a:t>
              </a:r>
            </a:p>
          </p:txBody>
        </p:sp>
        <p:pic>
          <p:nvPicPr>
            <p:cNvPr id="21" name="Kuva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2445" y="4339702"/>
              <a:ext cx="530083" cy="530083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343360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altLang="fi-FI" dirty="0">
                <a:solidFill>
                  <a:srgbClr val="C00000"/>
                </a:solidFill>
              </a:rPr>
              <a:t>Jäsenvakuutukset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38932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245428" y="11873"/>
            <a:ext cx="7509164" cy="1330841"/>
          </a:xfrm>
        </p:spPr>
        <p:txBody>
          <a:bodyPr>
            <a:normAutofit/>
          </a:bodyPr>
          <a:lstStyle/>
          <a:p>
            <a:r>
              <a:rPr lang="fi-FI" sz="3600" dirty="0"/>
              <a:t>Ammattilaiset apunasi</a:t>
            </a:r>
          </a:p>
        </p:txBody>
      </p:sp>
      <p:sp>
        <p:nvSpPr>
          <p:cNvPr id="5" name="Alaotsikko 2"/>
          <p:cNvSpPr txBox="1">
            <a:spLocks/>
          </p:cNvSpPr>
          <p:nvPr/>
        </p:nvSpPr>
        <p:spPr>
          <a:xfrm>
            <a:off x="3765409" y="1541616"/>
            <a:ext cx="3465245" cy="84259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SzPct val="130000"/>
              <a:buFont typeface="Arial" panose="020B0604020202020204" pitchFamily="34" charset="0"/>
              <a:buNone/>
              <a:tabLst/>
              <a:defRPr sz="1800" kern="1200">
                <a:solidFill>
                  <a:srgbClr val="C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30000"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30000"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30000"/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30000"/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fi-FI" sz="1600" b="1" dirty="0">
                <a:solidFill>
                  <a:schemeClr val="tx1"/>
                </a:solidFill>
              </a:rPr>
              <a:t>Soita meille </a:t>
            </a:r>
          </a:p>
          <a:p>
            <a:pPr>
              <a:spcBef>
                <a:spcPts val="0"/>
              </a:spcBef>
              <a:defRPr/>
            </a:pPr>
            <a:r>
              <a:rPr lang="fi-FI" sz="1400" dirty="0">
                <a:solidFill>
                  <a:schemeClr val="tx1"/>
                </a:solidFill>
              </a:rPr>
              <a:t>Tavoitat meidät numerosta 01019 5109 ma–pe 8–18</a:t>
            </a:r>
          </a:p>
        </p:txBody>
      </p:sp>
      <p:sp>
        <p:nvSpPr>
          <p:cNvPr id="6" name="Alaotsikko 2"/>
          <p:cNvSpPr txBox="1">
            <a:spLocks/>
          </p:cNvSpPr>
          <p:nvPr/>
        </p:nvSpPr>
        <p:spPr>
          <a:xfrm>
            <a:off x="3765409" y="2589707"/>
            <a:ext cx="3465245" cy="84259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SzPct val="130000"/>
              <a:buFont typeface="Arial" panose="020B0604020202020204" pitchFamily="34" charset="0"/>
              <a:buNone/>
              <a:tabLst/>
              <a:defRPr sz="1800" kern="1200">
                <a:solidFill>
                  <a:srgbClr val="C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30000"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30000"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30000"/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30000"/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fi-FI" sz="1600" b="1" dirty="0">
                <a:solidFill>
                  <a:schemeClr val="tx1"/>
                </a:solidFill>
              </a:rPr>
              <a:t>Osta helposti turva.fi</a:t>
            </a:r>
            <a:endParaRPr lang="fi-FI" sz="16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fi-FI" sz="1400" dirty="0">
                <a:solidFill>
                  <a:schemeClr val="tx1"/>
                </a:solidFill>
              </a:rPr>
              <a:t>Myös verkkokaupasta saat sinulle kuuluvan jäsenalennuksen</a:t>
            </a:r>
          </a:p>
        </p:txBody>
      </p:sp>
      <p:sp>
        <p:nvSpPr>
          <p:cNvPr id="8" name="Alaotsikko 2"/>
          <p:cNvSpPr txBox="1">
            <a:spLocks/>
          </p:cNvSpPr>
          <p:nvPr/>
        </p:nvSpPr>
        <p:spPr>
          <a:xfrm>
            <a:off x="7761087" y="1541616"/>
            <a:ext cx="3993503" cy="849189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SzPct val="130000"/>
              <a:buFont typeface="Arial" panose="020B0604020202020204" pitchFamily="34" charset="0"/>
              <a:buNone/>
              <a:tabLst/>
              <a:defRPr sz="1800" kern="1200">
                <a:solidFill>
                  <a:srgbClr val="C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30000"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30000"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30000"/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30000"/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fi-FI" sz="1600" b="1" dirty="0">
                <a:solidFill>
                  <a:schemeClr val="tx1"/>
                </a:solidFill>
              </a:rPr>
              <a:t>Asiantuntija apunasi – ajanvaraus verkossa</a:t>
            </a:r>
          </a:p>
          <a:p>
            <a:pPr>
              <a:spcBef>
                <a:spcPts val="0"/>
              </a:spcBef>
              <a:defRPr/>
            </a:pPr>
            <a:r>
              <a:rPr lang="en-US" sz="1400" dirty="0" err="1">
                <a:solidFill>
                  <a:schemeClr val="tx1"/>
                </a:solidFill>
              </a:rPr>
              <a:t>Varaa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aika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toimistolle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verkkotapaamiseen</a:t>
            </a:r>
            <a:r>
              <a:rPr lang="en-US" sz="1400" dirty="0">
                <a:solidFill>
                  <a:schemeClr val="tx1"/>
                </a:solidFill>
              </a:rPr>
              <a:t> tai </a:t>
            </a:r>
            <a:r>
              <a:rPr lang="en-US" sz="1400" dirty="0" err="1">
                <a:solidFill>
                  <a:schemeClr val="tx1"/>
                </a:solidFill>
              </a:rPr>
              <a:t>vaikkapa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kotiisi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osoitteessa</a:t>
            </a:r>
            <a:r>
              <a:rPr lang="en-US" sz="1400" dirty="0">
                <a:solidFill>
                  <a:schemeClr val="tx1"/>
                </a:solidFill>
              </a:rPr>
              <a:t>: </a:t>
            </a:r>
            <a:r>
              <a:rPr lang="en-US" sz="1400" b="1" dirty="0"/>
              <a:t>turva.fi/</a:t>
            </a:r>
            <a:r>
              <a:rPr lang="fi-FI" sz="1400" b="1" dirty="0"/>
              <a:t>turvaan</a:t>
            </a:r>
          </a:p>
        </p:txBody>
      </p:sp>
      <p:sp>
        <p:nvSpPr>
          <p:cNvPr id="9" name="Alaotsikko 2"/>
          <p:cNvSpPr txBox="1">
            <a:spLocks/>
          </p:cNvSpPr>
          <p:nvPr/>
        </p:nvSpPr>
        <p:spPr>
          <a:xfrm>
            <a:off x="7761087" y="2589707"/>
            <a:ext cx="3993505" cy="84259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SzPct val="130000"/>
              <a:buFont typeface="Arial" panose="020B0604020202020204" pitchFamily="34" charset="0"/>
              <a:buNone/>
              <a:tabLst/>
              <a:defRPr sz="1800" kern="1200">
                <a:solidFill>
                  <a:srgbClr val="C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30000"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30000"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30000"/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30000"/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fi-FI" sz="1600" b="1" dirty="0">
                <a:solidFill>
                  <a:schemeClr val="tx1"/>
                </a:solidFill>
              </a:rPr>
              <a:t>Tule käymään</a:t>
            </a:r>
          </a:p>
          <a:p>
            <a:pPr>
              <a:spcBef>
                <a:spcPts val="0"/>
              </a:spcBef>
              <a:defRPr/>
            </a:pPr>
            <a:r>
              <a:rPr lang="fi-FI" sz="1400" dirty="0">
                <a:solidFill>
                  <a:schemeClr val="tx1"/>
                </a:solidFill>
              </a:rPr>
              <a:t>Toimipaikkojen yhteystiedot löydät </a:t>
            </a:r>
            <a:r>
              <a:rPr lang="fi-FI" sz="1400" b="1" dirty="0"/>
              <a:t>turva.fi/yhteystiedot</a:t>
            </a:r>
          </a:p>
        </p:txBody>
      </p:sp>
    </p:spTree>
    <p:extLst>
      <p:ext uri="{BB962C8B-B14F-4D97-AF65-F5344CB8AC3E}">
        <p14:creationId xmlns:p14="http://schemas.microsoft.com/office/powerpoint/2010/main" val="3090487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0370297" y="6127414"/>
            <a:ext cx="1362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i="1" dirty="0">
                <a:solidFill>
                  <a:schemeClr val="bg1"/>
                </a:solidFill>
                <a:latin typeface="Asap" panose="02000506040000020004" pitchFamily="2" charset="0"/>
              </a:rPr>
              <a:t>turva.fi/</a:t>
            </a:r>
            <a:r>
              <a:rPr lang="fi-FI" sz="2000" b="1" i="1" dirty="0" err="1">
                <a:solidFill>
                  <a:schemeClr val="bg1"/>
                </a:solidFill>
                <a:latin typeface="Asap" panose="02000506040000020004" pitchFamily="2" charset="0"/>
              </a:rPr>
              <a:t>jhl</a:t>
            </a:r>
            <a:endParaRPr lang="fi-FI" sz="2133" b="1" i="1" dirty="0">
              <a:solidFill>
                <a:schemeClr val="bg1"/>
              </a:solidFill>
              <a:latin typeface="Asap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51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5647B-C562-C744-830F-D00691608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Vapaa-ajan matkustajavakuutus 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1099B-A1CD-D54F-9887-DD34284378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1611984"/>
            <a:ext cx="10515600" cy="45378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altLang="fi-FI" sz="1600" dirty="0">
                <a:solidFill>
                  <a:srgbClr val="C00000"/>
                </a:solidFill>
              </a:rPr>
              <a:t>Vakuutettuina</a:t>
            </a:r>
          </a:p>
          <a:p>
            <a:pPr marL="687387" lvl="1" indent="-285750"/>
            <a:r>
              <a:rPr lang="fi-FI" altLang="fi-FI" dirty="0"/>
              <a:t>Vakituisesti Suomessa asuvat liiton jäsenet, myös eläkeläisjäsenet.</a:t>
            </a:r>
          </a:p>
          <a:p>
            <a:pPr marL="687387" lvl="1" indent="-285750"/>
            <a:r>
              <a:rPr lang="fi-FI" altLang="fi-FI" dirty="0"/>
              <a:t>Vakuutetun mukana matkustavat alle 15-vuotiaat lapset (omat lapset ja lapsenlapset, puolison lapset, samassa taloudessa asuvat lapset).</a:t>
            </a:r>
          </a:p>
          <a:p>
            <a:pPr marL="457200" lvl="1" indent="0">
              <a:buNone/>
            </a:pPr>
            <a:endParaRPr lang="fi-FI" altLang="fi-FI" dirty="0"/>
          </a:p>
          <a:p>
            <a:pPr marL="0" indent="0">
              <a:buNone/>
              <a:defRPr/>
            </a:pPr>
            <a:r>
              <a:rPr lang="fi-FI" altLang="fi-FI" sz="1600" dirty="0">
                <a:solidFill>
                  <a:srgbClr val="C00000"/>
                </a:solidFill>
              </a:rPr>
              <a:t>Voimassaolo</a:t>
            </a:r>
          </a:p>
          <a:p>
            <a:pPr marL="687387" lvl="1" indent="-285750">
              <a:defRPr/>
            </a:pPr>
            <a:r>
              <a:rPr lang="fi-FI" altLang="fi-FI" dirty="0"/>
              <a:t>Vapaa-aikana tehtävillä ulkomaanmatkoilla sekä kotimaanmatkoilla, jotka ulottuvat vähintään 50 km päähän vakuutetun kotoa, työpaikalta, loma-asunnolta jne.</a:t>
            </a:r>
          </a:p>
          <a:p>
            <a:pPr marL="687387" lvl="1" indent="-285750">
              <a:defRPr/>
            </a:pPr>
            <a:r>
              <a:rPr lang="fi-FI" altLang="fi-FI" dirty="0"/>
              <a:t>Enintään 45 vrk matkan alkamisesta.</a:t>
            </a:r>
          </a:p>
          <a:p>
            <a:pPr marL="687387" lvl="1" indent="-285750">
              <a:defRPr/>
            </a:pPr>
            <a:r>
              <a:rPr lang="fi-FI" altLang="fi-FI" dirty="0"/>
              <a:t>Vakuutus ei ole voimassa kilpaurheilussa tai sen harjoittelussa eikä vakuutusehdoissa erikseen luetelluissa urheilulajeissa tai harrastuksissa.</a:t>
            </a:r>
          </a:p>
          <a:p>
            <a:pPr marL="687387" lvl="1" indent="-285750">
              <a:defRPr/>
            </a:pPr>
            <a:endParaRPr lang="fi-FI" altLang="fi-FI" dirty="0"/>
          </a:p>
          <a:p>
            <a:pPr marL="744537" lvl="1" indent="-342900">
              <a:buFont typeface="Wingdings" panose="05000000000000000000" pitchFamily="2" charset="2"/>
              <a:buChar char="Ø"/>
              <a:defRPr/>
            </a:pPr>
            <a:r>
              <a:rPr lang="fi-FI" altLang="fi-FI" dirty="0">
                <a:solidFill>
                  <a:srgbClr val="C00000"/>
                </a:solidFill>
              </a:rPr>
              <a:t>Vakuutus on 1.1.2022 alkaen voimassa siihen päivään saakka, jolloin jäsen täyttää 70 vuotta.</a:t>
            </a:r>
          </a:p>
          <a:p>
            <a:pPr marL="687387" lvl="1" indent="-285750">
              <a:defRPr/>
            </a:pPr>
            <a:endParaRPr lang="fi-FI" altLang="fi-FI" dirty="0"/>
          </a:p>
          <a:p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1185033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5647B-C562-C744-830F-D00691608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Vapaa-ajan matkustajavakuutus 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1099B-A1CD-D54F-9887-DD34284378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altLang="fi-FI" sz="1600" dirty="0">
                <a:solidFill>
                  <a:srgbClr val="C00000"/>
                </a:solidFill>
              </a:rPr>
              <a:t>Korvaukset</a:t>
            </a:r>
          </a:p>
          <a:p>
            <a:pPr marL="744537" lvl="1" indent="-342900"/>
            <a:r>
              <a:rPr lang="fi-FI" altLang="fi-FI" dirty="0"/>
              <a:t>Matkustajavakuutuksesta korvataan matkan aikana alkaneen sairauden tai sattuneen tapaturman hoitokulut ilman ylärajaa:</a:t>
            </a:r>
          </a:p>
          <a:p>
            <a:pPr marL="1147762" lvl="2" indent="-342900">
              <a:buFont typeface="Wingdings" panose="05000000000000000000" pitchFamily="2" charset="2"/>
              <a:buChar char="Ø"/>
            </a:pPr>
            <a:r>
              <a:rPr lang="fi-FI" altLang="fi-FI" dirty="0"/>
              <a:t>sairauden hoitokuluja korvataan 90 vrk</a:t>
            </a:r>
          </a:p>
          <a:p>
            <a:pPr marL="1147762" lvl="2" indent="-342900">
              <a:buFont typeface="Wingdings" panose="05000000000000000000" pitchFamily="2" charset="2"/>
              <a:buChar char="Ø"/>
            </a:pPr>
            <a:r>
              <a:rPr lang="fi-FI" altLang="fi-FI" dirty="0"/>
              <a:t>tapaturman hoitokuluja 3 vuoden ajan.</a:t>
            </a:r>
          </a:p>
          <a:p>
            <a:pPr marL="1147762" lvl="2" indent="-342900">
              <a:buFont typeface="Wingdings" panose="05000000000000000000" pitchFamily="2" charset="2"/>
              <a:buChar char="Ø"/>
            </a:pPr>
            <a:endParaRPr lang="fi-FI" altLang="fi-FI" dirty="0"/>
          </a:p>
          <a:p>
            <a:pPr marL="744537" lvl="1" indent="-342900"/>
            <a:r>
              <a:rPr lang="fi-FI" altLang="fi-FI" dirty="0"/>
              <a:t>Matkan </a:t>
            </a:r>
            <a:r>
              <a:rPr lang="fi-FI" altLang="fi-FI" dirty="0" err="1"/>
              <a:t>peruuntumis</a:t>
            </a:r>
            <a:r>
              <a:rPr lang="fi-FI" altLang="fi-FI" dirty="0"/>
              <a:t>- tai keskeytymiskuluja, kun kyseessä on:</a:t>
            </a:r>
          </a:p>
          <a:p>
            <a:pPr marL="1147762" lvl="2" indent="-342900">
              <a:buFont typeface="Wingdings" panose="05000000000000000000" pitchFamily="2" charset="2"/>
              <a:buChar char="Ø"/>
            </a:pPr>
            <a:r>
              <a:rPr lang="fi-FI" altLang="fi-FI" dirty="0"/>
              <a:t>oma tai lähiomaisen sairaus, tapaturma tai kuolema</a:t>
            </a:r>
          </a:p>
          <a:p>
            <a:pPr marL="1147762" lvl="2" indent="-342900">
              <a:buFont typeface="Wingdings" panose="05000000000000000000" pitchFamily="2" charset="2"/>
              <a:buChar char="Ø"/>
            </a:pPr>
            <a:r>
              <a:rPr lang="fi-FI" altLang="fi-FI" dirty="0"/>
              <a:t>omaisuusvahinko Suomessa.</a:t>
            </a:r>
          </a:p>
          <a:p>
            <a:pPr marL="796925" lvl="1" indent="-285750"/>
            <a:endParaRPr lang="fi-FI" altLang="fi-FI" dirty="0"/>
          </a:p>
          <a:p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421027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5647B-C562-C744-830F-D00691608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Vapaa-ajan matkustajavakuutus 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1099B-A1CD-D54F-9887-DD34284378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altLang="fi-FI" sz="1600" dirty="0">
                <a:solidFill>
                  <a:srgbClr val="C00000"/>
                </a:solidFill>
              </a:rPr>
              <a:t>Korvaukset</a:t>
            </a:r>
          </a:p>
          <a:p>
            <a:pPr marL="744537" lvl="1" indent="-342900"/>
            <a:r>
              <a:rPr lang="fi-FI" altLang="fi-FI" dirty="0"/>
              <a:t>Vakuutus korvaa myös matkalta myöhästymisestä aiheutuvia kuluja, kun syynä on:</a:t>
            </a:r>
          </a:p>
          <a:p>
            <a:pPr marL="1147762" lvl="2" indent="-342900">
              <a:buFont typeface="Wingdings" panose="05000000000000000000" pitchFamily="2" charset="2"/>
              <a:buChar char="Ø"/>
            </a:pPr>
            <a:r>
              <a:rPr lang="fi-FI" altLang="fi-FI" dirty="0"/>
              <a:t>yleistä kulkuneuvoa kohdannut sääeste, luonnonmullistus, tekninen vika, liikennevahinko, rikollinen teko tai yksityistä kulkuneuvoa kohdannut liikenneonnettomuus, joka estää matkan jatkamisen.</a:t>
            </a:r>
          </a:p>
          <a:p>
            <a:pPr marL="1147762" lvl="2" indent="-342900">
              <a:buFont typeface="Wingdings" panose="05000000000000000000" pitchFamily="2" charset="2"/>
              <a:buChar char="Ø"/>
            </a:pPr>
            <a:endParaRPr lang="fi-FI" altLang="fi-FI" dirty="0"/>
          </a:p>
          <a:p>
            <a:pPr marL="744537" lvl="1" indent="-342900"/>
            <a:r>
              <a:rPr lang="fi-FI" altLang="fi-FI" dirty="0"/>
              <a:t>Matkan keskeytyminen kriisitilanteessa</a:t>
            </a:r>
          </a:p>
          <a:p>
            <a:pPr marL="1147762" lvl="2" indent="-342900">
              <a:buFont typeface="Wingdings" panose="05000000000000000000" pitchFamily="2" charset="2"/>
              <a:buChar char="Ø"/>
            </a:pPr>
            <a:r>
              <a:rPr lang="fi-FI" altLang="fi-FI" dirty="0"/>
              <a:t>korvataan kotiinpaluukuluja, jos haluaa keskeyttää matkan matkakohteen kriisitilanteen takia.</a:t>
            </a:r>
          </a:p>
          <a:p>
            <a:pPr marL="1147762" lvl="2" indent="-342900">
              <a:buFont typeface="Wingdings" panose="05000000000000000000" pitchFamily="2" charset="2"/>
              <a:buChar char="Ø"/>
            </a:pPr>
            <a:endParaRPr lang="fi-FI" altLang="fi-FI" dirty="0"/>
          </a:p>
          <a:p>
            <a:pPr marL="744537" lvl="1" indent="-342900"/>
            <a:r>
              <a:rPr lang="fi-FI" altLang="fi-FI" dirty="0"/>
              <a:t>Vakuutetun kuolemantapauksessa korvataan kotiinkuljetus tai hautauskulut ulkomailla.</a:t>
            </a:r>
          </a:p>
          <a:p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1241438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5647B-C562-C744-830F-D00691608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Vapaa-ajan tapaturmavakuutus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1099B-A1CD-D54F-9887-DD34284378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1611984"/>
            <a:ext cx="10515600" cy="48263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altLang="fi-FI" sz="1600" dirty="0">
                <a:solidFill>
                  <a:srgbClr val="C00000"/>
                </a:solidFill>
              </a:rPr>
              <a:t>Vakuutettuina</a:t>
            </a:r>
          </a:p>
          <a:p>
            <a:pPr marL="744537" lvl="1" indent="-342900"/>
            <a:r>
              <a:rPr lang="fi-FI" altLang="fi-FI" dirty="0"/>
              <a:t>Liiton jäsenet, myös eläkeläisjäsenet.</a:t>
            </a:r>
          </a:p>
          <a:p>
            <a:pPr marL="744537" lvl="1" indent="-342900"/>
            <a:r>
              <a:rPr lang="fi-FI" altLang="fi-FI" dirty="0"/>
              <a:t>Vakuutetun on asuttava vakituisesti Suomessa. </a:t>
            </a:r>
          </a:p>
          <a:p>
            <a:pPr marL="342900" indent="-342900"/>
            <a:endParaRPr lang="fi-FI" altLang="fi-FI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i-FI" altLang="fi-FI" sz="1600" dirty="0">
                <a:solidFill>
                  <a:srgbClr val="C00000"/>
                </a:solidFill>
              </a:rPr>
              <a:t>Voimassaolo</a:t>
            </a:r>
          </a:p>
          <a:p>
            <a:pPr marL="744537" lvl="1" indent="-342900"/>
            <a:r>
              <a:rPr lang="fi-FI" altLang="fi-FI" dirty="0"/>
              <a:t>Vapaa-aikana kaikkialla maailmassa.</a:t>
            </a:r>
          </a:p>
          <a:p>
            <a:pPr marL="744537" lvl="1" indent="-342900"/>
            <a:r>
              <a:rPr lang="fi-FI" altLang="fi-FI" dirty="0"/>
              <a:t>Vakuutus ei ole voimassa kilpaurheilussa tai sen harjoittelussa eikä vakuutusehdoissa erikseen luetelluissa urheilulajeissa tai harrastuksissa.</a:t>
            </a:r>
          </a:p>
          <a:p>
            <a:pPr marL="744537" lvl="1" indent="-342900"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rgbClr val="C00000"/>
                </a:solidFill>
              </a:rPr>
              <a:t>Vakuutus on 1.1.2022 alkaen voimassa siihen päivään saakka, jolloin jäsen täyttää 70 vuotta.</a:t>
            </a:r>
          </a:p>
          <a:p>
            <a:pPr marL="0" indent="0">
              <a:buNone/>
            </a:pPr>
            <a:endParaRPr lang="fi-FI" altLang="fi-FI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i-FI" altLang="fi-FI" sz="1600" dirty="0">
                <a:solidFill>
                  <a:srgbClr val="C00000"/>
                </a:solidFill>
              </a:rPr>
              <a:t>Korvaukset</a:t>
            </a:r>
          </a:p>
          <a:p>
            <a:pPr marL="744537" lvl="1" indent="-342900"/>
            <a:r>
              <a:rPr lang="fi-FI" altLang="fi-FI" dirty="0"/>
              <a:t>Pysyvän haitan korvaus 39 666 €.</a:t>
            </a:r>
          </a:p>
          <a:p>
            <a:pPr marL="744537" lvl="1" indent="-342900"/>
            <a:r>
              <a:rPr lang="fi-FI" altLang="fi-FI" dirty="0"/>
              <a:t>Vakuutuksesta ei korvata tapaturman hoitokuluja.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99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5647B-C562-C744-830F-D00691608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Ammatillinen vastuuvakuutus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1099B-A1CD-D54F-9887-DD34284378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marL="744537" lvl="1" indent="-342900"/>
            <a:r>
              <a:rPr lang="fi-FI" dirty="0"/>
              <a:t>Vakuutettuina toisen palveluksessa olevat jäsenet sekä yksityisyrittäjät (mm. perhepäivähoitaja, hieroja), jos he ovat liiton henkilöjäseniä. Vakuutus on voimassa Suomessa.</a:t>
            </a:r>
          </a:p>
          <a:p>
            <a:pPr marL="744537" lvl="1" indent="-342900"/>
            <a:endParaRPr lang="fi-FI" dirty="0"/>
          </a:p>
          <a:p>
            <a:pPr marL="744537" lvl="1" indent="-342900"/>
            <a:r>
              <a:rPr lang="fi-FI" dirty="0"/>
              <a:t>Korvaa henkilöjäsenen työssään aiheuttamia henkilö- ja esinevahinkoja, joista vakuutettu on voimassa olevan oikeuden mukaan korvausvastuussa. </a:t>
            </a:r>
          </a:p>
          <a:p>
            <a:pPr marL="744537" lvl="1" indent="-342900"/>
            <a:endParaRPr lang="fi-FI" dirty="0"/>
          </a:p>
          <a:p>
            <a:pPr marL="744537" lvl="1" indent="-342900"/>
            <a:r>
              <a:rPr lang="fi-FI" dirty="0"/>
              <a:t>Vakuutusmäärä 100 000 €, omavastuu 100 €.</a:t>
            </a:r>
          </a:p>
        </p:txBody>
      </p:sp>
    </p:spTree>
    <p:extLst>
      <p:ext uri="{BB962C8B-B14F-4D97-AF65-F5344CB8AC3E}">
        <p14:creationId xmlns:p14="http://schemas.microsoft.com/office/powerpoint/2010/main" val="3990300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5647B-C562-C744-830F-D00691608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Ammatillinen vastuuvakuutus opiskelijalle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1099B-A1CD-D54F-9887-DD34284378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marL="744537" lvl="1" indent="-342900"/>
            <a:r>
              <a:rPr lang="fi-FI" dirty="0"/>
              <a:t>Vakuutettuina ammattiin opiskelevat jäsenet teoriaopetuksen aikana ja työharjoittelussa. Vakuutus on voimassa Euroopassa.</a:t>
            </a:r>
          </a:p>
          <a:p>
            <a:pPr marL="744537" lvl="1" indent="-342900"/>
            <a:endParaRPr lang="fi-FI" dirty="0"/>
          </a:p>
          <a:p>
            <a:pPr marL="744537" lvl="1" indent="-342900"/>
            <a:r>
              <a:rPr lang="fi-FI" dirty="0"/>
              <a:t>Korvaa henkilöjäsenen työssään aiheuttamia henkilö- ja esinevahinkoja, joista vakuutettu on voimassa olevan oikeuden mukaan korvausvastuussa.</a:t>
            </a:r>
          </a:p>
          <a:p>
            <a:pPr marL="744537" lvl="1" indent="-342900"/>
            <a:endParaRPr lang="fi-FI" dirty="0"/>
          </a:p>
          <a:p>
            <a:pPr marL="744537" lvl="1" indent="-342900"/>
            <a:r>
              <a:rPr lang="fi-FI" dirty="0"/>
              <a:t>Vakuutusmäärä 42 047 €, omavastuu 17 €.</a:t>
            </a:r>
          </a:p>
        </p:txBody>
      </p:sp>
    </p:spTree>
    <p:extLst>
      <p:ext uri="{BB962C8B-B14F-4D97-AF65-F5344CB8AC3E}">
        <p14:creationId xmlns:p14="http://schemas.microsoft.com/office/powerpoint/2010/main" val="1852699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5647B-C562-C744-830F-D00691608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Irtaimistovakuutus perhepäivähoitajalle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1099B-A1CD-D54F-9887-DD34284378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marL="744537" lvl="1" indent="-342900"/>
            <a:r>
              <a:rPr lang="fi-FI" dirty="0"/>
              <a:t>Vakuutettuina perhepäivähoitajina toimivat jäsenet.</a:t>
            </a:r>
          </a:p>
          <a:p>
            <a:pPr marL="744537" lvl="1" indent="-342900"/>
            <a:endParaRPr lang="fi-FI" dirty="0"/>
          </a:p>
          <a:p>
            <a:pPr marL="744537" lvl="1" indent="-342900"/>
            <a:r>
              <a:rPr lang="fi-FI" dirty="0"/>
              <a:t>Irtaimistovakuutus korvaa:</a:t>
            </a:r>
          </a:p>
          <a:p>
            <a:pPr marL="1147762" lvl="2" indent="-342900">
              <a:buFont typeface="Wingdings" panose="05000000000000000000" pitchFamily="2" charset="2"/>
              <a:buChar char="Ø"/>
            </a:pPr>
            <a:r>
              <a:rPr lang="fi-FI" sz="1600" dirty="0"/>
              <a:t>hoitolapsen aiheuttaman vahingon perhepäivähoitajan omaisuudelle</a:t>
            </a:r>
          </a:p>
          <a:p>
            <a:pPr marL="1147762" lvl="2" indent="-342900">
              <a:buFont typeface="Wingdings" panose="05000000000000000000" pitchFamily="2" charset="2"/>
              <a:buChar char="Ø"/>
            </a:pPr>
            <a:r>
              <a:rPr lang="fi-FI" sz="1600" dirty="0"/>
              <a:t>vakuutusmäärä 2 350 €, omavastuu 50 € / vahinkotapahtuma</a:t>
            </a:r>
          </a:p>
          <a:p>
            <a:pPr marL="1147762" lvl="2" indent="-342900">
              <a:buFont typeface="Wingdings" panose="05000000000000000000" pitchFamily="2" charset="2"/>
              <a:buChar char="Ø"/>
            </a:pPr>
            <a:r>
              <a:rPr lang="fi-FI" sz="1600" dirty="0"/>
              <a:t>muiden samassa taloudessa asuvien henkilökohtaista omaisuutta ei korvata.</a:t>
            </a:r>
          </a:p>
        </p:txBody>
      </p:sp>
    </p:spTree>
    <p:extLst>
      <p:ext uri="{BB962C8B-B14F-4D97-AF65-F5344CB8AC3E}">
        <p14:creationId xmlns:p14="http://schemas.microsoft.com/office/powerpoint/2010/main" val="1327236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Turvan värit">
      <a:dk1>
        <a:srgbClr val="000000"/>
      </a:dk1>
      <a:lt1>
        <a:srgbClr val="FFFFFF"/>
      </a:lt1>
      <a:dk2>
        <a:srgbClr val="C60C30"/>
      </a:dk2>
      <a:lt2>
        <a:srgbClr val="171C3A"/>
      </a:lt2>
      <a:accent1>
        <a:srgbClr val="C60C30"/>
      </a:accent1>
      <a:accent2>
        <a:srgbClr val="171C3A"/>
      </a:accent2>
      <a:accent3>
        <a:srgbClr val="098194"/>
      </a:accent3>
      <a:accent4>
        <a:srgbClr val="A9457C"/>
      </a:accent4>
      <a:accent5>
        <a:srgbClr val="FF9AA2"/>
      </a:accent5>
      <a:accent6>
        <a:srgbClr val="E6E6E6"/>
      </a:accent6>
      <a:hlink>
        <a:srgbClr val="AB1C44"/>
      </a:hlink>
      <a:folHlink>
        <a:srgbClr val="A9457C"/>
      </a:folHlink>
    </a:clrScheme>
    <a:fontScheme name="Mukautettu 1">
      <a:majorFont>
        <a:latin typeface="Asap"/>
        <a:ea typeface=""/>
        <a:cs typeface=""/>
      </a:majorFont>
      <a:minorFont>
        <a:latin typeface="Asap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rva_powerpoint_diapohja_072020" id="{DFCF1FA6-C716-4C8B-B999-58189AC1365C}" vid="{EEA0E400-06B2-4FA3-BA13-E6C6CF88C53B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02CCFBA1C2DBD4EB67828A2C1DEAF9E" ma:contentTypeVersion="6" ma:contentTypeDescription="Luo uusi asiakirja." ma:contentTypeScope="" ma:versionID="7cf08581ee86da1029c8aff02a16ba45">
  <xsd:schema xmlns:xsd="http://www.w3.org/2001/XMLSchema" xmlns:xs="http://www.w3.org/2001/XMLSchema" xmlns:p="http://schemas.microsoft.com/office/2006/metadata/properties" xmlns:ns2="27601b46-4d4f-45a3-88bb-aed20494fff5" xmlns:ns3="e673a0c9-6214-45e7-a2f9-ff214ca29d89" targetNamespace="http://schemas.microsoft.com/office/2006/metadata/properties" ma:root="true" ma:fieldsID="a135907c404ebc4ffba983cd53a79c01" ns2:_="" ns3:_="">
    <xsd:import namespace="27601b46-4d4f-45a3-88bb-aed20494fff5"/>
    <xsd:import namespace="e673a0c9-6214-45e7-a2f9-ff214ca29d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601b46-4d4f-45a3-88bb-aed20494ff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73a0c9-6214-45e7-a2f9-ff214ca29d8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99B367-756B-4A79-824B-519E3B85C6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601b46-4d4f-45a3-88bb-aed20494fff5"/>
    <ds:schemaRef ds:uri="e673a0c9-6214-45e7-a2f9-ff214ca29d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5E559B-C503-4329-BCC3-BDD6FF14955B}">
  <ds:schemaRefs>
    <ds:schemaRef ds:uri="http://purl.org/dc/elements/1.1/"/>
    <ds:schemaRef ds:uri="http://schemas.microsoft.com/office/2006/metadata/properties"/>
    <ds:schemaRef ds:uri="7bfe6ad0-db84-4b19-8c96-7f95f495acc0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0c04a5e8-dbfe-4ae4-98f2-0b1d483510a1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0AC59E8-22A3-495C-B0ED-FA80AB5565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Turva_powerpoint_diapohja_072020</Template>
  <TotalTime>1551</TotalTime>
  <Words>1103</Words>
  <Application>Microsoft Office PowerPoint</Application>
  <PresentationFormat>Laajakuva</PresentationFormat>
  <Paragraphs>163</Paragraphs>
  <Slides>21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7" baseType="lpstr">
      <vt:lpstr>Arial</vt:lpstr>
      <vt:lpstr>Asap</vt:lpstr>
      <vt:lpstr>Calibri</vt:lpstr>
      <vt:lpstr>Open Sans</vt:lpstr>
      <vt:lpstr>Wingdings</vt:lpstr>
      <vt:lpstr>Office-teema</vt:lpstr>
      <vt:lpstr>Julkisten  ja hyvinvointialojen liitto JHL:n jäsen</vt:lpstr>
      <vt:lpstr>Jäsenvakuutukset</vt:lpstr>
      <vt:lpstr>Vapaa-ajan matkustajavakuutus </vt:lpstr>
      <vt:lpstr>Vapaa-ajan matkustajavakuutus </vt:lpstr>
      <vt:lpstr>Vapaa-ajan matkustajavakuutus </vt:lpstr>
      <vt:lpstr>Vapaa-ajan tapaturmavakuutus</vt:lpstr>
      <vt:lpstr>Ammatillinen vastuuvakuutus</vt:lpstr>
      <vt:lpstr>Ammatillinen vastuuvakuutus opiskelijalle</vt:lpstr>
      <vt:lpstr>Irtaimistovakuutus perhepäivähoitajalle</vt:lpstr>
      <vt:lpstr>Etätyövakuutus</vt:lpstr>
      <vt:lpstr>Järjestövakuutus liiton tilaisuuksissa</vt:lpstr>
      <vt:lpstr>Hae korvausta sähköisesti myös liiton ottamasta matkustajavakuutuksesta</vt:lpstr>
      <vt:lpstr>SOS Hätäpalvelu – kansainvälistä apua asiakkaille </vt:lpstr>
      <vt:lpstr>Muut jäsenedut</vt:lpstr>
      <vt:lpstr>Ammattiliittojen jäsenten yleiset edut</vt:lpstr>
      <vt:lpstr>Liittokasko ja liikennevakuutus – ylivoimainen paketti</vt:lpstr>
      <vt:lpstr>Turvassa-henkivakuutus</vt:lpstr>
      <vt:lpstr>Turva auttaa työttömyyden kohdatessa</vt:lpstr>
      <vt:lpstr>Ota reissukaveriksi TaskuTurva</vt:lpstr>
      <vt:lpstr>Ammattilaiset apunasi</vt:lpstr>
      <vt:lpstr>PowerPoint-esitys</vt:lpstr>
    </vt:vector>
  </TitlesOfParts>
  <Company>LähiTapiola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JHL diaesitys 2023</dc:title>
  <dc:creator>Jokinen Janne</dc:creator>
  <cp:keywords/>
  <cp:lastModifiedBy>Niemelä Anita</cp:lastModifiedBy>
  <cp:revision>72</cp:revision>
  <dcterms:created xsi:type="dcterms:W3CDTF">2020-09-08T10:11:33Z</dcterms:created>
  <dcterms:modified xsi:type="dcterms:W3CDTF">2023-05-23T09:44:24Z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0x010100EA9AC76EF7393544B6C9303F92D75D26</vt:lpwstr>
  </property>
  <property fmtid="{D5CDD505-2E9C-101B-9397-08002B2CF9AE}" pid="3" name="TaxKeyword">
    <vt:lpwstr/>
  </property>
</Properties>
</file>