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2" r:id="rId6"/>
    <p:sldId id="258" r:id="rId7"/>
    <p:sldId id="259" r:id="rId8"/>
    <p:sldId id="260" r:id="rId9"/>
    <p:sldId id="261"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85" autoAdjust="0"/>
    <p:restoredTop sz="94660"/>
  </p:normalViewPr>
  <p:slideViewPr>
    <p:cSldViewPr snapToGrid="0">
      <p:cViewPr varScale="1">
        <p:scale>
          <a:sx n="78" d="100"/>
          <a:sy n="78" d="100"/>
        </p:scale>
        <p:origin x="96" y="23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1F0E2F-C903-4435-B847-010D41E7CDDC}"/>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D02742D-618E-45CA-BC8D-15078CA78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30CBAB6-ABD1-4477-A356-B92FCD3ABBCA}"/>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5" name="Alatunnisteen paikkamerkki 4">
            <a:extLst>
              <a:ext uri="{FF2B5EF4-FFF2-40B4-BE49-F238E27FC236}">
                <a16:creationId xmlns:a16="http://schemas.microsoft.com/office/drawing/2014/main" id="{0FCEC402-6410-42C0-82B0-B9433C254764}"/>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A678C3F-16F9-4582-8F36-DBFDC204026B}"/>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397448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A867670-F12B-48BC-9E5B-BEFD19E61DD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D1C25553-8951-4769-B106-C7519C9F2850}"/>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5E250442-4925-4A59-8C95-A59D568895CC}"/>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5" name="Alatunnisteen paikkamerkki 4">
            <a:extLst>
              <a:ext uri="{FF2B5EF4-FFF2-40B4-BE49-F238E27FC236}">
                <a16:creationId xmlns:a16="http://schemas.microsoft.com/office/drawing/2014/main" id="{E43C05F0-D1B5-4A4F-8A86-017B599C0A3C}"/>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0966C13-FDD9-4816-AF0F-B961FF9969D8}"/>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306031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FF7628BF-8603-48A2-B0A5-E84C9040002B}"/>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A128843B-3BCB-4138-BD1F-4DB90E4A4A0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308A2AD-2D42-4C23-8132-E4594696CF8C}"/>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5" name="Alatunnisteen paikkamerkki 4">
            <a:extLst>
              <a:ext uri="{FF2B5EF4-FFF2-40B4-BE49-F238E27FC236}">
                <a16:creationId xmlns:a16="http://schemas.microsoft.com/office/drawing/2014/main" id="{E3F56CF9-51DA-41F1-AF98-E75C0FB6D23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888FA41-FC06-4076-8F08-93C282128DA7}"/>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365951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E657ED-338C-4DD0-90CA-06E2499D5CE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CACA595-A33A-460B-AEC4-3CC7B268943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DC868D6-0700-4459-9F1F-D7A42B46DDDF}"/>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5" name="Alatunnisteen paikkamerkki 4">
            <a:extLst>
              <a:ext uri="{FF2B5EF4-FFF2-40B4-BE49-F238E27FC236}">
                <a16:creationId xmlns:a16="http://schemas.microsoft.com/office/drawing/2014/main" id="{FF008731-5A7B-4553-B2D2-41C5CB623BB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0B9768F-8147-4714-8892-03E108A14329}"/>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300970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A06FCD-E327-486E-A8B2-FB90A99DFD0A}"/>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DD175F75-15C1-4593-8C6D-456EDD2982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58951FC0-792D-4F78-BC6C-C0D651EEE55B}"/>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5" name="Alatunnisteen paikkamerkki 4">
            <a:extLst>
              <a:ext uri="{FF2B5EF4-FFF2-40B4-BE49-F238E27FC236}">
                <a16:creationId xmlns:a16="http://schemas.microsoft.com/office/drawing/2014/main" id="{5AA6FE30-8114-492B-B52C-0275784153C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4637F3D6-AA59-4F02-9EB7-6A9AE41D5FF3}"/>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2690440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CDBB997-E28C-4115-851E-D34FF31DDD8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89443BD-849E-4B47-80BB-5F77E1B0B394}"/>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BB2DF8F0-6D28-48F2-98E9-2A7128DC0D7E}"/>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52384FBB-3755-44DC-B6B6-5B8BD94FE50D}"/>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6" name="Alatunnisteen paikkamerkki 5">
            <a:extLst>
              <a:ext uri="{FF2B5EF4-FFF2-40B4-BE49-F238E27FC236}">
                <a16:creationId xmlns:a16="http://schemas.microsoft.com/office/drawing/2014/main" id="{0BE4414A-4640-4494-AFE0-E55077FF6B9A}"/>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678D789-91DE-44D5-AB88-820633720737}"/>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317630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E8377FF-CACD-41B5-9DA7-1F61A17EC471}"/>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97030A9E-8E13-440F-B730-03BED84406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CF2F8BD-C749-4061-86B3-0E0973790A96}"/>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008796E0-22D7-419F-97F5-11D461ADC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8DF759AE-97B6-4610-A057-0E9657CCCCDC}"/>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48207837-F009-4D7D-B0F6-22D71227176D}"/>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8" name="Alatunnisteen paikkamerkki 7">
            <a:extLst>
              <a:ext uri="{FF2B5EF4-FFF2-40B4-BE49-F238E27FC236}">
                <a16:creationId xmlns:a16="http://schemas.microsoft.com/office/drawing/2014/main" id="{BCE484FC-14B0-4867-B4F7-EE8CF185E5DB}"/>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D11B44C3-1D2F-4E86-BF5D-42A3B423704C}"/>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237692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2C5728-1046-4166-929F-45DB1A86A55D}"/>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69B0430B-605D-4838-9119-2A2A0ADEA77D}"/>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4" name="Alatunnisteen paikkamerkki 3">
            <a:extLst>
              <a:ext uri="{FF2B5EF4-FFF2-40B4-BE49-F238E27FC236}">
                <a16:creationId xmlns:a16="http://schemas.microsoft.com/office/drawing/2014/main" id="{FCDEA32B-686F-4784-9812-2144978C3D9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8C06201-0DF1-4168-AEEC-D3661F0F0A94}"/>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271767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2CA18DB-DD64-40A4-8DC4-089AD2B296C1}"/>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3" name="Alatunnisteen paikkamerkki 2">
            <a:extLst>
              <a:ext uri="{FF2B5EF4-FFF2-40B4-BE49-F238E27FC236}">
                <a16:creationId xmlns:a16="http://schemas.microsoft.com/office/drawing/2014/main" id="{88E770B3-6DE4-42AF-B84A-173A70644614}"/>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0171088D-F0F2-45CA-AF35-E4717C2DA8ED}"/>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245067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E748977-F5A3-4C94-BBAF-A782A9473B5E}"/>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25B97CD4-5785-487B-9719-6ECE037B2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87D5CB4E-F114-49EE-8C44-0C3A03969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F462541-6892-442E-9880-32C7BC6F02A7}"/>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6" name="Alatunnisteen paikkamerkki 5">
            <a:extLst>
              <a:ext uri="{FF2B5EF4-FFF2-40B4-BE49-F238E27FC236}">
                <a16:creationId xmlns:a16="http://schemas.microsoft.com/office/drawing/2014/main" id="{0804D743-F883-4C94-A035-0CD232E33D4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9B79D35B-C8F4-41EB-9A3C-4731D53478FA}"/>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3004259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E4C0FB-0024-4170-8776-5D6DA8F68C34}"/>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4A60F41-2EC2-4FA9-9F98-D47E96805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21874D5C-0207-41ED-8F80-A5D7279562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73797E6-B453-4A76-8F18-2C14D17E6F87}"/>
              </a:ext>
            </a:extLst>
          </p:cNvPr>
          <p:cNvSpPr>
            <a:spLocks noGrp="1"/>
          </p:cNvSpPr>
          <p:nvPr>
            <p:ph type="dt" sz="half" idx="10"/>
          </p:nvPr>
        </p:nvSpPr>
        <p:spPr/>
        <p:txBody>
          <a:bodyPr/>
          <a:lstStyle/>
          <a:p>
            <a:fld id="{462EC389-2834-4D34-BC23-58540A4D5516}" type="datetimeFigureOut">
              <a:rPr lang="fi-FI" smtClean="0"/>
              <a:t>10.6.2021</a:t>
            </a:fld>
            <a:endParaRPr lang="fi-FI"/>
          </a:p>
        </p:txBody>
      </p:sp>
      <p:sp>
        <p:nvSpPr>
          <p:cNvPr id="6" name="Alatunnisteen paikkamerkki 5">
            <a:extLst>
              <a:ext uri="{FF2B5EF4-FFF2-40B4-BE49-F238E27FC236}">
                <a16:creationId xmlns:a16="http://schemas.microsoft.com/office/drawing/2014/main" id="{561ED772-A68B-4EB3-B93A-048E0ABC78C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E488B5E-A6CE-4844-BF24-E5F530395058}"/>
              </a:ext>
            </a:extLst>
          </p:cNvPr>
          <p:cNvSpPr>
            <a:spLocks noGrp="1"/>
          </p:cNvSpPr>
          <p:nvPr>
            <p:ph type="sldNum" sz="quarter" idx="12"/>
          </p:nvPr>
        </p:nvSpPr>
        <p:spPr/>
        <p:txBody>
          <a:bodyPr/>
          <a:lstStyle/>
          <a:p>
            <a:fld id="{37A04294-92B2-48CE-B4F2-809AABBA1506}" type="slidenum">
              <a:rPr lang="fi-FI" smtClean="0"/>
              <a:t>‹#›</a:t>
            </a:fld>
            <a:endParaRPr lang="fi-FI"/>
          </a:p>
        </p:txBody>
      </p:sp>
    </p:spTree>
    <p:extLst>
      <p:ext uri="{BB962C8B-B14F-4D97-AF65-F5344CB8AC3E}">
        <p14:creationId xmlns:p14="http://schemas.microsoft.com/office/powerpoint/2010/main" val="1528999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3F4053EA-277E-4224-84C7-11BF7909F5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2F16D8E1-A101-4668-BCB8-CD587591AE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86A88FA-1654-4BDA-A4CB-ABFA16CE58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2EC389-2834-4D34-BC23-58540A4D5516}" type="datetimeFigureOut">
              <a:rPr lang="fi-FI" smtClean="0"/>
              <a:t>10.6.2021</a:t>
            </a:fld>
            <a:endParaRPr lang="fi-FI"/>
          </a:p>
        </p:txBody>
      </p:sp>
      <p:sp>
        <p:nvSpPr>
          <p:cNvPr id="5" name="Alatunnisteen paikkamerkki 4">
            <a:extLst>
              <a:ext uri="{FF2B5EF4-FFF2-40B4-BE49-F238E27FC236}">
                <a16:creationId xmlns:a16="http://schemas.microsoft.com/office/drawing/2014/main" id="{D2266A22-A1DE-4C2B-8A68-9FFDCC4B2F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395ABD43-EBCB-46D6-99FA-B119DC5D63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04294-92B2-48CE-B4F2-809AABBA1506}" type="slidenum">
              <a:rPr lang="fi-FI" smtClean="0"/>
              <a:t>‹#›</a:t>
            </a:fld>
            <a:endParaRPr lang="fi-FI"/>
          </a:p>
        </p:txBody>
      </p:sp>
    </p:spTree>
    <p:extLst>
      <p:ext uri="{BB962C8B-B14F-4D97-AF65-F5344CB8AC3E}">
        <p14:creationId xmlns:p14="http://schemas.microsoft.com/office/powerpoint/2010/main" val="1425440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9" name="Freeform: Shape 138">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1" name="Freeform: Shape 140">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Otsikko 3">
            <a:extLst>
              <a:ext uri="{FF2B5EF4-FFF2-40B4-BE49-F238E27FC236}">
                <a16:creationId xmlns:a16="http://schemas.microsoft.com/office/drawing/2014/main" id="{510000DF-FFDF-4FAF-AE10-2A1C80037101}"/>
              </a:ext>
            </a:extLst>
          </p:cNvPr>
          <p:cNvSpPr>
            <a:spLocks noGrp="1"/>
          </p:cNvSpPr>
          <p:nvPr>
            <p:ph type="ctrTitle"/>
          </p:nvPr>
        </p:nvSpPr>
        <p:spPr>
          <a:xfrm>
            <a:off x="489098" y="1106034"/>
            <a:ext cx="5019074" cy="3204134"/>
          </a:xfrm>
        </p:spPr>
        <p:txBody>
          <a:bodyPr anchor="b">
            <a:normAutofit/>
          </a:bodyPr>
          <a:lstStyle/>
          <a:p>
            <a:pPr algn="l"/>
            <a:r>
              <a:rPr lang="fi-FI" sz="5400"/>
              <a:t>Smash ball</a:t>
            </a:r>
          </a:p>
        </p:txBody>
      </p:sp>
      <p:sp>
        <p:nvSpPr>
          <p:cNvPr id="3" name="Alaotsikko 2">
            <a:extLst>
              <a:ext uri="{FF2B5EF4-FFF2-40B4-BE49-F238E27FC236}">
                <a16:creationId xmlns:a16="http://schemas.microsoft.com/office/drawing/2014/main" id="{EA9E763B-ADF7-4A4E-B218-E7F6E16044EC}"/>
              </a:ext>
            </a:extLst>
          </p:cNvPr>
          <p:cNvSpPr>
            <a:spLocks noGrp="1"/>
          </p:cNvSpPr>
          <p:nvPr>
            <p:ph type="subTitle" idx="1"/>
          </p:nvPr>
        </p:nvSpPr>
        <p:spPr>
          <a:xfrm>
            <a:off x="494124" y="4872922"/>
            <a:ext cx="5013698" cy="1208141"/>
          </a:xfrm>
        </p:spPr>
        <p:txBody>
          <a:bodyPr>
            <a:normAutofit fontScale="47500" lnSpcReduction="20000"/>
          </a:bodyPr>
          <a:lstStyle/>
          <a:p>
            <a:pPr algn="l"/>
            <a:r>
              <a:rPr lang="fi-FI" sz="2800" dirty="0" err="1"/>
              <a:t>Smash</a:t>
            </a:r>
            <a:r>
              <a:rPr lang="fi-FI" sz="2800" dirty="0"/>
              <a:t> </a:t>
            </a:r>
            <a:r>
              <a:rPr lang="fi-FI" sz="2800" dirty="0" err="1"/>
              <a:t>ball</a:t>
            </a:r>
            <a:r>
              <a:rPr lang="fi-FI" sz="2800" dirty="0"/>
              <a:t> on helpotettu versio lentopallosta, jonka avulla peli muuttuu helpommin nopea tempoiseksi. Siinä päästään suoraan kunnolla lentopallon viehättävimmän kosketuksen eli iskulyönnin pariin. Passi, puolustus ja vastaanotto kosketuksia on helpotettu niin, että jokainen pääsee toteuttamaan iskulyönti hyökkäyksiä laadukkaasti. Laji helpottaa nuorien ja vasta pelaamaan aloittaneiden kehitystä ja mielenkiintoa.</a:t>
            </a:r>
          </a:p>
        </p:txBody>
      </p:sp>
      <p:sp>
        <p:nvSpPr>
          <p:cNvPr id="143" name="Rectangle 14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1028" name="Picture 4" descr="Lentopallo Mikasa Kids - Lekolar Suomi">
            <a:extLst>
              <a:ext uri="{FF2B5EF4-FFF2-40B4-BE49-F238E27FC236}">
                <a16:creationId xmlns:a16="http://schemas.microsoft.com/office/drawing/2014/main" id="{A19BE690-0467-48D3-9885-69C5ACC3D68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970763" y="625683"/>
            <a:ext cx="2755446" cy="2743200"/>
          </a:xfrm>
          <a:prstGeom prst="rect">
            <a:avLst/>
          </a:prstGeom>
          <a:noFill/>
          <a:extLst>
            <a:ext uri="{909E8E84-426E-40DD-AFC4-6F175D3DCCD1}">
              <a14:hiddenFill xmlns:a14="http://schemas.microsoft.com/office/drawing/2010/main">
                <a:solidFill>
                  <a:srgbClr val="FFFFFF"/>
                </a:solidFill>
              </a14:hiddenFill>
            </a:ext>
          </a:extLst>
        </p:spPr>
      </p:pic>
      <p:sp>
        <p:nvSpPr>
          <p:cNvPr id="145" name="Rectangle 14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Kuva 5">
            <a:extLst>
              <a:ext uri="{FF2B5EF4-FFF2-40B4-BE49-F238E27FC236}">
                <a16:creationId xmlns:a16="http://schemas.microsoft.com/office/drawing/2014/main" id="{51AE5B1D-A72F-4639-AE55-8C35B9D30E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4071" y="3579892"/>
            <a:ext cx="4708833" cy="2684034"/>
          </a:xfrm>
          <a:prstGeom prst="rect">
            <a:avLst/>
          </a:prstGeom>
        </p:spPr>
      </p:pic>
    </p:spTree>
    <p:extLst>
      <p:ext uri="{BB962C8B-B14F-4D97-AF65-F5344CB8AC3E}">
        <p14:creationId xmlns:p14="http://schemas.microsoft.com/office/powerpoint/2010/main" val="444479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595CCB2-4D2D-4EF4-9C43-783A48F52F4B}"/>
              </a:ext>
            </a:extLst>
          </p:cNvPr>
          <p:cNvSpPr>
            <a:spLocks noGrp="1"/>
          </p:cNvSpPr>
          <p:nvPr>
            <p:ph type="title"/>
          </p:nvPr>
        </p:nvSpPr>
        <p:spPr/>
        <p:txBody>
          <a:bodyPr/>
          <a:lstStyle/>
          <a:p>
            <a:r>
              <a:rPr lang="fi-FI" dirty="0"/>
              <a:t>Taso 1</a:t>
            </a:r>
          </a:p>
        </p:txBody>
      </p:sp>
      <p:sp>
        <p:nvSpPr>
          <p:cNvPr id="3" name="Sisällön paikkamerkki 2">
            <a:extLst>
              <a:ext uri="{FF2B5EF4-FFF2-40B4-BE49-F238E27FC236}">
                <a16:creationId xmlns:a16="http://schemas.microsoft.com/office/drawing/2014/main" id="{EEF34B89-D408-4557-94A8-00DBF27B19A9}"/>
              </a:ext>
            </a:extLst>
          </p:cNvPr>
          <p:cNvSpPr>
            <a:spLocks noGrp="1"/>
          </p:cNvSpPr>
          <p:nvPr>
            <p:ph idx="1"/>
          </p:nvPr>
        </p:nvSpPr>
        <p:spPr/>
        <p:txBody>
          <a:bodyPr/>
          <a:lstStyle/>
          <a:p>
            <a:pPr>
              <a:spcAft>
                <a:spcPts val="800"/>
              </a:spcAft>
            </a:pPr>
            <a:r>
              <a:rPr lang="fi-FI" sz="2800" dirty="0">
                <a:effectLst/>
                <a:latin typeface="Calibri" panose="020F0502020204030204" pitchFamily="34" charset="0"/>
                <a:ea typeface="Calibri" panose="020F0502020204030204" pitchFamily="34" charset="0"/>
                <a:cs typeface="Times New Roman" panose="02020603050405020304" pitchFamily="18" charset="0"/>
              </a:rPr>
              <a:t>Ensimmäisellä tasolla peli on hyvin yksinkertaista. Pelissä voi olla 1-3 pelaajaa puolellaan. </a:t>
            </a:r>
          </a:p>
          <a:p>
            <a:pPr>
              <a:spcAft>
                <a:spcPts val="800"/>
              </a:spcAft>
            </a:pPr>
            <a:r>
              <a:rPr lang="fi-FI" sz="2800" dirty="0">
                <a:effectLst/>
                <a:latin typeface="Calibri" panose="020F0502020204030204" pitchFamily="34" charset="0"/>
                <a:ea typeface="Calibri" panose="020F0502020204030204" pitchFamily="34" charset="0"/>
                <a:cs typeface="Times New Roman" panose="02020603050405020304" pitchFamily="18" charset="0"/>
              </a:rPr>
              <a:t>Syöttönä toimii lentopallosyöttö tai heitto. Syöttöviivana voi käyttää lentopallon 3 metrin viivaa tai sulkapallon kahden metrin viivaa.</a:t>
            </a:r>
          </a:p>
          <a:p>
            <a:pPr>
              <a:spcAft>
                <a:spcPts val="800"/>
              </a:spcAft>
            </a:pPr>
            <a:r>
              <a:rPr lang="fi-FI" sz="2800" dirty="0">
                <a:effectLst/>
                <a:latin typeface="Calibri" panose="020F0502020204030204" pitchFamily="34" charset="0"/>
                <a:ea typeface="Calibri" panose="020F0502020204030204" pitchFamily="34" charset="0"/>
                <a:cs typeface="Times New Roman" panose="02020603050405020304" pitchFamily="18" charset="0"/>
              </a:rPr>
              <a:t>Vastapuoli ottaa kopin suoraan ilmasta tai yhden pompun kautta.</a:t>
            </a:r>
          </a:p>
          <a:p>
            <a:pPr>
              <a:spcAft>
                <a:spcPts val="800"/>
              </a:spcAft>
            </a:pPr>
            <a:r>
              <a:rPr lang="fi-FI" sz="2800" dirty="0">
                <a:effectLst/>
                <a:latin typeface="Calibri" panose="020F0502020204030204" pitchFamily="34" charset="0"/>
                <a:ea typeface="Calibri" panose="020F0502020204030204" pitchFamily="34" charset="0"/>
                <a:cs typeface="Times New Roman" panose="02020603050405020304" pitchFamily="18" charset="0"/>
              </a:rPr>
              <a:t>Kopin ottanut heittää pallon itselleen ja hyökkää pallon iskulyönnillä, joko hypystä tai jalat maassa.</a:t>
            </a:r>
          </a:p>
          <a:p>
            <a:pPr>
              <a:spcAft>
                <a:spcPts val="800"/>
              </a:spcAft>
            </a:pPr>
            <a:r>
              <a:rPr lang="fi-FI" sz="2800" dirty="0">
                <a:effectLst/>
                <a:latin typeface="Calibri" panose="020F0502020204030204" pitchFamily="34" charset="0"/>
                <a:ea typeface="Calibri" panose="020F0502020204030204" pitchFamily="34" charset="0"/>
                <a:cs typeface="Times New Roman" panose="02020603050405020304" pitchFamily="18" charset="0"/>
              </a:rPr>
              <a:t>Syöttö tapahtuu aina siltä puolelta, jonne pallo on jäänyt. </a:t>
            </a:r>
          </a:p>
          <a:p>
            <a:endParaRPr lang="fi-FI" dirty="0"/>
          </a:p>
        </p:txBody>
      </p:sp>
      <p:pic>
        <p:nvPicPr>
          <p:cNvPr id="5" name="Kuva 4">
            <a:extLst>
              <a:ext uri="{FF2B5EF4-FFF2-40B4-BE49-F238E27FC236}">
                <a16:creationId xmlns:a16="http://schemas.microsoft.com/office/drawing/2014/main" id="{342223F3-48B3-4A91-815F-1492A68D6FD6}"/>
              </a:ext>
            </a:extLst>
          </p:cNvPr>
          <p:cNvPicPr>
            <a:picLocks noChangeAspect="1"/>
          </p:cNvPicPr>
          <p:nvPr/>
        </p:nvPicPr>
        <p:blipFill>
          <a:blip r:embed="rId2"/>
          <a:stretch>
            <a:fillRect/>
          </a:stretch>
        </p:blipFill>
        <p:spPr>
          <a:xfrm>
            <a:off x="2472600" y="734792"/>
            <a:ext cx="7246800" cy="586228"/>
          </a:xfrm>
          <a:prstGeom prst="rect">
            <a:avLst/>
          </a:prstGeom>
        </p:spPr>
      </p:pic>
    </p:spTree>
    <p:extLst>
      <p:ext uri="{BB962C8B-B14F-4D97-AF65-F5344CB8AC3E}">
        <p14:creationId xmlns:p14="http://schemas.microsoft.com/office/powerpoint/2010/main" val="3584027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7CC9A79-47F7-44FB-8ECF-00BBE5E36F1A}"/>
              </a:ext>
            </a:extLst>
          </p:cNvPr>
          <p:cNvSpPr>
            <a:spLocks noGrp="1"/>
          </p:cNvSpPr>
          <p:nvPr>
            <p:ph type="title"/>
          </p:nvPr>
        </p:nvSpPr>
        <p:spPr/>
        <p:txBody>
          <a:bodyPr/>
          <a:lstStyle/>
          <a:p>
            <a:r>
              <a:rPr lang="fi-FI" dirty="0"/>
              <a:t>Taso 2</a:t>
            </a:r>
          </a:p>
        </p:txBody>
      </p:sp>
      <p:sp>
        <p:nvSpPr>
          <p:cNvPr id="3" name="Sisällön paikkamerkki 2">
            <a:extLst>
              <a:ext uri="{FF2B5EF4-FFF2-40B4-BE49-F238E27FC236}">
                <a16:creationId xmlns:a16="http://schemas.microsoft.com/office/drawing/2014/main" id="{E3E448F8-2A79-487B-9A3B-D54C44D0D96F}"/>
              </a:ext>
            </a:extLst>
          </p:cNvPr>
          <p:cNvSpPr>
            <a:spLocks noGrp="1"/>
          </p:cNvSpPr>
          <p:nvPr>
            <p:ph idx="1"/>
          </p:nvPr>
        </p:nvSpPr>
        <p:spPr/>
        <p:txBody>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Pelaajia 2-3 puolellaan.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Syöttö tapahtuu ylä- tai alakauttasyöttönä 3-metrin tai 2-metrin viivan takaa.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Vastaanottava joukkue ottaa kopin pallosta suoraan tai yhden pompun kautta ja kiinniottanut pelaaja heittää pallon verkolla olevalle passarille.</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Passari ottaa pallon kiinni ja heittää sen hyökkäävälle pelaajalle, joka lyö pallon vastapuolelle.</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Puolustuksessa pallo otetaan kiinni suoraan tai pompun kautta. Passari ottaa pallon kiinni ja heittää sen hyökkääjälle, joka lyö sen verkon yli.</a:t>
            </a:r>
          </a:p>
          <a:p>
            <a:endParaRPr lang="fi-FI" dirty="0"/>
          </a:p>
        </p:txBody>
      </p:sp>
      <p:pic>
        <p:nvPicPr>
          <p:cNvPr id="5" name="Kuva 4">
            <a:extLst>
              <a:ext uri="{FF2B5EF4-FFF2-40B4-BE49-F238E27FC236}">
                <a16:creationId xmlns:a16="http://schemas.microsoft.com/office/drawing/2014/main" id="{9877DC17-B26F-4E1B-9935-797C06F21388}"/>
              </a:ext>
            </a:extLst>
          </p:cNvPr>
          <p:cNvPicPr>
            <a:picLocks noChangeAspect="1"/>
          </p:cNvPicPr>
          <p:nvPr/>
        </p:nvPicPr>
        <p:blipFill>
          <a:blip r:embed="rId2"/>
          <a:stretch>
            <a:fillRect/>
          </a:stretch>
        </p:blipFill>
        <p:spPr>
          <a:xfrm>
            <a:off x="2472600" y="739382"/>
            <a:ext cx="7246800" cy="577048"/>
          </a:xfrm>
          <a:prstGeom prst="rect">
            <a:avLst/>
          </a:prstGeom>
        </p:spPr>
      </p:pic>
    </p:spTree>
    <p:extLst>
      <p:ext uri="{BB962C8B-B14F-4D97-AF65-F5344CB8AC3E}">
        <p14:creationId xmlns:p14="http://schemas.microsoft.com/office/powerpoint/2010/main" val="2963830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7167568-C10F-4A47-84B2-E69F7D352AE2}"/>
              </a:ext>
            </a:extLst>
          </p:cNvPr>
          <p:cNvSpPr>
            <a:spLocks noGrp="1"/>
          </p:cNvSpPr>
          <p:nvPr>
            <p:ph type="title"/>
          </p:nvPr>
        </p:nvSpPr>
        <p:spPr/>
        <p:txBody>
          <a:bodyPr/>
          <a:lstStyle/>
          <a:p>
            <a:r>
              <a:rPr lang="fi-FI" dirty="0"/>
              <a:t>Taso 3</a:t>
            </a:r>
          </a:p>
        </p:txBody>
      </p:sp>
      <p:sp>
        <p:nvSpPr>
          <p:cNvPr id="3" name="Sisällön paikkamerkki 2">
            <a:extLst>
              <a:ext uri="{FF2B5EF4-FFF2-40B4-BE49-F238E27FC236}">
                <a16:creationId xmlns:a16="http://schemas.microsoft.com/office/drawing/2014/main" id="{40B734E9-2AA0-4B39-B936-E28E7DB9FE19}"/>
              </a:ext>
            </a:extLst>
          </p:cNvPr>
          <p:cNvSpPr>
            <a:spLocks noGrp="1"/>
          </p:cNvSpPr>
          <p:nvPr>
            <p:ph idx="1"/>
          </p:nvPr>
        </p:nvSpPr>
        <p:spPr/>
        <p:txBody>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Syöttö tapahtuu takarajan takaa ylä- tai alakauttasyöttönä.</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Vastaanottava joukkue ottaa pallon suoraan kiinni syötöstä ilman pomppua.</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Kopin ottanut pelaaja heittää pallon passarille.  Passari tekee passin sormilyöntinä tai hihalyöntinä hyökkäävälle pelaajalle, joka lyö pallon verkon yli hypäten tai jalat maassa.</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Puolustuksessa pelaajat ottavat pallon kiinni joko suoraan tai pompun kautta.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Syöttö lähtee aina siltä puolelta, jonne pallo jää.</a:t>
            </a:r>
          </a:p>
          <a:p>
            <a:endParaRPr lang="fi-FI" dirty="0"/>
          </a:p>
        </p:txBody>
      </p:sp>
      <p:pic>
        <p:nvPicPr>
          <p:cNvPr id="5" name="Kuva 4">
            <a:extLst>
              <a:ext uri="{FF2B5EF4-FFF2-40B4-BE49-F238E27FC236}">
                <a16:creationId xmlns:a16="http://schemas.microsoft.com/office/drawing/2014/main" id="{CFA53637-48D7-4467-8084-7CD676A27CF9}"/>
              </a:ext>
            </a:extLst>
          </p:cNvPr>
          <p:cNvPicPr>
            <a:picLocks noChangeAspect="1"/>
          </p:cNvPicPr>
          <p:nvPr/>
        </p:nvPicPr>
        <p:blipFill>
          <a:blip r:embed="rId2"/>
          <a:stretch>
            <a:fillRect/>
          </a:stretch>
        </p:blipFill>
        <p:spPr>
          <a:xfrm>
            <a:off x="2443541" y="736306"/>
            <a:ext cx="7304918" cy="583200"/>
          </a:xfrm>
          <a:prstGeom prst="rect">
            <a:avLst/>
          </a:prstGeom>
        </p:spPr>
      </p:pic>
    </p:spTree>
    <p:extLst>
      <p:ext uri="{BB962C8B-B14F-4D97-AF65-F5344CB8AC3E}">
        <p14:creationId xmlns:p14="http://schemas.microsoft.com/office/powerpoint/2010/main" val="652453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3E43B9-406B-4386-A095-5BBE60BC36B4}"/>
              </a:ext>
            </a:extLst>
          </p:cNvPr>
          <p:cNvSpPr>
            <a:spLocks noGrp="1"/>
          </p:cNvSpPr>
          <p:nvPr>
            <p:ph type="title"/>
          </p:nvPr>
        </p:nvSpPr>
        <p:spPr/>
        <p:txBody>
          <a:bodyPr/>
          <a:lstStyle/>
          <a:p>
            <a:r>
              <a:rPr lang="fi-FI" dirty="0"/>
              <a:t>Taso 4</a:t>
            </a:r>
          </a:p>
        </p:txBody>
      </p:sp>
      <p:sp>
        <p:nvSpPr>
          <p:cNvPr id="3" name="Sisällön paikkamerkki 2">
            <a:extLst>
              <a:ext uri="{FF2B5EF4-FFF2-40B4-BE49-F238E27FC236}">
                <a16:creationId xmlns:a16="http://schemas.microsoft.com/office/drawing/2014/main" id="{88FE9535-36FE-4300-87A3-9DA7EF46C5DD}"/>
              </a:ext>
            </a:extLst>
          </p:cNvPr>
          <p:cNvSpPr>
            <a:spLocks noGrp="1"/>
          </p:cNvSpPr>
          <p:nvPr>
            <p:ph idx="1"/>
          </p:nvPr>
        </p:nvSpPr>
        <p:spPr/>
        <p:txBody>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Syöttö tapahtuu kentän takarajan takaa yläkautta tai alakautta syötöllä.</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Vastaanotto tapahtuu sormilyönnillä tai hihalyönnillä.</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Passari ottaa pallon kopiksi ja heittää sen hyökkääjälle. (hyvä käyttää esim. hidastettua sormilyöntiä)</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Hyökkäys tapahtuu iskulyöntinä.</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Puolustava joukkue ottaa kopin pallosta (suoraan tai pompusta) ja heittää sen passarille.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Passi tapahtuu sormi tai hihalyöntinä hyökkääjälle, joka lyö pallon verkon yli.</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Pisteen saanut joukkue syöttää.</a:t>
            </a:r>
          </a:p>
          <a:p>
            <a:endParaRPr lang="fi-FI" dirty="0"/>
          </a:p>
        </p:txBody>
      </p:sp>
      <p:pic>
        <p:nvPicPr>
          <p:cNvPr id="5" name="Kuva 4">
            <a:extLst>
              <a:ext uri="{FF2B5EF4-FFF2-40B4-BE49-F238E27FC236}">
                <a16:creationId xmlns:a16="http://schemas.microsoft.com/office/drawing/2014/main" id="{EA690058-774E-405B-868E-9B080F56AF94}"/>
              </a:ext>
            </a:extLst>
          </p:cNvPr>
          <p:cNvPicPr>
            <a:picLocks noChangeAspect="1"/>
          </p:cNvPicPr>
          <p:nvPr/>
        </p:nvPicPr>
        <p:blipFill>
          <a:blip r:embed="rId2"/>
          <a:stretch>
            <a:fillRect/>
          </a:stretch>
        </p:blipFill>
        <p:spPr>
          <a:xfrm>
            <a:off x="2472600" y="734244"/>
            <a:ext cx="7246800" cy="587324"/>
          </a:xfrm>
          <a:prstGeom prst="rect">
            <a:avLst/>
          </a:prstGeom>
        </p:spPr>
      </p:pic>
    </p:spTree>
    <p:extLst>
      <p:ext uri="{BB962C8B-B14F-4D97-AF65-F5344CB8AC3E}">
        <p14:creationId xmlns:p14="http://schemas.microsoft.com/office/powerpoint/2010/main" val="300947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A7628F-2E17-4F21-B192-EB07FE142C06}"/>
              </a:ext>
            </a:extLst>
          </p:cNvPr>
          <p:cNvSpPr>
            <a:spLocks noGrp="1"/>
          </p:cNvSpPr>
          <p:nvPr>
            <p:ph type="title"/>
          </p:nvPr>
        </p:nvSpPr>
        <p:spPr/>
        <p:txBody>
          <a:bodyPr/>
          <a:lstStyle/>
          <a:p>
            <a:r>
              <a:rPr lang="fi-FI" dirty="0"/>
              <a:t>Taso 5</a:t>
            </a:r>
          </a:p>
        </p:txBody>
      </p:sp>
      <p:sp>
        <p:nvSpPr>
          <p:cNvPr id="3" name="Sisällön paikkamerkki 2">
            <a:extLst>
              <a:ext uri="{FF2B5EF4-FFF2-40B4-BE49-F238E27FC236}">
                <a16:creationId xmlns:a16="http://schemas.microsoft.com/office/drawing/2014/main" id="{CC2A2EF3-C69E-4C8A-B728-0FCA7AAE03B0}"/>
              </a:ext>
            </a:extLst>
          </p:cNvPr>
          <p:cNvSpPr>
            <a:spLocks noGrp="1"/>
          </p:cNvSpPr>
          <p:nvPr>
            <p:ph idx="1"/>
          </p:nvPr>
        </p:nvSpPr>
        <p:spPr/>
        <p:txBody>
          <a:bodyPr/>
          <a:lstStyle/>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Tämä taso alkaa muistuttamaan jo perinteistä lentopalloa, mutta puolustuksessa on edelleen käytössä yksi pomppu. </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Syöttö tapahtuu takarajan takaa.</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Syötön vastaanotto tapahtuu sormi tai hihalyönnillä passarille.</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Passari passaa pallon hiha tai sormilyönnillä hyökkääjälle, joka tekee iskulyönnin hypystä tai jalat maassa.</a:t>
            </a:r>
          </a:p>
          <a:p>
            <a:pPr>
              <a:lnSpc>
                <a:spcPct val="107000"/>
              </a:lnSpc>
              <a:spcAft>
                <a:spcPts val="800"/>
              </a:spcAft>
            </a:pPr>
            <a:r>
              <a:rPr lang="fi-FI" sz="1800" dirty="0">
                <a:effectLst/>
                <a:latin typeface="Calibri" panose="020F0502020204030204" pitchFamily="34" charset="0"/>
                <a:ea typeface="Calibri" panose="020F0502020204030204" pitchFamily="34" charset="0"/>
                <a:cs typeface="Times New Roman" panose="02020603050405020304" pitchFamily="18" charset="0"/>
              </a:rPr>
              <a:t>Puolustuksessa pallo saa pompata lattian kautta, mutta sen voi myös nostaa hiha tai sormilyönnillä passarille.</a:t>
            </a:r>
          </a:p>
          <a:p>
            <a:endParaRPr lang="fi-FI" dirty="0"/>
          </a:p>
        </p:txBody>
      </p:sp>
      <p:pic>
        <p:nvPicPr>
          <p:cNvPr id="5" name="Kuva 4">
            <a:extLst>
              <a:ext uri="{FF2B5EF4-FFF2-40B4-BE49-F238E27FC236}">
                <a16:creationId xmlns:a16="http://schemas.microsoft.com/office/drawing/2014/main" id="{86ABC088-18DD-4CDC-8982-376856C51163}"/>
              </a:ext>
            </a:extLst>
          </p:cNvPr>
          <p:cNvPicPr>
            <a:picLocks noChangeAspect="1"/>
          </p:cNvPicPr>
          <p:nvPr/>
        </p:nvPicPr>
        <p:blipFill>
          <a:blip r:embed="rId2"/>
          <a:stretch>
            <a:fillRect/>
          </a:stretch>
        </p:blipFill>
        <p:spPr>
          <a:xfrm>
            <a:off x="2472600" y="731834"/>
            <a:ext cx="7246800" cy="592144"/>
          </a:xfrm>
          <a:prstGeom prst="rect">
            <a:avLst/>
          </a:prstGeom>
        </p:spPr>
      </p:pic>
    </p:spTree>
    <p:extLst>
      <p:ext uri="{BB962C8B-B14F-4D97-AF65-F5344CB8AC3E}">
        <p14:creationId xmlns:p14="http://schemas.microsoft.com/office/powerpoint/2010/main" val="24243223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EC46FA4B70AA0D47BE47464523D07B92" ma:contentTypeVersion="13" ma:contentTypeDescription="Luo uusi asiakirja." ma:contentTypeScope="" ma:versionID="24a1b6626504a3ed398fc5eeb97f1e48">
  <xsd:schema xmlns:xsd="http://www.w3.org/2001/XMLSchema" xmlns:xs="http://www.w3.org/2001/XMLSchema" xmlns:p="http://schemas.microsoft.com/office/2006/metadata/properties" xmlns:ns3="caa51e6d-aff0-4c20-bfbe-e3011cedf50a" xmlns:ns4="e1e06df4-efa5-48b5-a317-3bf11c55d264" targetNamespace="http://schemas.microsoft.com/office/2006/metadata/properties" ma:root="true" ma:fieldsID="2b924f4f473fd1a757b83d45db53e69e" ns3:_="" ns4:_="">
    <xsd:import namespace="caa51e6d-aff0-4c20-bfbe-e3011cedf50a"/>
    <xsd:import namespace="e1e06df4-efa5-48b5-a317-3bf11c55d26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a51e6d-aff0-4c20-bfbe-e3011cedf5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e06df4-efa5-48b5-a317-3bf11c55d264"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element name="SharingHintHash" ma:index="12" nillable="true" ma:displayName="Jakamisvihjeen hajautu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155412-7B69-476B-80E3-6B30939BFA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a51e6d-aff0-4c20-bfbe-e3011cedf50a"/>
    <ds:schemaRef ds:uri="e1e06df4-efa5-48b5-a317-3bf11c55d2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443DB0-1326-42BE-ACA0-8F1C3B9260CF}">
  <ds:schemaRefs>
    <ds:schemaRef ds:uri="http://schemas.microsoft.com/sharepoint/v3/contenttype/forms"/>
  </ds:schemaRefs>
</ds:datastoreItem>
</file>

<file path=customXml/itemProps3.xml><?xml version="1.0" encoding="utf-8"?>
<ds:datastoreItem xmlns:ds="http://schemas.openxmlformats.org/officeDocument/2006/customXml" ds:itemID="{18769ADA-24A7-4F85-A0CA-5A3DE8C183C0}">
  <ds:schemaRefs>
    <ds:schemaRef ds:uri="e1e06df4-efa5-48b5-a317-3bf11c55d264"/>
    <ds:schemaRef ds:uri="http://purl.org/dc/terms/"/>
    <ds:schemaRef ds:uri="http://purl.org/dc/dcmitype/"/>
    <ds:schemaRef ds:uri="http://schemas.microsoft.com/office/2006/documentManagement/types"/>
    <ds:schemaRef ds:uri="http://purl.org/dc/elements/1.1/"/>
    <ds:schemaRef ds:uri="caa51e6d-aff0-4c20-bfbe-e3011cedf50a"/>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32</TotalTime>
  <Words>407</Words>
  <Application>Microsoft Office PowerPoint</Application>
  <PresentationFormat>Laajakuva</PresentationFormat>
  <Paragraphs>34</Paragraphs>
  <Slides>6</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6</vt:i4>
      </vt:variant>
    </vt:vector>
  </HeadingPairs>
  <TitlesOfParts>
    <vt:vector size="10" baseType="lpstr">
      <vt:lpstr>Arial</vt:lpstr>
      <vt:lpstr>Calibri</vt:lpstr>
      <vt:lpstr>Calibri Light</vt:lpstr>
      <vt:lpstr>Office-teema</vt:lpstr>
      <vt:lpstr>Smash ball</vt:lpstr>
      <vt:lpstr>Taso 1</vt:lpstr>
      <vt:lpstr>Taso 2</vt:lpstr>
      <vt:lpstr>Taso 3</vt:lpstr>
      <vt:lpstr>Taso 4</vt:lpstr>
      <vt:lpstr>Taso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Smash ball  </dc:title>
  <dc:creator>Puhakka Niko-Matias</dc:creator>
  <cp:lastModifiedBy>Puhakka Niko-Matias</cp:lastModifiedBy>
  <cp:revision>4</cp:revision>
  <dcterms:created xsi:type="dcterms:W3CDTF">2021-06-10T10:10:29Z</dcterms:created>
  <dcterms:modified xsi:type="dcterms:W3CDTF">2021-06-10T10:43:23Z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0x010100EC46FA4B70AA0D47BE47464523D07B92</vt:lpwstr>
  </property>
</Properties>
</file>