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60" r:id="rId4"/>
    <p:sldId id="262" r:id="rId5"/>
    <p:sldId id="326" r:id="rId6"/>
    <p:sldId id="261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308" r:id="rId15"/>
    <p:sldId id="272" r:id="rId16"/>
    <p:sldId id="273" r:id="rId17"/>
    <p:sldId id="274" r:id="rId18"/>
    <p:sldId id="282" r:id="rId19"/>
    <p:sldId id="275" r:id="rId20"/>
    <p:sldId id="276" r:id="rId21"/>
    <p:sldId id="278" r:id="rId22"/>
    <p:sldId id="279" r:id="rId23"/>
    <p:sldId id="257" r:id="rId24"/>
    <p:sldId id="258" r:id="rId25"/>
    <p:sldId id="280" r:id="rId26"/>
    <p:sldId id="281" r:id="rId27"/>
    <p:sldId id="283" r:id="rId28"/>
    <p:sldId id="284" r:id="rId29"/>
    <p:sldId id="285" r:id="rId30"/>
    <p:sldId id="286" r:id="rId31"/>
    <p:sldId id="287" r:id="rId32"/>
    <p:sldId id="327" r:id="rId33"/>
    <p:sldId id="289" r:id="rId34"/>
    <p:sldId id="328" r:id="rId35"/>
  </p:sldIdLst>
  <p:sldSz cx="12192000" cy="6858000"/>
  <p:notesSz cx="6797675" cy="987266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DFD1"/>
    <a:srgbClr val="56D6C4"/>
    <a:srgbClr val="AFEBE2"/>
    <a:srgbClr val="2AAC99"/>
    <a:srgbClr val="339966"/>
    <a:srgbClr val="FFE0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4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D0EFA-683C-4B07-AB4C-02E03A236DC9}" type="datetimeFigureOut">
              <a:rPr lang="fi-FI" smtClean="0"/>
              <a:t>25.1.2022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B5DF6-2E52-44D2-AC2E-B65F46076B6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98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D544ED-D166-4E75-BCF6-32C5FAB9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927F8A-2561-4A7F-AB6E-7B5BD1290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04229D-7D6D-4364-80E1-769946DE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8448E-5ED2-46E7-A3A8-7F3F865F4D69}" type="datetime1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E3283E-DD12-439E-BE0A-80CE3E0F0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2FB923-099C-4951-A8F2-8C23BA13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7196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D08ABD-D715-47EB-B146-202DDD07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2871217-2A09-4F49-9D10-27F4A885D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D03EE9-F13E-4C02-893D-31FEDD29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120D-3CAA-4E9F-9632-EBFA7361E7A5}" type="datetime1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921C96-8956-409E-8B77-D56E584B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F6D8BD-C58B-405C-B647-F6A82189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765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C10C801-71DC-4135-BEE4-DD2F9AC4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C389BD1-FDA5-44B8-A277-32F456981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A4A18F-64D3-427E-A806-86874C82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194-6864-4082-AE25-FA03CDEBCC5E}" type="datetime1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F603C4-4D8E-4987-96BB-417A248B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E75975-74FE-431C-A7DC-1B0BAB28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6318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D544ED-D166-4E75-BCF6-32C5FAB98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927F8A-2561-4A7F-AB6E-7B5BD1290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104229D-7D6D-4364-80E1-769946DE3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8448E-5ED2-46E7-A3A8-7F3F865F4D69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BE3283E-DD12-439E-BE0A-80CE3E0F0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E2FB923-099C-4951-A8F2-8C23BA13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0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42A4E4-EEE0-403C-AED4-0E00177D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3FE4E8-B7DC-46B4-98BE-8DE65DE37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B11DE-BA13-4908-8AE2-4AB79B23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1C74-6806-457B-A6CE-8F966E3842C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3C6831-075B-4781-81C5-6C55F6C4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75A7BA-DE6A-4007-A318-055ED849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7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1E1486-6D7E-4454-B983-51F32FCB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D091D10-63E8-4EA4-AD03-DE0F0BF83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D2EAB-806C-4199-9921-C146C06C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5E09-EACE-494A-A09E-23F3562115AA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2846E1-FCA1-4FCB-B26B-BFF6285D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85F9EC-2DB9-4D48-A896-E153C600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4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FF800A-D409-48B7-8326-30B124BC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F4191B-DE1E-4F4F-81E9-626F58A7F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F546D8-5583-4B65-B423-9BD81D7DC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6E6CCFF-5649-4A2C-A47A-B218FB0D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BF403-7B2E-4D92-8FEC-7A46B72BA45D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2998C92-645D-486D-9129-2C0C34DC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B386AB-C265-42A9-B60D-E8EC1FA7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7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69B41B-D60C-4F1F-9BB5-FC43F90D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C85DF8-1D69-48F4-98D6-FAD39E7E6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7D4509C-067F-4C3E-A7CE-3B6C8A137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0CF2EBD-82E3-4DC7-BCA4-4A028D41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257A360-2AC9-4CB1-8084-50E3CA2A5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00BB044-1BEF-492D-A521-47AB38D4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852B-5519-456D-9FB8-F10A54CCAA7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2463FF8-2564-40D4-B3D1-18273503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FA5FE4E-5838-41E8-A9C2-D3CE2BA7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9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AE112A-06D8-40FE-8A33-F9AAD392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97AB26-791F-4C29-B6AC-1D6635E5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3ED0-A932-4949-9D96-9690D757AAB8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5F8B-2EC6-4ACA-84D7-AACE57C3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AEA838-317C-4D7D-9833-E89DED39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72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6197FE-81B6-4D8B-96F0-C0D1686A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CBC1-78AD-4B8F-B53E-1F3ED9CE144F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78A9F0-9C91-4A3B-A460-759E16B5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A8DE534-ECC2-430B-B0ED-1E6E459E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84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1D01B-A11A-4BE2-850C-3AF0A032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CB86E5-5432-43D5-ADC6-59BE7864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2513BC7-203E-4D20-A28F-3244E6250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D82EB09-BF48-4B4D-A9DA-9B070755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D92D6-4E40-45D7-A6E1-AC913F88A267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283C2AA-09A7-4C9D-BF17-08356C88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E70017-F947-4DC6-84DA-6FB9C4B7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01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42A4E4-EEE0-403C-AED4-0E00177D6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F3FE4E8-B7DC-46B4-98BE-8DE65DE37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7BB11DE-BA13-4908-8AE2-4AB79B23B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51C74-6806-457B-A6CE-8F966E3842CE}" type="datetime1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63C6831-075B-4781-81C5-6C55F6C42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75A7BA-DE6A-4007-A318-055ED849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9399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1E7E66-EEB5-4E10-897F-17D6F4A3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9463836-57E8-49C9-B87F-699905AE1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0252E81-F60C-4DC4-85BD-1666203FD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75DCE22-1E1D-4F8F-8DCE-4A4E5945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86433-21D6-4917-BEE8-62FCDCC7ADAA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AB66F1-BAC3-4F39-9EB8-8257DE7A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3620929-B8F5-45E1-B407-839C99EE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89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D08ABD-D715-47EB-B146-202DDD07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2871217-2A09-4F49-9D10-27F4A885D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4D03EE9-F13E-4C02-893D-31FEDD29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120D-3CAA-4E9F-9632-EBFA7361E7A5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921C96-8956-409E-8B77-D56E584B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F6D8BD-C58B-405C-B647-F6A82189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675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EC10C801-71DC-4135-BEE4-DD2F9AC43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C389BD1-FDA5-44B8-A277-32F456981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FA4A18F-64D3-427E-A806-86874C82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194-6864-4082-AE25-FA03CDEBCC5E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EF603C4-4D8E-4987-96BB-417A248B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CE75975-74FE-431C-A7DC-1B0BAB28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062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1E1486-6D7E-4454-B983-51F32FCB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D091D10-63E8-4EA4-AD03-DE0F0BF83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ED2EAB-806C-4199-9921-C146C06C5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05E09-EACE-494A-A09E-23F3562115AA}" type="datetime1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22846E1-FCA1-4FCB-B26B-BFF6285D1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85F9EC-2DB9-4D48-A896-E153C600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630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FF800A-D409-48B7-8326-30B124BC6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5F4191B-DE1E-4F4F-81E9-626F58A7F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AF546D8-5583-4B65-B423-9BD81D7DC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6E6CCFF-5649-4A2C-A47A-B218FB0D4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BF403-7B2E-4D92-8FEC-7A46B72BA45D}" type="datetime1">
              <a:rPr lang="fi-FI" smtClean="0"/>
              <a:t>25.1.2022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2998C92-645D-486D-9129-2C0C34DC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B386AB-C265-42A9-B60D-E8EC1FA77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334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69B41B-D60C-4F1F-9BB5-FC43F90D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C85DF8-1D69-48F4-98D6-FAD39E7E6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7D4509C-067F-4C3E-A7CE-3B6C8A137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0CF2EBD-82E3-4DC7-BCA4-4A028D4183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0257A360-2AC9-4CB1-8084-50E3CA2A52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B00BB044-1BEF-492D-A521-47AB38D48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7852B-5519-456D-9FB8-F10A54CCAA7E}" type="datetime1">
              <a:rPr lang="fi-FI" smtClean="0"/>
              <a:t>25.1.2022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2463FF8-2564-40D4-B3D1-182735033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FA5FE4E-5838-41E8-A9C2-D3CE2BA7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194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AE112A-06D8-40FE-8A33-F9AAD392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A97AB26-791F-4C29-B6AC-1D6635E5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3ED0-A932-4949-9D96-9690D757AAB8}" type="datetime1">
              <a:rPr lang="fi-FI" smtClean="0"/>
              <a:t>25.1.2022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BC05F8B-2EC6-4ACA-84D7-AACE57C3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AEA838-317C-4D7D-9833-E89DED39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285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BB6197FE-81B6-4D8B-96F0-C0D1686A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5CBC1-78AD-4B8F-B53E-1F3ED9CE144F}" type="datetime1">
              <a:rPr lang="fi-FI" smtClean="0"/>
              <a:t>25.1.2022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78A9F0-9C91-4A3B-A460-759E16B51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A8DE534-ECC2-430B-B0ED-1E6E459E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0729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1D01B-A11A-4BE2-850C-3AF0A032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CB86E5-5432-43D5-ADC6-59BE78645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2513BC7-203E-4D20-A28F-3244E6250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D82EB09-BF48-4B4D-A9DA-9B070755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D92D6-4E40-45D7-A6E1-AC913F88A267}" type="datetime1">
              <a:rPr lang="fi-FI" smtClean="0"/>
              <a:t>25.1.2022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283C2AA-09A7-4C9D-BF17-08356C889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8E70017-F947-4DC6-84DA-6FB9C4B70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089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1E7E66-EEB5-4E10-897F-17D6F4A3A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9463836-57E8-49C9-B87F-699905AE1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0252E81-F60C-4DC4-85BD-1666203FD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75DCE22-1E1D-4F8F-8DCE-4A4E59455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86433-21D6-4917-BEE8-62FCDCC7ADAA}" type="datetime1">
              <a:rPr lang="fi-FI" smtClean="0"/>
              <a:t>25.1.2022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AB66F1-BAC3-4F39-9EB8-8257DE7A4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ILOLLA-hanke 2021, Pohjois-Savon Liikunta ry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3620929-B8F5-45E1-B407-839C99EE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536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D9D5FCC-FB81-467B-949F-8A7B52F2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579C6D9-2AA8-4606-B4EB-3FE23C2ED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F843B0-E1A0-4BA1-8625-6E9EC7292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02A75-12E8-407A-BB3A-D79B5FBC5781}" type="datetime1">
              <a:rPr lang="fi-FI" smtClean="0"/>
              <a:t>25.1.2022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38F17C-902A-4443-93DD-401BB5B3C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E6EE636-7B24-4F7E-B4EF-76064F1A7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5BC86-2DF4-476F-AF48-E110FB1A9A1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50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D9D5FCC-FB81-467B-949F-8A7B52F2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579C6D9-2AA8-4606-B4EB-3FE23C2ED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6F843B0-E1A0-4BA1-8625-6E9EC72926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02A75-12E8-407A-BB3A-D79B5FBC5781}" type="datetime1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25.1.2022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138F17C-902A-4443-93DD-401BB5B3C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>
                <a:solidFill>
                  <a:prstClr val="black">
                    <a:tint val="75000"/>
                  </a:prstClr>
                </a:solidFill>
              </a:rPr>
              <a:t>ILOLLA-hanke 2021, Pohjois-Savon Liikunta ry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E6EE636-7B24-4F7E-B4EF-76064F1A78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5BC86-2DF4-476F-AF48-E110FB1A9A1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3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jamboard.google.com/d/1VaYadFhS_KB8sWMrNTpU7Tdx7srs341TvhEmSrG3sHE/edit?usp=sharin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jamboard.google.com/d/1VaYadFhS_KB8sWMrNTpU7Tdx7srs341TvhEmSrG3sHE/edit?usp=sharin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jamboard.google.com/d/1VaYadFhS_KB8sWMrNTpU7Tdx7srs341TvhEmSrG3sHE/edit?usp=sharin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D15C29-512B-4260-BA37-93D93CFF5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186" y="2084520"/>
            <a:ext cx="10457624" cy="1655763"/>
          </a:xfrm>
        </p:spPr>
        <p:txBody>
          <a:bodyPr>
            <a:normAutofit fontScale="90000"/>
          </a:bodyPr>
          <a:lstStyle/>
          <a:p>
            <a:r>
              <a:rPr lang="fi-FI" sz="53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Liikkuvan lapsen ja nuoren </a:t>
            </a:r>
            <a:br>
              <a:rPr lang="fi-FI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53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RAVITSEMUKSEN KOULUTUSPÄIVÄ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ABEF4C-70EF-458D-83BF-9BC6DD97D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284"/>
            <a:ext cx="9144000" cy="1655762"/>
          </a:xfrm>
        </p:spPr>
        <p:txBody>
          <a:bodyPr>
            <a:normAutofit/>
          </a:bodyPr>
          <a:lstStyle/>
          <a:p>
            <a:r>
              <a:rPr lang="fi-FI" dirty="0"/>
              <a:t>Kuopiossa</a:t>
            </a:r>
            <a:br>
              <a:rPr lang="fi-FI" dirty="0"/>
            </a:br>
            <a:r>
              <a:rPr lang="fi-FI" dirty="0"/>
              <a:t>la 22.1.2021 klo 10-15:30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E04C17F-9D42-47C5-A74D-9B80D878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20" y="4568803"/>
            <a:ext cx="2090853" cy="1404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FF7C3CF-C5F9-4DA7-94A0-637A1102A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27" y="4604803"/>
            <a:ext cx="2262757" cy="136800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EEAA8E7-D97F-4205-AFA0-ADC6585AA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72" y="25917"/>
            <a:ext cx="3388010" cy="204216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C6365BC-707A-4A29-B137-F5108E12B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329" y="5018803"/>
            <a:ext cx="278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6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Oranssi Kakkara-">
            <a:extLst>
              <a:ext uri="{FF2B5EF4-FFF2-40B4-BE49-F238E27FC236}">
                <a16:creationId xmlns:a16="http://schemas.microsoft.com/office/drawing/2014/main" id="{CED197A2-13E1-49F8-B40C-19D86CA350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23810" b="-1"/>
          <a:stretch/>
        </p:blipFill>
        <p:spPr>
          <a:xfrm>
            <a:off x="5797848" y="10"/>
            <a:ext cx="6394152" cy="68579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70EDAD3-F4B2-49CF-A43E-21F40464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Ravintoaineet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3634FE-F875-42F7-9458-1020E4C6F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1910084"/>
            <a:ext cx="5406959" cy="4033407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200" b="1" dirty="0">
                <a:solidFill>
                  <a:srgbClr val="000000"/>
                </a:solidFill>
              </a:rPr>
              <a:t>Suojaravintoaineet</a:t>
            </a:r>
          </a:p>
          <a:p>
            <a:pPr marL="457200" lvl="1" indent="0">
              <a:buNone/>
            </a:pPr>
            <a:r>
              <a:rPr lang="fi-FI" sz="2100" dirty="0">
                <a:solidFill>
                  <a:srgbClr val="000000"/>
                </a:solidFill>
              </a:rPr>
              <a:t>Vitamiinit</a:t>
            </a:r>
          </a:p>
          <a:p>
            <a:pPr marL="457200" lvl="1" indent="0">
              <a:buNone/>
            </a:pPr>
            <a:r>
              <a:rPr lang="fi-FI" sz="2100" dirty="0">
                <a:solidFill>
                  <a:srgbClr val="000000"/>
                </a:solidFill>
              </a:rPr>
              <a:t>Kivennäisaineet</a:t>
            </a:r>
          </a:p>
          <a:p>
            <a:pPr marL="457200" lvl="1" indent="0">
              <a:buNone/>
            </a:pPr>
            <a:r>
              <a:rPr lang="fi-FI" sz="2100" dirty="0">
                <a:solidFill>
                  <a:srgbClr val="000000"/>
                </a:solidFill>
              </a:rPr>
              <a:t>Hivenaineet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200" b="1" dirty="0">
                <a:solidFill>
                  <a:srgbClr val="000000"/>
                </a:solidFill>
              </a:rPr>
              <a:t>Energiaravintoaineet</a:t>
            </a:r>
          </a:p>
          <a:p>
            <a:pPr marL="457200" lvl="1" indent="0">
              <a:buNone/>
            </a:pPr>
            <a:r>
              <a:rPr lang="fi-FI" sz="2100" dirty="0">
                <a:solidFill>
                  <a:srgbClr val="000000"/>
                </a:solidFill>
              </a:rPr>
              <a:t>Hiilihydraatit, 1 g=4 kcal, suositus 45-60 E %</a:t>
            </a:r>
          </a:p>
          <a:p>
            <a:pPr marL="457200" lvl="1" indent="0">
              <a:buNone/>
            </a:pPr>
            <a:r>
              <a:rPr lang="fi-FI" sz="2100" dirty="0">
                <a:solidFill>
                  <a:srgbClr val="000000"/>
                </a:solidFill>
              </a:rPr>
              <a:t>Proteiinit, 1 g=4 kcal, suositus 10-20 E %</a:t>
            </a:r>
          </a:p>
          <a:p>
            <a:pPr marL="457200" lvl="1" indent="0">
              <a:buNone/>
            </a:pPr>
            <a:r>
              <a:rPr lang="fi-FI" sz="2100" dirty="0">
                <a:solidFill>
                  <a:srgbClr val="000000"/>
                </a:solidFill>
              </a:rPr>
              <a:t>Rasvat, 1 g=9 kcal, suositus 25-30 E %</a:t>
            </a:r>
          </a:p>
          <a:p>
            <a:endParaRPr lang="fi-FI" sz="1900" dirty="0">
              <a:solidFill>
                <a:srgbClr val="000000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C129AB1-CA45-4A2C-B2B0-1855B6D6F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400430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946C2-44B6-4AD7-AED2-7D254C1E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Gallup 2: Arviointi 14-17 v </a:t>
            </a:r>
            <a:b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energiankulutus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BDA731-EEFD-42B8-81EA-BCE3711D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  <a:t>Nuoren 14-17-vuotiaan perusenergiankulutus on noin 1250-1800 kcal. Kuinka paljon normaali arkiaktiivisuus ja säännöllinen liikunta (1 krt/vrk) nostavat energiankulutusta? Arvioi kcal. </a:t>
            </a:r>
            <a:b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br>
              <a:rPr lang="fi-FI" sz="1200" b="1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endParaRPr lang="fi-FI" sz="1200" dirty="0"/>
          </a:p>
          <a:p>
            <a:pPr marL="0" indent="0">
              <a:buNone/>
            </a:pPr>
            <a:r>
              <a:rPr lang="fi-FI" sz="2400" dirty="0"/>
              <a:t>&gt;&gt; Paikalla olijat suullisesti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Etänä olijat keskustelukenttään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DD69397-0B9F-4302-A022-8A5E6ECE4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676" y="0"/>
            <a:ext cx="2547125" cy="1535307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98D8329-7ED2-4C25-B4A9-169C0CE3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738388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3ABC9635-11C9-4884-A06B-6DDD665BE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22" r="2" b="2"/>
          <a:stretch/>
        </p:blipFill>
        <p:spPr>
          <a:xfrm>
            <a:off x="2027772" y="643466"/>
            <a:ext cx="8136456" cy="55710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2F97EC1-8F40-4E32-B7E2-B1D28E77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053763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572294-441B-47E4-ABF8-A54EE5330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9" y="3714181"/>
            <a:ext cx="3024186" cy="2400867"/>
          </a:xfrm>
        </p:spPr>
        <p:txBody>
          <a:bodyPr anchor="ctr">
            <a:normAutofit/>
          </a:bodyPr>
          <a:lstStyle/>
          <a:p>
            <a:r>
              <a:rPr lang="fi-FI" sz="3600" dirty="0">
                <a:latin typeface="Posterama" panose="020B0504020200020000" pitchFamily="34" charset="0"/>
                <a:cs typeface="Posterama" panose="020B0504020200020000" pitchFamily="34" charset="0"/>
              </a:rPr>
              <a:t>Hiilihydraatit, sopiva saanti </a:t>
            </a:r>
            <a:br>
              <a:rPr lang="fi-FI" sz="36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br>
              <a:rPr lang="fi-FI" sz="18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2400" dirty="0">
                <a:latin typeface="Posterama" panose="020B0504020200020000" pitchFamily="34" charset="0"/>
                <a:cs typeface="Posterama" panose="020B0504020200020000" pitchFamily="34" charset="0"/>
              </a:rPr>
              <a:t>Suomen Olympiakomitea</a:t>
            </a:r>
            <a:endParaRPr lang="fi-FI" sz="2400" dirty="0"/>
          </a:p>
        </p:txBody>
      </p:sp>
      <p:pic>
        <p:nvPicPr>
          <p:cNvPr id="4" name="Kuva 3" descr="Kaurahiutaleita puisessa kupissa puupöydällä">
            <a:extLst>
              <a:ext uri="{FF2B5EF4-FFF2-40B4-BE49-F238E27FC236}">
                <a16:creationId xmlns:a16="http://schemas.microsoft.com/office/drawing/2014/main" id="{5D0212BA-9FEA-42B1-BE14-0D18A3D88B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2" b="28673"/>
          <a:stretch/>
        </p:blipFill>
        <p:spPr>
          <a:xfrm>
            <a:off x="20" y="9"/>
            <a:ext cx="12191980" cy="371417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7A29C8E5-9FCF-422D-AF56-EE29A8863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09536" y="3599533"/>
            <a:ext cx="8382727" cy="2871465"/>
          </a:xfr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42CBFBB-A3F7-4329-A7BF-6B3A38CF7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3929630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955D0-ECE0-45E1-B8BA-3AEC20C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Esimerkki hiilihydraatin saannista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561F0-C26F-4B05-AD7A-A3F0B5C31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fi-FI" sz="2400" b="1" i="1" dirty="0">
                <a:cs typeface="Times New Roman" pitchFamily="18" charset="0"/>
              </a:rPr>
              <a:t>55-kiloinen urheilija, jääkiekkoilija, hiilihydraattia saatava vähintään 330 g päivässä.</a:t>
            </a:r>
            <a:r>
              <a:rPr lang="fi-FI" sz="2400" b="1" i="1" dirty="0"/>
              <a:t> </a:t>
            </a:r>
            <a:br>
              <a:rPr lang="fi-FI" sz="2800" dirty="0"/>
            </a:br>
            <a:endParaRPr lang="fi-FI" sz="1100" dirty="0"/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</a:t>
            </a:r>
            <a:r>
              <a:rPr lang="fi-FI" sz="2200" b="1" dirty="0">
                <a:cs typeface="Times New Roman" pitchFamily="18" charset="0"/>
              </a:rPr>
              <a:t>Aamupala:</a:t>
            </a:r>
            <a:r>
              <a:rPr lang="fi-FI" sz="2200" dirty="0">
                <a:cs typeface="Times New Roman" pitchFamily="18" charset="0"/>
              </a:rPr>
              <a:t>	Annos puuroa			30 g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		Ruisleipää 2 viipaletta 		30 g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		Omena 				10 g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		Lasillinen maitoa		10 g</a:t>
            </a:r>
            <a:br>
              <a:rPr lang="fi-FI" sz="2200" dirty="0">
                <a:cs typeface="Times New Roman" pitchFamily="18" charset="0"/>
              </a:rPr>
            </a:br>
            <a:endParaRPr lang="fi-FI" sz="2200" dirty="0">
              <a:cs typeface="Times New Roman" pitchFamily="18" charset="0"/>
            </a:endParaRP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</a:t>
            </a:r>
            <a:r>
              <a:rPr lang="fi-FI" sz="2200" b="1" dirty="0">
                <a:cs typeface="Times New Roman" pitchFamily="18" charset="0"/>
              </a:rPr>
              <a:t>Harjoituksen aikana </a:t>
            </a:r>
            <a:r>
              <a:rPr lang="fi-FI" sz="2200" dirty="0">
                <a:cs typeface="Times New Roman" pitchFamily="18" charset="0"/>
              </a:rPr>
              <a:t>vettä 0,5-1 litraa 		0 g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</a:t>
            </a:r>
            <a:r>
              <a:rPr lang="fi-FI" sz="2200" b="1" dirty="0">
                <a:cs typeface="Times New Roman" pitchFamily="18" charset="0"/>
              </a:rPr>
              <a:t>Välipala: </a:t>
            </a:r>
            <a:r>
              <a:rPr lang="fi-FI" sz="2200" dirty="0">
                <a:cs typeface="Times New Roman" pitchFamily="18" charset="0"/>
              </a:rPr>
              <a:t>	</a:t>
            </a:r>
            <a:r>
              <a:rPr lang="fi-FI" sz="2200" dirty="0" err="1">
                <a:cs typeface="Times New Roman" pitchFamily="18" charset="0"/>
              </a:rPr>
              <a:t>Voileipäviip</a:t>
            </a:r>
            <a:r>
              <a:rPr lang="fi-FI" sz="2200" dirty="0">
                <a:cs typeface="Times New Roman" pitchFamily="18" charset="0"/>
              </a:rPr>
              <a:t>. + sekamehua 2dl   	20 g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fi-FI" sz="2200" dirty="0">
                <a:cs typeface="Times New Roman" pitchFamily="18" charset="0"/>
              </a:rPr>
              <a:t>	</a:t>
            </a:r>
            <a:r>
              <a:rPr lang="fi-FI" sz="2200" b="1" dirty="0">
                <a:cs typeface="Times New Roman" pitchFamily="18" charset="0"/>
              </a:rPr>
              <a:t>Lounas:  </a:t>
            </a:r>
            <a:r>
              <a:rPr lang="fi-FI" sz="2200" dirty="0">
                <a:cs typeface="Times New Roman" pitchFamily="18" charset="0"/>
              </a:rPr>
              <a:t>	Keitettyä perunaa 3 kpl 		30 g 	    </a:t>
            </a:r>
            <a:br>
              <a:rPr lang="fi-FI" sz="2200" dirty="0">
                <a:cs typeface="Times New Roman" pitchFamily="18" charset="0"/>
              </a:rPr>
            </a:br>
            <a:r>
              <a:rPr lang="fi-FI" sz="2200" dirty="0">
                <a:cs typeface="Times New Roman" pitchFamily="18" charset="0"/>
              </a:rPr>
              <a:t>			Lasillinen maitoa 		10 g    	    						Voileipäviipale			10 g</a:t>
            </a:r>
          </a:p>
          <a:p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C38E3B8-92B8-4512-92A1-9B033CCD8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096791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955D0-ECE0-45E1-B8BA-3AEC20C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Esimerkki hiilihydraatin saannista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561F0-C26F-4B05-AD7A-A3F0B5C3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10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ct val="50000"/>
              </a:spcBef>
              <a:buNone/>
            </a:pPr>
            <a:r>
              <a:rPr lang="fi-FI" sz="3500" dirty="0">
                <a:latin typeface="Verdana" pitchFamily="34" charset="0"/>
              </a:rPr>
              <a:t>	</a:t>
            </a:r>
            <a:r>
              <a:rPr lang="fi-FI" b="1" dirty="0"/>
              <a:t>Välipala: </a:t>
            </a:r>
            <a:r>
              <a:rPr lang="fi-FI" dirty="0"/>
              <a:t>	Marjakeittoa 2 dl		20 g</a:t>
            </a:r>
            <a:br>
              <a:rPr lang="fi-FI" dirty="0"/>
            </a:br>
            <a:r>
              <a:rPr lang="fi-FI" dirty="0"/>
              <a:t>			Voileipää 2 viipaletta		30 g   </a:t>
            </a:r>
            <a:br>
              <a:rPr lang="fi-FI" dirty="0"/>
            </a:br>
            <a:r>
              <a:rPr lang="fi-FI" sz="1000" dirty="0"/>
              <a:t> 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fi-FI" dirty="0"/>
              <a:t>	</a:t>
            </a:r>
            <a:r>
              <a:rPr lang="fi-FI" b="1" dirty="0"/>
              <a:t>Harjoituksen aikana </a:t>
            </a:r>
            <a:r>
              <a:rPr lang="fi-FI" dirty="0"/>
              <a:t>vettä			0 g		</a:t>
            </a:r>
          </a:p>
          <a:p>
            <a:pPr marL="0" indent="0">
              <a:lnSpc>
                <a:spcPct val="120000"/>
              </a:lnSpc>
              <a:spcBef>
                <a:spcPct val="50000"/>
              </a:spcBef>
              <a:buNone/>
            </a:pPr>
            <a:r>
              <a:rPr lang="fi-FI" dirty="0"/>
              <a:t>	</a:t>
            </a:r>
            <a:r>
              <a:rPr lang="fi-FI" b="1" dirty="0"/>
              <a:t>Päivällinen:	</a:t>
            </a:r>
            <a:r>
              <a:rPr lang="fi-FI" dirty="0"/>
              <a:t>Pastaa 2 dl			25 g</a:t>
            </a:r>
            <a:br>
              <a:rPr lang="fi-FI" dirty="0"/>
            </a:br>
            <a:r>
              <a:rPr lang="fi-FI" dirty="0"/>
              <a:t>			Voileipää 2 viipaletta		30 g</a:t>
            </a:r>
            <a:br>
              <a:rPr lang="fi-FI" dirty="0"/>
            </a:br>
            <a:r>
              <a:rPr lang="fi-FI" dirty="0"/>
              <a:t>			Lasillinen maitoa		10 g</a:t>
            </a:r>
            <a:br>
              <a:rPr lang="fi-FI" dirty="0"/>
            </a:br>
            <a:r>
              <a:rPr lang="fi-FI" dirty="0"/>
              <a:t>			Jäätelöä jälkiruuaksi		20 g</a:t>
            </a:r>
            <a:br>
              <a:rPr lang="fi-FI" dirty="0"/>
            </a:br>
            <a:endParaRPr lang="fi-FI" sz="14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dirty="0"/>
              <a:t>	</a:t>
            </a:r>
            <a:r>
              <a:rPr lang="fi-FI" b="1" dirty="0"/>
              <a:t>Iltapala:</a:t>
            </a:r>
            <a:r>
              <a:rPr lang="fi-FI" dirty="0"/>
              <a:t>	Voileipä	viipale			15 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dirty="0"/>
              <a:t>			Marjoja kupillinen		15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dirty="0"/>
              <a:t>			Banaani				20 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1300" dirty="0"/>
          </a:p>
          <a:p>
            <a:pPr marL="0" indent="0">
              <a:spcBef>
                <a:spcPct val="50000"/>
              </a:spcBef>
              <a:buNone/>
            </a:pPr>
            <a:r>
              <a:rPr lang="fi-FI" dirty="0"/>
              <a:t>	</a:t>
            </a:r>
            <a:r>
              <a:rPr lang="fi-FI" sz="3100" b="1" i="1" dirty="0"/>
              <a:t>Hiilihydraattia yht. 335 g = 6,1 g/painokilo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1B69C9E-493C-4897-B1AB-73D97698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843305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7098003B-B4AC-4E35-A2D9-7801935C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375" r="6653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01F342-8DC5-4C05-8CE0-4B27792DB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5291002" cy="1311664"/>
          </a:xfrm>
        </p:spPr>
        <p:txBody>
          <a:bodyPr>
            <a:no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Jotta saat riittävästi laadukasta </a:t>
            </a:r>
            <a:r>
              <a:rPr lang="fi-FI" sz="4000" dirty="0" err="1">
                <a:latin typeface="Posterama" panose="020B0504020200020000" pitchFamily="34" charset="0"/>
                <a:cs typeface="Posterama" panose="020B0504020200020000" pitchFamily="34" charset="0"/>
              </a:rPr>
              <a:t>hiilaria</a:t>
            </a:r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, …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BD6434-CB0E-4C72-8348-FDEE5A024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2005443"/>
            <a:ext cx="4919527" cy="442393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Valitse sellaista leipää, jossa on kuitua ainakin 6 g/100 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Valitse puurohiutaleista, mysleistä, muroista, yms. viljavalmisteista sellaisia, joissa kokojyväviljan osuus on suuri ja sokerin määrä pieni (mysleissä ja muroissa alle 15 g/100 g)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Syö kasviksia monipuolisesti kaikilla aterioilla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Syö makeaa kohtuudella</a:t>
            </a:r>
          </a:p>
          <a:p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D0C09B0-2436-4F4A-B583-F3C2D563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42133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946C2-44B6-4AD7-AED2-7D254C1E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Jamboard</a:t>
            </a:r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2: Sokeri hiilihydraatin </a:t>
            </a:r>
            <a:b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lähteenä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BDA731-EEFD-42B8-81EA-BCE3711D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  <a:t>Sokeri on myös hiilihydraatti. Sokerin avulla hiilihydraatin saantia on helppo lisätä. Miksi urheilijan ei kuitenkaan kannata nojata liikaa sokeriin hiilihydraatin saannin osalta? 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Paikalla olijat suullisesti (Niina kirjaa asioita </a:t>
            </a:r>
            <a:r>
              <a:rPr lang="fi-FI" sz="2400" dirty="0" err="1"/>
              <a:t>Jamboardin</a:t>
            </a:r>
            <a:r>
              <a:rPr lang="fi-FI" sz="2400" dirty="0"/>
              <a:t> muistilapuille)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Etänä olijat kirjatkaa asioita </a:t>
            </a:r>
            <a:r>
              <a:rPr lang="fi-FI" sz="2400" dirty="0" err="1"/>
              <a:t>Jamboardin</a:t>
            </a:r>
            <a:r>
              <a:rPr lang="fi-FI" sz="2400" dirty="0"/>
              <a:t> alustalla valmiina oleville keltaisille muistilapuille, linkki alustalle keskustelupalstalla (paina lappu aktiiviseksi ja paina kolmea pistettä)</a:t>
            </a:r>
          </a:p>
          <a:p>
            <a:pPr marL="0" indent="0">
              <a:buNone/>
            </a:pPr>
            <a:r>
              <a:rPr lang="fi-FI" sz="2400" dirty="0">
                <a:hlinkClick r:id="rId2"/>
              </a:rPr>
              <a:t>https://jamboard.google.com/d/1VaYadFhS_KB8sWMrNTpU7Tdx7srs341TvhEmSrG3sHE/edit?usp=sharing</a:t>
            </a:r>
            <a:r>
              <a:rPr lang="fi-FI" sz="2400" dirty="0"/>
              <a:t>  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B1C0E6D-84E7-4F01-8DC8-2ED3926A6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676" y="0"/>
            <a:ext cx="2547125" cy="1535307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8EA9CE-8BFB-4048-BE73-E2ACCF456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945417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Ruskeita kananmunia pöydällä">
            <a:extLst>
              <a:ext uri="{FF2B5EF4-FFF2-40B4-BE49-F238E27FC236}">
                <a16:creationId xmlns:a16="http://schemas.microsoft.com/office/drawing/2014/main" id="{C95B7A49-2711-4849-A99C-6C9BF63F1B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4" r="19270" b="-1"/>
          <a:stretch/>
        </p:blipFill>
        <p:spPr>
          <a:xfrm>
            <a:off x="5703241" y="0"/>
            <a:ext cx="6394152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27E5C59-C156-4E77-92A2-B91FAC7F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Proteiini ja urheilu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49BCAF-BD28-4C51-A1C8-7819F0821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1957817"/>
            <a:ext cx="4986203" cy="4433457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300" dirty="0">
                <a:solidFill>
                  <a:srgbClr val="000000"/>
                </a:solidFill>
              </a:rPr>
              <a:t>Proteiinin saanti välittömästi ennen ja jälkeen suorituksen nopeuttaa palautumista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300" dirty="0">
                <a:solidFill>
                  <a:srgbClr val="000000"/>
                </a:solidFill>
              </a:rPr>
              <a:t>Perusruokavalion riittävä proteiinipitoisuus takaa, että lihaskudoksen kasvuun on olemassa riittävästi rakennusaineita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300" dirty="0">
                <a:solidFill>
                  <a:srgbClr val="000000"/>
                </a:solidFill>
              </a:rPr>
              <a:t>Proteiini ei varastoidu!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300" dirty="0">
                <a:solidFill>
                  <a:srgbClr val="000000"/>
                </a:solidFill>
              </a:rPr>
              <a:t>Liiallinen proteiini, jota elimistö ei pysty käyttämään hyväkseen, varastoituu rasvaksi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300" dirty="0">
                <a:solidFill>
                  <a:srgbClr val="000000"/>
                </a:solidFill>
              </a:rPr>
              <a:t>Urheilijalla monipuolisen ja suositusten mukaisen ruokavalion noudattaminen kattaa varsin hyvin proteiinin perustarpeen</a:t>
            </a:r>
          </a:p>
          <a:p>
            <a:endParaRPr lang="fi-FI" sz="1900" dirty="0">
              <a:solidFill>
                <a:srgbClr val="000000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663BC47-33A0-4E5F-B359-0FD19EB6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38535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Analoginen kello">
            <a:extLst>
              <a:ext uri="{FF2B5EF4-FFF2-40B4-BE49-F238E27FC236}">
                <a16:creationId xmlns:a16="http://schemas.microsoft.com/office/drawing/2014/main" id="{ED0FEEF1-67D4-4A41-86FD-1F10335601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5A7535F-FF5C-46B2-A6E3-84C0369B0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Joitakin faktoja palautumisesta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1682A7C-1828-448C-9771-AAC5A2587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335" y="3780257"/>
            <a:ext cx="5279178" cy="2619839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Hiilihydraatin nauttimiseen on aikaa </a:t>
            </a:r>
            <a:br>
              <a:rPr lang="fi-FI" sz="2100" dirty="0"/>
            </a:br>
            <a:r>
              <a:rPr lang="fi-FI" sz="2100" dirty="0"/>
              <a:t>noin 20-30 minuuttia suorituksen jälkeen, proteiinin nauttimiseen on aikaa noin tunti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Hiilihydraattia pitäisi saada 30-50 g ja proteiinia 10-35 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Proteiinisynteesi pysyy yllä 3 tunnin ajan proteiinin nauttimisesta eli yli 3 tunnin ateriavälit aiheuttavat katkoja anaboliseen vaiheeseen</a:t>
            </a:r>
          </a:p>
          <a:p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3D883CA-B3C0-4A7C-A3BF-86CEEC0B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43925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C1AF337-F49E-4DD3-9AF4-3781D68BB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1541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D90EE188-5EA2-4DDA-B9AB-9A109A50F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Kouluttajana </a:t>
            </a:r>
            <a:br>
              <a:rPr lang="fi-FI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dirty="0">
                <a:solidFill>
                  <a:srgbClr val="FFFFFF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Sami Hämäläinen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F8C210C2-B3FB-49A8-9165-3431AABBE9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fi-FI" dirty="0" err="1"/>
              <a:t>TtM</a:t>
            </a:r>
            <a:r>
              <a:rPr lang="fi-FI" dirty="0"/>
              <a:t>, laillistettu ravitsemusterapeutti</a:t>
            </a:r>
            <a:br>
              <a:rPr lang="fi-FI" dirty="0"/>
            </a:br>
            <a:r>
              <a:rPr lang="fi-FI" dirty="0"/>
              <a:t>sami.hamalainen@terveystalo.com / 040 846 0709</a:t>
            </a:r>
          </a:p>
          <a:p>
            <a:endParaRPr lang="fi-FI" dirty="0">
              <a:solidFill>
                <a:srgbClr val="FFFFFF"/>
              </a:solidFill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40E8749-6F6E-4CC4-9B2C-306D05E6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62EFDD3-78F9-48E9-8C5C-8FB6EE75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040" y="5195074"/>
            <a:ext cx="315792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12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955D0-ECE0-45E1-B8BA-3AEC20C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Esimerkki proteiinin saannista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561F0-C26F-4B05-AD7A-A3F0B5C3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1300" cy="416560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fi-FI" sz="2400" b="1" i="1" dirty="0">
                <a:ea typeface="Verdana" panose="020B0604030504040204" pitchFamily="34" charset="0"/>
                <a:cs typeface="Times New Roman" pitchFamily="18" charset="0"/>
              </a:rPr>
              <a:t>55-kiloinen urheilija, p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roteiinin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tarve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vähintään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n. 1,5 g /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painokilo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= 82,5 g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proteiinia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fi-FI" sz="2200" b="1" dirty="0">
                <a:ea typeface="Verdana" panose="020B0604030504040204" pitchFamily="34" charset="0"/>
                <a:cs typeface="Times New Roman" pitchFamily="18" charset="0"/>
              </a:rPr>
              <a:t>Aamupala: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Ruisleipää 2 viipaletta		4 g 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Keittokinkkua 2 siivua 		4 g 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Maitoa lasillinen  		7 g </a:t>
            </a:r>
          </a:p>
          <a:p>
            <a:pPr marL="0" indent="0" eaLnBrk="0" hangingPunct="0">
              <a:buNone/>
            </a:pP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fi-FI" sz="2200" b="1" dirty="0">
                <a:ea typeface="Verdana" panose="020B0604030504040204" pitchFamily="34" charset="0"/>
                <a:cs typeface="Times New Roman" pitchFamily="18" charset="0"/>
              </a:rPr>
              <a:t>Lounas: 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 	Riisiä 1,5 dl 			1 g 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Lihapyörykät 5 kpl		15 g	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Maitoa 2 lasillista  		14 g 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Leipää 2 palaa        		3 g </a:t>
            </a:r>
          </a:p>
          <a:p>
            <a:pPr marL="0" indent="0" eaLnBrk="0" hangingPunct="0">
              <a:buNone/>
            </a:pP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fi-FI" sz="2200" b="1" dirty="0">
                <a:ea typeface="Verdana" panose="020B0604030504040204" pitchFamily="34" charset="0"/>
                <a:cs typeface="Times New Roman" pitchFamily="18" charset="0"/>
              </a:rPr>
              <a:t>Välipala: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Jogurtti  			7 g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9B0806-EAC6-4909-9933-78B924B6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71980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955D0-ECE0-45E1-B8BA-3AEC20C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Esimerkki proteiinin saannista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561F0-C26F-4B05-AD7A-A3F0B5C3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1300" cy="4165600"/>
          </a:xfrm>
        </p:spPr>
        <p:txBody>
          <a:bodyPr>
            <a:normAutofit/>
          </a:bodyPr>
          <a:lstStyle/>
          <a:p>
            <a:pPr marL="0" indent="0" eaLnBrk="0" hangingPunct="0">
              <a:buNone/>
            </a:pPr>
            <a:r>
              <a:rPr lang="fi-FI" sz="2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200" b="1" dirty="0" err="1">
                <a:ea typeface="Verdana" panose="020B0604030504040204" pitchFamily="34" charset="0"/>
                <a:cs typeface="Times New Roman" pitchFamily="18" charset="0"/>
              </a:rPr>
              <a:t>Päivällinen</a:t>
            </a:r>
            <a:r>
              <a:rPr lang="en-US" sz="2200" b="1" dirty="0">
                <a:ea typeface="Verdana" panose="020B0604030504040204" pitchFamily="34" charset="0"/>
                <a:cs typeface="Times New Roman" pitchFamily="18" charset="0"/>
              </a:rPr>
              <a:t>: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Perunaa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2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kpl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 			1 g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Broilerin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fileepihvi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n. 100 g	24 g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Leipää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2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palaa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3 g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Maitoa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lasillinen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 		7 g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endParaRPr lang="en-US" sz="2200" dirty="0">
              <a:ea typeface="Verdana" panose="020B0604030504040204" pitchFamily="34" charset="0"/>
              <a:cs typeface="Times New Roman" pitchFamily="18" charset="0"/>
            </a:endParaRPr>
          </a:p>
          <a:p>
            <a:pPr marL="0" indent="0" eaLnBrk="0" hangingPunct="0">
              <a:buNone/>
            </a:pP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200" b="1" dirty="0" err="1">
                <a:ea typeface="Verdana" panose="020B0604030504040204" pitchFamily="34" charset="0"/>
                <a:cs typeface="Times New Roman" pitchFamily="18" charset="0"/>
              </a:rPr>
              <a:t>Iiltapala</a:t>
            </a:r>
            <a:r>
              <a:rPr lang="en-US" sz="2200" b="1" dirty="0">
                <a:ea typeface="Verdana" panose="020B0604030504040204" pitchFamily="34" charset="0"/>
                <a:cs typeface="Times New Roman" pitchFamily="18" charset="0"/>
              </a:rPr>
              <a:t>: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Kinkkusämpylä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 		6 g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Maitoa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lasillinen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7g</a:t>
            </a:r>
          </a:p>
          <a:p>
            <a:pPr marL="0" indent="0" eaLnBrk="0" hangingPunct="0">
              <a:buNone/>
            </a:pPr>
            <a:endParaRPr lang="en-US" sz="2600" dirty="0">
              <a:ea typeface="Verdana" panose="020B0604030504040204" pitchFamily="34" charset="0"/>
              <a:cs typeface="Times New Roman" pitchFamily="18" charset="0"/>
            </a:endParaRPr>
          </a:p>
          <a:p>
            <a:pPr marL="0" indent="0" eaLnBrk="0" hangingPunct="0">
              <a:buNone/>
            </a:pPr>
            <a:r>
              <a:rPr lang="en-US" sz="26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Proteiinia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yht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. 103 g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eli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1,8 g/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painokilo</a:t>
            </a:r>
            <a:endParaRPr lang="en-US" sz="2400" b="1" i="1" dirty="0"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EC68A4B-68FC-4184-8171-9D81F47D8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635507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955D0-ECE0-45E1-B8BA-3AEC20C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Esimerkki proteiinin saannista, kasvisruoka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561F0-C26F-4B05-AD7A-A3F0B5C3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1300" cy="41656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fi-FI" sz="2400" b="1" i="1" dirty="0">
                <a:ea typeface="Verdana" panose="020B0604030504040204" pitchFamily="34" charset="0"/>
                <a:cs typeface="Times New Roman" pitchFamily="18" charset="0"/>
              </a:rPr>
              <a:t>55-kiloinen urheilija, p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roteiinin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tarve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vähintään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n. 1,5 g /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painokilo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= 82,5 g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proteiinia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fi-FI" sz="24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fi-FI" sz="2200" b="1" dirty="0">
                <a:ea typeface="Verdana" panose="020B0604030504040204" pitchFamily="34" charset="0"/>
                <a:cs typeface="Times New Roman" pitchFamily="18" charset="0"/>
              </a:rPr>
              <a:t>Aamupala: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200 g kaurajogurttia, esim. </a:t>
            </a:r>
            <a:r>
              <a:rPr lang="fi-FI" sz="2200" dirty="0" err="1">
                <a:ea typeface="Verdana" panose="020B0604030504040204" pitchFamily="34" charset="0"/>
                <a:cs typeface="Times New Roman" pitchFamily="18" charset="0"/>
              </a:rPr>
              <a:t>Yosa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fi-FI" sz="2200" dirty="0" err="1">
                <a:ea typeface="Verdana" panose="020B0604030504040204" pitchFamily="34" charset="0"/>
                <a:cs typeface="Times New Roman" pitchFamily="18" charset="0"/>
              </a:rPr>
              <a:t>Protein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 	10 g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2 rkl pähkinöitä				3 g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1 dl mysliä 				4 g</a:t>
            </a: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fi-FI" sz="2200" b="1" dirty="0">
                <a:ea typeface="Verdana" panose="020B0604030504040204" pitchFamily="34" charset="0"/>
                <a:cs typeface="Times New Roman" pitchFamily="18" charset="0"/>
              </a:rPr>
              <a:t>Lounas: 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 	</a:t>
            </a:r>
            <a:r>
              <a:rPr lang="fi-FI" sz="2200" dirty="0" err="1">
                <a:ea typeface="Verdana" panose="020B0604030504040204" pitchFamily="34" charset="0"/>
                <a:cs typeface="Times New Roman" pitchFamily="18" charset="0"/>
              </a:rPr>
              <a:t>Härkiswokki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 (sis. 100 g härkistä)		20 g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1 viipale ruisleipää			2 g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1 lasi soijamaitoa			4 g		</a:t>
            </a:r>
          </a:p>
          <a:p>
            <a:pPr marL="0" indent="0" eaLnBrk="0" hangingPunct="0">
              <a:buNone/>
            </a:pP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fi-FI" sz="2200" b="1" dirty="0">
                <a:ea typeface="Verdana" panose="020B0604030504040204" pitchFamily="34" charset="0"/>
                <a:cs typeface="Times New Roman" pitchFamily="18" charset="0"/>
              </a:rPr>
              <a:t>Välipala:</a:t>
            </a: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30 g pähkinöitä 				7 g</a:t>
            </a:r>
            <a:br>
              <a:rPr lang="fi-FI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fi-FI" sz="2200" dirty="0">
                <a:ea typeface="Verdana" panose="020B0604030504040204" pitchFamily="34" charset="0"/>
                <a:cs typeface="Times New Roman" pitchFamily="18" charset="0"/>
              </a:rPr>
              <a:t>			1 viipale leipää				2 g</a:t>
            </a:r>
          </a:p>
          <a:p>
            <a:pPr marL="0" indent="0">
              <a:lnSpc>
                <a:spcPct val="50000"/>
              </a:lnSpc>
              <a:spcBef>
                <a:spcPct val="50000"/>
              </a:spcBef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39B0806-EAC6-4909-9933-78B924B69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778606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4955D0-ECE0-45E1-B8BA-3AEC20C92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Esimerkki proteiinin saannista, kasvisruoka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DB561F0-C26F-4B05-AD7A-A3F0B5C3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401300" cy="4165600"/>
          </a:xfrm>
        </p:spPr>
        <p:txBody>
          <a:bodyPr>
            <a:normAutofit lnSpcReduction="10000"/>
          </a:bodyPr>
          <a:lstStyle/>
          <a:p>
            <a:pPr marL="0" indent="0" eaLnBrk="0" hangingPunct="0">
              <a:buNone/>
            </a:pPr>
            <a:r>
              <a:rPr lang="fi-FI" sz="2600" dirty="0"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200" b="1" dirty="0" err="1">
                <a:ea typeface="Verdana" panose="020B0604030504040204" pitchFamily="34" charset="0"/>
                <a:cs typeface="Times New Roman" pitchFamily="18" charset="0"/>
              </a:rPr>
              <a:t>Päivällinen</a:t>
            </a:r>
            <a:r>
              <a:rPr lang="en-US" sz="2200" b="1" dirty="0">
                <a:ea typeface="Verdana" panose="020B0604030504040204" pitchFamily="34" charset="0"/>
                <a:cs typeface="Times New Roman" pitchFamily="18" charset="0"/>
              </a:rPr>
              <a:t>:	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4 dl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Kasvissosekeitto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(sis. 3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rkl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kik-herneitä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) 		14 g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2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viipaletta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leipää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4 g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Soijajuomaa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lasillinen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 		4 g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endParaRPr lang="en-US" sz="2200" dirty="0">
              <a:ea typeface="Verdana" panose="020B0604030504040204" pitchFamily="34" charset="0"/>
              <a:cs typeface="Times New Roman" pitchFamily="18" charset="0"/>
            </a:endParaRPr>
          </a:p>
          <a:p>
            <a:pPr marL="0" indent="0" eaLnBrk="0" hangingPunct="0">
              <a:buNone/>
            </a:pP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200" b="1" dirty="0" err="1">
                <a:ea typeface="Verdana" panose="020B0604030504040204" pitchFamily="34" charset="0"/>
                <a:cs typeface="Times New Roman" pitchFamily="18" charset="0"/>
              </a:rPr>
              <a:t>Iltapala</a:t>
            </a:r>
            <a:r>
              <a:rPr lang="en-US" sz="2200" b="1" dirty="0">
                <a:ea typeface="Verdana" panose="020B0604030504040204" pitchFamily="34" charset="0"/>
                <a:cs typeface="Times New Roman" pitchFamily="18" charset="0"/>
              </a:rPr>
              <a:t>: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2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viipaletta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leipää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4 g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Hummuslevite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1 g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soijamaitokaakao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2 dl		5 g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2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rkl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pähkinöitä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tai 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kauramaitoon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</a:t>
            </a:r>
            <a:br>
              <a:rPr lang="en-US" sz="2200" dirty="0">
                <a:ea typeface="Verdana" panose="020B0604030504040204" pitchFamily="34" charset="0"/>
                <a:cs typeface="Times New Roman" pitchFamily="18" charset="0"/>
              </a:rPr>
            </a:b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			</a:t>
            </a:r>
            <a:r>
              <a:rPr lang="en-US" sz="2200" dirty="0" err="1">
                <a:ea typeface="Verdana" panose="020B0604030504040204" pitchFamily="34" charset="0"/>
                <a:cs typeface="Times New Roman" pitchFamily="18" charset="0"/>
              </a:rPr>
              <a:t>tehty</a:t>
            </a:r>
            <a:r>
              <a:rPr lang="en-US" sz="2200" dirty="0">
                <a:ea typeface="Verdana" panose="020B0604030504040204" pitchFamily="34" charset="0"/>
                <a:cs typeface="Times New Roman" pitchFamily="18" charset="0"/>
              </a:rPr>
              <a:t> smoothie			5 g</a:t>
            </a:r>
          </a:p>
          <a:p>
            <a:pPr marL="0" indent="0" eaLnBrk="0" hangingPunct="0">
              <a:buNone/>
            </a:pPr>
            <a:endParaRPr lang="en-US" sz="2600" dirty="0">
              <a:ea typeface="Verdana" panose="020B0604030504040204" pitchFamily="34" charset="0"/>
              <a:cs typeface="Times New Roman" pitchFamily="18" charset="0"/>
            </a:endParaRPr>
          </a:p>
          <a:p>
            <a:pPr marL="0" indent="0" eaLnBrk="0" hangingPunct="0">
              <a:buNone/>
            </a:pPr>
            <a:r>
              <a:rPr lang="en-US" sz="2600" dirty="0">
                <a:ea typeface="Verdana" panose="020B0604030504040204" pitchFamily="34" charset="0"/>
                <a:cs typeface="Times New Roman" pitchFamily="18" charset="0"/>
              </a:rPr>
              <a:t>	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Proteiinia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yht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. 89 g 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eli</a:t>
            </a:r>
            <a:r>
              <a:rPr lang="en-US" sz="2400" b="1" i="1" dirty="0">
                <a:ea typeface="Verdana" panose="020B0604030504040204" pitchFamily="34" charset="0"/>
                <a:cs typeface="Times New Roman" pitchFamily="18" charset="0"/>
              </a:rPr>
              <a:t> 1,62 g/</a:t>
            </a:r>
            <a:r>
              <a:rPr lang="en-US" sz="2400" b="1" i="1" dirty="0" err="1">
                <a:ea typeface="Verdana" panose="020B0604030504040204" pitchFamily="34" charset="0"/>
                <a:cs typeface="Times New Roman" pitchFamily="18" charset="0"/>
              </a:rPr>
              <a:t>painokilo</a:t>
            </a:r>
            <a:endParaRPr lang="en-US" sz="2400" b="1" i="1" dirty="0">
              <a:ea typeface="Verdana" panose="020B0604030504040204" pitchFamily="34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ct val="50000"/>
              </a:spcBef>
              <a:buNone/>
            </a:pPr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EC68A4B-68FC-4184-8171-9D81F47D8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331215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Lähikuva salaattia pitelevästä kädestä">
            <a:extLst>
              <a:ext uri="{FF2B5EF4-FFF2-40B4-BE49-F238E27FC236}">
                <a16:creationId xmlns:a16="http://schemas.microsoft.com/office/drawing/2014/main" id="{EB7C7AF7-6647-41FF-9C86-D3AC33B939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2238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764FC57-1AC2-4EAD-B96B-DE10F495C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Rasva ja urheilu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58CF18-7DB2-40F0-975D-878ED5EB2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93" y="2110109"/>
            <a:ext cx="4706803" cy="378883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100" dirty="0">
                <a:solidFill>
                  <a:srgbClr val="000000"/>
                </a:solidFill>
              </a:rPr>
              <a:t>Urheilija tarvitsee ehdottomasti hyvälaatuista rasvaa ruokavaliostaan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100" dirty="0">
                <a:solidFill>
                  <a:srgbClr val="000000"/>
                </a:solidFill>
              </a:rPr>
              <a:t>Varsinkin lajeissa, joissa energiankulutus on suuri, ei yleensä ole tarvetta erityisesti rasvan määrän vähentämiseen  vaan kannattaa satsata laaduntarkkailuun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100" dirty="0">
                <a:solidFill>
                  <a:srgbClr val="000000"/>
                </a:solidFill>
              </a:rPr>
              <a:t>Näkyvää rasvaa (salaattiin öljykastiketta, leivälle margariinia) voi siis käyttää aika huoletta, kunhan piilorasvan saanti pysyy kurissa</a:t>
            </a:r>
          </a:p>
          <a:p>
            <a:pPr marL="0" indent="0">
              <a:buNone/>
            </a:pPr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3DE79EF-D531-4C83-9D39-0C5A5A25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971846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Oliivipuun oksa">
            <a:extLst>
              <a:ext uri="{FF2B5EF4-FFF2-40B4-BE49-F238E27FC236}">
                <a16:creationId xmlns:a16="http://schemas.microsoft.com/office/drawing/2014/main" id="{BEDA675B-DCC0-4C3D-A787-9AB00B514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78828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CB0C051-4EDC-46AC-B903-CA09CB862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2" y="2013783"/>
            <a:ext cx="5346153" cy="848293"/>
          </a:xfrm>
        </p:spPr>
        <p:txBody>
          <a:bodyPr>
            <a:noAutofit/>
          </a:bodyPr>
          <a:lstStyle/>
          <a:p>
            <a:pPr algn="ctr"/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Vältä piilorasvaa, </a:t>
            </a:r>
            <a:b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suosi pehmeää rasvaa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10D621-6EEA-4F95-AA76-60D2AB7C6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68" y="3599499"/>
            <a:ext cx="5266784" cy="2984710"/>
          </a:xfrm>
        </p:spPr>
        <p:txBody>
          <a:bodyPr anchor="ctr"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Valitse mahdollisimman vähärasvaisia liha- ja maitovalmisteita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Käytä leivällä sipaisu kasvimargariinia ja salaatissa tilkka öljypohjaista salaatinkastiketta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Korvaa ruuanvalmistuksessa voi ja kerma kasviöljyllä, juoksevalla margariinilla tai kasvirasvasekoitteella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/>
              <a:t>HUOM! Vähintään 3 rkl rypsiöljyä päivässä!</a:t>
            </a:r>
          </a:p>
          <a:p>
            <a:pPr marL="0" indent="0">
              <a:buNone/>
            </a:pPr>
            <a:endParaRPr lang="fi-FI" sz="17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C86DF1D-B762-4FC9-AA39-B5F216147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34046068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ihanneksia esillä markkinoilla">
            <a:extLst>
              <a:ext uri="{FF2B5EF4-FFF2-40B4-BE49-F238E27FC236}">
                <a16:creationId xmlns:a16="http://schemas.microsoft.com/office/drawing/2014/main" id="{0B5D0395-B368-4C80-9838-A51047D62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4" r="1255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C04CA4D-269A-46F9-840B-8995B3DD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739195"/>
            <a:ext cx="4803636" cy="1311664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Suojaravinto-aineet ja urheilu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606FE56-50A7-413F-B49A-98C4E33DF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5496412" cy="4228048"/>
          </a:xfrm>
        </p:spPr>
        <p:txBody>
          <a:bodyPr anchor="ctr"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500" dirty="0">
                <a:solidFill>
                  <a:srgbClr val="000000"/>
                </a:solidFill>
              </a:rPr>
              <a:t>Urheilijalla erityisesti antioksidanttien tarve kasvaa rasituksen myötä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500" dirty="0">
                <a:solidFill>
                  <a:srgbClr val="000000"/>
                </a:solidFill>
              </a:rPr>
              <a:t>C-vitamiinin, E-vitamiinin, A-vitamiinin ja seleenin tarve on tämän takia erityisesti suurempi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500" dirty="0">
                <a:solidFill>
                  <a:srgbClr val="000000"/>
                </a:solidFill>
              </a:rPr>
              <a:t>Lisäksi B-ryhmän vitamiinia kuluu normaalia enemmän energiantuotannon ja proteiinisynteesin säätelyyn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500" dirty="0">
                <a:solidFill>
                  <a:srgbClr val="000000"/>
                </a:solidFill>
              </a:rPr>
              <a:t>Yleissääntö: Suojaravinteiden saantisuositukset urheilijalle 1,5 kertaa suuremmat kuin muulle väestölle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500" dirty="0">
                <a:solidFill>
                  <a:srgbClr val="000000"/>
                </a:solidFill>
              </a:rPr>
              <a:t>Syömällä kulutuksen mukainen määrä terveellistä ruokaa tämä on varsin helppo saavuttaa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fi-FI" sz="2500" dirty="0">
                <a:solidFill>
                  <a:srgbClr val="000000"/>
                </a:solidFill>
              </a:rPr>
              <a:t>Monipuolinen kasvisten käyttö!</a:t>
            </a:r>
          </a:p>
          <a:p>
            <a:endParaRPr lang="fi-FI" sz="1600" dirty="0">
              <a:solidFill>
                <a:srgbClr val="00000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7AAC9FE-9510-4519-A410-04237B6C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0354240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Lasillinen hedelmähaudutettua vettä">
            <a:extLst>
              <a:ext uri="{FF2B5EF4-FFF2-40B4-BE49-F238E27FC236}">
                <a16:creationId xmlns:a16="http://schemas.microsoft.com/office/drawing/2014/main" id="{9D343CFE-638E-4CD3-903A-71430091A6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6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9CAB8BC-CD3D-4780-A345-6FD393093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Urheilijan lisäravinteet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5FBEF9-5CB2-433B-A872-3C69A7B5F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2500743"/>
            <a:ext cx="4992241" cy="378883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Pohjana tulee aina olla normaali perusruoka, kansainvälisessä huippu-urheilussakin painotus on menossa koko ajan enemmän perusruuan suuntaan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Mitkä voivat olla tarpeellisia: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100" dirty="0">
                <a:solidFill>
                  <a:srgbClr val="000000"/>
                </a:solidFill>
              </a:rPr>
              <a:t>D-vitamiini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100" dirty="0">
                <a:solidFill>
                  <a:srgbClr val="000000"/>
                </a:solidFill>
              </a:rPr>
              <a:t>Monivitamiini harkitusti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100" dirty="0">
                <a:solidFill>
                  <a:srgbClr val="000000"/>
                </a:solidFill>
              </a:rPr>
              <a:t>Kalaöljy?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100" dirty="0">
                <a:solidFill>
                  <a:srgbClr val="000000"/>
                </a:solidFill>
              </a:rPr>
              <a:t>Palautusjuomat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i-FI" sz="2100" dirty="0">
                <a:solidFill>
                  <a:srgbClr val="000000"/>
                </a:solidFill>
              </a:rPr>
              <a:t>Urheilujuomat</a:t>
            </a:r>
          </a:p>
          <a:p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C3A222-DB8C-4C30-BA16-447429101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3943374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esipisara ja väreitä">
            <a:extLst>
              <a:ext uri="{FF2B5EF4-FFF2-40B4-BE49-F238E27FC236}">
                <a16:creationId xmlns:a16="http://schemas.microsoft.com/office/drawing/2014/main" id="{EB9B62AD-80DB-4A5D-89ED-9A8BC075A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r="18881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899D1C1E-7EC0-44E7-B6BD-4DB70BCC5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Autofit/>
          </a:bodyPr>
          <a:lstStyle/>
          <a:p>
            <a:r>
              <a:rPr lang="fi-FI" sz="4000" dirty="0">
                <a:solidFill>
                  <a:srgbClr val="00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Nestetasapaino liikuntasuorituksen aikana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1C23E95-E3C3-48DA-BD26-813D0FE00F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8" y="2563354"/>
            <a:ext cx="5188298" cy="3788830"/>
          </a:xfrm>
        </p:spPr>
        <p:txBody>
          <a:bodyPr anchor="ctr">
            <a:norm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Nestetasapainolla</a:t>
            </a:r>
            <a:r>
              <a:rPr lang="en-US" sz="2100" dirty="0">
                <a:solidFill>
                  <a:srgbClr val="000000"/>
                </a:solidFill>
              </a:rPr>
              <a:t> on </a:t>
            </a:r>
            <a:r>
              <a:rPr lang="en-US" sz="2100" dirty="0" err="1">
                <a:solidFill>
                  <a:srgbClr val="000000"/>
                </a:solidFill>
              </a:rPr>
              <a:t>merkittävä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vaikutus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urheilusuorituksen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onnistumiseen</a:t>
            </a:r>
            <a:r>
              <a:rPr lang="en-US" sz="2100" dirty="0">
                <a:solidFill>
                  <a:srgbClr val="000000"/>
                </a:solidFill>
              </a:rPr>
              <a:t> ja </a:t>
            </a:r>
            <a:r>
              <a:rPr lang="en-US" sz="2100" dirty="0" err="1">
                <a:solidFill>
                  <a:srgbClr val="000000"/>
                </a:solidFill>
              </a:rPr>
              <a:t>suorituksesta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palautumiseen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Hyvä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nyrkkisääntö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urheilijan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päivittäiseksi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nesteentarpeeksi</a:t>
            </a:r>
            <a:r>
              <a:rPr lang="en-US" sz="2100" dirty="0">
                <a:solidFill>
                  <a:srgbClr val="000000"/>
                </a:solidFill>
              </a:rPr>
              <a:t>: 2-3 </a:t>
            </a:r>
            <a:r>
              <a:rPr lang="en-US" sz="2100" dirty="0" err="1">
                <a:solidFill>
                  <a:srgbClr val="000000"/>
                </a:solidFill>
              </a:rPr>
              <a:t>litraa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päivässä</a:t>
            </a:r>
            <a:r>
              <a:rPr lang="en-US" sz="2100" dirty="0">
                <a:solidFill>
                  <a:srgbClr val="000000"/>
                </a:solidFill>
              </a:rPr>
              <a:t> + 1 </a:t>
            </a:r>
            <a:r>
              <a:rPr lang="en-US" sz="2100" dirty="0" err="1">
                <a:solidFill>
                  <a:srgbClr val="000000"/>
                </a:solidFill>
              </a:rPr>
              <a:t>litra</a:t>
            </a:r>
            <a:r>
              <a:rPr lang="en-US" sz="2100" dirty="0">
                <a:solidFill>
                  <a:srgbClr val="000000"/>
                </a:solidFill>
              </a:rPr>
              <a:t>/</a:t>
            </a:r>
            <a:r>
              <a:rPr lang="en-US" sz="2100" dirty="0" err="1">
                <a:solidFill>
                  <a:srgbClr val="000000"/>
                </a:solidFill>
              </a:rPr>
              <a:t>harjoitustunti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Pitkissä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urheilusuorituksissa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nesteen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imeytyminen</a:t>
            </a:r>
            <a:r>
              <a:rPr lang="en-US" sz="2100" dirty="0">
                <a:solidFill>
                  <a:srgbClr val="000000"/>
                </a:solidFill>
              </a:rPr>
              <a:t> on </a:t>
            </a:r>
            <a:r>
              <a:rPr lang="en-US" sz="2100" dirty="0" err="1">
                <a:solidFill>
                  <a:srgbClr val="000000"/>
                </a:solidFill>
              </a:rPr>
              <a:t>rajallista</a:t>
            </a:r>
            <a:endParaRPr lang="en-US" sz="21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100" dirty="0" err="1">
                <a:solidFill>
                  <a:srgbClr val="000000"/>
                </a:solidFill>
              </a:rPr>
              <a:t>Juoman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osmolaliteetti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vaikuttaa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suuresti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imeytymiseen</a:t>
            </a:r>
            <a:r>
              <a:rPr lang="en-US" sz="2100" dirty="0">
                <a:solidFill>
                  <a:srgbClr val="000000"/>
                </a:solidFill>
              </a:rPr>
              <a:t> ja </a:t>
            </a:r>
            <a:r>
              <a:rPr lang="en-US" sz="2100" dirty="0" err="1">
                <a:solidFill>
                  <a:srgbClr val="000000"/>
                </a:solidFill>
              </a:rPr>
              <a:t>yksilölliset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erot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ovat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suuria</a:t>
            </a:r>
            <a:endParaRPr lang="en-US" sz="2100" dirty="0">
              <a:solidFill>
                <a:srgbClr val="000000"/>
              </a:solidFill>
            </a:endParaRPr>
          </a:p>
          <a:p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F9E74BE-35CC-4438-B1BC-F8586F74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3348455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1D44F1E-4450-4DCB-BC5C-8D67EB5AB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fi-FI" dirty="0">
                <a:latin typeface="Posterama" panose="020B0504020200020000" pitchFamily="34" charset="0"/>
                <a:cs typeface="Posterama" panose="020B0504020200020000" pitchFamily="34" charset="0"/>
              </a:rPr>
              <a:t>Keskeisiä asioita urheilijan ravinnosta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972CB04-1B33-4B23-BFEF-BEB75BCB6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36727"/>
            <a:ext cx="6224335" cy="543153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Syö joka aamu terveellinen aamupala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Syö ainakin 5 ateriaa päivässä, joista kaksi on lämpimiä aterioita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Syö jokaisella aterialla kasviksia jossakin muodossa, ts. vihanneksia, juureksia, marjoja tai hedelmiä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Syö jokaisella aterialla hyvälaatuista hiilihydraattia ja proteiinia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Syö kunnon välipala mahdollisimman pian harjoituksen jälkeen ja/tai lämmin ateria tunnin kuluessa harjoituksesta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Muista juoda riittävästi: 2 litraa/vrk + 1 litra liikuttua tuntia kohti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b="1" dirty="0"/>
              <a:t>Motto: </a:t>
            </a:r>
            <a:r>
              <a:rPr lang="fi-FI" sz="2000" dirty="0"/>
              <a:t>Syö laadukasta ja terveellistä ruokaa niin paljon kuin jaksat! Kun ruokavalion laatu on kunnossa, määrä ei voi olla liian suuri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000" dirty="0"/>
              <a:t>SUUNNITTELE RUOKAILUSI ETUKÄTEEN!</a:t>
            </a:r>
          </a:p>
          <a:p>
            <a:endParaRPr lang="fi-FI" sz="2000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0B1115D-ACD6-497A-8F81-D225C99F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i-FI" dirty="0"/>
              <a:t>ILOLLA-hanke, Pohjois-Savon Liikunta ry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2016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946C2-44B6-4AD7-AED2-7D254C1E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Jamboard</a:t>
            </a:r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: Käytäntöjen jakoa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BDA731-EEFD-42B8-81EA-BCE3711D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  <a:t>Miten käsittelette ravitsemusta seuranne toiminnassa, erityisesti lasten ja nuorten parissa?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Paikalla olijat suullisesti (Niina kirjaa asioita </a:t>
            </a:r>
            <a:r>
              <a:rPr lang="fi-FI" sz="2400" dirty="0" err="1"/>
              <a:t>Jamboardin</a:t>
            </a:r>
            <a:r>
              <a:rPr lang="fi-FI" sz="2400" dirty="0"/>
              <a:t> muistilapuille)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Etänä olijat kirjatkaa asioita </a:t>
            </a:r>
            <a:r>
              <a:rPr lang="fi-FI" sz="2400" dirty="0" err="1"/>
              <a:t>Jamboardin</a:t>
            </a:r>
            <a:r>
              <a:rPr lang="fi-FI" sz="2400" dirty="0"/>
              <a:t> alustalla valmiina oleville keltaisille muistilapuille, linkki alustalle keskustelupalstalla (paina lappu aktiiviseksi ja paina kolmea pistettä)</a:t>
            </a:r>
          </a:p>
          <a:p>
            <a:pPr marL="0" indent="0">
              <a:buNone/>
            </a:pPr>
            <a:r>
              <a:rPr lang="fi-FI" sz="2400" dirty="0">
                <a:hlinkClick r:id="rId2"/>
              </a:rPr>
              <a:t>https://jamboard.google.com/d/1VaYadFhS_KB8sWMrNTpU7Tdx7srs341TvhEmSrG3sHE/edit?usp=sharing</a:t>
            </a:r>
            <a:r>
              <a:rPr lang="fi-FI" sz="2400" dirty="0"/>
              <a:t>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6E31322-92EC-49BE-A09C-70246AA69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676" y="0"/>
            <a:ext cx="2547125" cy="1535307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9D01F9-230A-420A-AFAA-62ADC3397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6853480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022EB207-F3EF-480A-8D05-B237D26ED3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357030" y="643467"/>
            <a:ext cx="7477940" cy="5571066"/>
          </a:xfrm>
          <a:prstGeom prst="rect">
            <a:avLst/>
          </a:prstGeom>
          <a:noFill/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7052D74-E8FC-4E49-88AF-5BF4E903A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75469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3F49C7FF-BB8C-4E25-9961-6F11BF9D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0000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Lisämateriaaleina</a:t>
            </a:r>
            <a:endParaRPr lang="fi-FI" sz="4000" dirty="0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52C565AF-C52A-47CA-B196-2FF3C82BF8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802" y="1825625"/>
            <a:ext cx="3076395" cy="4351338"/>
          </a:xfrm>
        </p:spPr>
      </p:pic>
      <p:pic>
        <p:nvPicPr>
          <p:cNvPr id="13" name="Sisällön paikkamerkki 12">
            <a:extLst>
              <a:ext uri="{FF2B5EF4-FFF2-40B4-BE49-F238E27FC236}">
                <a16:creationId xmlns:a16="http://schemas.microsoft.com/office/drawing/2014/main" id="{C4871F66-9862-446A-A23F-4999F0A634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02" y="1825625"/>
            <a:ext cx="3076395" cy="4351338"/>
          </a:xfrm>
        </p:spPr>
      </p:pic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BA0BAA8-17C8-4D50-8730-143B671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3571837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946C2-44B6-4AD7-AED2-7D254C1E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 err="1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Jamboard</a:t>
            </a:r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3/Gallup: Ravinto-</a:t>
            </a:r>
            <a:b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valmisteet ja vitamiinilisät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BDA731-EEFD-42B8-81EA-BCE3711D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  <a:t>Terveellinen ja täysipainoinen ravitsemus olisi nykypäivänä periaatteessa täysin mahdollista toteuttaa erilaisten ravintovalmisteiden ja vitamiinilisien turvin. Miksi näin ei kuitenkaan tehdä edes urheilun huipputasolla? Mitä haittaa tästä voisi seurata?</a:t>
            </a:r>
            <a:b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</a:br>
            <a:endParaRPr lang="fi-FI" sz="1000" dirty="0"/>
          </a:p>
          <a:p>
            <a:pPr marL="0" indent="0">
              <a:buNone/>
            </a:pPr>
            <a:r>
              <a:rPr lang="fi-FI" sz="2600" dirty="0"/>
              <a:t>&gt;&gt; Paikalla olijat suullisesti (Niina kirjaa asioita </a:t>
            </a:r>
            <a:r>
              <a:rPr lang="fi-FI" sz="2600" dirty="0" err="1"/>
              <a:t>Jamboardin</a:t>
            </a:r>
            <a:r>
              <a:rPr lang="fi-FI" sz="2600" dirty="0"/>
              <a:t> muistilapuille)</a:t>
            </a:r>
          </a:p>
          <a:p>
            <a:pPr marL="0" indent="0">
              <a:buNone/>
            </a:pPr>
            <a:endParaRPr lang="fi-FI" sz="1300" dirty="0"/>
          </a:p>
          <a:p>
            <a:pPr marL="0" indent="0">
              <a:buNone/>
            </a:pPr>
            <a:r>
              <a:rPr lang="fi-FI" sz="2600" dirty="0"/>
              <a:t>&gt;&gt; Etänä olijat kirjatkaa asioita </a:t>
            </a:r>
            <a:r>
              <a:rPr lang="fi-FI" sz="2600" dirty="0" err="1"/>
              <a:t>Jamboardin</a:t>
            </a:r>
            <a:r>
              <a:rPr lang="fi-FI" sz="2600" dirty="0"/>
              <a:t> alustalla valmiina oleville keltaisille muistilapuille, linkki alustalle keskustelupalstalla (paina lappu aktiiviseksi ja paina kolmea pistettä)</a:t>
            </a:r>
          </a:p>
          <a:p>
            <a:pPr marL="0" indent="0">
              <a:buNone/>
            </a:pPr>
            <a:r>
              <a:rPr lang="fi-FI" sz="2600" dirty="0">
                <a:hlinkClick r:id="rId2"/>
              </a:rPr>
              <a:t>https://jamboard.google.com/d/1VaYadFhS_KB8sWMrNTpU7Tdx7srs341TvhEmSrG3sHE/edit?usp=sharing</a:t>
            </a:r>
            <a:r>
              <a:rPr lang="fi-FI" sz="2600" dirty="0"/>
              <a:t>  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3BC6A0A-0068-4C7C-9109-514566364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3676" y="0"/>
            <a:ext cx="2547125" cy="1535307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B38F95-8EEE-4EC9-B9B9-B2CB68B80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661897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EB789A5-AC85-496E-98E1-1BFBDA006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84" y="174032"/>
            <a:ext cx="10175631" cy="1111843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Kiitos tietoiskuosiosta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5B28FA5-94EB-40D1-9C79-4E1CDB416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184" y="1459907"/>
            <a:ext cx="10175630" cy="767904"/>
          </a:xfrm>
        </p:spPr>
        <p:txBody>
          <a:bodyPr anchor="ctr">
            <a:noAutofit/>
          </a:bodyPr>
          <a:lstStyle/>
          <a:p>
            <a:pPr algn="ctr">
              <a:buFont typeface="Wingdings" panose="05000000000000000000" pitchFamily="2" charset="2"/>
              <a:buChar char="§"/>
            </a:pPr>
            <a:r>
              <a:rPr lang="fi-FI" sz="2400" dirty="0"/>
              <a:t>Kysymyksiä?</a:t>
            </a:r>
          </a:p>
          <a:p>
            <a:pPr algn="ctr">
              <a:buFont typeface="Wingdings" panose="05000000000000000000" pitchFamily="2" charset="2"/>
              <a:buChar char="§"/>
            </a:pPr>
            <a:r>
              <a:rPr lang="fi-FI" sz="2400" dirty="0"/>
              <a:t>Kommentteja?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72537F-D2F4-4CA2-AC25-27567757E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A085B3-1040-4FBC-B13E-57F93C92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184" y="2401843"/>
            <a:ext cx="10515595" cy="354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61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D15C29-512B-4260-BA37-93D93CFF5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7186" y="2084520"/>
            <a:ext cx="10457624" cy="1655763"/>
          </a:xfrm>
        </p:spPr>
        <p:txBody>
          <a:bodyPr>
            <a:normAutofit/>
          </a:bodyPr>
          <a:lstStyle/>
          <a:p>
            <a:r>
              <a:rPr lang="fi-FI" sz="48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Liikkuvan lapsen ja nuoren </a:t>
            </a:r>
            <a:br>
              <a:rPr lang="fi-FI" sz="48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fi-FI" sz="48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hyvän ravitsemuksen perusteet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AABEF4C-70EF-458D-83BF-9BC6DD97D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284"/>
            <a:ext cx="9144000" cy="1655762"/>
          </a:xfrm>
        </p:spPr>
        <p:txBody>
          <a:bodyPr>
            <a:normAutofit/>
          </a:bodyPr>
          <a:lstStyle/>
          <a:p>
            <a:r>
              <a:rPr lang="fi-FI" sz="2800" dirty="0"/>
              <a:t>Tietoiskuosuus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E04C17F-9D42-47C5-A74D-9B80D8784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571" y="4586803"/>
            <a:ext cx="2090853" cy="1404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8FF7C3CF-C5F9-4DA7-94A0-637A1102A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27" y="4604803"/>
            <a:ext cx="2262757" cy="1368000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FEEAA8E7-D97F-4205-AFA0-ADC6585AA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472" y="25917"/>
            <a:ext cx="3388010" cy="204216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C6365BC-707A-4A29-B137-F5108E12B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511" y="5018803"/>
            <a:ext cx="278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2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Henkilö sitoo lenkkareitaan">
            <a:extLst>
              <a:ext uri="{FF2B5EF4-FFF2-40B4-BE49-F238E27FC236}">
                <a16:creationId xmlns:a16="http://schemas.microsoft.com/office/drawing/2014/main" id="{E1004452-C958-4512-A6AA-E25E5F4AAB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" r="46128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AD0A9A01-5E9B-405A-A8B1-47B423B2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798445"/>
            <a:ext cx="5224327" cy="1311664"/>
          </a:xfrm>
        </p:spPr>
        <p:txBody>
          <a:bodyPr>
            <a:no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Ruokavalion merkitys urheilijalle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A508D6D-5B51-4C11-9435-C9221B6F0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414963"/>
            <a:ext cx="5129078" cy="413818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Kunto ei nouse syömällä, vaan harjoittelemalla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Ravinnolla on mahdollista vaikuttaa suuresti harjoittelun tuottavuuteen ja harjoituksesta palautumiseen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Kilpailusuorituksen aikana ja sitä ennen nautitulla ravinnolla on merkittävä vaikutus kilpailusuorituksen onnistumiseen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100" dirty="0">
                <a:solidFill>
                  <a:srgbClr val="000000"/>
                </a:solidFill>
              </a:rPr>
              <a:t>Harjoittelua ja kilpailua tukeva urheilijan ruokavalio on samalla myös erittäin terveellinen ja sairauksia ehkäisevä tapa syödä</a:t>
            </a:r>
          </a:p>
          <a:p>
            <a:pPr marL="0" indent="0">
              <a:buNone/>
            </a:pPr>
            <a:endParaRPr lang="fi-FI" sz="1900" dirty="0">
              <a:solidFill>
                <a:srgbClr val="000000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7C61F29-E254-41A0-88BE-FAB93981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34212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9946C2-44B6-4AD7-AED2-7D254C1ED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rgbClr val="2AAC99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Gallup 1: Oma ateriarytmi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BDA731-EEFD-42B8-81EA-BCE3711D2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b="1" dirty="0">
                <a:latin typeface="Posterama" panose="020B0504020200020000" pitchFamily="34" charset="0"/>
                <a:cs typeface="Posterama" panose="020B0504020200020000" pitchFamily="34" charset="0"/>
              </a:rPr>
              <a:t>Kuinka monta ateriointikertaa kuuluu tyypilliseen päivääsi?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Paikalla olijat suullisesti</a:t>
            </a:r>
          </a:p>
          <a:p>
            <a:pPr marL="0" indent="0">
              <a:buNone/>
            </a:pPr>
            <a:endParaRPr lang="fi-FI" sz="1000" dirty="0"/>
          </a:p>
          <a:p>
            <a:pPr marL="0" indent="0">
              <a:buNone/>
            </a:pPr>
            <a:r>
              <a:rPr lang="fi-FI" sz="2400" dirty="0"/>
              <a:t>&gt;&gt; Etänä olijat keskustelukenttään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148BFBAE-3C3D-4E3E-B7AB-747B48DA4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301" y="0"/>
            <a:ext cx="2547125" cy="1535307"/>
          </a:xfrm>
          <a:prstGeom prst="rect">
            <a:avLst/>
          </a:prstGeom>
        </p:spPr>
      </p:pic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AF3F3CD-3A0E-4D9C-B56F-4AF20DFBC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67459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Vihanneksia esillä markkinoilla">
            <a:extLst>
              <a:ext uri="{FF2B5EF4-FFF2-40B4-BE49-F238E27FC236}">
                <a16:creationId xmlns:a16="http://schemas.microsoft.com/office/drawing/2014/main" id="{C383C21B-BF45-4C76-B11B-FE937D8CA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 b="1164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87E7E1-DC81-4995-8A70-48F80571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4" y="1902525"/>
            <a:ext cx="5465382" cy="1342754"/>
          </a:xfrm>
        </p:spPr>
        <p:txBody>
          <a:bodyPr>
            <a:noAutofit/>
          </a:bodyPr>
          <a:lstStyle/>
          <a:p>
            <a:pPr algn="ctr"/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Suomalaisten ruokailutottumukset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F63617-0445-4A77-92EF-8D0EE34BA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250" y="3459477"/>
            <a:ext cx="4593021" cy="336845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i-FI" sz="2200" b="1" dirty="0"/>
              <a:t>Liian vähän…</a:t>
            </a:r>
          </a:p>
          <a:p>
            <a:pPr marL="457200" lvl="1" indent="0">
              <a:buNone/>
            </a:pPr>
            <a:r>
              <a:rPr lang="fi-FI" sz="2100" dirty="0"/>
              <a:t>kasviksia</a:t>
            </a:r>
          </a:p>
          <a:p>
            <a:pPr marL="457200" lvl="1" indent="0">
              <a:buNone/>
            </a:pPr>
            <a:r>
              <a:rPr lang="fi-FI" sz="2100" dirty="0"/>
              <a:t>kalaa</a:t>
            </a:r>
          </a:p>
          <a:p>
            <a:pPr marL="457200" lvl="1" indent="0">
              <a:buNone/>
            </a:pPr>
            <a:r>
              <a:rPr lang="fi-FI" sz="2100" dirty="0"/>
              <a:t>pehmeää rasvaa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i-FI" sz="2200" b="1" dirty="0"/>
              <a:t>Liikaa…</a:t>
            </a:r>
          </a:p>
          <a:p>
            <a:pPr marL="457200" lvl="1" indent="0">
              <a:buNone/>
            </a:pPr>
            <a:r>
              <a:rPr lang="fi-FI" sz="2100" dirty="0"/>
              <a:t>kovaa rasvaa ja kolesterolia</a:t>
            </a:r>
          </a:p>
          <a:p>
            <a:pPr marL="457200" lvl="1" indent="0">
              <a:buNone/>
            </a:pPr>
            <a:r>
              <a:rPr lang="fi-FI" sz="2100" dirty="0"/>
              <a:t>sokeria</a:t>
            </a:r>
          </a:p>
          <a:p>
            <a:pPr marL="457200" lvl="1" indent="0">
              <a:buNone/>
            </a:pPr>
            <a:r>
              <a:rPr lang="fi-FI" sz="2100" dirty="0"/>
              <a:t>alkoholia</a:t>
            </a:r>
          </a:p>
          <a:p>
            <a:pPr marL="457200" lvl="1" indent="0">
              <a:buNone/>
            </a:pPr>
            <a:r>
              <a:rPr lang="fi-FI" sz="2100" dirty="0"/>
              <a:t>annoskoot</a:t>
            </a:r>
          </a:p>
          <a:p>
            <a:endParaRPr lang="fi-FI" sz="1500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9D587E5-2868-4A4B-9B67-673BDB40E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41130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EEE01E-CB58-4F75-A600-53DA4E19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Lautasmalli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2EAD421C-6C22-4C87-B34D-8D8A49DF0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err="1"/>
              <a:t>Mukana</a:t>
            </a:r>
            <a:r>
              <a:rPr lang="en-US" sz="2400" dirty="0"/>
              <a:t> </a:t>
            </a:r>
            <a:r>
              <a:rPr lang="en-US" sz="2400" dirty="0" err="1"/>
              <a:t>materiaalipaketissa</a:t>
            </a:r>
            <a:endParaRPr lang="en-US" sz="24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9874AFF-6F2E-44F8-8D18-2DC78EBA6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719" r="1719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079446F-1A01-4FCA-B321-A429C36B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233288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231B6F-697E-416F-BE55-C08A7C68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fi-FI" sz="4000" dirty="0">
                <a:latin typeface="Posterama" panose="020B0504020200020000" pitchFamily="34" charset="0"/>
                <a:cs typeface="Posterama" panose="020B0504020200020000" pitchFamily="34" charset="0"/>
              </a:rPr>
              <a:t>Laatikkomalli: aamu- ja välipalat</a:t>
            </a:r>
          </a:p>
        </p:txBody>
      </p:sp>
      <p:sp>
        <p:nvSpPr>
          <p:cNvPr id="58" name="Content Placeholder 7">
            <a:extLst>
              <a:ext uri="{FF2B5EF4-FFF2-40B4-BE49-F238E27FC236}">
                <a16:creationId xmlns:a16="http://schemas.microsoft.com/office/drawing/2014/main" id="{D378DE30-EE88-430C-9C98-177A57ED4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 err="1"/>
              <a:t>Mukana</a:t>
            </a:r>
            <a:r>
              <a:rPr lang="en-US" sz="2400" dirty="0"/>
              <a:t> </a:t>
            </a:r>
            <a:r>
              <a:rPr lang="en-US" sz="2400" dirty="0" err="1"/>
              <a:t>materiaalipaketissa</a:t>
            </a:r>
            <a:endParaRPr lang="en-US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 err="1"/>
              <a:t>Seurakoulutusilloissa</a:t>
            </a:r>
            <a:r>
              <a:rPr lang="en-US" sz="2400" dirty="0"/>
              <a:t> </a:t>
            </a:r>
            <a:r>
              <a:rPr lang="en-US" sz="2400" dirty="0" err="1"/>
              <a:t>demona</a:t>
            </a:r>
            <a:r>
              <a:rPr lang="en-US" sz="2400" dirty="0"/>
              <a:t> </a:t>
            </a:r>
            <a:r>
              <a:rPr lang="en-US" sz="2400" dirty="0" err="1"/>
              <a:t>lapsille</a:t>
            </a:r>
            <a:r>
              <a:rPr lang="en-US" sz="2400" dirty="0"/>
              <a:t>/</a:t>
            </a:r>
            <a:r>
              <a:rPr lang="en-US" sz="2400" dirty="0" err="1"/>
              <a:t>nuorille</a:t>
            </a:r>
            <a:endParaRPr lang="en-US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83AD7D-2AD0-4F1C-B5B3-56657C148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446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2367E7C-46B5-4DAF-BED8-BDB121EA0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fi-FI" dirty="0"/>
              <a:t>ILOLLA-hanke, Pohjois-Savon Liikunta ry</a:t>
            </a:r>
          </a:p>
        </p:txBody>
      </p:sp>
    </p:spTree>
    <p:extLst>
      <p:ext uri="{BB962C8B-B14F-4D97-AF65-F5344CB8AC3E}">
        <p14:creationId xmlns:p14="http://schemas.microsoft.com/office/powerpoint/2010/main" val="1259090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1807</Words>
  <Application>Microsoft Office PowerPoint</Application>
  <PresentationFormat>Laajakuva</PresentationFormat>
  <Paragraphs>193</Paragraphs>
  <Slides>33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Courier New</vt:lpstr>
      <vt:lpstr>Posterama</vt:lpstr>
      <vt:lpstr>Verdana</vt:lpstr>
      <vt:lpstr>Wingdings</vt:lpstr>
      <vt:lpstr>Office-teema</vt:lpstr>
      <vt:lpstr>1_Office-teema</vt:lpstr>
      <vt:lpstr>Liikkuvan lapsen ja nuoren  RAVITSEMUKSEN KOULUTUSPÄIVÄ</vt:lpstr>
      <vt:lpstr>Kouluttajana  Sami Hämäläinen</vt:lpstr>
      <vt:lpstr>Jamboard: Käytäntöjen jakoa</vt:lpstr>
      <vt:lpstr>Liikkuvan lapsen ja nuoren  hyvän ravitsemuksen perusteet</vt:lpstr>
      <vt:lpstr>Ruokavalion merkitys urheilijalle</vt:lpstr>
      <vt:lpstr>Gallup 1: Oma ateriarytmi</vt:lpstr>
      <vt:lpstr>Suomalaisten ruokailutottumukset</vt:lpstr>
      <vt:lpstr>Lautasmalli</vt:lpstr>
      <vt:lpstr>Laatikkomalli: aamu- ja välipalat</vt:lpstr>
      <vt:lpstr>Ravintoaineet</vt:lpstr>
      <vt:lpstr>Gallup 2: Arviointi 14-17 v  energiankulutus</vt:lpstr>
      <vt:lpstr>PowerPoint-esitys</vt:lpstr>
      <vt:lpstr>Hiilihydraatit, sopiva saanti   Suomen Olympiakomitea</vt:lpstr>
      <vt:lpstr>Esimerkki hiilihydraatin saannista</vt:lpstr>
      <vt:lpstr>Esimerkki hiilihydraatin saannista</vt:lpstr>
      <vt:lpstr>Jotta saat riittävästi laadukasta hiilaria, …</vt:lpstr>
      <vt:lpstr>Jamboard 2: Sokeri hiilihydraatin  lähteenä</vt:lpstr>
      <vt:lpstr>Proteiini ja urheilu</vt:lpstr>
      <vt:lpstr>Joitakin faktoja palautumisesta</vt:lpstr>
      <vt:lpstr>Esimerkki proteiinin saannista</vt:lpstr>
      <vt:lpstr>Esimerkki proteiinin saannista</vt:lpstr>
      <vt:lpstr>Esimerkki proteiinin saannista, kasvisruoka</vt:lpstr>
      <vt:lpstr>Esimerkki proteiinin saannista, kasvisruoka</vt:lpstr>
      <vt:lpstr>Rasva ja urheilu</vt:lpstr>
      <vt:lpstr>Vältä piilorasvaa,  suosi pehmeää rasvaa</vt:lpstr>
      <vt:lpstr>Suojaravinto-aineet ja urheilu</vt:lpstr>
      <vt:lpstr>Urheilijan lisäravinteet</vt:lpstr>
      <vt:lpstr>Nestetasapaino liikuntasuorituksen aikana</vt:lpstr>
      <vt:lpstr>Keskeisiä asioita urheilijan ravinnosta</vt:lpstr>
      <vt:lpstr>PowerPoint-esitys</vt:lpstr>
      <vt:lpstr>Lisämateriaaleina</vt:lpstr>
      <vt:lpstr>Jamboard 3/Gallup: Ravinto- valmisteet ja vitamiinilisät</vt:lpstr>
      <vt:lpstr>Kiitos tietoiskuosiosta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Niina Markkanen</dc:creator>
  <cp:lastModifiedBy>Niina Markkanen</cp:lastModifiedBy>
  <cp:revision>173</cp:revision>
  <cp:lastPrinted>2022-01-25T12:55:52Z</cp:lastPrinted>
  <dcterms:created xsi:type="dcterms:W3CDTF">2021-02-16T12:52:10Z</dcterms:created>
  <dcterms:modified xsi:type="dcterms:W3CDTF">2022-01-25T13:56:26Z</dcterms:modified>
</cp:coreProperties>
</file>