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66" r:id="rId2"/>
    <p:sldId id="271" r:id="rId3"/>
    <p:sldId id="272" r:id="rId4"/>
    <p:sldId id="273" r:id="rId5"/>
    <p:sldId id="280" r:id="rId6"/>
    <p:sldId id="281" r:id="rId7"/>
    <p:sldId id="284" r:id="rId8"/>
    <p:sldId id="282" r:id="rId9"/>
    <p:sldId id="274" r:id="rId10"/>
    <p:sldId id="285" r:id="rId11"/>
    <p:sldId id="276" r:id="rId12"/>
    <p:sldId id="268" r:id="rId13"/>
    <p:sldId id="269" r:id="rId14"/>
    <p:sldId id="270" r:id="rId15"/>
    <p:sldId id="277" r:id="rId16"/>
    <p:sldId id="283" r:id="rId17"/>
    <p:sldId id="258" r:id="rId18"/>
    <p:sldId id="275" r:id="rId19"/>
    <p:sldId id="259" r:id="rId20"/>
    <p:sldId id="260" r:id="rId21"/>
    <p:sldId id="286" r:id="rId22"/>
    <p:sldId id="287" r:id="rId23"/>
    <p:sldId id="261" r:id="rId24"/>
    <p:sldId id="262" r:id="rId25"/>
    <p:sldId id="263" r:id="rId26"/>
    <p:sldId id="264" r:id="rId27"/>
    <p:sldId id="265" r:id="rId28"/>
    <p:sldId id="278" r:id="rId29"/>
    <p:sldId id="279" r:id="rId30"/>
  </p:sldIdLst>
  <p:sldSz cx="9144000" cy="6858000" type="screen4x3"/>
  <p:notesSz cx="6858000" cy="9144000"/>
  <p:defaultTextStyle>
    <a:defPPr>
      <a:defRPr lang="en-US"/>
    </a:defPPr>
    <a:lvl1pPr algn="l" rtl="0" fontAlgn="base">
      <a:spcBef>
        <a:spcPct val="0"/>
      </a:spcBef>
      <a:spcAft>
        <a:spcPct val="0"/>
      </a:spcAft>
      <a:defRPr sz="2200" kern="1200">
        <a:solidFill>
          <a:srgbClr val="000000"/>
        </a:solidFill>
        <a:latin typeface="Calibri" pitchFamily="34" charset="0"/>
        <a:ea typeface="+mn-ea"/>
        <a:cs typeface="+mn-cs"/>
      </a:defRPr>
    </a:lvl1pPr>
    <a:lvl2pPr marL="457200" algn="l" rtl="0" fontAlgn="base">
      <a:spcBef>
        <a:spcPct val="0"/>
      </a:spcBef>
      <a:spcAft>
        <a:spcPct val="0"/>
      </a:spcAft>
      <a:defRPr sz="2200" kern="1200">
        <a:solidFill>
          <a:srgbClr val="000000"/>
        </a:solidFill>
        <a:latin typeface="Calibri" pitchFamily="34" charset="0"/>
        <a:ea typeface="+mn-ea"/>
        <a:cs typeface="+mn-cs"/>
      </a:defRPr>
    </a:lvl2pPr>
    <a:lvl3pPr marL="914400" algn="l" rtl="0" fontAlgn="base">
      <a:spcBef>
        <a:spcPct val="0"/>
      </a:spcBef>
      <a:spcAft>
        <a:spcPct val="0"/>
      </a:spcAft>
      <a:defRPr sz="2200" kern="1200">
        <a:solidFill>
          <a:srgbClr val="000000"/>
        </a:solidFill>
        <a:latin typeface="Calibri" pitchFamily="34" charset="0"/>
        <a:ea typeface="+mn-ea"/>
        <a:cs typeface="+mn-cs"/>
      </a:defRPr>
    </a:lvl3pPr>
    <a:lvl4pPr marL="1371600" algn="l" rtl="0" fontAlgn="base">
      <a:spcBef>
        <a:spcPct val="0"/>
      </a:spcBef>
      <a:spcAft>
        <a:spcPct val="0"/>
      </a:spcAft>
      <a:defRPr sz="2200" kern="1200">
        <a:solidFill>
          <a:srgbClr val="000000"/>
        </a:solidFill>
        <a:latin typeface="Calibri" pitchFamily="34" charset="0"/>
        <a:ea typeface="+mn-ea"/>
        <a:cs typeface="+mn-cs"/>
      </a:defRPr>
    </a:lvl4pPr>
    <a:lvl5pPr marL="1828800" algn="l" rtl="0" fontAlgn="base">
      <a:spcBef>
        <a:spcPct val="0"/>
      </a:spcBef>
      <a:spcAft>
        <a:spcPct val="0"/>
      </a:spcAft>
      <a:defRPr sz="2200" kern="1200">
        <a:solidFill>
          <a:srgbClr val="000000"/>
        </a:solidFill>
        <a:latin typeface="Calibri" pitchFamily="34" charset="0"/>
        <a:ea typeface="+mn-ea"/>
        <a:cs typeface="+mn-cs"/>
      </a:defRPr>
    </a:lvl5pPr>
    <a:lvl6pPr marL="2286000" algn="l" defTabSz="914400" rtl="0" eaLnBrk="1" latinLnBrk="0" hangingPunct="1">
      <a:defRPr sz="2200" kern="1200">
        <a:solidFill>
          <a:srgbClr val="000000"/>
        </a:solidFill>
        <a:latin typeface="Calibri" pitchFamily="34" charset="0"/>
        <a:ea typeface="+mn-ea"/>
        <a:cs typeface="+mn-cs"/>
      </a:defRPr>
    </a:lvl6pPr>
    <a:lvl7pPr marL="2743200" algn="l" defTabSz="914400" rtl="0" eaLnBrk="1" latinLnBrk="0" hangingPunct="1">
      <a:defRPr sz="2200" kern="1200">
        <a:solidFill>
          <a:srgbClr val="000000"/>
        </a:solidFill>
        <a:latin typeface="Calibri" pitchFamily="34" charset="0"/>
        <a:ea typeface="+mn-ea"/>
        <a:cs typeface="+mn-cs"/>
      </a:defRPr>
    </a:lvl7pPr>
    <a:lvl8pPr marL="3200400" algn="l" defTabSz="914400" rtl="0" eaLnBrk="1" latinLnBrk="0" hangingPunct="1">
      <a:defRPr sz="2200" kern="1200">
        <a:solidFill>
          <a:srgbClr val="000000"/>
        </a:solidFill>
        <a:latin typeface="Calibri" pitchFamily="34" charset="0"/>
        <a:ea typeface="+mn-ea"/>
        <a:cs typeface="+mn-cs"/>
      </a:defRPr>
    </a:lvl8pPr>
    <a:lvl9pPr marL="3657600" algn="l" defTabSz="914400" rtl="0" eaLnBrk="1" latinLnBrk="0" hangingPunct="1">
      <a:defRPr sz="2200" kern="1200">
        <a:solidFill>
          <a:srgbClr val="000000"/>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94851" autoAdjust="0"/>
  </p:normalViewPr>
  <p:slideViewPr>
    <p:cSldViewPr snapToGrid="0">
      <p:cViewPr varScale="1">
        <p:scale>
          <a:sx n="74" d="100"/>
          <a:sy n="74" d="100"/>
        </p:scale>
        <p:origin x="2179" y="283"/>
      </p:cViewPr>
      <p:guideLst>
        <p:guide orient="horz" pos="2160"/>
        <p:guide pos="2880"/>
      </p:guideLst>
    </p:cSldViewPr>
  </p:slideViewPr>
  <p:notesTextViewPr>
    <p:cViewPr>
      <p:scale>
        <a:sx n="1" d="1"/>
        <a:sy n="1" d="1"/>
      </p:scale>
      <p:origin x="0" y="0"/>
    </p:cViewPr>
  </p:notesText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ntti Tienhaara" userId="b396a764a3e645e5" providerId="LiveId" clId="{0852FBC3-209C-4525-A5B3-50FD7625E232}"/>
    <pc:docChg chg="modSld">
      <pc:chgData name="Pentti Tienhaara" userId="b396a764a3e645e5" providerId="LiveId" clId="{0852FBC3-209C-4525-A5B3-50FD7625E232}" dt="2025-01-21T14:35:19.120" v="0" actId="1076"/>
      <pc:docMkLst>
        <pc:docMk/>
      </pc:docMkLst>
      <pc:sldChg chg="modSp mod">
        <pc:chgData name="Pentti Tienhaara" userId="b396a764a3e645e5" providerId="LiveId" clId="{0852FBC3-209C-4525-A5B3-50FD7625E232}" dt="2025-01-21T14:35:19.120" v="0" actId="1076"/>
        <pc:sldMkLst>
          <pc:docMk/>
          <pc:sldMk cId="0" sldId="266"/>
        </pc:sldMkLst>
        <pc:spChg chg="mod">
          <ac:chgData name="Pentti Tienhaara" userId="b396a764a3e645e5" providerId="LiveId" clId="{0852FBC3-209C-4525-A5B3-50FD7625E232}" dt="2025-01-21T14:35:19.120" v="0" actId="1076"/>
          <ac:spMkLst>
            <pc:docMk/>
            <pc:sldMk cId="0" sldId="266"/>
            <ac:spMk id="1433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solidFill>
                  <a:schemeClr val="tx1"/>
                </a:solidFill>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solidFill>
                  <a:schemeClr val="tx1"/>
                </a:solidFill>
                <a:latin typeface="+mn-lt"/>
              </a:defRPr>
            </a:lvl1pPr>
          </a:lstStyle>
          <a:p>
            <a:pPr>
              <a:defRPr/>
            </a:pPr>
            <a:fld id="{308A2D6E-898B-4597-9252-88E5713792E0}" type="datetimeFigureOut">
              <a:rPr lang="en-US"/>
              <a:pPr>
                <a:defRPr/>
              </a:pPr>
              <a:t>1/21/2025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solidFill>
                  <a:schemeClr val="tx1"/>
                </a:solidFill>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solidFill>
                  <a:schemeClr val="tx1"/>
                </a:solidFill>
                <a:latin typeface="+mn-lt"/>
              </a:defRPr>
            </a:lvl1pPr>
          </a:lstStyle>
          <a:p>
            <a:pPr>
              <a:defRPr/>
            </a:pPr>
            <a:fld id="{00568856-498B-4A50-87D1-65731C671A2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Dian kuvan paikkamerkki 1"/>
          <p:cNvSpPr>
            <a:spLocks noGrp="1" noRot="1" noChangeAspect="1"/>
          </p:cNvSpPr>
          <p:nvPr>
            <p:ph type="sldImg"/>
          </p:nvPr>
        </p:nvSpPr>
        <p:spPr bwMode="auto">
          <a:noFill/>
          <a:ln>
            <a:solidFill>
              <a:srgbClr val="000000"/>
            </a:solidFill>
            <a:miter lim="800000"/>
            <a:headEnd/>
            <a:tailEnd/>
          </a:ln>
        </p:spPr>
      </p:sp>
      <p:sp>
        <p:nvSpPr>
          <p:cNvPr id="20482" name="Huomautusten paikkamerkki 2"/>
          <p:cNvSpPr>
            <a:spLocks noGrp="1"/>
          </p:cNvSpPr>
          <p:nvPr>
            <p:ph type="body" idx="1"/>
          </p:nvPr>
        </p:nvSpPr>
        <p:spPr bwMode="auto">
          <a:noFill/>
        </p:spPr>
        <p:txBody>
          <a:bodyPr wrap="square" numCol="1" anchor="t" anchorCtr="0" compatLnSpc="1">
            <a:prstTxWarp prst="textNoShape">
              <a:avLst/>
            </a:prstTxWarp>
          </a:bodyPr>
          <a:lstStyle/>
          <a:p>
            <a:endParaRPr lang="fi-FI"/>
          </a:p>
          <a:p>
            <a:endParaRPr lang="fi-FI"/>
          </a:p>
        </p:txBody>
      </p:sp>
      <p:sp>
        <p:nvSpPr>
          <p:cNvPr id="4" name="Dian numeron paikkamerkki 3"/>
          <p:cNvSpPr>
            <a:spLocks noGrp="1"/>
          </p:cNvSpPr>
          <p:nvPr>
            <p:ph type="sldNum" sz="quarter" idx="5"/>
          </p:nvPr>
        </p:nvSpPr>
        <p:spPr/>
        <p:txBody>
          <a:bodyPr/>
          <a:lstStyle/>
          <a:p>
            <a:pPr>
              <a:defRPr/>
            </a:pPr>
            <a:fld id="{A1B23473-45C4-4E49-8FEC-0FCE7736A0BE}" type="slidenum">
              <a:rPr lang="en-US" smtClean="0"/>
              <a:pPr>
                <a:defRPr/>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i-FI"/>
              <a:t>Tarpeeksi paljon ympyröitä?</a:t>
            </a:r>
            <a:endParaRPr lang="en-US"/>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FA7F85-662D-4674-94B2-28AEEE6B4384}" type="slidenum">
              <a:rPr lang="en-US"/>
              <a:pPr fontAlgn="base">
                <a:spcBef>
                  <a:spcPct val="0"/>
                </a:spcBef>
                <a:spcAft>
                  <a:spcPct val="0"/>
                </a:spcAft>
                <a:defRPr/>
              </a:pPr>
              <a:t>17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i-FI"/>
              <a:t>Tarpeeksi paljon ympyröitä?</a:t>
            </a:r>
            <a:endParaRPr lang="en-US"/>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3551D4-1BB6-4F82-B44B-8128F69F0DCB}" type="slidenum">
              <a:rPr lang="en-US"/>
              <a:pPr fontAlgn="base">
                <a:spcBef>
                  <a:spcPct val="0"/>
                </a:spcBef>
                <a:spcAft>
                  <a:spcPct val="0"/>
                </a:spcAft>
                <a:defRPr/>
              </a:pPr>
              <a:t>18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i-FI"/>
              <a:t>Tarpeeksi paljon ympyröitä?</a:t>
            </a:r>
            <a:endParaRPr lang="en-US"/>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44EDD0-F8A1-474B-B67C-7937805D079A}" type="slidenum">
              <a:rPr lang="en-US"/>
              <a:pPr fontAlgn="base">
                <a:spcBef>
                  <a:spcPct val="0"/>
                </a:spcBef>
                <a:spcAft>
                  <a:spcPct val="0"/>
                </a:spcAft>
                <a:defRPr/>
              </a:pPr>
              <a:t>19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i-FI"/>
              <a:t>Tarpeeksi paljon ympyröitä?</a:t>
            </a:r>
            <a:endParaRPr lang="en-US"/>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4DC200-3B06-49AE-8E1C-D2FF63393D02}" type="slidenum">
              <a:rPr lang="en-US"/>
              <a:pPr fontAlgn="base">
                <a:spcBef>
                  <a:spcPct val="0"/>
                </a:spcBef>
                <a:spcAft>
                  <a:spcPct val="0"/>
                </a:spcAft>
                <a:defRPr/>
              </a:pPr>
              <a:t>20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i-FI"/>
              <a:t>Tarpeeksi paljon ympyröitä?</a:t>
            </a:r>
            <a:endParaRPr lang="en-US"/>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B2B475-C2C0-4087-AECA-0777A0849958}" type="slidenum">
              <a:rPr lang="en-US"/>
              <a:pPr fontAlgn="base">
                <a:spcBef>
                  <a:spcPct val="0"/>
                </a:spcBef>
                <a:spcAft>
                  <a:spcPct val="0"/>
                </a:spcAft>
                <a:defRPr/>
              </a:pPr>
              <a:t>23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Dian kuvan paikkamerkki 1"/>
          <p:cNvSpPr>
            <a:spLocks noGrp="1" noRot="1" noChangeAspect="1"/>
          </p:cNvSpPr>
          <p:nvPr>
            <p:ph type="sldImg"/>
          </p:nvPr>
        </p:nvSpPr>
        <p:spPr bwMode="auto">
          <a:noFill/>
          <a:ln>
            <a:solidFill>
              <a:srgbClr val="000000"/>
            </a:solidFill>
            <a:miter lim="800000"/>
            <a:headEnd/>
            <a:tailEnd/>
          </a:ln>
        </p:spPr>
      </p:sp>
      <p:sp>
        <p:nvSpPr>
          <p:cNvPr id="39938" name="Huomautusten paikkamerkki 2"/>
          <p:cNvSpPr>
            <a:spLocks noGrp="1"/>
          </p:cNvSpPr>
          <p:nvPr>
            <p:ph type="body" idx="1"/>
          </p:nvPr>
        </p:nvSpPr>
        <p:spPr bwMode="auto">
          <a:noFill/>
        </p:spPr>
        <p:txBody>
          <a:bodyPr wrap="square" numCol="1" anchor="t" anchorCtr="0" compatLnSpc="1">
            <a:prstTxWarp prst="textNoShape">
              <a:avLst/>
            </a:prstTxWarp>
          </a:bodyPr>
          <a:lstStyle/>
          <a:p>
            <a:endParaRPr lang="fi-FI"/>
          </a:p>
        </p:txBody>
      </p:sp>
      <p:sp>
        <p:nvSpPr>
          <p:cNvPr id="4" name="Dian numeron paikkamerkki 3"/>
          <p:cNvSpPr>
            <a:spLocks noGrp="1"/>
          </p:cNvSpPr>
          <p:nvPr>
            <p:ph type="sldNum" sz="quarter" idx="5"/>
          </p:nvPr>
        </p:nvSpPr>
        <p:spPr/>
        <p:txBody>
          <a:bodyPr/>
          <a:lstStyle/>
          <a:p>
            <a:pPr>
              <a:defRPr/>
            </a:pPr>
            <a:fld id="{AE1C3FC9-F5CF-4512-B06A-6DAE0E9FD2F5}" type="slidenum">
              <a:rPr lang="en-US" smtClean="0"/>
              <a:pPr>
                <a:defRPr/>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7365697-71E4-4F43-98E6-4EF72EFDB4E4}" type="datetimeFigureOut">
              <a:rPr lang="en-US"/>
              <a:pPr>
                <a:defRPr/>
              </a:pPr>
              <a:t>1/21/2025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081AF91-4BB5-4DDD-86B6-CE01F49CD1F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4475A07-2053-4298-AC77-2010218A6BA9}" type="datetimeFigureOut">
              <a:rPr lang="en-US"/>
              <a:pPr>
                <a:defRPr/>
              </a:pPr>
              <a:t>1/21/2025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74B905-EDB1-43E7-AA06-F39BC337DCF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FA50B9D-F42B-4B2F-947C-5D36A2958369}" type="datetimeFigureOut">
              <a:rPr lang="en-US"/>
              <a:pPr>
                <a:defRPr/>
              </a:pPr>
              <a:t>1/21/2025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29413C-E368-42E6-B0B2-C69A17041E0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FD553C6-7985-48F4-ABDA-7DB5DD9EA852}" type="datetimeFigureOut">
              <a:rPr lang="en-US"/>
              <a:pPr>
                <a:defRPr/>
              </a:pPr>
              <a:t>1/21/2025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9A30E7-1D1B-4925-B805-84CA34540DB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56E5D40-C525-456F-8B18-9E869D35814F}" type="datetimeFigureOut">
              <a:rPr lang="en-US"/>
              <a:pPr>
                <a:defRPr/>
              </a:pPr>
              <a:t>1/21/2025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01E3B4C-D01B-4338-BB11-2A05666D661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4FE1A56-0F37-4645-80B5-0E0643016CDF}" type="datetimeFigureOut">
              <a:rPr lang="en-US"/>
              <a:pPr>
                <a:defRPr/>
              </a:pPr>
              <a:t>1/21/2025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F9F82E1-E9B1-4F20-BDC8-78FA50786A2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13CFF15-211D-4271-BC16-1DB57A6F6E0D}" type="datetimeFigureOut">
              <a:rPr lang="en-US"/>
              <a:pPr>
                <a:defRPr/>
              </a:pPr>
              <a:t>1/21/2025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357445B-0F92-495F-B2F7-26E938AE9C9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4747AB7-AD10-4AB5-9025-F68291BCB565}" type="datetimeFigureOut">
              <a:rPr lang="en-US"/>
              <a:pPr>
                <a:defRPr/>
              </a:pPr>
              <a:t>1/21/2025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F07B183-7545-4EED-B560-8205DBD9FE0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958EAD1-65E7-4711-8124-7CAB45D3E159}" type="datetimeFigureOut">
              <a:rPr lang="en-US"/>
              <a:pPr>
                <a:defRPr/>
              </a:pPr>
              <a:t>1/21/2025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0A3002B-BD99-426A-B1F3-54D6F905FD9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9A125E2-1E07-40DE-B70A-0021072CDBC2}" type="datetimeFigureOut">
              <a:rPr lang="en-US"/>
              <a:pPr>
                <a:defRPr/>
              </a:pPr>
              <a:t>1/21/2025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CD85C8A-9729-455B-998D-CA2C5A270F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CBA4493-DBC8-45C0-A363-506E28E21DBD}" type="datetimeFigureOut">
              <a:rPr lang="en-US"/>
              <a:pPr>
                <a:defRPr/>
              </a:pPr>
              <a:t>1/21/2025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2BD0A8F-5F58-43F5-B135-8B41B473E63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7C5BF3A-283A-48E6-B149-AF96FE815178}" type="datetimeFigureOut">
              <a:rPr lang="en-US"/>
              <a:pPr>
                <a:defRPr/>
              </a:pPr>
              <a:t>1/21/2025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187F095-9F23-42DC-A277-BA4449F0A91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p:cNvSpPr>
          <p:nvPr>
            <p:ph type="title"/>
          </p:nvPr>
        </p:nvSpPr>
        <p:spPr>
          <a:xfrm>
            <a:off x="0" y="361950"/>
            <a:ext cx="8686800" cy="1143000"/>
          </a:xfrm>
        </p:spPr>
        <p:txBody>
          <a:bodyPr/>
          <a:lstStyle/>
          <a:p>
            <a:r>
              <a:rPr lang="fi-FI" sz="4000"/>
              <a:t>Hämeenlinnan pommitukset talvisodassa</a:t>
            </a:r>
          </a:p>
        </p:txBody>
      </p:sp>
      <p:pic>
        <p:nvPicPr>
          <p:cNvPr id="14338" name="Picture 5" descr="ANd9GcQuEEteyR1Xlnef7dHeCOYJjf6EOfFwgY1-2CC12zXPR-1FE-zmYg"/>
          <p:cNvPicPr>
            <a:picLocks noChangeAspect="1" noChangeArrowheads="1"/>
          </p:cNvPicPr>
          <p:nvPr/>
        </p:nvPicPr>
        <p:blipFill>
          <a:blip r:embed="rId2" cstate="print"/>
          <a:srcRect/>
          <a:stretch>
            <a:fillRect/>
          </a:stretch>
        </p:blipFill>
        <p:spPr bwMode="auto">
          <a:xfrm>
            <a:off x="800100" y="1704975"/>
            <a:ext cx="7631113" cy="4219575"/>
          </a:xfrm>
          <a:prstGeom prst="rect">
            <a:avLst/>
          </a:prstGeom>
          <a:noFill/>
          <a:ln w="9525">
            <a:noFill/>
            <a:miter lim="800000"/>
            <a:headEnd/>
            <a:tailEnd/>
          </a:ln>
        </p:spPr>
      </p:pic>
      <p:sp>
        <p:nvSpPr>
          <p:cNvPr id="28678" name="Text Box 6"/>
          <p:cNvSpPr txBox="1">
            <a:spLocks noChangeArrowheads="1"/>
          </p:cNvSpPr>
          <p:nvPr/>
        </p:nvSpPr>
        <p:spPr bwMode="auto">
          <a:xfrm>
            <a:off x="4057650" y="6280150"/>
            <a:ext cx="5086350" cy="556179"/>
          </a:xfrm>
          <a:prstGeom prst="rect">
            <a:avLst/>
          </a:prstGeom>
          <a:noFill/>
          <a:ln w="9525" algn="ctr">
            <a:noFill/>
            <a:miter lim="800000"/>
            <a:headEnd/>
            <a:tailEnd/>
          </a:ln>
          <a:effectLst>
            <a:outerShdw dist="20000" dir="5400000" rotWithShape="0">
              <a:srgbClr val="000000">
                <a:alpha val="37999"/>
              </a:srgbClr>
            </a:outerShdw>
          </a:effectLst>
        </p:spPr>
        <p:txBody>
          <a:bodyPr lIns="90000" tIns="46800" rIns="90000" bIns="46800">
            <a:spAutoFit/>
          </a:bodyPr>
          <a:lstStyle/>
          <a:p>
            <a:pPr algn="ctr">
              <a:spcBef>
                <a:spcPct val="50000"/>
              </a:spcBef>
            </a:pPr>
            <a:r>
              <a:rPr lang="fi-FI" sz="1200" dirty="0"/>
              <a:t>Tehnyt: Kalle Hurme, Henrik Valve, Valtteri </a:t>
            </a:r>
            <a:r>
              <a:rPr lang="fi-FI" sz="1200" dirty="0" err="1"/>
              <a:t>Hutri</a:t>
            </a:r>
            <a:r>
              <a:rPr lang="fi-FI" sz="1200" dirty="0"/>
              <a:t>. Kuvat </a:t>
            </a:r>
            <a:r>
              <a:rPr lang="fi-FI" sz="1200" dirty="0" err="1"/>
              <a:t>SA-kuvia</a:t>
            </a:r>
            <a:endParaRPr lang="fi-FI" sz="1200" dirty="0"/>
          </a:p>
          <a:p>
            <a:pPr algn="ctr">
              <a:spcBef>
                <a:spcPct val="50000"/>
              </a:spcBef>
            </a:pPr>
            <a:r>
              <a:rPr lang="fi-FI" sz="1200" dirty="0"/>
              <a:t>Pääasialliset lähteet. HML varuskunnan historia ja Aimo Vihervuoren artikkeli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1800" dirty="0"/>
              <a:t>Konekivääri m 09 kattoasemassa Hämeenlinnassa </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748346" y="1285875"/>
            <a:ext cx="6966903" cy="4473132"/>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Otsikko 1"/>
          <p:cNvSpPr>
            <a:spLocks noGrp="1"/>
          </p:cNvSpPr>
          <p:nvPr>
            <p:ph type="title" idx="4294967295"/>
          </p:nvPr>
        </p:nvSpPr>
        <p:spPr>
          <a:xfrm>
            <a:off x="0" y="274638"/>
            <a:ext cx="8229600" cy="1143000"/>
          </a:xfrm>
        </p:spPr>
        <p:txBody>
          <a:bodyPr/>
          <a:lstStyle/>
          <a:p>
            <a:r>
              <a:rPr lang="fi-FI" sz="3600" dirty="0"/>
              <a:t>Maxim ilmatorjuntajalustalla m-21</a:t>
            </a:r>
          </a:p>
        </p:txBody>
      </p:sp>
      <p:pic>
        <p:nvPicPr>
          <p:cNvPr id="19458" name="Picture 2" descr="http://sa-kuva.fi/static/89/10/38910_r500.jpg"/>
          <p:cNvPicPr>
            <a:picLocks noChangeAspect="1" noChangeArrowheads="1"/>
          </p:cNvPicPr>
          <p:nvPr/>
        </p:nvPicPr>
        <p:blipFill>
          <a:blip r:embed="rId3" cstate="print"/>
          <a:srcRect/>
          <a:stretch>
            <a:fillRect/>
          </a:stretch>
        </p:blipFill>
        <p:spPr bwMode="auto">
          <a:xfrm>
            <a:off x="2717799" y="1438275"/>
            <a:ext cx="3349625" cy="47625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Otsikko 1"/>
          <p:cNvSpPr>
            <a:spLocks noGrp="1"/>
          </p:cNvSpPr>
          <p:nvPr>
            <p:ph type="title"/>
          </p:nvPr>
        </p:nvSpPr>
        <p:spPr/>
        <p:txBody>
          <a:bodyPr/>
          <a:lstStyle/>
          <a:p>
            <a:r>
              <a:rPr lang="fi-FI" sz="2800"/>
              <a:t>Tunnistetut pommittajat olivat tyyppiä </a:t>
            </a:r>
            <a:br>
              <a:rPr lang="fi-FI" sz="2800"/>
            </a:br>
            <a:r>
              <a:rPr lang="fi-FI" sz="2800"/>
              <a:t>Tupolev SB 2(yllä) ja osa mahdollisesti Iljushin DB 3 (alla) sillä kaikkia pommittajia ei tunnistettu</a:t>
            </a:r>
          </a:p>
        </p:txBody>
      </p:sp>
      <p:sp>
        <p:nvSpPr>
          <p:cNvPr id="21506" name="Sisällön paikkamerkki 2"/>
          <p:cNvSpPr>
            <a:spLocks noGrp="1"/>
          </p:cNvSpPr>
          <p:nvPr>
            <p:ph idx="1"/>
          </p:nvPr>
        </p:nvSpPr>
        <p:spPr>
          <a:xfrm>
            <a:off x="457200" y="1657350"/>
            <a:ext cx="8134350" cy="4468813"/>
          </a:xfrm>
        </p:spPr>
        <p:txBody>
          <a:bodyPr/>
          <a:lstStyle/>
          <a:p>
            <a:endParaRPr lang="fi-FI"/>
          </a:p>
          <a:p>
            <a:endParaRPr lang="fi-FI"/>
          </a:p>
        </p:txBody>
      </p:sp>
      <p:pic>
        <p:nvPicPr>
          <p:cNvPr id="21507" name="Kuva 3" descr="http://www.aviastar.org/pictures/russia/tu_sb-s.gif"/>
          <p:cNvPicPr>
            <a:picLocks noChangeAspect="1" noChangeArrowheads="1"/>
          </p:cNvPicPr>
          <p:nvPr/>
        </p:nvPicPr>
        <p:blipFill>
          <a:blip r:embed="rId2" cstate="print"/>
          <a:srcRect/>
          <a:stretch>
            <a:fillRect/>
          </a:stretch>
        </p:blipFill>
        <p:spPr bwMode="auto">
          <a:xfrm>
            <a:off x="1657350" y="3382963"/>
            <a:ext cx="2344738" cy="560387"/>
          </a:xfrm>
          <a:prstGeom prst="rect">
            <a:avLst/>
          </a:prstGeom>
          <a:noFill/>
          <a:ln w="9525">
            <a:noFill/>
            <a:miter lim="800000"/>
            <a:headEnd/>
            <a:tailEnd/>
          </a:ln>
        </p:spPr>
      </p:pic>
      <p:pic>
        <p:nvPicPr>
          <p:cNvPr id="21508" name="Kuva 4" descr="http://mig3.sovietwarplanes.com/db3-il4/tapanidb3/12_Winter%2040.jpg"/>
          <p:cNvPicPr>
            <a:picLocks noChangeAspect="1" noChangeArrowheads="1"/>
          </p:cNvPicPr>
          <p:nvPr/>
        </p:nvPicPr>
        <p:blipFill>
          <a:blip r:embed="rId3" cstate="print"/>
          <a:srcRect/>
          <a:stretch>
            <a:fillRect/>
          </a:stretch>
        </p:blipFill>
        <p:spPr bwMode="auto">
          <a:xfrm>
            <a:off x="1009650" y="3162300"/>
            <a:ext cx="6523038" cy="3000375"/>
          </a:xfrm>
          <a:prstGeom prst="rect">
            <a:avLst/>
          </a:prstGeom>
          <a:noFill/>
          <a:ln w="9525">
            <a:noFill/>
            <a:miter lim="800000"/>
            <a:headEnd/>
            <a:tailEnd/>
          </a:ln>
        </p:spPr>
      </p:pic>
      <p:pic>
        <p:nvPicPr>
          <p:cNvPr id="21509" name="Picture 2"/>
          <p:cNvPicPr>
            <a:picLocks noChangeAspect="1" noChangeArrowheads="1"/>
          </p:cNvPicPr>
          <p:nvPr/>
        </p:nvPicPr>
        <p:blipFill>
          <a:blip r:embed="rId4" cstate="print"/>
          <a:srcRect/>
          <a:stretch>
            <a:fillRect/>
          </a:stretch>
        </p:blipFill>
        <p:spPr bwMode="auto">
          <a:xfrm>
            <a:off x="1173163" y="2143125"/>
            <a:ext cx="5326062" cy="168116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Otsikko 1"/>
          <p:cNvSpPr>
            <a:spLocks noGrp="1"/>
          </p:cNvSpPr>
          <p:nvPr>
            <p:ph type="title"/>
          </p:nvPr>
        </p:nvSpPr>
        <p:spPr>
          <a:xfrm>
            <a:off x="457200" y="274638"/>
            <a:ext cx="7629525" cy="220662"/>
          </a:xfrm>
        </p:spPr>
        <p:txBody>
          <a:bodyPr/>
          <a:lstStyle/>
          <a:p>
            <a:r>
              <a:rPr lang="fi-FI" dirty="0"/>
              <a:t> </a:t>
            </a:r>
          </a:p>
        </p:txBody>
      </p:sp>
      <p:sp>
        <p:nvSpPr>
          <p:cNvPr id="22530" name="Sisällön paikkamerkki 2"/>
          <p:cNvSpPr>
            <a:spLocks noGrp="1"/>
          </p:cNvSpPr>
          <p:nvPr>
            <p:ph idx="1"/>
          </p:nvPr>
        </p:nvSpPr>
        <p:spPr>
          <a:xfrm>
            <a:off x="457200" y="1038225"/>
            <a:ext cx="8229600" cy="5087938"/>
          </a:xfrm>
        </p:spPr>
        <p:txBody>
          <a:bodyPr/>
          <a:lstStyle/>
          <a:p>
            <a:r>
              <a:rPr lang="fi-FI" sz="2400" dirty="0" err="1"/>
              <a:t>Tupolev</a:t>
            </a:r>
            <a:r>
              <a:rPr lang="fi-FI" sz="2400" dirty="0"/>
              <a:t> SB 2 oli kolmepaikkainen kaksimoottorinen keskiraskas pommikone. Kärkiväli 20,3m, pituus 12,6m, huippunopeus 375 km/h. Pommikuorma 500-750 kg.  Puolustusaseistus: nokassa kaksi 7,62 mm kk ja takana  tornissa yksi 7,62 mm kk ja osassa koneita oli takana myös </a:t>
            </a:r>
          </a:p>
          <a:p>
            <a:r>
              <a:rPr lang="fi-FI" sz="2400" dirty="0"/>
              <a:t>ala-</a:t>
            </a:r>
            <a:r>
              <a:rPr lang="fi-FI" sz="2400" dirty="0" err="1"/>
              <a:t>ampumo</a:t>
            </a:r>
            <a:r>
              <a:rPr lang="fi-FI" sz="2400" dirty="0"/>
              <a:t>, jossa oli yksi kk.</a:t>
            </a:r>
          </a:p>
          <a:p>
            <a:r>
              <a:rPr lang="fi-FI" sz="2400" dirty="0"/>
              <a:t>SB tarkoitti pikapommittajaa. Kone oli tuotannossa v 1936 -1941 ja sitä valmistettiin 6800 konetta.</a:t>
            </a:r>
          </a:p>
          <a:p>
            <a:r>
              <a:rPr lang="fi-FI" sz="2400" dirty="0"/>
              <a:t>Kone oli palveluskäyttöön tullessaan erittäin moderni ja nopeampi kuin hävittäjät. Talvisodan aikaan kone oli vielä kohtuullisen ajanmukainen. </a:t>
            </a:r>
          </a:p>
          <a:p>
            <a:endParaRPr lang="fi-FI" sz="2400" dirty="0"/>
          </a:p>
        </p:txBody>
      </p:sp>
      <p:pic>
        <p:nvPicPr>
          <p:cNvPr id="22531" name="Kuva 3" descr="http://www.aviastar.org/pictures/russia/tu_sb-s.gif"/>
          <p:cNvPicPr>
            <a:picLocks noChangeAspect="1" noChangeArrowheads="1"/>
          </p:cNvPicPr>
          <p:nvPr/>
        </p:nvPicPr>
        <p:blipFill>
          <a:blip r:embed="rId2" cstate="print"/>
          <a:srcRect/>
          <a:stretch>
            <a:fillRect/>
          </a:stretch>
        </p:blipFill>
        <p:spPr bwMode="auto">
          <a:xfrm>
            <a:off x="4559300" y="4929188"/>
            <a:ext cx="3397250" cy="966787"/>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Otsikko 1"/>
          <p:cNvSpPr>
            <a:spLocks noGrp="1"/>
          </p:cNvSpPr>
          <p:nvPr>
            <p:ph type="title"/>
          </p:nvPr>
        </p:nvSpPr>
        <p:spPr>
          <a:xfrm>
            <a:off x="457200" y="274638"/>
            <a:ext cx="7677150" cy="354012"/>
          </a:xfrm>
        </p:spPr>
        <p:txBody>
          <a:bodyPr/>
          <a:lstStyle/>
          <a:p>
            <a:r>
              <a:rPr lang="fi-FI" dirty="0"/>
              <a:t> </a:t>
            </a:r>
          </a:p>
        </p:txBody>
      </p:sp>
      <p:sp>
        <p:nvSpPr>
          <p:cNvPr id="23554" name="Sisällön paikkamerkki 2"/>
          <p:cNvSpPr>
            <a:spLocks noGrp="1"/>
          </p:cNvSpPr>
          <p:nvPr>
            <p:ph idx="1"/>
          </p:nvPr>
        </p:nvSpPr>
        <p:spPr>
          <a:xfrm>
            <a:off x="457200" y="942975"/>
            <a:ext cx="8229600" cy="5183188"/>
          </a:xfrm>
        </p:spPr>
        <p:txBody>
          <a:bodyPr/>
          <a:lstStyle/>
          <a:p>
            <a:r>
              <a:rPr lang="fi-FI" sz="2400" dirty="0" err="1"/>
              <a:t>Iljushin</a:t>
            </a:r>
            <a:r>
              <a:rPr lang="fi-FI" sz="2400" dirty="0"/>
              <a:t> DP 3 oli kolmepaikkainen keskiraskas pommikone.  Kärkiväli 21,4m, pituus 14,2 m, huippunopeus 405 km/h.  Pommikuorma 1000-2500 kg. Puolustusaseistus: etutornissa, takatornissa ja pohjaluukussa kussakin yksi 7,62 mm kk.</a:t>
            </a:r>
          </a:p>
          <a:p>
            <a:r>
              <a:rPr lang="fi-FI" sz="2400" dirty="0"/>
              <a:t>DP tarkoitti kaukopommittajaa ja kone oli käyttöön tullessaan luokassaan huippumoderni. Prototyypillä ja ensimmäisillä sarjakoneilla tehtiin maailmaennätyksiä lentomatkassa ja -korkeudessa. Konetta valmistettiin 1936- 1940 noin 1100 kpl.</a:t>
            </a:r>
          </a:p>
          <a:p>
            <a:r>
              <a:rPr lang="fi-FI" sz="2400" dirty="0"/>
              <a:t>Koneen pohjalta kehitettiin IL-4 jota rakennettiin 1939-1944 5300 kappaletta.</a:t>
            </a:r>
          </a:p>
          <a:p>
            <a:endParaRPr lang="fi-FI" sz="2400" dirty="0"/>
          </a:p>
          <a:p>
            <a:endParaRPr lang="fi-FI" sz="2400" dirty="0"/>
          </a:p>
          <a:p>
            <a:endParaRPr lang="fi-FI" sz="2400" dirty="0"/>
          </a:p>
        </p:txBody>
      </p:sp>
      <p:pic>
        <p:nvPicPr>
          <p:cNvPr id="23555" name="Kuva 3" descr="http://mig3.sovietwarplanes.com/db3-il4/tapanidb3/12_Winter%2040.jpg"/>
          <p:cNvPicPr>
            <a:picLocks noChangeAspect="1" noChangeArrowheads="1"/>
          </p:cNvPicPr>
          <p:nvPr/>
        </p:nvPicPr>
        <p:blipFill>
          <a:blip r:embed="rId2" cstate="print"/>
          <a:srcRect/>
          <a:stretch>
            <a:fillRect/>
          </a:stretch>
        </p:blipFill>
        <p:spPr bwMode="auto">
          <a:xfrm>
            <a:off x="3414713" y="4598988"/>
            <a:ext cx="4410075" cy="185102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Otsikko 1"/>
          <p:cNvSpPr>
            <a:spLocks noGrp="1"/>
          </p:cNvSpPr>
          <p:nvPr>
            <p:ph type="title"/>
          </p:nvPr>
        </p:nvSpPr>
        <p:spPr>
          <a:xfrm>
            <a:off x="457200" y="274638"/>
            <a:ext cx="8229600" cy="846137"/>
          </a:xfrm>
        </p:spPr>
        <p:txBody>
          <a:bodyPr/>
          <a:lstStyle/>
          <a:p>
            <a:r>
              <a:rPr lang="fi-FI" dirty="0"/>
              <a:t>Pommit</a:t>
            </a:r>
          </a:p>
        </p:txBody>
      </p:sp>
      <p:sp>
        <p:nvSpPr>
          <p:cNvPr id="24578" name="Sisällön paikkamerkki 2"/>
          <p:cNvSpPr>
            <a:spLocks noGrp="1"/>
          </p:cNvSpPr>
          <p:nvPr>
            <p:ph idx="1"/>
          </p:nvPr>
        </p:nvSpPr>
        <p:spPr>
          <a:xfrm>
            <a:off x="457200" y="1228725"/>
            <a:ext cx="8229600" cy="4897438"/>
          </a:xfrm>
        </p:spPr>
        <p:txBody>
          <a:bodyPr/>
          <a:lstStyle/>
          <a:p>
            <a:r>
              <a:rPr lang="fi-FI" sz="2400" dirty="0"/>
              <a:t>41 konetta pudotti kahdeksassa pommituksessa yli 300 pommia. Pommitus muodostelmissa oli enemmänkin koneita, mutta aina kaikki eivät pommittaneet Hämeenlinnaa.</a:t>
            </a:r>
          </a:p>
          <a:p>
            <a:r>
              <a:rPr lang="fi-FI" sz="2400" dirty="0"/>
              <a:t>Yleisin pommi oli 50-100 kg miinapommi. Pommi oli ohutkuorinen ja vaikutus perustui painevaikutukseen.  Pommi oli tehokas rakennuksia vastaan.  Miinapommeja pudotettiin yhteensä lähes 200 kpl.</a:t>
            </a:r>
          </a:p>
          <a:p>
            <a:r>
              <a:rPr lang="fi-FI" sz="2400" dirty="0"/>
              <a:t>Lisäksi käytettiin 25-50 kg sirpalepommeja. Pommin kuori oli paksu ja vaikutus perustui sirpaleiden suureen määrää. Tehokas ihmisiä vastaan. Pommeja pudotettiin n 60 kpl</a:t>
            </a:r>
          </a:p>
          <a:p>
            <a:r>
              <a:rPr lang="fi-FI" sz="2400" dirty="0"/>
              <a:t>Palopommeja oli kahdenlaisia. Osa oli pieniä 1,5kg </a:t>
            </a:r>
            <a:r>
              <a:rPr lang="fi-FI" sz="2400" dirty="0" err="1"/>
              <a:t>elektron</a:t>
            </a:r>
            <a:r>
              <a:rPr lang="fi-FI" sz="2400" dirty="0"/>
              <a:t> palopommeja. Ne olivat magnesiumtäytteisiä erittäin kuumalla liekillä palavia pommeja. Osa oli suurempia naftalla täytettyjä pommeja. Palopommeja pudotettiin n 60 kpl.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p:txBody>
          <a:bodyPr/>
          <a:lstStyle/>
          <a:p>
            <a:r>
              <a:rPr lang="fi-FI" dirty="0"/>
              <a:t>Pommeja</a:t>
            </a:r>
          </a:p>
        </p:txBody>
      </p:sp>
      <p:pic>
        <p:nvPicPr>
          <p:cNvPr id="46084" name="Kuva 1" descr="3954.jpg"/>
          <p:cNvPicPr>
            <a:picLocks noGrp="1" noChangeAspect="1" noChangeArrowheads="1"/>
          </p:cNvPicPr>
          <p:nvPr>
            <p:ph type="body" idx="1"/>
          </p:nvPr>
        </p:nvPicPr>
        <p:blipFill>
          <a:blip r:embed="rId2" cstate="print"/>
          <a:srcRect/>
          <a:stretch>
            <a:fillRect/>
          </a:stretch>
        </p:blipFill>
        <p:spPr>
          <a:xfrm>
            <a:off x="295275" y="1223963"/>
            <a:ext cx="5057775" cy="2355850"/>
          </a:xfrm>
          <a:noFill/>
          <a:ln/>
        </p:spPr>
      </p:pic>
      <p:pic>
        <p:nvPicPr>
          <p:cNvPr id="46085" name="Kuva 1" descr="http://sa-kuva.fi/static/41/66/114166_r500.jpg"/>
          <p:cNvPicPr>
            <a:picLocks noChangeAspect="1" noChangeArrowheads="1"/>
          </p:cNvPicPr>
          <p:nvPr/>
        </p:nvPicPr>
        <p:blipFill>
          <a:blip r:embed="rId3" cstate="print"/>
          <a:srcRect/>
          <a:stretch>
            <a:fillRect/>
          </a:stretch>
        </p:blipFill>
        <p:spPr bwMode="auto">
          <a:xfrm>
            <a:off x="4591050" y="3790950"/>
            <a:ext cx="3763963" cy="2616200"/>
          </a:xfrm>
          <a:prstGeom prst="rect">
            <a:avLst/>
          </a:prstGeom>
          <a:noFill/>
          <a:ln w="9525">
            <a:noFill/>
            <a:miter lim="800000"/>
            <a:headEnd/>
            <a:tailEnd/>
          </a:ln>
        </p:spPr>
      </p:pic>
      <p:sp>
        <p:nvSpPr>
          <p:cNvPr id="46086" name="Rectangle 6"/>
          <p:cNvSpPr>
            <a:spLocks noChangeArrowheads="1"/>
          </p:cNvSpPr>
          <p:nvPr/>
        </p:nvSpPr>
        <p:spPr bwMode="auto">
          <a:xfrm>
            <a:off x="255588" y="4835774"/>
            <a:ext cx="4035592" cy="769441"/>
          </a:xfrm>
          <a:prstGeom prst="rect">
            <a:avLst/>
          </a:prstGeom>
          <a:noFill/>
          <a:ln w="9525">
            <a:noFill/>
            <a:miter lim="800000"/>
            <a:headEnd/>
            <a:tailEnd/>
          </a:ln>
          <a:effectLst/>
        </p:spPr>
        <p:txBody>
          <a:bodyPr wrap="none" anchor="ctr">
            <a:spAutoFit/>
          </a:bodyPr>
          <a:lstStyle/>
          <a:p>
            <a:r>
              <a:rPr lang="fi-FI" dirty="0"/>
              <a:t>Kemijärvi 9.2.1940    50 kg suutari</a:t>
            </a:r>
          </a:p>
          <a:p>
            <a:r>
              <a:rPr lang="fi-FI" dirty="0"/>
              <a:t>Miinapommi</a:t>
            </a:r>
          </a:p>
        </p:txBody>
      </p:sp>
      <p:sp>
        <p:nvSpPr>
          <p:cNvPr id="46087" name="Rectangle 7"/>
          <p:cNvSpPr>
            <a:spLocks noChangeArrowheads="1"/>
          </p:cNvSpPr>
          <p:nvPr/>
        </p:nvSpPr>
        <p:spPr bwMode="auto">
          <a:xfrm>
            <a:off x="5573713" y="1297279"/>
            <a:ext cx="2951162" cy="1908215"/>
          </a:xfrm>
          <a:prstGeom prst="rect">
            <a:avLst/>
          </a:prstGeom>
          <a:noFill/>
          <a:ln w="9525">
            <a:noFill/>
            <a:miter lim="800000"/>
            <a:headEnd/>
            <a:tailEnd/>
          </a:ln>
          <a:effectLst/>
        </p:spPr>
        <p:txBody>
          <a:bodyPr wrap="square" anchor="ctr">
            <a:spAutoFit/>
          </a:bodyPr>
          <a:lstStyle/>
          <a:p>
            <a:r>
              <a:rPr lang="fi-FI" dirty="0"/>
              <a:t>Palopommi   </a:t>
            </a:r>
          </a:p>
          <a:p>
            <a:r>
              <a:rPr lang="fi-FI" sz="1600" dirty="0"/>
              <a:t>Vieressä on  pystyssä palopommisäiliö, ns. </a:t>
            </a:r>
            <a:r>
              <a:rPr lang="fi-FI" sz="1600" dirty="0" err="1"/>
              <a:t>Molotovin</a:t>
            </a:r>
            <a:r>
              <a:rPr lang="fi-FI" sz="1600" dirty="0"/>
              <a:t> leipäkori, joka pudotessaan sirotteli palopommeja. Säiliötä ei tiettävästi käytetty Hämeenlinnaa vastaan.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3"/>
          <p:cNvPicPr>
            <a:picLocks noChangeAspect="1"/>
          </p:cNvPicPr>
          <p:nvPr/>
        </p:nvPicPr>
        <p:blipFill>
          <a:blip r:embed="rId3" cstate="print"/>
          <a:srcRect l="17668" t="17513" r="24242" b="36877"/>
          <a:stretch>
            <a:fillRect/>
          </a:stretch>
        </p:blipFill>
        <p:spPr bwMode="auto">
          <a:xfrm>
            <a:off x="-7938" y="0"/>
            <a:ext cx="6175376" cy="6858000"/>
          </a:xfrm>
          <a:prstGeom prst="rect">
            <a:avLst/>
          </a:prstGeom>
          <a:noFill/>
          <a:ln w="12700">
            <a:solidFill>
              <a:srgbClr val="000000"/>
            </a:solidFill>
            <a:miter lim="800000"/>
            <a:headEnd/>
            <a:tailEnd/>
          </a:ln>
        </p:spPr>
      </p:pic>
      <p:sp>
        <p:nvSpPr>
          <p:cNvPr id="25602" name="Text Box 17"/>
          <p:cNvSpPr txBox="1">
            <a:spLocks noChangeArrowheads="1"/>
          </p:cNvSpPr>
          <p:nvPr/>
        </p:nvSpPr>
        <p:spPr bwMode="auto">
          <a:xfrm>
            <a:off x="4211638" y="0"/>
            <a:ext cx="4932362" cy="366713"/>
          </a:xfrm>
          <a:prstGeom prst="rect">
            <a:avLst/>
          </a:prstGeom>
          <a:noFill/>
          <a:ln w="9525">
            <a:noFill/>
            <a:miter lim="800000"/>
            <a:headEnd/>
            <a:tailEnd/>
          </a:ln>
        </p:spPr>
        <p:txBody>
          <a:bodyPr>
            <a:spAutoFit/>
          </a:bodyPr>
          <a:lstStyle/>
          <a:p>
            <a:pPr>
              <a:spcBef>
                <a:spcPct val="50000"/>
              </a:spcBef>
            </a:pPr>
            <a:endParaRPr lang="fi-FI" sz="1800">
              <a:solidFill>
                <a:schemeClr val="tx1"/>
              </a:solidFill>
              <a:latin typeface="Arial" charset="0"/>
            </a:endParaRPr>
          </a:p>
        </p:txBody>
      </p:sp>
      <p:sp>
        <p:nvSpPr>
          <p:cNvPr id="3" name="Regular Pentagon 2"/>
          <p:cNvSpPr/>
          <p:nvPr/>
        </p:nvSpPr>
        <p:spPr>
          <a:xfrm>
            <a:off x="4044950" y="2368550"/>
            <a:ext cx="71438" cy="73025"/>
          </a:xfrm>
          <a:prstGeom prst="pentagon">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22" name="Regular Pentagon 21"/>
          <p:cNvSpPr/>
          <p:nvPr/>
        </p:nvSpPr>
        <p:spPr>
          <a:xfrm>
            <a:off x="2212975" y="942975"/>
            <a:ext cx="107950" cy="107950"/>
          </a:xfrm>
          <a:prstGeom prst="pentagon">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23" name="Regular Pentagon 22"/>
          <p:cNvSpPr/>
          <p:nvPr/>
        </p:nvSpPr>
        <p:spPr>
          <a:xfrm>
            <a:off x="3540125" y="2965450"/>
            <a:ext cx="107950" cy="107950"/>
          </a:xfrm>
          <a:prstGeom prst="pentagon">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24" name="Regular Pentagon 23"/>
          <p:cNvSpPr/>
          <p:nvPr/>
        </p:nvSpPr>
        <p:spPr>
          <a:xfrm>
            <a:off x="3421063" y="3127375"/>
            <a:ext cx="107950" cy="107950"/>
          </a:xfrm>
          <a:prstGeom prst="pentagon">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dirty="0"/>
          </a:p>
        </p:txBody>
      </p:sp>
      <p:sp>
        <p:nvSpPr>
          <p:cNvPr id="25" name="Regular Pentagon 24"/>
          <p:cNvSpPr/>
          <p:nvPr/>
        </p:nvSpPr>
        <p:spPr>
          <a:xfrm>
            <a:off x="3267075" y="3038475"/>
            <a:ext cx="107950" cy="107950"/>
          </a:xfrm>
          <a:prstGeom prst="pentagon">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26" name="Regular Pentagon 25"/>
          <p:cNvSpPr/>
          <p:nvPr/>
        </p:nvSpPr>
        <p:spPr>
          <a:xfrm>
            <a:off x="5065713" y="4989513"/>
            <a:ext cx="107950" cy="107950"/>
          </a:xfrm>
          <a:prstGeom prst="pentagon">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4" name="Isosceles Triangle 3"/>
          <p:cNvSpPr/>
          <p:nvPr/>
        </p:nvSpPr>
        <p:spPr>
          <a:xfrm>
            <a:off x="2911475" y="3124200"/>
            <a:ext cx="107950" cy="73025"/>
          </a:xfrm>
          <a:prstGeom prst="triangl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a:p>
        </p:txBody>
      </p:sp>
      <p:sp>
        <p:nvSpPr>
          <p:cNvPr id="25610" name="TextBox 4"/>
          <p:cNvSpPr txBox="1">
            <a:spLocks noChangeArrowheads="1"/>
          </p:cNvSpPr>
          <p:nvPr/>
        </p:nvSpPr>
        <p:spPr bwMode="auto">
          <a:xfrm>
            <a:off x="6167438" y="211138"/>
            <a:ext cx="2506662" cy="2649537"/>
          </a:xfrm>
          <a:prstGeom prst="rect">
            <a:avLst/>
          </a:prstGeom>
          <a:noFill/>
          <a:ln w="9525">
            <a:noFill/>
            <a:miter lim="800000"/>
            <a:headEnd/>
            <a:tailEnd/>
          </a:ln>
        </p:spPr>
        <p:txBody>
          <a:bodyPr wrap="none">
            <a:spAutoFit/>
          </a:bodyPr>
          <a:lstStyle/>
          <a:p>
            <a:r>
              <a:rPr lang="fi-FI" sz="1600" b="1" dirty="0"/>
              <a:t>IT konekiväärien asemat on</a:t>
            </a:r>
          </a:p>
          <a:p>
            <a:r>
              <a:rPr lang="fi-FI" sz="1600" b="1" dirty="0"/>
              <a:t>merkitty viisikulmioilla</a:t>
            </a:r>
          </a:p>
          <a:p>
            <a:pPr>
              <a:buFont typeface="Arial" charset="0"/>
              <a:buChar char="•"/>
            </a:pPr>
            <a:r>
              <a:rPr lang="fi-FI" sz="1400" dirty="0"/>
              <a:t>Kattoasemat linnoitettiin </a:t>
            </a:r>
          </a:p>
          <a:p>
            <a:r>
              <a:rPr lang="fi-FI" sz="1400" dirty="0"/>
              <a:t>paperipaaleilla</a:t>
            </a:r>
          </a:p>
          <a:p>
            <a:endParaRPr lang="fi-FI" dirty="0"/>
          </a:p>
          <a:p>
            <a:endParaRPr lang="fi-FI" dirty="0"/>
          </a:p>
          <a:p>
            <a:endParaRPr lang="fi-FI" dirty="0"/>
          </a:p>
          <a:p>
            <a:r>
              <a:rPr lang="fi-FI" sz="1400" b="1" dirty="0"/>
              <a:t>Torjuntakeskus on merkitty </a:t>
            </a:r>
          </a:p>
          <a:p>
            <a:r>
              <a:rPr lang="fi-FI" sz="1400" b="1" dirty="0"/>
              <a:t>kolmiolla</a:t>
            </a:r>
          </a:p>
          <a:p>
            <a:endParaRPr lang="fi-FI" sz="14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3"/>
          <p:cNvPicPr>
            <a:picLocks noChangeAspect="1"/>
          </p:cNvPicPr>
          <p:nvPr/>
        </p:nvPicPr>
        <p:blipFill>
          <a:blip r:embed="rId3" cstate="print"/>
          <a:srcRect l="17668" t="17513" r="24242" b="36877"/>
          <a:stretch>
            <a:fillRect/>
          </a:stretch>
        </p:blipFill>
        <p:spPr bwMode="auto">
          <a:xfrm>
            <a:off x="0" y="0"/>
            <a:ext cx="6175375" cy="6858000"/>
          </a:xfrm>
          <a:prstGeom prst="rect">
            <a:avLst/>
          </a:prstGeom>
          <a:noFill/>
          <a:ln w="12700">
            <a:solidFill>
              <a:srgbClr val="000000"/>
            </a:solidFill>
            <a:miter lim="800000"/>
            <a:headEnd/>
            <a:tailEnd/>
          </a:ln>
        </p:spPr>
      </p:pic>
      <p:sp>
        <p:nvSpPr>
          <p:cNvPr id="5" name="Oval 4"/>
          <p:cNvSpPr/>
          <p:nvPr/>
        </p:nvSpPr>
        <p:spPr>
          <a:xfrm>
            <a:off x="4468813" y="3395663"/>
            <a:ext cx="46037"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7" name="Oval 6"/>
          <p:cNvSpPr/>
          <p:nvPr/>
        </p:nvSpPr>
        <p:spPr>
          <a:xfrm>
            <a:off x="4492625" y="3463925"/>
            <a:ext cx="46038" cy="4603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8" name="Oval 7"/>
          <p:cNvSpPr/>
          <p:nvPr/>
        </p:nvSpPr>
        <p:spPr>
          <a:xfrm>
            <a:off x="4248150" y="3127375"/>
            <a:ext cx="44450" cy="4445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9" name="Oval 8"/>
          <p:cNvSpPr/>
          <p:nvPr/>
        </p:nvSpPr>
        <p:spPr>
          <a:xfrm>
            <a:off x="4264025" y="3163888"/>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11" name="Oval 10"/>
          <p:cNvSpPr/>
          <p:nvPr/>
        </p:nvSpPr>
        <p:spPr>
          <a:xfrm>
            <a:off x="4211638" y="3100388"/>
            <a:ext cx="46037" cy="4445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12" name="Oval 11"/>
          <p:cNvSpPr/>
          <p:nvPr/>
        </p:nvSpPr>
        <p:spPr>
          <a:xfrm>
            <a:off x="4165600" y="3100388"/>
            <a:ext cx="46038" cy="4445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17" name="Oval 16"/>
          <p:cNvSpPr/>
          <p:nvPr/>
        </p:nvSpPr>
        <p:spPr>
          <a:xfrm>
            <a:off x="3473450" y="2433638"/>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18" name="Oval 17"/>
          <p:cNvSpPr/>
          <p:nvPr/>
        </p:nvSpPr>
        <p:spPr>
          <a:xfrm>
            <a:off x="3563938" y="2492375"/>
            <a:ext cx="46037" cy="4603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19" name="Oval 18"/>
          <p:cNvSpPr/>
          <p:nvPr/>
        </p:nvSpPr>
        <p:spPr>
          <a:xfrm>
            <a:off x="3360738" y="2330450"/>
            <a:ext cx="46037" cy="4603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0" name="Oval 19"/>
          <p:cNvSpPr/>
          <p:nvPr/>
        </p:nvSpPr>
        <p:spPr>
          <a:xfrm>
            <a:off x="3406775" y="2260600"/>
            <a:ext cx="46038" cy="4603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1" name="Oval 20"/>
          <p:cNvSpPr/>
          <p:nvPr/>
        </p:nvSpPr>
        <p:spPr>
          <a:xfrm>
            <a:off x="3467100" y="2214563"/>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 name="Oval 17"/>
          <p:cNvSpPr/>
          <p:nvPr/>
        </p:nvSpPr>
        <p:spPr>
          <a:xfrm>
            <a:off x="3525838" y="2552700"/>
            <a:ext cx="46037" cy="4603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7662" name="Text Box 17"/>
          <p:cNvSpPr txBox="1">
            <a:spLocks noChangeArrowheads="1"/>
          </p:cNvSpPr>
          <p:nvPr/>
        </p:nvSpPr>
        <p:spPr bwMode="auto">
          <a:xfrm>
            <a:off x="4211638" y="0"/>
            <a:ext cx="4932362" cy="366713"/>
          </a:xfrm>
          <a:prstGeom prst="rect">
            <a:avLst/>
          </a:prstGeom>
          <a:noFill/>
          <a:ln w="9525">
            <a:noFill/>
            <a:miter lim="800000"/>
            <a:headEnd/>
            <a:tailEnd/>
          </a:ln>
        </p:spPr>
        <p:txBody>
          <a:bodyPr>
            <a:spAutoFit/>
          </a:bodyPr>
          <a:lstStyle/>
          <a:p>
            <a:pPr>
              <a:spcBef>
                <a:spcPct val="50000"/>
              </a:spcBef>
            </a:pPr>
            <a:endParaRPr lang="fi-FI" sz="1800">
              <a:solidFill>
                <a:schemeClr val="tx1"/>
              </a:solidFill>
              <a:latin typeface="Arial" charset="0"/>
            </a:endParaRPr>
          </a:p>
        </p:txBody>
      </p:sp>
      <p:sp>
        <p:nvSpPr>
          <p:cNvPr id="14351" name="Text Box 18"/>
          <p:cNvSpPr txBox="1">
            <a:spLocks noChangeArrowheads="1"/>
          </p:cNvSpPr>
          <p:nvPr/>
        </p:nvSpPr>
        <p:spPr bwMode="auto">
          <a:xfrm>
            <a:off x="6156325" y="0"/>
            <a:ext cx="2987675" cy="4800600"/>
          </a:xfrm>
          <a:prstGeom prst="rect">
            <a:avLst/>
          </a:prstGeom>
          <a:noFill/>
          <a:ln w="9525">
            <a:noFill/>
            <a:miter lim="800000"/>
            <a:headEnd/>
            <a:tailEnd/>
          </a:ln>
        </p:spPr>
        <p:txBody>
          <a:bodyPr lIns="90000">
            <a:spAutoFit/>
          </a:bodyPr>
          <a:lstStyle/>
          <a:p>
            <a:pPr>
              <a:spcBef>
                <a:spcPct val="50000"/>
              </a:spcBef>
              <a:defRPr/>
            </a:pPr>
            <a:r>
              <a:rPr lang="fi-FI" b="1" dirty="0">
                <a:solidFill>
                  <a:schemeClr val="tx1"/>
                </a:solidFill>
                <a:effectLst>
                  <a:outerShdw blurRad="38100" dist="38100" dir="2700000" algn="tl">
                    <a:srgbClr val="C0C0C0"/>
                  </a:outerShdw>
                </a:effectLst>
              </a:rPr>
              <a:t>1. pommitus 27.12.1939 klo 12:50</a:t>
            </a:r>
          </a:p>
          <a:p>
            <a:pPr>
              <a:spcBef>
                <a:spcPct val="50000"/>
              </a:spcBef>
              <a:defRPr/>
            </a:pPr>
            <a:endParaRPr lang="fi-FI" sz="1600" b="1" dirty="0">
              <a:solidFill>
                <a:schemeClr val="tx1"/>
              </a:solidFill>
              <a:effectLst>
                <a:outerShdw blurRad="38100" dist="38100" dir="2700000" algn="tl">
                  <a:srgbClr val="C0C0C0"/>
                </a:outerShdw>
              </a:effectLst>
            </a:endParaRPr>
          </a:p>
          <a:p>
            <a:pPr>
              <a:defRPr/>
            </a:pPr>
            <a:r>
              <a:rPr lang="fi-FI" sz="1400" dirty="0">
                <a:solidFill>
                  <a:schemeClr val="tx1"/>
                </a:solidFill>
              </a:rPr>
              <a:t>Kuuden koneen laivue etelästä, 19 pommia. Konetyyppiä ei tunnistettu.</a:t>
            </a:r>
          </a:p>
          <a:p>
            <a:pPr>
              <a:defRPr/>
            </a:pPr>
            <a:endParaRPr lang="fi-FI" sz="1400" dirty="0">
              <a:solidFill>
                <a:schemeClr val="tx1"/>
              </a:solidFill>
            </a:endParaRPr>
          </a:p>
          <a:p>
            <a:pPr>
              <a:defRPr/>
            </a:pPr>
            <a:r>
              <a:rPr lang="fi-FI" sz="1400" dirty="0" err="1">
                <a:solidFill>
                  <a:schemeClr val="tx1"/>
                </a:solidFill>
              </a:rPr>
              <a:t>Luukkaanlahden</a:t>
            </a:r>
            <a:r>
              <a:rPr lang="fi-FI" sz="1400" dirty="0">
                <a:solidFill>
                  <a:schemeClr val="tx1"/>
                </a:solidFill>
              </a:rPr>
              <a:t> pohjoispuolella pudotettiin niistä 13 miinapommia. Imatran Voiman ja Nokian voimajohtoja katkesi. Sirpaleet vaurioittivat kolmea taloa. </a:t>
            </a:r>
          </a:p>
          <a:p>
            <a:pPr>
              <a:defRPr/>
            </a:pPr>
            <a:endParaRPr lang="fi-FI" sz="1400" dirty="0">
              <a:solidFill>
                <a:schemeClr val="tx1"/>
              </a:solidFill>
            </a:endParaRPr>
          </a:p>
          <a:p>
            <a:pPr>
              <a:defRPr/>
            </a:pPr>
            <a:r>
              <a:rPr lang="fi-FI" sz="1400" dirty="0">
                <a:solidFill>
                  <a:schemeClr val="tx1"/>
                </a:solidFill>
              </a:rPr>
              <a:t>Loput kuusi pommia, joista yksi oli palopommi, putosivat sahan alueelle Varikonniemeen. </a:t>
            </a:r>
          </a:p>
          <a:p>
            <a:pPr>
              <a:defRPr/>
            </a:pPr>
            <a:endParaRPr lang="fi-FI" sz="1400" dirty="0">
              <a:solidFill>
                <a:schemeClr val="tx1"/>
              </a:solidFill>
            </a:endParaRPr>
          </a:p>
          <a:p>
            <a:pPr>
              <a:defRPr/>
            </a:pPr>
            <a:r>
              <a:rPr lang="fi-FI" sz="1400" dirty="0">
                <a:solidFill>
                  <a:schemeClr val="tx1"/>
                </a:solidFill>
              </a:rPr>
              <a:t>Sahan rantasilta särkyi. Saharakennuksen ja konehuoneen väliin pudonnut palopommi sammutettiin nopeasti.</a:t>
            </a:r>
          </a:p>
        </p:txBody>
      </p:sp>
      <p:sp>
        <p:nvSpPr>
          <p:cNvPr id="14353" name="Line 17"/>
          <p:cNvSpPr>
            <a:spLocks noChangeShapeType="1"/>
          </p:cNvSpPr>
          <p:nvPr/>
        </p:nvSpPr>
        <p:spPr bwMode="auto">
          <a:xfrm flipH="1" flipV="1">
            <a:off x="3276600" y="2133600"/>
            <a:ext cx="1655763" cy="1727200"/>
          </a:xfrm>
          <a:prstGeom prst="line">
            <a:avLst/>
          </a:prstGeom>
          <a:noFill/>
          <a:ln w="9525">
            <a:solidFill>
              <a:schemeClr val="tx1"/>
            </a:solidFill>
            <a:round/>
            <a:headEnd/>
            <a:tailEnd type="triangle" w="med" len="med"/>
          </a:ln>
          <a:effectLst>
            <a:outerShdw dist="20000" dir="5400000" rotWithShape="0">
              <a:srgbClr val="000000">
                <a:alpha val="37999"/>
              </a:srgbClr>
            </a:outerShdw>
          </a:effectLst>
        </p:spPr>
        <p:txBody>
          <a:bodyPr lIns="90000" tIns="46800" rIns="90000" bIns="46800" anchor="ctr"/>
          <a:lstStyle/>
          <a:p>
            <a:pPr algn="ctr">
              <a:defRPr/>
            </a:pPr>
            <a:endParaRPr lang="fi-FI"/>
          </a:p>
        </p:txBody>
      </p:sp>
      <p:sp>
        <p:nvSpPr>
          <p:cNvPr id="22" name="Regular Pentagon 21"/>
          <p:cNvSpPr/>
          <p:nvPr/>
        </p:nvSpPr>
        <p:spPr>
          <a:xfrm>
            <a:off x="2212975" y="1000125"/>
            <a:ext cx="63500" cy="63500"/>
          </a:xfrm>
          <a:prstGeom prst="pentagon">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23" name="Regular Pentagon 22"/>
          <p:cNvSpPr/>
          <p:nvPr/>
        </p:nvSpPr>
        <p:spPr>
          <a:xfrm>
            <a:off x="3540125" y="2965450"/>
            <a:ext cx="63500" cy="63500"/>
          </a:xfrm>
          <a:prstGeom prst="pentagon">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24" name="Regular Pentagon 23"/>
          <p:cNvSpPr/>
          <p:nvPr/>
        </p:nvSpPr>
        <p:spPr>
          <a:xfrm>
            <a:off x="3468688" y="3146425"/>
            <a:ext cx="63500" cy="63500"/>
          </a:xfrm>
          <a:prstGeom prst="pentagon">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25" name="Regular Pentagon 24"/>
          <p:cNvSpPr/>
          <p:nvPr/>
        </p:nvSpPr>
        <p:spPr>
          <a:xfrm>
            <a:off x="3238500" y="3105150"/>
            <a:ext cx="63500" cy="63500"/>
          </a:xfrm>
          <a:prstGeom prst="pentagon">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26" name="Regular Pentagon 25"/>
          <p:cNvSpPr/>
          <p:nvPr/>
        </p:nvSpPr>
        <p:spPr>
          <a:xfrm>
            <a:off x="5065713" y="4989513"/>
            <a:ext cx="61912" cy="61912"/>
          </a:xfrm>
          <a:prstGeom prst="pentagon">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28" name="Oval 17"/>
          <p:cNvSpPr/>
          <p:nvPr/>
        </p:nvSpPr>
        <p:spPr>
          <a:xfrm>
            <a:off x="4327525" y="3284538"/>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3"/>
          <p:cNvPicPr>
            <a:picLocks noChangeAspect="1"/>
          </p:cNvPicPr>
          <p:nvPr/>
        </p:nvPicPr>
        <p:blipFill>
          <a:blip r:embed="rId3" cstate="print"/>
          <a:srcRect l="17668" t="17513" r="24242" b="36877"/>
          <a:stretch>
            <a:fillRect/>
          </a:stretch>
        </p:blipFill>
        <p:spPr bwMode="auto">
          <a:xfrm>
            <a:off x="-39688" y="1588"/>
            <a:ext cx="6175376" cy="6858000"/>
          </a:xfrm>
          <a:prstGeom prst="rect">
            <a:avLst/>
          </a:prstGeom>
          <a:noFill/>
          <a:ln w="12700">
            <a:solidFill>
              <a:srgbClr val="000000"/>
            </a:solidFill>
            <a:miter lim="800000"/>
            <a:headEnd/>
            <a:tailEnd/>
          </a:ln>
        </p:spPr>
      </p:pic>
      <p:sp>
        <p:nvSpPr>
          <p:cNvPr id="15" name="Oval 14"/>
          <p:cNvSpPr/>
          <p:nvPr/>
        </p:nvSpPr>
        <p:spPr>
          <a:xfrm>
            <a:off x="3449638" y="2651125"/>
            <a:ext cx="46037" cy="4603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16" name="Oval 15"/>
          <p:cNvSpPr/>
          <p:nvPr/>
        </p:nvSpPr>
        <p:spPr>
          <a:xfrm>
            <a:off x="2671763" y="2797175"/>
            <a:ext cx="46037" cy="4603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2" name="Oval 21"/>
          <p:cNvSpPr/>
          <p:nvPr/>
        </p:nvSpPr>
        <p:spPr>
          <a:xfrm>
            <a:off x="2692400" y="2986088"/>
            <a:ext cx="46038" cy="4762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3" name="Oval 22"/>
          <p:cNvSpPr/>
          <p:nvPr/>
        </p:nvSpPr>
        <p:spPr>
          <a:xfrm>
            <a:off x="2790825" y="2860675"/>
            <a:ext cx="46038" cy="4445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4" name="Oval 23"/>
          <p:cNvSpPr/>
          <p:nvPr/>
        </p:nvSpPr>
        <p:spPr>
          <a:xfrm>
            <a:off x="2695575" y="2889250"/>
            <a:ext cx="46038" cy="4603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5" name="Oval 24"/>
          <p:cNvSpPr/>
          <p:nvPr/>
        </p:nvSpPr>
        <p:spPr>
          <a:xfrm>
            <a:off x="2405063" y="3081338"/>
            <a:ext cx="46037" cy="4445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6" name="Oval 25"/>
          <p:cNvSpPr/>
          <p:nvPr/>
        </p:nvSpPr>
        <p:spPr>
          <a:xfrm>
            <a:off x="1752600" y="3240088"/>
            <a:ext cx="46038" cy="4445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9" name="Oval 28"/>
          <p:cNvSpPr/>
          <p:nvPr/>
        </p:nvSpPr>
        <p:spPr>
          <a:xfrm>
            <a:off x="2620963" y="2782888"/>
            <a:ext cx="46037" cy="4445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30" name="Oval 29"/>
          <p:cNvSpPr/>
          <p:nvPr/>
        </p:nvSpPr>
        <p:spPr>
          <a:xfrm>
            <a:off x="2230438" y="3122613"/>
            <a:ext cx="44450" cy="4445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31" name="Oval 30"/>
          <p:cNvSpPr/>
          <p:nvPr/>
        </p:nvSpPr>
        <p:spPr>
          <a:xfrm>
            <a:off x="2192338" y="3071813"/>
            <a:ext cx="44450" cy="4445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32" name="Oval 31"/>
          <p:cNvSpPr/>
          <p:nvPr/>
        </p:nvSpPr>
        <p:spPr>
          <a:xfrm>
            <a:off x="2009775" y="3119438"/>
            <a:ext cx="46038" cy="4762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16397" name="Text Box 28"/>
          <p:cNvSpPr txBox="1">
            <a:spLocks noChangeArrowheads="1"/>
          </p:cNvSpPr>
          <p:nvPr/>
        </p:nvSpPr>
        <p:spPr bwMode="auto">
          <a:xfrm>
            <a:off x="6156325" y="0"/>
            <a:ext cx="2987675" cy="4554538"/>
          </a:xfrm>
          <a:prstGeom prst="rect">
            <a:avLst/>
          </a:prstGeom>
          <a:noFill/>
          <a:ln w="9525">
            <a:noFill/>
            <a:miter lim="800000"/>
            <a:headEnd/>
            <a:tailEnd/>
          </a:ln>
        </p:spPr>
        <p:txBody>
          <a:bodyPr>
            <a:spAutoFit/>
          </a:bodyPr>
          <a:lstStyle/>
          <a:p>
            <a:pPr>
              <a:defRPr/>
            </a:pPr>
            <a:r>
              <a:rPr lang="fi-FI" b="1" dirty="0">
                <a:solidFill>
                  <a:schemeClr val="tx1"/>
                </a:solidFill>
                <a:effectLst>
                  <a:outerShdw blurRad="38100" dist="38100" dir="2700000" algn="tl">
                    <a:srgbClr val="C0C0C0"/>
                  </a:outerShdw>
                </a:effectLst>
              </a:rPr>
              <a:t>2. pommitus 31.12.1939 klo 11:34</a:t>
            </a:r>
          </a:p>
          <a:p>
            <a:pPr>
              <a:defRPr/>
            </a:pPr>
            <a:endParaRPr lang="fi-FI" b="1" dirty="0">
              <a:solidFill>
                <a:schemeClr val="tx1"/>
              </a:solidFill>
              <a:effectLst>
                <a:outerShdw blurRad="38100" dist="38100" dir="2700000" algn="tl">
                  <a:srgbClr val="C0C0C0"/>
                </a:outerShdw>
              </a:effectLst>
            </a:endParaRPr>
          </a:p>
          <a:p>
            <a:pPr>
              <a:defRPr/>
            </a:pPr>
            <a:r>
              <a:rPr lang="fi-FI" sz="1400" dirty="0">
                <a:solidFill>
                  <a:schemeClr val="tx1"/>
                </a:solidFill>
              </a:rPr>
              <a:t>Kolme lentokonetta 2000m korkeudessa, pommeja pudotettiin yhteensä 14.  Konetyyppiä ei tunnistettu.</a:t>
            </a:r>
          </a:p>
          <a:p>
            <a:pPr>
              <a:defRPr/>
            </a:pPr>
            <a:endParaRPr lang="fi-FI" sz="1400" dirty="0">
              <a:solidFill>
                <a:schemeClr val="tx1"/>
              </a:solidFill>
            </a:endParaRPr>
          </a:p>
          <a:p>
            <a:pPr>
              <a:defRPr/>
            </a:pPr>
            <a:r>
              <a:rPr lang="fi-FI" sz="1400" dirty="0">
                <a:solidFill>
                  <a:schemeClr val="tx1"/>
                </a:solidFill>
              </a:rPr>
              <a:t>Yksi pommi eksyi Niittykadun päähän </a:t>
            </a:r>
            <a:r>
              <a:rPr lang="fi-FI" sz="1400" dirty="0" err="1">
                <a:solidFill>
                  <a:schemeClr val="tx1"/>
                </a:solidFill>
              </a:rPr>
              <a:t>Vanajaveden</a:t>
            </a:r>
            <a:r>
              <a:rPr lang="fi-FI" sz="1400" dirty="0">
                <a:solidFill>
                  <a:schemeClr val="tx1"/>
                </a:solidFill>
              </a:rPr>
              <a:t> jäälle. Viisi miinapommia suohon nykyisen moottoritien alueelle Niittykadun länsipäässä. </a:t>
            </a:r>
            <a:r>
              <a:rPr lang="fi-FI" sz="1400" dirty="0" err="1">
                <a:solidFill>
                  <a:schemeClr val="tx1"/>
                </a:solidFill>
              </a:rPr>
              <a:t>Kaurialan</a:t>
            </a:r>
            <a:r>
              <a:rPr lang="fi-FI" sz="1400" dirty="0">
                <a:solidFill>
                  <a:schemeClr val="tx1"/>
                </a:solidFill>
              </a:rPr>
              <a:t> urheilukentästä 200m pohjoiseen tuhoutui kasvihuone. Nykyistä jäähallia vastapäätä Poltinahontien ja Soraharjuntien risteyksen tienoilla osuma pihan lipputankoon. Kolme rakennusta vaurioitui. Yksi pommi Rinkelimäen sorakuopan reunaan.</a:t>
            </a:r>
          </a:p>
        </p:txBody>
      </p:sp>
      <p:sp>
        <p:nvSpPr>
          <p:cNvPr id="5" name="Oval 4"/>
          <p:cNvSpPr/>
          <p:nvPr/>
        </p:nvSpPr>
        <p:spPr>
          <a:xfrm>
            <a:off x="4513263" y="3417888"/>
            <a:ext cx="46037" cy="4445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7" name="Oval 6"/>
          <p:cNvSpPr/>
          <p:nvPr/>
        </p:nvSpPr>
        <p:spPr>
          <a:xfrm>
            <a:off x="4594225" y="3513138"/>
            <a:ext cx="46038" cy="47625"/>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8" name="Oval 7"/>
          <p:cNvSpPr/>
          <p:nvPr/>
        </p:nvSpPr>
        <p:spPr>
          <a:xfrm>
            <a:off x="4224338" y="3125788"/>
            <a:ext cx="44450" cy="4445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9" name="Oval 8"/>
          <p:cNvSpPr/>
          <p:nvPr/>
        </p:nvSpPr>
        <p:spPr>
          <a:xfrm>
            <a:off x="4241800" y="3224213"/>
            <a:ext cx="46038" cy="4445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11" name="Oval 10"/>
          <p:cNvSpPr/>
          <p:nvPr/>
        </p:nvSpPr>
        <p:spPr>
          <a:xfrm>
            <a:off x="4208463" y="3113088"/>
            <a:ext cx="46037" cy="4445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12" name="Oval 11"/>
          <p:cNvSpPr/>
          <p:nvPr/>
        </p:nvSpPr>
        <p:spPr>
          <a:xfrm>
            <a:off x="4181475" y="3103563"/>
            <a:ext cx="46038" cy="4445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13" name="Oval 12"/>
          <p:cNvSpPr/>
          <p:nvPr/>
        </p:nvSpPr>
        <p:spPr>
          <a:xfrm>
            <a:off x="3559175" y="2525713"/>
            <a:ext cx="46038" cy="47625"/>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17" name="Oval 16"/>
          <p:cNvSpPr/>
          <p:nvPr/>
        </p:nvSpPr>
        <p:spPr>
          <a:xfrm>
            <a:off x="3392488" y="2465388"/>
            <a:ext cx="46037" cy="47625"/>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18" name="Oval 17"/>
          <p:cNvSpPr/>
          <p:nvPr/>
        </p:nvSpPr>
        <p:spPr>
          <a:xfrm>
            <a:off x="3548063" y="2411413"/>
            <a:ext cx="46037" cy="4445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19" name="Oval 18"/>
          <p:cNvSpPr/>
          <p:nvPr/>
        </p:nvSpPr>
        <p:spPr>
          <a:xfrm>
            <a:off x="3436938" y="2328863"/>
            <a:ext cx="46037" cy="47625"/>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20" name="Oval 19"/>
          <p:cNvSpPr/>
          <p:nvPr/>
        </p:nvSpPr>
        <p:spPr>
          <a:xfrm>
            <a:off x="3476625" y="2252663"/>
            <a:ext cx="46038" cy="47625"/>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21" name="Oval 20"/>
          <p:cNvSpPr/>
          <p:nvPr/>
        </p:nvSpPr>
        <p:spPr>
          <a:xfrm>
            <a:off x="3390900" y="2211388"/>
            <a:ext cx="46038" cy="47625"/>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16411" name="Line 27"/>
          <p:cNvSpPr>
            <a:spLocks noChangeShapeType="1"/>
          </p:cNvSpPr>
          <p:nvPr/>
        </p:nvSpPr>
        <p:spPr bwMode="auto">
          <a:xfrm flipH="1">
            <a:off x="1612900" y="2305050"/>
            <a:ext cx="2428875" cy="942975"/>
          </a:xfrm>
          <a:prstGeom prst="line">
            <a:avLst/>
          </a:prstGeom>
          <a:noFill/>
          <a:ln w="9525">
            <a:solidFill>
              <a:schemeClr val="tx1"/>
            </a:solidFill>
            <a:round/>
            <a:headEnd/>
            <a:tailEnd type="triangle" w="med" len="med"/>
          </a:ln>
          <a:effectLst>
            <a:outerShdw dist="20000" dir="5400000" rotWithShape="0">
              <a:srgbClr val="000000">
                <a:alpha val="37999"/>
              </a:srgbClr>
            </a:outerShdw>
          </a:effectLst>
        </p:spPr>
        <p:txBody>
          <a:bodyPr lIns="90000" tIns="46800" rIns="90000" bIns="46800" anchor="ctr"/>
          <a:lstStyle/>
          <a:p>
            <a:pPr algn="ctr">
              <a:defRPr/>
            </a:pPr>
            <a:endParaRPr lang="fi-FI" dirty="0"/>
          </a:p>
        </p:txBody>
      </p:sp>
      <p:sp>
        <p:nvSpPr>
          <p:cNvPr id="47" name="Regular Pentagon 46"/>
          <p:cNvSpPr/>
          <p:nvPr/>
        </p:nvSpPr>
        <p:spPr>
          <a:xfrm>
            <a:off x="2181225" y="1003300"/>
            <a:ext cx="63500" cy="61913"/>
          </a:xfrm>
          <a:prstGeom prst="pentagon">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48" name="Regular Pentagon 47"/>
          <p:cNvSpPr/>
          <p:nvPr/>
        </p:nvSpPr>
        <p:spPr>
          <a:xfrm>
            <a:off x="3508375" y="2967038"/>
            <a:ext cx="63500" cy="63500"/>
          </a:xfrm>
          <a:prstGeom prst="pentagon">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49" name="Regular Pentagon 48"/>
          <p:cNvSpPr/>
          <p:nvPr/>
        </p:nvSpPr>
        <p:spPr>
          <a:xfrm>
            <a:off x="3436938" y="3148013"/>
            <a:ext cx="63500" cy="63500"/>
          </a:xfrm>
          <a:prstGeom prst="pentagon">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50" name="Regular Pentagon 49"/>
          <p:cNvSpPr/>
          <p:nvPr/>
        </p:nvSpPr>
        <p:spPr>
          <a:xfrm>
            <a:off x="3209925" y="3097213"/>
            <a:ext cx="63500" cy="61912"/>
          </a:xfrm>
          <a:prstGeom prst="pentagon">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51" name="Regular Pentagon 50"/>
          <p:cNvSpPr/>
          <p:nvPr/>
        </p:nvSpPr>
        <p:spPr>
          <a:xfrm>
            <a:off x="5033963" y="4991100"/>
            <a:ext cx="61912" cy="61913"/>
          </a:xfrm>
          <a:prstGeom prst="pentagon">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Otsikko 1"/>
          <p:cNvSpPr>
            <a:spLocks noGrp="1"/>
          </p:cNvSpPr>
          <p:nvPr>
            <p:ph type="title"/>
          </p:nvPr>
        </p:nvSpPr>
        <p:spPr>
          <a:xfrm>
            <a:off x="457200" y="274638"/>
            <a:ext cx="7934325" cy="458787"/>
          </a:xfrm>
        </p:spPr>
        <p:txBody>
          <a:bodyPr/>
          <a:lstStyle/>
          <a:p>
            <a:r>
              <a:rPr lang="fi-FI" dirty="0"/>
              <a:t> </a:t>
            </a:r>
          </a:p>
        </p:txBody>
      </p:sp>
      <p:sp>
        <p:nvSpPr>
          <p:cNvPr id="15362" name="Sisällön paikkamerkki 2"/>
          <p:cNvSpPr>
            <a:spLocks noGrp="1"/>
          </p:cNvSpPr>
          <p:nvPr>
            <p:ph idx="1"/>
          </p:nvPr>
        </p:nvSpPr>
        <p:spPr>
          <a:xfrm>
            <a:off x="457200" y="1162050"/>
            <a:ext cx="8229600" cy="4964113"/>
          </a:xfrm>
        </p:spPr>
        <p:txBody>
          <a:bodyPr/>
          <a:lstStyle/>
          <a:p>
            <a:r>
              <a:rPr lang="fi-FI" sz="2400" dirty="0"/>
              <a:t>Hämeenlinnaa pommitettiin talvisodan aikana kahdeksan kertaa.  Kaupungissa oli merkittäviä potentiaalisia pommituskohteita. </a:t>
            </a:r>
          </a:p>
          <a:p>
            <a:r>
              <a:rPr lang="fi-FI" sz="2400" dirty="0"/>
              <a:t>Kotijoukkojen esikunta toimi Kaupunginhotellissa. Varuskunnassa toimi eri aselajien koulutuskeskuksia. Kaupungissa oli varikoita ja muita huoltolaitoksia. </a:t>
            </a:r>
          </a:p>
          <a:p>
            <a:r>
              <a:rPr lang="fi-FI" sz="2400" dirty="0"/>
              <a:t>Hämeenlinnan halki kulkevan pääradan silta ja tärkeiden teiden sillat olivat mahdollisia pommituskohteita. Kantolan teollisuusalueella oli Imatran voiman voimalaitos ja muuntoasema, jotka olivat tärkeitä alueen teollisuudelle ja energiahuollolle.</a:t>
            </a:r>
          </a:p>
          <a:p>
            <a:endParaRPr lang="fi-FI"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3"/>
          <p:cNvPicPr>
            <a:picLocks noChangeAspect="1"/>
          </p:cNvPicPr>
          <p:nvPr/>
        </p:nvPicPr>
        <p:blipFill>
          <a:blip r:embed="rId3" cstate="print"/>
          <a:srcRect l="17668" t="17513" r="24242" b="36877"/>
          <a:stretch>
            <a:fillRect/>
          </a:stretch>
        </p:blipFill>
        <p:spPr bwMode="auto">
          <a:xfrm>
            <a:off x="-7938" y="0"/>
            <a:ext cx="6175376" cy="6858000"/>
          </a:xfrm>
          <a:prstGeom prst="rect">
            <a:avLst/>
          </a:prstGeom>
          <a:noFill/>
          <a:ln w="12700">
            <a:solidFill>
              <a:srgbClr val="000000"/>
            </a:solidFill>
            <a:miter lim="800000"/>
            <a:headEnd/>
            <a:tailEnd/>
          </a:ln>
        </p:spPr>
      </p:pic>
      <p:sp>
        <p:nvSpPr>
          <p:cNvPr id="15" name="Oval 14"/>
          <p:cNvSpPr/>
          <p:nvPr/>
        </p:nvSpPr>
        <p:spPr>
          <a:xfrm>
            <a:off x="3284538" y="2589213"/>
            <a:ext cx="46037"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16" name="Oval 15"/>
          <p:cNvSpPr/>
          <p:nvPr/>
        </p:nvSpPr>
        <p:spPr>
          <a:xfrm>
            <a:off x="2587625" y="2792413"/>
            <a:ext cx="46038"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22" name="Oval 21"/>
          <p:cNvSpPr/>
          <p:nvPr/>
        </p:nvSpPr>
        <p:spPr>
          <a:xfrm>
            <a:off x="2660650" y="2679700"/>
            <a:ext cx="46038"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23" name="Oval 22"/>
          <p:cNvSpPr/>
          <p:nvPr/>
        </p:nvSpPr>
        <p:spPr>
          <a:xfrm>
            <a:off x="2649538" y="2740025"/>
            <a:ext cx="46037" cy="4445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24" name="Oval 23"/>
          <p:cNvSpPr/>
          <p:nvPr/>
        </p:nvSpPr>
        <p:spPr>
          <a:xfrm>
            <a:off x="2584450" y="2679700"/>
            <a:ext cx="46038"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25" name="Oval 24"/>
          <p:cNvSpPr/>
          <p:nvPr/>
        </p:nvSpPr>
        <p:spPr>
          <a:xfrm>
            <a:off x="2132013" y="3078163"/>
            <a:ext cx="46037" cy="4445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26" name="Oval 25"/>
          <p:cNvSpPr/>
          <p:nvPr/>
        </p:nvSpPr>
        <p:spPr>
          <a:xfrm>
            <a:off x="2136775" y="3122613"/>
            <a:ext cx="46038"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29" name="Oval 28"/>
          <p:cNvSpPr/>
          <p:nvPr/>
        </p:nvSpPr>
        <p:spPr>
          <a:xfrm>
            <a:off x="2528888" y="2779713"/>
            <a:ext cx="46037"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30" name="Oval 29"/>
          <p:cNvSpPr/>
          <p:nvPr/>
        </p:nvSpPr>
        <p:spPr>
          <a:xfrm>
            <a:off x="1957388" y="3119438"/>
            <a:ext cx="44450"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31" name="Oval 30"/>
          <p:cNvSpPr/>
          <p:nvPr/>
        </p:nvSpPr>
        <p:spPr>
          <a:xfrm>
            <a:off x="1919288" y="3068638"/>
            <a:ext cx="44450" cy="4445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32" name="Oval 31"/>
          <p:cNvSpPr/>
          <p:nvPr/>
        </p:nvSpPr>
        <p:spPr>
          <a:xfrm>
            <a:off x="1736725" y="3117850"/>
            <a:ext cx="46038"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27" name="Oval 26"/>
          <p:cNvSpPr/>
          <p:nvPr/>
        </p:nvSpPr>
        <p:spPr>
          <a:xfrm>
            <a:off x="4310063" y="3725863"/>
            <a:ext cx="46037" cy="4445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8" name="Oval 27"/>
          <p:cNvSpPr/>
          <p:nvPr/>
        </p:nvSpPr>
        <p:spPr>
          <a:xfrm>
            <a:off x="4252913" y="3702050"/>
            <a:ext cx="46037" cy="4603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33" name="Oval 32"/>
          <p:cNvSpPr/>
          <p:nvPr/>
        </p:nvSpPr>
        <p:spPr>
          <a:xfrm>
            <a:off x="4235450" y="3636963"/>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34" name="Oval 33"/>
          <p:cNvSpPr/>
          <p:nvPr/>
        </p:nvSpPr>
        <p:spPr>
          <a:xfrm>
            <a:off x="3975100" y="3355975"/>
            <a:ext cx="44450" cy="4603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35" name="Oval 34"/>
          <p:cNvSpPr/>
          <p:nvPr/>
        </p:nvSpPr>
        <p:spPr>
          <a:xfrm>
            <a:off x="3940175" y="3414713"/>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36" name="Oval 35"/>
          <p:cNvSpPr/>
          <p:nvPr/>
        </p:nvSpPr>
        <p:spPr>
          <a:xfrm>
            <a:off x="3917950" y="3341688"/>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37" name="Oval 36"/>
          <p:cNvSpPr/>
          <p:nvPr/>
        </p:nvSpPr>
        <p:spPr>
          <a:xfrm>
            <a:off x="3871913" y="3397250"/>
            <a:ext cx="46037" cy="4603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38" name="Oval 37"/>
          <p:cNvSpPr/>
          <p:nvPr/>
        </p:nvSpPr>
        <p:spPr>
          <a:xfrm>
            <a:off x="3794125" y="3411538"/>
            <a:ext cx="44450"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39" name="Oval 38"/>
          <p:cNvSpPr/>
          <p:nvPr/>
        </p:nvSpPr>
        <p:spPr>
          <a:xfrm>
            <a:off x="3816350" y="3324225"/>
            <a:ext cx="46038" cy="4603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40" name="Oval 39"/>
          <p:cNvSpPr/>
          <p:nvPr/>
        </p:nvSpPr>
        <p:spPr>
          <a:xfrm>
            <a:off x="3836988" y="3248025"/>
            <a:ext cx="46037" cy="4603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41" name="Oval 40"/>
          <p:cNvSpPr/>
          <p:nvPr/>
        </p:nvSpPr>
        <p:spPr>
          <a:xfrm>
            <a:off x="3763963" y="3248025"/>
            <a:ext cx="44450" cy="4603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43" name="Oval 42"/>
          <p:cNvSpPr/>
          <p:nvPr/>
        </p:nvSpPr>
        <p:spPr>
          <a:xfrm>
            <a:off x="3683000" y="3251200"/>
            <a:ext cx="46038" cy="4603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44" name="Oval 43"/>
          <p:cNvSpPr/>
          <p:nvPr/>
        </p:nvSpPr>
        <p:spPr>
          <a:xfrm>
            <a:off x="3717925" y="3411538"/>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45" name="Oval 44"/>
          <p:cNvSpPr/>
          <p:nvPr/>
        </p:nvSpPr>
        <p:spPr>
          <a:xfrm>
            <a:off x="3735388" y="3529013"/>
            <a:ext cx="46037"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46" name="Oval 45"/>
          <p:cNvSpPr/>
          <p:nvPr/>
        </p:nvSpPr>
        <p:spPr>
          <a:xfrm>
            <a:off x="3717925" y="3606800"/>
            <a:ext cx="46038" cy="4603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47" name="Oval 46"/>
          <p:cNvSpPr/>
          <p:nvPr/>
        </p:nvSpPr>
        <p:spPr>
          <a:xfrm>
            <a:off x="3683000" y="3551238"/>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48" name="Oval 47"/>
          <p:cNvSpPr/>
          <p:nvPr/>
        </p:nvSpPr>
        <p:spPr>
          <a:xfrm>
            <a:off x="3646488" y="3419475"/>
            <a:ext cx="44450" cy="4603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49" name="Oval 48"/>
          <p:cNvSpPr/>
          <p:nvPr/>
        </p:nvSpPr>
        <p:spPr>
          <a:xfrm>
            <a:off x="3611563" y="3294063"/>
            <a:ext cx="46037"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50" name="Oval 49"/>
          <p:cNvSpPr/>
          <p:nvPr/>
        </p:nvSpPr>
        <p:spPr>
          <a:xfrm>
            <a:off x="3582988" y="3241675"/>
            <a:ext cx="44450" cy="4603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51" name="Oval 50"/>
          <p:cNvSpPr/>
          <p:nvPr/>
        </p:nvSpPr>
        <p:spPr>
          <a:xfrm>
            <a:off x="3536950" y="3295650"/>
            <a:ext cx="46038" cy="4603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52" name="Oval 51"/>
          <p:cNvSpPr/>
          <p:nvPr/>
        </p:nvSpPr>
        <p:spPr>
          <a:xfrm>
            <a:off x="3917950" y="2209800"/>
            <a:ext cx="46038" cy="4603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54" name="Oval 53"/>
          <p:cNvSpPr/>
          <p:nvPr/>
        </p:nvSpPr>
        <p:spPr>
          <a:xfrm>
            <a:off x="3970338" y="2225675"/>
            <a:ext cx="46037" cy="4603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55" name="Oval 54"/>
          <p:cNvSpPr/>
          <p:nvPr/>
        </p:nvSpPr>
        <p:spPr>
          <a:xfrm>
            <a:off x="4010025" y="2271713"/>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56" name="Oval 55"/>
          <p:cNvSpPr/>
          <p:nvPr/>
        </p:nvSpPr>
        <p:spPr>
          <a:xfrm>
            <a:off x="4014788" y="2317750"/>
            <a:ext cx="46037" cy="4603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57" name="Oval 56"/>
          <p:cNvSpPr/>
          <p:nvPr/>
        </p:nvSpPr>
        <p:spPr>
          <a:xfrm>
            <a:off x="3959225" y="2322513"/>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58" name="Oval 57"/>
          <p:cNvSpPr/>
          <p:nvPr/>
        </p:nvSpPr>
        <p:spPr>
          <a:xfrm>
            <a:off x="3948113" y="2278063"/>
            <a:ext cx="44450" cy="4445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59" name="Oval 58"/>
          <p:cNvSpPr/>
          <p:nvPr/>
        </p:nvSpPr>
        <p:spPr>
          <a:xfrm>
            <a:off x="3902075" y="2273300"/>
            <a:ext cx="46038" cy="4445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60" name="Oval 59"/>
          <p:cNvSpPr/>
          <p:nvPr/>
        </p:nvSpPr>
        <p:spPr>
          <a:xfrm>
            <a:off x="3835400" y="2325688"/>
            <a:ext cx="44450"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61" name="Oval 60"/>
          <p:cNvSpPr/>
          <p:nvPr/>
        </p:nvSpPr>
        <p:spPr>
          <a:xfrm>
            <a:off x="3600450" y="2179638"/>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62" name="Oval 61"/>
          <p:cNvSpPr/>
          <p:nvPr/>
        </p:nvSpPr>
        <p:spPr>
          <a:xfrm>
            <a:off x="3589338" y="2141538"/>
            <a:ext cx="46037"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63" name="Oval 62"/>
          <p:cNvSpPr/>
          <p:nvPr/>
        </p:nvSpPr>
        <p:spPr>
          <a:xfrm>
            <a:off x="3543300" y="2078038"/>
            <a:ext cx="44450"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64" name="Oval 63"/>
          <p:cNvSpPr/>
          <p:nvPr/>
        </p:nvSpPr>
        <p:spPr>
          <a:xfrm>
            <a:off x="3587750" y="2073275"/>
            <a:ext cx="46038" cy="4445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65" name="Oval 64"/>
          <p:cNvSpPr/>
          <p:nvPr/>
        </p:nvSpPr>
        <p:spPr>
          <a:xfrm>
            <a:off x="3556000" y="2033588"/>
            <a:ext cx="44450" cy="4445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66" name="Oval 65"/>
          <p:cNvSpPr/>
          <p:nvPr/>
        </p:nvSpPr>
        <p:spPr>
          <a:xfrm>
            <a:off x="3600450" y="2033588"/>
            <a:ext cx="46038" cy="4445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67" name="Oval 66"/>
          <p:cNvSpPr/>
          <p:nvPr/>
        </p:nvSpPr>
        <p:spPr>
          <a:xfrm>
            <a:off x="3646488" y="2033588"/>
            <a:ext cx="44450" cy="4445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68" name="Oval 67"/>
          <p:cNvSpPr/>
          <p:nvPr/>
        </p:nvSpPr>
        <p:spPr>
          <a:xfrm>
            <a:off x="3606800" y="1965325"/>
            <a:ext cx="44450" cy="4603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69" name="Oval 68"/>
          <p:cNvSpPr/>
          <p:nvPr/>
        </p:nvSpPr>
        <p:spPr>
          <a:xfrm>
            <a:off x="3551238" y="1974850"/>
            <a:ext cx="46037" cy="4603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70" name="Oval 69"/>
          <p:cNvSpPr/>
          <p:nvPr/>
        </p:nvSpPr>
        <p:spPr>
          <a:xfrm>
            <a:off x="3532188" y="1951038"/>
            <a:ext cx="46037"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71" name="Oval 70"/>
          <p:cNvSpPr/>
          <p:nvPr/>
        </p:nvSpPr>
        <p:spPr>
          <a:xfrm>
            <a:off x="3487738" y="1928813"/>
            <a:ext cx="44450"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72" name="Oval 71"/>
          <p:cNvSpPr/>
          <p:nvPr/>
        </p:nvSpPr>
        <p:spPr>
          <a:xfrm>
            <a:off x="3543300" y="1892300"/>
            <a:ext cx="46038" cy="4445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73" name="Oval 72"/>
          <p:cNvSpPr/>
          <p:nvPr/>
        </p:nvSpPr>
        <p:spPr>
          <a:xfrm>
            <a:off x="3598863" y="1868488"/>
            <a:ext cx="46037"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74" name="Oval 73"/>
          <p:cNvSpPr/>
          <p:nvPr/>
        </p:nvSpPr>
        <p:spPr>
          <a:xfrm>
            <a:off x="3497263" y="1868488"/>
            <a:ext cx="46037"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75" name="Oval 74"/>
          <p:cNvSpPr/>
          <p:nvPr/>
        </p:nvSpPr>
        <p:spPr>
          <a:xfrm>
            <a:off x="3448050" y="1843088"/>
            <a:ext cx="46038" cy="4445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76" name="Oval 75"/>
          <p:cNvSpPr/>
          <p:nvPr/>
        </p:nvSpPr>
        <p:spPr>
          <a:xfrm>
            <a:off x="3494088" y="1803400"/>
            <a:ext cx="46037" cy="4603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77" name="Oval 76"/>
          <p:cNvSpPr/>
          <p:nvPr/>
        </p:nvSpPr>
        <p:spPr>
          <a:xfrm>
            <a:off x="3455988" y="1768475"/>
            <a:ext cx="46037" cy="4603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78" name="Oval 77"/>
          <p:cNvSpPr/>
          <p:nvPr/>
        </p:nvSpPr>
        <p:spPr>
          <a:xfrm>
            <a:off x="3419475" y="1728788"/>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79" name="Oval 78"/>
          <p:cNvSpPr/>
          <p:nvPr/>
        </p:nvSpPr>
        <p:spPr>
          <a:xfrm>
            <a:off x="3425825" y="1790700"/>
            <a:ext cx="46038" cy="4603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5" name="Oval 4"/>
          <p:cNvSpPr/>
          <p:nvPr/>
        </p:nvSpPr>
        <p:spPr>
          <a:xfrm>
            <a:off x="4468813" y="3395663"/>
            <a:ext cx="46037"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7" name="Oval 6"/>
          <p:cNvSpPr/>
          <p:nvPr/>
        </p:nvSpPr>
        <p:spPr>
          <a:xfrm>
            <a:off x="4492625" y="3463925"/>
            <a:ext cx="46038"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8" name="Oval 7"/>
          <p:cNvSpPr/>
          <p:nvPr/>
        </p:nvSpPr>
        <p:spPr>
          <a:xfrm>
            <a:off x="4246563" y="3124200"/>
            <a:ext cx="44450" cy="4445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9" name="Oval 8"/>
          <p:cNvSpPr/>
          <p:nvPr/>
        </p:nvSpPr>
        <p:spPr>
          <a:xfrm>
            <a:off x="4264025" y="3163888"/>
            <a:ext cx="46038"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11" name="Oval 10"/>
          <p:cNvSpPr/>
          <p:nvPr/>
        </p:nvSpPr>
        <p:spPr>
          <a:xfrm>
            <a:off x="4211638" y="3100388"/>
            <a:ext cx="46037" cy="4445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12" name="Oval 11"/>
          <p:cNvSpPr/>
          <p:nvPr/>
        </p:nvSpPr>
        <p:spPr>
          <a:xfrm>
            <a:off x="4165600" y="3100388"/>
            <a:ext cx="46038" cy="4445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13" name="Oval 12"/>
          <p:cNvSpPr/>
          <p:nvPr/>
        </p:nvSpPr>
        <p:spPr>
          <a:xfrm>
            <a:off x="3524250" y="2552700"/>
            <a:ext cx="46038"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17" name="Oval 16"/>
          <p:cNvSpPr/>
          <p:nvPr/>
        </p:nvSpPr>
        <p:spPr>
          <a:xfrm>
            <a:off x="3490913" y="2492375"/>
            <a:ext cx="46037"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18" name="Oval 17"/>
          <p:cNvSpPr/>
          <p:nvPr/>
        </p:nvSpPr>
        <p:spPr>
          <a:xfrm>
            <a:off x="3560763" y="2493963"/>
            <a:ext cx="46037"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19" name="Oval 18"/>
          <p:cNvSpPr/>
          <p:nvPr/>
        </p:nvSpPr>
        <p:spPr>
          <a:xfrm>
            <a:off x="3363913" y="2327275"/>
            <a:ext cx="46037"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20" name="Oval 19"/>
          <p:cNvSpPr/>
          <p:nvPr/>
        </p:nvSpPr>
        <p:spPr>
          <a:xfrm>
            <a:off x="3403600" y="2260600"/>
            <a:ext cx="46038"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21" name="Oval 20"/>
          <p:cNvSpPr/>
          <p:nvPr/>
        </p:nvSpPr>
        <p:spPr>
          <a:xfrm>
            <a:off x="3470275" y="2209800"/>
            <a:ext cx="46038"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18504" name="Text Box 151"/>
          <p:cNvSpPr txBox="1">
            <a:spLocks noChangeArrowheads="1"/>
          </p:cNvSpPr>
          <p:nvPr/>
        </p:nvSpPr>
        <p:spPr bwMode="auto">
          <a:xfrm>
            <a:off x="6156325" y="0"/>
            <a:ext cx="2987675" cy="6481763"/>
          </a:xfrm>
          <a:prstGeom prst="rect">
            <a:avLst/>
          </a:prstGeom>
          <a:noFill/>
          <a:ln w="9525">
            <a:noFill/>
            <a:miter lim="800000"/>
            <a:headEnd/>
            <a:tailEnd/>
          </a:ln>
        </p:spPr>
        <p:txBody>
          <a:bodyPr>
            <a:spAutoFit/>
          </a:bodyPr>
          <a:lstStyle/>
          <a:p>
            <a:pPr>
              <a:defRPr/>
            </a:pPr>
            <a:r>
              <a:rPr lang="fi-FI" b="1" dirty="0">
                <a:solidFill>
                  <a:schemeClr val="tx1"/>
                </a:solidFill>
                <a:effectLst>
                  <a:outerShdw blurRad="38100" dist="38100" dir="2700000" algn="tl">
                    <a:srgbClr val="C0C0C0"/>
                  </a:outerShdw>
                </a:effectLst>
              </a:rPr>
              <a:t>3. pommitus 13.1.1940 klo 14.08</a:t>
            </a:r>
          </a:p>
          <a:p>
            <a:pPr>
              <a:defRPr/>
            </a:pPr>
            <a:endParaRPr lang="fi-FI" b="1" dirty="0">
              <a:solidFill>
                <a:schemeClr val="tx1"/>
              </a:solidFill>
              <a:effectLst>
                <a:outerShdw blurRad="38100" dist="38100" dir="2700000" algn="tl">
                  <a:srgbClr val="C0C0C0"/>
                </a:outerShdw>
              </a:effectLst>
            </a:endParaRPr>
          </a:p>
          <a:p>
            <a:pPr>
              <a:defRPr/>
            </a:pPr>
            <a:r>
              <a:rPr lang="fi-FI" sz="1100" dirty="0">
                <a:solidFill>
                  <a:schemeClr val="tx1"/>
                </a:solidFill>
              </a:rPr>
              <a:t>Kahdeksan etelästä tullutta  SB 2 pommikonetta pudotti 55 pommia.</a:t>
            </a:r>
          </a:p>
          <a:p>
            <a:pPr>
              <a:defRPr/>
            </a:pPr>
            <a:endParaRPr lang="fi-FI" sz="1100" dirty="0">
              <a:solidFill>
                <a:schemeClr val="tx1"/>
              </a:solidFill>
            </a:endParaRPr>
          </a:p>
          <a:p>
            <a:pPr>
              <a:defRPr/>
            </a:pPr>
            <a:r>
              <a:rPr lang="fi-FI" sz="1100" dirty="0">
                <a:solidFill>
                  <a:schemeClr val="tx1"/>
                </a:solidFill>
              </a:rPr>
              <a:t>Ensimmäiset pommit putosivat </a:t>
            </a:r>
            <a:r>
              <a:rPr lang="fi-FI" sz="1100" dirty="0" err="1">
                <a:solidFill>
                  <a:schemeClr val="tx1"/>
                </a:solidFill>
              </a:rPr>
              <a:t>Luukkaanlahden</a:t>
            </a:r>
            <a:r>
              <a:rPr lang="fi-FI" sz="1100" dirty="0">
                <a:solidFill>
                  <a:schemeClr val="tx1"/>
                </a:solidFill>
              </a:rPr>
              <a:t> länsipuolelle. Alueella oli kolme sähkömiestä linjatöissä. Surmansa sai yksi henkilö ja kaksi muuta haavoittui. Toinen heistä kuoli illalla. </a:t>
            </a:r>
          </a:p>
          <a:p>
            <a:pPr>
              <a:defRPr/>
            </a:pPr>
            <a:endParaRPr lang="fi-FI" sz="1100" dirty="0">
              <a:solidFill>
                <a:schemeClr val="tx1"/>
              </a:solidFill>
            </a:endParaRPr>
          </a:p>
          <a:p>
            <a:pPr>
              <a:defRPr/>
            </a:pPr>
            <a:r>
              <a:rPr lang="fi-FI" sz="1100" dirty="0">
                <a:solidFill>
                  <a:schemeClr val="tx1"/>
                </a:solidFill>
              </a:rPr>
              <a:t>Seuraava isku kohdistui nykyisten </a:t>
            </a:r>
            <a:r>
              <a:rPr lang="fi-FI" sz="1100" dirty="0" err="1">
                <a:solidFill>
                  <a:schemeClr val="tx1"/>
                </a:solidFill>
              </a:rPr>
              <a:t>Hätilän</a:t>
            </a:r>
            <a:r>
              <a:rPr lang="fi-FI" sz="1100" dirty="0">
                <a:solidFill>
                  <a:schemeClr val="tx1"/>
                </a:solidFill>
              </a:rPr>
              <a:t> koulujen kohdalle, nykyisen Aulangontien lounaispuolelle. </a:t>
            </a:r>
          </a:p>
          <a:p>
            <a:pPr>
              <a:defRPr/>
            </a:pPr>
            <a:r>
              <a:rPr lang="fi-FI" sz="1100" dirty="0">
                <a:solidFill>
                  <a:schemeClr val="tx1"/>
                </a:solidFill>
              </a:rPr>
              <a:t>Kivikkoiselle metsäalueelle suojaan hakeutuneet ihmiset kokivat kovan kohtalon. Rautatieaseman vastakkaisella puolella olevalle alueelle pudotettiin 10 sirpalepommia, jotka aiheuttivat kivikkoisessa maastossa ja puissa räjähtäneinä paljon tuhoa. </a:t>
            </a:r>
          </a:p>
          <a:p>
            <a:pPr>
              <a:defRPr/>
            </a:pPr>
            <a:endParaRPr lang="fi-FI" sz="1100" dirty="0">
              <a:solidFill>
                <a:schemeClr val="tx1"/>
              </a:solidFill>
            </a:endParaRPr>
          </a:p>
          <a:p>
            <a:pPr>
              <a:defRPr/>
            </a:pPr>
            <a:r>
              <a:rPr lang="fi-FI" sz="1100" dirty="0">
                <a:solidFill>
                  <a:schemeClr val="tx1"/>
                </a:solidFill>
              </a:rPr>
              <a:t>Surmansa sai seitsemän naista ja kolme miestä. Haavoittuneita oli 23 henkilöä, joista kymmenen vaikeasti. </a:t>
            </a:r>
          </a:p>
          <a:p>
            <a:pPr>
              <a:defRPr/>
            </a:pPr>
            <a:endParaRPr lang="fi-FI" sz="1100" dirty="0">
              <a:solidFill>
                <a:schemeClr val="tx1"/>
              </a:solidFill>
            </a:endParaRPr>
          </a:p>
          <a:p>
            <a:pPr>
              <a:defRPr/>
            </a:pPr>
            <a:r>
              <a:rPr lang="fi-FI" sz="1100" dirty="0">
                <a:solidFill>
                  <a:schemeClr val="tx1"/>
                </a:solidFill>
              </a:rPr>
              <a:t>Metsäliiton teollisuusalueen eteläpuolelle pudotettiin 19 sirpalepommia metsäiseen </a:t>
            </a:r>
            <a:r>
              <a:rPr lang="fi-FI" sz="1100" dirty="0" err="1">
                <a:solidFill>
                  <a:schemeClr val="tx1"/>
                </a:solidFill>
              </a:rPr>
              <a:t>somerikkoon</a:t>
            </a:r>
            <a:r>
              <a:rPr lang="fi-FI" sz="1100" dirty="0">
                <a:solidFill>
                  <a:schemeClr val="tx1"/>
                </a:solidFill>
              </a:rPr>
              <a:t>. 2 henkilöä sai surmansa, kaksi hevosta piti lopettaa, metsää kaatui ja puutalo paloi. Lisäksi pomminsirpaleet rikkoivat talosta päädyn ja liikutti taloa. Suuret vahingot. </a:t>
            </a:r>
          </a:p>
          <a:p>
            <a:pPr>
              <a:defRPr/>
            </a:pPr>
            <a:endParaRPr lang="fi-FI" sz="1100" dirty="0">
              <a:solidFill>
                <a:schemeClr val="tx1"/>
              </a:solidFill>
            </a:endParaRPr>
          </a:p>
          <a:p>
            <a:pPr>
              <a:defRPr/>
            </a:pPr>
            <a:r>
              <a:rPr lang="fi-FI" sz="1100" dirty="0">
                <a:solidFill>
                  <a:schemeClr val="tx1"/>
                </a:solidFill>
              </a:rPr>
              <a:t>Keskikaupungin eteläpuolella </a:t>
            </a:r>
            <a:r>
              <a:rPr lang="fi-FI" sz="1100" dirty="0" err="1">
                <a:solidFill>
                  <a:schemeClr val="tx1"/>
                </a:solidFill>
              </a:rPr>
              <a:t>Vanajaveden</a:t>
            </a:r>
            <a:r>
              <a:rPr lang="fi-FI" sz="1100" dirty="0">
                <a:solidFill>
                  <a:schemeClr val="tx1"/>
                </a:solidFill>
              </a:rPr>
              <a:t> jäälle pudotettiin todennäköisesti keskustaan tarkoitetut 18 miinapommia. </a:t>
            </a:r>
          </a:p>
        </p:txBody>
      </p:sp>
      <p:sp>
        <p:nvSpPr>
          <p:cNvPr id="18506" name="Line 74"/>
          <p:cNvSpPr>
            <a:spLocks noChangeShapeType="1"/>
          </p:cNvSpPr>
          <p:nvPr/>
        </p:nvSpPr>
        <p:spPr bwMode="auto">
          <a:xfrm flipH="1" flipV="1">
            <a:off x="3563938" y="1412875"/>
            <a:ext cx="407987" cy="2740025"/>
          </a:xfrm>
          <a:prstGeom prst="line">
            <a:avLst/>
          </a:prstGeom>
          <a:noFill/>
          <a:ln w="9525">
            <a:solidFill>
              <a:schemeClr val="tx1"/>
            </a:solidFill>
            <a:round/>
            <a:headEnd/>
            <a:tailEnd type="triangle" w="med" len="med"/>
          </a:ln>
          <a:effectLst>
            <a:outerShdw dist="20000" dir="5400000" rotWithShape="0">
              <a:srgbClr val="000000">
                <a:alpha val="37999"/>
              </a:srgbClr>
            </a:outerShdw>
          </a:effectLst>
        </p:spPr>
        <p:txBody>
          <a:bodyPr lIns="90000" tIns="46800" rIns="90000" bIns="46800" anchor="ctr"/>
          <a:lstStyle/>
          <a:p>
            <a:pPr algn="ctr">
              <a:defRPr/>
            </a:pPr>
            <a:endParaRPr lang="fi-FI"/>
          </a:p>
        </p:txBody>
      </p:sp>
      <p:sp>
        <p:nvSpPr>
          <p:cNvPr id="2" name="Oval 77"/>
          <p:cNvSpPr/>
          <p:nvPr/>
        </p:nvSpPr>
        <p:spPr>
          <a:xfrm>
            <a:off x="3725863" y="3333750"/>
            <a:ext cx="46037" cy="4603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3" name="Oval 42"/>
          <p:cNvSpPr/>
          <p:nvPr/>
        </p:nvSpPr>
        <p:spPr>
          <a:xfrm>
            <a:off x="3706813" y="3068638"/>
            <a:ext cx="46037"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4" name="Oval 42"/>
          <p:cNvSpPr/>
          <p:nvPr/>
        </p:nvSpPr>
        <p:spPr>
          <a:xfrm>
            <a:off x="3663950" y="2965450"/>
            <a:ext cx="46038" cy="4603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6" name="Oval 42"/>
          <p:cNvSpPr/>
          <p:nvPr/>
        </p:nvSpPr>
        <p:spPr>
          <a:xfrm>
            <a:off x="3608388" y="2874963"/>
            <a:ext cx="46037"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81" name="Regular Pentagon 80"/>
          <p:cNvSpPr/>
          <p:nvPr/>
        </p:nvSpPr>
        <p:spPr>
          <a:xfrm>
            <a:off x="2212975" y="1009650"/>
            <a:ext cx="63500" cy="61913"/>
          </a:xfrm>
          <a:prstGeom prst="pentagon">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82" name="Regular Pentagon 81"/>
          <p:cNvSpPr/>
          <p:nvPr/>
        </p:nvSpPr>
        <p:spPr>
          <a:xfrm>
            <a:off x="3540125" y="2973388"/>
            <a:ext cx="63500" cy="63500"/>
          </a:xfrm>
          <a:prstGeom prst="pentagon">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83" name="Regular Pentagon 82"/>
          <p:cNvSpPr/>
          <p:nvPr/>
        </p:nvSpPr>
        <p:spPr>
          <a:xfrm>
            <a:off x="3468688" y="3155950"/>
            <a:ext cx="63500" cy="61913"/>
          </a:xfrm>
          <a:prstGeom prst="pentagon">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84" name="Regular Pentagon 83"/>
          <p:cNvSpPr/>
          <p:nvPr/>
        </p:nvSpPr>
        <p:spPr>
          <a:xfrm>
            <a:off x="3298825" y="3103563"/>
            <a:ext cx="63500" cy="63500"/>
          </a:xfrm>
          <a:prstGeom prst="pentagon">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85" name="Regular Pentagon 84"/>
          <p:cNvSpPr/>
          <p:nvPr/>
        </p:nvSpPr>
        <p:spPr>
          <a:xfrm>
            <a:off x="5065713" y="4997450"/>
            <a:ext cx="63500" cy="63500"/>
          </a:xfrm>
          <a:prstGeom prst="pentagon">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849312"/>
          </a:xfrm>
        </p:spPr>
        <p:txBody>
          <a:bodyPr/>
          <a:lstStyle/>
          <a:p>
            <a:r>
              <a:rPr lang="fi-FI" sz="1800" dirty="0"/>
              <a:t>Pommien iskemät kolmannessa pommituksessa vanhassa asemakaavakartassa</a:t>
            </a:r>
          </a:p>
        </p:txBody>
      </p:sp>
      <p:pic>
        <p:nvPicPr>
          <p:cNvPr id="4" name="Sisällön paikkamerkki 3" descr="Hämeenlinnan maakunta-arkistossa säilytettävä Hämeenlinnan osumakartta"/>
          <p:cNvPicPr>
            <a:picLocks noGrp="1"/>
          </p:cNvPicPr>
          <p:nvPr>
            <p:ph idx="1"/>
          </p:nvPr>
        </p:nvPicPr>
        <p:blipFill>
          <a:blip r:embed="rId2" cstate="print"/>
          <a:srcRect/>
          <a:stretch>
            <a:fillRect/>
          </a:stretch>
        </p:blipFill>
        <p:spPr bwMode="auto">
          <a:xfrm>
            <a:off x="504826" y="1257300"/>
            <a:ext cx="8296274" cy="515302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868362"/>
          </a:xfrm>
        </p:spPr>
        <p:txBody>
          <a:bodyPr/>
          <a:lstStyle/>
          <a:p>
            <a:r>
              <a:rPr lang="fi-FI" sz="2800" dirty="0"/>
              <a:t>Selostus pommituksesta</a:t>
            </a:r>
          </a:p>
        </p:txBody>
      </p:sp>
      <p:pic>
        <p:nvPicPr>
          <p:cNvPr id="4" name="Sisällön paikkamerkki 3" descr="Hämeenlinnan maakunta-arkistossa säilytettävä pommitusselostus"/>
          <p:cNvPicPr>
            <a:picLocks noGrp="1"/>
          </p:cNvPicPr>
          <p:nvPr>
            <p:ph idx="1"/>
          </p:nvPr>
        </p:nvPicPr>
        <p:blipFill>
          <a:blip r:embed="rId2" cstate="print"/>
          <a:srcRect/>
          <a:stretch>
            <a:fillRect/>
          </a:stretch>
        </p:blipFill>
        <p:spPr bwMode="auto">
          <a:xfrm>
            <a:off x="476250" y="1333500"/>
            <a:ext cx="7848600" cy="4991099"/>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3"/>
          <p:cNvPicPr>
            <a:picLocks noChangeAspect="1"/>
          </p:cNvPicPr>
          <p:nvPr/>
        </p:nvPicPr>
        <p:blipFill>
          <a:blip r:embed="rId3" cstate="print"/>
          <a:srcRect l="17668" t="17513" r="24242" b="36877"/>
          <a:stretch>
            <a:fillRect/>
          </a:stretch>
        </p:blipFill>
        <p:spPr bwMode="auto">
          <a:xfrm>
            <a:off x="-7938" y="0"/>
            <a:ext cx="6175376" cy="6858000"/>
          </a:xfrm>
          <a:prstGeom prst="rect">
            <a:avLst/>
          </a:prstGeom>
          <a:noFill/>
          <a:ln w="12700">
            <a:solidFill>
              <a:srgbClr val="000000"/>
            </a:solidFill>
            <a:miter lim="800000"/>
            <a:headEnd/>
            <a:tailEnd/>
          </a:ln>
        </p:spPr>
      </p:pic>
      <p:sp>
        <p:nvSpPr>
          <p:cNvPr id="15" name="Oval 14"/>
          <p:cNvSpPr/>
          <p:nvPr/>
        </p:nvSpPr>
        <p:spPr>
          <a:xfrm>
            <a:off x="3284538" y="2589213"/>
            <a:ext cx="46037"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16" name="Oval 15"/>
          <p:cNvSpPr/>
          <p:nvPr/>
        </p:nvSpPr>
        <p:spPr>
          <a:xfrm>
            <a:off x="2701925" y="2763838"/>
            <a:ext cx="46038"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22" name="Oval 21"/>
          <p:cNvSpPr/>
          <p:nvPr/>
        </p:nvSpPr>
        <p:spPr>
          <a:xfrm>
            <a:off x="2679700" y="2622550"/>
            <a:ext cx="46038"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23" name="Oval 22"/>
          <p:cNvSpPr/>
          <p:nvPr/>
        </p:nvSpPr>
        <p:spPr>
          <a:xfrm>
            <a:off x="2582863" y="2730500"/>
            <a:ext cx="46037" cy="4445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24" name="Oval 23"/>
          <p:cNvSpPr/>
          <p:nvPr/>
        </p:nvSpPr>
        <p:spPr>
          <a:xfrm>
            <a:off x="2584450" y="2670175"/>
            <a:ext cx="46038"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25" name="Oval 24"/>
          <p:cNvSpPr/>
          <p:nvPr/>
        </p:nvSpPr>
        <p:spPr>
          <a:xfrm>
            <a:off x="2132013" y="3078163"/>
            <a:ext cx="46037" cy="4445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26" name="Oval 25"/>
          <p:cNvSpPr/>
          <p:nvPr/>
        </p:nvSpPr>
        <p:spPr>
          <a:xfrm>
            <a:off x="2136775" y="3122613"/>
            <a:ext cx="46038"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29" name="Oval 28"/>
          <p:cNvSpPr/>
          <p:nvPr/>
        </p:nvSpPr>
        <p:spPr>
          <a:xfrm>
            <a:off x="2062163" y="3122613"/>
            <a:ext cx="46037"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30" name="Oval 29"/>
          <p:cNvSpPr/>
          <p:nvPr/>
        </p:nvSpPr>
        <p:spPr>
          <a:xfrm>
            <a:off x="1957388" y="3119438"/>
            <a:ext cx="44450"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31" name="Oval 30"/>
          <p:cNvSpPr/>
          <p:nvPr/>
        </p:nvSpPr>
        <p:spPr>
          <a:xfrm>
            <a:off x="1919288" y="3068638"/>
            <a:ext cx="44450" cy="4445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32" name="Oval 31"/>
          <p:cNvSpPr/>
          <p:nvPr/>
        </p:nvSpPr>
        <p:spPr>
          <a:xfrm>
            <a:off x="1736725" y="3117850"/>
            <a:ext cx="46038"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27" name="Oval 26"/>
          <p:cNvSpPr/>
          <p:nvPr/>
        </p:nvSpPr>
        <p:spPr>
          <a:xfrm>
            <a:off x="4310063" y="3725863"/>
            <a:ext cx="46037" cy="4445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28" name="Oval 27"/>
          <p:cNvSpPr/>
          <p:nvPr/>
        </p:nvSpPr>
        <p:spPr>
          <a:xfrm>
            <a:off x="4252913" y="3702050"/>
            <a:ext cx="46037"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33" name="Oval 32"/>
          <p:cNvSpPr/>
          <p:nvPr/>
        </p:nvSpPr>
        <p:spPr>
          <a:xfrm>
            <a:off x="4206875" y="3652838"/>
            <a:ext cx="46038"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34" name="Oval 33"/>
          <p:cNvSpPr/>
          <p:nvPr/>
        </p:nvSpPr>
        <p:spPr>
          <a:xfrm>
            <a:off x="4016375" y="3348038"/>
            <a:ext cx="44450"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35" name="Oval 34"/>
          <p:cNvSpPr/>
          <p:nvPr/>
        </p:nvSpPr>
        <p:spPr>
          <a:xfrm>
            <a:off x="3940175" y="3414713"/>
            <a:ext cx="46038"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36" name="Oval 35"/>
          <p:cNvSpPr/>
          <p:nvPr/>
        </p:nvSpPr>
        <p:spPr>
          <a:xfrm>
            <a:off x="3917950" y="3341688"/>
            <a:ext cx="46038"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37" name="Oval 36"/>
          <p:cNvSpPr/>
          <p:nvPr/>
        </p:nvSpPr>
        <p:spPr>
          <a:xfrm>
            <a:off x="3871913" y="3397250"/>
            <a:ext cx="46037"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38" name="Oval 37"/>
          <p:cNvSpPr/>
          <p:nvPr/>
        </p:nvSpPr>
        <p:spPr>
          <a:xfrm>
            <a:off x="3794125" y="3411538"/>
            <a:ext cx="44450"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39" name="Oval 38"/>
          <p:cNvSpPr/>
          <p:nvPr/>
        </p:nvSpPr>
        <p:spPr>
          <a:xfrm>
            <a:off x="3816350" y="3324225"/>
            <a:ext cx="46038"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40" name="Oval 39"/>
          <p:cNvSpPr/>
          <p:nvPr/>
        </p:nvSpPr>
        <p:spPr>
          <a:xfrm>
            <a:off x="3836988" y="3248025"/>
            <a:ext cx="46037"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41" name="Oval 40"/>
          <p:cNvSpPr/>
          <p:nvPr/>
        </p:nvSpPr>
        <p:spPr>
          <a:xfrm>
            <a:off x="3763963" y="3248025"/>
            <a:ext cx="44450"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42" name="Oval 41"/>
          <p:cNvSpPr/>
          <p:nvPr/>
        </p:nvSpPr>
        <p:spPr>
          <a:xfrm>
            <a:off x="4168775" y="3500438"/>
            <a:ext cx="44450"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43" name="Oval 42"/>
          <p:cNvSpPr/>
          <p:nvPr/>
        </p:nvSpPr>
        <p:spPr>
          <a:xfrm>
            <a:off x="3683000" y="3251200"/>
            <a:ext cx="46038"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44" name="Oval 43"/>
          <p:cNvSpPr/>
          <p:nvPr/>
        </p:nvSpPr>
        <p:spPr>
          <a:xfrm>
            <a:off x="3717925" y="3411538"/>
            <a:ext cx="46038"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45" name="Oval 44"/>
          <p:cNvSpPr/>
          <p:nvPr/>
        </p:nvSpPr>
        <p:spPr>
          <a:xfrm>
            <a:off x="3740150" y="3509963"/>
            <a:ext cx="46038"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46" name="Oval 45"/>
          <p:cNvSpPr/>
          <p:nvPr/>
        </p:nvSpPr>
        <p:spPr>
          <a:xfrm>
            <a:off x="3717925" y="3606800"/>
            <a:ext cx="46038"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47" name="Oval 46"/>
          <p:cNvSpPr/>
          <p:nvPr/>
        </p:nvSpPr>
        <p:spPr>
          <a:xfrm>
            <a:off x="3683000" y="3551238"/>
            <a:ext cx="46038"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48" name="Oval 47"/>
          <p:cNvSpPr/>
          <p:nvPr/>
        </p:nvSpPr>
        <p:spPr>
          <a:xfrm>
            <a:off x="3646488" y="3419475"/>
            <a:ext cx="44450"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49" name="Oval 48"/>
          <p:cNvSpPr/>
          <p:nvPr/>
        </p:nvSpPr>
        <p:spPr>
          <a:xfrm>
            <a:off x="3611563" y="3294063"/>
            <a:ext cx="46037"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50" name="Oval 49"/>
          <p:cNvSpPr/>
          <p:nvPr/>
        </p:nvSpPr>
        <p:spPr>
          <a:xfrm>
            <a:off x="3582988" y="3241675"/>
            <a:ext cx="44450"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51" name="Oval 50"/>
          <p:cNvSpPr/>
          <p:nvPr/>
        </p:nvSpPr>
        <p:spPr>
          <a:xfrm>
            <a:off x="3536950" y="3295650"/>
            <a:ext cx="46038"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52" name="Oval 51"/>
          <p:cNvSpPr/>
          <p:nvPr/>
        </p:nvSpPr>
        <p:spPr>
          <a:xfrm>
            <a:off x="3917950" y="2209800"/>
            <a:ext cx="46038"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54" name="Oval 53"/>
          <p:cNvSpPr/>
          <p:nvPr/>
        </p:nvSpPr>
        <p:spPr>
          <a:xfrm>
            <a:off x="3970338" y="2225675"/>
            <a:ext cx="46037"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55" name="Oval 54"/>
          <p:cNvSpPr/>
          <p:nvPr/>
        </p:nvSpPr>
        <p:spPr>
          <a:xfrm>
            <a:off x="4010025" y="2271713"/>
            <a:ext cx="46038"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56" name="Oval 55"/>
          <p:cNvSpPr/>
          <p:nvPr/>
        </p:nvSpPr>
        <p:spPr>
          <a:xfrm>
            <a:off x="4014788" y="2317750"/>
            <a:ext cx="46037"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57" name="Oval 56"/>
          <p:cNvSpPr/>
          <p:nvPr/>
        </p:nvSpPr>
        <p:spPr>
          <a:xfrm>
            <a:off x="3959225" y="2322513"/>
            <a:ext cx="46038"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58" name="Oval 57"/>
          <p:cNvSpPr/>
          <p:nvPr/>
        </p:nvSpPr>
        <p:spPr>
          <a:xfrm>
            <a:off x="3948113" y="2278063"/>
            <a:ext cx="44450" cy="4445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59" name="Oval 58"/>
          <p:cNvSpPr/>
          <p:nvPr/>
        </p:nvSpPr>
        <p:spPr>
          <a:xfrm>
            <a:off x="3902075" y="2273300"/>
            <a:ext cx="46038" cy="4445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60" name="Oval 59"/>
          <p:cNvSpPr/>
          <p:nvPr/>
        </p:nvSpPr>
        <p:spPr>
          <a:xfrm>
            <a:off x="3835400" y="2325688"/>
            <a:ext cx="44450"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61" name="Oval 60"/>
          <p:cNvSpPr/>
          <p:nvPr/>
        </p:nvSpPr>
        <p:spPr>
          <a:xfrm>
            <a:off x="3600450" y="2179638"/>
            <a:ext cx="46038"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62" name="Oval 61"/>
          <p:cNvSpPr/>
          <p:nvPr/>
        </p:nvSpPr>
        <p:spPr>
          <a:xfrm>
            <a:off x="3589338" y="2141538"/>
            <a:ext cx="46037"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63" name="Oval 62"/>
          <p:cNvSpPr/>
          <p:nvPr/>
        </p:nvSpPr>
        <p:spPr>
          <a:xfrm>
            <a:off x="3543300" y="2078038"/>
            <a:ext cx="44450"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64" name="Oval 63"/>
          <p:cNvSpPr/>
          <p:nvPr/>
        </p:nvSpPr>
        <p:spPr>
          <a:xfrm>
            <a:off x="3587750" y="2073275"/>
            <a:ext cx="46038" cy="4445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65" name="Oval 64"/>
          <p:cNvSpPr/>
          <p:nvPr/>
        </p:nvSpPr>
        <p:spPr>
          <a:xfrm>
            <a:off x="3556000" y="2033588"/>
            <a:ext cx="44450" cy="4445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66" name="Oval 65"/>
          <p:cNvSpPr/>
          <p:nvPr/>
        </p:nvSpPr>
        <p:spPr>
          <a:xfrm>
            <a:off x="3600450" y="2033588"/>
            <a:ext cx="46038" cy="4445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67" name="Oval 66"/>
          <p:cNvSpPr/>
          <p:nvPr/>
        </p:nvSpPr>
        <p:spPr>
          <a:xfrm>
            <a:off x="3646488" y="2033588"/>
            <a:ext cx="44450" cy="4445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68" name="Oval 67"/>
          <p:cNvSpPr/>
          <p:nvPr/>
        </p:nvSpPr>
        <p:spPr>
          <a:xfrm>
            <a:off x="3606800" y="1965325"/>
            <a:ext cx="44450"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69" name="Oval 68"/>
          <p:cNvSpPr/>
          <p:nvPr/>
        </p:nvSpPr>
        <p:spPr>
          <a:xfrm>
            <a:off x="3551238" y="1974850"/>
            <a:ext cx="46037"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70" name="Oval 69"/>
          <p:cNvSpPr/>
          <p:nvPr/>
        </p:nvSpPr>
        <p:spPr>
          <a:xfrm>
            <a:off x="3532188" y="1951038"/>
            <a:ext cx="46037"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71" name="Oval 70"/>
          <p:cNvSpPr/>
          <p:nvPr/>
        </p:nvSpPr>
        <p:spPr>
          <a:xfrm>
            <a:off x="3487738" y="1928813"/>
            <a:ext cx="44450"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72" name="Oval 71"/>
          <p:cNvSpPr/>
          <p:nvPr/>
        </p:nvSpPr>
        <p:spPr>
          <a:xfrm>
            <a:off x="3543300" y="1892300"/>
            <a:ext cx="46038" cy="4445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73" name="Oval 72"/>
          <p:cNvSpPr/>
          <p:nvPr/>
        </p:nvSpPr>
        <p:spPr>
          <a:xfrm>
            <a:off x="3598863" y="1868488"/>
            <a:ext cx="46037"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74" name="Oval 73"/>
          <p:cNvSpPr/>
          <p:nvPr/>
        </p:nvSpPr>
        <p:spPr>
          <a:xfrm>
            <a:off x="3497263" y="1868488"/>
            <a:ext cx="46037"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75" name="Oval 74"/>
          <p:cNvSpPr/>
          <p:nvPr/>
        </p:nvSpPr>
        <p:spPr>
          <a:xfrm>
            <a:off x="3448050" y="1843088"/>
            <a:ext cx="46038" cy="4445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76" name="Oval 75"/>
          <p:cNvSpPr/>
          <p:nvPr/>
        </p:nvSpPr>
        <p:spPr>
          <a:xfrm>
            <a:off x="3494088" y="1803400"/>
            <a:ext cx="46037"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77" name="Oval 76"/>
          <p:cNvSpPr/>
          <p:nvPr/>
        </p:nvSpPr>
        <p:spPr>
          <a:xfrm>
            <a:off x="3455988" y="1768475"/>
            <a:ext cx="46037"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78" name="Oval 77"/>
          <p:cNvSpPr/>
          <p:nvPr/>
        </p:nvSpPr>
        <p:spPr>
          <a:xfrm>
            <a:off x="3419475" y="1728788"/>
            <a:ext cx="46038"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79" name="Oval 78"/>
          <p:cNvSpPr/>
          <p:nvPr/>
        </p:nvSpPr>
        <p:spPr>
          <a:xfrm>
            <a:off x="3425825" y="1790700"/>
            <a:ext cx="46038"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5" name="Oval 4"/>
          <p:cNvSpPr/>
          <p:nvPr/>
        </p:nvSpPr>
        <p:spPr>
          <a:xfrm>
            <a:off x="4468813" y="3395663"/>
            <a:ext cx="46037"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7" name="Oval 6"/>
          <p:cNvSpPr/>
          <p:nvPr/>
        </p:nvSpPr>
        <p:spPr>
          <a:xfrm>
            <a:off x="4492625" y="3463925"/>
            <a:ext cx="46038"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8" name="Oval 7"/>
          <p:cNvSpPr/>
          <p:nvPr/>
        </p:nvSpPr>
        <p:spPr>
          <a:xfrm>
            <a:off x="4246563" y="3124200"/>
            <a:ext cx="44450" cy="4445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9" name="Oval 8"/>
          <p:cNvSpPr/>
          <p:nvPr/>
        </p:nvSpPr>
        <p:spPr>
          <a:xfrm>
            <a:off x="4264025" y="3163888"/>
            <a:ext cx="46038"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11" name="Oval 10"/>
          <p:cNvSpPr/>
          <p:nvPr/>
        </p:nvSpPr>
        <p:spPr>
          <a:xfrm>
            <a:off x="4211638" y="3100388"/>
            <a:ext cx="46037" cy="4445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12" name="Oval 11"/>
          <p:cNvSpPr/>
          <p:nvPr/>
        </p:nvSpPr>
        <p:spPr>
          <a:xfrm>
            <a:off x="4165600" y="3100388"/>
            <a:ext cx="46038" cy="4445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13" name="Oval 12"/>
          <p:cNvSpPr/>
          <p:nvPr/>
        </p:nvSpPr>
        <p:spPr>
          <a:xfrm>
            <a:off x="3524250" y="2552700"/>
            <a:ext cx="46038"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17" name="Oval 16"/>
          <p:cNvSpPr/>
          <p:nvPr/>
        </p:nvSpPr>
        <p:spPr>
          <a:xfrm>
            <a:off x="3490913" y="2492375"/>
            <a:ext cx="46037"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18" name="Oval 17"/>
          <p:cNvSpPr/>
          <p:nvPr/>
        </p:nvSpPr>
        <p:spPr>
          <a:xfrm>
            <a:off x="3560763" y="2493963"/>
            <a:ext cx="46037"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19" name="Oval 18"/>
          <p:cNvSpPr/>
          <p:nvPr/>
        </p:nvSpPr>
        <p:spPr>
          <a:xfrm>
            <a:off x="3363913" y="2327275"/>
            <a:ext cx="46037"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20" name="Oval 19"/>
          <p:cNvSpPr/>
          <p:nvPr/>
        </p:nvSpPr>
        <p:spPr>
          <a:xfrm>
            <a:off x="3403600" y="2260600"/>
            <a:ext cx="46038"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21" name="Oval 20"/>
          <p:cNvSpPr/>
          <p:nvPr/>
        </p:nvSpPr>
        <p:spPr>
          <a:xfrm>
            <a:off x="3470275" y="2209800"/>
            <a:ext cx="46038"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2" name="Oval 45"/>
          <p:cNvSpPr/>
          <p:nvPr/>
        </p:nvSpPr>
        <p:spPr>
          <a:xfrm>
            <a:off x="3179763" y="1709738"/>
            <a:ext cx="46037"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3" name="Oval 45"/>
          <p:cNvSpPr/>
          <p:nvPr/>
        </p:nvSpPr>
        <p:spPr>
          <a:xfrm>
            <a:off x="4305300" y="3011488"/>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dirty="0"/>
          </a:p>
        </p:txBody>
      </p:sp>
      <p:sp>
        <p:nvSpPr>
          <p:cNvPr id="4" name="Oval 45"/>
          <p:cNvSpPr/>
          <p:nvPr/>
        </p:nvSpPr>
        <p:spPr>
          <a:xfrm>
            <a:off x="3143250" y="1654175"/>
            <a:ext cx="46038" cy="4603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6" name="Oval 45"/>
          <p:cNvSpPr/>
          <p:nvPr/>
        </p:nvSpPr>
        <p:spPr>
          <a:xfrm>
            <a:off x="3543300" y="2097088"/>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10" name="Oval 45"/>
          <p:cNvSpPr/>
          <p:nvPr/>
        </p:nvSpPr>
        <p:spPr>
          <a:xfrm>
            <a:off x="3771900" y="2282825"/>
            <a:ext cx="46038" cy="4603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14" name="Oval 45"/>
          <p:cNvSpPr/>
          <p:nvPr/>
        </p:nvSpPr>
        <p:spPr>
          <a:xfrm>
            <a:off x="3829050" y="2320925"/>
            <a:ext cx="46038" cy="4603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2625" name="Oval 45"/>
          <p:cNvSpPr/>
          <p:nvPr/>
        </p:nvSpPr>
        <p:spPr>
          <a:xfrm>
            <a:off x="4033838" y="2520950"/>
            <a:ext cx="46037" cy="4603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2626" name="Oval 45"/>
          <p:cNvSpPr/>
          <p:nvPr/>
        </p:nvSpPr>
        <p:spPr>
          <a:xfrm>
            <a:off x="4067175" y="2824163"/>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0561" name="Text Box 96"/>
          <p:cNvSpPr txBox="1">
            <a:spLocks noChangeArrowheads="1"/>
          </p:cNvSpPr>
          <p:nvPr/>
        </p:nvSpPr>
        <p:spPr bwMode="auto">
          <a:xfrm>
            <a:off x="6156325" y="0"/>
            <a:ext cx="2987675" cy="5416550"/>
          </a:xfrm>
          <a:prstGeom prst="rect">
            <a:avLst/>
          </a:prstGeom>
          <a:noFill/>
          <a:ln w="9525">
            <a:noFill/>
            <a:miter lim="800000"/>
            <a:headEnd/>
            <a:tailEnd/>
          </a:ln>
        </p:spPr>
        <p:txBody>
          <a:bodyPr>
            <a:spAutoFit/>
          </a:bodyPr>
          <a:lstStyle/>
          <a:p>
            <a:pPr>
              <a:defRPr/>
            </a:pPr>
            <a:r>
              <a:rPr lang="fi-FI" b="1" dirty="0">
                <a:solidFill>
                  <a:schemeClr val="tx1"/>
                </a:solidFill>
                <a:effectLst>
                  <a:outerShdw blurRad="38100" dist="38100" dir="2700000" algn="tl">
                    <a:srgbClr val="C0C0C0"/>
                  </a:outerShdw>
                </a:effectLst>
              </a:rPr>
              <a:t>4. pommitus 15.1.1940 klo 13.26</a:t>
            </a:r>
          </a:p>
          <a:p>
            <a:pPr>
              <a:defRPr/>
            </a:pPr>
            <a:endParaRPr lang="fi-FI" b="1" dirty="0">
              <a:solidFill>
                <a:schemeClr val="tx1"/>
              </a:solidFill>
              <a:effectLst>
                <a:outerShdw blurRad="38100" dist="38100" dir="2700000" algn="tl">
                  <a:srgbClr val="C0C0C0"/>
                </a:outerShdw>
              </a:effectLst>
            </a:endParaRPr>
          </a:p>
          <a:p>
            <a:pPr>
              <a:defRPr/>
            </a:pPr>
            <a:r>
              <a:rPr lang="fi-FI" sz="1400" dirty="0">
                <a:solidFill>
                  <a:schemeClr val="tx1"/>
                </a:solidFill>
              </a:rPr>
              <a:t>Pohjoisesta etelään kahdeksan SB 2 konetta, joista yksi kone pudotti 4000 metristä 8 miinapommia. </a:t>
            </a:r>
          </a:p>
          <a:p>
            <a:pPr>
              <a:defRPr/>
            </a:pPr>
            <a:endParaRPr lang="fi-FI" sz="1400" dirty="0">
              <a:solidFill>
                <a:schemeClr val="tx1"/>
              </a:solidFill>
            </a:endParaRPr>
          </a:p>
          <a:p>
            <a:pPr>
              <a:defRPr/>
            </a:pPr>
            <a:r>
              <a:rPr lang="fi-FI" sz="1400" dirty="0">
                <a:solidFill>
                  <a:schemeClr val="tx1"/>
                </a:solidFill>
              </a:rPr>
              <a:t>Yksi pommi putosi Metsäliiton eteläpuolelle. Pommi putosi Aseman taakse metsään nykyisten koulujen alueelle ja toinen tästä hiukan etelään vierinkivimaalle. Yksinäinen pommi Aseman takana vaurioitti taloa. Tästä eteenpäin kaksi pommia vaurioitti kolmea taloa. </a:t>
            </a:r>
          </a:p>
          <a:p>
            <a:pPr>
              <a:defRPr/>
            </a:pPr>
            <a:endParaRPr lang="fi-FI" sz="1400" dirty="0">
              <a:solidFill>
                <a:schemeClr val="tx1"/>
              </a:solidFill>
            </a:endParaRPr>
          </a:p>
          <a:p>
            <a:pPr>
              <a:defRPr/>
            </a:pPr>
            <a:r>
              <a:rPr lang="fi-FI" sz="1400" dirty="0">
                <a:solidFill>
                  <a:schemeClr val="tx1"/>
                </a:solidFill>
              </a:rPr>
              <a:t>Pommi vaurioitti sivuraiteen vaihdetta. Yksittäisiä pommeja pudotellut kone jätti lähtiessään Keinusaaressa silloin vielä olleen Pikkujärven jäähän merkkinsä, ja viimeinen pommi putosi </a:t>
            </a:r>
            <a:r>
              <a:rPr lang="fi-FI" sz="1400" dirty="0" err="1">
                <a:solidFill>
                  <a:schemeClr val="tx1"/>
                </a:solidFill>
              </a:rPr>
              <a:t>Kutalanjoen</a:t>
            </a:r>
            <a:r>
              <a:rPr lang="fi-FI" sz="1400" dirty="0">
                <a:solidFill>
                  <a:schemeClr val="tx1"/>
                </a:solidFill>
              </a:rPr>
              <a:t> viereen. </a:t>
            </a:r>
          </a:p>
        </p:txBody>
      </p:sp>
      <p:sp>
        <p:nvSpPr>
          <p:cNvPr id="20563" name="Line 83"/>
          <p:cNvSpPr>
            <a:spLocks noChangeShapeType="1"/>
          </p:cNvSpPr>
          <p:nvPr/>
        </p:nvSpPr>
        <p:spPr bwMode="auto">
          <a:xfrm>
            <a:off x="3059113" y="1341438"/>
            <a:ext cx="1584325" cy="2447925"/>
          </a:xfrm>
          <a:prstGeom prst="line">
            <a:avLst/>
          </a:prstGeom>
          <a:noFill/>
          <a:ln w="9525">
            <a:solidFill>
              <a:schemeClr val="tx1"/>
            </a:solidFill>
            <a:round/>
            <a:headEnd/>
            <a:tailEnd type="triangle" w="med" len="med"/>
          </a:ln>
          <a:effectLst>
            <a:outerShdw dist="20000" dir="5400000" rotWithShape="0">
              <a:srgbClr val="000000">
                <a:alpha val="37999"/>
              </a:srgbClr>
            </a:outerShdw>
          </a:effectLst>
        </p:spPr>
        <p:txBody>
          <a:bodyPr lIns="90000" tIns="46800" rIns="90000" bIns="46800" anchor="ctr"/>
          <a:lstStyle/>
          <a:p>
            <a:pPr algn="ctr">
              <a:defRPr/>
            </a:pPr>
            <a:endParaRPr lang="fi-FI"/>
          </a:p>
        </p:txBody>
      </p:sp>
      <p:sp>
        <p:nvSpPr>
          <p:cNvPr id="22624" name="Oval 42"/>
          <p:cNvSpPr>
            <a:spLocks noChangeArrowheads="1"/>
          </p:cNvSpPr>
          <p:nvPr/>
        </p:nvSpPr>
        <p:spPr bwMode="auto">
          <a:xfrm>
            <a:off x="3706813" y="3068638"/>
            <a:ext cx="46037" cy="46037"/>
          </a:xfrm>
          <a:prstGeom prst="ellipse">
            <a:avLst/>
          </a:prstGeom>
          <a:gradFill rotWithShape="1">
            <a:gsLst>
              <a:gs pos="0">
                <a:schemeClr val="bg1"/>
              </a:gs>
              <a:gs pos="100000">
                <a:schemeClr val="bg1">
                  <a:gamma/>
                  <a:shade val="78431"/>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2627" name="Oval 42"/>
          <p:cNvSpPr>
            <a:spLocks noChangeArrowheads="1"/>
          </p:cNvSpPr>
          <p:nvPr/>
        </p:nvSpPr>
        <p:spPr bwMode="auto">
          <a:xfrm>
            <a:off x="3663950" y="2965450"/>
            <a:ext cx="46038" cy="46038"/>
          </a:xfrm>
          <a:prstGeom prst="ellipse">
            <a:avLst/>
          </a:prstGeom>
          <a:gradFill rotWithShape="1">
            <a:gsLst>
              <a:gs pos="0">
                <a:schemeClr val="bg1"/>
              </a:gs>
              <a:gs pos="100000">
                <a:schemeClr val="bg1">
                  <a:gamma/>
                  <a:shade val="78431"/>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2628" name="Oval 42"/>
          <p:cNvSpPr>
            <a:spLocks noChangeArrowheads="1"/>
          </p:cNvSpPr>
          <p:nvPr/>
        </p:nvSpPr>
        <p:spPr bwMode="auto">
          <a:xfrm>
            <a:off x="3608388" y="2874963"/>
            <a:ext cx="46037" cy="46037"/>
          </a:xfrm>
          <a:prstGeom prst="ellipse">
            <a:avLst/>
          </a:prstGeom>
          <a:gradFill rotWithShape="1">
            <a:gsLst>
              <a:gs pos="0">
                <a:schemeClr val="bg1"/>
              </a:gs>
              <a:gs pos="100000">
                <a:schemeClr val="bg1">
                  <a:gamma/>
                  <a:shade val="78431"/>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88" name="Regular Pentagon 87"/>
          <p:cNvSpPr/>
          <p:nvPr/>
        </p:nvSpPr>
        <p:spPr>
          <a:xfrm>
            <a:off x="2214563" y="1017588"/>
            <a:ext cx="63500" cy="63500"/>
          </a:xfrm>
          <a:prstGeom prst="pentagon">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89" name="Regular Pentagon 88"/>
          <p:cNvSpPr/>
          <p:nvPr/>
        </p:nvSpPr>
        <p:spPr>
          <a:xfrm>
            <a:off x="3541713" y="2982913"/>
            <a:ext cx="63500" cy="61912"/>
          </a:xfrm>
          <a:prstGeom prst="pentagon">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90" name="Regular Pentagon 89"/>
          <p:cNvSpPr/>
          <p:nvPr/>
        </p:nvSpPr>
        <p:spPr>
          <a:xfrm>
            <a:off x="3470275" y="3163888"/>
            <a:ext cx="63500" cy="63500"/>
          </a:xfrm>
          <a:prstGeom prst="pentagon">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91" name="Regular Pentagon 90"/>
          <p:cNvSpPr/>
          <p:nvPr/>
        </p:nvSpPr>
        <p:spPr>
          <a:xfrm>
            <a:off x="3309938" y="3149600"/>
            <a:ext cx="63500" cy="63500"/>
          </a:xfrm>
          <a:prstGeom prst="pentagon">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92" name="Regular Pentagon 91"/>
          <p:cNvSpPr/>
          <p:nvPr/>
        </p:nvSpPr>
        <p:spPr>
          <a:xfrm>
            <a:off x="5067300" y="5005388"/>
            <a:ext cx="61913" cy="63500"/>
          </a:xfrm>
          <a:prstGeom prst="pentagon">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3"/>
          <p:cNvPicPr>
            <a:picLocks noChangeAspect="1"/>
          </p:cNvPicPr>
          <p:nvPr/>
        </p:nvPicPr>
        <p:blipFill>
          <a:blip r:embed="rId2" cstate="print"/>
          <a:srcRect l="17668" t="17513" r="24242" b="36877"/>
          <a:stretch>
            <a:fillRect/>
          </a:stretch>
        </p:blipFill>
        <p:spPr bwMode="auto">
          <a:xfrm>
            <a:off x="-7938" y="0"/>
            <a:ext cx="6175376" cy="6858000"/>
          </a:xfrm>
          <a:prstGeom prst="rect">
            <a:avLst/>
          </a:prstGeom>
          <a:noFill/>
          <a:ln w="12700">
            <a:solidFill>
              <a:srgbClr val="000000"/>
            </a:solidFill>
            <a:miter lim="800000"/>
            <a:headEnd/>
            <a:tailEnd/>
          </a:ln>
        </p:spPr>
      </p:pic>
      <p:sp>
        <p:nvSpPr>
          <p:cNvPr id="15" name="Oval 14"/>
          <p:cNvSpPr/>
          <p:nvPr/>
        </p:nvSpPr>
        <p:spPr>
          <a:xfrm>
            <a:off x="3284538" y="2589213"/>
            <a:ext cx="46037"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16" name="Oval 15"/>
          <p:cNvSpPr/>
          <p:nvPr/>
        </p:nvSpPr>
        <p:spPr>
          <a:xfrm>
            <a:off x="2654300" y="2744788"/>
            <a:ext cx="46038"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22" name="Oval 21"/>
          <p:cNvSpPr/>
          <p:nvPr/>
        </p:nvSpPr>
        <p:spPr>
          <a:xfrm>
            <a:off x="2641600" y="2622550"/>
            <a:ext cx="46038"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23" name="Oval 22"/>
          <p:cNvSpPr/>
          <p:nvPr/>
        </p:nvSpPr>
        <p:spPr>
          <a:xfrm>
            <a:off x="2563813" y="2711450"/>
            <a:ext cx="46037" cy="4445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24" name="Oval 23"/>
          <p:cNvSpPr/>
          <p:nvPr/>
        </p:nvSpPr>
        <p:spPr>
          <a:xfrm>
            <a:off x="2670175" y="2670175"/>
            <a:ext cx="46038"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25" name="Oval 24"/>
          <p:cNvSpPr/>
          <p:nvPr/>
        </p:nvSpPr>
        <p:spPr>
          <a:xfrm>
            <a:off x="2132013" y="3078163"/>
            <a:ext cx="46037" cy="4445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26" name="Oval 25"/>
          <p:cNvSpPr/>
          <p:nvPr/>
        </p:nvSpPr>
        <p:spPr>
          <a:xfrm>
            <a:off x="2136775" y="3122613"/>
            <a:ext cx="46038"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29" name="Oval 28"/>
          <p:cNvSpPr/>
          <p:nvPr/>
        </p:nvSpPr>
        <p:spPr>
          <a:xfrm>
            <a:off x="2062163" y="3122613"/>
            <a:ext cx="46037"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30" name="Oval 29"/>
          <p:cNvSpPr/>
          <p:nvPr/>
        </p:nvSpPr>
        <p:spPr>
          <a:xfrm>
            <a:off x="1957388" y="3119438"/>
            <a:ext cx="44450"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31" name="Oval 30"/>
          <p:cNvSpPr/>
          <p:nvPr/>
        </p:nvSpPr>
        <p:spPr>
          <a:xfrm>
            <a:off x="1919288" y="3068638"/>
            <a:ext cx="44450" cy="4445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32" name="Oval 31"/>
          <p:cNvSpPr/>
          <p:nvPr/>
        </p:nvSpPr>
        <p:spPr>
          <a:xfrm>
            <a:off x="1736725" y="3117850"/>
            <a:ext cx="46038"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27" name="Oval 26"/>
          <p:cNvSpPr/>
          <p:nvPr/>
        </p:nvSpPr>
        <p:spPr>
          <a:xfrm>
            <a:off x="4310063" y="3725863"/>
            <a:ext cx="46037" cy="4445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28" name="Oval 27"/>
          <p:cNvSpPr/>
          <p:nvPr/>
        </p:nvSpPr>
        <p:spPr>
          <a:xfrm>
            <a:off x="4252913" y="3702050"/>
            <a:ext cx="46037"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33" name="Oval 32"/>
          <p:cNvSpPr/>
          <p:nvPr/>
        </p:nvSpPr>
        <p:spPr>
          <a:xfrm>
            <a:off x="4206875" y="3652838"/>
            <a:ext cx="46038"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34" name="Oval 33"/>
          <p:cNvSpPr/>
          <p:nvPr/>
        </p:nvSpPr>
        <p:spPr>
          <a:xfrm>
            <a:off x="4016375" y="3348038"/>
            <a:ext cx="44450"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35" name="Oval 34"/>
          <p:cNvSpPr/>
          <p:nvPr/>
        </p:nvSpPr>
        <p:spPr>
          <a:xfrm>
            <a:off x="3940175" y="3414713"/>
            <a:ext cx="46038"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36" name="Oval 35"/>
          <p:cNvSpPr/>
          <p:nvPr/>
        </p:nvSpPr>
        <p:spPr>
          <a:xfrm>
            <a:off x="3917950" y="3341688"/>
            <a:ext cx="46038"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37" name="Oval 36"/>
          <p:cNvSpPr/>
          <p:nvPr/>
        </p:nvSpPr>
        <p:spPr>
          <a:xfrm>
            <a:off x="3871913" y="3397250"/>
            <a:ext cx="46037"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38" name="Oval 37"/>
          <p:cNvSpPr/>
          <p:nvPr/>
        </p:nvSpPr>
        <p:spPr>
          <a:xfrm>
            <a:off x="3794125" y="3411538"/>
            <a:ext cx="44450"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39" name="Oval 38"/>
          <p:cNvSpPr/>
          <p:nvPr/>
        </p:nvSpPr>
        <p:spPr>
          <a:xfrm>
            <a:off x="3816350" y="3324225"/>
            <a:ext cx="46038"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40" name="Oval 39"/>
          <p:cNvSpPr/>
          <p:nvPr/>
        </p:nvSpPr>
        <p:spPr>
          <a:xfrm>
            <a:off x="3836988" y="3248025"/>
            <a:ext cx="46037"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41" name="Oval 40"/>
          <p:cNvSpPr/>
          <p:nvPr/>
        </p:nvSpPr>
        <p:spPr>
          <a:xfrm>
            <a:off x="3763963" y="3248025"/>
            <a:ext cx="44450"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42" name="Oval 41"/>
          <p:cNvSpPr/>
          <p:nvPr/>
        </p:nvSpPr>
        <p:spPr>
          <a:xfrm>
            <a:off x="4168775" y="3500438"/>
            <a:ext cx="44450"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43" name="Oval 42"/>
          <p:cNvSpPr/>
          <p:nvPr/>
        </p:nvSpPr>
        <p:spPr>
          <a:xfrm>
            <a:off x="3683000" y="3251200"/>
            <a:ext cx="46038"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44" name="Oval 43"/>
          <p:cNvSpPr/>
          <p:nvPr/>
        </p:nvSpPr>
        <p:spPr>
          <a:xfrm>
            <a:off x="3717925" y="3411538"/>
            <a:ext cx="46038"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45" name="Oval 44"/>
          <p:cNvSpPr/>
          <p:nvPr/>
        </p:nvSpPr>
        <p:spPr>
          <a:xfrm>
            <a:off x="3740150" y="3509963"/>
            <a:ext cx="46038"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46" name="Oval 45"/>
          <p:cNvSpPr/>
          <p:nvPr/>
        </p:nvSpPr>
        <p:spPr>
          <a:xfrm>
            <a:off x="3717925" y="3606800"/>
            <a:ext cx="46038"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47" name="Oval 46"/>
          <p:cNvSpPr/>
          <p:nvPr/>
        </p:nvSpPr>
        <p:spPr>
          <a:xfrm>
            <a:off x="3683000" y="3551238"/>
            <a:ext cx="46038"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48" name="Oval 47"/>
          <p:cNvSpPr/>
          <p:nvPr/>
        </p:nvSpPr>
        <p:spPr>
          <a:xfrm>
            <a:off x="3646488" y="3419475"/>
            <a:ext cx="44450"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49" name="Oval 48"/>
          <p:cNvSpPr/>
          <p:nvPr/>
        </p:nvSpPr>
        <p:spPr>
          <a:xfrm>
            <a:off x="3611563" y="3294063"/>
            <a:ext cx="46037"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50" name="Oval 49"/>
          <p:cNvSpPr/>
          <p:nvPr/>
        </p:nvSpPr>
        <p:spPr>
          <a:xfrm>
            <a:off x="3582988" y="3241675"/>
            <a:ext cx="44450"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51" name="Oval 50"/>
          <p:cNvSpPr/>
          <p:nvPr/>
        </p:nvSpPr>
        <p:spPr>
          <a:xfrm>
            <a:off x="3536950" y="3295650"/>
            <a:ext cx="46038"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52" name="Oval 51"/>
          <p:cNvSpPr/>
          <p:nvPr/>
        </p:nvSpPr>
        <p:spPr>
          <a:xfrm>
            <a:off x="3917950" y="2209800"/>
            <a:ext cx="46038"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54" name="Oval 53"/>
          <p:cNvSpPr/>
          <p:nvPr/>
        </p:nvSpPr>
        <p:spPr>
          <a:xfrm>
            <a:off x="3970338" y="2225675"/>
            <a:ext cx="46037"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55" name="Oval 54"/>
          <p:cNvSpPr/>
          <p:nvPr/>
        </p:nvSpPr>
        <p:spPr>
          <a:xfrm>
            <a:off x="4010025" y="2271713"/>
            <a:ext cx="46038"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56" name="Oval 55"/>
          <p:cNvSpPr/>
          <p:nvPr/>
        </p:nvSpPr>
        <p:spPr>
          <a:xfrm>
            <a:off x="4014788" y="2317750"/>
            <a:ext cx="46037"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57" name="Oval 56"/>
          <p:cNvSpPr/>
          <p:nvPr/>
        </p:nvSpPr>
        <p:spPr>
          <a:xfrm>
            <a:off x="3959225" y="2322513"/>
            <a:ext cx="46038"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58" name="Oval 57"/>
          <p:cNvSpPr/>
          <p:nvPr/>
        </p:nvSpPr>
        <p:spPr>
          <a:xfrm>
            <a:off x="3948113" y="2278063"/>
            <a:ext cx="44450" cy="4445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59" name="Oval 58"/>
          <p:cNvSpPr/>
          <p:nvPr/>
        </p:nvSpPr>
        <p:spPr>
          <a:xfrm>
            <a:off x="3902075" y="2273300"/>
            <a:ext cx="46038" cy="4445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60" name="Oval 59"/>
          <p:cNvSpPr/>
          <p:nvPr/>
        </p:nvSpPr>
        <p:spPr>
          <a:xfrm>
            <a:off x="3835400" y="2325688"/>
            <a:ext cx="44450"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61" name="Oval 60"/>
          <p:cNvSpPr/>
          <p:nvPr/>
        </p:nvSpPr>
        <p:spPr>
          <a:xfrm>
            <a:off x="3600450" y="2179638"/>
            <a:ext cx="46038"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62" name="Oval 61"/>
          <p:cNvSpPr/>
          <p:nvPr/>
        </p:nvSpPr>
        <p:spPr>
          <a:xfrm>
            <a:off x="3589338" y="2141538"/>
            <a:ext cx="46037"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63" name="Oval 62"/>
          <p:cNvSpPr/>
          <p:nvPr/>
        </p:nvSpPr>
        <p:spPr>
          <a:xfrm>
            <a:off x="3543300" y="2078038"/>
            <a:ext cx="44450"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64" name="Oval 63"/>
          <p:cNvSpPr/>
          <p:nvPr/>
        </p:nvSpPr>
        <p:spPr>
          <a:xfrm>
            <a:off x="3587750" y="2073275"/>
            <a:ext cx="46038" cy="4445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65" name="Oval 64"/>
          <p:cNvSpPr/>
          <p:nvPr/>
        </p:nvSpPr>
        <p:spPr>
          <a:xfrm>
            <a:off x="3556000" y="2033588"/>
            <a:ext cx="44450" cy="4445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66" name="Oval 65"/>
          <p:cNvSpPr/>
          <p:nvPr/>
        </p:nvSpPr>
        <p:spPr>
          <a:xfrm>
            <a:off x="3600450" y="2033588"/>
            <a:ext cx="46038" cy="4445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67" name="Oval 66"/>
          <p:cNvSpPr/>
          <p:nvPr/>
        </p:nvSpPr>
        <p:spPr>
          <a:xfrm>
            <a:off x="3646488" y="2033588"/>
            <a:ext cx="44450" cy="4445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68" name="Oval 67"/>
          <p:cNvSpPr/>
          <p:nvPr/>
        </p:nvSpPr>
        <p:spPr>
          <a:xfrm>
            <a:off x="3606800" y="1965325"/>
            <a:ext cx="44450"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69" name="Oval 68"/>
          <p:cNvSpPr/>
          <p:nvPr/>
        </p:nvSpPr>
        <p:spPr>
          <a:xfrm>
            <a:off x="3551238" y="1974850"/>
            <a:ext cx="46037"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70" name="Oval 69"/>
          <p:cNvSpPr/>
          <p:nvPr/>
        </p:nvSpPr>
        <p:spPr>
          <a:xfrm>
            <a:off x="3532188" y="1951038"/>
            <a:ext cx="46037"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71" name="Oval 70"/>
          <p:cNvSpPr/>
          <p:nvPr/>
        </p:nvSpPr>
        <p:spPr>
          <a:xfrm>
            <a:off x="3487738" y="1928813"/>
            <a:ext cx="44450"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72" name="Oval 71"/>
          <p:cNvSpPr/>
          <p:nvPr/>
        </p:nvSpPr>
        <p:spPr>
          <a:xfrm>
            <a:off x="3543300" y="1892300"/>
            <a:ext cx="46038" cy="4445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73" name="Oval 72"/>
          <p:cNvSpPr/>
          <p:nvPr/>
        </p:nvSpPr>
        <p:spPr>
          <a:xfrm>
            <a:off x="3598863" y="1868488"/>
            <a:ext cx="46037"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74" name="Oval 73"/>
          <p:cNvSpPr/>
          <p:nvPr/>
        </p:nvSpPr>
        <p:spPr>
          <a:xfrm>
            <a:off x="3497263" y="1868488"/>
            <a:ext cx="46037"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75" name="Oval 74"/>
          <p:cNvSpPr/>
          <p:nvPr/>
        </p:nvSpPr>
        <p:spPr>
          <a:xfrm>
            <a:off x="3448050" y="1843088"/>
            <a:ext cx="46038" cy="4445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76" name="Oval 75"/>
          <p:cNvSpPr/>
          <p:nvPr/>
        </p:nvSpPr>
        <p:spPr>
          <a:xfrm>
            <a:off x="3494088" y="1803400"/>
            <a:ext cx="46037"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77" name="Oval 76"/>
          <p:cNvSpPr/>
          <p:nvPr/>
        </p:nvSpPr>
        <p:spPr>
          <a:xfrm>
            <a:off x="3455988" y="1768475"/>
            <a:ext cx="46037"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78" name="Oval 77"/>
          <p:cNvSpPr/>
          <p:nvPr/>
        </p:nvSpPr>
        <p:spPr>
          <a:xfrm>
            <a:off x="3419475" y="1728788"/>
            <a:ext cx="46038"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79" name="Oval 78"/>
          <p:cNvSpPr/>
          <p:nvPr/>
        </p:nvSpPr>
        <p:spPr>
          <a:xfrm>
            <a:off x="3425825" y="1790700"/>
            <a:ext cx="46038"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5" name="Oval 4"/>
          <p:cNvSpPr/>
          <p:nvPr/>
        </p:nvSpPr>
        <p:spPr>
          <a:xfrm>
            <a:off x="4468813" y="3395663"/>
            <a:ext cx="46037"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7" name="Oval 6"/>
          <p:cNvSpPr/>
          <p:nvPr/>
        </p:nvSpPr>
        <p:spPr>
          <a:xfrm>
            <a:off x="4492625" y="3463925"/>
            <a:ext cx="46038"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8" name="Oval 7"/>
          <p:cNvSpPr/>
          <p:nvPr/>
        </p:nvSpPr>
        <p:spPr>
          <a:xfrm>
            <a:off x="4246563" y="3124200"/>
            <a:ext cx="44450" cy="4445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9" name="Oval 8"/>
          <p:cNvSpPr/>
          <p:nvPr/>
        </p:nvSpPr>
        <p:spPr>
          <a:xfrm>
            <a:off x="4264025" y="3163888"/>
            <a:ext cx="46038"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11" name="Oval 10"/>
          <p:cNvSpPr/>
          <p:nvPr/>
        </p:nvSpPr>
        <p:spPr>
          <a:xfrm>
            <a:off x="4211638" y="3100388"/>
            <a:ext cx="46037" cy="4445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12" name="Oval 11"/>
          <p:cNvSpPr/>
          <p:nvPr/>
        </p:nvSpPr>
        <p:spPr>
          <a:xfrm>
            <a:off x="4165600" y="3100388"/>
            <a:ext cx="46038" cy="4445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13" name="Oval 12"/>
          <p:cNvSpPr/>
          <p:nvPr/>
        </p:nvSpPr>
        <p:spPr>
          <a:xfrm>
            <a:off x="3524250" y="2552700"/>
            <a:ext cx="46038"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17" name="Oval 16"/>
          <p:cNvSpPr/>
          <p:nvPr/>
        </p:nvSpPr>
        <p:spPr>
          <a:xfrm>
            <a:off x="3490913" y="2492375"/>
            <a:ext cx="46037"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18" name="Oval 17"/>
          <p:cNvSpPr/>
          <p:nvPr/>
        </p:nvSpPr>
        <p:spPr>
          <a:xfrm>
            <a:off x="3560763" y="2493963"/>
            <a:ext cx="46037"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19" name="Oval 18"/>
          <p:cNvSpPr/>
          <p:nvPr/>
        </p:nvSpPr>
        <p:spPr>
          <a:xfrm>
            <a:off x="3363913" y="2327275"/>
            <a:ext cx="46037"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20" name="Oval 19"/>
          <p:cNvSpPr/>
          <p:nvPr/>
        </p:nvSpPr>
        <p:spPr>
          <a:xfrm>
            <a:off x="3403600" y="2260600"/>
            <a:ext cx="46038"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21" name="Oval 20"/>
          <p:cNvSpPr/>
          <p:nvPr/>
        </p:nvSpPr>
        <p:spPr>
          <a:xfrm>
            <a:off x="3470275" y="2209800"/>
            <a:ext cx="46038"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2" name="Oval 45"/>
          <p:cNvSpPr>
            <a:spLocks noChangeArrowheads="1"/>
          </p:cNvSpPr>
          <p:nvPr/>
        </p:nvSpPr>
        <p:spPr bwMode="auto">
          <a:xfrm>
            <a:off x="3179763" y="1709738"/>
            <a:ext cx="46037" cy="46037"/>
          </a:xfrm>
          <a:prstGeom prst="ellipse">
            <a:avLst/>
          </a:prstGeom>
          <a:gradFill rotWithShape="1">
            <a:gsLst>
              <a:gs pos="0">
                <a:srgbClr val="FFFFFF"/>
              </a:gs>
              <a:gs pos="100000">
                <a:srgbClr val="FFFFFF">
                  <a:gamma/>
                  <a:shade val="69412"/>
                  <a:invGamma/>
                </a:srgb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3" name="Oval 45"/>
          <p:cNvSpPr>
            <a:spLocks noChangeArrowheads="1"/>
          </p:cNvSpPr>
          <p:nvPr/>
        </p:nvSpPr>
        <p:spPr bwMode="auto">
          <a:xfrm>
            <a:off x="3200400" y="1649413"/>
            <a:ext cx="46038" cy="46037"/>
          </a:xfrm>
          <a:prstGeom prst="ellipse">
            <a:avLst/>
          </a:prstGeom>
          <a:gradFill rotWithShape="1">
            <a:gsLst>
              <a:gs pos="0">
                <a:schemeClr val="bg1"/>
              </a:gs>
              <a:gs pos="100000">
                <a:schemeClr val="bg1">
                  <a:gamma/>
                  <a:shade val="58039"/>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lIns="90000" tIns="46800" rIns="90000" bIns="46800" anchor="ctr"/>
          <a:lstStyle/>
          <a:p>
            <a:pPr algn="ctr" fontAlgn="auto">
              <a:spcBef>
                <a:spcPts val="0"/>
              </a:spcBef>
              <a:spcAft>
                <a:spcPts val="0"/>
              </a:spcAft>
              <a:defRPr/>
            </a:pPr>
            <a:endParaRPr lang="en-US" sz="1800">
              <a:solidFill>
                <a:schemeClr val="dk1"/>
              </a:solidFill>
              <a:latin typeface="+mn-lt"/>
            </a:endParaRPr>
          </a:p>
        </p:txBody>
      </p:sp>
      <p:sp>
        <p:nvSpPr>
          <p:cNvPr id="4" name="Oval 45"/>
          <p:cNvSpPr>
            <a:spLocks noChangeArrowheads="1"/>
          </p:cNvSpPr>
          <p:nvPr/>
        </p:nvSpPr>
        <p:spPr bwMode="auto">
          <a:xfrm>
            <a:off x="3143250" y="1654175"/>
            <a:ext cx="46038" cy="46038"/>
          </a:xfrm>
          <a:prstGeom prst="ellipse">
            <a:avLst/>
          </a:prstGeom>
          <a:gradFill rotWithShape="1">
            <a:gsLst>
              <a:gs pos="0">
                <a:schemeClr val="bg1"/>
              </a:gs>
              <a:gs pos="100000">
                <a:schemeClr val="bg1">
                  <a:gamma/>
                  <a:shade val="58039"/>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lIns="90000" tIns="46800" rIns="90000" bIns="46800" anchor="ctr"/>
          <a:lstStyle/>
          <a:p>
            <a:pPr algn="ctr" fontAlgn="auto">
              <a:spcBef>
                <a:spcPts val="0"/>
              </a:spcBef>
              <a:spcAft>
                <a:spcPts val="0"/>
              </a:spcAft>
              <a:defRPr/>
            </a:pPr>
            <a:endParaRPr lang="en-US" sz="1800">
              <a:solidFill>
                <a:schemeClr val="dk1"/>
              </a:solidFill>
              <a:latin typeface="+mn-lt"/>
            </a:endParaRPr>
          </a:p>
        </p:txBody>
      </p:sp>
      <p:sp>
        <p:nvSpPr>
          <p:cNvPr id="6" name="Oval 45"/>
          <p:cNvSpPr>
            <a:spLocks noChangeArrowheads="1"/>
          </p:cNvSpPr>
          <p:nvPr/>
        </p:nvSpPr>
        <p:spPr bwMode="auto">
          <a:xfrm>
            <a:off x="3543300" y="2097088"/>
            <a:ext cx="46038" cy="46037"/>
          </a:xfrm>
          <a:prstGeom prst="ellipse">
            <a:avLst/>
          </a:prstGeom>
          <a:gradFill rotWithShape="1">
            <a:gsLst>
              <a:gs pos="0">
                <a:schemeClr val="bg1"/>
              </a:gs>
              <a:gs pos="100000">
                <a:schemeClr val="bg1">
                  <a:gamma/>
                  <a:shade val="58039"/>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lIns="90000" tIns="46800" rIns="90000" bIns="46800" anchor="ctr"/>
          <a:lstStyle/>
          <a:p>
            <a:pPr algn="ctr" fontAlgn="auto">
              <a:spcBef>
                <a:spcPts val="0"/>
              </a:spcBef>
              <a:spcAft>
                <a:spcPts val="0"/>
              </a:spcAft>
              <a:defRPr/>
            </a:pPr>
            <a:endParaRPr lang="en-US" sz="1800">
              <a:solidFill>
                <a:schemeClr val="dk1"/>
              </a:solidFill>
              <a:latin typeface="+mn-lt"/>
            </a:endParaRPr>
          </a:p>
        </p:txBody>
      </p:sp>
      <p:sp>
        <p:nvSpPr>
          <p:cNvPr id="10" name="Oval 45"/>
          <p:cNvSpPr>
            <a:spLocks noChangeArrowheads="1"/>
          </p:cNvSpPr>
          <p:nvPr/>
        </p:nvSpPr>
        <p:spPr bwMode="auto">
          <a:xfrm>
            <a:off x="3771900" y="2282825"/>
            <a:ext cx="46038" cy="46038"/>
          </a:xfrm>
          <a:prstGeom prst="ellipse">
            <a:avLst/>
          </a:prstGeom>
          <a:gradFill rotWithShape="1">
            <a:gsLst>
              <a:gs pos="0">
                <a:schemeClr val="bg1"/>
              </a:gs>
              <a:gs pos="100000">
                <a:schemeClr val="bg1">
                  <a:gamma/>
                  <a:shade val="58039"/>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lIns="90000" tIns="46800" rIns="90000" bIns="46800" anchor="ctr"/>
          <a:lstStyle/>
          <a:p>
            <a:pPr algn="ctr" fontAlgn="auto">
              <a:spcBef>
                <a:spcPts val="0"/>
              </a:spcBef>
              <a:spcAft>
                <a:spcPts val="0"/>
              </a:spcAft>
              <a:defRPr/>
            </a:pPr>
            <a:endParaRPr lang="en-US" sz="1800">
              <a:solidFill>
                <a:schemeClr val="dk1"/>
              </a:solidFill>
              <a:latin typeface="+mn-lt"/>
            </a:endParaRPr>
          </a:p>
        </p:txBody>
      </p:sp>
      <p:sp>
        <p:nvSpPr>
          <p:cNvPr id="14" name="Oval 45"/>
          <p:cNvSpPr>
            <a:spLocks noChangeArrowheads="1"/>
          </p:cNvSpPr>
          <p:nvPr/>
        </p:nvSpPr>
        <p:spPr bwMode="auto">
          <a:xfrm>
            <a:off x="3829050" y="2320925"/>
            <a:ext cx="46038" cy="46038"/>
          </a:xfrm>
          <a:prstGeom prst="ellipse">
            <a:avLst/>
          </a:prstGeom>
          <a:gradFill rotWithShape="1">
            <a:gsLst>
              <a:gs pos="0">
                <a:schemeClr val="bg1"/>
              </a:gs>
              <a:gs pos="100000">
                <a:schemeClr val="bg1">
                  <a:gamma/>
                  <a:shade val="58039"/>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lIns="90000" tIns="46800" rIns="90000" bIns="46800" anchor="ctr"/>
          <a:lstStyle/>
          <a:p>
            <a:pPr algn="ctr" fontAlgn="auto">
              <a:spcBef>
                <a:spcPts val="0"/>
              </a:spcBef>
              <a:spcAft>
                <a:spcPts val="0"/>
              </a:spcAft>
              <a:defRPr/>
            </a:pPr>
            <a:endParaRPr lang="en-US" sz="1800">
              <a:solidFill>
                <a:schemeClr val="dk1"/>
              </a:solidFill>
              <a:latin typeface="+mn-lt"/>
            </a:endParaRPr>
          </a:p>
        </p:txBody>
      </p:sp>
      <p:sp>
        <p:nvSpPr>
          <p:cNvPr id="24640" name="Oval 45"/>
          <p:cNvSpPr>
            <a:spLocks noChangeArrowheads="1"/>
          </p:cNvSpPr>
          <p:nvPr/>
        </p:nvSpPr>
        <p:spPr bwMode="auto">
          <a:xfrm>
            <a:off x="4033838" y="2520950"/>
            <a:ext cx="46037" cy="46038"/>
          </a:xfrm>
          <a:prstGeom prst="ellipse">
            <a:avLst/>
          </a:prstGeom>
          <a:gradFill rotWithShape="1">
            <a:gsLst>
              <a:gs pos="0">
                <a:schemeClr val="bg1"/>
              </a:gs>
              <a:gs pos="100000">
                <a:schemeClr val="bg1">
                  <a:gamma/>
                  <a:shade val="58039"/>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lIns="90000" tIns="46800" rIns="90000" bIns="46800" anchor="ctr"/>
          <a:lstStyle/>
          <a:p>
            <a:pPr algn="ctr" fontAlgn="auto">
              <a:spcBef>
                <a:spcPts val="0"/>
              </a:spcBef>
              <a:spcAft>
                <a:spcPts val="0"/>
              </a:spcAft>
              <a:defRPr/>
            </a:pPr>
            <a:endParaRPr lang="en-US" sz="1800">
              <a:solidFill>
                <a:schemeClr val="dk1"/>
              </a:solidFill>
              <a:latin typeface="+mn-lt"/>
            </a:endParaRPr>
          </a:p>
        </p:txBody>
      </p:sp>
      <p:sp>
        <p:nvSpPr>
          <p:cNvPr id="24641" name="Oval 45"/>
          <p:cNvSpPr>
            <a:spLocks noChangeArrowheads="1"/>
          </p:cNvSpPr>
          <p:nvPr/>
        </p:nvSpPr>
        <p:spPr bwMode="auto">
          <a:xfrm>
            <a:off x="4067175" y="2824163"/>
            <a:ext cx="46038" cy="46037"/>
          </a:xfrm>
          <a:prstGeom prst="ellipse">
            <a:avLst/>
          </a:prstGeom>
          <a:gradFill rotWithShape="1">
            <a:gsLst>
              <a:gs pos="0">
                <a:schemeClr val="bg1"/>
              </a:gs>
              <a:gs pos="100000">
                <a:schemeClr val="bg1">
                  <a:gamma/>
                  <a:shade val="58039"/>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lIns="90000" tIns="46800" rIns="90000" bIns="46800" anchor="ctr"/>
          <a:lstStyle/>
          <a:p>
            <a:pPr algn="ctr" fontAlgn="auto">
              <a:spcBef>
                <a:spcPts val="0"/>
              </a:spcBef>
              <a:spcAft>
                <a:spcPts val="0"/>
              </a:spcAft>
              <a:defRPr/>
            </a:pPr>
            <a:endParaRPr lang="en-US" sz="1800">
              <a:solidFill>
                <a:schemeClr val="dk1"/>
              </a:solidFill>
              <a:latin typeface="+mn-lt"/>
            </a:endParaRPr>
          </a:p>
        </p:txBody>
      </p:sp>
      <p:sp>
        <p:nvSpPr>
          <p:cNvPr id="22609" name="Text Box 165"/>
          <p:cNvSpPr txBox="1">
            <a:spLocks noChangeArrowheads="1"/>
          </p:cNvSpPr>
          <p:nvPr/>
        </p:nvSpPr>
        <p:spPr bwMode="auto">
          <a:xfrm>
            <a:off x="6156325" y="0"/>
            <a:ext cx="2987675" cy="6278563"/>
          </a:xfrm>
          <a:prstGeom prst="rect">
            <a:avLst/>
          </a:prstGeom>
          <a:noFill/>
          <a:ln w="9525">
            <a:noFill/>
            <a:miter lim="800000"/>
            <a:headEnd/>
            <a:tailEnd/>
          </a:ln>
        </p:spPr>
        <p:txBody>
          <a:bodyPr>
            <a:spAutoFit/>
          </a:bodyPr>
          <a:lstStyle/>
          <a:p>
            <a:pPr>
              <a:defRPr/>
            </a:pPr>
            <a:r>
              <a:rPr lang="fi-FI" b="1" dirty="0">
                <a:solidFill>
                  <a:schemeClr val="tx1"/>
                </a:solidFill>
                <a:effectLst>
                  <a:outerShdw blurRad="38100" dist="38100" dir="2700000" algn="tl">
                    <a:srgbClr val="C0C0C0"/>
                  </a:outerShdw>
                </a:effectLst>
              </a:rPr>
              <a:t>5. pommitus 20.1.1940 klo 13.15</a:t>
            </a:r>
          </a:p>
          <a:p>
            <a:pPr>
              <a:defRPr/>
            </a:pPr>
            <a:endParaRPr lang="fi-FI" b="1" dirty="0">
              <a:solidFill>
                <a:schemeClr val="tx1"/>
              </a:solidFill>
              <a:effectLst>
                <a:outerShdw blurRad="38100" dist="38100" dir="2700000" algn="tl">
                  <a:srgbClr val="C0C0C0"/>
                </a:outerShdw>
              </a:effectLst>
            </a:endParaRPr>
          </a:p>
          <a:p>
            <a:pPr>
              <a:defRPr/>
            </a:pPr>
            <a:r>
              <a:rPr lang="fi-FI" sz="1200" dirty="0">
                <a:solidFill>
                  <a:schemeClr val="tx1"/>
                </a:solidFill>
              </a:rPr>
              <a:t>Kuusi SB 2 konetta 2500 metrin korkeudessa jätti Hämeenlinnaan 47 miinapommia ja kolme elektronipommia. Kolme miinapommia  putosi </a:t>
            </a:r>
            <a:r>
              <a:rPr lang="fi-FI" sz="1200" dirty="0" err="1">
                <a:solidFill>
                  <a:schemeClr val="tx1"/>
                </a:solidFill>
              </a:rPr>
              <a:t>Katisten</a:t>
            </a:r>
            <a:r>
              <a:rPr lang="fi-FI" sz="1200" dirty="0">
                <a:solidFill>
                  <a:schemeClr val="tx1"/>
                </a:solidFill>
              </a:rPr>
              <a:t> kartanon pihalle vaurioittaen navetan ja tallin seiniä, kattoa ja ikkunoita. </a:t>
            </a:r>
            <a:r>
              <a:rPr lang="fi-FI" sz="1200" dirty="0" err="1">
                <a:solidFill>
                  <a:schemeClr val="tx1"/>
                </a:solidFill>
              </a:rPr>
              <a:t>Katisten</a:t>
            </a:r>
            <a:r>
              <a:rPr lang="fi-FI" sz="1200" dirty="0">
                <a:solidFill>
                  <a:schemeClr val="tx1"/>
                </a:solidFill>
              </a:rPr>
              <a:t> pellolla laukesi kolme pommia. Rautatien länsipuolen kohteena oli perunajauhotehdas, jonka seinän vieressä pommi räjähti ja teki rakennuksen nurkkaan halkeamia. Yksi pommi vaurioitti lähellä olleen pistoraiteen vaihdetta.  Ehkäpä  </a:t>
            </a:r>
            <a:r>
              <a:rPr lang="fi-FI" sz="1200" dirty="0" err="1">
                <a:solidFill>
                  <a:schemeClr val="tx1"/>
                </a:solidFill>
              </a:rPr>
              <a:t>Luukkaanlahtea</a:t>
            </a:r>
            <a:r>
              <a:rPr lang="fi-FI" sz="1200" dirty="0">
                <a:solidFill>
                  <a:schemeClr val="tx1"/>
                </a:solidFill>
              </a:rPr>
              <a:t> </a:t>
            </a:r>
            <a:r>
              <a:rPr lang="fi-FI" sz="1200" dirty="0" err="1">
                <a:solidFill>
                  <a:schemeClr val="tx1"/>
                </a:solidFill>
              </a:rPr>
              <a:t>luultiiin</a:t>
            </a:r>
            <a:r>
              <a:rPr lang="fi-FI" sz="1200" dirty="0">
                <a:solidFill>
                  <a:schemeClr val="tx1"/>
                </a:solidFill>
              </a:rPr>
              <a:t>  lentokentäksi, koska sen jäälle pudotettiin 17 pommia. </a:t>
            </a:r>
          </a:p>
          <a:p>
            <a:pPr>
              <a:defRPr/>
            </a:pPr>
            <a:endParaRPr lang="fi-FI" sz="1200" dirty="0">
              <a:solidFill>
                <a:schemeClr val="tx1"/>
              </a:solidFill>
            </a:endParaRPr>
          </a:p>
          <a:p>
            <a:pPr>
              <a:defRPr/>
            </a:pPr>
            <a:r>
              <a:rPr lang="fi-FI" sz="1200" dirty="0">
                <a:solidFill>
                  <a:schemeClr val="tx1"/>
                </a:solidFill>
              </a:rPr>
              <a:t>Seuraava lentäjän kohde oli Hämeensaaren kärjessä oleva vanha tehdasrakennus. Pihalle osui kolme miinapommia. Tehdasrakennus ja asuinrakennus vaurioituivat. Hämeensaaren jäälle </a:t>
            </a:r>
            <a:r>
              <a:rPr lang="fi-FI" sz="1200" dirty="0" err="1">
                <a:solidFill>
                  <a:schemeClr val="tx1"/>
                </a:solidFill>
              </a:rPr>
              <a:t>Vanajaveteen</a:t>
            </a:r>
            <a:r>
              <a:rPr lang="fi-FI" sz="1200" dirty="0">
                <a:solidFill>
                  <a:schemeClr val="tx1"/>
                </a:solidFill>
              </a:rPr>
              <a:t> nykyisen uimahallin edustalle kaksi pommia teki suuret avannot. </a:t>
            </a:r>
          </a:p>
          <a:p>
            <a:pPr>
              <a:defRPr/>
            </a:pPr>
            <a:endParaRPr lang="fi-FI" sz="1200" dirty="0">
              <a:solidFill>
                <a:schemeClr val="tx1"/>
              </a:solidFill>
            </a:endParaRPr>
          </a:p>
          <a:p>
            <a:pPr>
              <a:defRPr/>
            </a:pPr>
            <a:r>
              <a:rPr lang="fi-FI" sz="1200" dirty="0">
                <a:solidFill>
                  <a:schemeClr val="tx1"/>
                </a:solidFill>
              </a:rPr>
              <a:t>Laivue pudotti Myllymäen kalliolle kymmenen pommia. Vaurioita ei syntynyt. Punaportinkadun länsipäässä kaduilla ja pihoissa räjähti seitsemän pommia, jotka rikkoivat aitaa. Rapamäen pellolle pudotettiin kolme pommia. Ei vaurioita.</a:t>
            </a:r>
          </a:p>
        </p:txBody>
      </p:sp>
      <p:sp>
        <p:nvSpPr>
          <p:cNvPr id="24642" name="Oval 77"/>
          <p:cNvSpPr/>
          <p:nvPr/>
        </p:nvSpPr>
        <p:spPr>
          <a:xfrm>
            <a:off x="4648200" y="2967038"/>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4643" name="Oval 77"/>
          <p:cNvSpPr/>
          <p:nvPr/>
        </p:nvSpPr>
        <p:spPr>
          <a:xfrm>
            <a:off x="4683125" y="3024188"/>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4644" name="Oval 77"/>
          <p:cNvSpPr/>
          <p:nvPr/>
        </p:nvSpPr>
        <p:spPr>
          <a:xfrm>
            <a:off x="4714875" y="2967038"/>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4645" name="Oval 77"/>
          <p:cNvSpPr/>
          <p:nvPr/>
        </p:nvSpPr>
        <p:spPr>
          <a:xfrm>
            <a:off x="4864100" y="3167063"/>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4646" name="Oval 77"/>
          <p:cNvSpPr/>
          <p:nvPr/>
        </p:nvSpPr>
        <p:spPr>
          <a:xfrm>
            <a:off x="4908550" y="3211513"/>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4647" name="Oval 77"/>
          <p:cNvSpPr/>
          <p:nvPr/>
        </p:nvSpPr>
        <p:spPr>
          <a:xfrm>
            <a:off x="4918075" y="3154363"/>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4648" name="Oval 77"/>
          <p:cNvSpPr/>
          <p:nvPr/>
        </p:nvSpPr>
        <p:spPr>
          <a:xfrm>
            <a:off x="4302125" y="3386138"/>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4649" name="Oval 77"/>
          <p:cNvSpPr/>
          <p:nvPr/>
        </p:nvSpPr>
        <p:spPr>
          <a:xfrm>
            <a:off x="4279900" y="3455988"/>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4650" name="Oval 77"/>
          <p:cNvSpPr/>
          <p:nvPr/>
        </p:nvSpPr>
        <p:spPr>
          <a:xfrm>
            <a:off x="4324350" y="3500438"/>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4651" name="Oval 77"/>
          <p:cNvSpPr/>
          <p:nvPr/>
        </p:nvSpPr>
        <p:spPr>
          <a:xfrm>
            <a:off x="4333875" y="3443288"/>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4652" name="Oval 77"/>
          <p:cNvSpPr/>
          <p:nvPr/>
        </p:nvSpPr>
        <p:spPr>
          <a:xfrm>
            <a:off x="4375150" y="3487738"/>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4653" name="Oval 77"/>
          <p:cNvSpPr/>
          <p:nvPr/>
        </p:nvSpPr>
        <p:spPr>
          <a:xfrm>
            <a:off x="4419600" y="3532188"/>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4654" name="Oval 77"/>
          <p:cNvSpPr/>
          <p:nvPr/>
        </p:nvSpPr>
        <p:spPr>
          <a:xfrm>
            <a:off x="4429125" y="3475038"/>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4655" name="Oval 77"/>
          <p:cNvSpPr/>
          <p:nvPr/>
        </p:nvSpPr>
        <p:spPr>
          <a:xfrm>
            <a:off x="4305300" y="3560763"/>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4656" name="Oval 77"/>
          <p:cNvSpPr/>
          <p:nvPr/>
        </p:nvSpPr>
        <p:spPr>
          <a:xfrm>
            <a:off x="4349750" y="3605213"/>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4657" name="Oval 77"/>
          <p:cNvSpPr/>
          <p:nvPr/>
        </p:nvSpPr>
        <p:spPr>
          <a:xfrm>
            <a:off x="4359275" y="3548063"/>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4658" name="Oval 77"/>
          <p:cNvSpPr/>
          <p:nvPr/>
        </p:nvSpPr>
        <p:spPr>
          <a:xfrm>
            <a:off x="4403725" y="3589338"/>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4659" name="Oval 77"/>
          <p:cNvSpPr/>
          <p:nvPr/>
        </p:nvSpPr>
        <p:spPr>
          <a:xfrm>
            <a:off x="4381500" y="3433763"/>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4660" name="Oval 77"/>
          <p:cNvSpPr/>
          <p:nvPr/>
        </p:nvSpPr>
        <p:spPr>
          <a:xfrm>
            <a:off x="4457700" y="3576638"/>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4661" name="Oval 77"/>
          <p:cNvSpPr/>
          <p:nvPr/>
        </p:nvSpPr>
        <p:spPr>
          <a:xfrm>
            <a:off x="4362450" y="3379788"/>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4662" name="Oval 77"/>
          <p:cNvSpPr/>
          <p:nvPr/>
        </p:nvSpPr>
        <p:spPr>
          <a:xfrm>
            <a:off x="4406900" y="3424238"/>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4663" name="Oval 77"/>
          <p:cNvSpPr/>
          <p:nvPr/>
        </p:nvSpPr>
        <p:spPr>
          <a:xfrm>
            <a:off x="4502150" y="3468688"/>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4664" name="Oval 77"/>
          <p:cNvSpPr/>
          <p:nvPr/>
        </p:nvSpPr>
        <p:spPr>
          <a:xfrm>
            <a:off x="3321050" y="3409950"/>
            <a:ext cx="46038" cy="4603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4665" name="Oval 77"/>
          <p:cNvSpPr/>
          <p:nvPr/>
        </p:nvSpPr>
        <p:spPr>
          <a:xfrm>
            <a:off x="3408363" y="3516313"/>
            <a:ext cx="46037"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4666" name="Oval 77"/>
          <p:cNvSpPr/>
          <p:nvPr/>
        </p:nvSpPr>
        <p:spPr>
          <a:xfrm>
            <a:off x="3203575" y="3500438"/>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4667" name="Oval 77"/>
          <p:cNvSpPr/>
          <p:nvPr/>
        </p:nvSpPr>
        <p:spPr>
          <a:xfrm>
            <a:off x="3262313" y="3535363"/>
            <a:ext cx="46037"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4668" name="Oval 77"/>
          <p:cNvSpPr/>
          <p:nvPr/>
        </p:nvSpPr>
        <p:spPr>
          <a:xfrm>
            <a:off x="3298825" y="3582988"/>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4669" name="Oval 77"/>
          <p:cNvSpPr/>
          <p:nvPr/>
        </p:nvSpPr>
        <p:spPr>
          <a:xfrm>
            <a:off x="2584450" y="3621088"/>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4670" name="Oval 77"/>
          <p:cNvSpPr/>
          <p:nvPr/>
        </p:nvSpPr>
        <p:spPr>
          <a:xfrm>
            <a:off x="2576513" y="3665538"/>
            <a:ext cx="46037"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4671" name="Oval 77"/>
          <p:cNvSpPr/>
          <p:nvPr/>
        </p:nvSpPr>
        <p:spPr>
          <a:xfrm>
            <a:off x="2622550" y="3714750"/>
            <a:ext cx="46038" cy="4603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53" name="Oval 77"/>
          <p:cNvSpPr/>
          <p:nvPr/>
        </p:nvSpPr>
        <p:spPr>
          <a:xfrm>
            <a:off x="2640013" y="3663950"/>
            <a:ext cx="46037" cy="4603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2656" name="Oval 77"/>
          <p:cNvSpPr/>
          <p:nvPr/>
        </p:nvSpPr>
        <p:spPr>
          <a:xfrm>
            <a:off x="2700338" y="3644900"/>
            <a:ext cx="46037" cy="4603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2657" name="Oval 77"/>
          <p:cNvSpPr/>
          <p:nvPr/>
        </p:nvSpPr>
        <p:spPr>
          <a:xfrm>
            <a:off x="2644775" y="3614738"/>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2658" name="Oval 77"/>
          <p:cNvSpPr/>
          <p:nvPr/>
        </p:nvSpPr>
        <p:spPr>
          <a:xfrm>
            <a:off x="2689225" y="3589338"/>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2659" name="Oval 77"/>
          <p:cNvSpPr/>
          <p:nvPr/>
        </p:nvSpPr>
        <p:spPr>
          <a:xfrm>
            <a:off x="2571750" y="3714750"/>
            <a:ext cx="46038" cy="4603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2660" name="Oval 77"/>
          <p:cNvSpPr/>
          <p:nvPr/>
        </p:nvSpPr>
        <p:spPr>
          <a:xfrm>
            <a:off x="2692400" y="3684588"/>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2661" name="Oval 77"/>
          <p:cNvSpPr/>
          <p:nvPr/>
        </p:nvSpPr>
        <p:spPr>
          <a:xfrm>
            <a:off x="2673350" y="3729038"/>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2662" name="Oval 77"/>
          <p:cNvSpPr/>
          <p:nvPr/>
        </p:nvSpPr>
        <p:spPr>
          <a:xfrm>
            <a:off x="2111375" y="3659188"/>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2664" name="Oval 77"/>
          <p:cNvSpPr/>
          <p:nvPr/>
        </p:nvSpPr>
        <p:spPr>
          <a:xfrm>
            <a:off x="2135188" y="3716338"/>
            <a:ext cx="46037"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2665" name="Oval 77"/>
          <p:cNvSpPr/>
          <p:nvPr/>
        </p:nvSpPr>
        <p:spPr>
          <a:xfrm>
            <a:off x="2187575" y="3709988"/>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2666" name="Oval 77"/>
          <p:cNvSpPr/>
          <p:nvPr/>
        </p:nvSpPr>
        <p:spPr>
          <a:xfrm>
            <a:off x="2235200" y="3738563"/>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2667" name="Oval 77"/>
          <p:cNvSpPr/>
          <p:nvPr/>
        </p:nvSpPr>
        <p:spPr>
          <a:xfrm>
            <a:off x="2170113" y="3663950"/>
            <a:ext cx="46037" cy="4603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2668" name="Oval 77"/>
          <p:cNvSpPr/>
          <p:nvPr/>
        </p:nvSpPr>
        <p:spPr>
          <a:xfrm>
            <a:off x="2233613" y="3679825"/>
            <a:ext cx="46037" cy="4603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2669" name="Oval 77"/>
          <p:cNvSpPr/>
          <p:nvPr/>
        </p:nvSpPr>
        <p:spPr>
          <a:xfrm>
            <a:off x="2163763" y="3763963"/>
            <a:ext cx="46037"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2670" name="Oval 77"/>
          <p:cNvSpPr/>
          <p:nvPr/>
        </p:nvSpPr>
        <p:spPr>
          <a:xfrm>
            <a:off x="1490663" y="3890963"/>
            <a:ext cx="46037"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2671" name="Oval 77"/>
          <p:cNvSpPr/>
          <p:nvPr/>
        </p:nvSpPr>
        <p:spPr>
          <a:xfrm>
            <a:off x="1538288" y="3919538"/>
            <a:ext cx="46037"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2672" name="Oval 77"/>
          <p:cNvSpPr/>
          <p:nvPr/>
        </p:nvSpPr>
        <p:spPr>
          <a:xfrm>
            <a:off x="1536700" y="3860800"/>
            <a:ext cx="46038" cy="4603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2663" name="Line 135"/>
          <p:cNvSpPr>
            <a:spLocks noChangeShapeType="1"/>
          </p:cNvSpPr>
          <p:nvPr/>
        </p:nvSpPr>
        <p:spPr bwMode="auto">
          <a:xfrm flipH="1">
            <a:off x="1403350" y="3284538"/>
            <a:ext cx="3816350" cy="649287"/>
          </a:xfrm>
          <a:prstGeom prst="line">
            <a:avLst/>
          </a:prstGeom>
          <a:noFill/>
          <a:ln w="9525">
            <a:solidFill>
              <a:schemeClr val="tx1"/>
            </a:solidFill>
            <a:round/>
            <a:headEnd/>
            <a:tailEnd type="triangle" w="med" len="med"/>
          </a:ln>
          <a:effectLst>
            <a:outerShdw dist="20000" dir="5400000" rotWithShape="0">
              <a:srgbClr val="000000">
                <a:alpha val="37999"/>
              </a:srgbClr>
            </a:outerShdw>
          </a:effectLst>
        </p:spPr>
        <p:txBody>
          <a:bodyPr lIns="90000" tIns="46800" rIns="90000" bIns="46800" anchor="ctr"/>
          <a:lstStyle/>
          <a:p>
            <a:pPr algn="ctr">
              <a:defRPr/>
            </a:pPr>
            <a:endParaRPr lang="fi-FI"/>
          </a:p>
        </p:txBody>
      </p:sp>
      <p:sp>
        <p:nvSpPr>
          <p:cNvPr id="22673" name="Oval 42"/>
          <p:cNvSpPr>
            <a:spLocks noChangeArrowheads="1"/>
          </p:cNvSpPr>
          <p:nvPr/>
        </p:nvSpPr>
        <p:spPr bwMode="auto">
          <a:xfrm>
            <a:off x="3706813" y="3068638"/>
            <a:ext cx="46037" cy="46037"/>
          </a:xfrm>
          <a:prstGeom prst="ellipse">
            <a:avLst/>
          </a:prstGeom>
          <a:gradFill rotWithShape="1">
            <a:gsLst>
              <a:gs pos="0">
                <a:schemeClr val="bg1"/>
              </a:gs>
              <a:gs pos="100000">
                <a:schemeClr val="bg1">
                  <a:gamma/>
                  <a:shade val="78431"/>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2674" name="Oval 42"/>
          <p:cNvSpPr>
            <a:spLocks noChangeArrowheads="1"/>
          </p:cNvSpPr>
          <p:nvPr/>
        </p:nvSpPr>
        <p:spPr bwMode="auto">
          <a:xfrm>
            <a:off x="3663950" y="2965450"/>
            <a:ext cx="46038" cy="46038"/>
          </a:xfrm>
          <a:prstGeom prst="ellipse">
            <a:avLst/>
          </a:prstGeom>
          <a:gradFill rotWithShape="1">
            <a:gsLst>
              <a:gs pos="0">
                <a:schemeClr val="bg1"/>
              </a:gs>
              <a:gs pos="100000">
                <a:schemeClr val="bg1">
                  <a:gamma/>
                  <a:shade val="78431"/>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2675" name="Oval 42"/>
          <p:cNvSpPr>
            <a:spLocks noChangeArrowheads="1"/>
          </p:cNvSpPr>
          <p:nvPr/>
        </p:nvSpPr>
        <p:spPr bwMode="auto">
          <a:xfrm>
            <a:off x="3608388" y="2874963"/>
            <a:ext cx="46037" cy="46037"/>
          </a:xfrm>
          <a:prstGeom prst="ellipse">
            <a:avLst/>
          </a:prstGeom>
          <a:gradFill rotWithShape="1">
            <a:gsLst>
              <a:gs pos="0">
                <a:schemeClr val="bg1"/>
              </a:gs>
              <a:gs pos="100000">
                <a:schemeClr val="bg1">
                  <a:gamma/>
                  <a:shade val="78431"/>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135" name="Regular Pentagon 134"/>
          <p:cNvSpPr/>
          <p:nvPr/>
        </p:nvSpPr>
        <p:spPr>
          <a:xfrm>
            <a:off x="2203450" y="1017588"/>
            <a:ext cx="63500" cy="63500"/>
          </a:xfrm>
          <a:prstGeom prst="pentagon">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36" name="Regular Pentagon 135"/>
          <p:cNvSpPr/>
          <p:nvPr/>
        </p:nvSpPr>
        <p:spPr>
          <a:xfrm>
            <a:off x="3530600" y="2982913"/>
            <a:ext cx="63500" cy="61912"/>
          </a:xfrm>
          <a:prstGeom prst="pentagon">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37" name="Regular Pentagon 136"/>
          <p:cNvSpPr/>
          <p:nvPr/>
        </p:nvSpPr>
        <p:spPr>
          <a:xfrm>
            <a:off x="3459163" y="3163888"/>
            <a:ext cx="63500" cy="63500"/>
          </a:xfrm>
          <a:prstGeom prst="pentagon">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38" name="Regular Pentagon 137"/>
          <p:cNvSpPr/>
          <p:nvPr/>
        </p:nvSpPr>
        <p:spPr>
          <a:xfrm>
            <a:off x="3232150" y="3149600"/>
            <a:ext cx="63500" cy="63500"/>
          </a:xfrm>
          <a:prstGeom prst="pentagon">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39" name="Regular Pentagon 138"/>
          <p:cNvSpPr/>
          <p:nvPr/>
        </p:nvSpPr>
        <p:spPr>
          <a:xfrm>
            <a:off x="5056188" y="5005388"/>
            <a:ext cx="61912" cy="63500"/>
          </a:xfrm>
          <a:prstGeom prst="pentagon">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3"/>
          <p:cNvPicPr>
            <a:picLocks noChangeAspect="1"/>
          </p:cNvPicPr>
          <p:nvPr/>
        </p:nvPicPr>
        <p:blipFill>
          <a:blip r:embed="rId2" cstate="print"/>
          <a:srcRect l="17668" t="17513" r="24242" b="36877"/>
          <a:stretch>
            <a:fillRect/>
          </a:stretch>
        </p:blipFill>
        <p:spPr bwMode="auto">
          <a:xfrm>
            <a:off x="-7938" y="0"/>
            <a:ext cx="6175376" cy="6858000"/>
          </a:xfrm>
          <a:prstGeom prst="rect">
            <a:avLst/>
          </a:prstGeom>
          <a:noFill/>
          <a:ln w="12700">
            <a:solidFill>
              <a:srgbClr val="000000"/>
            </a:solidFill>
            <a:miter lim="800000"/>
            <a:headEnd/>
            <a:tailEnd/>
          </a:ln>
        </p:spPr>
      </p:pic>
      <p:sp>
        <p:nvSpPr>
          <p:cNvPr id="15" name="Oval 14"/>
          <p:cNvSpPr/>
          <p:nvPr/>
        </p:nvSpPr>
        <p:spPr>
          <a:xfrm>
            <a:off x="3284538" y="2589213"/>
            <a:ext cx="46037"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16" name="Oval 15"/>
          <p:cNvSpPr/>
          <p:nvPr/>
        </p:nvSpPr>
        <p:spPr>
          <a:xfrm>
            <a:off x="2959100" y="2706688"/>
            <a:ext cx="46038"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22" name="Oval 21"/>
          <p:cNvSpPr/>
          <p:nvPr/>
        </p:nvSpPr>
        <p:spPr>
          <a:xfrm>
            <a:off x="2841625" y="2679700"/>
            <a:ext cx="46038"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23" name="Oval 22"/>
          <p:cNvSpPr/>
          <p:nvPr/>
        </p:nvSpPr>
        <p:spPr>
          <a:xfrm>
            <a:off x="2782888" y="2730500"/>
            <a:ext cx="46037" cy="4445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24" name="Oval 23"/>
          <p:cNvSpPr/>
          <p:nvPr/>
        </p:nvSpPr>
        <p:spPr>
          <a:xfrm>
            <a:off x="2736850" y="2660650"/>
            <a:ext cx="46038"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25" name="Oval 24"/>
          <p:cNvSpPr/>
          <p:nvPr/>
        </p:nvSpPr>
        <p:spPr>
          <a:xfrm>
            <a:off x="2132013" y="3078163"/>
            <a:ext cx="46037" cy="4445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26" name="Oval 25"/>
          <p:cNvSpPr/>
          <p:nvPr/>
        </p:nvSpPr>
        <p:spPr>
          <a:xfrm>
            <a:off x="2136775" y="3122613"/>
            <a:ext cx="46038"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29" name="Oval 28"/>
          <p:cNvSpPr/>
          <p:nvPr/>
        </p:nvSpPr>
        <p:spPr>
          <a:xfrm>
            <a:off x="2062163" y="3122613"/>
            <a:ext cx="46037"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30" name="Oval 29"/>
          <p:cNvSpPr/>
          <p:nvPr/>
        </p:nvSpPr>
        <p:spPr>
          <a:xfrm>
            <a:off x="1957388" y="3119438"/>
            <a:ext cx="44450"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31" name="Oval 30"/>
          <p:cNvSpPr/>
          <p:nvPr/>
        </p:nvSpPr>
        <p:spPr>
          <a:xfrm>
            <a:off x="1919288" y="3068638"/>
            <a:ext cx="44450" cy="4445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32" name="Oval 31"/>
          <p:cNvSpPr/>
          <p:nvPr/>
        </p:nvSpPr>
        <p:spPr>
          <a:xfrm>
            <a:off x="1736725" y="3117850"/>
            <a:ext cx="46038"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27" name="Oval 26"/>
          <p:cNvSpPr/>
          <p:nvPr/>
        </p:nvSpPr>
        <p:spPr>
          <a:xfrm>
            <a:off x="4310063" y="3725863"/>
            <a:ext cx="46037" cy="4445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28" name="Oval 27"/>
          <p:cNvSpPr/>
          <p:nvPr/>
        </p:nvSpPr>
        <p:spPr>
          <a:xfrm>
            <a:off x="4252913" y="3702050"/>
            <a:ext cx="46037"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33" name="Oval 32"/>
          <p:cNvSpPr/>
          <p:nvPr/>
        </p:nvSpPr>
        <p:spPr>
          <a:xfrm>
            <a:off x="4206875" y="3652838"/>
            <a:ext cx="46038"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34" name="Oval 33"/>
          <p:cNvSpPr/>
          <p:nvPr/>
        </p:nvSpPr>
        <p:spPr>
          <a:xfrm>
            <a:off x="4016375" y="3348038"/>
            <a:ext cx="44450"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35" name="Oval 34"/>
          <p:cNvSpPr/>
          <p:nvPr/>
        </p:nvSpPr>
        <p:spPr>
          <a:xfrm>
            <a:off x="3940175" y="3414713"/>
            <a:ext cx="46038"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36" name="Oval 35"/>
          <p:cNvSpPr/>
          <p:nvPr/>
        </p:nvSpPr>
        <p:spPr>
          <a:xfrm>
            <a:off x="3917950" y="3341688"/>
            <a:ext cx="46038"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37" name="Oval 36"/>
          <p:cNvSpPr/>
          <p:nvPr/>
        </p:nvSpPr>
        <p:spPr>
          <a:xfrm>
            <a:off x="3871913" y="3397250"/>
            <a:ext cx="46037"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38" name="Oval 37"/>
          <p:cNvSpPr/>
          <p:nvPr/>
        </p:nvSpPr>
        <p:spPr>
          <a:xfrm>
            <a:off x="3794125" y="3411538"/>
            <a:ext cx="44450"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39" name="Oval 38"/>
          <p:cNvSpPr/>
          <p:nvPr/>
        </p:nvSpPr>
        <p:spPr>
          <a:xfrm>
            <a:off x="3816350" y="3324225"/>
            <a:ext cx="46038"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40" name="Oval 39"/>
          <p:cNvSpPr/>
          <p:nvPr/>
        </p:nvSpPr>
        <p:spPr>
          <a:xfrm>
            <a:off x="3836988" y="3248025"/>
            <a:ext cx="46037"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41" name="Oval 40"/>
          <p:cNvSpPr/>
          <p:nvPr/>
        </p:nvSpPr>
        <p:spPr>
          <a:xfrm>
            <a:off x="3763963" y="3248025"/>
            <a:ext cx="44450"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42" name="Oval 41"/>
          <p:cNvSpPr/>
          <p:nvPr/>
        </p:nvSpPr>
        <p:spPr>
          <a:xfrm>
            <a:off x="4168775" y="3500438"/>
            <a:ext cx="44450"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43" name="Oval 42"/>
          <p:cNvSpPr/>
          <p:nvPr/>
        </p:nvSpPr>
        <p:spPr>
          <a:xfrm>
            <a:off x="3683000" y="3251200"/>
            <a:ext cx="46038"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44" name="Oval 43"/>
          <p:cNvSpPr/>
          <p:nvPr/>
        </p:nvSpPr>
        <p:spPr>
          <a:xfrm>
            <a:off x="3717925" y="3411538"/>
            <a:ext cx="46038"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45" name="Oval 44"/>
          <p:cNvSpPr/>
          <p:nvPr/>
        </p:nvSpPr>
        <p:spPr>
          <a:xfrm>
            <a:off x="3740150" y="3509963"/>
            <a:ext cx="46038"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46" name="Oval 45"/>
          <p:cNvSpPr/>
          <p:nvPr/>
        </p:nvSpPr>
        <p:spPr>
          <a:xfrm>
            <a:off x="3717925" y="3606800"/>
            <a:ext cx="46038"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47" name="Oval 46"/>
          <p:cNvSpPr/>
          <p:nvPr/>
        </p:nvSpPr>
        <p:spPr>
          <a:xfrm>
            <a:off x="3683000" y="3551238"/>
            <a:ext cx="46038"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48" name="Oval 47"/>
          <p:cNvSpPr/>
          <p:nvPr/>
        </p:nvSpPr>
        <p:spPr>
          <a:xfrm>
            <a:off x="3646488" y="3419475"/>
            <a:ext cx="44450"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49" name="Oval 48"/>
          <p:cNvSpPr/>
          <p:nvPr/>
        </p:nvSpPr>
        <p:spPr>
          <a:xfrm>
            <a:off x="3611563" y="3294063"/>
            <a:ext cx="46037"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50" name="Oval 49"/>
          <p:cNvSpPr/>
          <p:nvPr/>
        </p:nvSpPr>
        <p:spPr>
          <a:xfrm>
            <a:off x="3582988" y="3241675"/>
            <a:ext cx="44450"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51" name="Oval 50"/>
          <p:cNvSpPr/>
          <p:nvPr/>
        </p:nvSpPr>
        <p:spPr>
          <a:xfrm>
            <a:off x="3536950" y="3295650"/>
            <a:ext cx="46038"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52" name="Oval 51"/>
          <p:cNvSpPr/>
          <p:nvPr/>
        </p:nvSpPr>
        <p:spPr>
          <a:xfrm>
            <a:off x="3917950" y="2209800"/>
            <a:ext cx="46038"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54" name="Oval 53"/>
          <p:cNvSpPr/>
          <p:nvPr/>
        </p:nvSpPr>
        <p:spPr>
          <a:xfrm>
            <a:off x="3970338" y="2225675"/>
            <a:ext cx="46037"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55" name="Oval 54"/>
          <p:cNvSpPr/>
          <p:nvPr/>
        </p:nvSpPr>
        <p:spPr>
          <a:xfrm>
            <a:off x="4010025" y="2271713"/>
            <a:ext cx="46038"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56" name="Oval 55"/>
          <p:cNvSpPr/>
          <p:nvPr/>
        </p:nvSpPr>
        <p:spPr>
          <a:xfrm>
            <a:off x="4014788" y="2317750"/>
            <a:ext cx="46037"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57" name="Oval 56"/>
          <p:cNvSpPr/>
          <p:nvPr/>
        </p:nvSpPr>
        <p:spPr>
          <a:xfrm>
            <a:off x="3959225" y="2322513"/>
            <a:ext cx="46038"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58" name="Oval 57"/>
          <p:cNvSpPr/>
          <p:nvPr/>
        </p:nvSpPr>
        <p:spPr>
          <a:xfrm>
            <a:off x="3948113" y="2278063"/>
            <a:ext cx="44450" cy="4445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59" name="Oval 58"/>
          <p:cNvSpPr/>
          <p:nvPr/>
        </p:nvSpPr>
        <p:spPr>
          <a:xfrm>
            <a:off x="3902075" y="2273300"/>
            <a:ext cx="46038" cy="4445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60" name="Oval 59"/>
          <p:cNvSpPr/>
          <p:nvPr/>
        </p:nvSpPr>
        <p:spPr>
          <a:xfrm>
            <a:off x="3835400" y="2325688"/>
            <a:ext cx="44450"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61" name="Oval 60"/>
          <p:cNvSpPr/>
          <p:nvPr/>
        </p:nvSpPr>
        <p:spPr>
          <a:xfrm>
            <a:off x="3600450" y="2179638"/>
            <a:ext cx="46038"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62" name="Oval 61"/>
          <p:cNvSpPr/>
          <p:nvPr/>
        </p:nvSpPr>
        <p:spPr>
          <a:xfrm>
            <a:off x="3589338" y="2141538"/>
            <a:ext cx="46037"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63" name="Oval 62"/>
          <p:cNvSpPr/>
          <p:nvPr/>
        </p:nvSpPr>
        <p:spPr>
          <a:xfrm>
            <a:off x="3543300" y="2078038"/>
            <a:ext cx="44450"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64" name="Oval 63"/>
          <p:cNvSpPr/>
          <p:nvPr/>
        </p:nvSpPr>
        <p:spPr>
          <a:xfrm>
            <a:off x="3587750" y="2073275"/>
            <a:ext cx="46038" cy="4445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65" name="Oval 64"/>
          <p:cNvSpPr/>
          <p:nvPr/>
        </p:nvSpPr>
        <p:spPr>
          <a:xfrm>
            <a:off x="3556000" y="2033588"/>
            <a:ext cx="44450" cy="4445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66" name="Oval 65"/>
          <p:cNvSpPr/>
          <p:nvPr/>
        </p:nvSpPr>
        <p:spPr>
          <a:xfrm>
            <a:off x="3600450" y="2033588"/>
            <a:ext cx="46038" cy="4445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67" name="Oval 66"/>
          <p:cNvSpPr/>
          <p:nvPr/>
        </p:nvSpPr>
        <p:spPr>
          <a:xfrm>
            <a:off x="3646488" y="2033588"/>
            <a:ext cx="44450" cy="4445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68" name="Oval 67"/>
          <p:cNvSpPr/>
          <p:nvPr/>
        </p:nvSpPr>
        <p:spPr>
          <a:xfrm>
            <a:off x="3606800" y="1965325"/>
            <a:ext cx="44450"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69" name="Oval 68"/>
          <p:cNvSpPr/>
          <p:nvPr/>
        </p:nvSpPr>
        <p:spPr>
          <a:xfrm>
            <a:off x="3551238" y="1974850"/>
            <a:ext cx="46037"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70" name="Oval 69"/>
          <p:cNvSpPr/>
          <p:nvPr/>
        </p:nvSpPr>
        <p:spPr>
          <a:xfrm>
            <a:off x="3532188" y="1951038"/>
            <a:ext cx="46037"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71" name="Oval 70"/>
          <p:cNvSpPr/>
          <p:nvPr/>
        </p:nvSpPr>
        <p:spPr>
          <a:xfrm>
            <a:off x="3487738" y="1928813"/>
            <a:ext cx="44450"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72" name="Oval 71"/>
          <p:cNvSpPr/>
          <p:nvPr/>
        </p:nvSpPr>
        <p:spPr>
          <a:xfrm>
            <a:off x="3543300" y="1892300"/>
            <a:ext cx="46038" cy="4445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73" name="Oval 72"/>
          <p:cNvSpPr/>
          <p:nvPr/>
        </p:nvSpPr>
        <p:spPr>
          <a:xfrm>
            <a:off x="3598863" y="1868488"/>
            <a:ext cx="46037"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74" name="Oval 73"/>
          <p:cNvSpPr/>
          <p:nvPr/>
        </p:nvSpPr>
        <p:spPr>
          <a:xfrm>
            <a:off x="3497263" y="1868488"/>
            <a:ext cx="46037"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75" name="Oval 74"/>
          <p:cNvSpPr/>
          <p:nvPr/>
        </p:nvSpPr>
        <p:spPr>
          <a:xfrm>
            <a:off x="3448050" y="1843088"/>
            <a:ext cx="46038" cy="4445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76" name="Oval 75"/>
          <p:cNvSpPr/>
          <p:nvPr/>
        </p:nvSpPr>
        <p:spPr>
          <a:xfrm>
            <a:off x="3494088" y="1803400"/>
            <a:ext cx="46037"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77" name="Oval 76"/>
          <p:cNvSpPr/>
          <p:nvPr/>
        </p:nvSpPr>
        <p:spPr>
          <a:xfrm>
            <a:off x="3455988" y="1768475"/>
            <a:ext cx="46037"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78" name="Oval 77"/>
          <p:cNvSpPr/>
          <p:nvPr/>
        </p:nvSpPr>
        <p:spPr>
          <a:xfrm>
            <a:off x="3419475" y="1728788"/>
            <a:ext cx="46038"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79" name="Oval 78"/>
          <p:cNvSpPr/>
          <p:nvPr/>
        </p:nvSpPr>
        <p:spPr>
          <a:xfrm>
            <a:off x="3425825" y="1790700"/>
            <a:ext cx="46038"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5" name="Oval 4"/>
          <p:cNvSpPr/>
          <p:nvPr/>
        </p:nvSpPr>
        <p:spPr>
          <a:xfrm>
            <a:off x="4468813" y="3395663"/>
            <a:ext cx="46037"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7" name="Oval 6"/>
          <p:cNvSpPr/>
          <p:nvPr/>
        </p:nvSpPr>
        <p:spPr>
          <a:xfrm>
            <a:off x="4492625" y="3463925"/>
            <a:ext cx="46038"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8" name="Oval 7"/>
          <p:cNvSpPr/>
          <p:nvPr/>
        </p:nvSpPr>
        <p:spPr>
          <a:xfrm>
            <a:off x="4246563" y="3124200"/>
            <a:ext cx="44450" cy="4445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9" name="Oval 8"/>
          <p:cNvSpPr/>
          <p:nvPr/>
        </p:nvSpPr>
        <p:spPr>
          <a:xfrm>
            <a:off x="4264025" y="3163888"/>
            <a:ext cx="46038"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11" name="Oval 10"/>
          <p:cNvSpPr/>
          <p:nvPr/>
        </p:nvSpPr>
        <p:spPr>
          <a:xfrm>
            <a:off x="4211638" y="3100388"/>
            <a:ext cx="46037" cy="4445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12" name="Oval 11"/>
          <p:cNvSpPr/>
          <p:nvPr/>
        </p:nvSpPr>
        <p:spPr>
          <a:xfrm>
            <a:off x="4165600" y="3100388"/>
            <a:ext cx="46038" cy="4445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13" name="Oval 12"/>
          <p:cNvSpPr/>
          <p:nvPr/>
        </p:nvSpPr>
        <p:spPr>
          <a:xfrm>
            <a:off x="3524250" y="2552700"/>
            <a:ext cx="46038"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17" name="Oval 16"/>
          <p:cNvSpPr/>
          <p:nvPr/>
        </p:nvSpPr>
        <p:spPr>
          <a:xfrm>
            <a:off x="3490913" y="2492375"/>
            <a:ext cx="46037"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18" name="Oval 17"/>
          <p:cNvSpPr/>
          <p:nvPr/>
        </p:nvSpPr>
        <p:spPr>
          <a:xfrm>
            <a:off x="3560763" y="2493963"/>
            <a:ext cx="46037"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19" name="Oval 18"/>
          <p:cNvSpPr/>
          <p:nvPr/>
        </p:nvSpPr>
        <p:spPr>
          <a:xfrm>
            <a:off x="3363913" y="2327275"/>
            <a:ext cx="46037"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20" name="Oval 19"/>
          <p:cNvSpPr/>
          <p:nvPr/>
        </p:nvSpPr>
        <p:spPr>
          <a:xfrm>
            <a:off x="3403600" y="2260600"/>
            <a:ext cx="46038"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21" name="Oval 20"/>
          <p:cNvSpPr/>
          <p:nvPr/>
        </p:nvSpPr>
        <p:spPr>
          <a:xfrm>
            <a:off x="3470275" y="2209800"/>
            <a:ext cx="46038"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2" name="Oval 45"/>
          <p:cNvSpPr>
            <a:spLocks noChangeArrowheads="1"/>
          </p:cNvSpPr>
          <p:nvPr/>
        </p:nvSpPr>
        <p:spPr bwMode="auto">
          <a:xfrm>
            <a:off x="3179763" y="1709738"/>
            <a:ext cx="46037" cy="46037"/>
          </a:xfrm>
          <a:prstGeom prst="ellipse">
            <a:avLst/>
          </a:prstGeom>
          <a:gradFill rotWithShape="1">
            <a:gsLst>
              <a:gs pos="0">
                <a:srgbClr val="FFFFFF"/>
              </a:gs>
              <a:gs pos="100000">
                <a:srgbClr val="FFFFFF">
                  <a:gamma/>
                  <a:shade val="69412"/>
                  <a:invGamma/>
                </a:srgb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3" name="Oval 45"/>
          <p:cNvSpPr>
            <a:spLocks noChangeArrowheads="1"/>
          </p:cNvSpPr>
          <p:nvPr/>
        </p:nvSpPr>
        <p:spPr bwMode="auto">
          <a:xfrm>
            <a:off x="3200400" y="1649413"/>
            <a:ext cx="46038" cy="46037"/>
          </a:xfrm>
          <a:prstGeom prst="ellipse">
            <a:avLst/>
          </a:prstGeom>
          <a:gradFill rotWithShape="1">
            <a:gsLst>
              <a:gs pos="0">
                <a:schemeClr val="bg1"/>
              </a:gs>
              <a:gs pos="100000">
                <a:schemeClr val="bg1">
                  <a:gamma/>
                  <a:shade val="58039"/>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lIns="90000" tIns="46800" rIns="90000" bIns="46800" anchor="ctr"/>
          <a:lstStyle/>
          <a:p>
            <a:pPr algn="ctr" fontAlgn="auto">
              <a:spcBef>
                <a:spcPts val="0"/>
              </a:spcBef>
              <a:spcAft>
                <a:spcPts val="0"/>
              </a:spcAft>
              <a:defRPr/>
            </a:pPr>
            <a:endParaRPr lang="en-US" sz="1800">
              <a:solidFill>
                <a:schemeClr val="dk1"/>
              </a:solidFill>
              <a:latin typeface="+mn-lt"/>
            </a:endParaRPr>
          </a:p>
        </p:txBody>
      </p:sp>
      <p:sp>
        <p:nvSpPr>
          <p:cNvPr id="4" name="Oval 45"/>
          <p:cNvSpPr>
            <a:spLocks noChangeArrowheads="1"/>
          </p:cNvSpPr>
          <p:nvPr/>
        </p:nvSpPr>
        <p:spPr bwMode="auto">
          <a:xfrm>
            <a:off x="3143250" y="1654175"/>
            <a:ext cx="46038" cy="46038"/>
          </a:xfrm>
          <a:prstGeom prst="ellipse">
            <a:avLst/>
          </a:prstGeom>
          <a:gradFill rotWithShape="1">
            <a:gsLst>
              <a:gs pos="0">
                <a:schemeClr val="bg1"/>
              </a:gs>
              <a:gs pos="100000">
                <a:schemeClr val="bg1">
                  <a:gamma/>
                  <a:shade val="58039"/>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lIns="90000" tIns="46800" rIns="90000" bIns="46800" anchor="ctr"/>
          <a:lstStyle/>
          <a:p>
            <a:pPr algn="ctr" fontAlgn="auto">
              <a:spcBef>
                <a:spcPts val="0"/>
              </a:spcBef>
              <a:spcAft>
                <a:spcPts val="0"/>
              </a:spcAft>
              <a:defRPr/>
            </a:pPr>
            <a:endParaRPr lang="en-US" sz="1800">
              <a:solidFill>
                <a:schemeClr val="dk1"/>
              </a:solidFill>
              <a:latin typeface="+mn-lt"/>
            </a:endParaRPr>
          </a:p>
        </p:txBody>
      </p:sp>
      <p:sp>
        <p:nvSpPr>
          <p:cNvPr id="6" name="Oval 45"/>
          <p:cNvSpPr>
            <a:spLocks noChangeArrowheads="1"/>
          </p:cNvSpPr>
          <p:nvPr/>
        </p:nvSpPr>
        <p:spPr bwMode="auto">
          <a:xfrm>
            <a:off x="3543300" y="2097088"/>
            <a:ext cx="46038" cy="46037"/>
          </a:xfrm>
          <a:prstGeom prst="ellipse">
            <a:avLst/>
          </a:prstGeom>
          <a:gradFill rotWithShape="1">
            <a:gsLst>
              <a:gs pos="0">
                <a:schemeClr val="bg1"/>
              </a:gs>
              <a:gs pos="100000">
                <a:schemeClr val="bg1">
                  <a:gamma/>
                  <a:shade val="58039"/>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lIns="90000" tIns="46800" rIns="90000" bIns="46800" anchor="ctr"/>
          <a:lstStyle/>
          <a:p>
            <a:pPr algn="ctr" fontAlgn="auto">
              <a:spcBef>
                <a:spcPts val="0"/>
              </a:spcBef>
              <a:spcAft>
                <a:spcPts val="0"/>
              </a:spcAft>
              <a:defRPr/>
            </a:pPr>
            <a:endParaRPr lang="en-US" sz="1800">
              <a:solidFill>
                <a:schemeClr val="dk1"/>
              </a:solidFill>
              <a:latin typeface="+mn-lt"/>
            </a:endParaRPr>
          </a:p>
        </p:txBody>
      </p:sp>
      <p:sp>
        <p:nvSpPr>
          <p:cNvPr id="10" name="Oval 45"/>
          <p:cNvSpPr>
            <a:spLocks noChangeArrowheads="1"/>
          </p:cNvSpPr>
          <p:nvPr/>
        </p:nvSpPr>
        <p:spPr bwMode="auto">
          <a:xfrm>
            <a:off x="3771900" y="2282825"/>
            <a:ext cx="46038" cy="46038"/>
          </a:xfrm>
          <a:prstGeom prst="ellipse">
            <a:avLst/>
          </a:prstGeom>
          <a:gradFill rotWithShape="1">
            <a:gsLst>
              <a:gs pos="0">
                <a:schemeClr val="bg1"/>
              </a:gs>
              <a:gs pos="100000">
                <a:schemeClr val="bg1">
                  <a:gamma/>
                  <a:shade val="58039"/>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lIns="90000" tIns="46800" rIns="90000" bIns="46800" anchor="ctr"/>
          <a:lstStyle/>
          <a:p>
            <a:pPr algn="ctr" fontAlgn="auto">
              <a:spcBef>
                <a:spcPts val="0"/>
              </a:spcBef>
              <a:spcAft>
                <a:spcPts val="0"/>
              </a:spcAft>
              <a:defRPr/>
            </a:pPr>
            <a:endParaRPr lang="en-US" sz="1800">
              <a:solidFill>
                <a:schemeClr val="dk1"/>
              </a:solidFill>
              <a:latin typeface="+mn-lt"/>
            </a:endParaRPr>
          </a:p>
        </p:txBody>
      </p:sp>
      <p:sp>
        <p:nvSpPr>
          <p:cNvPr id="14" name="Oval 45"/>
          <p:cNvSpPr>
            <a:spLocks noChangeArrowheads="1"/>
          </p:cNvSpPr>
          <p:nvPr/>
        </p:nvSpPr>
        <p:spPr bwMode="auto">
          <a:xfrm>
            <a:off x="3829050" y="2320925"/>
            <a:ext cx="46038" cy="46038"/>
          </a:xfrm>
          <a:prstGeom prst="ellipse">
            <a:avLst/>
          </a:prstGeom>
          <a:gradFill rotWithShape="1">
            <a:gsLst>
              <a:gs pos="0">
                <a:schemeClr val="bg1"/>
              </a:gs>
              <a:gs pos="100000">
                <a:schemeClr val="bg1">
                  <a:gamma/>
                  <a:shade val="58039"/>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lIns="90000" tIns="46800" rIns="90000" bIns="46800" anchor="ctr"/>
          <a:lstStyle/>
          <a:p>
            <a:pPr algn="ctr" fontAlgn="auto">
              <a:spcBef>
                <a:spcPts val="0"/>
              </a:spcBef>
              <a:spcAft>
                <a:spcPts val="0"/>
              </a:spcAft>
              <a:defRPr/>
            </a:pPr>
            <a:endParaRPr lang="en-US" sz="1800">
              <a:solidFill>
                <a:schemeClr val="dk1"/>
              </a:solidFill>
              <a:latin typeface="+mn-lt"/>
            </a:endParaRPr>
          </a:p>
        </p:txBody>
      </p:sp>
      <p:sp>
        <p:nvSpPr>
          <p:cNvPr id="24640" name="Oval 45"/>
          <p:cNvSpPr>
            <a:spLocks noChangeArrowheads="1"/>
          </p:cNvSpPr>
          <p:nvPr/>
        </p:nvSpPr>
        <p:spPr bwMode="auto">
          <a:xfrm>
            <a:off x="4033838" y="2520950"/>
            <a:ext cx="46037" cy="46038"/>
          </a:xfrm>
          <a:prstGeom prst="ellipse">
            <a:avLst/>
          </a:prstGeom>
          <a:gradFill rotWithShape="1">
            <a:gsLst>
              <a:gs pos="0">
                <a:schemeClr val="bg1"/>
              </a:gs>
              <a:gs pos="100000">
                <a:schemeClr val="bg1">
                  <a:gamma/>
                  <a:shade val="58039"/>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lIns="90000" tIns="46800" rIns="90000" bIns="46800" anchor="ctr"/>
          <a:lstStyle/>
          <a:p>
            <a:pPr algn="ctr" fontAlgn="auto">
              <a:spcBef>
                <a:spcPts val="0"/>
              </a:spcBef>
              <a:spcAft>
                <a:spcPts val="0"/>
              </a:spcAft>
              <a:defRPr/>
            </a:pPr>
            <a:endParaRPr lang="en-US" sz="1800">
              <a:solidFill>
                <a:schemeClr val="dk1"/>
              </a:solidFill>
              <a:latin typeface="+mn-lt"/>
            </a:endParaRPr>
          </a:p>
        </p:txBody>
      </p:sp>
      <p:sp>
        <p:nvSpPr>
          <p:cNvPr id="24641" name="Oval 45"/>
          <p:cNvSpPr>
            <a:spLocks noChangeArrowheads="1"/>
          </p:cNvSpPr>
          <p:nvPr/>
        </p:nvSpPr>
        <p:spPr bwMode="auto">
          <a:xfrm>
            <a:off x="4067175" y="2824163"/>
            <a:ext cx="46038" cy="46037"/>
          </a:xfrm>
          <a:prstGeom prst="ellipse">
            <a:avLst/>
          </a:prstGeom>
          <a:gradFill rotWithShape="1">
            <a:gsLst>
              <a:gs pos="0">
                <a:schemeClr val="bg1"/>
              </a:gs>
              <a:gs pos="100000">
                <a:schemeClr val="bg1">
                  <a:gamma/>
                  <a:shade val="58039"/>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lIns="90000" tIns="46800" rIns="90000" bIns="46800" anchor="ctr"/>
          <a:lstStyle/>
          <a:p>
            <a:pPr algn="ctr" fontAlgn="auto">
              <a:spcBef>
                <a:spcPts val="0"/>
              </a:spcBef>
              <a:spcAft>
                <a:spcPts val="0"/>
              </a:spcAft>
              <a:defRPr/>
            </a:pPr>
            <a:endParaRPr lang="en-US" sz="1800">
              <a:solidFill>
                <a:schemeClr val="dk1"/>
              </a:solidFill>
              <a:latin typeface="+mn-lt"/>
            </a:endParaRPr>
          </a:p>
        </p:txBody>
      </p:sp>
      <p:sp>
        <p:nvSpPr>
          <p:cNvPr id="25682" name="Text Box 165"/>
          <p:cNvSpPr txBox="1">
            <a:spLocks noChangeArrowheads="1"/>
          </p:cNvSpPr>
          <p:nvPr/>
        </p:nvSpPr>
        <p:spPr bwMode="auto">
          <a:xfrm>
            <a:off x="6156325" y="0"/>
            <a:ext cx="2987675" cy="6062663"/>
          </a:xfrm>
          <a:prstGeom prst="rect">
            <a:avLst/>
          </a:prstGeom>
          <a:noFill/>
          <a:ln w="9525">
            <a:noFill/>
            <a:miter lim="800000"/>
            <a:headEnd/>
            <a:tailEnd/>
          </a:ln>
        </p:spPr>
        <p:txBody>
          <a:bodyPr>
            <a:spAutoFit/>
          </a:bodyPr>
          <a:lstStyle/>
          <a:p>
            <a:pPr>
              <a:defRPr/>
            </a:pPr>
            <a:r>
              <a:rPr lang="fi-FI" b="1" dirty="0">
                <a:solidFill>
                  <a:schemeClr val="tx1"/>
                </a:solidFill>
                <a:effectLst>
                  <a:outerShdw blurRad="38100" dist="38100" dir="2700000" algn="tl">
                    <a:srgbClr val="C0C0C0"/>
                  </a:outerShdw>
                </a:effectLst>
              </a:rPr>
              <a:t>6. pommitus 30.1.1940 klo 16.00</a:t>
            </a:r>
            <a:endParaRPr lang="fi-FI" dirty="0">
              <a:solidFill>
                <a:schemeClr val="tx1"/>
              </a:solidFill>
              <a:effectLst>
                <a:outerShdw blurRad="38100" dist="38100" dir="2700000" algn="tl">
                  <a:srgbClr val="C0C0C0"/>
                </a:outerShdw>
              </a:effectLst>
            </a:endParaRPr>
          </a:p>
          <a:p>
            <a:pPr>
              <a:defRPr/>
            </a:pPr>
            <a:endParaRPr lang="fi-FI" dirty="0">
              <a:solidFill>
                <a:schemeClr val="tx1"/>
              </a:solidFill>
              <a:effectLst>
                <a:outerShdw blurRad="38100" dist="38100" dir="2700000" algn="tl">
                  <a:srgbClr val="C0C0C0"/>
                </a:outerShdw>
              </a:effectLst>
            </a:endParaRPr>
          </a:p>
          <a:p>
            <a:pPr>
              <a:defRPr/>
            </a:pPr>
            <a:r>
              <a:rPr lang="fi-FI" sz="1400" dirty="0">
                <a:solidFill>
                  <a:schemeClr val="tx1"/>
                </a:solidFill>
              </a:rPr>
              <a:t>Yksi kone 5000 metrissä varustettuna 25-50 kilon sirpalepommeilla ja 1,5 kilon palopommeilla pudotti yhteensä 29 pommia. </a:t>
            </a:r>
          </a:p>
          <a:p>
            <a:pPr>
              <a:defRPr/>
            </a:pPr>
            <a:endParaRPr lang="fi-FI" sz="1400" dirty="0">
              <a:solidFill>
                <a:schemeClr val="tx1"/>
              </a:solidFill>
            </a:endParaRPr>
          </a:p>
          <a:p>
            <a:pPr>
              <a:defRPr/>
            </a:pPr>
            <a:r>
              <a:rPr lang="fi-FI" sz="1400" dirty="0">
                <a:solidFill>
                  <a:schemeClr val="tx1"/>
                </a:solidFill>
              </a:rPr>
              <a:t>Rinkelimäen alueella pudotettiin 5 sirpalepommia. Täällä vartiomies haavoittui lievästi jalkaan ja yksi pikku tyttö sai kolme lihashaava, joista kaksi vaikeata. </a:t>
            </a:r>
          </a:p>
          <a:p>
            <a:pPr>
              <a:defRPr/>
            </a:pPr>
            <a:endParaRPr lang="fi-FI" sz="1400" dirty="0">
              <a:solidFill>
                <a:schemeClr val="tx1"/>
              </a:solidFill>
            </a:endParaRPr>
          </a:p>
          <a:p>
            <a:pPr>
              <a:defRPr/>
            </a:pPr>
            <a:r>
              <a:rPr lang="fi-FI" sz="1400" dirty="0">
                <a:solidFill>
                  <a:schemeClr val="tx1"/>
                </a:solidFill>
              </a:rPr>
              <a:t>Ahveniston järven eteläpään vesitornin ja Poltinahon kasarmin väliselle alueelle putosi 18 palopommia, hautausmaan itäpuoliseen metsään 6 palopommia ja tien eteläpuolelle yksi. </a:t>
            </a:r>
          </a:p>
          <a:p>
            <a:pPr>
              <a:defRPr/>
            </a:pPr>
            <a:endParaRPr lang="fi-FI" sz="1400" dirty="0">
              <a:solidFill>
                <a:schemeClr val="tx1"/>
              </a:solidFill>
            </a:endParaRPr>
          </a:p>
          <a:p>
            <a:pPr>
              <a:defRPr/>
            </a:pPr>
            <a:r>
              <a:rPr lang="fi-FI" sz="1400" dirty="0">
                <a:solidFill>
                  <a:schemeClr val="tx1"/>
                </a:solidFill>
              </a:rPr>
              <a:t>Ahveniston parantolan ympäristöön 7 palopommia. Ei osumia rakennuksiin. </a:t>
            </a:r>
            <a:r>
              <a:rPr lang="fi-FI" sz="1400" dirty="0" err="1">
                <a:solidFill>
                  <a:schemeClr val="tx1"/>
                </a:solidFill>
              </a:rPr>
              <a:t>Luolajan</a:t>
            </a:r>
            <a:r>
              <a:rPr lang="fi-FI" sz="1400" dirty="0">
                <a:solidFill>
                  <a:schemeClr val="tx1"/>
                </a:solidFill>
              </a:rPr>
              <a:t> työväen talon pohjoispuolisessa maastossa räjähti yksi palopommi, toinen jäi suutariksi.</a:t>
            </a:r>
            <a:r>
              <a:rPr lang="fi-FI" sz="1100" dirty="0">
                <a:solidFill>
                  <a:schemeClr val="tx1"/>
                </a:solidFill>
              </a:rPr>
              <a:t> </a:t>
            </a:r>
          </a:p>
        </p:txBody>
      </p:sp>
      <p:sp>
        <p:nvSpPr>
          <p:cNvPr id="24642" name="Oval 77"/>
          <p:cNvSpPr>
            <a:spLocks noChangeArrowheads="1"/>
          </p:cNvSpPr>
          <p:nvPr/>
        </p:nvSpPr>
        <p:spPr bwMode="auto">
          <a:xfrm>
            <a:off x="4648200" y="2967038"/>
            <a:ext cx="46038" cy="46037"/>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43" name="Oval 77"/>
          <p:cNvSpPr>
            <a:spLocks noChangeArrowheads="1"/>
          </p:cNvSpPr>
          <p:nvPr/>
        </p:nvSpPr>
        <p:spPr bwMode="auto">
          <a:xfrm>
            <a:off x="4683125" y="3024188"/>
            <a:ext cx="46038" cy="46037"/>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44" name="Oval 77"/>
          <p:cNvSpPr>
            <a:spLocks noChangeArrowheads="1"/>
          </p:cNvSpPr>
          <p:nvPr/>
        </p:nvSpPr>
        <p:spPr bwMode="auto">
          <a:xfrm>
            <a:off x="4714875" y="2967038"/>
            <a:ext cx="46038" cy="46037"/>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45" name="Oval 77"/>
          <p:cNvSpPr>
            <a:spLocks noChangeArrowheads="1"/>
          </p:cNvSpPr>
          <p:nvPr/>
        </p:nvSpPr>
        <p:spPr bwMode="auto">
          <a:xfrm>
            <a:off x="4864100" y="3167063"/>
            <a:ext cx="46038" cy="46037"/>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46" name="Oval 77"/>
          <p:cNvSpPr>
            <a:spLocks noChangeArrowheads="1"/>
          </p:cNvSpPr>
          <p:nvPr/>
        </p:nvSpPr>
        <p:spPr bwMode="auto">
          <a:xfrm>
            <a:off x="4908550" y="3211513"/>
            <a:ext cx="46038" cy="46037"/>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47" name="Oval 77"/>
          <p:cNvSpPr>
            <a:spLocks noChangeArrowheads="1"/>
          </p:cNvSpPr>
          <p:nvPr/>
        </p:nvSpPr>
        <p:spPr bwMode="auto">
          <a:xfrm>
            <a:off x="4918075" y="3154363"/>
            <a:ext cx="46038" cy="46037"/>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48" name="Oval 77"/>
          <p:cNvSpPr>
            <a:spLocks noChangeArrowheads="1"/>
          </p:cNvSpPr>
          <p:nvPr/>
        </p:nvSpPr>
        <p:spPr bwMode="auto">
          <a:xfrm>
            <a:off x="4302125" y="3386138"/>
            <a:ext cx="46038" cy="46037"/>
          </a:xfrm>
          <a:prstGeom prst="ellipse">
            <a:avLst/>
          </a:prstGeom>
          <a:gradFill rotWithShape="1">
            <a:gsLst>
              <a:gs pos="0">
                <a:schemeClr val="bg1"/>
              </a:gs>
              <a:gs pos="100000">
                <a:schemeClr val="bg1">
                  <a:gamma/>
                  <a:shade val="6392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49" name="Oval 77"/>
          <p:cNvSpPr>
            <a:spLocks noChangeArrowheads="1"/>
          </p:cNvSpPr>
          <p:nvPr/>
        </p:nvSpPr>
        <p:spPr bwMode="auto">
          <a:xfrm>
            <a:off x="4279900" y="3455988"/>
            <a:ext cx="46038" cy="46037"/>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50" name="Oval 77"/>
          <p:cNvSpPr>
            <a:spLocks noChangeArrowheads="1"/>
          </p:cNvSpPr>
          <p:nvPr/>
        </p:nvSpPr>
        <p:spPr bwMode="auto">
          <a:xfrm>
            <a:off x="4324350" y="3500438"/>
            <a:ext cx="46038" cy="46037"/>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51" name="Oval 77"/>
          <p:cNvSpPr>
            <a:spLocks noChangeArrowheads="1"/>
          </p:cNvSpPr>
          <p:nvPr/>
        </p:nvSpPr>
        <p:spPr bwMode="auto">
          <a:xfrm>
            <a:off x="4333875" y="3443288"/>
            <a:ext cx="46038" cy="46037"/>
          </a:xfrm>
          <a:prstGeom prst="ellipse">
            <a:avLst/>
          </a:prstGeom>
          <a:gradFill rotWithShape="1">
            <a:gsLst>
              <a:gs pos="0">
                <a:schemeClr val="bg1"/>
              </a:gs>
              <a:gs pos="100000">
                <a:schemeClr val="bg1">
                  <a:gamma/>
                  <a:shade val="6392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52" name="Oval 77"/>
          <p:cNvSpPr>
            <a:spLocks noChangeArrowheads="1"/>
          </p:cNvSpPr>
          <p:nvPr/>
        </p:nvSpPr>
        <p:spPr bwMode="auto">
          <a:xfrm>
            <a:off x="4375150" y="3487738"/>
            <a:ext cx="46038" cy="46037"/>
          </a:xfrm>
          <a:prstGeom prst="ellipse">
            <a:avLst/>
          </a:prstGeom>
          <a:gradFill rotWithShape="1">
            <a:gsLst>
              <a:gs pos="0">
                <a:schemeClr val="bg1"/>
              </a:gs>
              <a:gs pos="100000">
                <a:schemeClr val="bg1">
                  <a:gamma/>
                  <a:shade val="66667"/>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53" name="Oval 77"/>
          <p:cNvSpPr>
            <a:spLocks noChangeArrowheads="1"/>
          </p:cNvSpPr>
          <p:nvPr/>
        </p:nvSpPr>
        <p:spPr bwMode="auto">
          <a:xfrm>
            <a:off x="4419600" y="3532188"/>
            <a:ext cx="46038" cy="46037"/>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54" name="Oval 77"/>
          <p:cNvSpPr>
            <a:spLocks noChangeArrowheads="1"/>
          </p:cNvSpPr>
          <p:nvPr/>
        </p:nvSpPr>
        <p:spPr bwMode="auto">
          <a:xfrm>
            <a:off x="4429125" y="3475038"/>
            <a:ext cx="46038" cy="46037"/>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55" name="Oval 77"/>
          <p:cNvSpPr>
            <a:spLocks noChangeArrowheads="1"/>
          </p:cNvSpPr>
          <p:nvPr/>
        </p:nvSpPr>
        <p:spPr bwMode="auto">
          <a:xfrm>
            <a:off x="4305300" y="3560763"/>
            <a:ext cx="46038" cy="46037"/>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56" name="Oval 77"/>
          <p:cNvSpPr>
            <a:spLocks noChangeArrowheads="1"/>
          </p:cNvSpPr>
          <p:nvPr/>
        </p:nvSpPr>
        <p:spPr bwMode="auto">
          <a:xfrm>
            <a:off x="4349750" y="3605213"/>
            <a:ext cx="46038" cy="46037"/>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57" name="Oval 77"/>
          <p:cNvSpPr>
            <a:spLocks noChangeArrowheads="1"/>
          </p:cNvSpPr>
          <p:nvPr/>
        </p:nvSpPr>
        <p:spPr bwMode="auto">
          <a:xfrm>
            <a:off x="4359275" y="3548063"/>
            <a:ext cx="46038" cy="46037"/>
          </a:xfrm>
          <a:prstGeom prst="ellipse">
            <a:avLst/>
          </a:prstGeom>
          <a:gradFill rotWithShape="1">
            <a:gsLst>
              <a:gs pos="0">
                <a:schemeClr val="bg1"/>
              </a:gs>
              <a:gs pos="100000">
                <a:schemeClr val="bg1">
                  <a:gamma/>
                  <a:shade val="6392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58" name="Oval 77"/>
          <p:cNvSpPr>
            <a:spLocks noChangeArrowheads="1"/>
          </p:cNvSpPr>
          <p:nvPr/>
        </p:nvSpPr>
        <p:spPr bwMode="auto">
          <a:xfrm>
            <a:off x="4403725" y="3589338"/>
            <a:ext cx="46038" cy="46037"/>
          </a:xfrm>
          <a:prstGeom prst="ellipse">
            <a:avLst/>
          </a:prstGeom>
          <a:gradFill rotWithShape="1">
            <a:gsLst>
              <a:gs pos="0">
                <a:schemeClr val="bg1"/>
              </a:gs>
              <a:gs pos="100000">
                <a:schemeClr val="bg1">
                  <a:gamma/>
                  <a:shade val="6392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59" name="Oval 77"/>
          <p:cNvSpPr>
            <a:spLocks noChangeArrowheads="1"/>
          </p:cNvSpPr>
          <p:nvPr/>
        </p:nvSpPr>
        <p:spPr bwMode="auto">
          <a:xfrm>
            <a:off x="4411663" y="3389313"/>
            <a:ext cx="46037" cy="46037"/>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60" name="Oval 77"/>
          <p:cNvSpPr>
            <a:spLocks noChangeArrowheads="1"/>
          </p:cNvSpPr>
          <p:nvPr/>
        </p:nvSpPr>
        <p:spPr bwMode="auto">
          <a:xfrm>
            <a:off x="4457700" y="3576638"/>
            <a:ext cx="46038" cy="46037"/>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61" name="Oval 77"/>
          <p:cNvSpPr>
            <a:spLocks noChangeArrowheads="1"/>
          </p:cNvSpPr>
          <p:nvPr/>
        </p:nvSpPr>
        <p:spPr bwMode="auto">
          <a:xfrm>
            <a:off x="4362450" y="3379788"/>
            <a:ext cx="46038" cy="46037"/>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62" name="Oval 77"/>
          <p:cNvSpPr>
            <a:spLocks noChangeArrowheads="1"/>
          </p:cNvSpPr>
          <p:nvPr/>
        </p:nvSpPr>
        <p:spPr bwMode="auto">
          <a:xfrm>
            <a:off x="4386263" y="3436938"/>
            <a:ext cx="46037" cy="46037"/>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63" name="Oval 77"/>
          <p:cNvSpPr>
            <a:spLocks noChangeArrowheads="1"/>
          </p:cNvSpPr>
          <p:nvPr/>
        </p:nvSpPr>
        <p:spPr bwMode="auto">
          <a:xfrm>
            <a:off x="4502150" y="3468688"/>
            <a:ext cx="46038" cy="46037"/>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64" name="Oval 77"/>
          <p:cNvSpPr>
            <a:spLocks noChangeArrowheads="1"/>
          </p:cNvSpPr>
          <p:nvPr/>
        </p:nvSpPr>
        <p:spPr bwMode="auto">
          <a:xfrm>
            <a:off x="3321050" y="3409950"/>
            <a:ext cx="46038" cy="46038"/>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65" name="Oval 77"/>
          <p:cNvSpPr>
            <a:spLocks noChangeArrowheads="1"/>
          </p:cNvSpPr>
          <p:nvPr/>
        </p:nvSpPr>
        <p:spPr bwMode="auto">
          <a:xfrm>
            <a:off x="3408363" y="3516313"/>
            <a:ext cx="46037" cy="46037"/>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66" name="Oval 77"/>
          <p:cNvSpPr>
            <a:spLocks noChangeArrowheads="1"/>
          </p:cNvSpPr>
          <p:nvPr/>
        </p:nvSpPr>
        <p:spPr bwMode="auto">
          <a:xfrm>
            <a:off x="3203575" y="3500438"/>
            <a:ext cx="46038" cy="46037"/>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67" name="Oval 77"/>
          <p:cNvSpPr>
            <a:spLocks noChangeArrowheads="1"/>
          </p:cNvSpPr>
          <p:nvPr/>
        </p:nvSpPr>
        <p:spPr bwMode="auto">
          <a:xfrm>
            <a:off x="3262313" y="3535363"/>
            <a:ext cx="46037" cy="46037"/>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68" name="Oval 77"/>
          <p:cNvSpPr>
            <a:spLocks noChangeArrowheads="1"/>
          </p:cNvSpPr>
          <p:nvPr/>
        </p:nvSpPr>
        <p:spPr bwMode="auto">
          <a:xfrm>
            <a:off x="3298825" y="3582988"/>
            <a:ext cx="46038" cy="46037"/>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69" name="Oval 77"/>
          <p:cNvSpPr>
            <a:spLocks noChangeArrowheads="1"/>
          </p:cNvSpPr>
          <p:nvPr/>
        </p:nvSpPr>
        <p:spPr bwMode="auto">
          <a:xfrm>
            <a:off x="2584450" y="3621088"/>
            <a:ext cx="46038" cy="46037"/>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70" name="Oval 77"/>
          <p:cNvSpPr>
            <a:spLocks noChangeArrowheads="1"/>
          </p:cNvSpPr>
          <p:nvPr/>
        </p:nvSpPr>
        <p:spPr bwMode="auto">
          <a:xfrm>
            <a:off x="2576513" y="3665538"/>
            <a:ext cx="46037" cy="46037"/>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71" name="Oval 77"/>
          <p:cNvSpPr>
            <a:spLocks noChangeArrowheads="1"/>
          </p:cNvSpPr>
          <p:nvPr/>
        </p:nvSpPr>
        <p:spPr bwMode="auto">
          <a:xfrm>
            <a:off x="2622550" y="3714750"/>
            <a:ext cx="46038" cy="46038"/>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53" name="Oval 77"/>
          <p:cNvSpPr>
            <a:spLocks noChangeArrowheads="1"/>
          </p:cNvSpPr>
          <p:nvPr/>
        </p:nvSpPr>
        <p:spPr bwMode="auto">
          <a:xfrm>
            <a:off x="2640013" y="3663950"/>
            <a:ext cx="46037" cy="46038"/>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5600" name="Oval 77"/>
          <p:cNvSpPr>
            <a:spLocks noChangeArrowheads="1"/>
          </p:cNvSpPr>
          <p:nvPr/>
        </p:nvSpPr>
        <p:spPr bwMode="auto">
          <a:xfrm>
            <a:off x="2700338" y="3644900"/>
            <a:ext cx="46037" cy="46038"/>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5601" name="Oval 77"/>
          <p:cNvSpPr>
            <a:spLocks noChangeArrowheads="1"/>
          </p:cNvSpPr>
          <p:nvPr/>
        </p:nvSpPr>
        <p:spPr bwMode="auto">
          <a:xfrm>
            <a:off x="2644775" y="3614738"/>
            <a:ext cx="46038" cy="46037"/>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5603" name="Oval 77"/>
          <p:cNvSpPr>
            <a:spLocks noChangeArrowheads="1"/>
          </p:cNvSpPr>
          <p:nvPr/>
        </p:nvSpPr>
        <p:spPr bwMode="auto">
          <a:xfrm>
            <a:off x="2689225" y="3589338"/>
            <a:ext cx="46038" cy="46037"/>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5604" name="Oval 77"/>
          <p:cNvSpPr>
            <a:spLocks noChangeArrowheads="1"/>
          </p:cNvSpPr>
          <p:nvPr/>
        </p:nvSpPr>
        <p:spPr bwMode="auto">
          <a:xfrm>
            <a:off x="2571750" y="3714750"/>
            <a:ext cx="46038" cy="46038"/>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5605" name="Oval 77"/>
          <p:cNvSpPr>
            <a:spLocks noChangeArrowheads="1"/>
          </p:cNvSpPr>
          <p:nvPr/>
        </p:nvSpPr>
        <p:spPr bwMode="auto">
          <a:xfrm>
            <a:off x="2692400" y="3684588"/>
            <a:ext cx="46038" cy="46037"/>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5606" name="Oval 77"/>
          <p:cNvSpPr>
            <a:spLocks noChangeArrowheads="1"/>
          </p:cNvSpPr>
          <p:nvPr/>
        </p:nvSpPr>
        <p:spPr bwMode="auto">
          <a:xfrm>
            <a:off x="2673350" y="3729038"/>
            <a:ext cx="46038" cy="46037"/>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5607" name="Oval 77"/>
          <p:cNvSpPr>
            <a:spLocks noChangeArrowheads="1"/>
          </p:cNvSpPr>
          <p:nvPr/>
        </p:nvSpPr>
        <p:spPr bwMode="auto">
          <a:xfrm>
            <a:off x="2111375" y="3659188"/>
            <a:ext cx="46038" cy="46037"/>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5608" name="Oval 77"/>
          <p:cNvSpPr>
            <a:spLocks noChangeArrowheads="1"/>
          </p:cNvSpPr>
          <p:nvPr/>
        </p:nvSpPr>
        <p:spPr bwMode="auto">
          <a:xfrm>
            <a:off x="2135188" y="3716338"/>
            <a:ext cx="46037" cy="46037"/>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5609" name="Oval 77"/>
          <p:cNvSpPr>
            <a:spLocks noChangeArrowheads="1"/>
          </p:cNvSpPr>
          <p:nvPr/>
        </p:nvSpPr>
        <p:spPr bwMode="auto">
          <a:xfrm>
            <a:off x="2187575" y="3709988"/>
            <a:ext cx="46038" cy="46037"/>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5610" name="Oval 77"/>
          <p:cNvSpPr>
            <a:spLocks noChangeArrowheads="1"/>
          </p:cNvSpPr>
          <p:nvPr/>
        </p:nvSpPr>
        <p:spPr bwMode="auto">
          <a:xfrm>
            <a:off x="2235200" y="3738563"/>
            <a:ext cx="46038" cy="46037"/>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5611" name="Oval 77"/>
          <p:cNvSpPr>
            <a:spLocks noChangeArrowheads="1"/>
          </p:cNvSpPr>
          <p:nvPr/>
        </p:nvSpPr>
        <p:spPr bwMode="auto">
          <a:xfrm>
            <a:off x="2170113" y="3663950"/>
            <a:ext cx="46037" cy="46038"/>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5612" name="Oval 77"/>
          <p:cNvSpPr>
            <a:spLocks noChangeArrowheads="1"/>
          </p:cNvSpPr>
          <p:nvPr/>
        </p:nvSpPr>
        <p:spPr bwMode="auto">
          <a:xfrm>
            <a:off x="2233613" y="3679825"/>
            <a:ext cx="46037" cy="46038"/>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5613" name="Oval 77"/>
          <p:cNvSpPr>
            <a:spLocks noChangeArrowheads="1"/>
          </p:cNvSpPr>
          <p:nvPr/>
        </p:nvSpPr>
        <p:spPr bwMode="auto">
          <a:xfrm>
            <a:off x="2163763" y="3763963"/>
            <a:ext cx="46037" cy="46037"/>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5614" name="Oval 77"/>
          <p:cNvSpPr>
            <a:spLocks noChangeArrowheads="1"/>
          </p:cNvSpPr>
          <p:nvPr/>
        </p:nvSpPr>
        <p:spPr bwMode="auto">
          <a:xfrm>
            <a:off x="1490663" y="3890963"/>
            <a:ext cx="46037" cy="46037"/>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5615" name="Oval 77"/>
          <p:cNvSpPr>
            <a:spLocks noChangeArrowheads="1"/>
          </p:cNvSpPr>
          <p:nvPr/>
        </p:nvSpPr>
        <p:spPr bwMode="auto">
          <a:xfrm>
            <a:off x="1538288" y="3919538"/>
            <a:ext cx="46037" cy="46037"/>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5616" name="Oval 77"/>
          <p:cNvSpPr>
            <a:spLocks noChangeArrowheads="1"/>
          </p:cNvSpPr>
          <p:nvPr/>
        </p:nvSpPr>
        <p:spPr bwMode="auto">
          <a:xfrm>
            <a:off x="1536700" y="3860800"/>
            <a:ext cx="46038" cy="46038"/>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5617" name="Oval 77"/>
          <p:cNvSpPr/>
          <p:nvPr/>
        </p:nvSpPr>
        <p:spPr>
          <a:xfrm>
            <a:off x="1022350" y="3241675"/>
            <a:ext cx="46038" cy="4603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5618" name="Oval 77"/>
          <p:cNvSpPr/>
          <p:nvPr/>
        </p:nvSpPr>
        <p:spPr>
          <a:xfrm>
            <a:off x="1085850" y="3319463"/>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5619" name="Oval 77"/>
          <p:cNvSpPr/>
          <p:nvPr/>
        </p:nvSpPr>
        <p:spPr>
          <a:xfrm>
            <a:off x="1135063" y="3328988"/>
            <a:ext cx="46037"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5620" name="Oval 77"/>
          <p:cNvSpPr/>
          <p:nvPr/>
        </p:nvSpPr>
        <p:spPr>
          <a:xfrm>
            <a:off x="1471613" y="3197225"/>
            <a:ext cx="46037" cy="4603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5621" name="Oval 77"/>
          <p:cNvSpPr/>
          <p:nvPr/>
        </p:nvSpPr>
        <p:spPr>
          <a:xfrm>
            <a:off x="1519238" y="3154363"/>
            <a:ext cx="46037"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5622" name="Oval 77"/>
          <p:cNvSpPr/>
          <p:nvPr/>
        </p:nvSpPr>
        <p:spPr>
          <a:xfrm>
            <a:off x="1452563" y="3124200"/>
            <a:ext cx="46037" cy="4603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5623" name="Oval 77"/>
          <p:cNvSpPr/>
          <p:nvPr/>
        </p:nvSpPr>
        <p:spPr>
          <a:xfrm>
            <a:off x="1519238" y="3227388"/>
            <a:ext cx="46037"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5624" name="Oval 77"/>
          <p:cNvSpPr/>
          <p:nvPr/>
        </p:nvSpPr>
        <p:spPr>
          <a:xfrm>
            <a:off x="1508125" y="3300413"/>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5625" name="Oval 77"/>
          <p:cNvSpPr/>
          <p:nvPr/>
        </p:nvSpPr>
        <p:spPr>
          <a:xfrm>
            <a:off x="1619250" y="3141663"/>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5626" name="Oval 77"/>
          <p:cNvSpPr/>
          <p:nvPr/>
        </p:nvSpPr>
        <p:spPr>
          <a:xfrm>
            <a:off x="706438" y="3363913"/>
            <a:ext cx="46037"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5627" name="Oval 77"/>
          <p:cNvSpPr/>
          <p:nvPr/>
        </p:nvSpPr>
        <p:spPr>
          <a:xfrm>
            <a:off x="715963" y="3400425"/>
            <a:ext cx="46037" cy="4603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5628" name="Oval 77"/>
          <p:cNvSpPr/>
          <p:nvPr/>
        </p:nvSpPr>
        <p:spPr>
          <a:xfrm>
            <a:off x="604838" y="3432175"/>
            <a:ext cx="46037" cy="4603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5629" name="Oval 77"/>
          <p:cNvSpPr/>
          <p:nvPr/>
        </p:nvSpPr>
        <p:spPr>
          <a:xfrm>
            <a:off x="407988" y="3767138"/>
            <a:ext cx="46037"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5630" name="Oval 77"/>
          <p:cNvSpPr/>
          <p:nvPr/>
        </p:nvSpPr>
        <p:spPr>
          <a:xfrm>
            <a:off x="817563" y="3421063"/>
            <a:ext cx="46037"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5631" name="Oval 77"/>
          <p:cNvSpPr/>
          <p:nvPr/>
        </p:nvSpPr>
        <p:spPr>
          <a:xfrm>
            <a:off x="741363" y="3468688"/>
            <a:ext cx="46037"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80" name="Oval 77"/>
          <p:cNvSpPr/>
          <p:nvPr/>
        </p:nvSpPr>
        <p:spPr>
          <a:xfrm>
            <a:off x="654050" y="3487738"/>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5746" name="Line 146"/>
          <p:cNvSpPr>
            <a:spLocks noChangeShapeType="1"/>
          </p:cNvSpPr>
          <p:nvPr/>
        </p:nvSpPr>
        <p:spPr bwMode="auto">
          <a:xfrm flipV="1">
            <a:off x="0" y="2133600"/>
            <a:ext cx="3492500" cy="1743075"/>
          </a:xfrm>
          <a:prstGeom prst="line">
            <a:avLst/>
          </a:prstGeom>
          <a:noFill/>
          <a:ln w="9525">
            <a:solidFill>
              <a:schemeClr val="tx1"/>
            </a:solidFill>
            <a:round/>
            <a:headEnd/>
            <a:tailEnd type="triangle" w="med" len="med"/>
          </a:ln>
          <a:effectLst>
            <a:outerShdw dist="20000" dir="5400000" rotWithShape="0">
              <a:srgbClr val="000000">
                <a:alpha val="37999"/>
              </a:srgbClr>
            </a:outerShdw>
          </a:effectLst>
        </p:spPr>
        <p:txBody>
          <a:bodyPr lIns="90000" tIns="46800" rIns="90000" bIns="46800" anchor="ctr"/>
          <a:lstStyle/>
          <a:p>
            <a:pPr algn="ctr">
              <a:defRPr/>
            </a:pPr>
            <a:endParaRPr lang="fi-FI"/>
          </a:p>
        </p:txBody>
      </p:sp>
      <p:sp>
        <p:nvSpPr>
          <p:cNvPr id="81" name="Oval 42"/>
          <p:cNvSpPr>
            <a:spLocks noChangeArrowheads="1"/>
          </p:cNvSpPr>
          <p:nvPr/>
        </p:nvSpPr>
        <p:spPr bwMode="auto">
          <a:xfrm>
            <a:off x="3706813" y="3068638"/>
            <a:ext cx="46037" cy="46037"/>
          </a:xfrm>
          <a:prstGeom prst="ellipse">
            <a:avLst/>
          </a:prstGeom>
          <a:gradFill rotWithShape="1">
            <a:gsLst>
              <a:gs pos="0">
                <a:schemeClr val="bg1"/>
              </a:gs>
              <a:gs pos="100000">
                <a:schemeClr val="bg1">
                  <a:gamma/>
                  <a:shade val="78431"/>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82" name="Oval 42"/>
          <p:cNvSpPr>
            <a:spLocks noChangeArrowheads="1"/>
          </p:cNvSpPr>
          <p:nvPr/>
        </p:nvSpPr>
        <p:spPr bwMode="auto">
          <a:xfrm>
            <a:off x="3663950" y="2965450"/>
            <a:ext cx="46038" cy="46038"/>
          </a:xfrm>
          <a:prstGeom prst="ellipse">
            <a:avLst/>
          </a:prstGeom>
          <a:gradFill rotWithShape="1">
            <a:gsLst>
              <a:gs pos="0">
                <a:schemeClr val="bg1"/>
              </a:gs>
              <a:gs pos="100000">
                <a:schemeClr val="bg1">
                  <a:gamma/>
                  <a:shade val="78431"/>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83" name="Oval 42"/>
          <p:cNvSpPr>
            <a:spLocks noChangeArrowheads="1"/>
          </p:cNvSpPr>
          <p:nvPr/>
        </p:nvSpPr>
        <p:spPr bwMode="auto">
          <a:xfrm>
            <a:off x="3608388" y="2874963"/>
            <a:ext cx="46037" cy="46037"/>
          </a:xfrm>
          <a:prstGeom prst="ellipse">
            <a:avLst/>
          </a:prstGeom>
          <a:gradFill rotWithShape="1">
            <a:gsLst>
              <a:gs pos="0">
                <a:schemeClr val="bg1"/>
              </a:gs>
              <a:gs pos="100000">
                <a:schemeClr val="bg1">
                  <a:gamma/>
                  <a:shade val="78431"/>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151" name="Regular Pentagon 150"/>
          <p:cNvSpPr/>
          <p:nvPr/>
        </p:nvSpPr>
        <p:spPr>
          <a:xfrm>
            <a:off x="2211388" y="1022350"/>
            <a:ext cx="61912" cy="63500"/>
          </a:xfrm>
          <a:prstGeom prst="pentagon">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52" name="Regular Pentagon 151"/>
          <p:cNvSpPr/>
          <p:nvPr/>
        </p:nvSpPr>
        <p:spPr>
          <a:xfrm>
            <a:off x="3538538" y="2987675"/>
            <a:ext cx="63500" cy="61913"/>
          </a:xfrm>
          <a:prstGeom prst="pentagon">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53" name="Regular Pentagon 152"/>
          <p:cNvSpPr/>
          <p:nvPr/>
        </p:nvSpPr>
        <p:spPr>
          <a:xfrm>
            <a:off x="3467100" y="3168650"/>
            <a:ext cx="61913" cy="63500"/>
          </a:xfrm>
          <a:prstGeom prst="pentagon">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54" name="Regular Pentagon 153"/>
          <p:cNvSpPr/>
          <p:nvPr/>
        </p:nvSpPr>
        <p:spPr>
          <a:xfrm>
            <a:off x="3230563" y="3125788"/>
            <a:ext cx="63500" cy="63500"/>
          </a:xfrm>
          <a:prstGeom prst="pentagon">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55" name="Regular Pentagon 154"/>
          <p:cNvSpPr/>
          <p:nvPr/>
        </p:nvSpPr>
        <p:spPr>
          <a:xfrm>
            <a:off x="5062538" y="5010150"/>
            <a:ext cx="63500" cy="63500"/>
          </a:xfrm>
          <a:prstGeom prst="pentagon">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3"/>
          <p:cNvPicPr>
            <a:picLocks noChangeAspect="1"/>
          </p:cNvPicPr>
          <p:nvPr/>
        </p:nvPicPr>
        <p:blipFill>
          <a:blip r:embed="rId2" cstate="print"/>
          <a:srcRect l="17668" t="17513" r="24242" b="36877"/>
          <a:stretch>
            <a:fillRect/>
          </a:stretch>
        </p:blipFill>
        <p:spPr bwMode="auto">
          <a:xfrm>
            <a:off x="0" y="0"/>
            <a:ext cx="6175375" cy="6858000"/>
          </a:xfrm>
          <a:prstGeom prst="rect">
            <a:avLst/>
          </a:prstGeom>
          <a:noFill/>
          <a:ln w="12700">
            <a:solidFill>
              <a:srgbClr val="000000"/>
            </a:solidFill>
            <a:miter lim="800000"/>
            <a:headEnd/>
            <a:tailEnd/>
          </a:ln>
        </p:spPr>
      </p:pic>
      <p:sp>
        <p:nvSpPr>
          <p:cNvPr id="15" name="Oval 14"/>
          <p:cNvSpPr/>
          <p:nvPr/>
        </p:nvSpPr>
        <p:spPr>
          <a:xfrm>
            <a:off x="3284538" y="2589213"/>
            <a:ext cx="46037"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16" name="Oval 15"/>
          <p:cNvSpPr/>
          <p:nvPr/>
        </p:nvSpPr>
        <p:spPr>
          <a:xfrm>
            <a:off x="2959100" y="2706688"/>
            <a:ext cx="46038"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22" name="Oval 21"/>
          <p:cNvSpPr/>
          <p:nvPr/>
        </p:nvSpPr>
        <p:spPr>
          <a:xfrm>
            <a:off x="2841625" y="2679700"/>
            <a:ext cx="46038"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23" name="Oval 22"/>
          <p:cNvSpPr/>
          <p:nvPr/>
        </p:nvSpPr>
        <p:spPr>
          <a:xfrm>
            <a:off x="2782888" y="2730500"/>
            <a:ext cx="46037" cy="4445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24" name="Oval 23"/>
          <p:cNvSpPr/>
          <p:nvPr/>
        </p:nvSpPr>
        <p:spPr>
          <a:xfrm>
            <a:off x="2736850" y="2660650"/>
            <a:ext cx="46038"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25" name="Oval 24"/>
          <p:cNvSpPr/>
          <p:nvPr/>
        </p:nvSpPr>
        <p:spPr>
          <a:xfrm>
            <a:off x="2058988" y="3059113"/>
            <a:ext cx="46037" cy="4445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26" name="Oval 25"/>
          <p:cNvSpPr/>
          <p:nvPr/>
        </p:nvSpPr>
        <p:spPr>
          <a:xfrm>
            <a:off x="2066925" y="3116263"/>
            <a:ext cx="46038"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29" name="Oval 28"/>
          <p:cNvSpPr/>
          <p:nvPr/>
        </p:nvSpPr>
        <p:spPr>
          <a:xfrm>
            <a:off x="2017713" y="3116263"/>
            <a:ext cx="46037"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30" name="Oval 29"/>
          <p:cNvSpPr/>
          <p:nvPr/>
        </p:nvSpPr>
        <p:spPr>
          <a:xfrm>
            <a:off x="1957388" y="3119438"/>
            <a:ext cx="44450"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31" name="Oval 30"/>
          <p:cNvSpPr/>
          <p:nvPr/>
        </p:nvSpPr>
        <p:spPr>
          <a:xfrm>
            <a:off x="1919288" y="3068638"/>
            <a:ext cx="44450" cy="4445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32" name="Oval 31"/>
          <p:cNvSpPr/>
          <p:nvPr/>
        </p:nvSpPr>
        <p:spPr>
          <a:xfrm>
            <a:off x="1736725" y="3117850"/>
            <a:ext cx="46038"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27" name="Oval 26"/>
          <p:cNvSpPr/>
          <p:nvPr/>
        </p:nvSpPr>
        <p:spPr>
          <a:xfrm>
            <a:off x="4310063" y="3725863"/>
            <a:ext cx="46037" cy="4445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28" name="Oval 27"/>
          <p:cNvSpPr/>
          <p:nvPr/>
        </p:nvSpPr>
        <p:spPr>
          <a:xfrm>
            <a:off x="4252913" y="3702050"/>
            <a:ext cx="46037"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33" name="Oval 32"/>
          <p:cNvSpPr/>
          <p:nvPr/>
        </p:nvSpPr>
        <p:spPr>
          <a:xfrm>
            <a:off x="4206875" y="3652838"/>
            <a:ext cx="46038"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34" name="Oval 33"/>
          <p:cNvSpPr/>
          <p:nvPr/>
        </p:nvSpPr>
        <p:spPr>
          <a:xfrm>
            <a:off x="4016375" y="3348038"/>
            <a:ext cx="44450"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35" name="Oval 34"/>
          <p:cNvSpPr/>
          <p:nvPr/>
        </p:nvSpPr>
        <p:spPr>
          <a:xfrm>
            <a:off x="3940175" y="3414713"/>
            <a:ext cx="46038"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36" name="Oval 35"/>
          <p:cNvSpPr/>
          <p:nvPr/>
        </p:nvSpPr>
        <p:spPr>
          <a:xfrm>
            <a:off x="3917950" y="3341688"/>
            <a:ext cx="46038"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37" name="Oval 36"/>
          <p:cNvSpPr/>
          <p:nvPr/>
        </p:nvSpPr>
        <p:spPr>
          <a:xfrm>
            <a:off x="3871913" y="3397250"/>
            <a:ext cx="46037"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38" name="Oval 37"/>
          <p:cNvSpPr/>
          <p:nvPr/>
        </p:nvSpPr>
        <p:spPr>
          <a:xfrm>
            <a:off x="3794125" y="3411538"/>
            <a:ext cx="44450"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39" name="Oval 38"/>
          <p:cNvSpPr/>
          <p:nvPr/>
        </p:nvSpPr>
        <p:spPr>
          <a:xfrm>
            <a:off x="3816350" y="3324225"/>
            <a:ext cx="46038"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40" name="Oval 39"/>
          <p:cNvSpPr/>
          <p:nvPr/>
        </p:nvSpPr>
        <p:spPr>
          <a:xfrm>
            <a:off x="3836988" y="3248025"/>
            <a:ext cx="46037"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41" name="Oval 40"/>
          <p:cNvSpPr/>
          <p:nvPr/>
        </p:nvSpPr>
        <p:spPr>
          <a:xfrm>
            <a:off x="3763963" y="3248025"/>
            <a:ext cx="44450"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42" name="Oval 41"/>
          <p:cNvSpPr/>
          <p:nvPr/>
        </p:nvSpPr>
        <p:spPr>
          <a:xfrm>
            <a:off x="4168775" y="3500438"/>
            <a:ext cx="44450"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43" name="Oval 42"/>
          <p:cNvSpPr/>
          <p:nvPr/>
        </p:nvSpPr>
        <p:spPr>
          <a:xfrm>
            <a:off x="3683000" y="3251200"/>
            <a:ext cx="46038"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44" name="Oval 43"/>
          <p:cNvSpPr/>
          <p:nvPr/>
        </p:nvSpPr>
        <p:spPr>
          <a:xfrm>
            <a:off x="3717925" y="3411538"/>
            <a:ext cx="46038"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45" name="Oval 44"/>
          <p:cNvSpPr/>
          <p:nvPr/>
        </p:nvSpPr>
        <p:spPr>
          <a:xfrm>
            <a:off x="3740150" y="3509963"/>
            <a:ext cx="46038"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46" name="Oval 45"/>
          <p:cNvSpPr/>
          <p:nvPr/>
        </p:nvSpPr>
        <p:spPr>
          <a:xfrm>
            <a:off x="3717925" y="3606800"/>
            <a:ext cx="46038"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47" name="Oval 46"/>
          <p:cNvSpPr/>
          <p:nvPr/>
        </p:nvSpPr>
        <p:spPr>
          <a:xfrm>
            <a:off x="3683000" y="3551238"/>
            <a:ext cx="46038"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48" name="Oval 47"/>
          <p:cNvSpPr/>
          <p:nvPr/>
        </p:nvSpPr>
        <p:spPr>
          <a:xfrm>
            <a:off x="3646488" y="3419475"/>
            <a:ext cx="44450"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49" name="Oval 48"/>
          <p:cNvSpPr/>
          <p:nvPr/>
        </p:nvSpPr>
        <p:spPr>
          <a:xfrm>
            <a:off x="3611563" y="3294063"/>
            <a:ext cx="46037"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50" name="Oval 49"/>
          <p:cNvSpPr/>
          <p:nvPr/>
        </p:nvSpPr>
        <p:spPr>
          <a:xfrm>
            <a:off x="3582988" y="3241675"/>
            <a:ext cx="44450"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51" name="Oval 50"/>
          <p:cNvSpPr/>
          <p:nvPr/>
        </p:nvSpPr>
        <p:spPr>
          <a:xfrm>
            <a:off x="3536950" y="3295650"/>
            <a:ext cx="46038"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52" name="Oval 51"/>
          <p:cNvSpPr/>
          <p:nvPr/>
        </p:nvSpPr>
        <p:spPr>
          <a:xfrm>
            <a:off x="3917950" y="2209800"/>
            <a:ext cx="46038"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54" name="Oval 53"/>
          <p:cNvSpPr/>
          <p:nvPr/>
        </p:nvSpPr>
        <p:spPr>
          <a:xfrm>
            <a:off x="3970338" y="2225675"/>
            <a:ext cx="46037"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55" name="Oval 54"/>
          <p:cNvSpPr/>
          <p:nvPr/>
        </p:nvSpPr>
        <p:spPr>
          <a:xfrm>
            <a:off x="4010025" y="2271713"/>
            <a:ext cx="46038"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56" name="Oval 55"/>
          <p:cNvSpPr/>
          <p:nvPr/>
        </p:nvSpPr>
        <p:spPr>
          <a:xfrm>
            <a:off x="4014788" y="2317750"/>
            <a:ext cx="46037"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57" name="Oval 56"/>
          <p:cNvSpPr/>
          <p:nvPr/>
        </p:nvSpPr>
        <p:spPr>
          <a:xfrm>
            <a:off x="3959225" y="2322513"/>
            <a:ext cx="46038"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58" name="Oval 57"/>
          <p:cNvSpPr/>
          <p:nvPr/>
        </p:nvSpPr>
        <p:spPr>
          <a:xfrm>
            <a:off x="3948113" y="2278063"/>
            <a:ext cx="44450" cy="4445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59" name="Oval 58"/>
          <p:cNvSpPr/>
          <p:nvPr/>
        </p:nvSpPr>
        <p:spPr>
          <a:xfrm>
            <a:off x="3902075" y="2273300"/>
            <a:ext cx="46038" cy="4445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60" name="Oval 59"/>
          <p:cNvSpPr/>
          <p:nvPr/>
        </p:nvSpPr>
        <p:spPr>
          <a:xfrm>
            <a:off x="3835400" y="2325688"/>
            <a:ext cx="44450"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61" name="Oval 60"/>
          <p:cNvSpPr/>
          <p:nvPr/>
        </p:nvSpPr>
        <p:spPr>
          <a:xfrm>
            <a:off x="3600450" y="2179638"/>
            <a:ext cx="46038"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62" name="Oval 61"/>
          <p:cNvSpPr/>
          <p:nvPr/>
        </p:nvSpPr>
        <p:spPr>
          <a:xfrm>
            <a:off x="3589338" y="2141538"/>
            <a:ext cx="46037"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63" name="Oval 62"/>
          <p:cNvSpPr/>
          <p:nvPr/>
        </p:nvSpPr>
        <p:spPr>
          <a:xfrm>
            <a:off x="3543300" y="2078038"/>
            <a:ext cx="44450"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64" name="Oval 63"/>
          <p:cNvSpPr/>
          <p:nvPr/>
        </p:nvSpPr>
        <p:spPr>
          <a:xfrm>
            <a:off x="3587750" y="2073275"/>
            <a:ext cx="46038" cy="4445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65" name="Oval 64"/>
          <p:cNvSpPr/>
          <p:nvPr/>
        </p:nvSpPr>
        <p:spPr>
          <a:xfrm>
            <a:off x="3556000" y="2033588"/>
            <a:ext cx="44450" cy="4445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66" name="Oval 65"/>
          <p:cNvSpPr/>
          <p:nvPr/>
        </p:nvSpPr>
        <p:spPr>
          <a:xfrm>
            <a:off x="3600450" y="2033588"/>
            <a:ext cx="46038" cy="4445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67" name="Oval 66"/>
          <p:cNvSpPr/>
          <p:nvPr/>
        </p:nvSpPr>
        <p:spPr>
          <a:xfrm>
            <a:off x="3646488" y="2033588"/>
            <a:ext cx="44450" cy="4445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68" name="Oval 67"/>
          <p:cNvSpPr/>
          <p:nvPr/>
        </p:nvSpPr>
        <p:spPr>
          <a:xfrm>
            <a:off x="3606800" y="1965325"/>
            <a:ext cx="44450"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69" name="Oval 68"/>
          <p:cNvSpPr/>
          <p:nvPr/>
        </p:nvSpPr>
        <p:spPr>
          <a:xfrm>
            <a:off x="3551238" y="1974850"/>
            <a:ext cx="46037"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70" name="Oval 69"/>
          <p:cNvSpPr/>
          <p:nvPr/>
        </p:nvSpPr>
        <p:spPr>
          <a:xfrm>
            <a:off x="3532188" y="1951038"/>
            <a:ext cx="46037"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71" name="Oval 70"/>
          <p:cNvSpPr/>
          <p:nvPr/>
        </p:nvSpPr>
        <p:spPr>
          <a:xfrm>
            <a:off x="3487738" y="1928813"/>
            <a:ext cx="44450"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72" name="Oval 71"/>
          <p:cNvSpPr/>
          <p:nvPr/>
        </p:nvSpPr>
        <p:spPr>
          <a:xfrm>
            <a:off x="3543300" y="1892300"/>
            <a:ext cx="46038" cy="4445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73" name="Oval 72"/>
          <p:cNvSpPr/>
          <p:nvPr/>
        </p:nvSpPr>
        <p:spPr>
          <a:xfrm>
            <a:off x="3598863" y="1868488"/>
            <a:ext cx="46037"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74" name="Oval 73"/>
          <p:cNvSpPr/>
          <p:nvPr/>
        </p:nvSpPr>
        <p:spPr>
          <a:xfrm>
            <a:off x="3497263" y="1868488"/>
            <a:ext cx="46037"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75" name="Oval 74"/>
          <p:cNvSpPr/>
          <p:nvPr/>
        </p:nvSpPr>
        <p:spPr>
          <a:xfrm>
            <a:off x="3448050" y="1843088"/>
            <a:ext cx="46038" cy="4445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76" name="Oval 75"/>
          <p:cNvSpPr/>
          <p:nvPr/>
        </p:nvSpPr>
        <p:spPr>
          <a:xfrm>
            <a:off x="3494088" y="1803400"/>
            <a:ext cx="46037"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77" name="Oval 76"/>
          <p:cNvSpPr/>
          <p:nvPr/>
        </p:nvSpPr>
        <p:spPr>
          <a:xfrm>
            <a:off x="3455988" y="1768475"/>
            <a:ext cx="46037"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78" name="Oval 77"/>
          <p:cNvSpPr/>
          <p:nvPr/>
        </p:nvSpPr>
        <p:spPr>
          <a:xfrm>
            <a:off x="3419475" y="1728788"/>
            <a:ext cx="46038"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79" name="Oval 78"/>
          <p:cNvSpPr/>
          <p:nvPr/>
        </p:nvSpPr>
        <p:spPr>
          <a:xfrm>
            <a:off x="3425825" y="1790700"/>
            <a:ext cx="46038"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5" name="Oval 4"/>
          <p:cNvSpPr/>
          <p:nvPr/>
        </p:nvSpPr>
        <p:spPr>
          <a:xfrm>
            <a:off x="4468813" y="3395663"/>
            <a:ext cx="46037"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7" name="Oval 6"/>
          <p:cNvSpPr/>
          <p:nvPr/>
        </p:nvSpPr>
        <p:spPr>
          <a:xfrm>
            <a:off x="4492625" y="3463925"/>
            <a:ext cx="46038"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8" name="Oval 7"/>
          <p:cNvSpPr/>
          <p:nvPr/>
        </p:nvSpPr>
        <p:spPr>
          <a:xfrm>
            <a:off x="4246563" y="3124200"/>
            <a:ext cx="44450" cy="4445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9" name="Oval 8"/>
          <p:cNvSpPr/>
          <p:nvPr/>
        </p:nvSpPr>
        <p:spPr>
          <a:xfrm>
            <a:off x="4264025" y="3163888"/>
            <a:ext cx="46038"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11" name="Oval 10"/>
          <p:cNvSpPr/>
          <p:nvPr/>
        </p:nvSpPr>
        <p:spPr>
          <a:xfrm>
            <a:off x="4211638" y="3100388"/>
            <a:ext cx="46037" cy="4445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12" name="Oval 11"/>
          <p:cNvSpPr/>
          <p:nvPr/>
        </p:nvSpPr>
        <p:spPr>
          <a:xfrm>
            <a:off x="4165600" y="3100388"/>
            <a:ext cx="46038" cy="4445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13" name="Oval 12"/>
          <p:cNvSpPr/>
          <p:nvPr/>
        </p:nvSpPr>
        <p:spPr>
          <a:xfrm>
            <a:off x="3524250" y="2552700"/>
            <a:ext cx="46038"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17" name="Oval 16"/>
          <p:cNvSpPr/>
          <p:nvPr/>
        </p:nvSpPr>
        <p:spPr>
          <a:xfrm>
            <a:off x="3490913" y="2492375"/>
            <a:ext cx="46037"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18" name="Oval 17"/>
          <p:cNvSpPr/>
          <p:nvPr/>
        </p:nvSpPr>
        <p:spPr>
          <a:xfrm>
            <a:off x="3560763" y="2493963"/>
            <a:ext cx="46037" cy="46037"/>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19" name="Oval 18"/>
          <p:cNvSpPr/>
          <p:nvPr/>
        </p:nvSpPr>
        <p:spPr>
          <a:xfrm>
            <a:off x="3363913" y="2327275"/>
            <a:ext cx="46037"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20" name="Oval 19"/>
          <p:cNvSpPr/>
          <p:nvPr/>
        </p:nvSpPr>
        <p:spPr>
          <a:xfrm>
            <a:off x="3403600" y="2260600"/>
            <a:ext cx="46038"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21" name="Oval 20"/>
          <p:cNvSpPr/>
          <p:nvPr/>
        </p:nvSpPr>
        <p:spPr>
          <a:xfrm>
            <a:off x="3470275" y="2209800"/>
            <a:ext cx="46038" cy="4603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2" name="Oval 45"/>
          <p:cNvSpPr>
            <a:spLocks noChangeArrowheads="1"/>
          </p:cNvSpPr>
          <p:nvPr/>
        </p:nvSpPr>
        <p:spPr bwMode="auto">
          <a:xfrm>
            <a:off x="3179763" y="1709738"/>
            <a:ext cx="46037" cy="46037"/>
          </a:xfrm>
          <a:prstGeom prst="ellipse">
            <a:avLst/>
          </a:prstGeom>
          <a:gradFill rotWithShape="1">
            <a:gsLst>
              <a:gs pos="0">
                <a:srgbClr val="FFFFFF"/>
              </a:gs>
              <a:gs pos="100000">
                <a:srgbClr val="FFFFFF">
                  <a:gamma/>
                  <a:shade val="69412"/>
                  <a:invGamma/>
                </a:srgb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3" name="Oval 45"/>
          <p:cNvSpPr>
            <a:spLocks noChangeArrowheads="1"/>
          </p:cNvSpPr>
          <p:nvPr/>
        </p:nvSpPr>
        <p:spPr bwMode="auto">
          <a:xfrm>
            <a:off x="3200400" y="1649413"/>
            <a:ext cx="46038" cy="46037"/>
          </a:xfrm>
          <a:prstGeom prst="ellipse">
            <a:avLst/>
          </a:prstGeom>
          <a:gradFill rotWithShape="1">
            <a:gsLst>
              <a:gs pos="0">
                <a:schemeClr val="bg1"/>
              </a:gs>
              <a:gs pos="100000">
                <a:schemeClr val="bg1">
                  <a:gamma/>
                  <a:shade val="58039"/>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lIns="90000" tIns="46800" rIns="90000" bIns="46800" anchor="ctr"/>
          <a:lstStyle/>
          <a:p>
            <a:pPr algn="ctr" fontAlgn="auto">
              <a:spcBef>
                <a:spcPts val="0"/>
              </a:spcBef>
              <a:spcAft>
                <a:spcPts val="0"/>
              </a:spcAft>
              <a:defRPr/>
            </a:pPr>
            <a:endParaRPr lang="en-US" sz="1800">
              <a:solidFill>
                <a:schemeClr val="dk1"/>
              </a:solidFill>
              <a:latin typeface="+mn-lt"/>
            </a:endParaRPr>
          </a:p>
        </p:txBody>
      </p:sp>
      <p:sp>
        <p:nvSpPr>
          <p:cNvPr id="4" name="Oval 45"/>
          <p:cNvSpPr>
            <a:spLocks noChangeArrowheads="1"/>
          </p:cNvSpPr>
          <p:nvPr/>
        </p:nvSpPr>
        <p:spPr bwMode="auto">
          <a:xfrm>
            <a:off x="3143250" y="1654175"/>
            <a:ext cx="46038" cy="46038"/>
          </a:xfrm>
          <a:prstGeom prst="ellipse">
            <a:avLst/>
          </a:prstGeom>
          <a:gradFill rotWithShape="1">
            <a:gsLst>
              <a:gs pos="0">
                <a:schemeClr val="bg1"/>
              </a:gs>
              <a:gs pos="100000">
                <a:schemeClr val="bg1">
                  <a:gamma/>
                  <a:shade val="58039"/>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lIns="90000" tIns="46800" rIns="90000" bIns="46800" anchor="ctr"/>
          <a:lstStyle/>
          <a:p>
            <a:pPr algn="ctr" fontAlgn="auto">
              <a:spcBef>
                <a:spcPts val="0"/>
              </a:spcBef>
              <a:spcAft>
                <a:spcPts val="0"/>
              </a:spcAft>
              <a:defRPr/>
            </a:pPr>
            <a:endParaRPr lang="en-US" sz="1800">
              <a:solidFill>
                <a:schemeClr val="dk1"/>
              </a:solidFill>
              <a:latin typeface="+mn-lt"/>
            </a:endParaRPr>
          </a:p>
        </p:txBody>
      </p:sp>
      <p:sp>
        <p:nvSpPr>
          <p:cNvPr id="6" name="Oval 45"/>
          <p:cNvSpPr>
            <a:spLocks noChangeArrowheads="1"/>
          </p:cNvSpPr>
          <p:nvPr/>
        </p:nvSpPr>
        <p:spPr bwMode="auto">
          <a:xfrm>
            <a:off x="3543300" y="2097088"/>
            <a:ext cx="46038" cy="46037"/>
          </a:xfrm>
          <a:prstGeom prst="ellipse">
            <a:avLst/>
          </a:prstGeom>
          <a:gradFill rotWithShape="1">
            <a:gsLst>
              <a:gs pos="0">
                <a:schemeClr val="bg1"/>
              </a:gs>
              <a:gs pos="100000">
                <a:schemeClr val="bg1">
                  <a:gamma/>
                  <a:shade val="58039"/>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lIns="90000" tIns="46800" rIns="90000" bIns="46800" anchor="ctr"/>
          <a:lstStyle/>
          <a:p>
            <a:pPr algn="ctr" fontAlgn="auto">
              <a:spcBef>
                <a:spcPts val="0"/>
              </a:spcBef>
              <a:spcAft>
                <a:spcPts val="0"/>
              </a:spcAft>
              <a:defRPr/>
            </a:pPr>
            <a:endParaRPr lang="en-US" sz="1800">
              <a:solidFill>
                <a:schemeClr val="dk1"/>
              </a:solidFill>
              <a:latin typeface="+mn-lt"/>
            </a:endParaRPr>
          </a:p>
        </p:txBody>
      </p:sp>
      <p:sp>
        <p:nvSpPr>
          <p:cNvPr id="10" name="Oval 45"/>
          <p:cNvSpPr>
            <a:spLocks noChangeArrowheads="1"/>
          </p:cNvSpPr>
          <p:nvPr/>
        </p:nvSpPr>
        <p:spPr bwMode="auto">
          <a:xfrm>
            <a:off x="3771900" y="2282825"/>
            <a:ext cx="46038" cy="46038"/>
          </a:xfrm>
          <a:prstGeom prst="ellipse">
            <a:avLst/>
          </a:prstGeom>
          <a:gradFill rotWithShape="1">
            <a:gsLst>
              <a:gs pos="0">
                <a:schemeClr val="bg1"/>
              </a:gs>
              <a:gs pos="100000">
                <a:schemeClr val="bg1">
                  <a:gamma/>
                  <a:shade val="58039"/>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lIns="90000" tIns="46800" rIns="90000" bIns="46800" anchor="ctr"/>
          <a:lstStyle/>
          <a:p>
            <a:pPr algn="ctr" fontAlgn="auto">
              <a:spcBef>
                <a:spcPts val="0"/>
              </a:spcBef>
              <a:spcAft>
                <a:spcPts val="0"/>
              </a:spcAft>
              <a:defRPr/>
            </a:pPr>
            <a:endParaRPr lang="en-US" sz="1800">
              <a:solidFill>
                <a:schemeClr val="dk1"/>
              </a:solidFill>
              <a:latin typeface="+mn-lt"/>
            </a:endParaRPr>
          </a:p>
        </p:txBody>
      </p:sp>
      <p:sp>
        <p:nvSpPr>
          <p:cNvPr id="14" name="Oval 45"/>
          <p:cNvSpPr>
            <a:spLocks noChangeArrowheads="1"/>
          </p:cNvSpPr>
          <p:nvPr/>
        </p:nvSpPr>
        <p:spPr bwMode="auto">
          <a:xfrm>
            <a:off x="3829050" y="2320925"/>
            <a:ext cx="46038" cy="46038"/>
          </a:xfrm>
          <a:prstGeom prst="ellipse">
            <a:avLst/>
          </a:prstGeom>
          <a:gradFill rotWithShape="1">
            <a:gsLst>
              <a:gs pos="0">
                <a:schemeClr val="bg1"/>
              </a:gs>
              <a:gs pos="100000">
                <a:schemeClr val="bg1">
                  <a:gamma/>
                  <a:shade val="58039"/>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lIns="90000" tIns="46800" rIns="90000" bIns="46800" anchor="ctr"/>
          <a:lstStyle/>
          <a:p>
            <a:pPr algn="ctr" fontAlgn="auto">
              <a:spcBef>
                <a:spcPts val="0"/>
              </a:spcBef>
              <a:spcAft>
                <a:spcPts val="0"/>
              </a:spcAft>
              <a:defRPr/>
            </a:pPr>
            <a:endParaRPr lang="en-US" sz="1800">
              <a:solidFill>
                <a:schemeClr val="dk1"/>
              </a:solidFill>
              <a:latin typeface="+mn-lt"/>
            </a:endParaRPr>
          </a:p>
        </p:txBody>
      </p:sp>
      <p:sp>
        <p:nvSpPr>
          <p:cNvPr id="24640" name="Oval 45"/>
          <p:cNvSpPr>
            <a:spLocks noChangeArrowheads="1"/>
          </p:cNvSpPr>
          <p:nvPr/>
        </p:nvSpPr>
        <p:spPr bwMode="auto">
          <a:xfrm>
            <a:off x="4033838" y="2520950"/>
            <a:ext cx="46037" cy="46038"/>
          </a:xfrm>
          <a:prstGeom prst="ellipse">
            <a:avLst/>
          </a:prstGeom>
          <a:gradFill rotWithShape="1">
            <a:gsLst>
              <a:gs pos="0">
                <a:schemeClr val="bg1"/>
              </a:gs>
              <a:gs pos="100000">
                <a:schemeClr val="bg1">
                  <a:gamma/>
                  <a:shade val="58039"/>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lIns="90000" tIns="46800" rIns="90000" bIns="46800" anchor="ctr"/>
          <a:lstStyle/>
          <a:p>
            <a:pPr algn="ctr" fontAlgn="auto">
              <a:spcBef>
                <a:spcPts val="0"/>
              </a:spcBef>
              <a:spcAft>
                <a:spcPts val="0"/>
              </a:spcAft>
              <a:defRPr/>
            </a:pPr>
            <a:endParaRPr lang="en-US" sz="1800">
              <a:solidFill>
                <a:schemeClr val="dk1"/>
              </a:solidFill>
              <a:latin typeface="+mn-lt"/>
            </a:endParaRPr>
          </a:p>
        </p:txBody>
      </p:sp>
      <p:sp>
        <p:nvSpPr>
          <p:cNvPr id="24641" name="Oval 45"/>
          <p:cNvSpPr>
            <a:spLocks noChangeArrowheads="1"/>
          </p:cNvSpPr>
          <p:nvPr/>
        </p:nvSpPr>
        <p:spPr bwMode="auto">
          <a:xfrm>
            <a:off x="4067175" y="2824163"/>
            <a:ext cx="46038" cy="46037"/>
          </a:xfrm>
          <a:prstGeom prst="ellipse">
            <a:avLst/>
          </a:prstGeom>
          <a:gradFill rotWithShape="1">
            <a:gsLst>
              <a:gs pos="0">
                <a:schemeClr val="bg1"/>
              </a:gs>
              <a:gs pos="100000">
                <a:schemeClr val="bg1">
                  <a:gamma/>
                  <a:shade val="58039"/>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lIns="90000" tIns="46800" rIns="90000" bIns="46800" anchor="ctr"/>
          <a:lstStyle/>
          <a:p>
            <a:pPr algn="ctr" fontAlgn="auto">
              <a:spcBef>
                <a:spcPts val="0"/>
              </a:spcBef>
              <a:spcAft>
                <a:spcPts val="0"/>
              </a:spcAft>
              <a:defRPr/>
            </a:pPr>
            <a:endParaRPr lang="en-US" sz="1800">
              <a:solidFill>
                <a:schemeClr val="dk1"/>
              </a:solidFill>
              <a:latin typeface="+mn-lt"/>
            </a:endParaRPr>
          </a:p>
        </p:txBody>
      </p:sp>
      <p:sp>
        <p:nvSpPr>
          <p:cNvPr id="26706" name="Text Box 165"/>
          <p:cNvSpPr txBox="1">
            <a:spLocks noChangeArrowheads="1"/>
          </p:cNvSpPr>
          <p:nvPr/>
        </p:nvSpPr>
        <p:spPr bwMode="auto">
          <a:xfrm>
            <a:off x="6156325" y="0"/>
            <a:ext cx="2987675" cy="6867525"/>
          </a:xfrm>
          <a:prstGeom prst="rect">
            <a:avLst/>
          </a:prstGeom>
          <a:noFill/>
          <a:ln w="9525">
            <a:noFill/>
            <a:miter lim="800000"/>
            <a:headEnd/>
            <a:tailEnd/>
          </a:ln>
        </p:spPr>
        <p:txBody>
          <a:bodyPr>
            <a:spAutoFit/>
          </a:bodyPr>
          <a:lstStyle/>
          <a:p>
            <a:pPr>
              <a:defRPr/>
            </a:pPr>
            <a:r>
              <a:rPr lang="fi-FI" b="1" dirty="0">
                <a:solidFill>
                  <a:schemeClr val="tx1"/>
                </a:solidFill>
                <a:effectLst>
                  <a:outerShdw blurRad="38100" dist="38100" dir="2700000" algn="tl">
                    <a:srgbClr val="C0C0C0"/>
                  </a:outerShdw>
                </a:effectLst>
              </a:rPr>
              <a:t>7. pommitus 4.2.1940 klo 14.05</a:t>
            </a:r>
            <a:endParaRPr lang="fi-FI" dirty="0">
              <a:solidFill>
                <a:schemeClr val="tx1"/>
              </a:solidFill>
              <a:effectLst>
                <a:outerShdw blurRad="38100" dist="38100" dir="2700000" algn="tl">
                  <a:srgbClr val="C0C0C0"/>
                </a:outerShdw>
              </a:effectLst>
            </a:endParaRPr>
          </a:p>
          <a:p>
            <a:pPr>
              <a:defRPr/>
            </a:pPr>
            <a:endParaRPr lang="fi-FI" sz="1000" dirty="0">
              <a:solidFill>
                <a:schemeClr val="tx1"/>
              </a:solidFill>
              <a:effectLst>
                <a:outerShdw blurRad="38100" dist="38100" dir="2700000" algn="tl">
                  <a:srgbClr val="C0C0C0"/>
                </a:outerShdw>
              </a:effectLst>
            </a:endParaRPr>
          </a:p>
          <a:p>
            <a:pPr>
              <a:defRPr/>
            </a:pPr>
            <a:r>
              <a:rPr lang="fi-FI" sz="1300" dirty="0">
                <a:solidFill>
                  <a:schemeClr val="tx1"/>
                </a:solidFill>
              </a:rPr>
              <a:t>Lännestä itään 3000-3500 metrin korkeudessa laivuekiilassa lentäneet 9 </a:t>
            </a:r>
          </a:p>
          <a:p>
            <a:pPr>
              <a:defRPr/>
            </a:pPr>
            <a:r>
              <a:rPr lang="fi-FI" sz="1300" dirty="0">
                <a:solidFill>
                  <a:schemeClr val="tx1"/>
                </a:solidFill>
              </a:rPr>
              <a:t>SB 2 pommikonetta pudottivat Hämeenlinnaan 51 miina-, 16 sirpale- ja 30 palopommia, joista 23 suutaria. </a:t>
            </a:r>
          </a:p>
          <a:p>
            <a:pPr>
              <a:defRPr/>
            </a:pPr>
            <a:endParaRPr lang="fi-FI" sz="1300" dirty="0">
              <a:solidFill>
                <a:schemeClr val="tx1"/>
              </a:solidFill>
            </a:endParaRPr>
          </a:p>
          <a:p>
            <a:pPr>
              <a:defRPr/>
            </a:pPr>
            <a:r>
              <a:rPr lang="fi-FI" sz="1300" dirty="0" err="1">
                <a:solidFill>
                  <a:schemeClr val="tx1"/>
                </a:solidFill>
              </a:rPr>
              <a:t>Luolaja</a:t>
            </a:r>
            <a:r>
              <a:rPr lang="fi-FI" sz="1300" dirty="0">
                <a:solidFill>
                  <a:schemeClr val="tx1"/>
                </a:solidFill>
              </a:rPr>
              <a:t> oli ensimmäisenä vuorossa. Sen metsään ja aukeille putosi kuusi miinapommia aiheuttamatta vaurioita. </a:t>
            </a:r>
          </a:p>
          <a:p>
            <a:pPr>
              <a:defRPr/>
            </a:pPr>
            <a:endParaRPr lang="fi-FI" sz="1300" dirty="0">
              <a:solidFill>
                <a:schemeClr val="tx1"/>
              </a:solidFill>
            </a:endParaRPr>
          </a:p>
          <a:p>
            <a:pPr>
              <a:defRPr/>
            </a:pPr>
            <a:r>
              <a:rPr lang="fi-FI" sz="1300" dirty="0">
                <a:solidFill>
                  <a:schemeClr val="tx1"/>
                </a:solidFill>
              </a:rPr>
              <a:t>Poltinahon kasarmialueelle pudotetuista 7 palopommista suurin osa oli suutareita. Yksi palopommi eksyi </a:t>
            </a:r>
            <a:r>
              <a:rPr lang="fi-FI" sz="1300" dirty="0" err="1">
                <a:solidFill>
                  <a:schemeClr val="tx1"/>
                </a:solidFill>
              </a:rPr>
              <a:t>Kaurialan</a:t>
            </a:r>
            <a:r>
              <a:rPr lang="fi-FI" sz="1300" dirty="0">
                <a:solidFill>
                  <a:schemeClr val="tx1"/>
                </a:solidFill>
              </a:rPr>
              <a:t> urheilukentälle ja 22 seminaarin pohjoispuolen suolle. Paljon suutareita. Valtaosa miinapommeista, 49 kpl, pudotettiin alueelle Niittykatu, Linnaniemi, linnan </a:t>
            </a:r>
            <a:r>
              <a:rPr lang="fi-FI" sz="1300" dirty="0" err="1">
                <a:solidFill>
                  <a:schemeClr val="tx1"/>
                </a:solidFill>
              </a:rPr>
              <a:t>kaakoisranta</a:t>
            </a:r>
            <a:r>
              <a:rPr lang="fi-FI" sz="1300" dirty="0">
                <a:solidFill>
                  <a:schemeClr val="tx1"/>
                </a:solidFill>
              </a:rPr>
              <a:t> (4), Vanajavesi, Varikonniemi, rautatie, Asemantaka. Tässä pommituksessa vaurioitui kahdeksan rakennusta pahasti ja yhdeksän lievästi. Kuusi rautatievaunua ja kiskoja ja lastauslaituri vahingoittui. Ihmisuhreilta säästyttiin. </a:t>
            </a:r>
          </a:p>
          <a:p>
            <a:pPr>
              <a:defRPr/>
            </a:pPr>
            <a:endParaRPr lang="fi-FI" sz="1300" dirty="0">
              <a:solidFill>
                <a:schemeClr val="tx1"/>
              </a:solidFill>
            </a:endParaRPr>
          </a:p>
          <a:p>
            <a:pPr>
              <a:defRPr/>
            </a:pPr>
            <a:r>
              <a:rPr lang="fi-FI" sz="1300" dirty="0">
                <a:solidFill>
                  <a:schemeClr val="tx1"/>
                </a:solidFill>
              </a:rPr>
              <a:t>Lisäksi neljä palopommia pudotettiin </a:t>
            </a:r>
            <a:r>
              <a:rPr lang="fi-FI" sz="1300" dirty="0" err="1">
                <a:solidFill>
                  <a:schemeClr val="tx1"/>
                </a:solidFill>
              </a:rPr>
              <a:t>Hätilään</a:t>
            </a:r>
            <a:r>
              <a:rPr lang="fi-FI" sz="1300" dirty="0">
                <a:solidFill>
                  <a:schemeClr val="tx1"/>
                </a:solidFill>
              </a:rPr>
              <a:t>, sekä 2 miina- ja palopommia Venäjän vallan aikaisen Ruutikellarin itäpuoliseen metsään Aulangonjärven eteläpuolelle.</a:t>
            </a:r>
          </a:p>
        </p:txBody>
      </p:sp>
      <p:sp>
        <p:nvSpPr>
          <p:cNvPr id="24642" name="Oval 77"/>
          <p:cNvSpPr>
            <a:spLocks noChangeArrowheads="1"/>
          </p:cNvSpPr>
          <p:nvPr/>
        </p:nvSpPr>
        <p:spPr bwMode="auto">
          <a:xfrm>
            <a:off x="4648200" y="2967038"/>
            <a:ext cx="46038" cy="46037"/>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43" name="Oval 77"/>
          <p:cNvSpPr>
            <a:spLocks noChangeArrowheads="1"/>
          </p:cNvSpPr>
          <p:nvPr/>
        </p:nvSpPr>
        <p:spPr bwMode="auto">
          <a:xfrm>
            <a:off x="4683125" y="3024188"/>
            <a:ext cx="46038" cy="46037"/>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44" name="Oval 77"/>
          <p:cNvSpPr>
            <a:spLocks noChangeArrowheads="1"/>
          </p:cNvSpPr>
          <p:nvPr/>
        </p:nvSpPr>
        <p:spPr bwMode="auto">
          <a:xfrm>
            <a:off x="4714875" y="2967038"/>
            <a:ext cx="46038" cy="46037"/>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45" name="Oval 77"/>
          <p:cNvSpPr>
            <a:spLocks noChangeArrowheads="1"/>
          </p:cNvSpPr>
          <p:nvPr/>
        </p:nvSpPr>
        <p:spPr bwMode="auto">
          <a:xfrm>
            <a:off x="4864100" y="3167063"/>
            <a:ext cx="46038" cy="46037"/>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46" name="Oval 77"/>
          <p:cNvSpPr>
            <a:spLocks noChangeArrowheads="1"/>
          </p:cNvSpPr>
          <p:nvPr/>
        </p:nvSpPr>
        <p:spPr bwMode="auto">
          <a:xfrm>
            <a:off x="4908550" y="3211513"/>
            <a:ext cx="46038" cy="46037"/>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47" name="Oval 77"/>
          <p:cNvSpPr>
            <a:spLocks noChangeArrowheads="1"/>
          </p:cNvSpPr>
          <p:nvPr/>
        </p:nvSpPr>
        <p:spPr bwMode="auto">
          <a:xfrm>
            <a:off x="4918075" y="3154363"/>
            <a:ext cx="46038" cy="46037"/>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48" name="Oval 77"/>
          <p:cNvSpPr>
            <a:spLocks noChangeArrowheads="1"/>
          </p:cNvSpPr>
          <p:nvPr/>
        </p:nvSpPr>
        <p:spPr bwMode="auto">
          <a:xfrm>
            <a:off x="4302125" y="3386138"/>
            <a:ext cx="46038" cy="46037"/>
          </a:xfrm>
          <a:prstGeom prst="ellipse">
            <a:avLst/>
          </a:prstGeom>
          <a:gradFill rotWithShape="1">
            <a:gsLst>
              <a:gs pos="0">
                <a:schemeClr val="bg1"/>
              </a:gs>
              <a:gs pos="100000">
                <a:schemeClr val="bg1">
                  <a:gamma/>
                  <a:shade val="6392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49" name="Oval 77"/>
          <p:cNvSpPr>
            <a:spLocks noChangeArrowheads="1"/>
          </p:cNvSpPr>
          <p:nvPr/>
        </p:nvSpPr>
        <p:spPr bwMode="auto">
          <a:xfrm>
            <a:off x="4279900" y="3455988"/>
            <a:ext cx="46038" cy="46037"/>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50" name="Oval 77"/>
          <p:cNvSpPr>
            <a:spLocks noChangeArrowheads="1"/>
          </p:cNvSpPr>
          <p:nvPr/>
        </p:nvSpPr>
        <p:spPr bwMode="auto">
          <a:xfrm>
            <a:off x="4324350" y="3500438"/>
            <a:ext cx="46038" cy="46037"/>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51" name="Oval 77"/>
          <p:cNvSpPr>
            <a:spLocks noChangeArrowheads="1"/>
          </p:cNvSpPr>
          <p:nvPr/>
        </p:nvSpPr>
        <p:spPr bwMode="auto">
          <a:xfrm>
            <a:off x="4333875" y="3443288"/>
            <a:ext cx="46038" cy="46037"/>
          </a:xfrm>
          <a:prstGeom prst="ellipse">
            <a:avLst/>
          </a:prstGeom>
          <a:gradFill rotWithShape="1">
            <a:gsLst>
              <a:gs pos="0">
                <a:schemeClr val="bg1"/>
              </a:gs>
              <a:gs pos="100000">
                <a:schemeClr val="bg1">
                  <a:gamma/>
                  <a:shade val="6392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52" name="Oval 77"/>
          <p:cNvSpPr>
            <a:spLocks noChangeArrowheads="1"/>
          </p:cNvSpPr>
          <p:nvPr/>
        </p:nvSpPr>
        <p:spPr bwMode="auto">
          <a:xfrm>
            <a:off x="4375150" y="3487738"/>
            <a:ext cx="46038" cy="46037"/>
          </a:xfrm>
          <a:prstGeom prst="ellipse">
            <a:avLst/>
          </a:prstGeom>
          <a:gradFill rotWithShape="1">
            <a:gsLst>
              <a:gs pos="0">
                <a:schemeClr val="bg1"/>
              </a:gs>
              <a:gs pos="100000">
                <a:schemeClr val="bg1">
                  <a:gamma/>
                  <a:shade val="66667"/>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53" name="Oval 77"/>
          <p:cNvSpPr>
            <a:spLocks noChangeArrowheads="1"/>
          </p:cNvSpPr>
          <p:nvPr/>
        </p:nvSpPr>
        <p:spPr bwMode="auto">
          <a:xfrm>
            <a:off x="4419600" y="3532188"/>
            <a:ext cx="46038" cy="46037"/>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54" name="Oval 77"/>
          <p:cNvSpPr>
            <a:spLocks noChangeArrowheads="1"/>
          </p:cNvSpPr>
          <p:nvPr/>
        </p:nvSpPr>
        <p:spPr bwMode="auto">
          <a:xfrm>
            <a:off x="4429125" y="3475038"/>
            <a:ext cx="46038" cy="46037"/>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55" name="Oval 77"/>
          <p:cNvSpPr>
            <a:spLocks noChangeArrowheads="1"/>
          </p:cNvSpPr>
          <p:nvPr/>
        </p:nvSpPr>
        <p:spPr bwMode="auto">
          <a:xfrm>
            <a:off x="4305300" y="3560763"/>
            <a:ext cx="46038" cy="46037"/>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56" name="Oval 77"/>
          <p:cNvSpPr>
            <a:spLocks noChangeArrowheads="1"/>
          </p:cNvSpPr>
          <p:nvPr/>
        </p:nvSpPr>
        <p:spPr bwMode="auto">
          <a:xfrm>
            <a:off x="4349750" y="3605213"/>
            <a:ext cx="46038" cy="46037"/>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57" name="Oval 77"/>
          <p:cNvSpPr>
            <a:spLocks noChangeArrowheads="1"/>
          </p:cNvSpPr>
          <p:nvPr/>
        </p:nvSpPr>
        <p:spPr bwMode="auto">
          <a:xfrm>
            <a:off x="4359275" y="3548063"/>
            <a:ext cx="46038" cy="46037"/>
          </a:xfrm>
          <a:prstGeom prst="ellipse">
            <a:avLst/>
          </a:prstGeom>
          <a:gradFill rotWithShape="1">
            <a:gsLst>
              <a:gs pos="0">
                <a:schemeClr val="bg1"/>
              </a:gs>
              <a:gs pos="100000">
                <a:schemeClr val="bg1">
                  <a:gamma/>
                  <a:shade val="6392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58" name="Oval 77"/>
          <p:cNvSpPr>
            <a:spLocks noChangeArrowheads="1"/>
          </p:cNvSpPr>
          <p:nvPr/>
        </p:nvSpPr>
        <p:spPr bwMode="auto">
          <a:xfrm>
            <a:off x="4403725" y="3589338"/>
            <a:ext cx="46038" cy="46037"/>
          </a:xfrm>
          <a:prstGeom prst="ellipse">
            <a:avLst/>
          </a:prstGeom>
          <a:gradFill rotWithShape="1">
            <a:gsLst>
              <a:gs pos="0">
                <a:schemeClr val="bg1"/>
              </a:gs>
              <a:gs pos="100000">
                <a:schemeClr val="bg1">
                  <a:gamma/>
                  <a:shade val="6392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59" name="Oval 77"/>
          <p:cNvSpPr>
            <a:spLocks noChangeArrowheads="1"/>
          </p:cNvSpPr>
          <p:nvPr/>
        </p:nvSpPr>
        <p:spPr bwMode="auto">
          <a:xfrm>
            <a:off x="4411663" y="3389313"/>
            <a:ext cx="46037" cy="46037"/>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60" name="Oval 77"/>
          <p:cNvSpPr>
            <a:spLocks noChangeArrowheads="1"/>
          </p:cNvSpPr>
          <p:nvPr/>
        </p:nvSpPr>
        <p:spPr bwMode="auto">
          <a:xfrm>
            <a:off x="4457700" y="3576638"/>
            <a:ext cx="46038" cy="46037"/>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61" name="Oval 77"/>
          <p:cNvSpPr>
            <a:spLocks noChangeArrowheads="1"/>
          </p:cNvSpPr>
          <p:nvPr/>
        </p:nvSpPr>
        <p:spPr bwMode="auto">
          <a:xfrm>
            <a:off x="4362450" y="3379788"/>
            <a:ext cx="46038" cy="46037"/>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62" name="Oval 77"/>
          <p:cNvSpPr>
            <a:spLocks noChangeArrowheads="1"/>
          </p:cNvSpPr>
          <p:nvPr/>
        </p:nvSpPr>
        <p:spPr bwMode="auto">
          <a:xfrm>
            <a:off x="4386263" y="3436938"/>
            <a:ext cx="46037" cy="46037"/>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63" name="Oval 77"/>
          <p:cNvSpPr>
            <a:spLocks noChangeArrowheads="1"/>
          </p:cNvSpPr>
          <p:nvPr/>
        </p:nvSpPr>
        <p:spPr bwMode="auto">
          <a:xfrm>
            <a:off x="4502150" y="3468688"/>
            <a:ext cx="46038" cy="46037"/>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64" name="Oval 77"/>
          <p:cNvSpPr>
            <a:spLocks noChangeArrowheads="1"/>
          </p:cNvSpPr>
          <p:nvPr/>
        </p:nvSpPr>
        <p:spPr bwMode="auto">
          <a:xfrm>
            <a:off x="3321050" y="3409950"/>
            <a:ext cx="46038" cy="46038"/>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65" name="Oval 77"/>
          <p:cNvSpPr>
            <a:spLocks noChangeArrowheads="1"/>
          </p:cNvSpPr>
          <p:nvPr/>
        </p:nvSpPr>
        <p:spPr bwMode="auto">
          <a:xfrm>
            <a:off x="3408363" y="3516313"/>
            <a:ext cx="46037" cy="46037"/>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66" name="Oval 77"/>
          <p:cNvSpPr>
            <a:spLocks noChangeArrowheads="1"/>
          </p:cNvSpPr>
          <p:nvPr/>
        </p:nvSpPr>
        <p:spPr bwMode="auto">
          <a:xfrm>
            <a:off x="3203575" y="3500438"/>
            <a:ext cx="46038" cy="46037"/>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67" name="Oval 77"/>
          <p:cNvSpPr>
            <a:spLocks noChangeArrowheads="1"/>
          </p:cNvSpPr>
          <p:nvPr/>
        </p:nvSpPr>
        <p:spPr bwMode="auto">
          <a:xfrm>
            <a:off x="3262313" y="3535363"/>
            <a:ext cx="46037" cy="46037"/>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68" name="Oval 77"/>
          <p:cNvSpPr>
            <a:spLocks noChangeArrowheads="1"/>
          </p:cNvSpPr>
          <p:nvPr/>
        </p:nvSpPr>
        <p:spPr bwMode="auto">
          <a:xfrm>
            <a:off x="3298825" y="3582988"/>
            <a:ext cx="46038" cy="46037"/>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69" name="Oval 77"/>
          <p:cNvSpPr>
            <a:spLocks noChangeArrowheads="1"/>
          </p:cNvSpPr>
          <p:nvPr/>
        </p:nvSpPr>
        <p:spPr bwMode="auto">
          <a:xfrm>
            <a:off x="2584450" y="3621088"/>
            <a:ext cx="46038" cy="46037"/>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70" name="Oval 77"/>
          <p:cNvSpPr>
            <a:spLocks noChangeArrowheads="1"/>
          </p:cNvSpPr>
          <p:nvPr/>
        </p:nvSpPr>
        <p:spPr bwMode="auto">
          <a:xfrm>
            <a:off x="2576513" y="3665538"/>
            <a:ext cx="46037" cy="46037"/>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71" name="Oval 77"/>
          <p:cNvSpPr>
            <a:spLocks noChangeArrowheads="1"/>
          </p:cNvSpPr>
          <p:nvPr/>
        </p:nvSpPr>
        <p:spPr bwMode="auto">
          <a:xfrm>
            <a:off x="2622550" y="3714750"/>
            <a:ext cx="46038" cy="46038"/>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53" name="Oval 77"/>
          <p:cNvSpPr>
            <a:spLocks noChangeArrowheads="1"/>
          </p:cNvSpPr>
          <p:nvPr/>
        </p:nvSpPr>
        <p:spPr bwMode="auto">
          <a:xfrm>
            <a:off x="2640013" y="3663950"/>
            <a:ext cx="46037" cy="46038"/>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6688" name="Oval 77"/>
          <p:cNvSpPr>
            <a:spLocks noChangeArrowheads="1"/>
          </p:cNvSpPr>
          <p:nvPr/>
        </p:nvSpPr>
        <p:spPr bwMode="auto">
          <a:xfrm>
            <a:off x="2700338" y="3644900"/>
            <a:ext cx="46037" cy="46038"/>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6689" name="Oval 77"/>
          <p:cNvSpPr>
            <a:spLocks noChangeArrowheads="1"/>
          </p:cNvSpPr>
          <p:nvPr/>
        </p:nvSpPr>
        <p:spPr bwMode="auto">
          <a:xfrm>
            <a:off x="2644775" y="3614738"/>
            <a:ext cx="46038" cy="46037"/>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6690" name="Oval 77"/>
          <p:cNvSpPr>
            <a:spLocks noChangeArrowheads="1"/>
          </p:cNvSpPr>
          <p:nvPr/>
        </p:nvSpPr>
        <p:spPr bwMode="auto">
          <a:xfrm>
            <a:off x="2689225" y="3589338"/>
            <a:ext cx="46038" cy="46037"/>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6691" name="Oval 77"/>
          <p:cNvSpPr>
            <a:spLocks noChangeArrowheads="1"/>
          </p:cNvSpPr>
          <p:nvPr/>
        </p:nvSpPr>
        <p:spPr bwMode="auto">
          <a:xfrm>
            <a:off x="2571750" y="3714750"/>
            <a:ext cx="46038" cy="46038"/>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6692" name="Oval 77"/>
          <p:cNvSpPr>
            <a:spLocks noChangeArrowheads="1"/>
          </p:cNvSpPr>
          <p:nvPr/>
        </p:nvSpPr>
        <p:spPr bwMode="auto">
          <a:xfrm>
            <a:off x="2692400" y="3684588"/>
            <a:ext cx="46038" cy="46037"/>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6693" name="Oval 77"/>
          <p:cNvSpPr>
            <a:spLocks noChangeArrowheads="1"/>
          </p:cNvSpPr>
          <p:nvPr/>
        </p:nvSpPr>
        <p:spPr bwMode="auto">
          <a:xfrm>
            <a:off x="2673350" y="3729038"/>
            <a:ext cx="46038" cy="46037"/>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6694" name="Oval 77"/>
          <p:cNvSpPr>
            <a:spLocks noChangeArrowheads="1"/>
          </p:cNvSpPr>
          <p:nvPr/>
        </p:nvSpPr>
        <p:spPr bwMode="auto">
          <a:xfrm>
            <a:off x="2111375" y="3659188"/>
            <a:ext cx="46038" cy="46037"/>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6695" name="Oval 77"/>
          <p:cNvSpPr>
            <a:spLocks noChangeArrowheads="1"/>
          </p:cNvSpPr>
          <p:nvPr/>
        </p:nvSpPr>
        <p:spPr bwMode="auto">
          <a:xfrm>
            <a:off x="2135188" y="3716338"/>
            <a:ext cx="46037" cy="46037"/>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6696" name="Oval 77"/>
          <p:cNvSpPr>
            <a:spLocks noChangeArrowheads="1"/>
          </p:cNvSpPr>
          <p:nvPr/>
        </p:nvSpPr>
        <p:spPr bwMode="auto">
          <a:xfrm>
            <a:off x="2187575" y="3709988"/>
            <a:ext cx="46038" cy="46037"/>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6697" name="Oval 77"/>
          <p:cNvSpPr>
            <a:spLocks noChangeArrowheads="1"/>
          </p:cNvSpPr>
          <p:nvPr/>
        </p:nvSpPr>
        <p:spPr bwMode="auto">
          <a:xfrm>
            <a:off x="2235200" y="3738563"/>
            <a:ext cx="46038" cy="46037"/>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6698" name="Oval 77"/>
          <p:cNvSpPr>
            <a:spLocks noChangeArrowheads="1"/>
          </p:cNvSpPr>
          <p:nvPr/>
        </p:nvSpPr>
        <p:spPr bwMode="auto">
          <a:xfrm>
            <a:off x="2170113" y="3663950"/>
            <a:ext cx="46037" cy="46038"/>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6699" name="Oval 77"/>
          <p:cNvSpPr>
            <a:spLocks noChangeArrowheads="1"/>
          </p:cNvSpPr>
          <p:nvPr/>
        </p:nvSpPr>
        <p:spPr bwMode="auto">
          <a:xfrm>
            <a:off x="2233613" y="3679825"/>
            <a:ext cx="46037" cy="46038"/>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6700" name="Oval 77"/>
          <p:cNvSpPr>
            <a:spLocks noChangeArrowheads="1"/>
          </p:cNvSpPr>
          <p:nvPr/>
        </p:nvSpPr>
        <p:spPr bwMode="auto">
          <a:xfrm>
            <a:off x="2163763" y="3763963"/>
            <a:ext cx="46037" cy="46037"/>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6701" name="Oval 77"/>
          <p:cNvSpPr>
            <a:spLocks noChangeArrowheads="1"/>
          </p:cNvSpPr>
          <p:nvPr/>
        </p:nvSpPr>
        <p:spPr bwMode="auto">
          <a:xfrm>
            <a:off x="1490663" y="3890963"/>
            <a:ext cx="46037" cy="46037"/>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6702" name="Oval 77"/>
          <p:cNvSpPr>
            <a:spLocks noChangeArrowheads="1"/>
          </p:cNvSpPr>
          <p:nvPr/>
        </p:nvSpPr>
        <p:spPr bwMode="auto">
          <a:xfrm>
            <a:off x="1538288" y="3919538"/>
            <a:ext cx="46037" cy="46037"/>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6703" name="Oval 77"/>
          <p:cNvSpPr>
            <a:spLocks noChangeArrowheads="1"/>
          </p:cNvSpPr>
          <p:nvPr/>
        </p:nvSpPr>
        <p:spPr bwMode="auto">
          <a:xfrm>
            <a:off x="1536700" y="3860800"/>
            <a:ext cx="46038" cy="46038"/>
          </a:xfrm>
          <a:prstGeom prst="ellipse">
            <a:avLst/>
          </a:prstGeom>
          <a:gradFill rotWithShape="1">
            <a:gsLst>
              <a:gs pos="0">
                <a:schemeClr val="bg1"/>
              </a:gs>
              <a:gs pos="100000">
                <a:schemeClr val="bg1">
                  <a:gamma/>
                  <a:shade val="6941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6704" name="Oval 77"/>
          <p:cNvSpPr>
            <a:spLocks noChangeArrowheads="1"/>
          </p:cNvSpPr>
          <p:nvPr/>
        </p:nvSpPr>
        <p:spPr bwMode="auto">
          <a:xfrm>
            <a:off x="1298575" y="3155950"/>
            <a:ext cx="46038" cy="46038"/>
          </a:xfrm>
          <a:prstGeom prst="ellipse">
            <a:avLst/>
          </a:prstGeom>
          <a:gradFill rotWithShape="1">
            <a:gsLst>
              <a:gs pos="0">
                <a:schemeClr val="bg1"/>
              </a:gs>
              <a:gs pos="100000">
                <a:schemeClr val="bg1">
                  <a:gamma/>
                  <a:shade val="6392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6705" name="Oval 77"/>
          <p:cNvSpPr>
            <a:spLocks noChangeArrowheads="1"/>
          </p:cNvSpPr>
          <p:nvPr/>
        </p:nvSpPr>
        <p:spPr bwMode="auto">
          <a:xfrm>
            <a:off x="1314450" y="3205163"/>
            <a:ext cx="46038" cy="46037"/>
          </a:xfrm>
          <a:prstGeom prst="ellipse">
            <a:avLst/>
          </a:prstGeom>
          <a:gradFill rotWithShape="1">
            <a:gsLst>
              <a:gs pos="0">
                <a:schemeClr val="bg1"/>
              </a:gs>
              <a:gs pos="100000">
                <a:schemeClr val="bg1">
                  <a:gamma/>
                  <a:shade val="6392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6707" name="Oval 77"/>
          <p:cNvSpPr>
            <a:spLocks noChangeArrowheads="1"/>
          </p:cNvSpPr>
          <p:nvPr/>
        </p:nvSpPr>
        <p:spPr bwMode="auto">
          <a:xfrm>
            <a:off x="1258888" y="3148013"/>
            <a:ext cx="46037" cy="46037"/>
          </a:xfrm>
          <a:prstGeom prst="ellipse">
            <a:avLst/>
          </a:prstGeom>
          <a:gradFill rotWithShape="1">
            <a:gsLst>
              <a:gs pos="0">
                <a:schemeClr val="bg1"/>
              </a:gs>
              <a:gs pos="100000">
                <a:schemeClr val="bg1">
                  <a:gamma/>
                  <a:shade val="6392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6708" name="Oval 77"/>
          <p:cNvSpPr>
            <a:spLocks noChangeArrowheads="1"/>
          </p:cNvSpPr>
          <p:nvPr/>
        </p:nvSpPr>
        <p:spPr bwMode="auto">
          <a:xfrm>
            <a:off x="1471613" y="3197225"/>
            <a:ext cx="46037" cy="46038"/>
          </a:xfrm>
          <a:prstGeom prst="ellipse">
            <a:avLst/>
          </a:prstGeom>
          <a:gradFill rotWithShape="1">
            <a:gsLst>
              <a:gs pos="0">
                <a:schemeClr val="bg1"/>
              </a:gs>
              <a:gs pos="100000">
                <a:schemeClr val="bg1">
                  <a:gamma/>
                  <a:shade val="6392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6709" name="Oval 77"/>
          <p:cNvSpPr>
            <a:spLocks noChangeArrowheads="1"/>
          </p:cNvSpPr>
          <p:nvPr/>
        </p:nvSpPr>
        <p:spPr bwMode="auto">
          <a:xfrm>
            <a:off x="1519238" y="3154363"/>
            <a:ext cx="46037" cy="46037"/>
          </a:xfrm>
          <a:prstGeom prst="ellipse">
            <a:avLst/>
          </a:prstGeom>
          <a:gradFill rotWithShape="1">
            <a:gsLst>
              <a:gs pos="0">
                <a:schemeClr val="bg1"/>
              </a:gs>
              <a:gs pos="100000">
                <a:schemeClr val="bg1">
                  <a:gamma/>
                  <a:shade val="6392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6710" name="Oval 77"/>
          <p:cNvSpPr>
            <a:spLocks noChangeArrowheads="1"/>
          </p:cNvSpPr>
          <p:nvPr/>
        </p:nvSpPr>
        <p:spPr bwMode="auto">
          <a:xfrm>
            <a:off x="1452563" y="3124200"/>
            <a:ext cx="46037" cy="46038"/>
          </a:xfrm>
          <a:prstGeom prst="ellipse">
            <a:avLst/>
          </a:prstGeom>
          <a:gradFill rotWithShape="1">
            <a:gsLst>
              <a:gs pos="0">
                <a:schemeClr val="bg1"/>
              </a:gs>
              <a:gs pos="100000">
                <a:schemeClr val="bg1">
                  <a:gamma/>
                  <a:shade val="6392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6711" name="Oval 77"/>
          <p:cNvSpPr>
            <a:spLocks noChangeArrowheads="1"/>
          </p:cNvSpPr>
          <p:nvPr/>
        </p:nvSpPr>
        <p:spPr bwMode="auto">
          <a:xfrm>
            <a:off x="1519238" y="3227388"/>
            <a:ext cx="46037" cy="46037"/>
          </a:xfrm>
          <a:prstGeom prst="ellipse">
            <a:avLst/>
          </a:prstGeom>
          <a:gradFill rotWithShape="1">
            <a:gsLst>
              <a:gs pos="0">
                <a:schemeClr val="bg1"/>
              </a:gs>
              <a:gs pos="100000">
                <a:schemeClr val="bg1">
                  <a:gamma/>
                  <a:shade val="6392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6712" name="Oval 77"/>
          <p:cNvSpPr>
            <a:spLocks noChangeArrowheads="1"/>
          </p:cNvSpPr>
          <p:nvPr/>
        </p:nvSpPr>
        <p:spPr bwMode="auto">
          <a:xfrm>
            <a:off x="1508125" y="3300413"/>
            <a:ext cx="46038" cy="46037"/>
          </a:xfrm>
          <a:prstGeom prst="ellipse">
            <a:avLst/>
          </a:prstGeom>
          <a:gradFill rotWithShape="1">
            <a:gsLst>
              <a:gs pos="0">
                <a:schemeClr val="bg1"/>
              </a:gs>
              <a:gs pos="100000">
                <a:schemeClr val="bg1">
                  <a:gamma/>
                  <a:shade val="6392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6713" name="Oval 77"/>
          <p:cNvSpPr>
            <a:spLocks noChangeArrowheads="1"/>
          </p:cNvSpPr>
          <p:nvPr/>
        </p:nvSpPr>
        <p:spPr bwMode="auto">
          <a:xfrm>
            <a:off x="1619250" y="3141663"/>
            <a:ext cx="46038" cy="46037"/>
          </a:xfrm>
          <a:prstGeom prst="ellipse">
            <a:avLst/>
          </a:prstGeom>
          <a:gradFill rotWithShape="1">
            <a:gsLst>
              <a:gs pos="0">
                <a:schemeClr val="bg1"/>
              </a:gs>
              <a:gs pos="100000">
                <a:schemeClr val="bg1">
                  <a:gamma/>
                  <a:shade val="6392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6714" name="Oval 77"/>
          <p:cNvSpPr>
            <a:spLocks noChangeArrowheads="1"/>
          </p:cNvSpPr>
          <p:nvPr/>
        </p:nvSpPr>
        <p:spPr bwMode="auto">
          <a:xfrm>
            <a:off x="630238" y="3554413"/>
            <a:ext cx="46037" cy="46037"/>
          </a:xfrm>
          <a:prstGeom prst="ellipse">
            <a:avLst/>
          </a:prstGeom>
          <a:gradFill rotWithShape="1">
            <a:gsLst>
              <a:gs pos="0">
                <a:schemeClr val="bg1"/>
              </a:gs>
              <a:gs pos="100000">
                <a:schemeClr val="bg1">
                  <a:gamma/>
                  <a:shade val="6392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6715" name="Oval 77"/>
          <p:cNvSpPr>
            <a:spLocks noChangeArrowheads="1"/>
          </p:cNvSpPr>
          <p:nvPr/>
        </p:nvSpPr>
        <p:spPr bwMode="auto">
          <a:xfrm>
            <a:off x="582613" y="3524250"/>
            <a:ext cx="46037" cy="46038"/>
          </a:xfrm>
          <a:prstGeom prst="ellipse">
            <a:avLst/>
          </a:prstGeom>
          <a:gradFill rotWithShape="1">
            <a:gsLst>
              <a:gs pos="0">
                <a:schemeClr val="bg1"/>
              </a:gs>
              <a:gs pos="100000">
                <a:schemeClr val="bg1">
                  <a:gamma/>
                  <a:shade val="6392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6716" name="Oval 77"/>
          <p:cNvSpPr>
            <a:spLocks noChangeArrowheads="1"/>
          </p:cNvSpPr>
          <p:nvPr/>
        </p:nvSpPr>
        <p:spPr bwMode="auto">
          <a:xfrm>
            <a:off x="671513" y="3556000"/>
            <a:ext cx="46037" cy="46038"/>
          </a:xfrm>
          <a:prstGeom prst="ellipse">
            <a:avLst/>
          </a:prstGeom>
          <a:gradFill rotWithShape="1">
            <a:gsLst>
              <a:gs pos="0">
                <a:schemeClr val="bg1"/>
              </a:gs>
              <a:gs pos="100000">
                <a:schemeClr val="bg1">
                  <a:gamma/>
                  <a:shade val="6392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6717" name="Oval 77"/>
          <p:cNvSpPr>
            <a:spLocks noChangeArrowheads="1"/>
          </p:cNvSpPr>
          <p:nvPr/>
        </p:nvSpPr>
        <p:spPr bwMode="auto">
          <a:xfrm>
            <a:off x="598488" y="3443288"/>
            <a:ext cx="46037" cy="46037"/>
          </a:xfrm>
          <a:prstGeom prst="ellipse">
            <a:avLst/>
          </a:prstGeom>
          <a:gradFill rotWithShape="1">
            <a:gsLst>
              <a:gs pos="0">
                <a:schemeClr val="bg1"/>
              </a:gs>
              <a:gs pos="100000">
                <a:schemeClr val="bg1">
                  <a:gamma/>
                  <a:shade val="6392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6718" name="Oval 77"/>
          <p:cNvSpPr>
            <a:spLocks noChangeArrowheads="1"/>
          </p:cNvSpPr>
          <p:nvPr/>
        </p:nvSpPr>
        <p:spPr bwMode="auto">
          <a:xfrm>
            <a:off x="741363" y="3525838"/>
            <a:ext cx="46037" cy="46037"/>
          </a:xfrm>
          <a:prstGeom prst="ellipse">
            <a:avLst/>
          </a:prstGeom>
          <a:gradFill rotWithShape="1">
            <a:gsLst>
              <a:gs pos="0">
                <a:schemeClr val="bg1"/>
              </a:gs>
              <a:gs pos="100000">
                <a:schemeClr val="bg1">
                  <a:gamma/>
                  <a:shade val="6392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6719" name="Oval 77"/>
          <p:cNvSpPr>
            <a:spLocks noChangeArrowheads="1"/>
          </p:cNvSpPr>
          <p:nvPr/>
        </p:nvSpPr>
        <p:spPr bwMode="auto">
          <a:xfrm>
            <a:off x="665163" y="3478213"/>
            <a:ext cx="46037" cy="46037"/>
          </a:xfrm>
          <a:prstGeom prst="ellipse">
            <a:avLst/>
          </a:prstGeom>
          <a:gradFill rotWithShape="1">
            <a:gsLst>
              <a:gs pos="0">
                <a:schemeClr val="bg1"/>
              </a:gs>
              <a:gs pos="100000">
                <a:schemeClr val="bg1">
                  <a:gamma/>
                  <a:shade val="6392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80" name="Oval 77"/>
          <p:cNvSpPr>
            <a:spLocks noChangeArrowheads="1"/>
          </p:cNvSpPr>
          <p:nvPr/>
        </p:nvSpPr>
        <p:spPr bwMode="auto">
          <a:xfrm>
            <a:off x="749300" y="3430588"/>
            <a:ext cx="46038" cy="46037"/>
          </a:xfrm>
          <a:prstGeom prst="ellipse">
            <a:avLst/>
          </a:prstGeom>
          <a:gradFill rotWithShape="1">
            <a:gsLst>
              <a:gs pos="0">
                <a:schemeClr val="bg1"/>
              </a:gs>
              <a:gs pos="100000">
                <a:schemeClr val="bg1">
                  <a:gamma/>
                  <a:shade val="63922"/>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81" name="Oval 77"/>
          <p:cNvSpPr/>
          <p:nvPr/>
        </p:nvSpPr>
        <p:spPr>
          <a:xfrm>
            <a:off x="1863725" y="4533900"/>
            <a:ext cx="46038" cy="4603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82" name="Oval 77"/>
          <p:cNvSpPr/>
          <p:nvPr/>
        </p:nvSpPr>
        <p:spPr>
          <a:xfrm>
            <a:off x="1936750" y="4389438"/>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83" name="Oval 77"/>
          <p:cNvSpPr/>
          <p:nvPr/>
        </p:nvSpPr>
        <p:spPr>
          <a:xfrm>
            <a:off x="1919288" y="4525963"/>
            <a:ext cx="46037"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84" name="Oval 77"/>
          <p:cNvSpPr/>
          <p:nvPr/>
        </p:nvSpPr>
        <p:spPr>
          <a:xfrm>
            <a:off x="1778000" y="4292600"/>
            <a:ext cx="46038" cy="4603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85" name="Oval 77"/>
          <p:cNvSpPr/>
          <p:nvPr/>
        </p:nvSpPr>
        <p:spPr>
          <a:xfrm>
            <a:off x="1774825" y="4341813"/>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86" name="Oval 77"/>
          <p:cNvSpPr/>
          <p:nvPr/>
        </p:nvSpPr>
        <p:spPr>
          <a:xfrm>
            <a:off x="1824038" y="4297363"/>
            <a:ext cx="46037"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87" name="Oval 77"/>
          <p:cNvSpPr/>
          <p:nvPr/>
        </p:nvSpPr>
        <p:spPr>
          <a:xfrm>
            <a:off x="1816100" y="4348163"/>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88" name="Oval 77"/>
          <p:cNvSpPr/>
          <p:nvPr/>
        </p:nvSpPr>
        <p:spPr>
          <a:xfrm>
            <a:off x="1914525" y="4341813"/>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89" name="Oval 77"/>
          <p:cNvSpPr/>
          <p:nvPr/>
        </p:nvSpPr>
        <p:spPr>
          <a:xfrm>
            <a:off x="1879600" y="3246438"/>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90" name="Oval 77"/>
          <p:cNvSpPr/>
          <p:nvPr/>
        </p:nvSpPr>
        <p:spPr>
          <a:xfrm>
            <a:off x="1857375" y="3198813"/>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91" name="Oval 77"/>
          <p:cNvSpPr/>
          <p:nvPr/>
        </p:nvSpPr>
        <p:spPr>
          <a:xfrm>
            <a:off x="1838325" y="3271838"/>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92" name="Oval 77"/>
          <p:cNvSpPr/>
          <p:nvPr/>
        </p:nvSpPr>
        <p:spPr>
          <a:xfrm>
            <a:off x="1816100" y="3224213"/>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93" name="Oval 77"/>
          <p:cNvSpPr/>
          <p:nvPr/>
        </p:nvSpPr>
        <p:spPr>
          <a:xfrm>
            <a:off x="1790700" y="3294063"/>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94" name="Oval 77"/>
          <p:cNvSpPr/>
          <p:nvPr/>
        </p:nvSpPr>
        <p:spPr>
          <a:xfrm>
            <a:off x="1768475" y="3246438"/>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95" name="Oval 77"/>
          <p:cNvSpPr/>
          <p:nvPr/>
        </p:nvSpPr>
        <p:spPr>
          <a:xfrm>
            <a:off x="1835150" y="3338513"/>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6816" name="Oval 77"/>
          <p:cNvSpPr/>
          <p:nvPr/>
        </p:nvSpPr>
        <p:spPr>
          <a:xfrm>
            <a:off x="2124075" y="3217863"/>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6817" name="Oval 77"/>
          <p:cNvSpPr/>
          <p:nvPr/>
        </p:nvSpPr>
        <p:spPr>
          <a:xfrm>
            <a:off x="2930525" y="1903413"/>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6818" name="Oval 77"/>
          <p:cNvSpPr/>
          <p:nvPr/>
        </p:nvSpPr>
        <p:spPr>
          <a:xfrm>
            <a:off x="2933700" y="1979613"/>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6819" name="Oval 77"/>
          <p:cNvSpPr/>
          <p:nvPr/>
        </p:nvSpPr>
        <p:spPr>
          <a:xfrm>
            <a:off x="2867025" y="1951038"/>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6820" name="Oval 77"/>
          <p:cNvSpPr/>
          <p:nvPr/>
        </p:nvSpPr>
        <p:spPr>
          <a:xfrm>
            <a:off x="3086100" y="1690688"/>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6821" name="Oval 77"/>
          <p:cNvSpPr/>
          <p:nvPr/>
        </p:nvSpPr>
        <p:spPr>
          <a:xfrm>
            <a:off x="3124200" y="1744663"/>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6822" name="Oval 77"/>
          <p:cNvSpPr/>
          <p:nvPr/>
        </p:nvSpPr>
        <p:spPr>
          <a:xfrm>
            <a:off x="3302000" y="2024063"/>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6823" name="Oval 77"/>
          <p:cNvSpPr/>
          <p:nvPr/>
        </p:nvSpPr>
        <p:spPr>
          <a:xfrm>
            <a:off x="3241675" y="2055813"/>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6824" name="Oval 77"/>
          <p:cNvSpPr/>
          <p:nvPr/>
        </p:nvSpPr>
        <p:spPr>
          <a:xfrm>
            <a:off x="3194050" y="2093913"/>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6825" name="Oval 77"/>
          <p:cNvSpPr/>
          <p:nvPr/>
        </p:nvSpPr>
        <p:spPr>
          <a:xfrm>
            <a:off x="3340100" y="2081213"/>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6826" name="Oval 77"/>
          <p:cNvSpPr/>
          <p:nvPr/>
        </p:nvSpPr>
        <p:spPr>
          <a:xfrm>
            <a:off x="3276600" y="2112963"/>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6827" name="Oval 77"/>
          <p:cNvSpPr/>
          <p:nvPr/>
        </p:nvSpPr>
        <p:spPr>
          <a:xfrm>
            <a:off x="3222625" y="2151063"/>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6828" name="Oval 77"/>
          <p:cNvSpPr/>
          <p:nvPr/>
        </p:nvSpPr>
        <p:spPr>
          <a:xfrm>
            <a:off x="3248025" y="2284413"/>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6829" name="Oval 77"/>
          <p:cNvSpPr/>
          <p:nvPr/>
        </p:nvSpPr>
        <p:spPr>
          <a:xfrm>
            <a:off x="3171825" y="2287588"/>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6830" name="Oval 77"/>
          <p:cNvSpPr/>
          <p:nvPr/>
        </p:nvSpPr>
        <p:spPr>
          <a:xfrm>
            <a:off x="3286125" y="2589213"/>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6831" name="Oval 77"/>
          <p:cNvSpPr/>
          <p:nvPr/>
        </p:nvSpPr>
        <p:spPr>
          <a:xfrm>
            <a:off x="3143250" y="2611438"/>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6832" name="Oval 77"/>
          <p:cNvSpPr/>
          <p:nvPr/>
        </p:nvSpPr>
        <p:spPr>
          <a:xfrm>
            <a:off x="3133725" y="2541588"/>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6833" name="Oval 77"/>
          <p:cNvSpPr/>
          <p:nvPr/>
        </p:nvSpPr>
        <p:spPr>
          <a:xfrm>
            <a:off x="3048000" y="2640013"/>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6834" name="Oval 77"/>
          <p:cNvSpPr/>
          <p:nvPr/>
        </p:nvSpPr>
        <p:spPr>
          <a:xfrm>
            <a:off x="2997200" y="2566988"/>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6835" name="Oval 77"/>
          <p:cNvSpPr/>
          <p:nvPr/>
        </p:nvSpPr>
        <p:spPr>
          <a:xfrm>
            <a:off x="2962275" y="2503488"/>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6836" name="Oval 77"/>
          <p:cNvSpPr/>
          <p:nvPr/>
        </p:nvSpPr>
        <p:spPr>
          <a:xfrm>
            <a:off x="3165475" y="2478088"/>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6837" name="Oval 77"/>
          <p:cNvSpPr/>
          <p:nvPr/>
        </p:nvSpPr>
        <p:spPr>
          <a:xfrm>
            <a:off x="3108325" y="2478088"/>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6838" name="Oval 77"/>
          <p:cNvSpPr/>
          <p:nvPr/>
        </p:nvSpPr>
        <p:spPr>
          <a:xfrm>
            <a:off x="3136900" y="2420938"/>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6839" name="Oval 77"/>
          <p:cNvSpPr/>
          <p:nvPr/>
        </p:nvSpPr>
        <p:spPr>
          <a:xfrm>
            <a:off x="2843213" y="2492375"/>
            <a:ext cx="46037" cy="4603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6840" name="Oval 77"/>
          <p:cNvSpPr/>
          <p:nvPr/>
        </p:nvSpPr>
        <p:spPr>
          <a:xfrm>
            <a:off x="2828925" y="2427288"/>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6841" name="Oval 77"/>
          <p:cNvSpPr/>
          <p:nvPr/>
        </p:nvSpPr>
        <p:spPr>
          <a:xfrm>
            <a:off x="2584450" y="2630488"/>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6842" name="Oval 77"/>
          <p:cNvSpPr/>
          <p:nvPr/>
        </p:nvSpPr>
        <p:spPr>
          <a:xfrm>
            <a:off x="2540000" y="2652713"/>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6843" name="Oval 77"/>
          <p:cNvSpPr/>
          <p:nvPr/>
        </p:nvSpPr>
        <p:spPr>
          <a:xfrm>
            <a:off x="2489200" y="2681288"/>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6844" name="Oval 77"/>
          <p:cNvSpPr/>
          <p:nvPr/>
        </p:nvSpPr>
        <p:spPr>
          <a:xfrm>
            <a:off x="2432050" y="2671763"/>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6845" name="Oval 77"/>
          <p:cNvSpPr/>
          <p:nvPr/>
        </p:nvSpPr>
        <p:spPr>
          <a:xfrm>
            <a:off x="2606675" y="2681288"/>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6846" name="Oval 77"/>
          <p:cNvSpPr/>
          <p:nvPr/>
        </p:nvSpPr>
        <p:spPr>
          <a:xfrm>
            <a:off x="2562225" y="2703513"/>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6624" name="Oval 77"/>
          <p:cNvSpPr/>
          <p:nvPr/>
        </p:nvSpPr>
        <p:spPr>
          <a:xfrm>
            <a:off x="3340100" y="2008188"/>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6625" name="Oval 77"/>
          <p:cNvSpPr/>
          <p:nvPr/>
        </p:nvSpPr>
        <p:spPr>
          <a:xfrm>
            <a:off x="2460625" y="2747963"/>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6627" name="Oval 77"/>
          <p:cNvSpPr/>
          <p:nvPr/>
        </p:nvSpPr>
        <p:spPr>
          <a:xfrm>
            <a:off x="2628900" y="2738438"/>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6628" name="Oval 77"/>
          <p:cNvSpPr/>
          <p:nvPr/>
        </p:nvSpPr>
        <p:spPr>
          <a:xfrm>
            <a:off x="2584450" y="2760663"/>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6629" name="Oval 77"/>
          <p:cNvSpPr/>
          <p:nvPr/>
        </p:nvSpPr>
        <p:spPr>
          <a:xfrm>
            <a:off x="2533650" y="2789238"/>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6630" name="Oval 77"/>
          <p:cNvSpPr/>
          <p:nvPr/>
        </p:nvSpPr>
        <p:spPr>
          <a:xfrm>
            <a:off x="2482850" y="2805113"/>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6631" name="Oval 77"/>
          <p:cNvSpPr/>
          <p:nvPr/>
        </p:nvSpPr>
        <p:spPr>
          <a:xfrm>
            <a:off x="3495675" y="2071688"/>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6632" name="Oval 77"/>
          <p:cNvSpPr/>
          <p:nvPr/>
        </p:nvSpPr>
        <p:spPr>
          <a:xfrm>
            <a:off x="2603500" y="2824163"/>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6633" name="Oval 77"/>
          <p:cNvSpPr/>
          <p:nvPr/>
        </p:nvSpPr>
        <p:spPr>
          <a:xfrm>
            <a:off x="2552700" y="2852738"/>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6634" name="Oval 77"/>
          <p:cNvSpPr/>
          <p:nvPr/>
        </p:nvSpPr>
        <p:spPr>
          <a:xfrm>
            <a:off x="2501900" y="2868613"/>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6635" name="Oval 77"/>
          <p:cNvSpPr/>
          <p:nvPr/>
        </p:nvSpPr>
        <p:spPr>
          <a:xfrm>
            <a:off x="3330575" y="1925638"/>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6636" name="Oval 77"/>
          <p:cNvSpPr/>
          <p:nvPr/>
        </p:nvSpPr>
        <p:spPr>
          <a:xfrm>
            <a:off x="3460750" y="2008188"/>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6637" name="Oval 77"/>
          <p:cNvSpPr/>
          <p:nvPr/>
        </p:nvSpPr>
        <p:spPr>
          <a:xfrm>
            <a:off x="4832350" y="1768475"/>
            <a:ext cx="46038" cy="4603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6638" name="Oval 77"/>
          <p:cNvSpPr/>
          <p:nvPr/>
        </p:nvSpPr>
        <p:spPr>
          <a:xfrm>
            <a:off x="4408488" y="1116013"/>
            <a:ext cx="46037"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6639" name="Oval 77"/>
          <p:cNvSpPr/>
          <p:nvPr/>
        </p:nvSpPr>
        <p:spPr>
          <a:xfrm>
            <a:off x="4518025" y="1131888"/>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6640" name="Oval 77"/>
          <p:cNvSpPr/>
          <p:nvPr/>
        </p:nvSpPr>
        <p:spPr>
          <a:xfrm>
            <a:off x="4891088" y="1765300"/>
            <a:ext cx="46037" cy="4603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6641" name="Oval 77"/>
          <p:cNvSpPr/>
          <p:nvPr/>
        </p:nvSpPr>
        <p:spPr>
          <a:xfrm>
            <a:off x="4824413" y="1828800"/>
            <a:ext cx="46037" cy="4603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6642" name="Oval 77"/>
          <p:cNvSpPr/>
          <p:nvPr/>
        </p:nvSpPr>
        <p:spPr>
          <a:xfrm>
            <a:off x="4884738" y="1825625"/>
            <a:ext cx="46037" cy="4603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6643" name="Oval 77"/>
          <p:cNvSpPr/>
          <p:nvPr/>
        </p:nvSpPr>
        <p:spPr>
          <a:xfrm>
            <a:off x="4494213" y="1181100"/>
            <a:ext cx="46037" cy="4603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6644" name="Oval 77"/>
          <p:cNvSpPr/>
          <p:nvPr/>
        </p:nvSpPr>
        <p:spPr>
          <a:xfrm>
            <a:off x="4438650" y="1104900"/>
            <a:ext cx="46038" cy="4603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6645" name="Oval 77"/>
          <p:cNvSpPr/>
          <p:nvPr/>
        </p:nvSpPr>
        <p:spPr>
          <a:xfrm>
            <a:off x="4443413" y="1149350"/>
            <a:ext cx="46037" cy="4603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6646" name="Oval 77"/>
          <p:cNvSpPr/>
          <p:nvPr/>
        </p:nvSpPr>
        <p:spPr>
          <a:xfrm>
            <a:off x="4505325" y="1217613"/>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6647" name="Oval 77"/>
          <p:cNvSpPr/>
          <p:nvPr/>
        </p:nvSpPr>
        <p:spPr>
          <a:xfrm>
            <a:off x="4375150" y="1120775"/>
            <a:ext cx="46038" cy="4603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6648" name="Oval 77"/>
          <p:cNvSpPr/>
          <p:nvPr/>
        </p:nvSpPr>
        <p:spPr>
          <a:xfrm>
            <a:off x="4465638" y="1241425"/>
            <a:ext cx="46037" cy="4603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6649" name="Oval 77"/>
          <p:cNvSpPr/>
          <p:nvPr/>
        </p:nvSpPr>
        <p:spPr>
          <a:xfrm>
            <a:off x="4432300" y="1223963"/>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6650" name="Oval 77"/>
          <p:cNvSpPr/>
          <p:nvPr/>
        </p:nvSpPr>
        <p:spPr>
          <a:xfrm>
            <a:off x="4373563" y="1171575"/>
            <a:ext cx="46037" cy="4603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6651" name="Oval 77"/>
          <p:cNvSpPr/>
          <p:nvPr/>
        </p:nvSpPr>
        <p:spPr>
          <a:xfrm>
            <a:off x="4408488" y="1168400"/>
            <a:ext cx="46037" cy="4603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6847" name="Line 223"/>
          <p:cNvSpPr>
            <a:spLocks noChangeShapeType="1"/>
          </p:cNvSpPr>
          <p:nvPr/>
        </p:nvSpPr>
        <p:spPr bwMode="auto">
          <a:xfrm flipV="1">
            <a:off x="539750" y="1125538"/>
            <a:ext cx="4824413" cy="2951162"/>
          </a:xfrm>
          <a:prstGeom prst="line">
            <a:avLst/>
          </a:prstGeom>
          <a:noFill/>
          <a:ln w="9525">
            <a:solidFill>
              <a:schemeClr val="tx1"/>
            </a:solidFill>
            <a:round/>
            <a:headEnd/>
            <a:tailEnd type="triangle" w="med" len="med"/>
          </a:ln>
          <a:effectLst>
            <a:outerShdw dist="20000" dir="5400000" rotWithShape="0">
              <a:srgbClr val="000000">
                <a:alpha val="37999"/>
              </a:srgbClr>
            </a:outerShdw>
          </a:effectLst>
        </p:spPr>
        <p:txBody>
          <a:bodyPr lIns="90000" tIns="46800" rIns="90000" bIns="46800" anchor="ctr"/>
          <a:lstStyle/>
          <a:p>
            <a:pPr algn="ctr">
              <a:defRPr/>
            </a:pPr>
            <a:endParaRPr lang="fi-FI"/>
          </a:p>
        </p:txBody>
      </p:sp>
      <p:sp>
        <p:nvSpPr>
          <p:cNvPr id="26652" name="Oval 42"/>
          <p:cNvSpPr>
            <a:spLocks noChangeArrowheads="1"/>
          </p:cNvSpPr>
          <p:nvPr/>
        </p:nvSpPr>
        <p:spPr bwMode="auto">
          <a:xfrm>
            <a:off x="3706813" y="3068638"/>
            <a:ext cx="46037" cy="46037"/>
          </a:xfrm>
          <a:prstGeom prst="ellipse">
            <a:avLst/>
          </a:prstGeom>
          <a:gradFill rotWithShape="1">
            <a:gsLst>
              <a:gs pos="0">
                <a:schemeClr val="bg1"/>
              </a:gs>
              <a:gs pos="100000">
                <a:schemeClr val="bg1">
                  <a:gamma/>
                  <a:shade val="78431"/>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6653" name="Oval 42"/>
          <p:cNvSpPr>
            <a:spLocks noChangeArrowheads="1"/>
          </p:cNvSpPr>
          <p:nvPr/>
        </p:nvSpPr>
        <p:spPr bwMode="auto">
          <a:xfrm>
            <a:off x="3663950" y="2965450"/>
            <a:ext cx="46038" cy="46038"/>
          </a:xfrm>
          <a:prstGeom prst="ellipse">
            <a:avLst/>
          </a:prstGeom>
          <a:gradFill rotWithShape="1">
            <a:gsLst>
              <a:gs pos="0">
                <a:schemeClr val="bg1"/>
              </a:gs>
              <a:gs pos="100000">
                <a:schemeClr val="bg1">
                  <a:gamma/>
                  <a:shade val="78431"/>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6654" name="Oval 42"/>
          <p:cNvSpPr>
            <a:spLocks noChangeArrowheads="1"/>
          </p:cNvSpPr>
          <p:nvPr/>
        </p:nvSpPr>
        <p:spPr bwMode="auto">
          <a:xfrm>
            <a:off x="3608388" y="2874963"/>
            <a:ext cx="46037" cy="46037"/>
          </a:xfrm>
          <a:prstGeom prst="ellipse">
            <a:avLst/>
          </a:prstGeom>
          <a:gradFill rotWithShape="1">
            <a:gsLst>
              <a:gs pos="0">
                <a:schemeClr val="bg1"/>
              </a:gs>
              <a:gs pos="100000">
                <a:schemeClr val="bg1">
                  <a:gamma/>
                  <a:shade val="78431"/>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24" name="Regular Pentagon 223"/>
          <p:cNvSpPr/>
          <p:nvPr/>
        </p:nvSpPr>
        <p:spPr>
          <a:xfrm>
            <a:off x="2222500" y="1020763"/>
            <a:ext cx="63500" cy="63500"/>
          </a:xfrm>
          <a:prstGeom prst="pentagon">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225" name="Regular Pentagon 224"/>
          <p:cNvSpPr/>
          <p:nvPr/>
        </p:nvSpPr>
        <p:spPr>
          <a:xfrm>
            <a:off x="3549650" y="2986088"/>
            <a:ext cx="63500" cy="61912"/>
          </a:xfrm>
          <a:prstGeom prst="pentagon">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226" name="Regular Pentagon 225"/>
          <p:cNvSpPr/>
          <p:nvPr/>
        </p:nvSpPr>
        <p:spPr>
          <a:xfrm>
            <a:off x="3478213" y="3167063"/>
            <a:ext cx="63500" cy="63500"/>
          </a:xfrm>
          <a:prstGeom prst="pentagon">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227" name="Regular Pentagon 226"/>
          <p:cNvSpPr/>
          <p:nvPr/>
        </p:nvSpPr>
        <p:spPr>
          <a:xfrm>
            <a:off x="3241675" y="3124200"/>
            <a:ext cx="63500" cy="63500"/>
          </a:xfrm>
          <a:prstGeom prst="pentagon">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228" name="Regular Pentagon 227"/>
          <p:cNvSpPr/>
          <p:nvPr/>
        </p:nvSpPr>
        <p:spPr>
          <a:xfrm>
            <a:off x="5075238" y="5008563"/>
            <a:ext cx="61912" cy="63500"/>
          </a:xfrm>
          <a:prstGeom prst="pentagon">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3"/>
          <p:cNvPicPr>
            <a:picLocks noChangeAspect="1"/>
          </p:cNvPicPr>
          <p:nvPr/>
        </p:nvPicPr>
        <p:blipFill>
          <a:blip r:embed="rId3" cstate="print"/>
          <a:srcRect l="17668" t="17513" r="24242" b="36877"/>
          <a:stretch>
            <a:fillRect/>
          </a:stretch>
        </p:blipFill>
        <p:spPr bwMode="auto">
          <a:xfrm>
            <a:off x="-7938" y="0"/>
            <a:ext cx="6175376" cy="6858000"/>
          </a:xfrm>
          <a:prstGeom prst="rect">
            <a:avLst/>
          </a:prstGeom>
          <a:noFill/>
          <a:ln w="12700">
            <a:solidFill>
              <a:srgbClr val="000000"/>
            </a:solidFill>
            <a:miter lim="800000"/>
            <a:headEnd/>
            <a:tailEnd/>
          </a:ln>
        </p:spPr>
      </p:pic>
      <p:sp>
        <p:nvSpPr>
          <p:cNvPr id="15" name="Oval 14"/>
          <p:cNvSpPr>
            <a:spLocks noChangeArrowheads="1"/>
          </p:cNvSpPr>
          <p:nvPr/>
        </p:nvSpPr>
        <p:spPr bwMode="auto">
          <a:xfrm>
            <a:off x="3284538" y="2589213"/>
            <a:ext cx="46037"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16" name="Oval 15"/>
          <p:cNvSpPr>
            <a:spLocks noChangeArrowheads="1"/>
          </p:cNvSpPr>
          <p:nvPr/>
        </p:nvSpPr>
        <p:spPr bwMode="auto">
          <a:xfrm>
            <a:off x="2959100" y="2706688"/>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2" name="Oval 21"/>
          <p:cNvSpPr>
            <a:spLocks noChangeArrowheads="1"/>
          </p:cNvSpPr>
          <p:nvPr/>
        </p:nvSpPr>
        <p:spPr bwMode="auto">
          <a:xfrm>
            <a:off x="2841625" y="2679700"/>
            <a:ext cx="46038" cy="46038"/>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3" name="Oval 22"/>
          <p:cNvSpPr>
            <a:spLocks noChangeArrowheads="1"/>
          </p:cNvSpPr>
          <p:nvPr/>
        </p:nvSpPr>
        <p:spPr bwMode="auto">
          <a:xfrm>
            <a:off x="2782888" y="2730500"/>
            <a:ext cx="46037" cy="44450"/>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 name="Oval 23"/>
          <p:cNvSpPr>
            <a:spLocks noChangeArrowheads="1"/>
          </p:cNvSpPr>
          <p:nvPr/>
        </p:nvSpPr>
        <p:spPr bwMode="auto">
          <a:xfrm>
            <a:off x="2736850" y="2660650"/>
            <a:ext cx="46038" cy="46038"/>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5" name="Oval 24"/>
          <p:cNvSpPr>
            <a:spLocks noChangeArrowheads="1"/>
          </p:cNvSpPr>
          <p:nvPr/>
        </p:nvSpPr>
        <p:spPr bwMode="auto">
          <a:xfrm>
            <a:off x="2058988" y="3059113"/>
            <a:ext cx="46037" cy="44450"/>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6" name="Oval 25"/>
          <p:cNvSpPr>
            <a:spLocks noChangeArrowheads="1"/>
          </p:cNvSpPr>
          <p:nvPr/>
        </p:nvSpPr>
        <p:spPr bwMode="auto">
          <a:xfrm>
            <a:off x="2066925" y="3116263"/>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9" name="Oval 28"/>
          <p:cNvSpPr>
            <a:spLocks noChangeArrowheads="1"/>
          </p:cNvSpPr>
          <p:nvPr/>
        </p:nvSpPr>
        <p:spPr bwMode="auto">
          <a:xfrm>
            <a:off x="2017713" y="3116263"/>
            <a:ext cx="46037"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30" name="Oval 29"/>
          <p:cNvSpPr>
            <a:spLocks noChangeArrowheads="1"/>
          </p:cNvSpPr>
          <p:nvPr/>
        </p:nvSpPr>
        <p:spPr bwMode="auto">
          <a:xfrm>
            <a:off x="1957388" y="3119438"/>
            <a:ext cx="44450"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31" name="Oval 30"/>
          <p:cNvSpPr>
            <a:spLocks noChangeArrowheads="1"/>
          </p:cNvSpPr>
          <p:nvPr/>
        </p:nvSpPr>
        <p:spPr bwMode="auto">
          <a:xfrm>
            <a:off x="1919288" y="3068638"/>
            <a:ext cx="44450" cy="44450"/>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32" name="Oval 31"/>
          <p:cNvSpPr>
            <a:spLocks noChangeArrowheads="1"/>
          </p:cNvSpPr>
          <p:nvPr/>
        </p:nvSpPr>
        <p:spPr bwMode="auto">
          <a:xfrm>
            <a:off x="1736725" y="3117850"/>
            <a:ext cx="46038" cy="46038"/>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 name="Oval 26"/>
          <p:cNvSpPr>
            <a:spLocks noChangeArrowheads="1"/>
          </p:cNvSpPr>
          <p:nvPr/>
        </p:nvSpPr>
        <p:spPr bwMode="auto">
          <a:xfrm>
            <a:off x="4310063" y="3725863"/>
            <a:ext cx="46037" cy="44450"/>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8" name="Oval 27"/>
          <p:cNvSpPr>
            <a:spLocks noChangeArrowheads="1"/>
          </p:cNvSpPr>
          <p:nvPr/>
        </p:nvSpPr>
        <p:spPr bwMode="auto">
          <a:xfrm>
            <a:off x="4252913" y="3702050"/>
            <a:ext cx="46037" cy="46038"/>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33" name="Oval 32"/>
          <p:cNvSpPr>
            <a:spLocks noChangeArrowheads="1"/>
          </p:cNvSpPr>
          <p:nvPr/>
        </p:nvSpPr>
        <p:spPr bwMode="auto">
          <a:xfrm>
            <a:off x="4206875" y="3652838"/>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34" name="Oval 33"/>
          <p:cNvSpPr>
            <a:spLocks noChangeArrowheads="1"/>
          </p:cNvSpPr>
          <p:nvPr/>
        </p:nvSpPr>
        <p:spPr bwMode="auto">
          <a:xfrm>
            <a:off x="4016375" y="3348038"/>
            <a:ext cx="44450"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35" name="Oval 34"/>
          <p:cNvSpPr>
            <a:spLocks noChangeArrowheads="1"/>
          </p:cNvSpPr>
          <p:nvPr/>
        </p:nvSpPr>
        <p:spPr bwMode="auto">
          <a:xfrm>
            <a:off x="3940175" y="3414713"/>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36" name="Oval 35"/>
          <p:cNvSpPr>
            <a:spLocks noChangeArrowheads="1"/>
          </p:cNvSpPr>
          <p:nvPr/>
        </p:nvSpPr>
        <p:spPr bwMode="auto">
          <a:xfrm>
            <a:off x="3917950" y="3341688"/>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37" name="Oval 36"/>
          <p:cNvSpPr>
            <a:spLocks noChangeArrowheads="1"/>
          </p:cNvSpPr>
          <p:nvPr/>
        </p:nvSpPr>
        <p:spPr bwMode="auto">
          <a:xfrm>
            <a:off x="3871913" y="3397250"/>
            <a:ext cx="46037" cy="46038"/>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38" name="Oval 37"/>
          <p:cNvSpPr>
            <a:spLocks noChangeArrowheads="1"/>
          </p:cNvSpPr>
          <p:nvPr/>
        </p:nvSpPr>
        <p:spPr bwMode="auto">
          <a:xfrm>
            <a:off x="3794125" y="3411538"/>
            <a:ext cx="44450"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39" name="Oval 38"/>
          <p:cNvSpPr>
            <a:spLocks noChangeArrowheads="1"/>
          </p:cNvSpPr>
          <p:nvPr/>
        </p:nvSpPr>
        <p:spPr bwMode="auto">
          <a:xfrm>
            <a:off x="3816350" y="3324225"/>
            <a:ext cx="46038" cy="46038"/>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40" name="Oval 39"/>
          <p:cNvSpPr>
            <a:spLocks noChangeArrowheads="1"/>
          </p:cNvSpPr>
          <p:nvPr/>
        </p:nvSpPr>
        <p:spPr bwMode="auto">
          <a:xfrm>
            <a:off x="3836988" y="3248025"/>
            <a:ext cx="46037" cy="46038"/>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41" name="Oval 40"/>
          <p:cNvSpPr>
            <a:spLocks noChangeArrowheads="1"/>
          </p:cNvSpPr>
          <p:nvPr/>
        </p:nvSpPr>
        <p:spPr bwMode="auto">
          <a:xfrm>
            <a:off x="3763963" y="3248025"/>
            <a:ext cx="44450" cy="46038"/>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42" name="Oval 41"/>
          <p:cNvSpPr>
            <a:spLocks noChangeArrowheads="1"/>
          </p:cNvSpPr>
          <p:nvPr/>
        </p:nvSpPr>
        <p:spPr bwMode="auto">
          <a:xfrm>
            <a:off x="4168775" y="3500438"/>
            <a:ext cx="44450"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43" name="Oval 42"/>
          <p:cNvSpPr>
            <a:spLocks noChangeArrowheads="1"/>
          </p:cNvSpPr>
          <p:nvPr/>
        </p:nvSpPr>
        <p:spPr bwMode="auto">
          <a:xfrm>
            <a:off x="3683000" y="3251200"/>
            <a:ext cx="46038" cy="46038"/>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44" name="Oval 43"/>
          <p:cNvSpPr>
            <a:spLocks noChangeArrowheads="1"/>
          </p:cNvSpPr>
          <p:nvPr/>
        </p:nvSpPr>
        <p:spPr bwMode="auto">
          <a:xfrm>
            <a:off x="3717925" y="3411538"/>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45" name="Oval 44"/>
          <p:cNvSpPr>
            <a:spLocks noChangeArrowheads="1"/>
          </p:cNvSpPr>
          <p:nvPr/>
        </p:nvSpPr>
        <p:spPr bwMode="auto">
          <a:xfrm>
            <a:off x="3740150" y="3509963"/>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46" name="Oval 45"/>
          <p:cNvSpPr>
            <a:spLocks noChangeArrowheads="1"/>
          </p:cNvSpPr>
          <p:nvPr/>
        </p:nvSpPr>
        <p:spPr bwMode="auto">
          <a:xfrm>
            <a:off x="3717925" y="3606800"/>
            <a:ext cx="46038" cy="46038"/>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47" name="Oval 46"/>
          <p:cNvSpPr>
            <a:spLocks noChangeArrowheads="1"/>
          </p:cNvSpPr>
          <p:nvPr/>
        </p:nvSpPr>
        <p:spPr bwMode="auto">
          <a:xfrm>
            <a:off x="3683000" y="3551238"/>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48" name="Oval 47"/>
          <p:cNvSpPr>
            <a:spLocks noChangeArrowheads="1"/>
          </p:cNvSpPr>
          <p:nvPr/>
        </p:nvSpPr>
        <p:spPr bwMode="auto">
          <a:xfrm>
            <a:off x="3646488" y="3419475"/>
            <a:ext cx="44450" cy="46038"/>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49" name="Oval 48"/>
          <p:cNvSpPr>
            <a:spLocks noChangeArrowheads="1"/>
          </p:cNvSpPr>
          <p:nvPr/>
        </p:nvSpPr>
        <p:spPr bwMode="auto">
          <a:xfrm>
            <a:off x="3611563" y="3294063"/>
            <a:ext cx="46037"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50" name="Oval 49"/>
          <p:cNvSpPr>
            <a:spLocks noChangeArrowheads="1"/>
          </p:cNvSpPr>
          <p:nvPr/>
        </p:nvSpPr>
        <p:spPr bwMode="auto">
          <a:xfrm>
            <a:off x="3582988" y="3241675"/>
            <a:ext cx="44450" cy="46038"/>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51" name="Oval 50"/>
          <p:cNvSpPr>
            <a:spLocks noChangeArrowheads="1"/>
          </p:cNvSpPr>
          <p:nvPr/>
        </p:nvSpPr>
        <p:spPr bwMode="auto">
          <a:xfrm>
            <a:off x="3536950" y="3295650"/>
            <a:ext cx="46038" cy="46038"/>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52" name="Oval 51"/>
          <p:cNvSpPr>
            <a:spLocks noChangeArrowheads="1"/>
          </p:cNvSpPr>
          <p:nvPr/>
        </p:nvSpPr>
        <p:spPr bwMode="auto">
          <a:xfrm>
            <a:off x="3917950" y="2209800"/>
            <a:ext cx="46038" cy="46038"/>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54" name="Oval 53"/>
          <p:cNvSpPr>
            <a:spLocks noChangeArrowheads="1"/>
          </p:cNvSpPr>
          <p:nvPr/>
        </p:nvSpPr>
        <p:spPr bwMode="auto">
          <a:xfrm>
            <a:off x="3970338" y="2225675"/>
            <a:ext cx="46037" cy="46038"/>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55" name="Oval 54"/>
          <p:cNvSpPr>
            <a:spLocks noChangeArrowheads="1"/>
          </p:cNvSpPr>
          <p:nvPr/>
        </p:nvSpPr>
        <p:spPr bwMode="auto">
          <a:xfrm>
            <a:off x="4010025" y="2271713"/>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56" name="Oval 55"/>
          <p:cNvSpPr>
            <a:spLocks noChangeArrowheads="1"/>
          </p:cNvSpPr>
          <p:nvPr/>
        </p:nvSpPr>
        <p:spPr bwMode="auto">
          <a:xfrm>
            <a:off x="4014788" y="2317750"/>
            <a:ext cx="46037" cy="46038"/>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57" name="Oval 56"/>
          <p:cNvSpPr>
            <a:spLocks noChangeArrowheads="1"/>
          </p:cNvSpPr>
          <p:nvPr/>
        </p:nvSpPr>
        <p:spPr bwMode="auto">
          <a:xfrm>
            <a:off x="3959225" y="2322513"/>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58" name="Oval 57"/>
          <p:cNvSpPr>
            <a:spLocks noChangeArrowheads="1"/>
          </p:cNvSpPr>
          <p:nvPr/>
        </p:nvSpPr>
        <p:spPr bwMode="auto">
          <a:xfrm>
            <a:off x="3948113" y="2278063"/>
            <a:ext cx="44450" cy="44450"/>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59" name="Oval 58"/>
          <p:cNvSpPr>
            <a:spLocks noChangeArrowheads="1"/>
          </p:cNvSpPr>
          <p:nvPr/>
        </p:nvSpPr>
        <p:spPr bwMode="auto">
          <a:xfrm>
            <a:off x="3902075" y="2273300"/>
            <a:ext cx="46038" cy="44450"/>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60" name="Oval 59"/>
          <p:cNvSpPr>
            <a:spLocks noChangeArrowheads="1"/>
          </p:cNvSpPr>
          <p:nvPr/>
        </p:nvSpPr>
        <p:spPr bwMode="auto">
          <a:xfrm>
            <a:off x="3835400" y="2325688"/>
            <a:ext cx="44450"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61" name="Oval 60"/>
          <p:cNvSpPr>
            <a:spLocks noChangeArrowheads="1"/>
          </p:cNvSpPr>
          <p:nvPr/>
        </p:nvSpPr>
        <p:spPr bwMode="auto">
          <a:xfrm>
            <a:off x="3600450" y="2179638"/>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62" name="Oval 61"/>
          <p:cNvSpPr>
            <a:spLocks noChangeArrowheads="1"/>
          </p:cNvSpPr>
          <p:nvPr/>
        </p:nvSpPr>
        <p:spPr bwMode="auto">
          <a:xfrm>
            <a:off x="3589338" y="2141538"/>
            <a:ext cx="46037"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63" name="Oval 62"/>
          <p:cNvSpPr>
            <a:spLocks noChangeArrowheads="1"/>
          </p:cNvSpPr>
          <p:nvPr/>
        </p:nvSpPr>
        <p:spPr bwMode="auto">
          <a:xfrm>
            <a:off x="3543300" y="2078038"/>
            <a:ext cx="44450"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64" name="Oval 63"/>
          <p:cNvSpPr>
            <a:spLocks noChangeArrowheads="1"/>
          </p:cNvSpPr>
          <p:nvPr/>
        </p:nvSpPr>
        <p:spPr bwMode="auto">
          <a:xfrm>
            <a:off x="3587750" y="2073275"/>
            <a:ext cx="46038" cy="44450"/>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65" name="Oval 64"/>
          <p:cNvSpPr>
            <a:spLocks noChangeArrowheads="1"/>
          </p:cNvSpPr>
          <p:nvPr/>
        </p:nvSpPr>
        <p:spPr bwMode="auto">
          <a:xfrm>
            <a:off x="3556000" y="2033588"/>
            <a:ext cx="44450" cy="44450"/>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66" name="Oval 65"/>
          <p:cNvSpPr>
            <a:spLocks noChangeArrowheads="1"/>
          </p:cNvSpPr>
          <p:nvPr/>
        </p:nvSpPr>
        <p:spPr bwMode="auto">
          <a:xfrm>
            <a:off x="3600450" y="2033588"/>
            <a:ext cx="46038" cy="44450"/>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67" name="Oval 66"/>
          <p:cNvSpPr>
            <a:spLocks noChangeArrowheads="1"/>
          </p:cNvSpPr>
          <p:nvPr/>
        </p:nvSpPr>
        <p:spPr bwMode="auto">
          <a:xfrm>
            <a:off x="3646488" y="2033588"/>
            <a:ext cx="44450" cy="44450"/>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68" name="Oval 67"/>
          <p:cNvSpPr>
            <a:spLocks noChangeArrowheads="1"/>
          </p:cNvSpPr>
          <p:nvPr/>
        </p:nvSpPr>
        <p:spPr bwMode="auto">
          <a:xfrm>
            <a:off x="3606800" y="1965325"/>
            <a:ext cx="44450" cy="46038"/>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69" name="Oval 68"/>
          <p:cNvSpPr>
            <a:spLocks noChangeArrowheads="1"/>
          </p:cNvSpPr>
          <p:nvPr/>
        </p:nvSpPr>
        <p:spPr bwMode="auto">
          <a:xfrm>
            <a:off x="3551238" y="1974850"/>
            <a:ext cx="46037" cy="46038"/>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70" name="Oval 69"/>
          <p:cNvSpPr>
            <a:spLocks noChangeArrowheads="1"/>
          </p:cNvSpPr>
          <p:nvPr/>
        </p:nvSpPr>
        <p:spPr bwMode="auto">
          <a:xfrm>
            <a:off x="3532188" y="1951038"/>
            <a:ext cx="46037"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71" name="Oval 70"/>
          <p:cNvSpPr>
            <a:spLocks noChangeArrowheads="1"/>
          </p:cNvSpPr>
          <p:nvPr/>
        </p:nvSpPr>
        <p:spPr bwMode="auto">
          <a:xfrm>
            <a:off x="3487738" y="1928813"/>
            <a:ext cx="44450"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72" name="Oval 71"/>
          <p:cNvSpPr>
            <a:spLocks noChangeArrowheads="1"/>
          </p:cNvSpPr>
          <p:nvPr/>
        </p:nvSpPr>
        <p:spPr bwMode="auto">
          <a:xfrm>
            <a:off x="3543300" y="1892300"/>
            <a:ext cx="46038" cy="44450"/>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73" name="Oval 72"/>
          <p:cNvSpPr>
            <a:spLocks noChangeArrowheads="1"/>
          </p:cNvSpPr>
          <p:nvPr/>
        </p:nvSpPr>
        <p:spPr bwMode="auto">
          <a:xfrm>
            <a:off x="3598863" y="1868488"/>
            <a:ext cx="46037"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74" name="Oval 73"/>
          <p:cNvSpPr>
            <a:spLocks noChangeArrowheads="1"/>
          </p:cNvSpPr>
          <p:nvPr/>
        </p:nvSpPr>
        <p:spPr bwMode="auto">
          <a:xfrm>
            <a:off x="3497263" y="1868488"/>
            <a:ext cx="46037"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75" name="Oval 74"/>
          <p:cNvSpPr>
            <a:spLocks noChangeArrowheads="1"/>
          </p:cNvSpPr>
          <p:nvPr/>
        </p:nvSpPr>
        <p:spPr bwMode="auto">
          <a:xfrm>
            <a:off x="3448050" y="1843088"/>
            <a:ext cx="46038" cy="44450"/>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76" name="Oval 75"/>
          <p:cNvSpPr>
            <a:spLocks noChangeArrowheads="1"/>
          </p:cNvSpPr>
          <p:nvPr/>
        </p:nvSpPr>
        <p:spPr bwMode="auto">
          <a:xfrm>
            <a:off x="3494088" y="1803400"/>
            <a:ext cx="46037" cy="46038"/>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77" name="Oval 76"/>
          <p:cNvSpPr>
            <a:spLocks noChangeArrowheads="1"/>
          </p:cNvSpPr>
          <p:nvPr/>
        </p:nvSpPr>
        <p:spPr bwMode="auto">
          <a:xfrm>
            <a:off x="3455988" y="1768475"/>
            <a:ext cx="46037" cy="46038"/>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78" name="Oval 77"/>
          <p:cNvSpPr>
            <a:spLocks noChangeArrowheads="1"/>
          </p:cNvSpPr>
          <p:nvPr/>
        </p:nvSpPr>
        <p:spPr bwMode="auto">
          <a:xfrm>
            <a:off x="3419475" y="1728788"/>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79" name="Oval 78"/>
          <p:cNvSpPr>
            <a:spLocks noChangeArrowheads="1"/>
          </p:cNvSpPr>
          <p:nvPr/>
        </p:nvSpPr>
        <p:spPr bwMode="auto">
          <a:xfrm>
            <a:off x="3425825" y="1790700"/>
            <a:ext cx="46038" cy="46038"/>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5" name="Oval 4"/>
          <p:cNvSpPr>
            <a:spLocks noChangeArrowheads="1"/>
          </p:cNvSpPr>
          <p:nvPr/>
        </p:nvSpPr>
        <p:spPr bwMode="auto">
          <a:xfrm>
            <a:off x="4468813" y="3395663"/>
            <a:ext cx="46037"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7" name="Oval 6"/>
          <p:cNvSpPr>
            <a:spLocks noChangeArrowheads="1"/>
          </p:cNvSpPr>
          <p:nvPr/>
        </p:nvSpPr>
        <p:spPr bwMode="auto">
          <a:xfrm>
            <a:off x="4492625" y="3463925"/>
            <a:ext cx="46038" cy="46038"/>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8" name="Oval 7"/>
          <p:cNvSpPr>
            <a:spLocks noChangeArrowheads="1"/>
          </p:cNvSpPr>
          <p:nvPr/>
        </p:nvSpPr>
        <p:spPr bwMode="auto">
          <a:xfrm>
            <a:off x="4246563" y="3124200"/>
            <a:ext cx="44450" cy="44450"/>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9" name="Oval 8"/>
          <p:cNvSpPr>
            <a:spLocks noChangeArrowheads="1"/>
          </p:cNvSpPr>
          <p:nvPr/>
        </p:nvSpPr>
        <p:spPr bwMode="auto">
          <a:xfrm>
            <a:off x="4264025" y="3163888"/>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11" name="Oval 10"/>
          <p:cNvSpPr>
            <a:spLocks noChangeArrowheads="1"/>
          </p:cNvSpPr>
          <p:nvPr/>
        </p:nvSpPr>
        <p:spPr bwMode="auto">
          <a:xfrm>
            <a:off x="4211638" y="3100388"/>
            <a:ext cx="46037" cy="44450"/>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12" name="Oval 11"/>
          <p:cNvSpPr>
            <a:spLocks noChangeArrowheads="1"/>
          </p:cNvSpPr>
          <p:nvPr/>
        </p:nvSpPr>
        <p:spPr bwMode="auto">
          <a:xfrm>
            <a:off x="4165600" y="3100388"/>
            <a:ext cx="46038" cy="44450"/>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13" name="Oval 12"/>
          <p:cNvSpPr>
            <a:spLocks noChangeArrowheads="1"/>
          </p:cNvSpPr>
          <p:nvPr/>
        </p:nvSpPr>
        <p:spPr bwMode="auto">
          <a:xfrm>
            <a:off x="3524250" y="2552700"/>
            <a:ext cx="46038" cy="46038"/>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17" name="Oval 16"/>
          <p:cNvSpPr>
            <a:spLocks noChangeArrowheads="1"/>
          </p:cNvSpPr>
          <p:nvPr/>
        </p:nvSpPr>
        <p:spPr bwMode="auto">
          <a:xfrm>
            <a:off x="3490913" y="2492375"/>
            <a:ext cx="46037" cy="46038"/>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18" name="Oval 17"/>
          <p:cNvSpPr>
            <a:spLocks noChangeArrowheads="1"/>
          </p:cNvSpPr>
          <p:nvPr/>
        </p:nvSpPr>
        <p:spPr bwMode="auto">
          <a:xfrm>
            <a:off x="3570288" y="2379663"/>
            <a:ext cx="46037"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19" name="Oval 18"/>
          <p:cNvSpPr>
            <a:spLocks noChangeArrowheads="1"/>
          </p:cNvSpPr>
          <p:nvPr/>
        </p:nvSpPr>
        <p:spPr bwMode="auto">
          <a:xfrm>
            <a:off x="3363913" y="2327275"/>
            <a:ext cx="46037" cy="46038"/>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0" name="Oval 19"/>
          <p:cNvSpPr>
            <a:spLocks noChangeArrowheads="1"/>
          </p:cNvSpPr>
          <p:nvPr/>
        </p:nvSpPr>
        <p:spPr bwMode="auto">
          <a:xfrm>
            <a:off x="3403600" y="2260600"/>
            <a:ext cx="46038" cy="46038"/>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1" name="Oval 20"/>
          <p:cNvSpPr>
            <a:spLocks noChangeArrowheads="1"/>
          </p:cNvSpPr>
          <p:nvPr/>
        </p:nvSpPr>
        <p:spPr bwMode="auto">
          <a:xfrm>
            <a:off x="3470275" y="2209800"/>
            <a:ext cx="46038" cy="46038"/>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 name="Oval 45"/>
          <p:cNvSpPr>
            <a:spLocks noChangeArrowheads="1"/>
          </p:cNvSpPr>
          <p:nvPr/>
        </p:nvSpPr>
        <p:spPr bwMode="auto">
          <a:xfrm>
            <a:off x="3179763" y="1709738"/>
            <a:ext cx="46037"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3" name="Oval 45"/>
          <p:cNvSpPr>
            <a:spLocks noChangeArrowheads="1"/>
          </p:cNvSpPr>
          <p:nvPr/>
        </p:nvSpPr>
        <p:spPr bwMode="auto">
          <a:xfrm>
            <a:off x="3200400" y="1649413"/>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lIns="90000" tIns="46800" rIns="90000" bIns="46800" anchor="ctr"/>
          <a:lstStyle/>
          <a:p>
            <a:pPr algn="ctr" fontAlgn="auto">
              <a:spcBef>
                <a:spcPts val="0"/>
              </a:spcBef>
              <a:spcAft>
                <a:spcPts val="0"/>
              </a:spcAft>
              <a:defRPr/>
            </a:pPr>
            <a:endParaRPr lang="en-US" sz="1800">
              <a:solidFill>
                <a:schemeClr val="dk1"/>
              </a:solidFill>
              <a:latin typeface="+mn-lt"/>
            </a:endParaRPr>
          </a:p>
        </p:txBody>
      </p:sp>
      <p:sp>
        <p:nvSpPr>
          <p:cNvPr id="4" name="Oval 45"/>
          <p:cNvSpPr>
            <a:spLocks noChangeArrowheads="1"/>
          </p:cNvSpPr>
          <p:nvPr/>
        </p:nvSpPr>
        <p:spPr bwMode="auto">
          <a:xfrm>
            <a:off x="3143250" y="1654175"/>
            <a:ext cx="46038" cy="46038"/>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lIns="90000" tIns="46800" rIns="90000" bIns="46800" anchor="ctr"/>
          <a:lstStyle/>
          <a:p>
            <a:pPr algn="ctr" fontAlgn="auto">
              <a:spcBef>
                <a:spcPts val="0"/>
              </a:spcBef>
              <a:spcAft>
                <a:spcPts val="0"/>
              </a:spcAft>
              <a:defRPr/>
            </a:pPr>
            <a:endParaRPr lang="en-US" sz="1800">
              <a:solidFill>
                <a:schemeClr val="dk1"/>
              </a:solidFill>
              <a:latin typeface="+mn-lt"/>
            </a:endParaRPr>
          </a:p>
        </p:txBody>
      </p:sp>
      <p:sp>
        <p:nvSpPr>
          <p:cNvPr id="6" name="Oval 45"/>
          <p:cNvSpPr>
            <a:spLocks noChangeArrowheads="1"/>
          </p:cNvSpPr>
          <p:nvPr/>
        </p:nvSpPr>
        <p:spPr bwMode="auto">
          <a:xfrm>
            <a:off x="3543300" y="2097088"/>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lIns="90000" tIns="46800" rIns="90000" bIns="46800" anchor="ctr"/>
          <a:lstStyle/>
          <a:p>
            <a:pPr algn="ctr" fontAlgn="auto">
              <a:spcBef>
                <a:spcPts val="0"/>
              </a:spcBef>
              <a:spcAft>
                <a:spcPts val="0"/>
              </a:spcAft>
              <a:defRPr/>
            </a:pPr>
            <a:endParaRPr lang="en-US" sz="1800">
              <a:solidFill>
                <a:schemeClr val="dk1"/>
              </a:solidFill>
              <a:latin typeface="+mn-lt"/>
            </a:endParaRPr>
          </a:p>
        </p:txBody>
      </p:sp>
      <p:sp>
        <p:nvSpPr>
          <p:cNvPr id="10" name="Oval 45"/>
          <p:cNvSpPr>
            <a:spLocks noChangeArrowheads="1"/>
          </p:cNvSpPr>
          <p:nvPr/>
        </p:nvSpPr>
        <p:spPr bwMode="auto">
          <a:xfrm>
            <a:off x="3771900" y="2282825"/>
            <a:ext cx="46038" cy="46038"/>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lIns="90000" tIns="46800" rIns="90000" bIns="46800" anchor="ctr"/>
          <a:lstStyle/>
          <a:p>
            <a:pPr algn="ctr" fontAlgn="auto">
              <a:spcBef>
                <a:spcPts val="0"/>
              </a:spcBef>
              <a:spcAft>
                <a:spcPts val="0"/>
              </a:spcAft>
              <a:defRPr/>
            </a:pPr>
            <a:endParaRPr lang="en-US" sz="1800">
              <a:solidFill>
                <a:schemeClr val="dk1"/>
              </a:solidFill>
              <a:latin typeface="+mn-lt"/>
            </a:endParaRPr>
          </a:p>
        </p:txBody>
      </p:sp>
      <p:sp>
        <p:nvSpPr>
          <p:cNvPr id="14" name="Oval 45"/>
          <p:cNvSpPr>
            <a:spLocks noChangeArrowheads="1"/>
          </p:cNvSpPr>
          <p:nvPr/>
        </p:nvSpPr>
        <p:spPr bwMode="auto">
          <a:xfrm>
            <a:off x="3829050" y="2320925"/>
            <a:ext cx="46038" cy="46038"/>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lIns="90000" tIns="46800" rIns="90000" bIns="46800" anchor="ctr"/>
          <a:lstStyle/>
          <a:p>
            <a:pPr algn="ctr" fontAlgn="auto">
              <a:spcBef>
                <a:spcPts val="0"/>
              </a:spcBef>
              <a:spcAft>
                <a:spcPts val="0"/>
              </a:spcAft>
              <a:defRPr/>
            </a:pPr>
            <a:endParaRPr lang="en-US" sz="1800">
              <a:solidFill>
                <a:schemeClr val="dk1"/>
              </a:solidFill>
              <a:latin typeface="+mn-lt"/>
            </a:endParaRPr>
          </a:p>
        </p:txBody>
      </p:sp>
      <p:sp>
        <p:nvSpPr>
          <p:cNvPr id="24640" name="Oval 45"/>
          <p:cNvSpPr>
            <a:spLocks noChangeArrowheads="1"/>
          </p:cNvSpPr>
          <p:nvPr/>
        </p:nvSpPr>
        <p:spPr bwMode="auto">
          <a:xfrm>
            <a:off x="4033838" y="2520950"/>
            <a:ext cx="46037" cy="46038"/>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lIns="90000" tIns="46800" rIns="90000" bIns="46800" anchor="ctr"/>
          <a:lstStyle/>
          <a:p>
            <a:pPr algn="ctr" fontAlgn="auto">
              <a:spcBef>
                <a:spcPts val="0"/>
              </a:spcBef>
              <a:spcAft>
                <a:spcPts val="0"/>
              </a:spcAft>
              <a:defRPr/>
            </a:pPr>
            <a:endParaRPr lang="en-US" sz="1800">
              <a:solidFill>
                <a:schemeClr val="dk1"/>
              </a:solidFill>
              <a:latin typeface="+mn-lt"/>
            </a:endParaRPr>
          </a:p>
        </p:txBody>
      </p:sp>
      <p:sp>
        <p:nvSpPr>
          <p:cNvPr id="24641" name="Oval 45"/>
          <p:cNvSpPr>
            <a:spLocks noChangeArrowheads="1"/>
          </p:cNvSpPr>
          <p:nvPr/>
        </p:nvSpPr>
        <p:spPr bwMode="auto">
          <a:xfrm>
            <a:off x="4067175" y="2824163"/>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lIns="90000" tIns="46800" rIns="90000" bIns="46800" anchor="ctr"/>
          <a:lstStyle/>
          <a:p>
            <a:pPr algn="ctr" fontAlgn="auto">
              <a:spcBef>
                <a:spcPts val="0"/>
              </a:spcBef>
              <a:spcAft>
                <a:spcPts val="0"/>
              </a:spcAft>
              <a:defRPr/>
            </a:pPr>
            <a:endParaRPr lang="en-US" sz="1800">
              <a:solidFill>
                <a:schemeClr val="dk1"/>
              </a:solidFill>
              <a:latin typeface="+mn-lt"/>
            </a:endParaRPr>
          </a:p>
        </p:txBody>
      </p:sp>
      <p:sp>
        <p:nvSpPr>
          <p:cNvPr id="27730" name="Text Box 165"/>
          <p:cNvSpPr txBox="1">
            <a:spLocks noChangeArrowheads="1"/>
          </p:cNvSpPr>
          <p:nvPr/>
        </p:nvSpPr>
        <p:spPr bwMode="auto">
          <a:xfrm>
            <a:off x="6156325" y="0"/>
            <a:ext cx="2987675" cy="5564188"/>
          </a:xfrm>
          <a:prstGeom prst="rect">
            <a:avLst/>
          </a:prstGeom>
          <a:noFill/>
          <a:ln w="9525">
            <a:noFill/>
            <a:miter lim="800000"/>
            <a:headEnd/>
            <a:tailEnd/>
          </a:ln>
        </p:spPr>
        <p:txBody>
          <a:bodyPr>
            <a:spAutoFit/>
          </a:bodyPr>
          <a:lstStyle/>
          <a:p>
            <a:pPr>
              <a:defRPr/>
            </a:pPr>
            <a:r>
              <a:rPr lang="fi-FI" b="1" dirty="0">
                <a:solidFill>
                  <a:schemeClr val="tx1"/>
                </a:solidFill>
                <a:effectLst>
                  <a:outerShdw blurRad="38100" dist="38100" dir="2700000" algn="tl">
                    <a:srgbClr val="C0C0C0"/>
                  </a:outerShdw>
                </a:effectLst>
              </a:rPr>
              <a:t>8. pommitus 29.2.1940 klo 16.00</a:t>
            </a:r>
          </a:p>
          <a:p>
            <a:pPr>
              <a:defRPr/>
            </a:pPr>
            <a:endParaRPr lang="fi-FI" b="1" dirty="0">
              <a:solidFill>
                <a:schemeClr val="tx1"/>
              </a:solidFill>
              <a:effectLst>
                <a:outerShdw blurRad="38100" dist="38100" dir="2700000" algn="tl">
                  <a:srgbClr val="C0C0C0"/>
                </a:outerShdw>
              </a:effectLst>
            </a:endParaRPr>
          </a:p>
          <a:p>
            <a:pPr>
              <a:defRPr/>
            </a:pPr>
            <a:r>
              <a:rPr lang="fi-FI" sz="1400" dirty="0">
                <a:solidFill>
                  <a:schemeClr val="tx1"/>
                </a:solidFill>
              </a:rPr>
              <a:t>45 koneen SB 2 muodostelma ylitti Hämeenlinnan 3500 metrin korkeudessa. Sen vasemmasta laidasta irrottautui 7 konetta pommittamaan kaupunkia. Vihollinen tuli pohjoisesta etelään kaartaen. Yhteensä pudotettiin 30 miinapommia. </a:t>
            </a:r>
          </a:p>
          <a:p>
            <a:pPr>
              <a:defRPr/>
            </a:pPr>
            <a:endParaRPr lang="fi-FI" sz="1400" dirty="0">
              <a:solidFill>
                <a:schemeClr val="tx1"/>
              </a:solidFill>
            </a:endParaRPr>
          </a:p>
          <a:p>
            <a:pPr>
              <a:defRPr/>
            </a:pPr>
            <a:r>
              <a:rPr lang="fi-FI" sz="1400" dirty="0" err="1">
                <a:solidFill>
                  <a:schemeClr val="tx1"/>
                </a:solidFill>
              </a:rPr>
              <a:t>Hätilän</a:t>
            </a:r>
            <a:r>
              <a:rPr lang="fi-FI" sz="1400" dirty="0">
                <a:solidFill>
                  <a:schemeClr val="tx1"/>
                </a:solidFill>
              </a:rPr>
              <a:t> kartanon asutusalueelle pudotettiin 10 pommia ja kartanosta etelään Viipurintien toiselle puolelle yhdeksän. Tässä pommituksessa yksi rakennus tuhoutui, kaksi vaurioitui pahoin ja kuusi lievästi </a:t>
            </a:r>
            <a:r>
              <a:rPr lang="fi-FI" sz="1400" dirty="0" err="1">
                <a:solidFill>
                  <a:schemeClr val="tx1"/>
                </a:solidFill>
              </a:rPr>
              <a:t>Mäskälän</a:t>
            </a:r>
            <a:r>
              <a:rPr lang="fi-FI" sz="1400" dirty="0">
                <a:solidFill>
                  <a:schemeClr val="tx1"/>
                </a:solidFill>
              </a:rPr>
              <a:t> kylässä Kantolan kartanon pellolle, myöhemmin OTK:n teollisuusalue, putosi kolme pommia. </a:t>
            </a:r>
            <a:r>
              <a:rPr lang="fi-FI" sz="1400" dirty="0" err="1">
                <a:solidFill>
                  <a:schemeClr val="tx1"/>
                </a:solidFill>
              </a:rPr>
              <a:t>Hattelmalan</a:t>
            </a:r>
            <a:r>
              <a:rPr lang="fi-FI" sz="1400" dirty="0">
                <a:solidFill>
                  <a:schemeClr val="tx1"/>
                </a:solidFill>
              </a:rPr>
              <a:t> sairaala-alueen ja </a:t>
            </a:r>
            <a:r>
              <a:rPr lang="fi-FI" sz="1400" dirty="0" err="1">
                <a:solidFill>
                  <a:schemeClr val="tx1"/>
                </a:solidFill>
              </a:rPr>
              <a:t>Vanajaveden</a:t>
            </a:r>
            <a:r>
              <a:rPr lang="fi-FI" sz="1400" dirty="0">
                <a:solidFill>
                  <a:schemeClr val="tx1"/>
                </a:solidFill>
              </a:rPr>
              <a:t> väliselle </a:t>
            </a:r>
            <a:r>
              <a:rPr lang="fi-FI" sz="1400" dirty="0" err="1">
                <a:solidFill>
                  <a:schemeClr val="tx1"/>
                </a:solidFill>
              </a:rPr>
              <a:t>Bertta</a:t>
            </a:r>
            <a:r>
              <a:rPr lang="fi-FI" sz="1400" dirty="0">
                <a:solidFill>
                  <a:schemeClr val="tx1"/>
                </a:solidFill>
              </a:rPr>
              <a:t> Raukolan pellolle putosi 8 miinapommia. </a:t>
            </a:r>
          </a:p>
        </p:txBody>
      </p:sp>
      <p:sp>
        <p:nvSpPr>
          <p:cNvPr id="24642" name="Oval 77"/>
          <p:cNvSpPr>
            <a:spLocks noChangeArrowheads="1"/>
          </p:cNvSpPr>
          <p:nvPr/>
        </p:nvSpPr>
        <p:spPr bwMode="auto">
          <a:xfrm>
            <a:off x="4648200" y="2967038"/>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43" name="Oval 77"/>
          <p:cNvSpPr>
            <a:spLocks noChangeArrowheads="1"/>
          </p:cNvSpPr>
          <p:nvPr/>
        </p:nvSpPr>
        <p:spPr bwMode="auto">
          <a:xfrm>
            <a:off x="4683125" y="3024188"/>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44" name="Oval 77"/>
          <p:cNvSpPr>
            <a:spLocks noChangeArrowheads="1"/>
          </p:cNvSpPr>
          <p:nvPr/>
        </p:nvSpPr>
        <p:spPr bwMode="auto">
          <a:xfrm>
            <a:off x="4714875" y="2967038"/>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45" name="Oval 77"/>
          <p:cNvSpPr>
            <a:spLocks noChangeArrowheads="1"/>
          </p:cNvSpPr>
          <p:nvPr/>
        </p:nvSpPr>
        <p:spPr bwMode="auto">
          <a:xfrm>
            <a:off x="4864100" y="3167063"/>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46" name="Oval 77"/>
          <p:cNvSpPr>
            <a:spLocks noChangeArrowheads="1"/>
          </p:cNvSpPr>
          <p:nvPr/>
        </p:nvSpPr>
        <p:spPr bwMode="auto">
          <a:xfrm>
            <a:off x="4908550" y="3211513"/>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47" name="Oval 77"/>
          <p:cNvSpPr>
            <a:spLocks noChangeArrowheads="1"/>
          </p:cNvSpPr>
          <p:nvPr/>
        </p:nvSpPr>
        <p:spPr bwMode="auto">
          <a:xfrm>
            <a:off x="4918075" y="3154363"/>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48" name="Oval 77"/>
          <p:cNvSpPr>
            <a:spLocks noChangeArrowheads="1"/>
          </p:cNvSpPr>
          <p:nvPr/>
        </p:nvSpPr>
        <p:spPr bwMode="auto">
          <a:xfrm>
            <a:off x="4302125" y="3386138"/>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49" name="Oval 77"/>
          <p:cNvSpPr>
            <a:spLocks noChangeArrowheads="1"/>
          </p:cNvSpPr>
          <p:nvPr/>
        </p:nvSpPr>
        <p:spPr bwMode="auto">
          <a:xfrm>
            <a:off x="4279900" y="3455988"/>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50" name="Oval 77"/>
          <p:cNvSpPr>
            <a:spLocks noChangeArrowheads="1"/>
          </p:cNvSpPr>
          <p:nvPr/>
        </p:nvSpPr>
        <p:spPr bwMode="auto">
          <a:xfrm>
            <a:off x="4324350" y="3500438"/>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51" name="Oval 77"/>
          <p:cNvSpPr>
            <a:spLocks noChangeArrowheads="1"/>
          </p:cNvSpPr>
          <p:nvPr/>
        </p:nvSpPr>
        <p:spPr bwMode="auto">
          <a:xfrm>
            <a:off x="4333875" y="3443288"/>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52" name="Oval 77"/>
          <p:cNvSpPr>
            <a:spLocks noChangeArrowheads="1"/>
          </p:cNvSpPr>
          <p:nvPr/>
        </p:nvSpPr>
        <p:spPr bwMode="auto">
          <a:xfrm>
            <a:off x="4375150" y="3487738"/>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53" name="Oval 77"/>
          <p:cNvSpPr>
            <a:spLocks noChangeArrowheads="1"/>
          </p:cNvSpPr>
          <p:nvPr/>
        </p:nvSpPr>
        <p:spPr bwMode="auto">
          <a:xfrm>
            <a:off x="4419600" y="3532188"/>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54" name="Oval 77"/>
          <p:cNvSpPr>
            <a:spLocks noChangeArrowheads="1"/>
          </p:cNvSpPr>
          <p:nvPr/>
        </p:nvSpPr>
        <p:spPr bwMode="auto">
          <a:xfrm>
            <a:off x="4429125" y="3475038"/>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55" name="Oval 77"/>
          <p:cNvSpPr>
            <a:spLocks noChangeArrowheads="1"/>
          </p:cNvSpPr>
          <p:nvPr/>
        </p:nvSpPr>
        <p:spPr bwMode="auto">
          <a:xfrm>
            <a:off x="4305300" y="3560763"/>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56" name="Oval 77"/>
          <p:cNvSpPr>
            <a:spLocks noChangeArrowheads="1"/>
          </p:cNvSpPr>
          <p:nvPr/>
        </p:nvSpPr>
        <p:spPr bwMode="auto">
          <a:xfrm>
            <a:off x="4349750" y="3605213"/>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57" name="Oval 77"/>
          <p:cNvSpPr>
            <a:spLocks noChangeArrowheads="1"/>
          </p:cNvSpPr>
          <p:nvPr/>
        </p:nvSpPr>
        <p:spPr bwMode="auto">
          <a:xfrm>
            <a:off x="4359275" y="3548063"/>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58" name="Oval 77"/>
          <p:cNvSpPr>
            <a:spLocks noChangeArrowheads="1"/>
          </p:cNvSpPr>
          <p:nvPr/>
        </p:nvSpPr>
        <p:spPr bwMode="auto">
          <a:xfrm>
            <a:off x="4403725" y="3589338"/>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59" name="Oval 77"/>
          <p:cNvSpPr>
            <a:spLocks noChangeArrowheads="1"/>
          </p:cNvSpPr>
          <p:nvPr/>
        </p:nvSpPr>
        <p:spPr bwMode="auto">
          <a:xfrm>
            <a:off x="4411663" y="3389313"/>
            <a:ext cx="46037"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60" name="Oval 77"/>
          <p:cNvSpPr>
            <a:spLocks noChangeArrowheads="1"/>
          </p:cNvSpPr>
          <p:nvPr/>
        </p:nvSpPr>
        <p:spPr bwMode="auto">
          <a:xfrm>
            <a:off x="4457700" y="3576638"/>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61" name="Oval 77"/>
          <p:cNvSpPr>
            <a:spLocks noChangeArrowheads="1"/>
          </p:cNvSpPr>
          <p:nvPr/>
        </p:nvSpPr>
        <p:spPr bwMode="auto">
          <a:xfrm>
            <a:off x="4362450" y="3379788"/>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62" name="Oval 77"/>
          <p:cNvSpPr>
            <a:spLocks noChangeArrowheads="1"/>
          </p:cNvSpPr>
          <p:nvPr/>
        </p:nvSpPr>
        <p:spPr bwMode="auto">
          <a:xfrm>
            <a:off x="4386263" y="3436938"/>
            <a:ext cx="46037"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63" name="Oval 77"/>
          <p:cNvSpPr>
            <a:spLocks noChangeArrowheads="1"/>
          </p:cNvSpPr>
          <p:nvPr/>
        </p:nvSpPr>
        <p:spPr bwMode="auto">
          <a:xfrm>
            <a:off x="4502150" y="3468688"/>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64" name="Oval 77"/>
          <p:cNvSpPr>
            <a:spLocks noChangeArrowheads="1"/>
          </p:cNvSpPr>
          <p:nvPr/>
        </p:nvSpPr>
        <p:spPr bwMode="auto">
          <a:xfrm>
            <a:off x="3321050" y="3409950"/>
            <a:ext cx="46038" cy="46038"/>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65" name="Oval 77"/>
          <p:cNvSpPr>
            <a:spLocks noChangeArrowheads="1"/>
          </p:cNvSpPr>
          <p:nvPr/>
        </p:nvSpPr>
        <p:spPr bwMode="auto">
          <a:xfrm>
            <a:off x="3408363" y="3516313"/>
            <a:ext cx="46037"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66" name="Oval 77"/>
          <p:cNvSpPr>
            <a:spLocks noChangeArrowheads="1"/>
          </p:cNvSpPr>
          <p:nvPr/>
        </p:nvSpPr>
        <p:spPr bwMode="auto">
          <a:xfrm>
            <a:off x="3203575" y="3500438"/>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67" name="Oval 77"/>
          <p:cNvSpPr>
            <a:spLocks noChangeArrowheads="1"/>
          </p:cNvSpPr>
          <p:nvPr/>
        </p:nvSpPr>
        <p:spPr bwMode="auto">
          <a:xfrm>
            <a:off x="3262313" y="3535363"/>
            <a:ext cx="46037"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68" name="Oval 77"/>
          <p:cNvSpPr>
            <a:spLocks noChangeArrowheads="1"/>
          </p:cNvSpPr>
          <p:nvPr/>
        </p:nvSpPr>
        <p:spPr bwMode="auto">
          <a:xfrm>
            <a:off x="3298825" y="3582988"/>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69" name="Oval 77"/>
          <p:cNvSpPr>
            <a:spLocks noChangeArrowheads="1"/>
          </p:cNvSpPr>
          <p:nvPr/>
        </p:nvSpPr>
        <p:spPr bwMode="auto">
          <a:xfrm>
            <a:off x="2584450" y="3621088"/>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70" name="Oval 77"/>
          <p:cNvSpPr>
            <a:spLocks noChangeArrowheads="1"/>
          </p:cNvSpPr>
          <p:nvPr/>
        </p:nvSpPr>
        <p:spPr bwMode="auto">
          <a:xfrm>
            <a:off x="2576513" y="3665538"/>
            <a:ext cx="46037"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4671" name="Oval 77"/>
          <p:cNvSpPr>
            <a:spLocks noChangeArrowheads="1"/>
          </p:cNvSpPr>
          <p:nvPr/>
        </p:nvSpPr>
        <p:spPr bwMode="auto">
          <a:xfrm>
            <a:off x="2622550" y="3714750"/>
            <a:ext cx="46038" cy="46038"/>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53" name="Oval 77"/>
          <p:cNvSpPr>
            <a:spLocks noChangeArrowheads="1"/>
          </p:cNvSpPr>
          <p:nvPr/>
        </p:nvSpPr>
        <p:spPr bwMode="auto">
          <a:xfrm>
            <a:off x="2640013" y="3663950"/>
            <a:ext cx="46037" cy="46038"/>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80" name="Oval 77"/>
          <p:cNvSpPr>
            <a:spLocks noChangeArrowheads="1"/>
          </p:cNvSpPr>
          <p:nvPr/>
        </p:nvSpPr>
        <p:spPr bwMode="auto">
          <a:xfrm>
            <a:off x="2700338" y="3644900"/>
            <a:ext cx="46037" cy="46038"/>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81" name="Oval 77"/>
          <p:cNvSpPr>
            <a:spLocks noChangeArrowheads="1"/>
          </p:cNvSpPr>
          <p:nvPr/>
        </p:nvSpPr>
        <p:spPr bwMode="auto">
          <a:xfrm>
            <a:off x="2644775" y="3614738"/>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82" name="Oval 77"/>
          <p:cNvSpPr>
            <a:spLocks noChangeArrowheads="1"/>
          </p:cNvSpPr>
          <p:nvPr/>
        </p:nvSpPr>
        <p:spPr bwMode="auto">
          <a:xfrm>
            <a:off x="2689225" y="3589338"/>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83" name="Oval 77"/>
          <p:cNvSpPr>
            <a:spLocks noChangeArrowheads="1"/>
          </p:cNvSpPr>
          <p:nvPr/>
        </p:nvSpPr>
        <p:spPr bwMode="auto">
          <a:xfrm>
            <a:off x="2571750" y="3714750"/>
            <a:ext cx="46038" cy="46038"/>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84" name="Oval 77"/>
          <p:cNvSpPr>
            <a:spLocks noChangeArrowheads="1"/>
          </p:cNvSpPr>
          <p:nvPr/>
        </p:nvSpPr>
        <p:spPr bwMode="auto">
          <a:xfrm>
            <a:off x="2692400" y="3684588"/>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85" name="Oval 77"/>
          <p:cNvSpPr>
            <a:spLocks noChangeArrowheads="1"/>
          </p:cNvSpPr>
          <p:nvPr/>
        </p:nvSpPr>
        <p:spPr bwMode="auto">
          <a:xfrm>
            <a:off x="2673350" y="3729038"/>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86" name="Oval 77"/>
          <p:cNvSpPr>
            <a:spLocks noChangeArrowheads="1"/>
          </p:cNvSpPr>
          <p:nvPr/>
        </p:nvSpPr>
        <p:spPr bwMode="auto">
          <a:xfrm>
            <a:off x="2111375" y="3659188"/>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87" name="Oval 77"/>
          <p:cNvSpPr>
            <a:spLocks noChangeArrowheads="1"/>
          </p:cNvSpPr>
          <p:nvPr/>
        </p:nvSpPr>
        <p:spPr bwMode="auto">
          <a:xfrm>
            <a:off x="2135188" y="3716338"/>
            <a:ext cx="46037"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88" name="Oval 77"/>
          <p:cNvSpPr>
            <a:spLocks noChangeArrowheads="1"/>
          </p:cNvSpPr>
          <p:nvPr/>
        </p:nvSpPr>
        <p:spPr bwMode="auto">
          <a:xfrm>
            <a:off x="2187575" y="3709988"/>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89" name="Oval 77"/>
          <p:cNvSpPr>
            <a:spLocks noChangeArrowheads="1"/>
          </p:cNvSpPr>
          <p:nvPr/>
        </p:nvSpPr>
        <p:spPr bwMode="auto">
          <a:xfrm>
            <a:off x="2235200" y="3738563"/>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90" name="Oval 77"/>
          <p:cNvSpPr>
            <a:spLocks noChangeArrowheads="1"/>
          </p:cNvSpPr>
          <p:nvPr/>
        </p:nvSpPr>
        <p:spPr bwMode="auto">
          <a:xfrm>
            <a:off x="2170113" y="3663950"/>
            <a:ext cx="46037" cy="46038"/>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91" name="Oval 77"/>
          <p:cNvSpPr>
            <a:spLocks noChangeArrowheads="1"/>
          </p:cNvSpPr>
          <p:nvPr/>
        </p:nvSpPr>
        <p:spPr bwMode="auto">
          <a:xfrm>
            <a:off x="2233613" y="3679825"/>
            <a:ext cx="46037" cy="46038"/>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92" name="Oval 77"/>
          <p:cNvSpPr>
            <a:spLocks noChangeArrowheads="1"/>
          </p:cNvSpPr>
          <p:nvPr/>
        </p:nvSpPr>
        <p:spPr bwMode="auto">
          <a:xfrm>
            <a:off x="2163763" y="3763963"/>
            <a:ext cx="46037"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93" name="Oval 77"/>
          <p:cNvSpPr>
            <a:spLocks noChangeArrowheads="1"/>
          </p:cNvSpPr>
          <p:nvPr/>
        </p:nvSpPr>
        <p:spPr bwMode="auto">
          <a:xfrm>
            <a:off x="1490663" y="3890963"/>
            <a:ext cx="46037"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94" name="Oval 77"/>
          <p:cNvSpPr>
            <a:spLocks noChangeArrowheads="1"/>
          </p:cNvSpPr>
          <p:nvPr/>
        </p:nvSpPr>
        <p:spPr bwMode="auto">
          <a:xfrm>
            <a:off x="1538288" y="3919538"/>
            <a:ext cx="46037"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95" name="Oval 77"/>
          <p:cNvSpPr>
            <a:spLocks noChangeArrowheads="1"/>
          </p:cNvSpPr>
          <p:nvPr/>
        </p:nvSpPr>
        <p:spPr bwMode="auto">
          <a:xfrm>
            <a:off x="1536700" y="3860800"/>
            <a:ext cx="46038" cy="46038"/>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648" name="Oval 77"/>
          <p:cNvSpPr>
            <a:spLocks noChangeArrowheads="1"/>
          </p:cNvSpPr>
          <p:nvPr/>
        </p:nvSpPr>
        <p:spPr bwMode="auto">
          <a:xfrm>
            <a:off x="1203325" y="3155950"/>
            <a:ext cx="46038" cy="46038"/>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649" name="Oval 77"/>
          <p:cNvSpPr>
            <a:spLocks noChangeArrowheads="1"/>
          </p:cNvSpPr>
          <p:nvPr/>
        </p:nvSpPr>
        <p:spPr bwMode="auto">
          <a:xfrm>
            <a:off x="1238250" y="3205163"/>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651" name="Oval 77"/>
          <p:cNvSpPr>
            <a:spLocks noChangeArrowheads="1"/>
          </p:cNvSpPr>
          <p:nvPr/>
        </p:nvSpPr>
        <p:spPr bwMode="auto">
          <a:xfrm>
            <a:off x="1258888" y="3148013"/>
            <a:ext cx="46037"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652" name="Oval 77"/>
          <p:cNvSpPr>
            <a:spLocks noChangeArrowheads="1"/>
          </p:cNvSpPr>
          <p:nvPr/>
        </p:nvSpPr>
        <p:spPr bwMode="auto">
          <a:xfrm>
            <a:off x="1471613" y="3197225"/>
            <a:ext cx="46037" cy="46038"/>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653" name="Oval 77"/>
          <p:cNvSpPr>
            <a:spLocks noChangeArrowheads="1"/>
          </p:cNvSpPr>
          <p:nvPr/>
        </p:nvSpPr>
        <p:spPr bwMode="auto">
          <a:xfrm>
            <a:off x="1519238" y="3154363"/>
            <a:ext cx="46037"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654" name="Oval 77"/>
          <p:cNvSpPr>
            <a:spLocks noChangeArrowheads="1"/>
          </p:cNvSpPr>
          <p:nvPr/>
        </p:nvSpPr>
        <p:spPr bwMode="auto">
          <a:xfrm>
            <a:off x="1452563" y="3124200"/>
            <a:ext cx="46037" cy="46038"/>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655" name="Oval 77"/>
          <p:cNvSpPr>
            <a:spLocks noChangeArrowheads="1"/>
          </p:cNvSpPr>
          <p:nvPr/>
        </p:nvSpPr>
        <p:spPr bwMode="auto">
          <a:xfrm>
            <a:off x="1519238" y="3227388"/>
            <a:ext cx="46037"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656" name="Oval 77"/>
          <p:cNvSpPr>
            <a:spLocks noChangeArrowheads="1"/>
          </p:cNvSpPr>
          <p:nvPr/>
        </p:nvSpPr>
        <p:spPr bwMode="auto">
          <a:xfrm>
            <a:off x="1508125" y="3300413"/>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657" name="Oval 77"/>
          <p:cNvSpPr>
            <a:spLocks noChangeArrowheads="1"/>
          </p:cNvSpPr>
          <p:nvPr/>
        </p:nvSpPr>
        <p:spPr bwMode="auto">
          <a:xfrm>
            <a:off x="1619250" y="3141663"/>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658" name="Oval 77"/>
          <p:cNvSpPr>
            <a:spLocks noChangeArrowheads="1"/>
          </p:cNvSpPr>
          <p:nvPr/>
        </p:nvSpPr>
        <p:spPr bwMode="auto">
          <a:xfrm>
            <a:off x="611188" y="3535363"/>
            <a:ext cx="46037"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659" name="Oval 77"/>
          <p:cNvSpPr>
            <a:spLocks noChangeArrowheads="1"/>
          </p:cNvSpPr>
          <p:nvPr/>
        </p:nvSpPr>
        <p:spPr bwMode="auto">
          <a:xfrm>
            <a:off x="687388" y="3495675"/>
            <a:ext cx="46037" cy="46038"/>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660" name="Oval 77"/>
          <p:cNvSpPr>
            <a:spLocks noChangeArrowheads="1"/>
          </p:cNvSpPr>
          <p:nvPr/>
        </p:nvSpPr>
        <p:spPr bwMode="auto">
          <a:xfrm>
            <a:off x="604838" y="3556000"/>
            <a:ext cx="46037" cy="46038"/>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661" name="Oval 77"/>
          <p:cNvSpPr>
            <a:spLocks noChangeArrowheads="1"/>
          </p:cNvSpPr>
          <p:nvPr/>
        </p:nvSpPr>
        <p:spPr bwMode="auto">
          <a:xfrm>
            <a:off x="636588" y="3452813"/>
            <a:ext cx="46037"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662" name="Oval 77"/>
          <p:cNvSpPr>
            <a:spLocks noChangeArrowheads="1"/>
          </p:cNvSpPr>
          <p:nvPr/>
        </p:nvSpPr>
        <p:spPr bwMode="auto">
          <a:xfrm>
            <a:off x="760413" y="3459163"/>
            <a:ext cx="46037"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663" name="Oval 77"/>
          <p:cNvSpPr>
            <a:spLocks noChangeArrowheads="1"/>
          </p:cNvSpPr>
          <p:nvPr/>
        </p:nvSpPr>
        <p:spPr bwMode="auto">
          <a:xfrm>
            <a:off x="636588" y="3602038"/>
            <a:ext cx="46037"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664" name="Oval 77"/>
          <p:cNvSpPr>
            <a:spLocks noChangeArrowheads="1"/>
          </p:cNvSpPr>
          <p:nvPr/>
        </p:nvSpPr>
        <p:spPr bwMode="auto">
          <a:xfrm>
            <a:off x="558800" y="3516313"/>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665" name="Oval 77"/>
          <p:cNvSpPr>
            <a:spLocks noChangeArrowheads="1"/>
          </p:cNvSpPr>
          <p:nvPr/>
        </p:nvSpPr>
        <p:spPr bwMode="auto">
          <a:xfrm>
            <a:off x="1863725" y="4533900"/>
            <a:ext cx="46038" cy="46038"/>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666" name="Oval 77"/>
          <p:cNvSpPr>
            <a:spLocks noChangeArrowheads="1"/>
          </p:cNvSpPr>
          <p:nvPr/>
        </p:nvSpPr>
        <p:spPr bwMode="auto">
          <a:xfrm>
            <a:off x="1936750" y="4389438"/>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667" name="Oval 77"/>
          <p:cNvSpPr>
            <a:spLocks noChangeArrowheads="1"/>
          </p:cNvSpPr>
          <p:nvPr/>
        </p:nvSpPr>
        <p:spPr bwMode="auto">
          <a:xfrm>
            <a:off x="1919288" y="4525963"/>
            <a:ext cx="46037"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668" name="Oval 77"/>
          <p:cNvSpPr>
            <a:spLocks noChangeArrowheads="1"/>
          </p:cNvSpPr>
          <p:nvPr/>
        </p:nvSpPr>
        <p:spPr bwMode="auto">
          <a:xfrm>
            <a:off x="1778000" y="4292600"/>
            <a:ext cx="46038" cy="46038"/>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669" name="Oval 77"/>
          <p:cNvSpPr>
            <a:spLocks noChangeArrowheads="1"/>
          </p:cNvSpPr>
          <p:nvPr/>
        </p:nvSpPr>
        <p:spPr bwMode="auto">
          <a:xfrm>
            <a:off x="1774825" y="4341813"/>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670" name="Oval 77"/>
          <p:cNvSpPr>
            <a:spLocks noChangeArrowheads="1"/>
          </p:cNvSpPr>
          <p:nvPr/>
        </p:nvSpPr>
        <p:spPr bwMode="auto">
          <a:xfrm>
            <a:off x="1824038" y="4297363"/>
            <a:ext cx="46037"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671" name="Oval 77"/>
          <p:cNvSpPr>
            <a:spLocks noChangeArrowheads="1"/>
          </p:cNvSpPr>
          <p:nvPr/>
        </p:nvSpPr>
        <p:spPr bwMode="auto">
          <a:xfrm>
            <a:off x="1816100" y="4348163"/>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672" name="Oval 77"/>
          <p:cNvSpPr>
            <a:spLocks noChangeArrowheads="1"/>
          </p:cNvSpPr>
          <p:nvPr/>
        </p:nvSpPr>
        <p:spPr bwMode="auto">
          <a:xfrm>
            <a:off x="1914525" y="4341813"/>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673" name="Oval 77"/>
          <p:cNvSpPr>
            <a:spLocks noChangeArrowheads="1"/>
          </p:cNvSpPr>
          <p:nvPr/>
        </p:nvSpPr>
        <p:spPr bwMode="auto">
          <a:xfrm>
            <a:off x="1879600" y="3246438"/>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674" name="Oval 77"/>
          <p:cNvSpPr>
            <a:spLocks noChangeArrowheads="1"/>
          </p:cNvSpPr>
          <p:nvPr/>
        </p:nvSpPr>
        <p:spPr bwMode="auto">
          <a:xfrm>
            <a:off x="1857375" y="3198813"/>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675" name="Oval 77"/>
          <p:cNvSpPr>
            <a:spLocks noChangeArrowheads="1"/>
          </p:cNvSpPr>
          <p:nvPr/>
        </p:nvSpPr>
        <p:spPr bwMode="auto">
          <a:xfrm>
            <a:off x="1838325" y="3271838"/>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676" name="Oval 77"/>
          <p:cNvSpPr>
            <a:spLocks noChangeArrowheads="1"/>
          </p:cNvSpPr>
          <p:nvPr/>
        </p:nvSpPr>
        <p:spPr bwMode="auto">
          <a:xfrm>
            <a:off x="1816100" y="3224213"/>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677" name="Oval 77"/>
          <p:cNvSpPr>
            <a:spLocks noChangeArrowheads="1"/>
          </p:cNvSpPr>
          <p:nvPr/>
        </p:nvSpPr>
        <p:spPr bwMode="auto">
          <a:xfrm>
            <a:off x="1790700" y="3294063"/>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678" name="Oval 77"/>
          <p:cNvSpPr>
            <a:spLocks noChangeArrowheads="1"/>
          </p:cNvSpPr>
          <p:nvPr/>
        </p:nvSpPr>
        <p:spPr bwMode="auto">
          <a:xfrm>
            <a:off x="1768475" y="3246438"/>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679" name="Oval 77"/>
          <p:cNvSpPr>
            <a:spLocks noChangeArrowheads="1"/>
          </p:cNvSpPr>
          <p:nvPr/>
        </p:nvSpPr>
        <p:spPr bwMode="auto">
          <a:xfrm>
            <a:off x="1835150" y="3338513"/>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872" name="Oval 77"/>
          <p:cNvSpPr>
            <a:spLocks noChangeArrowheads="1"/>
          </p:cNvSpPr>
          <p:nvPr/>
        </p:nvSpPr>
        <p:spPr bwMode="auto">
          <a:xfrm>
            <a:off x="2124075" y="3217863"/>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873" name="Oval 77"/>
          <p:cNvSpPr>
            <a:spLocks noChangeArrowheads="1"/>
          </p:cNvSpPr>
          <p:nvPr/>
        </p:nvSpPr>
        <p:spPr bwMode="auto">
          <a:xfrm>
            <a:off x="2930525" y="1903413"/>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874" name="Oval 77"/>
          <p:cNvSpPr>
            <a:spLocks noChangeArrowheads="1"/>
          </p:cNvSpPr>
          <p:nvPr/>
        </p:nvSpPr>
        <p:spPr bwMode="auto">
          <a:xfrm>
            <a:off x="2933700" y="1979613"/>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875" name="Oval 77"/>
          <p:cNvSpPr>
            <a:spLocks noChangeArrowheads="1"/>
          </p:cNvSpPr>
          <p:nvPr/>
        </p:nvSpPr>
        <p:spPr bwMode="auto">
          <a:xfrm>
            <a:off x="2867025" y="1951038"/>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876" name="Oval 77"/>
          <p:cNvSpPr>
            <a:spLocks noChangeArrowheads="1"/>
          </p:cNvSpPr>
          <p:nvPr/>
        </p:nvSpPr>
        <p:spPr bwMode="auto">
          <a:xfrm>
            <a:off x="3086100" y="1690688"/>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877" name="Oval 77"/>
          <p:cNvSpPr>
            <a:spLocks noChangeArrowheads="1"/>
          </p:cNvSpPr>
          <p:nvPr/>
        </p:nvSpPr>
        <p:spPr bwMode="auto">
          <a:xfrm>
            <a:off x="3124200" y="1744663"/>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878" name="Oval 77"/>
          <p:cNvSpPr>
            <a:spLocks noChangeArrowheads="1"/>
          </p:cNvSpPr>
          <p:nvPr/>
        </p:nvSpPr>
        <p:spPr bwMode="auto">
          <a:xfrm>
            <a:off x="3302000" y="2024063"/>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879" name="Oval 77"/>
          <p:cNvSpPr>
            <a:spLocks noChangeArrowheads="1"/>
          </p:cNvSpPr>
          <p:nvPr/>
        </p:nvSpPr>
        <p:spPr bwMode="auto">
          <a:xfrm>
            <a:off x="3241675" y="2055813"/>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880" name="Oval 77"/>
          <p:cNvSpPr>
            <a:spLocks noChangeArrowheads="1"/>
          </p:cNvSpPr>
          <p:nvPr/>
        </p:nvSpPr>
        <p:spPr bwMode="auto">
          <a:xfrm>
            <a:off x="3194050" y="2093913"/>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881" name="Oval 77"/>
          <p:cNvSpPr>
            <a:spLocks noChangeArrowheads="1"/>
          </p:cNvSpPr>
          <p:nvPr/>
        </p:nvSpPr>
        <p:spPr bwMode="auto">
          <a:xfrm>
            <a:off x="3340100" y="2081213"/>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882" name="Oval 77"/>
          <p:cNvSpPr>
            <a:spLocks noChangeArrowheads="1"/>
          </p:cNvSpPr>
          <p:nvPr/>
        </p:nvSpPr>
        <p:spPr bwMode="auto">
          <a:xfrm>
            <a:off x="3276600" y="2112963"/>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883" name="Oval 77"/>
          <p:cNvSpPr>
            <a:spLocks noChangeArrowheads="1"/>
          </p:cNvSpPr>
          <p:nvPr/>
        </p:nvSpPr>
        <p:spPr bwMode="auto">
          <a:xfrm>
            <a:off x="3222625" y="2151063"/>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884" name="Oval 77"/>
          <p:cNvSpPr>
            <a:spLocks noChangeArrowheads="1"/>
          </p:cNvSpPr>
          <p:nvPr/>
        </p:nvSpPr>
        <p:spPr bwMode="auto">
          <a:xfrm>
            <a:off x="3248025" y="2284413"/>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885" name="Oval 77"/>
          <p:cNvSpPr>
            <a:spLocks noChangeArrowheads="1"/>
          </p:cNvSpPr>
          <p:nvPr/>
        </p:nvSpPr>
        <p:spPr bwMode="auto">
          <a:xfrm>
            <a:off x="3171825" y="2287588"/>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886" name="Oval 77"/>
          <p:cNvSpPr>
            <a:spLocks noChangeArrowheads="1"/>
          </p:cNvSpPr>
          <p:nvPr/>
        </p:nvSpPr>
        <p:spPr bwMode="auto">
          <a:xfrm>
            <a:off x="3286125" y="2589213"/>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887" name="Oval 77"/>
          <p:cNvSpPr>
            <a:spLocks noChangeArrowheads="1"/>
          </p:cNvSpPr>
          <p:nvPr/>
        </p:nvSpPr>
        <p:spPr bwMode="auto">
          <a:xfrm>
            <a:off x="3143250" y="2611438"/>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888" name="Oval 77"/>
          <p:cNvSpPr>
            <a:spLocks noChangeArrowheads="1"/>
          </p:cNvSpPr>
          <p:nvPr/>
        </p:nvSpPr>
        <p:spPr bwMode="auto">
          <a:xfrm>
            <a:off x="3133725" y="2541588"/>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889" name="Oval 77"/>
          <p:cNvSpPr>
            <a:spLocks noChangeArrowheads="1"/>
          </p:cNvSpPr>
          <p:nvPr/>
        </p:nvSpPr>
        <p:spPr bwMode="auto">
          <a:xfrm>
            <a:off x="3048000" y="2640013"/>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890" name="Oval 77"/>
          <p:cNvSpPr>
            <a:spLocks noChangeArrowheads="1"/>
          </p:cNvSpPr>
          <p:nvPr/>
        </p:nvSpPr>
        <p:spPr bwMode="auto">
          <a:xfrm>
            <a:off x="2997200" y="2566988"/>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891" name="Oval 77"/>
          <p:cNvSpPr>
            <a:spLocks noChangeArrowheads="1"/>
          </p:cNvSpPr>
          <p:nvPr/>
        </p:nvSpPr>
        <p:spPr bwMode="auto">
          <a:xfrm>
            <a:off x="2962275" y="2503488"/>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892" name="Oval 77"/>
          <p:cNvSpPr>
            <a:spLocks noChangeArrowheads="1"/>
          </p:cNvSpPr>
          <p:nvPr/>
        </p:nvSpPr>
        <p:spPr bwMode="auto">
          <a:xfrm>
            <a:off x="3165475" y="2478088"/>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893" name="Oval 77"/>
          <p:cNvSpPr>
            <a:spLocks noChangeArrowheads="1"/>
          </p:cNvSpPr>
          <p:nvPr/>
        </p:nvSpPr>
        <p:spPr bwMode="auto">
          <a:xfrm>
            <a:off x="3108325" y="2478088"/>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894" name="Oval 77"/>
          <p:cNvSpPr>
            <a:spLocks noChangeArrowheads="1"/>
          </p:cNvSpPr>
          <p:nvPr/>
        </p:nvSpPr>
        <p:spPr bwMode="auto">
          <a:xfrm>
            <a:off x="3136900" y="2420938"/>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895" name="Oval 77"/>
          <p:cNvSpPr>
            <a:spLocks noChangeArrowheads="1"/>
          </p:cNvSpPr>
          <p:nvPr/>
        </p:nvSpPr>
        <p:spPr bwMode="auto">
          <a:xfrm>
            <a:off x="2843213" y="2492375"/>
            <a:ext cx="46037" cy="46038"/>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897" name="Oval 77"/>
          <p:cNvSpPr>
            <a:spLocks noChangeArrowheads="1"/>
          </p:cNvSpPr>
          <p:nvPr/>
        </p:nvSpPr>
        <p:spPr bwMode="auto">
          <a:xfrm>
            <a:off x="2828925" y="2427288"/>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898" name="Oval 77"/>
          <p:cNvSpPr>
            <a:spLocks noChangeArrowheads="1"/>
          </p:cNvSpPr>
          <p:nvPr/>
        </p:nvSpPr>
        <p:spPr bwMode="auto">
          <a:xfrm>
            <a:off x="2584450" y="2630488"/>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899" name="Oval 77"/>
          <p:cNvSpPr>
            <a:spLocks noChangeArrowheads="1"/>
          </p:cNvSpPr>
          <p:nvPr/>
        </p:nvSpPr>
        <p:spPr bwMode="auto">
          <a:xfrm>
            <a:off x="2540000" y="2652713"/>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900" name="Oval 77"/>
          <p:cNvSpPr>
            <a:spLocks noChangeArrowheads="1"/>
          </p:cNvSpPr>
          <p:nvPr/>
        </p:nvSpPr>
        <p:spPr bwMode="auto">
          <a:xfrm>
            <a:off x="2489200" y="2681288"/>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901" name="Oval 77"/>
          <p:cNvSpPr>
            <a:spLocks noChangeArrowheads="1"/>
          </p:cNvSpPr>
          <p:nvPr/>
        </p:nvSpPr>
        <p:spPr bwMode="auto">
          <a:xfrm>
            <a:off x="2432050" y="2671763"/>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902" name="Oval 77"/>
          <p:cNvSpPr>
            <a:spLocks noChangeArrowheads="1"/>
          </p:cNvSpPr>
          <p:nvPr/>
        </p:nvSpPr>
        <p:spPr bwMode="auto">
          <a:xfrm>
            <a:off x="2606675" y="2681288"/>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903" name="Oval 77"/>
          <p:cNvSpPr>
            <a:spLocks noChangeArrowheads="1"/>
          </p:cNvSpPr>
          <p:nvPr/>
        </p:nvSpPr>
        <p:spPr bwMode="auto">
          <a:xfrm>
            <a:off x="2562225" y="2703513"/>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712" name="Oval 77"/>
          <p:cNvSpPr>
            <a:spLocks noChangeArrowheads="1"/>
          </p:cNvSpPr>
          <p:nvPr/>
        </p:nvSpPr>
        <p:spPr bwMode="auto">
          <a:xfrm>
            <a:off x="2511425" y="2732088"/>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713" name="Oval 77"/>
          <p:cNvSpPr>
            <a:spLocks noChangeArrowheads="1"/>
          </p:cNvSpPr>
          <p:nvPr/>
        </p:nvSpPr>
        <p:spPr bwMode="auto">
          <a:xfrm>
            <a:off x="2460625" y="2747963"/>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714" name="Oval 77"/>
          <p:cNvSpPr>
            <a:spLocks noChangeArrowheads="1"/>
          </p:cNvSpPr>
          <p:nvPr/>
        </p:nvSpPr>
        <p:spPr bwMode="auto">
          <a:xfrm>
            <a:off x="2628900" y="2738438"/>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715" name="Oval 77"/>
          <p:cNvSpPr>
            <a:spLocks noChangeArrowheads="1"/>
          </p:cNvSpPr>
          <p:nvPr/>
        </p:nvSpPr>
        <p:spPr bwMode="auto">
          <a:xfrm>
            <a:off x="2584450" y="2760663"/>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716" name="Oval 77"/>
          <p:cNvSpPr>
            <a:spLocks noChangeArrowheads="1"/>
          </p:cNvSpPr>
          <p:nvPr/>
        </p:nvSpPr>
        <p:spPr bwMode="auto">
          <a:xfrm>
            <a:off x="2533650" y="2789238"/>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717" name="Oval 77"/>
          <p:cNvSpPr>
            <a:spLocks noChangeArrowheads="1"/>
          </p:cNvSpPr>
          <p:nvPr/>
        </p:nvSpPr>
        <p:spPr bwMode="auto">
          <a:xfrm>
            <a:off x="2482850" y="2805113"/>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718" name="Oval 77"/>
          <p:cNvSpPr>
            <a:spLocks noChangeArrowheads="1"/>
          </p:cNvSpPr>
          <p:nvPr/>
        </p:nvSpPr>
        <p:spPr bwMode="auto">
          <a:xfrm>
            <a:off x="2676525" y="2852738"/>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719" name="Oval 77"/>
          <p:cNvSpPr>
            <a:spLocks noChangeArrowheads="1"/>
          </p:cNvSpPr>
          <p:nvPr/>
        </p:nvSpPr>
        <p:spPr bwMode="auto">
          <a:xfrm>
            <a:off x="2603500" y="2824163"/>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720" name="Oval 77"/>
          <p:cNvSpPr>
            <a:spLocks noChangeArrowheads="1"/>
          </p:cNvSpPr>
          <p:nvPr/>
        </p:nvSpPr>
        <p:spPr bwMode="auto">
          <a:xfrm>
            <a:off x="2552700" y="2852738"/>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721" name="Oval 77"/>
          <p:cNvSpPr>
            <a:spLocks noChangeArrowheads="1"/>
          </p:cNvSpPr>
          <p:nvPr/>
        </p:nvSpPr>
        <p:spPr bwMode="auto">
          <a:xfrm>
            <a:off x="2501900" y="2868613"/>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722" name="Oval 77"/>
          <p:cNvSpPr>
            <a:spLocks noChangeArrowheads="1"/>
          </p:cNvSpPr>
          <p:nvPr/>
        </p:nvSpPr>
        <p:spPr bwMode="auto">
          <a:xfrm>
            <a:off x="2625725" y="2878138"/>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723" name="Oval 77"/>
          <p:cNvSpPr>
            <a:spLocks noChangeArrowheads="1"/>
          </p:cNvSpPr>
          <p:nvPr/>
        </p:nvSpPr>
        <p:spPr bwMode="auto">
          <a:xfrm>
            <a:off x="2574925" y="2903538"/>
            <a:ext cx="46038"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724" name="Oval 77"/>
          <p:cNvSpPr>
            <a:spLocks noChangeArrowheads="1"/>
          </p:cNvSpPr>
          <p:nvPr/>
        </p:nvSpPr>
        <p:spPr bwMode="auto">
          <a:xfrm>
            <a:off x="4832350" y="1768475"/>
            <a:ext cx="46038" cy="46038"/>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725" name="Oval 77"/>
          <p:cNvSpPr>
            <a:spLocks noChangeArrowheads="1"/>
          </p:cNvSpPr>
          <p:nvPr/>
        </p:nvSpPr>
        <p:spPr bwMode="auto">
          <a:xfrm>
            <a:off x="4360863" y="1201738"/>
            <a:ext cx="46037"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726" name="Oval 77"/>
          <p:cNvSpPr>
            <a:spLocks noChangeArrowheads="1"/>
          </p:cNvSpPr>
          <p:nvPr/>
        </p:nvSpPr>
        <p:spPr bwMode="auto">
          <a:xfrm>
            <a:off x="4314825" y="1130300"/>
            <a:ext cx="46038" cy="46038"/>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727" name="Oval 77"/>
          <p:cNvSpPr>
            <a:spLocks noChangeArrowheads="1"/>
          </p:cNvSpPr>
          <p:nvPr/>
        </p:nvSpPr>
        <p:spPr bwMode="auto">
          <a:xfrm>
            <a:off x="4891088" y="1765300"/>
            <a:ext cx="46037" cy="46038"/>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728" name="Oval 77"/>
          <p:cNvSpPr>
            <a:spLocks noChangeArrowheads="1"/>
          </p:cNvSpPr>
          <p:nvPr/>
        </p:nvSpPr>
        <p:spPr bwMode="auto">
          <a:xfrm>
            <a:off x="4824413" y="1828800"/>
            <a:ext cx="46037" cy="46038"/>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729" name="Oval 77"/>
          <p:cNvSpPr>
            <a:spLocks noChangeArrowheads="1"/>
          </p:cNvSpPr>
          <p:nvPr/>
        </p:nvSpPr>
        <p:spPr bwMode="auto">
          <a:xfrm>
            <a:off x="4884738" y="1825625"/>
            <a:ext cx="46037" cy="46038"/>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731" name="Oval 77"/>
          <p:cNvSpPr>
            <a:spLocks noChangeArrowheads="1"/>
          </p:cNvSpPr>
          <p:nvPr/>
        </p:nvSpPr>
        <p:spPr bwMode="auto">
          <a:xfrm>
            <a:off x="4456113" y="1181100"/>
            <a:ext cx="46037" cy="46038"/>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732" name="Oval 77"/>
          <p:cNvSpPr>
            <a:spLocks noChangeArrowheads="1"/>
          </p:cNvSpPr>
          <p:nvPr/>
        </p:nvSpPr>
        <p:spPr bwMode="auto">
          <a:xfrm>
            <a:off x="4371975" y="1149350"/>
            <a:ext cx="46038" cy="46038"/>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733" name="Oval 77"/>
          <p:cNvSpPr>
            <a:spLocks noChangeArrowheads="1"/>
          </p:cNvSpPr>
          <p:nvPr/>
        </p:nvSpPr>
        <p:spPr bwMode="auto">
          <a:xfrm>
            <a:off x="4492625" y="1225550"/>
            <a:ext cx="46038" cy="46038"/>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734" name="Oval 77"/>
          <p:cNvSpPr>
            <a:spLocks noChangeArrowheads="1"/>
          </p:cNvSpPr>
          <p:nvPr/>
        </p:nvSpPr>
        <p:spPr bwMode="auto">
          <a:xfrm>
            <a:off x="4418013" y="1108075"/>
            <a:ext cx="46037" cy="46038"/>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735" name="Oval 77"/>
          <p:cNvSpPr>
            <a:spLocks noChangeArrowheads="1"/>
          </p:cNvSpPr>
          <p:nvPr/>
        </p:nvSpPr>
        <p:spPr bwMode="auto">
          <a:xfrm>
            <a:off x="4257675" y="1212850"/>
            <a:ext cx="46038" cy="46038"/>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736" name="Oval 77"/>
          <p:cNvSpPr>
            <a:spLocks noChangeArrowheads="1"/>
          </p:cNvSpPr>
          <p:nvPr/>
        </p:nvSpPr>
        <p:spPr bwMode="auto">
          <a:xfrm>
            <a:off x="4310063" y="1258888"/>
            <a:ext cx="46037" cy="46037"/>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737" name="Oval 77"/>
          <p:cNvSpPr>
            <a:spLocks noChangeArrowheads="1"/>
          </p:cNvSpPr>
          <p:nvPr/>
        </p:nvSpPr>
        <p:spPr bwMode="auto">
          <a:xfrm>
            <a:off x="4443413" y="1143000"/>
            <a:ext cx="82550" cy="46038"/>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738" name="Oval 77"/>
          <p:cNvSpPr>
            <a:spLocks noChangeArrowheads="1"/>
          </p:cNvSpPr>
          <p:nvPr/>
        </p:nvSpPr>
        <p:spPr bwMode="auto">
          <a:xfrm>
            <a:off x="4451350" y="1225550"/>
            <a:ext cx="46038" cy="46038"/>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739" name="Oval 77"/>
          <p:cNvSpPr>
            <a:spLocks noChangeArrowheads="1"/>
          </p:cNvSpPr>
          <p:nvPr/>
        </p:nvSpPr>
        <p:spPr bwMode="auto">
          <a:xfrm>
            <a:off x="4406900" y="1260475"/>
            <a:ext cx="46038" cy="46038"/>
          </a:xfrm>
          <a:prstGeom prst="ellipse">
            <a:avLst/>
          </a:prstGeom>
          <a:gradFill rotWithShape="1">
            <a:gsLst>
              <a:gs pos="0">
                <a:schemeClr val="bg1"/>
              </a:gs>
              <a:gs pos="100000">
                <a:schemeClr val="bg1">
                  <a:gamma/>
                  <a:shade val="60784"/>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740" name="Oval 77"/>
          <p:cNvSpPr/>
          <p:nvPr/>
        </p:nvSpPr>
        <p:spPr>
          <a:xfrm>
            <a:off x="4060825" y="4683125"/>
            <a:ext cx="46038" cy="4603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7741" name="Oval 77"/>
          <p:cNvSpPr/>
          <p:nvPr/>
        </p:nvSpPr>
        <p:spPr>
          <a:xfrm>
            <a:off x="4006850" y="4684713"/>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7742" name="Oval 77"/>
          <p:cNvSpPr/>
          <p:nvPr/>
        </p:nvSpPr>
        <p:spPr>
          <a:xfrm>
            <a:off x="3952875" y="4687888"/>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7743" name="Oval 77"/>
          <p:cNvSpPr/>
          <p:nvPr/>
        </p:nvSpPr>
        <p:spPr>
          <a:xfrm>
            <a:off x="4062413" y="4737100"/>
            <a:ext cx="46037" cy="4603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7904" name="Oval 77"/>
          <p:cNvSpPr/>
          <p:nvPr/>
        </p:nvSpPr>
        <p:spPr>
          <a:xfrm>
            <a:off x="4010025" y="4733925"/>
            <a:ext cx="46038" cy="4603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7905" name="Oval 77"/>
          <p:cNvSpPr/>
          <p:nvPr/>
        </p:nvSpPr>
        <p:spPr>
          <a:xfrm>
            <a:off x="3952875" y="4737100"/>
            <a:ext cx="46038" cy="4603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7906" name="Oval 77"/>
          <p:cNvSpPr/>
          <p:nvPr/>
        </p:nvSpPr>
        <p:spPr>
          <a:xfrm>
            <a:off x="4062413" y="4787900"/>
            <a:ext cx="46037" cy="4603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7907" name="Oval 77"/>
          <p:cNvSpPr/>
          <p:nvPr/>
        </p:nvSpPr>
        <p:spPr>
          <a:xfrm>
            <a:off x="4011613" y="4789488"/>
            <a:ext cx="46037"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7908" name="Oval 77"/>
          <p:cNvSpPr/>
          <p:nvPr/>
        </p:nvSpPr>
        <p:spPr>
          <a:xfrm>
            <a:off x="4878388" y="4537075"/>
            <a:ext cx="46037" cy="4603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7909" name="Oval 77"/>
          <p:cNvSpPr/>
          <p:nvPr/>
        </p:nvSpPr>
        <p:spPr>
          <a:xfrm>
            <a:off x="4884738" y="4394200"/>
            <a:ext cx="46037" cy="4603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7910" name="Oval 77"/>
          <p:cNvSpPr/>
          <p:nvPr/>
        </p:nvSpPr>
        <p:spPr>
          <a:xfrm>
            <a:off x="4864100" y="4468813"/>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7911" name="Oval 77"/>
          <p:cNvSpPr/>
          <p:nvPr/>
        </p:nvSpPr>
        <p:spPr>
          <a:xfrm>
            <a:off x="4197350" y="2287588"/>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7912" name="Oval 77"/>
          <p:cNvSpPr/>
          <p:nvPr/>
        </p:nvSpPr>
        <p:spPr>
          <a:xfrm>
            <a:off x="4257675" y="2270125"/>
            <a:ext cx="46038" cy="4603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7913" name="Oval 77"/>
          <p:cNvSpPr/>
          <p:nvPr/>
        </p:nvSpPr>
        <p:spPr>
          <a:xfrm>
            <a:off x="4213225" y="2346325"/>
            <a:ext cx="46038" cy="4603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7914" name="Oval 77"/>
          <p:cNvSpPr/>
          <p:nvPr/>
        </p:nvSpPr>
        <p:spPr>
          <a:xfrm>
            <a:off x="4264025" y="2322513"/>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7915" name="Oval 77"/>
          <p:cNvSpPr/>
          <p:nvPr/>
        </p:nvSpPr>
        <p:spPr>
          <a:xfrm>
            <a:off x="4229100" y="2409825"/>
            <a:ext cx="46038" cy="4603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7916" name="Oval 77"/>
          <p:cNvSpPr/>
          <p:nvPr/>
        </p:nvSpPr>
        <p:spPr>
          <a:xfrm>
            <a:off x="4278313" y="2373313"/>
            <a:ext cx="46037"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7917" name="Oval 77"/>
          <p:cNvSpPr/>
          <p:nvPr/>
        </p:nvSpPr>
        <p:spPr>
          <a:xfrm>
            <a:off x="4251325" y="2466975"/>
            <a:ext cx="46038" cy="4603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7918" name="Oval 77"/>
          <p:cNvSpPr/>
          <p:nvPr/>
        </p:nvSpPr>
        <p:spPr>
          <a:xfrm>
            <a:off x="4291013" y="2422525"/>
            <a:ext cx="46037" cy="4603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7919" name="Oval 77"/>
          <p:cNvSpPr/>
          <p:nvPr/>
        </p:nvSpPr>
        <p:spPr>
          <a:xfrm>
            <a:off x="4283075" y="2554288"/>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7920" name="Oval 77"/>
          <p:cNvSpPr/>
          <p:nvPr/>
        </p:nvSpPr>
        <p:spPr>
          <a:xfrm>
            <a:off x="4327525" y="2522538"/>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7921" name="Oval 77"/>
          <p:cNvSpPr/>
          <p:nvPr/>
        </p:nvSpPr>
        <p:spPr>
          <a:xfrm>
            <a:off x="4308475" y="2606675"/>
            <a:ext cx="46038" cy="4603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7922" name="Oval 77"/>
          <p:cNvSpPr/>
          <p:nvPr/>
        </p:nvSpPr>
        <p:spPr>
          <a:xfrm>
            <a:off x="4356100" y="2581275"/>
            <a:ext cx="46038" cy="4603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7923" name="Oval 77"/>
          <p:cNvSpPr/>
          <p:nvPr/>
        </p:nvSpPr>
        <p:spPr>
          <a:xfrm>
            <a:off x="4337050" y="2655888"/>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7924" name="Oval 77"/>
          <p:cNvSpPr/>
          <p:nvPr/>
        </p:nvSpPr>
        <p:spPr>
          <a:xfrm>
            <a:off x="4386263" y="2635250"/>
            <a:ext cx="46037" cy="4603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7925" name="Oval 77"/>
          <p:cNvSpPr/>
          <p:nvPr/>
        </p:nvSpPr>
        <p:spPr>
          <a:xfrm>
            <a:off x="4364038" y="2713038"/>
            <a:ext cx="46037"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7926" name="Oval 77"/>
          <p:cNvSpPr/>
          <p:nvPr/>
        </p:nvSpPr>
        <p:spPr>
          <a:xfrm>
            <a:off x="4413250" y="2693988"/>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7927" name="Oval 77"/>
          <p:cNvSpPr/>
          <p:nvPr/>
        </p:nvSpPr>
        <p:spPr>
          <a:xfrm>
            <a:off x="4406900" y="2751138"/>
            <a:ext cx="46038" cy="460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800"/>
          </a:p>
        </p:txBody>
      </p:sp>
      <p:sp>
        <p:nvSpPr>
          <p:cNvPr id="27896" name="Line 248"/>
          <p:cNvSpPr>
            <a:spLocks noChangeShapeType="1"/>
          </p:cNvSpPr>
          <p:nvPr/>
        </p:nvSpPr>
        <p:spPr bwMode="auto">
          <a:xfrm>
            <a:off x="4356100" y="1700213"/>
            <a:ext cx="144463" cy="3744912"/>
          </a:xfrm>
          <a:prstGeom prst="line">
            <a:avLst/>
          </a:prstGeom>
          <a:noFill/>
          <a:ln w="9525">
            <a:solidFill>
              <a:schemeClr val="tx1"/>
            </a:solidFill>
            <a:round/>
            <a:headEnd/>
            <a:tailEnd type="triangle" w="med" len="med"/>
          </a:ln>
          <a:effectLst>
            <a:outerShdw dist="20000" dir="5400000" rotWithShape="0">
              <a:srgbClr val="000000">
                <a:alpha val="37999"/>
              </a:srgbClr>
            </a:outerShdw>
          </a:effectLst>
        </p:spPr>
        <p:txBody>
          <a:bodyPr lIns="90000" tIns="46800" rIns="90000" bIns="46800" anchor="ctr"/>
          <a:lstStyle/>
          <a:p>
            <a:pPr algn="ctr">
              <a:defRPr/>
            </a:pPr>
            <a:endParaRPr lang="fi-FI"/>
          </a:p>
        </p:txBody>
      </p:sp>
      <p:sp>
        <p:nvSpPr>
          <p:cNvPr id="27928" name="Oval 42"/>
          <p:cNvSpPr>
            <a:spLocks noChangeArrowheads="1"/>
          </p:cNvSpPr>
          <p:nvPr/>
        </p:nvSpPr>
        <p:spPr bwMode="auto">
          <a:xfrm>
            <a:off x="3706813" y="3068638"/>
            <a:ext cx="46037" cy="46037"/>
          </a:xfrm>
          <a:prstGeom prst="ellipse">
            <a:avLst/>
          </a:prstGeom>
          <a:gradFill rotWithShape="1">
            <a:gsLst>
              <a:gs pos="0">
                <a:schemeClr val="bg1"/>
              </a:gs>
              <a:gs pos="100000">
                <a:schemeClr val="bg1">
                  <a:gamma/>
                  <a:shade val="78431"/>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929" name="Oval 42"/>
          <p:cNvSpPr>
            <a:spLocks noChangeArrowheads="1"/>
          </p:cNvSpPr>
          <p:nvPr/>
        </p:nvSpPr>
        <p:spPr bwMode="auto">
          <a:xfrm>
            <a:off x="3663950" y="2965450"/>
            <a:ext cx="46038" cy="46038"/>
          </a:xfrm>
          <a:prstGeom prst="ellipse">
            <a:avLst/>
          </a:prstGeom>
          <a:gradFill rotWithShape="1">
            <a:gsLst>
              <a:gs pos="0">
                <a:schemeClr val="bg1"/>
              </a:gs>
              <a:gs pos="100000">
                <a:schemeClr val="bg1">
                  <a:gamma/>
                  <a:shade val="78431"/>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7930" name="Oval 42"/>
          <p:cNvSpPr>
            <a:spLocks noChangeArrowheads="1"/>
          </p:cNvSpPr>
          <p:nvPr/>
        </p:nvSpPr>
        <p:spPr bwMode="auto">
          <a:xfrm>
            <a:off x="3608388" y="2874963"/>
            <a:ext cx="46037" cy="46037"/>
          </a:xfrm>
          <a:prstGeom prst="ellipse">
            <a:avLst/>
          </a:prstGeom>
          <a:gradFill rotWithShape="1">
            <a:gsLst>
              <a:gs pos="0">
                <a:schemeClr val="bg1"/>
              </a:gs>
              <a:gs pos="100000">
                <a:schemeClr val="bg1">
                  <a:gamma/>
                  <a:shade val="78431"/>
                  <a:invGamma/>
                </a:schemeClr>
              </a:gs>
            </a:gsLst>
            <a:lin ang="5400000" scaled="1"/>
          </a:gradFill>
          <a:ln w="9525" algn="ctr">
            <a:solidFill>
              <a:schemeClr val="tx1"/>
            </a:solidFill>
            <a:round/>
            <a:headEnd/>
            <a:tailEnd/>
          </a:ln>
          <a:effectLst>
            <a:outerShdw dist="20000" dir="5400000" rotWithShape="0">
              <a:srgbClr val="000000">
                <a:alpha val="37999"/>
              </a:srgbClr>
            </a:outerShdw>
          </a:effectLst>
        </p:spPr>
        <p:txBody>
          <a:bodyPr anchor="ctr"/>
          <a:lstStyle/>
          <a:p>
            <a:pPr algn="ctr" fontAlgn="auto">
              <a:spcBef>
                <a:spcPts val="0"/>
              </a:spcBef>
              <a:spcAft>
                <a:spcPts val="0"/>
              </a:spcAft>
              <a:defRPr/>
            </a:pPr>
            <a:endParaRPr lang="en-US" sz="1800">
              <a:solidFill>
                <a:schemeClr val="dk1"/>
              </a:solidFill>
              <a:latin typeface="+mn-lt"/>
            </a:endParaRPr>
          </a:p>
        </p:txBody>
      </p:sp>
      <p:sp>
        <p:nvSpPr>
          <p:cNvPr id="252" name="Regular Pentagon 251"/>
          <p:cNvSpPr/>
          <p:nvPr/>
        </p:nvSpPr>
        <p:spPr>
          <a:xfrm>
            <a:off x="2214563" y="1009650"/>
            <a:ext cx="63500" cy="63500"/>
          </a:xfrm>
          <a:prstGeom prst="pentagon">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253" name="Regular Pentagon 252"/>
          <p:cNvSpPr/>
          <p:nvPr/>
        </p:nvSpPr>
        <p:spPr>
          <a:xfrm>
            <a:off x="3541713" y="2974975"/>
            <a:ext cx="63500" cy="63500"/>
          </a:xfrm>
          <a:prstGeom prst="pentagon">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254" name="Regular Pentagon 253"/>
          <p:cNvSpPr/>
          <p:nvPr/>
        </p:nvSpPr>
        <p:spPr>
          <a:xfrm>
            <a:off x="3470275" y="3155950"/>
            <a:ext cx="63500" cy="63500"/>
          </a:xfrm>
          <a:prstGeom prst="pentagon">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255" name="Regular Pentagon 254"/>
          <p:cNvSpPr/>
          <p:nvPr/>
        </p:nvSpPr>
        <p:spPr>
          <a:xfrm>
            <a:off x="3224213" y="3122613"/>
            <a:ext cx="63500" cy="63500"/>
          </a:xfrm>
          <a:prstGeom prst="pentagon">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256" name="Regular Pentagon 255"/>
          <p:cNvSpPr/>
          <p:nvPr/>
        </p:nvSpPr>
        <p:spPr>
          <a:xfrm>
            <a:off x="5067300" y="4997450"/>
            <a:ext cx="61913" cy="63500"/>
          </a:xfrm>
          <a:prstGeom prst="pentagon">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Otsikko 4"/>
          <p:cNvSpPr>
            <a:spLocks noGrp="1"/>
          </p:cNvSpPr>
          <p:nvPr>
            <p:ph type="title"/>
          </p:nvPr>
        </p:nvSpPr>
        <p:spPr/>
        <p:txBody>
          <a:bodyPr/>
          <a:lstStyle/>
          <a:p>
            <a:r>
              <a:rPr lang="fi-FI"/>
              <a:t>Pommitusten tulokset</a:t>
            </a:r>
          </a:p>
        </p:txBody>
      </p:sp>
      <p:sp>
        <p:nvSpPr>
          <p:cNvPr id="40962" name="Sisällön paikkamerkki 5"/>
          <p:cNvSpPr>
            <a:spLocks noGrp="1"/>
          </p:cNvSpPr>
          <p:nvPr>
            <p:ph idx="1"/>
          </p:nvPr>
        </p:nvSpPr>
        <p:spPr/>
        <p:txBody>
          <a:bodyPr/>
          <a:lstStyle/>
          <a:p>
            <a:r>
              <a:rPr lang="fi-FI" sz="2400"/>
              <a:t>Koneiden lukumäärään ja pudotettujen pommien määrään nähden tuhot olivat vähäisiä.  Suomen puolustuksen kannalta pommituksilla ei ollut merkitystä. 16 henkeä sai surmansa, 24 haavoittui, kaksi hevosta kuoli, 2 rakennusta tuhoutui täysin ja 38 rakennusta vaurioitui. Kuusi rautatievaunua ja kiskoja vaurioitui.</a:t>
            </a:r>
          </a:p>
          <a:p>
            <a:r>
              <a:rPr lang="fi-FI" sz="2400"/>
              <a:t>Sotilaskohteille ei tullut vaurioita. Yritettiinkö edes osua sotilaskohteisiin?  Tuhot siviilikohteisiin – sotarikos.</a:t>
            </a:r>
          </a:p>
          <a:p>
            <a:r>
              <a:rPr lang="fi-FI" sz="2400"/>
              <a:t>Koneet lensivät It-konekiväärien tehokkaan kantaman yläpuolella, joten hyökkääjät eivät kärsineet tappioita. </a:t>
            </a:r>
          </a:p>
          <a:p>
            <a:endParaRPr lang="fi-FI" sz="24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Otsikko 1"/>
          <p:cNvSpPr>
            <a:spLocks noGrp="1"/>
          </p:cNvSpPr>
          <p:nvPr>
            <p:ph type="title"/>
          </p:nvPr>
        </p:nvSpPr>
        <p:spPr/>
        <p:txBody>
          <a:bodyPr/>
          <a:lstStyle/>
          <a:p>
            <a:r>
              <a:rPr lang="fi-FI"/>
              <a:t>Miksi tulokset olivat vähäiset</a:t>
            </a:r>
          </a:p>
        </p:txBody>
      </p:sp>
      <p:sp>
        <p:nvSpPr>
          <p:cNvPr id="41986" name="Sisällön paikkamerkki 2"/>
          <p:cNvSpPr>
            <a:spLocks noGrp="1"/>
          </p:cNvSpPr>
          <p:nvPr>
            <p:ph idx="1"/>
          </p:nvPr>
        </p:nvSpPr>
        <p:spPr/>
        <p:txBody>
          <a:bodyPr/>
          <a:lstStyle/>
          <a:p>
            <a:r>
              <a:rPr lang="fi-FI"/>
              <a:t>Puutteellinen ilmastrategia. Toiminnan johtoajatus puuttui. Mitä pommitetaan, miksi, millä pommeilla, koska, kuinka usein, millä voimalla.</a:t>
            </a:r>
          </a:p>
          <a:p>
            <a:r>
              <a:rPr lang="fi-FI"/>
              <a:t>Huono kohteiden  tiedustelu</a:t>
            </a:r>
          </a:p>
          <a:p>
            <a:r>
              <a:rPr lang="fi-FI"/>
              <a:t>Liian suuret pommituskorkeudet</a:t>
            </a:r>
          </a:p>
          <a:p>
            <a:r>
              <a:rPr lang="fi-FI"/>
              <a:t>Heikko pommitustaktiikka</a:t>
            </a:r>
          </a:p>
          <a:p>
            <a:r>
              <a:rPr lang="fi-FI"/>
              <a:t>Osaamattomat miehistöt.  Taistelumoraali?</a:t>
            </a:r>
          </a:p>
          <a:p>
            <a:pPr>
              <a:buFont typeface="Arial" charset="0"/>
              <a:buNone/>
            </a:pPr>
            <a:endParaRPr lang="fi-FI"/>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Otsikko 1"/>
          <p:cNvSpPr>
            <a:spLocks noGrp="1"/>
          </p:cNvSpPr>
          <p:nvPr>
            <p:ph type="title"/>
          </p:nvPr>
        </p:nvSpPr>
        <p:spPr/>
        <p:txBody>
          <a:bodyPr/>
          <a:lstStyle/>
          <a:p>
            <a:r>
              <a:rPr lang="fi-FI"/>
              <a:t>Hämeenlinnan Ilmapuolustus</a:t>
            </a:r>
          </a:p>
        </p:txBody>
      </p:sp>
      <p:sp>
        <p:nvSpPr>
          <p:cNvPr id="16386" name="Sisällön paikkamerkki 2"/>
          <p:cNvSpPr>
            <a:spLocks noGrp="1"/>
          </p:cNvSpPr>
          <p:nvPr>
            <p:ph idx="1"/>
          </p:nvPr>
        </p:nvSpPr>
        <p:spPr/>
        <p:txBody>
          <a:bodyPr/>
          <a:lstStyle/>
          <a:p>
            <a:r>
              <a:rPr lang="fi-FI" sz="2000" dirty="0"/>
              <a:t>Kaupungin ilmapuolustus oli hyvin vaatimattomalla tasolla.  Ilmatorjuntatykkejä ei ollut vaan torjunta-aseina olivat viisi Maxim </a:t>
            </a:r>
            <a:r>
              <a:rPr lang="fi-FI" sz="2000" dirty="0" err="1"/>
              <a:t>kk:a</a:t>
            </a:r>
            <a:r>
              <a:rPr lang="fi-FI" sz="2000" dirty="0"/>
              <a:t> ja kolme suojeluskuntien varastoista peräisin olevaa  Lewis </a:t>
            </a:r>
            <a:r>
              <a:rPr lang="fi-FI" sz="2000" dirty="0" err="1"/>
              <a:t>kaksois-kk:a</a:t>
            </a:r>
            <a:r>
              <a:rPr lang="fi-FI" sz="2000" dirty="0"/>
              <a:t>. Lisäksi </a:t>
            </a:r>
            <a:r>
              <a:rPr lang="fi-FI" sz="2000" dirty="0" err="1"/>
              <a:t>It-aseena</a:t>
            </a:r>
            <a:r>
              <a:rPr lang="fi-FI" sz="2000" dirty="0"/>
              <a:t> oli Arvi Kariston hallussa ollut pikakiväärin prototyyppi.  Konekiväärien tehokas torjunta ulottui enintään kilometrin korkeuteen, joten ne saattoivat torjua ainoastaan matalahyökkäyksiä.  </a:t>
            </a:r>
          </a:p>
          <a:p>
            <a:r>
              <a:rPr lang="fi-FI" sz="2000" dirty="0"/>
              <a:t>Aseet toimivat kuudessa tuliasemassa.  Kolme tuliasemaa oli keskustan kivitalojen katoilla (Karisto, Wetterhoff ja Hämeen Vakuutus).  Suojattavana kohteena oli ilmeisesti keskikaupunki, Kotijoukkojen esikunta ja </a:t>
            </a:r>
            <a:r>
              <a:rPr lang="fi-FI" sz="2000" dirty="0" err="1"/>
              <a:t>Vanajaveden</a:t>
            </a:r>
            <a:r>
              <a:rPr lang="fi-FI" sz="2000" dirty="0"/>
              <a:t> silta.  Kaksi </a:t>
            </a:r>
            <a:r>
              <a:rPr lang="fi-FI" sz="2000" dirty="0" err="1"/>
              <a:t>kk:a</a:t>
            </a:r>
            <a:r>
              <a:rPr lang="fi-FI" sz="2000" dirty="0"/>
              <a:t> suojasi rautatiesiltaa ja yksi Imatran Voiman Vanajan voimalaitosta. Sodan viimeisinä päivinä yksi kk siirrettiin aseman suojaukseen. Vähäinen torjuntavoima oli jaettu tarkoituksenmukaisesti.</a:t>
            </a:r>
          </a:p>
          <a:p>
            <a:pPr>
              <a:buFont typeface="Arial" charset="0"/>
              <a:buNone/>
            </a:pPr>
            <a:r>
              <a:rPr lang="fi-FI" sz="2000" dirty="0"/>
              <a:t>	Kirjaston kellariin perustettiin torjuntakeskus, mutta </a:t>
            </a:r>
            <a:r>
              <a:rPr lang="fi-FI" sz="2000" dirty="0" err="1"/>
              <a:t>IT-aseiden</a:t>
            </a:r>
            <a:r>
              <a:rPr lang="fi-FI" sz="2000" dirty="0"/>
              <a:t> puutteen vuoksi sen tehtäväksi jäi ilmavalvonta ja viestien välitys aluekeskukseen.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Otsikko 1"/>
          <p:cNvSpPr>
            <a:spLocks noGrp="1"/>
          </p:cNvSpPr>
          <p:nvPr>
            <p:ph type="title"/>
          </p:nvPr>
        </p:nvSpPr>
        <p:spPr>
          <a:xfrm>
            <a:off x="457200" y="274638"/>
            <a:ext cx="8020050" cy="468312"/>
          </a:xfrm>
        </p:spPr>
        <p:txBody>
          <a:bodyPr/>
          <a:lstStyle/>
          <a:p>
            <a:r>
              <a:rPr lang="fi-FI" dirty="0"/>
              <a:t> </a:t>
            </a:r>
          </a:p>
        </p:txBody>
      </p:sp>
      <p:sp>
        <p:nvSpPr>
          <p:cNvPr id="17410" name="Sisällön paikkamerkki 2"/>
          <p:cNvSpPr>
            <a:spLocks noGrp="1"/>
          </p:cNvSpPr>
          <p:nvPr>
            <p:ph idx="1"/>
          </p:nvPr>
        </p:nvSpPr>
        <p:spPr>
          <a:xfrm>
            <a:off x="457200" y="1209675"/>
            <a:ext cx="8229600" cy="4916488"/>
          </a:xfrm>
        </p:spPr>
        <p:txBody>
          <a:bodyPr/>
          <a:lstStyle/>
          <a:p>
            <a:r>
              <a:rPr lang="fi-FI" sz="2400" dirty="0"/>
              <a:t>Ilmasuojelu oli alkutekijöissään. Kaupungissa oli aluksi vain kymmenen tilapäistä sirpalesuojaa. Pommisuojat puuttuivat kokonaan.  </a:t>
            </a:r>
          </a:p>
          <a:p>
            <a:r>
              <a:rPr lang="fi-FI" sz="2400" dirty="0"/>
              <a:t>Hävittäjäsuojaa ei ollut saatavissa. Vähälukuiset hävittäjät  oli keskitetty Karjalankannakselle ja Kaakkois-Suomeen sekä Turun alueen ja satamien suojaukseen.  Tamperetta suojasivat lentokonetehtaan ja lentovarikon koelentäjät silloin kun koelentovaiheessa oli korjattavana oleva tai ulkomailta saatu uusi hävittäjäkone. Parolassa oli lentokenttä, jossa koulutettiin lentäjiä. Koulukoneina oli myös vanhentuneita hävittäjiä, mutta niitä ei käytetty torjuntaan.</a:t>
            </a:r>
          </a:p>
          <a:p>
            <a:endParaRPr lang="fi-FI"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p:nvPr>
        </p:nvSpPr>
        <p:spPr>
          <a:xfrm>
            <a:off x="457200" y="274638"/>
            <a:ext cx="7915275" cy="857250"/>
          </a:xfrm>
        </p:spPr>
        <p:txBody>
          <a:bodyPr/>
          <a:lstStyle/>
          <a:p>
            <a:r>
              <a:rPr lang="fi-FI"/>
              <a:t>Näitä olisi tarvittu</a:t>
            </a:r>
          </a:p>
        </p:txBody>
      </p:sp>
      <p:pic>
        <p:nvPicPr>
          <p:cNvPr id="43012" name="Kuva 16" descr="http://sa-kuva.fi/static/29/39/112939_r500.jpg"/>
          <p:cNvPicPr>
            <a:picLocks noGrp="1" noChangeAspect="1" noChangeArrowheads="1"/>
          </p:cNvPicPr>
          <p:nvPr>
            <p:ph type="body" idx="1"/>
          </p:nvPr>
        </p:nvPicPr>
        <p:blipFill>
          <a:blip r:embed="rId2" cstate="print"/>
          <a:srcRect/>
          <a:stretch>
            <a:fillRect/>
          </a:stretch>
        </p:blipFill>
        <p:spPr>
          <a:xfrm>
            <a:off x="1520825" y="1279525"/>
            <a:ext cx="6189663" cy="4295775"/>
          </a:xfrm>
          <a:noFill/>
          <a:ln/>
        </p:spPr>
      </p:pic>
      <p:sp>
        <p:nvSpPr>
          <p:cNvPr id="43014" name="Rectangle 6"/>
          <p:cNvSpPr>
            <a:spLocks noChangeArrowheads="1"/>
          </p:cNvSpPr>
          <p:nvPr/>
        </p:nvSpPr>
        <p:spPr bwMode="auto">
          <a:xfrm>
            <a:off x="1273175" y="6011863"/>
            <a:ext cx="6980238" cy="427037"/>
          </a:xfrm>
          <a:prstGeom prst="rect">
            <a:avLst/>
          </a:prstGeom>
          <a:noFill/>
          <a:ln w="9525">
            <a:noFill/>
            <a:miter lim="800000"/>
            <a:headEnd/>
            <a:tailEnd/>
          </a:ln>
          <a:effectLst/>
        </p:spPr>
        <p:txBody>
          <a:bodyPr anchor="ctr">
            <a:spAutoFit/>
          </a:bodyPr>
          <a:lstStyle/>
          <a:p>
            <a:r>
              <a:rPr lang="fi-FI" dirty="0"/>
              <a:t>Ruotsalaisten 76 mm Bofors Torniossa Talvisodan aikana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a:xfrm>
            <a:off x="504825" y="922338"/>
            <a:ext cx="8181975" cy="495300"/>
          </a:xfrm>
        </p:spPr>
        <p:txBody>
          <a:bodyPr/>
          <a:lstStyle/>
          <a:p>
            <a:r>
              <a:rPr lang="fi-FI" sz="4000"/>
              <a:t>76 ItK 29 B   Bofors Jatkosodan aikana</a:t>
            </a:r>
          </a:p>
        </p:txBody>
      </p:sp>
      <p:pic>
        <p:nvPicPr>
          <p:cNvPr id="44036" name="Kuva 13" descr="http://sa-kuva.fi/static/27/05/52705_r500.jpg"/>
          <p:cNvPicPr>
            <a:picLocks noGrp="1" noChangeAspect="1" noChangeArrowheads="1"/>
          </p:cNvPicPr>
          <p:nvPr>
            <p:ph type="body" idx="1"/>
          </p:nvPr>
        </p:nvPicPr>
        <p:blipFill>
          <a:blip r:embed="rId2" cstate="print"/>
          <a:srcRect/>
          <a:stretch>
            <a:fillRect/>
          </a:stretch>
        </p:blipFill>
        <p:spPr>
          <a:xfrm>
            <a:off x="2344738" y="1600200"/>
            <a:ext cx="4452937" cy="4525963"/>
          </a:xfrm>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Tästä olisi ollut paljon apua</a:t>
            </a:r>
          </a:p>
        </p:txBody>
      </p:sp>
      <p:pic>
        <p:nvPicPr>
          <p:cNvPr id="4" name="Sisällön paikkamerkki 3" descr="http://sa-kuva.fi/static/51/98/165198_r500.jpg"/>
          <p:cNvPicPr>
            <a:picLocks noGrp="1"/>
          </p:cNvPicPr>
          <p:nvPr>
            <p:ph idx="1"/>
          </p:nvPr>
        </p:nvPicPr>
        <p:blipFill>
          <a:blip r:embed="rId2" cstate="print"/>
          <a:srcRect/>
          <a:stretch>
            <a:fillRect/>
          </a:stretch>
        </p:blipFill>
        <p:spPr bwMode="auto">
          <a:xfrm>
            <a:off x="2322597" y="1600201"/>
            <a:ext cx="4287754" cy="4133850"/>
          </a:xfrm>
          <a:prstGeom prst="rect">
            <a:avLst/>
          </a:prstGeom>
          <a:noFill/>
          <a:ln w="9525">
            <a:noFill/>
            <a:miter lim="800000"/>
            <a:headEnd/>
            <a:tailEnd/>
          </a:ln>
        </p:spPr>
      </p:pic>
      <p:sp>
        <p:nvSpPr>
          <p:cNvPr id="5" name="Suorakulmio 4"/>
          <p:cNvSpPr/>
          <p:nvPr/>
        </p:nvSpPr>
        <p:spPr>
          <a:xfrm>
            <a:off x="2295525" y="5800724"/>
            <a:ext cx="5419725" cy="769441"/>
          </a:xfrm>
          <a:prstGeom prst="rect">
            <a:avLst/>
          </a:prstGeom>
        </p:spPr>
        <p:txBody>
          <a:bodyPr wrap="square">
            <a:spAutoFit/>
          </a:bodyPr>
          <a:lstStyle/>
          <a:p>
            <a:r>
              <a:rPr lang="fi-FI" dirty="0" err="1"/>
              <a:t>IT-toimintaa</a:t>
            </a:r>
            <a:r>
              <a:rPr lang="fi-FI" dirty="0"/>
              <a:t>  40 mm Bofors Kuhavuorella.</a:t>
            </a:r>
            <a:br>
              <a:rPr lang="fi-FI" dirty="0"/>
            </a:br>
            <a:r>
              <a:rPr lang="fi-FI" dirty="0"/>
              <a:t>Sortavala. 1940.01.07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p:nvPr>
        </p:nvSpPr>
        <p:spPr>
          <a:xfrm>
            <a:off x="457200" y="274638"/>
            <a:ext cx="7953375" cy="600075"/>
          </a:xfrm>
        </p:spPr>
        <p:txBody>
          <a:bodyPr/>
          <a:lstStyle/>
          <a:p>
            <a:r>
              <a:rPr lang="fi-FI" sz="4000"/>
              <a:t>Näitäkään ei ollut</a:t>
            </a:r>
          </a:p>
        </p:txBody>
      </p:sp>
      <p:pic>
        <p:nvPicPr>
          <p:cNvPr id="45060" name="Kuva 7" descr="http://sa-kuva.fi/static/52/31/115231_r500.jpg"/>
          <p:cNvPicPr>
            <a:picLocks noGrp="1" noChangeAspect="1" noChangeArrowheads="1"/>
          </p:cNvPicPr>
          <p:nvPr>
            <p:ph type="body" idx="1"/>
          </p:nvPr>
        </p:nvPicPr>
        <p:blipFill>
          <a:blip r:embed="rId2" cstate="print"/>
          <a:srcRect/>
          <a:stretch>
            <a:fillRect/>
          </a:stretch>
        </p:blipFill>
        <p:spPr>
          <a:xfrm>
            <a:off x="246063" y="1019175"/>
            <a:ext cx="4046537" cy="2897188"/>
          </a:xfrm>
          <a:noFill/>
          <a:ln/>
        </p:spPr>
      </p:pic>
      <p:pic>
        <p:nvPicPr>
          <p:cNvPr id="45061" name="Kuva 10" descr="http://sa-kuva.fi/static/52/51/115251_r500.jpg"/>
          <p:cNvPicPr>
            <a:picLocks noChangeAspect="1" noChangeArrowheads="1"/>
          </p:cNvPicPr>
          <p:nvPr/>
        </p:nvPicPr>
        <p:blipFill>
          <a:blip r:embed="rId3" cstate="print"/>
          <a:srcRect/>
          <a:stretch>
            <a:fillRect/>
          </a:stretch>
        </p:blipFill>
        <p:spPr bwMode="auto">
          <a:xfrm>
            <a:off x="4905375" y="2995613"/>
            <a:ext cx="3719513" cy="2671762"/>
          </a:xfrm>
          <a:prstGeom prst="rect">
            <a:avLst/>
          </a:prstGeom>
          <a:noFill/>
          <a:ln w="9525">
            <a:noFill/>
            <a:miter lim="800000"/>
            <a:headEnd/>
            <a:tailEnd/>
          </a:ln>
        </p:spPr>
      </p:pic>
      <p:sp>
        <p:nvSpPr>
          <p:cNvPr id="45062" name="Rectangle 6"/>
          <p:cNvSpPr>
            <a:spLocks noChangeArrowheads="1"/>
          </p:cNvSpPr>
          <p:nvPr/>
        </p:nvSpPr>
        <p:spPr bwMode="auto">
          <a:xfrm>
            <a:off x="4195763" y="5745163"/>
            <a:ext cx="4287837" cy="762000"/>
          </a:xfrm>
          <a:prstGeom prst="rect">
            <a:avLst/>
          </a:prstGeom>
          <a:noFill/>
          <a:ln w="9525">
            <a:noFill/>
            <a:miter lim="800000"/>
            <a:headEnd/>
            <a:tailEnd/>
          </a:ln>
          <a:effectLst/>
        </p:spPr>
        <p:txBody>
          <a:bodyPr anchor="ctr">
            <a:spAutoFit/>
          </a:bodyPr>
          <a:lstStyle/>
          <a:p>
            <a:r>
              <a:rPr lang="fi-FI"/>
              <a:t>20mm IT-tykki Helsingissä Alkon varaston katolla </a:t>
            </a:r>
          </a:p>
        </p:txBody>
      </p:sp>
      <p:sp>
        <p:nvSpPr>
          <p:cNvPr id="45063" name="Rectangle 7"/>
          <p:cNvSpPr>
            <a:spLocks noChangeArrowheads="1"/>
          </p:cNvSpPr>
          <p:nvPr/>
        </p:nvSpPr>
        <p:spPr bwMode="auto">
          <a:xfrm>
            <a:off x="0" y="4073525"/>
            <a:ext cx="3929063" cy="427038"/>
          </a:xfrm>
          <a:prstGeom prst="rect">
            <a:avLst/>
          </a:prstGeom>
          <a:noFill/>
          <a:ln w="9525">
            <a:noFill/>
            <a:miter lim="800000"/>
            <a:headEnd/>
            <a:tailEnd/>
          </a:ln>
          <a:effectLst/>
        </p:spPr>
        <p:txBody>
          <a:bodyPr wrap="none" anchor="ctr">
            <a:spAutoFit/>
          </a:bodyPr>
          <a:lstStyle/>
          <a:p>
            <a:r>
              <a:rPr lang="fi-FI"/>
              <a:t>IT-kk Helsingin postitalon katolla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Otsikko 1"/>
          <p:cNvSpPr>
            <a:spLocks noGrp="1"/>
          </p:cNvSpPr>
          <p:nvPr>
            <p:ph type="title"/>
          </p:nvPr>
        </p:nvSpPr>
        <p:spPr/>
        <p:txBody>
          <a:bodyPr/>
          <a:lstStyle/>
          <a:p>
            <a:r>
              <a:rPr lang="fi-FI" sz="3200"/>
              <a:t>Lewis konekivääri ja Lewis kaksois-kk brittien moottoritorbeedoveneessä</a:t>
            </a:r>
          </a:p>
        </p:txBody>
      </p:sp>
      <p:sp>
        <p:nvSpPr>
          <p:cNvPr id="18434" name="Sisällön paikkamerkki 2"/>
          <p:cNvSpPr>
            <a:spLocks noGrp="1"/>
          </p:cNvSpPr>
          <p:nvPr>
            <p:ph idx="1"/>
          </p:nvPr>
        </p:nvSpPr>
        <p:spPr/>
        <p:txBody>
          <a:bodyPr/>
          <a:lstStyle/>
          <a:p>
            <a:pPr>
              <a:buFont typeface="Arial" charset="0"/>
              <a:buNone/>
            </a:pPr>
            <a:endParaRPr lang="fi-FI" sz="1600"/>
          </a:p>
          <a:p>
            <a:pPr>
              <a:buFont typeface="Arial" charset="0"/>
              <a:buNone/>
            </a:pPr>
            <a:endParaRPr lang="fi-FI" sz="1600"/>
          </a:p>
        </p:txBody>
      </p:sp>
      <p:pic>
        <p:nvPicPr>
          <p:cNvPr id="18435" name="Kuva 3"/>
          <p:cNvPicPr>
            <a:picLocks noChangeAspect="1" noChangeArrowheads="1"/>
          </p:cNvPicPr>
          <p:nvPr/>
        </p:nvPicPr>
        <p:blipFill>
          <a:blip r:embed="rId2" cstate="print"/>
          <a:srcRect/>
          <a:stretch>
            <a:fillRect/>
          </a:stretch>
        </p:blipFill>
        <p:spPr bwMode="auto">
          <a:xfrm>
            <a:off x="133350" y="1704975"/>
            <a:ext cx="3028950" cy="1743075"/>
          </a:xfrm>
          <a:prstGeom prst="rect">
            <a:avLst/>
          </a:prstGeom>
          <a:noFill/>
          <a:ln w="9525">
            <a:noFill/>
            <a:miter lim="800000"/>
            <a:headEnd/>
            <a:tailEnd/>
          </a:ln>
        </p:spPr>
      </p:pic>
      <p:pic>
        <p:nvPicPr>
          <p:cNvPr id="18436" name="Kuva 4"/>
          <p:cNvPicPr>
            <a:picLocks noChangeAspect="1" noChangeArrowheads="1"/>
          </p:cNvPicPr>
          <p:nvPr/>
        </p:nvPicPr>
        <p:blipFill>
          <a:blip r:embed="rId3" cstate="print"/>
          <a:srcRect/>
          <a:stretch>
            <a:fillRect/>
          </a:stretch>
        </p:blipFill>
        <p:spPr bwMode="auto">
          <a:xfrm>
            <a:off x="3278188" y="1846263"/>
            <a:ext cx="5178425" cy="360362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2812</TotalTime>
  <Words>1679</Words>
  <Application>Microsoft Office PowerPoint</Application>
  <PresentationFormat>Näytössä katseltava diaesitys (4:3)</PresentationFormat>
  <Paragraphs>145</Paragraphs>
  <Slides>29</Slides>
  <Notes>7</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29</vt:i4>
      </vt:variant>
    </vt:vector>
  </HeadingPairs>
  <TitlesOfParts>
    <vt:vector size="32" baseType="lpstr">
      <vt:lpstr>Arial</vt:lpstr>
      <vt:lpstr>Calibri</vt:lpstr>
      <vt:lpstr>Office Theme</vt:lpstr>
      <vt:lpstr>Hämeenlinnan pommitukset talvisodassa</vt:lpstr>
      <vt:lpstr> </vt:lpstr>
      <vt:lpstr>Hämeenlinnan Ilmapuolustus</vt:lpstr>
      <vt:lpstr> </vt:lpstr>
      <vt:lpstr>Näitä olisi tarvittu</vt:lpstr>
      <vt:lpstr>76 ItK 29 B   Bofors Jatkosodan aikana</vt:lpstr>
      <vt:lpstr>Tästä olisi ollut paljon apua</vt:lpstr>
      <vt:lpstr>Näitäkään ei ollut</vt:lpstr>
      <vt:lpstr>Lewis konekivääri ja Lewis kaksois-kk brittien moottoritorbeedoveneessä</vt:lpstr>
      <vt:lpstr>Konekivääri m 09 kattoasemassa Hämeenlinnassa </vt:lpstr>
      <vt:lpstr>Maxim ilmatorjuntajalustalla m-21</vt:lpstr>
      <vt:lpstr>Tunnistetut pommittajat olivat tyyppiä  Tupolev SB 2(yllä) ja osa mahdollisesti Iljushin DB 3 (alla) sillä kaikkia pommittajia ei tunnistettu</vt:lpstr>
      <vt:lpstr> </vt:lpstr>
      <vt:lpstr> </vt:lpstr>
      <vt:lpstr>Pommit</vt:lpstr>
      <vt:lpstr>Pommeja</vt:lpstr>
      <vt:lpstr>PowerPoint-esitys</vt:lpstr>
      <vt:lpstr>PowerPoint-esitys</vt:lpstr>
      <vt:lpstr>PowerPoint-esitys</vt:lpstr>
      <vt:lpstr>PowerPoint-esitys</vt:lpstr>
      <vt:lpstr>Pommien iskemät kolmannessa pommituksessa vanhassa asemakaavakartassa</vt:lpstr>
      <vt:lpstr>Selostus pommituksesta</vt:lpstr>
      <vt:lpstr>PowerPoint-esitys</vt:lpstr>
      <vt:lpstr>PowerPoint-esitys</vt:lpstr>
      <vt:lpstr>PowerPoint-esitys</vt:lpstr>
      <vt:lpstr>PowerPoint-esitys</vt:lpstr>
      <vt:lpstr>PowerPoint-esitys</vt:lpstr>
      <vt:lpstr>Pommitusten tulokset</vt:lpstr>
      <vt:lpstr>Miksi tulokset olivat vähäiset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HAV HAV</dc:creator>
  <cp:lastModifiedBy>Pentti Tienhaara</cp:lastModifiedBy>
  <cp:revision>133</cp:revision>
  <dcterms:created xsi:type="dcterms:W3CDTF">2014-03-10T09:26:42Z</dcterms:created>
  <dcterms:modified xsi:type="dcterms:W3CDTF">2025-01-21T14:35:29Z</dcterms:modified>
</cp:coreProperties>
</file>