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17"/>
  </p:notesMasterIdLst>
  <p:handoutMasterIdLst>
    <p:handoutMasterId r:id="rId18"/>
  </p:handoutMasterIdLst>
  <p:sldIdLst>
    <p:sldId id="353" r:id="rId6"/>
    <p:sldId id="329" r:id="rId7"/>
    <p:sldId id="358" r:id="rId8"/>
    <p:sldId id="380" r:id="rId9"/>
    <p:sldId id="366" r:id="rId10"/>
    <p:sldId id="360" r:id="rId11"/>
    <p:sldId id="363" r:id="rId12"/>
    <p:sldId id="361" r:id="rId13"/>
    <p:sldId id="372" r:id="rId14"/>
    <p:sldId id="378" r:id="rId15"/>
    <p:sldId id="371" r:id="rId16"/>
  </p:sldIdLst>
  <p:sldSz cx="9144000" cy="6858000" type="screen4x3"/>
  <p:notesSz cx="6735763" cy="986631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E3BB"/>
    <a:srgbClr val="0066FF"/>
    <a:srgbClr val="FFFF00"/>
    <a:srgbClr val="FAFCA2"/>
    <a:srgbClr val="EEF5A9"/>
    <a:srgbClr val="CCCC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9367AF6-3182-4273-8CF2-BB0175637C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2" tIns="47421" rIns="94842" bIns="47421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592881F-E230-4705-A69B-19A3EBD0CA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2" tIns="47421" rIns="94842" bIns="47421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EA0D1206-1AAB-4A0B-AD8D-65795D9F8CD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2" tIns="47421" rIns="94842" bIns="47421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D7941324-4B89-4C16-9EAF-2B4BD40B14B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42" tIns="47421" rIns="94842" bIns="47421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spcBef>
                <a:spcPct val="0"/>
              </a:spcBef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53C0AA-5D41-4055-A231-62970359760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AA0AE2FF-5806-42B7-B93E-55CD98390B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906463" eaLnBrk="1" hangingPunct="1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68375642-1A4C-4B31-925A-AE91EA9FE6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906463" eaLnBrk="1" hangingPunct="1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6032895-BBAE-4A8B-8D9D-8E629E98B95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9D252ECA-51DE-46DE-AE28-2B5CA9F427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62822" name="Rectangle 6">
            <a:extLst>
              <a:ext uri="{FF2B5EF4-FFF2-40B4-BE49-F238E27FC236}">
                <a16:creationId xmlns:a16="http://schemas.microsoft.com/office/drawing/2014/main" id="{20AFBF96-0ED0-4A33-89DC-C385C2FC7F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906463" eaLnBrk="1" hangingPunct="1">
              <a:spcBef>
                <a:spcPct val="0"/>
              </a:spcBef>
              <a:buFontTx/>
              <a:buNone/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2823" name="Rectangle 7">
            <a:extLst>
              <a:ext uri="{FF2B5EF4-FFF2-40B4-BE49-F238E27FC236}">
                <a16:creationId xmlns:a16="http://schemas.microsoft.com/office/drawing/2014/main" id="{12945498-CBAB-4E3A-9AB5-9A82B591D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906463" eaLnBrk="1" hangingPunct="1">
              <a:spcBef>
                <a:spcPct val="0"/>
              </a:spcBef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D303F3-275C-4165-A0D0-355E3301E99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D167D08-1BD8-4064-8740-DA265C2E66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E99D404-23F9-4FB3-B703-1EE84E778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C47AC10-1F26-4852-AAF1-D00939D274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DB4AC72-19A8-4E8D-B0FB-CF7F619A5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75B629E-E3B6-406A-8AA8-79D72ACDF2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DDF54D1-4DA2-4FEE-A2FD-047829EE7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296DED4-B15C-4F98-AB42-EE6A920F3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8593316-D95A-45CB-B5BC-E3F5247CD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1665A04-FE7D-4082-ACB2-949BA631C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43F74C2-2D19-4044-91FF-B1132F320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D16574-254F-4840-B012-D81CE6B45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AAB9-930D-464D-80D5-10E776C271D2}" type="datetime1">
              <a:rPr lang="fi-FI"/>
              <a:pPr>
                <a:defRPr/>
              </a:pPr>
              <a:t>15.10.2025</a:t>
            </a:fld>
            <a:r>
              <a:rPr lang="en-GB"/>
              <a:t>18.05.2004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E7D74-8B88-4E16-B89B-1E0347F66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30.5.2007Sari Komulainen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072247-D753-47E2-9BA7-665C9D940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AEAA6-415D-4C60-BCE7-89D5751D9882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063154749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9E22F6-0E17-423B-9948-93B8C5853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4B12-46D1-4C03-BB6D-DF37E83C58BA}" type="datetime1">
              <a:rPr lang="fi-FI"/>
              <a:pPr>
                <a:defRPr/>
              </a:pPr>
              <a:t>15.10.2025</a:t>
            </a:fld>
            <a:r>
              <a:rPr lang="en-GB"/>
              <a:t>18.05.2004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904A01-EF55-4FCB-B04D-74A8553C3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30.5.2007Sari Komulainen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F9E8FF-7BED-4CE9-8B1B-1FA862528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5FF1-F749-434C-9068-362C95341E08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635083458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DDECE9-491F-4AC5-A4DC-3247343C6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F75BC-D422-445D-A157-B66290EECFCA}" type="datetime1">
              <a:rPr lang="fi-FI"/>
              <a:pPr>
                <a:defRPr/>
              </a:pPr>
              <a:t>15.10.2025</a:t>
            </a:fld>
            <a:r>
              <a:rPr lang="en-GB"/>
              <a:t>18.05.2004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71DAE-AA87-42AA-AA62-8162B7D9C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30.5.2007Sari Komulainen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6D3434-200D-4187-A786-684449258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8786-8CD9-4352-A558-AFA768C6467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411926407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AF4F22-A3B5-40D5-B04B-D35DDD656B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F6A8-EEE8-432D-88CD-20D31B44438A}" type="datetime1">
              <a:rPr lang="fi-FI"/>
              <a:pPr>
                <a:defRPr/>
              </a:pPr>
              <a:t>15.10.2025</a:t>
            </a:fld>
            <a:r>
              <a:rPr lang="en-GB"/>
              <a:t>18.05.2004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AF0DB4-0710-4D2D-BD80-518D121BC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30.5.2007Sari Komulainen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EB3F90-69B5-40C9-B018-D22DD2F3F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63B54-A8C3-4729-8B85-4FD59924DD5C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689157244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718A1C-A17D-411F-923F-BD208D4D5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AE884-9B70-46BD-A7EF-234DBEEC521C}" type="datetime1">
              <a:rPr lang="fi-FI"/>
              <a:pPr>
                <a:defRPr/>
              </a:pPr>
              <a:t>15.10.2025</a:t>
            </a:fld>
            <a:r>
              <a:rPr lang="en-GB"/>
              <a:t>18.05.2004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29B4CD-2490-4B47-8268-E2D3BD19A2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30.5.2007Sari Komulainen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63B79F-2821-47F1-9B7A-396E69A5B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0AA6-C66E-47E8-9F32-9469B3651F89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437692603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C3B8FD-6232-4CAF-A3BB-33DAE3E8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63B8-205A-4238-B755-C4D2275F64F5}" type="datetime1">
              <a:rPr lang="fi-FI"/>
              <a:pPr>
                <a:defRPr/>
              </a:pPr>
              <a:t>15.10.2025</a:t>
            </a:fld>
            <a:r>
              <a:rPr lang="en-GB"/>
              <a:t>18.05.2004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E8A173-62EB-496D-80C9-3546BA3958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30.5.2007Sari Komulainen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092FF3-135A-43E9-BCA3-8C8CBC359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2562A-8692-4A11-B77B-9A9F49DE7F62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049922464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BCA522-A88B-488F-9CE6-939051C1B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2DDB-B566-4FEC-8EAB-B595E895BB6F}" type="datetime1">
              <a:rPr lang="fi-FI"/>
              <a:pPr>
                <a:defRPr/>
              </a:pPr>
              <a:t>15.10.2025</a:t>
            </a:fld>
            <a:r>
              <a:rPr lang="en-GB"/>
              <a:t>18.05.2004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F07177-D784-4BBD-A41B-EE51CE8BE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30.5.2007Sari Komulainen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4D0BF0-12BF-4DCA-8770-0A8E5475F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E4BD-43E6-4424-B30F-8B6ADC25933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871985531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EFE225-99CD-476E-AFD5-7D0E8185C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5863-3232-4EBB-ACCF-6CB1102B6D3F}" type="datetime1">
              <a:rPr lang="fi-FI"/>
              <a:pPr>
                <a:defRPr/>
              </a:pPr>
              <a:t>15.10.2025</a:t>
            </a:fld>
            <a:r>
              <a:rPr lang="en-GB"/>
              <a:t>18.05.2004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AAC174-67D4-4D7B-86B7-10748EAB9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30.5.2007Sari Komulainen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6468AE-A4F9-45C1-96E1-C43E16124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88E2F-4BAC-46C9-AB89-0D5CA2F37EE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44262548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C3229A-13E0-4DC4-9C05-62756C426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EDBB-CD17-40FC-A8D2-D4AD9D9A0AFF}" type="datetime1">
              <a:rPr lang="fi-FI"/>
              <a:pPr>
                <a:defRPr/>
              </a:pPr>
              <a:t>15.10.2025</a:t>
            </a:fld>
            <a:r>
              <a:rPr lang="en-GB"/>
              <a:t>18.05.2004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51C89A-5419-4DA0-B7DC-C63F4492B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30.5.2007Sari Komulainen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48F286-E093-4B29-8AC6-CE1D822051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54687-8A1B-4FC0-B131-7D19002B35B7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003542587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99A540-EF39-4B87-9A53-4D8E0F3A8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ED1E-2C3A-4990-8A1B-CC11C8A7587F}" type="datetime1">
              <a:rPr lang="fi-FI"/>
              <a:pPr>
                <a:defRPr/>
              </a:pPr>
              <a:t>15.10.2025</a:t>
            </a:fld>
            <a:r>
              <a:rPr lang="en-GB"/>
              <a:t>18.05.2004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41345F-0438-444D-9A4D-F20F7FF6F5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30.5.2007Sari Komulainen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93CBF9-E495-41D4-9126-4084DEBD9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FF7C-8588-407F-83CF-F5EC7A3875EC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9524160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E0DADD-9D2D-4D1B-B0A5-5711ED406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0AC6-9854-477D-A620-9A78EF562C3F}" type="datetime1">
              <a:rPr lang="fi-FI"/>
              <a:pPr>
                <a:defRPr/>
              </a:pPr>
              <a:t>15.10.2025</a:t>
            </a:fld>
            <a:r>
              <a:rPr lang="en-GB"/>
              <a:t>18.05.2004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391A48-0996-4487-9D34-29562915F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30.5.2007Sari Komulainen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108A27-EF4A-4E8E-A366-441BBF1EF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E436-6AD2-4E91-A41A-F829D852A84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025568563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02B41-8A9B-4C0F-B96A-8805248BED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CF669-1B23-40AE-8A5D-75B80DFAD4E1}" type="datetime1">
              <a:rPr lang="fi-FI"/>
              <a:pPr>
                <a:defRPr/>
              </a:pPr>
              <a:t>15.10.2025</a:t>
            </a:fld>
            <a:r>
              <a:rPr lang="en-GB"/>
              <a:t>18.05.2004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677B7E-BA0C-4019-B820-41C7BEB0A7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30.5.2007Sari Komulainen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3255E6-B648-40A2-98CD-2A2C97A70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F26B-B788-4EA8-AA2D-0D27028B9C34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581394100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4F0638-F4C9-462C-8527-A87D41BB3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otsikon perustyyliä napsauttamalla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38A947A-F8B1-4333-989F-B460FF1BF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tekstin perustyylejä napsauttamalla</a:t>
            </a:r>
          </a:p>
          <a:p>
            <a:pPr lvl="1"/>
            <a:r>
              <a:rPr lang="en-GB" altLang="fi-FI"/>
              <a:t>toinen taso</a:t>
            </a:r>
          </a:p>
          <a:p>
            <a:pPr lvl="2"/>
            <a:r>
              <a:rPr lang="en-GB" altLang="fi-FI"/>
              <a:t>kolmas taso</a:t>
            </a:r>
          </a:p>
          <a:p>
            <a:pPr lvl="3"/>
            <a:r>
              <a:rPr lang="en-GB" altLang="fi-FI"/>
              <a:t>neljäs taso</a:t>
            </a:r>
          </a:p>
          <a:p>
            <a:pPr lvl="4"/>
            <a:r>
              <a:rPr lang="en-GB" altLang="fi-FI"/>
              <a:t>viides taso</a:t>
            </a:r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5C0CA14B-5B65-4050-B2C0-67A28B9EEC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fld id="{0CF6A95A-C9B4-4EFF-94DE-D7FAEED9216B}" type="datetime1">
              <a:rPr lang="fi-FI"/>
              <a:pPr>
                <a:defRPr/>
              </a:pPr>
              <a:t>15.10.2025</a:t>
            </a:fld>
            <a:r>
              <a:rPr lang="en-GB"/>
              <a:t>18.05.2004</a:t>
            </a:r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C6DFC04A-7524-4313-AECA-15D82AFB95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Tahoma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/>
              <a:t>30.5.2007Sari Komulainen</a:t>
            </a:r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82AD1863-236A-4252-B76E-40BA2355CA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807C8A-4D46-4769-B928-07206D20B7E3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  <p:pic>
        <p:nvPicPr>
          <p:cNvPr id="1031" name="Picture 7" descr="logo">
            <a:extLst>
              <a:ext uri="{FF2B5EF4-FFF2-40B4-BE49-F238E27FC236}">
                <a16:creationId xmlns:a16="http://schemas.microsoft.com/office/drawing/2014/main" id="{034E7A32-ED87-44AD-9FE5-E1AFC646B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5257800"/>
            <a:ext cx="123348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4EA1C7F-7BA5-4C3A-A377-5B70BA633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72400" cy="1143000"/>
          </a:xfrm>
        </p:spPr>
        <p:txBody>
          <a:bodyPr/>
          <a:lstStyle/>
          <a:p>
            <a:pPr eaLnBrk="1" hangingPunct="1"/>
            <a:r>
              <a:rPr lang="fi-FI" altLang="fi-FI" sz="4000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Kainuun jätehuollon kuntayhtymä</a:t>
            </a:r>
            <a:br>
              <a:rPr lang="fi-FI" altLang="fi-FI" sz="4000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fi-FI" altLang="fi-FI" sz="3500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Ekokymppi</a:t>
            </a:r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EE9FFC48-C1DA-41EF-B8F7-6F85BF58E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508500"/>
            <a:ext cx="2736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i-FI" altLang="fi-FI" sz="280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altLang="fi-FI" sz="1300">
                <a:latin typeface="Tahoma" panose="020B0604030504040204" pitchFamily="34" charset="0"/>
              </a:rPr>
              <a:t>puh. 08 – 636 611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altLang="fi-FI" sz="1300">
                <a:latin typeface="Tahoma" panose="020B0604030504040204" pitchFamily="34" charset="0"/>
              </a:rPr>
              <a:t>fax.  08 – 636 614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altLang="fi-FI" sz="1300">
                <a:solidFill>
                  <a:schemeClr val="accent2"/>
                </a:solidFill>
                <a:latin typeface="Tahoma" panose="020B0604030504040204" pitchFamily="34" charset="0"/>
              </a:rPr>
              <a:t>www.ekokymppi.fi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altLang="fi-FI" sz="1300">
                <a:solidFill>
                  <a:schemeClr val="accent2"/>
                </a:solidFill>
                <a:latin typeface="Tahoma" panose="020B0604030504040204" pitchFamily="34" charset="0"/>
              </a:rPr>
              <a:t>info@ekokymppi.fi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altLang="fi-FI" sz="1300">
                <a:latin typeface="Tahoma" panose="020B0604030504040204" pitchFamily="34" charset="0"/>
              </a:rPr>
              <a:t>facebook, Kurre Kainuulainen</a:t>
            </a:r>
            <a:endParaRPr lang="fi-FI" altLang="fi-FI" sz="1800">
              <a:latin typeface="Tahoma" panose="020B0604030504040204" pitchFamily="34" charset="0"/>
            </a:endParaRPr>
          </a:p>
        </p:txBody>
      </p:sp>
      <p:sp>
        <p:nvSpPr>
          <p:cNvPr id="16388" name="Text Box 8">
            <a:extLst>
              <a:ext uri="{FF2B5EF4-FFF2-40B4-BE49-F238E27FC236}">
                <a16:creationId xmlns:a16="http://schemas.microsoft.com/office/drawing/2014/main" id="{E23E0E86-FA69-4A9D-8AF2-32E08E752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168525"/>
            <a:ext cx="7416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fi-FI" altLang="fi-FI" sz="200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fi-FI" altLang="fi-FI" sz="200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fi-FI" altLang="fi-FI" sz="200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fi-FI" altLang="fi-FI" sz="200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fi-FI" altLang="fi-FI" sz="200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 algn="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fi-FI" altLang="fi-FI" sz="1600">
              <a:solidFill>
                <a:srgbClr val="008000"/>
              </a:solidFill>
              <a:latin typeface="Tahoma" panose="020B0604030504040204" pitchFamily="34" charset="0"/>
            </a:endParaRPr>
          </a:p>
          <a:p>
            <a:pPr algn="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fi-FI" altLang="fi-FI" sz="1200">
              <a:solidFill>
                <a:srgbClr val="008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9BF31B2-89D4-4DA7-BF0F-DB422AC15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730250"/>
          </a:xfrm>
        </p:spPr>
        <p:txBody>
          <a:bodyPr/>
          <a:lstStyle/>
          <a:p>
            <a:pPr algn="l" eaLnBrk="1" hangingPunct="1"/>
            <a:r>
              <a:rPr lang="fi-FI" altLang="fi-FI" sz="2400" dirty="0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Sekajäte energiaksi</a:t>
            </a:r>
          </a:p>
        </p:txBody>
      </p:sp>
      <p:sp>
        <p:nvSpPr>
          <p:cNvPr id="34819" name="Tekstikehys 15">
            <a:extLst>
              <a:ext uri="{FF2B5EF4-FFF2-40B4-BE49-F238E27FC236}">
                <a16:creationId xmlns:a16="http://schemas.microsoft.com/office/drawing/2014/main" id="{C8151542-580B-41DA-B343-0C03A7DF8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06057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 b="1">
                <a:solidFill>
                  <a:schemeClr val="bg1"/>
                </a:solidFill>
                <a:latin typeface="Arial" panose="020B0604020202020204" pitchFamily="34" charset="0"/>
              </a:rPr>
              <a:t>3.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249F0B2-6104-4990-8FBE-3873FCB0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68413"/>
            <a:ext cx="7772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fi-FI" altLang="fi-FI" sz="1600" dirty="0">
                <a:latin typeface="Tahoma" panose="020B0604030504040204" pitchFamily="34" charset="0"/>
              </a:rPr>
              <a:t>Ekokymppi on </a:t>
            </a:r>
            <a:r>
              <a:rPr lang="fi-FI" altLang="fi-FI" sz="1600" dirty="0" err="1">
                <a:latin typeface="Tahoma" panose="020B0604030504040204" pitchFamily="34" charset="0"/>
              </a:rPr>
              <a:t>Riikinvoiman</a:t>
            </a:r>
            <a:r>
              <a:rPr lang="fi-FI" altLang="fi-FI" sz="1600" dirty="0">
                <a:latin typeface="Tahoma" panose="020B0604030504040204" pitchFamily="34" charset="0"/>
              </a:rPr>
              <a:t> ekovoimalaitoksen osakas </a:t>
            </a:r>
            <a:r>
              <a:rPr lang="fi-FI" altLang="fi-FI" sz="1200" dirty="0">
                <a:latin typeface="Tahoma" panose="020B0604030504040204" pitchFamily="34" charset="0"/>
              </a:rPr>
              <a:t>(3,16 %)</a:t>
            </a:r>
            <a:endParaRPr lang="fi-FI" altLang="fi-FI" sz="16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fi-FI" altLang="fi-FI" sz="1600" dirty="0" err="1">
                <a:latin typeface="Tahoma" panose="020B0604030504040204" pitchFamily="34" charset="0"/>
              </a:rPr>
              <a:t>Riikinvoiman</a:t>
            </a:r>
            <a:r>
              <a:rPr lang="fi-FI" altLang="fi-FI" sz="1600" dirty="0">
                <a:latin typeface="Tahoma" panose="020B0604030504040204" pitchFamily="34" charset="0"/>
              </a:rPr>
              <a:t> ekovoimalaitos tuottaa lämpöä Varkauden kaukolämpöverkkoon ja sähköä omistajilleen</a:t>
            </a:r>
          </a:p>
          <a:p>
            <a:pPr>
              <a:lnSpc>
                <a:spcPct val="90000"/>
              </a:lnSpc>
            </a:pPr>
            <a:r>
              <a:rPr lang="fi-FI" altLang="fi-FI" sz="1600" dirty="0">
                <a:latin typeface="Tahoma" panose="020B0604030504040204" pitchFamily="34" charset="0"/>
              </a:rPr>
              <a:t>Valtaosa Kainuussa syntyvästä sekajätteestä toimitetaan polttoaineeksi ekovoimalaitokseen (13 </a:t>
            </a:r>
            <a:r>
              <a:rPr lang="fi-FI" altLang="fi-FI" sz="1600" dirty="0" err="1">
                <a:latin typeface="Tahoma" panose="020B0604030504040204" pitchFamily="34" charset="0"/>
              </a:rPr>
              <a:t>ktn</a:t>
            </a:r>
            <a:r>
              <a:rPr lang="fi-FI" altLang="fi-FI" sz="1600" dirty="0">
                <a:latin typeface="Tahoma" panose="020B0604030504040204" pitchFamily="34" charset="0"/>
              </a:rPr>
              <a:t>), loput muihin energiavoimaloihin (5 </a:t>
            </a:r>
            <a:r>
              <a:rPr lang="fi-FI" altLang="fi-FI" sz="1600" dirty="0" err="1">
                <a:latin typeface="Tahoma" panose="020B0604030504040204" pitchFamily="34" charset="0"/>
              </a:rPr>
              <a:t>ktn</a:t>
            </a:r>
            <a:r>
              <a:rPr lang="fi-FI" altLang="fi-FI" sz="1600" dirty="0">
                <a:latin typeface="Tahoma" panose="020B060403050404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fi-FI" altLang="fi-FI" sz="1800" dirty="0">
              <a:latin typeface="Tahoma" panose="020B0604030504040204" pitchFamily="34" charset="0"/>
            </a:endParaRPr>
          </a:p>
        </p:txBody>
      </p:sp>
      <p:pic>
        <p:nvPicPr>
          <p:cNvPr id="34821" name="Kuva 1">
            <a:extLst>
              <a:ext uri="{FF2B5EF4-FFF2-40B4-BE49-F238E27FC236}">
                <a16:creationId xmlns:a16="http://schemas.microsoft.com/office/drawing/2014/main" id="{6994F431-DFC6-41B0-9E2A-386B1398C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36888"/>
            <a:ext cx="63373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4DE8F5F-42CF-4890-822A-0D27C5069CE7}"/>
              </a:ext>
            </a:extLst>
          </p:cNvPr>
          <p:cNvSpPr txBox="1"/>
          <p:nvPr/>
        </p:nvSpPr>
        <p:spPr>
          <a:xfrm>
            <a:off x="6516688" y="3141663"/>
            <a:ext cx="24828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Jätettä 145 000 tn/a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400" dirty="0" err="1"/>
              <a:t>Pa</a:t>
            </a:r>
            <a:r>
              <a:rPr lang="fi-FI" sz="1400" dirty="0"/>
              <a:t>-teho 54 MW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Kaukolämpöä 180 </a:t>
            </a:r>
            <a:r>
              <a:rPr lang="fi-FI" sz="1400" dirty="0" err="1"/>
              <a:t>GWh</a:t>
            </a:r>
            <a:r>
              <a:rPr lang="fi-FI" sz="1400" dirty="0"/>
              <a:t>/a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Sähköä 90 </a:t>
            </a:r>
            <a:r>
              <a:rPr lang="fi-FI" sz="1400" dirty="0" err="1"/>
              <a:t>GWh</a:t>
            </a:r>
            <a:r>
              <a:rPr lang="fi-FI" sz="1400" dirty="0"/>
              <a:t>/a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9 omistajaa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640 000 asukasta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57 kuntaa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400" dirty="0" err="1"/>
              <a:t>mankala</a:t>
            </a:r>
            <a:r>
              <a:rPr lang="fi-FI" sz="1400" dirty="0"/>
              <a:t> laitos</a:t>
            </a:r>
          </a:p>
          <a:p>
            <a:pPr>
              <a:defRPr/>
            </a:pPr>
            <a:endParaRPr lang="fi-FI" sz="1400" dirty="0"/>
          </a:p>
        </p:txBody>
      </p:sp>
      <p:pic>
        <p:nvPicPr>
          <p:cNvPr id="34823" name="Kuva 3">
            <a:extLst>
              <a:ext uri="{FF2B5EF4-FFF2-40B4-BE49-F238E27FC236}">
                <a16:creationId xmlns:a16="http://schemas.microsoft.com/office/drawing/2014/main" id="{9B14784A-1710-4FAA-B351-3BF3C3B83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21025"/>
            <a:ext cx="16573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>
            <a:extLst>
              <a:ext uri="{FF2B5EF4-FFF2-40B4-BE49-F238E27FC236}">
                <a16:creationId xmlns:a16="http://schemas.microsoft.com/office/drawing/2014/main" id="{8B8D84FD-B2E1-4038-9F03-CC95FE18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564904"/>
            <a:ext cx="7772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fi-FI" altLang="fi-FI" sz="3600" dirty="0">
                <a:solidFill>
                  <a:srgbClr val="008000"/>
                </a:solidFill>
                <a:latin typeface="Museo Sans 500" panose="02000000000000000000" pitchFamily="50" charset="0"/>
              </a:rPr>
              <a:t>Kiitos!!</a:t>
            </a:r>
            <a:endParaRPr lang="fi-FI" altLang="fi-FI" sz="2000" dirty="0">
              <a:solidFill>
                <a:srgbClr val="008000"/>
              </a:solidFill>
              <a:latin typeface="Museo Sans 500" panose="02000000000000000000" pitchFamily="50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F566C23-BC41-4556-9603-2EECAE64D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pPr eaLnBrk="1" hangingPunct="1"/>
            <a:r>
              <a:rPr lang="fi-FI" altLang="fi-FI" sz="4000">
                <a:solidFill>
                  <a:srgbClr val="0066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Kainuun jätehuollon kuntayhtymä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D678E6F-63FC-4DCC-A462-36E26FD6C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693863"/>
            <a:ext cx="273685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solidFill>
                  <a:srgbClr val="006600"/>
                </a:solidFill>
                <a:latin typeface="Tahoma" panose="020B0604030504040204" pitchFamily="34" charset="0"/>
              </a:rPr>
              <a:t>Alueellinen toimija: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1600">
                <a:latin typeface="Tahoma" panose="020B0604030504040204" pitchFamily="34" charset="0"/>
              </a:rPr>
              <a:t> viranomaistoiminta 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1600">
                <a:latin typeface="Tahoma" panose="020B0604030504040204" pitchFamily="34" charset="0"/>
              </a:rPr>
              <a:t> jätehuoltopalvelut</a:t>
            </a:r>
            <a:endParaRPr lang="fi-FI" altLang="fi-FI" sz="2800">
              <a:latin typeface="Tahoma" panose="020B0604030504040204" pitchFamily="34" charset="0"/>
            </a:endParaRPr>
          </a:p>
        </p:txBody>
      </p:sp>
      <p:sp>
        <p:nvSpPr>
          <p:cNvPr id="18436" name="Rectangle 8">
            <a:extLst>
              <a:ext uri="{FF2B5EF4-FFF2-40B4-BE49-F238E27FC236}">
                <a16:creationId xmlns:a16="http://schemas.microsoft.com/office/drawing/2014/main" id="{45E89EA1-4958-40E1-89A8-7660C57C6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1908175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solidFill>
                  <a:srgbClr val="006600"/>
                </a:solidFill>
                <a:latin typeface="Tahoma" panose="020B0604030504040204" pitchFamily="34" charset="0"/>
              </a:rPr>
              <a:t>Suomen aluejätelaitokset (KiVo)</a:t>
            </a:r>
          </a:p>
        </p:txBody>
      </p:sp>
      <p:pic>
        <p:nvPicPr>
          <p:cNvPr id="18437" name="Kuva 1">
            <a:extLst>
              <a:ext uri="{FF2B5EF4-FFF2-40B4-BE49-F238E27FC236}">
                <a16:creationId xmlns:a16="http://schemas.microsoft.com/office/drawing/2014/main" id="{84180B6D-1156-4EA5-A6D8-2C4ED908F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24175"/>
            <a:ext cx="18192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 descr="http://ekainuu.webmaker.fi/images/user/kartta_kunnat_300.jpg">
            <a:extLst>
              <a:ext uri="{FF2B5EF4-FFF2-40B4-BE49-F238E27FC236}">
                <a16:creationId xmlns:a16="http://schemas.microsoft.com/office/drawing/2014/main" id="{F6DD730D-0165-4967-8417-5CF09E96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870200"/>
            <a:ext cx="309245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Nuoli oikealle 3">
            <a:extLst>
              <a:ext uri="{FF2B5EF4-FFF2-40B4-BE49-F238E27FC236}">
                <a16:creationId xmlns:a16="http://schemas.microsoft.com/office/drawing/2014/main" id="{E1CD5AD8-56EF-45D8-B6FD-2BD05CEF9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365625"/>
            <a:ext cx="1223962" cy="4318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D2E3BB"/>
          </a:solidFill>
          <a:ln w="9525" algn="ctr">
            <a:solidFill>
              <a:srgbClr val="0066FF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endParaRPr lang="fi-FI" altLang="fi-FI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97CC93E-95BE-46D9-823A-1AB7D39CC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000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Jätehuollon järjestäminen </a:t>
            </a:r>
            <a:br>
              <a:rPr lang="fi-FI" altLang="fi-FI" sz="4000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fi-FI" altLang="fi-FI" sz="2400">
              <a:solidFill>
                <a:srgbClr val="008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376E3A2-17B7-4F61-A4ED-F0140F5CC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1600">
                <a:latin typeface="Tahoma" panose="020B0604030504040204" pitchFamily="34" charset="0"/>
                <a:ea typeface="ＭＳ Ｐゴシック" panose="020B0600070205080204" pitchFamily="34" charset="-128"/>
              </a:rPr>
              <a:t>Perussopimuksessa määritelty kuntayhtymälle siirretyt tehtävät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altLang="fi-FI" sz="16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1600">
                <a:latin typeface="Tahoma" panose="020B0604030504040204" pitchFamily="34" charset="0"/>
                <a:ea typeface="ＭＳ Ｐゴシック" panose="020B0600070205080204" pitchFamily="34" charset="-128"/>
              </a:rPr>
              <a:t>Viranomaistehtävät </a:t>
            </a:r>
            <a:r>
              <a:rPr lang="fi-FI" altLang="fi-FI" sz="1400">
                <a:latin typeface="Tahoma" panose="020B0604030504040204" pitchFamily="34" charset="0"/>
                <a:ea typeface="ＭＳ Ｐゴシック" panose="020B0600070205080204" pitchFamily="34" charset="-128"/>
              </a:rPr>
              <a:t>(jätehuoltoviranomainen = uuden lain jätelautakunta</a:t>
            </a:r>
            <a:r>
              <a:rPr lang="fi-FI" altLang="fi-FI" sz="1600">
                <a:latin typeface="Tahoma" panose="020B0604030504040204" pitchFamily="34" charset="0"/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>
                <a:latin typeface="Tahoma" panose="020B0604030504040204" pitchFamily="34" charset="0"/>
                <a:ea typeface="ＭＳ Ｐゴシック" panose="020B0600070205080204" pitchFamily="34" charset="-128"/>
              </a:rPr>
              <a:t>jätehuoltomääräykset, kuljetusjärjestelmän valinta, järjestetyn jätteenkuljetuksen alueen määrääminen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>
                <a:latin typeface="Tahoma" panose="020B0604030504040204" pitchFamily="34" charset="0"/>
                <a:ea typeface="ＭＳ Ｐゴシック" panose="020B0600070205080204" pitchFamily="34" charset="-128"/>
              </a:rPr>
              <a:t>järjestettyyn jätteenkuljetukseen liittymisen valvonta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>
                <a:latin typeface="Tahoma" panose="020B0604030504040204" pitchFamily="34" charset="0"/>
                <a:ea typeface="ＭＳ Ｐゴシック" panose="020B0600070205080204" pitchFamily="34" charset="-128"/>
              </a:rPr>
              <a:t>taksat ja niiden maksuunpano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>
                <a:latin typeface="Tahoma" panose="020B0604030504040204" pitchFamily="34" charset="0"/>
                <a:ea typeface="ＭＳ Ｐゴシック" panose="020B0600070205080204" pitchFamily="34" charset="-128"/>
              </a:rPr>
              <a:t>poikkeukset määräyksistä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>
                <a:latin typeface="Tahoma" panose="020B0604030504040204" pitchFamily="34" charset="0"/>
                <a:ea typeface="ＭＳ Ｐゴシック" panose="020B0600070205080204" pitchFamily="34" charset="-128"/>
              </a:rPr>
              <a:t>yleinen jätehuollon kehittäminen</a:t>
            </a:r>
            <a:br>
              <a:rPr lang="fi-FI" altLang="fi-FI" sz="120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fi-FI" altLang="fi-FI" sz="16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1600">
                <a:latin typeface="Tahoma" panose="020B0604030504040204" pitchFamily="34" charset="0"/>
                <a:ea typeface="ＭＳ Ｐゴシック" panose="020B0600070205080204" pitchFamily="34" charset="-128"/>
              </a:rPr>
              <a:t>Palvelutehtävät </a:t>
            </a:r>
            <a:r>
              <a:rPr lang="fi-FI" altLang="fi-FI" sz="1400">
                <a:latin typeface="Tahoma" panose="020B0604030504040204" pitchFamily="34" charset="0"/>
                <a:ea typeface="ＭＳ Ｐゴシック" panose="020B0600070205080204" pitchFamily="34" charset="-128"/>
              </a:rPr>
              <a:t>(vastaanotto, kuljetus, käsittely, hyödyntäminen)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>
                <a:latin typeface="Tahoma" panose="020B0604030504040204" pitchFamily="34" charset="0"/>
                <a:ea typeface="ＭＳ Ｐゴシック" panose="020B0600070205080204" pitchFamily="34" charset="-128"/>
              </a:rPr>
              <a:t>Majasaaren jätekeskus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>
                <a:latin typeface="Tahoma" panose="020B0604030504040204" pitchFamily="34" charset="0"/>
                <a:ea typeface="ＭＳ Ｐゴシック" panose="020B0600070205080204" pitchFamily="34" charset="-128"/>
              </a:rPr>
              <a:t>lajitteluasemat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>
                <a:latin typeface="Tahoma" panose="020B0604030504040204" pitchFamily="34" charset="0"/>
                <a:ea typeface="ＭＳ Ｐゴシック" panose="020B0600070205080204" pitchFamily="34" charset="-128"/>
              </a:rPr>
              <a:t>aluekeräyspisteet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>
                <a:latin typeface="Tahoma" panose="020B0604030504040204" pitchFamily="34" charset="0"/>
                <a:ea typeface="ＭＳ Ｐゴシック" panose="020B0600070205080204" pitchFamily="34" charset="-128"/>
              </a:rPr>
              <a:t>ekopisteet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sz="1200">
                <a:latin typeface="Tahoma" panose="020B0604030504040204" pitchFamily="34" charset="0"/>
                <a:ea typeface="ＭＳ Ｐゴシック" panose="020B0600070205080204" pitchFamily="34" charset="-128"/>
              </a:rPr>
              <a:t>neuvonta ja tiedotus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altLang="fi-FI" sz="120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1200">
                <a:latin typeface="Tahoma" panose="020B0604030504040204" pitchFamily="34" charset="0"/>
                <a:ea typeface="ＭＳ Ｐゴシック" panose="020B0600070205080204" pitchFamily="34" charset="-128"/>
              </a:rPr>
              <a:t>Kunnille jäi ympäristölautakunnalle kuuluvat ympäristönsuojeluviranomaistehtävät (valvonta, roskaantuminen ym.)</a:t>
            </a:r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4">
            <a:extLst>
              <a:ext uri="{FF2B5EF4-FFF2-40B4-BE49-F238E27FC236}">
                <a16:creationId xmlns:a16="http://schemas.microsoft.com/office/drawing/2014/main" id="{C82E9132-1BBB-4876-AC97-18FC413F9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2625" y="260350"/>
            <a:ext cx="7772400" cy="658813"/>
          </a:xfrm>
        </p:spPr>
        <p:txBody>
          <a:bodyPr/>
          <a:lstStyle/>
          <a:p>
            <a:r>
              <a:rPr lang="fi-FI" altLang="fi-FI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Organisaatio</a:t>
            </a:r>
            <a:endParaRPr lang="fi-FI" altLang="fi-FI">
              <a:ea typeface="ＭＳ Ｐゴシック" panose="020B0600070205080204" pitchFamily="34" charset="-128"/>
            </a:endParaRPr>
          </a:p>
        </p:txBody>
      </p:sp>
      <p:sp>
        <p:nvSpPr>
          <p:cNvPr id="22531" name="Tekstiruutu 9">
            <a:extLst>
              <a:ext uri="{FF2B5EF4-FFF2-40B4-BE49-F238E27FC236}">
                <a16:creationId xmlns:a16="http://schemas.microsoft.com/office/drawing/2014/main" id="{A15F26C8-15F0-4B8C-B325-6E737AE1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192213"/>
            <a:ext cx="4752975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>
                <a:latin typeface="Tahoma" panose="020B0604030504040204" pitchFamily="34" charset="0"/>
              </a:rPr>
              <a:t>Yhtymäkokous = jätelautakunta</a:t>
            </a:r>
            <a:endParaRPr lang="fi-FI" altLang="fi-FI">
              <a:latin typeface="Tahoma" panose="020B0604030504040204" pitchFamily="34" charset="0"/>
            </a:endParaRPr>
          </a:p>
        </p:txBody>
      </p:sp>
      <p:sp>
        <p:nvSpPr>
          <p:cNvPr id="22532" name="Tekstiruutu 12">
            <a:extLst>
              <a:ext uri="{FF2B5EF4-FFF2-40B4-BE49-F238E27FC236}">
                <a16:creationId xmlns:a16="http://schemas.microsoft.com/office/drawing/2014/main" id="{3A7949D1-51AF-4D46-B5FF-D0D3BA6CF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306638"/>
            <a:ext cx="2439988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>
                <a:latin typeface="Tahoma" panose="020B0604030504040204" pitchFamily="34" charset="0"/>
              </a:rPr>
              <a:t>Yhtymähallitus</a:t>
            </a:r>
            <a:endParaRPr lang="fi-FI" altLang="fi-FI">
              <a:latin typeface="Tahoma" panose="020B0604030504040204" pitchFamily="34" charset="0"/>
            </a:endParaRPr>
          </a:p>
        </p:txBody>
      </p:sp>
      <p:sp>
        <p:nvSpPr>
          <p:cNvPr id="22533" name="Tekstiruutu 13">
            <a:extLst>
              <a:ext uri="{FF2B5EF4-FFF2-40B4-BE49-F238E27FC236}">
                <a16:creationId xmlns:a16="http://schemas.microsoft.com/office/drawing/2014/main" id="{C9492A32-44A5-4D78-A88E-D4AF5D4A5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8" y="2306638"/>
            <a:ext cx="3097212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>
                <a:latin typeface="Tahoma" panose="020B0604030504040204" pitchFamily="34" charset="0"/>
              </a:rPr>
              <a:t>Tarkastuslautakunta</a:t>
            </a:r>
            <a:endParaRPr lang="fi-FI" altLang="fi-FI">
              <a:latin typeface="Tahoma" panose="020B0604030504040204" pitchFamily="34" charset="0"/>
            </a:endParaRPr>
          </a:p>
        </p:txBody>
      </p:sp>
      <p:sp>
        <p:nvSpPr>
          <p:cNvPr id="22534" name="Tekstiruutu 14">
            <a:extLst>
              <a:ext uri="{FF2B5EF4-FFF2-40B4-BE49-F238E27FC236}">
                <a16:creationId xmlns:a16="http://schemas.microsoft.com/office/drawing/2014/main" id="{968EF719-2C4D-411D-98EF-BC3DAD20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3471863"/>
            <a:ext cx="2439988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>
                <a:latin typeface="Tahoma" panose="020B0604030504040204" pitchFamily="34" charset="0"/>
              </a:rPr>
              <a:t>Toimitusjohtaja</a:t>
            </a:r>
            <a:endParaRPr lang="fi-FI" altLang="fi-FI">
              <a:latin typeface="Tahoma" panose="020B0604030504040204" pitchFamily="34" charset="0"/>
            </a:endParaRPr>
          </a:p>
        </p:txBody>
      </p:sp>
      <p:sp>
        <p:nvSpPr>
          <p:cNvPr id="22535" name="Tekstiruutu 15">
            <a:extLst>
              <a:ext uri="{FF2B5EF4-FFF2-40B4-BE49-F238E27FC236}">
                <a16:creationId xmlns:a16="http://schemas.microsoft.com/office/drawing/2014/main" id="{E33DA8F5-ADC9-45C9-BC4A-CBDB673EC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4668838"/>
            <a:ext cx="2716212" cy="156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>
                <a:latin typeface="Tahoma" panose="020B0604030504040204" pitchFamily="34" charset="0"/>
              </a:rPr>
              <a:t>Toimistohenkilöstö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800">
                <a:latin typeface="Tahoma" panose="020B0604030504040204" pitchFamily="34" charset="0"/>
              </a:rPr>
              <a:t>- taloushallinto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800">
                <a:latin typeface="Tahoma" panose="020B0604030504040204" pitchFamily="34" charset="0"/>
              </a:rPr>
              <a:t>- asiakaspalvelu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800">
                <a:latin typeface="Tahoma" panose="020B0604030504040204" pitchFamily="34" charset="0"/>
              </a:rPr>
              <a:t>- neuvonta ja tiedotus</a:t>
            </a:r>
            <a:br>
              <a:rPr lang="fi-FI" altLang="fi-FI" sz="1800">
                <a:latin typeface="Tahoma" panose="020B0604030504040204" pitchFamily="34" charset="0"/>
              </a:rPr>
            </a:br>
            <a:r>
              <a:rPr lang="fi-FI" altLang="fi-FI" sz="1800">
                <a:latin typeface="Tahoma" panose="020B0604030504040204" pitchFamily="34" charset="0"/>
              </a:rPr>
              <a:t>- ympäristö ja ylläpito</a:t>
            </a:r>
          </a:p>
        </p:txBody>
      </p:sp>
      <p:sp>
        <p:nvSpPr>
          <p:cNvPr id="22536" name="Tekstiruutu 16">
            <a:extLst>
              <a:ext uri="{FF2B5EF4-FFF2-40B4-BE49-F238E27FC236}">
                <a16:creationId xmlns:a16="http://schemas.microsoft.com/office/drawing/2014/main" id="{02A40599-0BF3-4171-BE78-C81734ECD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686300"/>
            <a:ext cx="3240088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dirty="0">
                <a:latin typeface="Tahoma" panose="020B0604030504040204" pitchFamily="34" charset="0"/>
              </a:rPr>
              <a:t>Kenttähenkilöstö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800" dirty="0">
                <a:latin typeface="Tahoma" panose="020B0604030504040204" pitchFamily="34" charset="0"/>
              </a:rPr>
              <a:t>- Majasaaren jätekeskus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800" dirty="0">
                <a:latin typeface="Tahoma" panose="020B0604030504040204" pitchFamily="34" charset="0"/>
              </a:rPr>
              <a:t>- lajitteluasemat 8 kpl</a:t>
            </a:r>
            <a:endParaRPr lang="fi-FI" altLang="fi-FI" sz="2400" dirty="0">
              <a:latin typeface="Tahoma" panose="020B0604030504040204" pitchFamily="34" charset="0"/>
            </a:endParaRPr>
          </a:p>
        </p:txBody>
      </p:sp>
      <p:sp>
        <p:nvSpPr>
          <p:cNvPr id="22537" name="Alanuoli 20">
            <a:extLst>
              <a:ext uri="{FF2B5EF4-FFF2-40B4-BE49-F238E27FC236}">
                <a16:creationId xmlns:a16="http://schemas.microsoft.com/office/drawing/2014/main" id="{38EA28CC-A41C-413C-A129-1E5975E6A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538" y="1717675"/>
            <a:ext cx="431800" cy="588963"/>
          </a:xfrm>
          <a:prstGeom prst="downArrow">
            <a:avLst>
              <a:gd name="adj1" fmla="val 50000"/>
              <a:gd name="adj2" fmla="val 5005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endParaRPr lang="fi-FI" altLang="fi-FI">
              <a:latin typeface="Tahoma" panose="020B0604030504040204" pitchFamily="34" charset="0"/>
            </a:endParaRPr>
          </a:p>
        </p:txBody>
      </p:sp>
      <p:sp>
        <p:nvSpPr>
          <p:cNvPr id="22538" name="Alanuoli 21">
            <a:extLst>
              <a:ext uri="{FF2B5EF4-FFF2-40B4-BE49-F238E27FC236}">
                <a16:creationId xmlns:a16="http://schemas.microsoft.com/office/drawing/2014/main" id="{8A6A98FF-3A37-4CF0-B275-40F50063A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2817813"/>
            <a:ext cx="433387" cy="588962"/>
          </a:xfrm>
          <a:prstGeom prst="downArrow">
            <a:avLst>
              <a:gd name="adj1" fmla="val 50000"/>
              <a:gd name="adj2" fmla="val 498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endParaRPr lang="fi-FI" altLang="fi-FI">
              <a:latin typeface="Tahoma" panose="020B0604030504040204" pitchFamily="34" charset="0"/>
            </a:endParaRPr>
          </a:p>
        </p:txBody>
      </p:sp>
      <p:sp>
        <p:nvSpPr>
          <p:cNvPr id="22539" name="Alanuoli 22">
            <a:extLst>
              <a:ext uri="{FF2B5EF4-FFF2-40B4-BE49-F238E27FC236}">
                <a16:creationId xmlns:a16="http://schemas.microsoft.com/office/drawing/2014/main" id="{153A7378-CD3F-4C4E-B897-787F397EF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4048125"/>
            <a:ext cx="433387" cy="588963"/>
          </a:xfrm>
          <a:prstGeom prst="downArrow">
            <a:avLst>
              <a:gd name="adj1" fmla="val 50000"/>
              <a:gd name="adj2" fmla="val 498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endParaRPr lang="fi-FI" altLang="fi-FI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4AACC59-F70B-401C-BF4A-46E8365CC3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-26987"/>
            <a:ext cx="7772400" cy="935708"/>
          </a:xfrm>
        </p:spPr>
        <p:txBody>
          <a:bodyPr/>
          <a:lstStyle/>
          <a:p>
            <a:pPr eaLnBrk="1" hangingPunct="1"/>
            <a:r>
              <a:rPr lang="fi-FI" altLang="fi-FI" dirty="0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Palvelut  </a:t>
            </a:r>
            <a:endParaRPr lang="fi-FI" altLang="fi-FI" sz="1600" dirty="0">
              <a:solidFill>
                <a:srgbClr val="008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37B36C4-5163-4F8C-9D58-AF9AC8CE0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836712"/>
            <a:ext cx="828027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fi-FI" altLang="fi-FI" sz="2000" dirty="0">
                <a:latin typeface="Tahoma" panose="020B0604030504040204" pitchFamily="34" charset="0"/>
              </a:rPr>
              <a:t>Majasaaren jätekeskus: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fi-FI" altLang="fi-FI" sz="1400" dirty="0">
                <a:latin typeface="Tahoma" panose="020B0604030504040204" pitchFamily="34" charset="0"/>
              </a:rPr>
              <a:t>sekajätteen vastaanotto ja käsittely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fi-FI" altLang="fi-FI" sz="1400" dirty="0">
                <a:latin typeface="Tahoma" panose="020B0604030504040204" pitchFamily="34" charset="0"/>
              </a:rPr>
              <a:t>lajittelulaituri pienasiakkaille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fi-FI" altLang="fi-FI" sz="1400" dirty="0">
                <a:latin typeface="Tahoma" panose="020B0604030504040204" pitchFamily="34" charset="0"/>
              </a:rPr>
              <a:t>öljyisten maiden ja öljyisten jätteiden vastaanotto ja käsittely / esikäsittely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fi-FI" altLang="fi-FI" sz="1400" dirty="0">
                <a:latin typeface="Tahoma" panose="020B0604030504040204" pitchFamily="34" charset="0"/>
              </a:rPr>
              <a:t>vaarallisten jätteiden vastaanotto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fi-FI" altLang="fi-FI" sz="1400" dirty="0">
                <a:latin typeface="Tahoma" panose="020B0604030504040204" pitchFamily="34" charset="0"/>
              </a:rPr>
              <a:t>hyödynnettävien jätteiden vastaanotto ja käsittely / esikäsittely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endParaRPr lang="fi-FI" altLang="fi-FI" sz="14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i-FI" altLang="fi-FI" sz="2000" dirty="0">
                <a:latin typeface="Tahoma" panose="020B0604030504040204" pitchFamily="34" charset="0"/>
              </a:rPr>
              <a:t>Lajitteluasemat (8)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fi-FI" altLang="fi-FI" sz="1400" dirty="0">
                <a:latin typeface="Tahoma" panose="020B0604030504040204" pitchFamily="34" charset="0"/>
              </a:rPr>
              <a:t>lähes kaikki jakeet pienkuormina (ei </a:t>
            </a:r>
            <a:r>
              <a:rPr lang="fi-FI" altLang="fi-FI" sz="1400" dirty="0" err="1">
                <a:latin typeface="Tahoma" panose="020B0604030504040204" pitchFamily="34" charset="0"/>
              </a:rPr>
              <a:t>bio</a:t>
            </a:r>
            <a:r>
              <a:rPr lang="fi-FI" altLang="fi-FI" sz="1400" dirty="0">
                <a:latin typeface="Tahoma" panose="020B0604030504040204" pitchFamily="34" charset="0"/>
              </a:rPr>
              <a:t>/lääkkeet)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fi-FI" altLang="fi-FI" sz="18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i-FI" altLang="fi-FI" sz="2000" dirty="0" err="1">
                <a:latin typeface="Tahoma" panose="020B0604030504040204" pitchFamily="34" charset="0"/>
              </a:rPr>
              <a:t>Risumattila</a:t>
            </a:r>
            <a:endParaRPr lang="fi-FI" altLang="fi-FI" sz="2000" dirty="0">
              <a:latin typeface="Tahoma" panose="020B0604030504040204" pitchFamily="34" charset="0"/>
            </a:endParaRPr>
          </a:p>
          <a:p>
            <a:pPr lvl="1">
              <a:lnSpc>
                <a:spcPct val="90000"/>
              </a:lnSpc>
              <a:buFont typeface="Tahoma" panose="020B0604030504040204" pitchFamily="34" charset="0"/>
              <a:buChar char="-"/>
              <a:defRPr/>
            </a:pPr>
            <a:r>
              <a:rPr lang="fi-FI" altLang="fi-FI" sz="1400" dirty="0">
                <a:latin typeface="Tahoma" panose="020B0604030504040204" pitchFamily="34" charset="0"/>
              </a:rPr>
              <a:t>Kannot ja oksat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Char char="-"/>
              <a:defRPr/>
            </a:pPr>
            <a:r>
              <a:rPr lang="fi-FI" altLang="fi-FI" sz="1400" dirty="0">
                <a:latin typeface="Tahoma" panose="020B0604030504040204" pitchFamily="34" charset="0"/>
              </a:rPr>
              <a:t>Puutarhajätteet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Char char="-"/>
              <a:defRPr/>
            </a:pPr>
            <a:r>
              <a:rPr lang="fi-FI" altLang="fi-FI" sz="1400" dirty="0">
                <a:latin typeface="Tahoma" panose="020B0604030504040204" pitchFamily="34" charset="0"/>
              </a:rPr>
              <a:t>omenat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fi-FI" altLang="fi-FI" sz="2000" dirty="0">
              <a:latin typeface="Tahoma" panose="020B0604030504040204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i-FI" altLang="fi-FI" sz="2000" dirty="0">
                <a:latin typeface="Tahoma" panose="020B0604030504040204" pitchFamily="34" charset="0"/>
              </a:rPr>
              <a:t>Aluekeräyspisteet (131)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fi-FI" altLang="fi-FI" sz="1400" dirty="0">
                <a:latin typeface="Tahoma" panose="020B0604030504040204" pitchFamily="34" charset="0"/>
              </a:rPr>
              <a:t>sekajäte ja paperi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fi-FI" altLang="fi-FI" sz="1800" dirty="0">
              <a:latin typeface="Tahoma" panose="020B060403050404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fi-FI" altLang="fi-FI" sz="1800" dirty="0">
                <a:latin typeface="Tahoma" panose="020B0604030504040204" pitchFamily="34" charset="0"/>
              </a:rPr>
              <a:t>Ekopisteet myyty </a:t>
            </a:r>
            <a:r>
              <a:rPr lang="fi-FI" altLang="fi-FI" sz="1800" dirty="0" err="1">
                <a:latin typeface="Tahoma" panose="020B0604030504040204" pitchFamily="34" charset="0"/>
              </a:rPr>
              <a:t>RINKI:lle</a:t>
            </a:r>
            <a:r>
              <a:rPr lang="fi-FI" altLang="fi-FI" sz="1800" dirty="0">
                <a:latin typeface="Tahoma" panose="020B0604030504040204" pitchFamily="34" charset="0"/>
              </a:rPr>
              <a:t> </a:t>
            </a:r>
            <a:r>
              <a:rPr lang="fi-FI" altLang="fi-FI" sz="1800" dirty="0" err="1">
                <a:latin typeface="Tahoma" panose="020B0604030504040204" pitchFamily="34" charset="0"/>
              </a:rPr>
              <a:t>vuomnna</a:t>
            </a:r>
            <a:r>
              <a:rPr lang="fi-FI" altLang="fi-FI" sz="1800" dirty="0">
                <a:latin typeface="Tahoma" panose="020B0604030504040204" pitchFamily="34" charset="0"/>
              </a:rPr>
              <a:t> 2016.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fi-FI" altLang="fi-FI" sz="16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A0E7B3BF-9271-4634-B634-50EB42B5E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587375"/>
          </a:xfrm>
        </p:spPr>
        <p:txBody>
          <a:bodyPr/>
          <a:lstStyle/>
          <a:p>
            <a:r>
              <a:rPr lang="fi-FI" altLang="fi-FI" sz="3200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Majasaaren jätekeskus</a:t>
            </a:r>
          </a:p>
        </p:txBody>
      </p:sp>
      <p:pic>
        <p:nvPicPr>
          <p:cNvPr id="27651" name="Picture 10" descr="majasaari_50">
            <a:extLst>
              <a:ext uri="{FF2B5EF4-FFF2-40B4-BE49-F238E27FC236}">
                <a16:creationId xmlns:a16="http://schemas.microsoft.com/office/drawing/2014/main" id="{ACE34EAC-C299-4A8B-9557-F10A00634A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49400" y="1125538"/>
            <a:ext cx="11533188" cy="6621462"/>
          </a:xfrm>
          <a:noFill/>
        </p:spPr>
      </p:pic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A9EC925-C1E5-4247-91E9-C59062E2C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-26988"/>
            <a:ext cx="7772400" cy="1143001"/>
          </a:xfrm>
        </p:spPr>
        <p:txBody>
          <a:bodyPr/>
          <a:lstStyle/>
          <a:p>
            <a:r>
              <a:rPr lang="fi-FI" altLang="fi-FI" dirty="0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Lajitteluasemat</a:t>
            </a:r>
            <a:br>
              <a:rPr lang="fi-FI" altLang="fi-FI" dirty="0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fi-FI" altLang="fi-FI" sz="2400" dirty="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Kuvassa Sotkamon LA</a:t>
            </a:r>
          </a:p>
        </p:txBody>
      </p:sp>
      <p:pic>
        <p:nvPicPr>
          <p:cNvPr id="28675" name="Picture 5" descr="sotkamo la ilmasta 2011">
            <a:extLst>
              <a:ext uri="{FF2B5EF4-FFF2-40B4-BE49-F238E27FC236}">
                <a16:creationId xmlns:a16="http://schemas.microsoft.com/office/drawing/2014/main" id="{160CCA6B-DAB8-47AE-BE2E-EEE83F9D90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1122363"/>
            <a:ext cx="9598025" cy="4768850"/>
          </a:xfrm>
        </p:spPr>
      </p:pic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18F7701-24E2-4A4B-AF94-E5744FB03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92163"/>
          </a:xfrm>
        </p:spPr>
        <p:txBody>
          <a:bodyPr/>
          <a:lstStyle/>
          <a:p>
            <a:r>
              <a:rPr lang="fi-FI" altLang="fi-FI" sz="4000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Jätehuone aluekeräyspisteellä</a:t>
            </a:r>
          </a:p>
        </p:txBody>
      </p:sp>
      <p:pic>
        <p:nvPicPr>
          <p:cNvPr id="29699" name="Picture 3" descr="DSC00338">
            <a:extLst>
              <a:ext uri="{FF2B5EF4-FFF2-40B4-BE49-F238E27FC236}">
                <a16:creationId xmlns:a16="http://schemas.microsoft.com/office/drawing/2014/main" id="{2773164B-4A23-44BF-A74D-785BF76AF7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052513"/>
            <a:ext cx="7056438" cy="52911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0FFA895-31F3-4D02-A1E1-7728D53906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42950" y="803275"/>
            <a:ext cx="7772400" cy="765175"/>
          </a:xfrm>
        </p:spPr>
        <p:txBody>
          <a:bodyPr/>
          <a:lstStyle/>
          <a:p>
            <a:pPr algn="l" eaLnBrk="1" hangingPunct="1"/>
            <a:r>
              <a:rPr lang="fi-FI" altLang="fi-FI" sz="2400" dirty="0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Jätteiden laitosmainen käsittely</a:t>
            </a:r>
            <a:br>
              <a:rPr lang="fi-FI" altLang="fi-FI" sz="2400" dirty="0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br>
              <a:rPr lang="fi-FI" altLang="fi-FI" sz="2400" dirty="0">
                <a:solidFill>
                  <a:srgbClr val="008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br>
              <a:rPr lang="fi-FI" altLang="fi-FI" sz="1400" dirty="0">
                <a:latin typeface="Museo Sans 500" panose="02000000000000000000" pitchFamily="50" charset="0"/>
                <a:ea typeface="ＭＳ Ｐゴシック" panose="020B0600070205080204" pitchFamily="34" charset="-128"/>
              </a:rPr>
            </a:br>
            <a:r>
              <a:rPr lang="fi-FI" altLang="fi-FI" sz="1400" dirty="0">
                <a:latin typeface="Museo Sans 500" panose="02000000000000000000" pitchFamily="50" charset="0"/>
                <a:ea typeface="ＭＳ Ｐゴシック" panose="020B0600070205080204" pitchFamily="34" charset="-128"/>
              </a:rPr>
              <a:t>Kaikki rakennusjäte ja lajitteluasemien sekalaiset jätteet käsitellään ennen kuljetusta hyödyntämiseen.</a:t>
            </a:r>
            <a:br>
              <a:rPr lang="fi-FI" altLang="fi-FI" sz="2400" dirty="0">
                <a:latin typeface="Museo Sans 500" panose="02000000000000000000" pitchFamily="50" charset="0"/>
                <a:ea typeface="ＭＳ Ｐゴシック" panose="020B0600070205080204" pitchFamily="34" charset="-128"/>
              </a:rPr>
            </a:br>
            <a:endParaRPr lang="fi-FI" altLang="fi-FI" sz="2400" dirty="0">
              <a:solidFill>
                <a:srgbClr val="008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7" name="Tekstikehys 15">
            <a:extLst>
              <a:ext uri="{FF2B5EF4-FFF2-40B4-BE49-F238E27FC236}">
                <a16:creationId xmlns:a16="http://schemas.microsoft.com/office/drawing/2014/main" id="{95126E16-EB00-402E-ACF7-5C6297BB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06057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800" b="1">
                <a:solidFill>
                  <a:schemeClr val="bg1"/>
                </a:solidFill>
                <a:latin typeface="Arial" panose="020B0604020202020204" pitchFamily="34" charset="0"/>
              </a:rPr>
              <a:t>3.</a:t>
            </a:r>
          </a:p>
        </p:txBody>
      </p:sp>
      <p:sp>
        <p:nvSpPr>
          <p:cNvPr id="21" name="Tekstikehys 20">
            <a:extLst>
              <a:ext uri="{FF2B5EF4-FFF2-40B4-BE49-F238E27FC236}">
                <a16:creationId xmlns:a16="http://schemas.microsoft.com/office/drawing/2014/main" id="{466E8818-7AC1-462F-8AC1-1923D4971574}"/>
              </a:ext>
            </a:extLst>
          </p:cNvPr>
          <p:cNvSpPr txBox="1"/>
          <p:nvPr/>
        </p:nvSpPr>
        <p:spPr>
          <a:xfrm>
            <a:off x="739775" y="1784231"/>
            <a:ext cx="7128792" cy="1600438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sz="1400" dirty="0" err="1"/>
              <a:t>Kahmarilajittelu</a:t>
            </a:r>
            <a:r>
              <a:rPr lang="fi-FI" altLang="fi-FI" sz="1400" dirty="0"/>
              <a:t> eri jakeille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sz="1400" dirty="0"/>
              <a:t>puu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sz="1400" dirty="0"/>
              <a:t>muovi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sz="1400" dirty="0"/>
              <a:t>mineraaliainekset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sz="1400" dirty="0"/>
              <a:t>lasi/metalli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sz="1400" dirty="0"/>
              <a:t>eristemateriaalit ja kipsilevy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sz="1400" dirty="0"/>
              <a:t>SER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sz="1400" dirty="0"/>
              <a:t>Loppu murskataan </a:t>
            </a:r>
            <a:r>
              <a:rPr lang="fi-FI" altLang="fi-FI" sz="1400" dirty="0" err="1"/>
              <a:t>Riikinvoimaan</a:t>
            </a:r>
            <a:r>
              <a:rPr lang="fi-FI" altLang="fi-FI" sz="1400" dirty="0"/>
              <a:t> vietäväksi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i-FI" altLang="fi-FI" sz="1400" dirty="0"/>
              <a:t>Kiertoon n. 60 %, poltto n. 40 %</a:t>
            </a:r>
          </a:p>
          <a:p>
            <a:pPr eaLnBrk="1" hangingPunct="1">
              <a:defRPr/>
            </a:pPr>
            <a:endParaRPr lang="fi-FI" altLang="fi-FI" sz="1400" dirty="0"/>
          </a:p>
          <a:p>
            <a:pPr eaLnBrk="1" hangingPunct="1">
              <a:defRPr/>
            </a:pPr>
            <a:endParaRPr lang="fi-FI" altLang="fi-FI" sz="1600" strike="sngStrike" dirty="0"/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200" dirty="0">
              <a:latin typeface="Museo Sans 500" pitchFamily="50" charset="0"/>
              <a:ea typeface="+mn-ea"/>
            </a:endParaRPr>
          </a:p>
        </p:txBody>
      </p:sp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Eko-Kympin PP-pohja">
  <a:themeElements>
    <a:clrScheme name="Eko-Kympin PP-pohj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ko-Kympin PP-poh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Ø"/>
          <a:tabLst/>
          <a:defRPr kumimoji="0" lang="fi-FI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ko-Kympin PP-pohj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o-Kympin PP-pohj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o-Kympin PP-pohj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o-Kympin PP-pohj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o-Kympin PP-pohj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o-Kympin PP-pohj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o-Kympin PP-pohj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588EAB58837B4ABD53EF801530F686" ma:contentTypeVersion="15" ma:contentTypeDescription="Luo uusi asiakirja." ma:contentTypeScope="" ma:versionID="0ad5bced478452595147ecb913805669">
  <xsd:schema xmlns:xsd="http://www.w3.org/2001/XMLSchema" xmlns:xs="http://www.w3.org/2001/XMLSchema" xmlns:p="http://schemas.microsoft.com/office/2006/metadata/properties" xmlns:ns2="51a0aa0f-88ff-4607-bbd4-80d8a6c1b739" xmlns:ns3="39a95ab5-22d5-4c4d-98f4-c557691f4a29" targetNamespace="http://schemas.microsoft.com/office/2006/metadata/properties" ma:root="true" ma:fieldsID="f978f2003702f22ab2f9ffdf0e543858" ns2:_="" ns3:_="">
    <xsd:import namespace="51a0aa0f-88ff-4607-bbd4-80d8a6c1b739"/>
    <xsd:import namespace="39a95ab5-22d5-4c4d-98f4-c557691f4a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0aa0f-88ff-4607-bbd4-80d8a6c1b73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dexed="true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4f30fd8d-9aec-4939-9050-25908c24fa68}" ma:internalName="TaxCatchAll" ma:showField="CatchAllData" ma:web="51a0aa0f-88ff-4607-bbd4-80d8a6c1b7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5ab5-22d5-4c4d-98f4-c557691f4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b34dde22-562c-4bfb-b256-7a722cb97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a95ab5-22d5-4c4d-98f4-c557691f4a29">
      <Terms xmlns="http://schemas.microsoft.com/office/infopath/2007/PartnerControls"/>
    </lcf76f155ced4ddcb4097134ff3c332f>
    <TaxCatchAll xmlns="51a0aa0f-88ff-4607-bbd4-80d8a6c1b739" xsi:nil="true"/>
    <_dlc_DocId xmlns="51a0aa0f-88ff-4607-bbd4-80d8a6c1b739">23ZAA7S7Z2YY-847273824-2390</_dlc_DocId>
    <_dlc_DocIdUrl xmlns="51a0aa0f-88ff-4607-bbd4-80d8a6c1b739">
      <Url>https://ekokymppifi.sharepoint.com/sites/tiedostot-viestinta/_layouts/15/DocIdRedir.aspx?ID=23ZAA7S7Z2YY-847273824-2390</Url>
      <Description>23ZAA7S7Z2YY-847273824-2390</Description>
    </_dlc_DocIdUrl>
  </documentManagement>
</p:properties>
</file>

<file path=customXml/itemProps1.xml><?xml version="1.0" encoding="utf-8"?>
<ds:datastoreItem xmlns:ds="http://schemas.openxmlformats.org/officeDocument/2006/customXml" ds:itemID="{6215FDD0-D5E6-468A-AAC1-F5A4C044A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a0aa0f-88ff-4607-bbd4-80d8a6c1b739"/>
    <ds:schemaRef ds:uri="39a95ab5-22d5-4c4d-98f4-c557691f4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770A74-32FE-4C06-98C3-F6FE25EB066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312DBD2-8A22-4103-A72B-E4BAB86C9CE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6B09447-9613-4C60-9AB2-ED1157362894}">
  <ds:schemaRefs>
    <ds:schemaRef ds:uri="http://schemas.microsoft.com/office/2006/metadata/properties"/>
    <ds:schemaRef ds:uri="http://schemas.microsoft.com/office/infopath/2007/PartnerControls"/>
    <ds:schemaRef ds:uri="39a95ab5-22d5-4c4d-98f4-c557691f4a29"/>
    <ds:schemaRef ds:uri="51a0aa0f-88ff-4607-bbd4-80d8a6c1b73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29748</TotalTime>
  <Words>333</Words>
  <Application>Microsoft Office PowerPoint</Application>
  <PresentationFormat>Näytössä katseltava diaesitys (4:3)</PresentationFormat>
  <Paragraphs>96</Paragraphs>
  <Slides>11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Museo Sans 500</vt:lpstr>
      <vt:lpstr>Tahoma</vt:lpstr>
      <vt:lpstr>Times New Roman</vt:lpstr>
      <vt:lpstr>Wingdings</vt:lpstr>
      <vt:lpstr>Eko-Kympin PP-pohja</vt:lpstr>
      <vt:lpstr>Kainuun jätehuollon kuntayhtymä Ekokymppi</vt:lpstr>
      <vt:lpstr>Kainuun jätehuollon kuntayhtymä</vt:lpstr>
      <vt:lpstr>Jätehuollon järjestäminen  </vt:lpstr>
      <vt:lpstr>Organisaatio</vt:lpstr>
      <vt:lpstr>Palvelut  </vt:lpstr>
      <vt:lpstr>Majasaaren jätekeskus</vt:lpstr>
      <vt:lpstr>Lajitteluasemat Kuvassa Sotkamon LA</vt:lpstr>
      <vt:lpstr>Jätehuone aluekeräyspisteellä</vt:lpstr>
      <vt:lpstr>Jätteiden laitosmainen käsittely   Kaikki rakennusjäte ja lajitteluasemien sekalaiset jätteet käsitellään ennen kuljetusta hyödyntämiseen. </vt:lpstr>
      <vt:lpstr>Sekajäte energiaksi</vt:lpstr>
      <vt:lpstr>PowerPoint-esitys</vt:lpstr>
    </vt:vector>
  </TitlesOfParts>
  <Company>Kainuun Eko-Kymppi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Jukka Oikarinen</dc:creator>
  <cp:lastModifiedBy>Eero Piirainen</cp:lastModifiedBy>
  <cp:revision>392</cp:revision>
  <dcterms:created xsi:type="dcterms:W3CDTF">2010-12-16T16:43:04Z</dcterms:created>
  <dcterms:modified xsi:type="dcterms:W3CDTF">2025-10-15T13:37:04Z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0x010100F8588EAB58837B4ABD53EF801530F686</vt:lpwstr>
  </property>
  <property fmtid="{D5CDD505-2E9C-101B-9397-08002B2CF9AE}" pid="3" name="Order">
    <vt:r8>239000</vt:r8>
  </property>
  <property fmtid="{D5CDD505-2E9C-101B-9397-08002B2CF9AE}" pid="4" name="_dlc_DocIdItemGuid">
    <vt:lpwstr>1b53f4b5-a056-55b4-9e7e-c95c3c90da25</vt:lpwstr>
  </property>
</Properties>
</file>