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1" r:id="rId4"/>
    <p:sldId id="264" r:id="rId5"/>
    <p:sldId id="267" r:id="rId6"/>
    <p:sldId id="275" r:id="rId7"/>
    <p:sldId id="276" r:id="rId8"/>
    <p:sldId id="277" r:id="rId9"/>
    <p:sldId id="278" r:id="rId10"/>
    <p:sldId id="279" r:id="rId11"/>
    <p:sldId id="262" r:id="rId12"/>
    <p:sldId id="258" r:id="rId13"/>
    <p:sldId id="263" r:id="rId14"/>
    <p:sldId id="259" r:id="rId15"/>
    <p:sldId id="280" r:id="rId16"/>
    <p:sldId id="281" r:id="rId17"/>
    <p:sldId id="282" r:id="rId18"/>
    <p:sldId id="268" r:id="rId19"/>
    <p:sldId id="269" r:id="rId20"/>
    <p:sldId id="273" r:id="rId21"/>
    <p:sldId id="274" r:id="rId22"/>
    <p:sldId id="260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DF9618-6EC7-4895-9180-EA0706829294}" v="29" dt="2026-06-11T12:24:04.6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1" autoAdjust="0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19" y="1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ti Sorjamaa" userId="da315cf2-1a66-49ba-bd9f-bbb79c42d120" providerId="ADAL" clId="{E32382A3-4B2A-4037-8728-54635BD2A5D9}"/>
    <pc:docChg chg="undo custSel mod addSld delSld modSld sldOrd modMainMaster">
      <pc:chgData name="Antti Sorjamaa" userId="da315cf2-1a66-49ba-bd9f-bbb79c42d120" providerId="ADAL" clId="{E32382A3-4B2A-4037-8728-54635BD2A5D9}" dt="2026-06-11T12:25:02.502" v="1017" actId="1076"/>
      <pc:docMkLst>
        <pc:docMk/>
      </pc:docMkLst>
      <pc:sldChg chg="modSp mod">
        <pc:chgData name="Antti Sorjamaa" userId="da315cf2-1a66-49ba-bd9f-bbb79c42d120" providerId="ADAL" clId="{E32382A3-4B2A-4037-8728-54635BD2A5D9}" dt="2026-06-10T19:26:05.858" v="747" actId="404"/>
        <pc:sldMkLst>
          <pc:docMk/>
          <pc:sldMk cId="0" sldId="256"/>
        </pc:sldMkLst>
        <pc:spChg chg="mod">
          <ac:chgData name="Antti Sorjamaa" userId="da315cf2-1a66-49ba-bd9f-bbb79c42d120" providerId="ADAL" clId="{E32382A3-4B2A-4037-8728-54635BD2A5D9}" dt="2026-06-10T19:26:05.858" v="747" actId="404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tti Sorjamaa" userId="da315cf2-1a66-49ba-bd9f-bbb79c42d120" providerId="ADAL" clId="{E32382A3-4B2A-4037-8728-54635BD2A5D9}" dt="2026-06-10T19:17:53.960" v="578" actId="20577"/>
          <ac:spMkLst>
            <pc:docMk/>
            <pc:sldMk cId="0" sldId="256"/>
            <ac:spMk id="5" creationId="{00000000-0000-0000-0000-000000000000}"/>
          </ac:spMkLst>
        </pc:spChg>
      </pc:sldChg>
      <pc:sldChg chg="addSp modSp mod">
        <pc:chgData name="Antti Sorjamaa" userId="da315cf2-1a66-49ba-bd9f-bbb79c42d120" providerId="ADAL" clId="{E32382A3-4B2A-4037-8728-54635BD2A5D9}" dt="2026-06-11T12:25:02.502" v="1017" actId="1076"/>
        <pc:sldMkLst>
          <pc:docMk/>
          <pc:sldMk cId="0" sldId="257"/>
        </pc:sldMkLst>
        <pc:spChg chg="mod">
          <ac:chgData name="Antti Sorjamaa" userId="da315cf2-1a66-49ba-bd9f-bbb79c42d120" providerId="ADAL" clId="{E32382A3-4B2A-4037-8728-54635BD2A5D9}" dt="2026-06-10T18:10:24.788" v="77" actId="20577"/>
          <ac:spMkLst>
            <pc:docMk/>
            <pc:sldMk cId="0" sldId="257"/>
            <ac:spMk id="2" creationId="{00000000-0000-0000-0000-000000000000}"/>
          </ac:spMkLst>
        </pc:spChg>
        <pc:spChg chg="mod">
          <ac:chgData name="Antti Sorjamaa" userId="da315cf2-1a66-49ba-bd9f-bbb79c42d120" providerId="ADAL" clId="{E32382A3-4B2A-4037-8728-54635BD2A5D9}" dt="2026-06-10T19:19:50.984" v="705" actId="108"/>
          <ac:spMkLst>
            <pc:docMk/>
            <pc:sldMk cId="0" sldId="257"/>
            <ac:spMk id="3" creationId="{00000000-0000-0000-0000-000000000000}"/>
          </ac:spMkLst>
        </pc:spChg>
        <pc:spChg chg="add mod">
          <ac:chgData name="Antti Sorjamaa" userId="da315cf2-1a66-49ba-bd9f-bbb79c42d120" providerId="ADAL" clId="{E32382A3-4B2A-4037-8728-54635BD2A5D9}" dt="2026-06-11T12:25:02.502" v="1017" actId="1076"/>
          <ac:spMkLst>
            <pc:docMk/>
            <pc:sldMk cId="0" sldId="257"/>
            <ac:spMk id="4" creationId="{BF5DEF0F-9684-EE56-A7F2-BAA990D68D2B}"/>
          </ac:spMkLst>
        </pc:spChg>
      </pc:sldChg>
      <pc:sldChg chg="add del ord setBg">
        <pc:chgData name="Antti Sorjamaa" userId="da315cf2-1a66-49ba-bd9f-bbb79c42d120" providerId="ADAL" clId="{E32382A3-4B2A-4037-8728-54635BD2A5D9}" dt="2026-06-10T19:40:42.352" v="868"/>
        <pc:sldMkLst>
          <pc:docMk/>
          <pc:sldMk cId="0" sldId="258"/>
        </pc:sldMkLst>
      </pc:sldChg>
      <pc:sldChg chg="add del ord setBg">
        <pc:chgData name="Antti Sorjamaa" userId="da315cf2-1a66-49ba-bd9f-bbb79c42d120" providerId="ADAL" clId="{E32382A3-4B2A-4037-8728-54635BD2A5D9}" dt="2026-06-10T19:40:42.352" v="868"/>
        <pc:sldMkLst>
          <pc:docMk/>
          <pc:sldMk cId="0" sldId="259"/>
        </pc:sldMkLst>
      </pc:sldChg>
      <pc:sldChg chg="addSp delSp modSp add mod modClrScheme chgLayout">
        <pc:chgData name="Antti Sorjamaa" userId="da315cf2-1a66-49ba-bd9f-bbb79c42d120" providerId="ADAL" clId="{E32382A3-4B2A-4037-8728-54635BD2A5D9}" dt="2026-06-10T19:47:43.009" v="927" actId="20577"/>
        <pc:sldMkLst>
          <pc:docMk/>
          <pc:sldMk cId="580691244" sldId="261"/>
        </pc:sldMkLst>
        <pc:spChg chg="mod ord">
          <ac:chgData name="Antti Sorjamaa" userId="da315cf2-1a66-49ba-bd9f-bbb79c42d120" providerId="ADAL" clId="{E32382A3-4B2A-4037-8728-54635BD2A5D9}" dt="2026-06-10T19:32:40.895" v="862" actId="21"/>
          <ac:spMkLst>
            <pc:docMk/>
            <pc:sldMk cId="580691244" sldId="261"/>
            <ac:spMk id="2" creationId="{48E83F29-60B2-CFD0-FE3A-16BD3186EF53}"/>
          </ac:spMkLst>
        </pc:spChg>
        <pc:spChg chg="del mod ord">
          <ac:chgData name="Antti Sorjamaa" userId="da315cf2-1a66-49ba-bd9f-bbb79c42d120" providerId="ADAL" clId="{E32382A3-4B2A-4037-8728-54635BD2A5D9}" dt="2026-06-10T18:19:43.636" v="512" actId="478"/>
          <ac:spMkLst>
            <pc:docMk/>
            <pc:sldMk cId="580691244" sldId="261"/>
            <ac:spMk id="3" creationId="{A73A0CAF-6100-D78B-E9F8-34E9F2872786}"/>
          </ac:spMkLst>
        </pc:spChg>
        <pc:spChg chg="add mod">
          <ac:chgData name="Antti Sorjamaa" userId="da315cf2-1a66-49ba-bd9f-bbb79c42d120" providerId="ADAL" clId="{E32382A3-4B2A-4037-8728-54635BD2A5D9}" dt="2026-06-10T19:47:43.009" v="927" actId="20577"/>
          <ac:spMkLst>
            <pc:docMk/>
            <pc:sldMk cId="580691244" sldId="261"/>
            <ac:spMk id="5" creationId="{D507A66D-C2AE-46E6-CC3E-6249A082E7F4}"/>
          </ac:spMkLst>
        </pc:spChg>
      </pc:sldChg>
      <pc:sldChg chg="add ord setBg">
        <pc:chgData name="Antti Sorjamaa" userId="da315cf2-1a66-49ba-bd9f-bbb79c42d120" providerId="ADAL" clId="{E32382A3-4B2A-4037-8728-54635BD2A5D9}" dt="2026-06-10T19:40:42.352" v="868"/>
        <pc:sldMkLst>
          <pc:docMk/>
          <pc:sldMk cId="0" sldId="262"/>
        </pc:sldMkLst>
      </pc:sldChg>
      <pc:sldChg chg="add ord setBg">
        <pc:chgData name="Antti Sorjamaa" userId="da315cf2-1a66-49ba-bd9f-bbb79c42d120" providerId="ADAL" clId="{E32382A3-4B2A-4037-8728-54635BD2A5D9}" dt="2026-06-10T19:40:42.352" v="868"/>
        <pc:sldMkLst>
          <pc:docMk/>
          <pc:sldMk cId="0" sldId="263"/>
        </pc:sldMkLst>
      </pc:sldChg>
      <pc:sldChg chg="add ord setBg">
        <pc:chgData name="Antti Sorjamaa" userId="da315cf2-1a66-49ba-bd9f-bbb79c42d120" providerId="ADAL" clId="{E32382A3-4B2A-4037-8728-54635BD2A5D9}" dt="2026-06-10T18:45:45.715" v="549"/>
        <pc:sldMkLst>
          <pc:docMk/>
          <pc:sldMk cId="0" sldId="264"/>
        </pc:sldMkLst>
      </pc:sldChg>
      <pc:sldChg chg="add del ord setBg">
        <pc:chgData name="Antti Sorjamaa" userId="da315cf2-1a66-49ba-bd9f-bbb79c42d120" providerId="ADAL" clId="{E32382A3-4B2A-4037-8728-54635BD2A5D9}" dt="2026-06-10T19:02:51.141" v="558" actId="47"/>
        <pc:sldMkLst>
          <pc:docMk/>
          <pc:sldMk cId="0" sldId="265"/>
        </pc:sldMkLst>
      </pc:sldChg>
      <pc:sldChg chg="add del setBg">
        <pc:chgData name="Antti Sorjamaa" userId="da315cf2-1a66-49ba-bd9f-bbb79c42d120" providerId="ADAL" clId="{E32382A3-4B2A-4037-8728-54635BD2A5D9}" dt="2026-06-10T19:02:47.090" v="557" actId="47"/>
        <pc:sldMkLst>
          <pc:docMk/>
          <pc:sldMk cId="0" sldId="266"/>
        </pc:sldMkLst>
      </pc:sldChg>
      <pc:sldChg chg="add setBg">
        <pc:chgData name="Antti Sorjamaa" userId="da315cf2-1a66-49ba-bd9f-bbb79c42d120" providerId="ADAL" clId="{E32382A3-4B2A-4037-8728-54635BD2A5D9}" dt="2026-06-10T19:02:42.652" v="556"/>
        <pc:sldMkLst>
          <pc:docMk/>
          <pc:sldMk cId="0" sldId="267"/>
        </pc:sldMkLst>
      </pc:sldChg>
      <pc:sldChg chg="add del ord setBg">
        <pc:chgData name="Antti Sorjamaa" userId="da315cf2-1a66-49ba-bd9f-bbb79c42d120" providerId="ADAL" clId="{E32382A3-4B2A-4037-8728-54635BD2A5D9}" dt="2026-06-10T19:42:11.919" v="872"/>
        <pc:sldMkLst>
          <pc:docMk/>
          <pc:sldMk cId="0" sldId="268"/>
        </pc:sldMkLst>
      </pc:sldChg>
      <pc:sldChg chg="add del ord setBg">
        <pc:chgData name="Antti Sorjamaa" userId="da315cf2-1a66-49ba-bd9f-bbb79c42d120" providerId="ADAL" clId="{E32382A3-4B2A-4037-8728-54635BD2A5D9}" dt="2026-06-10T19:44:38.306" v="879"/>
        <pc:sldMkLst>
          <pc:docMk/>
          <pc:sldMk cId="0" sldId="269"/>
        </pc:sldMkLst>
      </pc:sldChg>
      <pc:sldChg chg="add del ord setBg">
        <pc:chgData name="Antti Sorjamaa" userId="da315cf2-1a66-49ba-bd9f-bbb79c42d120" providerId="ADAL" clId="{E32382A3-4B2A-4037-8728-54635BD2A5D9}" dt="2026-06-10T19:44:49.829" v="882" actId="47"/>
        <pc:sldMkLst>
          <pc:docMk/>
          <pc:sldMk cId="0" sldId="270"/>
        </pc:sldMkLst>
      </pc:sldChg>
      <pc:sldChg chg="add del setBg">
        <pc:chgData name="Antti Sorjamaa" userId="da315cf2-1a66-49ba-bd9f-bbb79c42d120" providerId="ADAL" clId="{E32382A3-4B2A-4037-8728-54635BD2A5D9}" dt="2026-06-10T19:44:54.736" v="883" actId="47"/>
        <pc:sldMkLst>
          <pc:docMk/>
          <pc:sldMk cId="0" sldId="271"/>
        </pc:sldMkLst>
      </pc:sldChg>
      <pc:sldChg chg="add del setBg">
        <pc:chgData name="Antti Sorjamaa" userId="da315cf2-1a66-49ba-bd9f-bbb79c42d120" providerId="ADAL" clId="{E32382A3-4B2A-4037-8728-54635BD2A5D9}" dt="2026-06-10T19:43:13.845" v="875" actId="47"/>
        <pc:sldMkLst>
          <pc:docMk/>
          <pc:sldMk cId="0" sldId="272"/>
        </pc:sldMkLst>
      </pc:sldChg>
      <pc:sldChg chg="add setBg">
        <pc:chgData name="Antti Sorjamaa" userId="da315cf2-1a66-49ba-bd9f-bbb79c42d120" providerId="ADAL" clId="{E32382A3-4B2A-4037-8728-54635BD2A5D9}" dt="2026-06-10T19:20:50.192" v="707"/>
        <pc:sldMkLst>
          <pc:docMk/>
          <pc:sldMk cId="0" sldId="273"/>
        </pc:sldMkLst>
      </pc:sldChg>
      <pc:sldChg chg="add setBg">
        <pc:chgData name="Antti Sorjamaa" userId="da315cf2-1a66-49ba-bd9f-bbb79c42d120" providerId="ADAL" clId="{E32382A3-4B2A-4037-8728-54635BD2A5D9}" dt="2026-06-10T19:20:50.192" v="707"/>
        <pc:sldMkLst>
          <pc:docMk/>
          <pc:sldMk cId="0" sldId="274"/>
        </pc:sldMkLst>
      </pc:sldChg>
      <pc:sldChg chg="add setBg">
        <pc:chgData name="Antti Sorjamaa" userId="da315cf2-1a66-49ba-bd9f-bbb79c42d120" providerId="ADAL" clId="{E32382A3-4B2A-4037-8728-54635BD2A5D9}" dt="2026-06-10T19:28:33.121" v="748"/>
        <pc:sldMkLst>
          <pc:docMk/>
          <pc:sldMk cId="0" sldId="275"/>
        </pc:sldMkLst>
      </pc:sldChg>
      <pc:sldChg chg="add setBg">
        <pc:chgData name="Antti Sorjamaa" userId="da315cf2-1a66-49ba-bd9f-bbb79c42d120" providerId="ADAL" clId="{E32382A3-4B2A-4037-8728-54635BD2A5D9}" dt="2026-06-10T19:28:33.121" v="748"/>
        <pc:sldMkLst>
          <pc:docMk/>
          <pc:sldMk cId="0" sldId="276"/>
        </pc:sldMkLst>
      </pc:sldChg>
      <pc:sldChg chg="add setBg">
        <pc:chgData name="Antti Sorjamaa" userId="da315cf2-1a66-49ba-bd9f-bbb79c42d120" providerId="ADAL" clId="{E32382A3-4B2A-4037-8728-54635BD2A5D9}" dt="2026-06-10T19:28:33.121" v="748"/>
        <pc:sldMkLst>
          <pc:docMk/>
          <pc:sldMk cId="0" sldId="277"/>
        </pc:sldMkLst>
      </pc:sldChg>
      <pc:sldChg chg="add setBg">
        <pc:chgData name="Antti Sorjamaa" userId="da315cf2-1a66-49ba-bd9f-bbb79c42d120" providerId="ADAL" clId="{E32382A3-4B2A-4037-8728-54635BD2A5D9}" dt="2026-06-10T19:28:33.121" v="748"/>
        <pc:sldMkLst>
          <pc:docMk/>
          <pc:sldMk cId="0" sldId="278"/>
        </pc:sldMkLst>
      </pc:sldChg>
      <pc:sldChg chg="add setBg">
        <pc:chgData name="Antti Sorjamaa" userId="da315cf2-1a66-49ba-bd9f-bbb79c42d120" providerId="ADAL" clId="{E32382A3-4B2A-4037-8728-54635BD2A5D9}" dt="2026-06-10T19:28:33.121" v="748"/>
        <pc:sldMkLst>
          <pc:docMk/>
          <pc:sldMk cId="0" sldId="279"/>
        </pc:sldMkLst>
      </pc:sldChg>
      <pc:sldChg chg="add ord setBg">
        <pc:chgData name="Antti Sorjamaa" userId="da315cf2-1a66-49ba-bd9f-bbb79c42d120" providerId="ADAL" clId="{E32382A3-4B2A-4037-8728-54635BD2A5D9}" dt="2026-06-10T19:41:04.156" v="870"/>
        <pc:sldMkLst>
          <pc:docMk/>
          <pc:sldMk cId="0" sldId="280"/>
        </pc:sldMkLst>
      </pc:sldChg>
      <pc:sldChg chg="add ord setBg">
        <pc:chgData name="Antti Sorjamaa" userId="da315cf2-1a66-49ba-bd9f-bbb79c42d120" providerId="ADAL" clId="{E32382A3-4B2A-4037-8728-54635BD2A5D9}" dt="2026-06-10T19:41:04.156" v="870"/>
        <pc:sldMkLst>
          <pc:docMk/>
          <pc:sldMk cId="0" sldId="281"/>
        </pc:sldMkLst>
      </pc:sldChg>
      <pc:sldChg chg="add ord setBg">
        <pc:chgData name="Antti Sorjamaa" userId="da315cf2-1a66-49ba-bd9f-bbb79c42d120" providerId="ADAL" clId="{E32382A3-4B2A-4037-8728-54635BD2A5D9}" dt="2026-06-10T19:44:28.162" v="877"/>
        <pc:sldMkLst>
          <pc:docMk/>
          <pc:sldMk cId="0" sldId="282"/>
        </pc:sldMkLst>
      </pc:sldChg>
      <pc:sldMasterChg chg="addSp mod">
        <pc:chgData name="Antti Sorjamaa" userId="da315cf2-1a66-49ba-bd9f-bbb79c42d120" providerId="ADAL" clId="{E32382A3-4B2A-4037-8728-54635BD2A5D9}" dt="2026-06-10T17:59:17.364" v="10" actId="33475"/>
        <pc:sldMasterMkLst>
          <pc:docMk/>
          <pc:sldMasterMk cId="0" sldId="2147483648"/>
        </pc:sldMasterMkLst>
        <pc:spChg chg="add">
          <ac:chgData name="Antti Sorjamaa" userId="da315cf2-1a66-49ba-bd9f-bbb79c42d120" providerId="ADAL" clId="{E32382A3-4B2A-4037-8728-54635BD2A5D9}" dt="2026-06-10T17:59:17.364" v="10" actId="33475"/>
          <ac:spMkLst>
            <pc:docMk/>
            <pc:sldMasterMk cId="0" sldId="2147483648"/>
            <ac:spMk id="3" creationId="{635FFA62-526B-A626-9FCE-172096AF96EA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56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B856A-345D-0C43-A58B-B29FC0ED4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1544ED-B5EF-A1A3-5A11-C4C62F2DE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49C9FA-B25A-783E-BC5C-0673D7E9F1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EFD71-5898-0116-546D-FAFEAAE48F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30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MASTER">
    <p:bg>
      <p:bgPr>
        <a:solidFill>
          <a:srgbClr val="1A2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5B99"/>
          </a:solidFill>
          <a:ln/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54480" y="73152"/>
            <a:ext cx="4572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5B99">
              <a:alpha val="70000"/>
            </a:srgbClr>
          </a:solidFill>
          <a:ln/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365760" y="477316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1000" dirty="0"/>
          </a:p>
        </p:txBody>
      </p:sp>
      <p:sp>
        <p:nvSpPr>
          <p:cNvPr id="7" name="Text 5"/>
          <p:cNvSpPr>
            <a:spLocks noGrp="1"/>
          </p:cNvSpPr>
          <p:nvPr>
            <p:ph type="title" idx="105" hasCustomPrompt="1"/>
          </p:nvPr>
        </p:nvSpPr>
        <p:spPr>
          <a:xfrm>
            <a:off x="548640" y="1371600"/>
            <a:ext cx="8046720" cy="164592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8" name="Text 5"/>
          <p:cNvSpPr>
            <a:spLocks noGrp="1"/>
          </p:cNvSpPr>
          <p:nvPr>
            <p:ph type="body" idx="106" hasCustomPrompt="1"/>
          </p:nvPr>
        </p:nvSpPr>
        <p:spPr>
          <a:xfrm>
            <a:off x="548640" y="3063240"/>
            <a:ext cx="54864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/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5156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80160" y="64008"/>
            <a:ext cx="4572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8" name="Text 6"/>
          <p:cNvSpPr>
            <a:spLocks noGrp="1"/>
          </p:cNvSpPr>
          <p:nvPr>
            <p:ph type="title" idx="106" hasCustomPrompt="1"/>
          </p:nvPr>
        </p:nvSpPr>
        <p:spPr>
          <a:xfrm>
            <a:off x="320040" y="658368"/>
            <a:ext cx="850392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 6"/>
          <p:cNvSpPr>
            <a:spLocks noGrp="1"/>
          </p:cNvSpPr>
          <p:nvPr>
            <p:ph type="body" idx="107" hasCustomPrompt="1"/>
          </p:nvPr>
        </p:nvSpPr>
        <p:spPr>
          <a:xfrm>
            <a:off x="320040" y="1371600"/>
            <a:ext cx="8503920" cy="33832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5FFA62-526B-A626-9FCE-172096AF96E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297863" y="4866640"/>
            <a:ext cx="819150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i-FI" sz="14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731520"/>
            <a:ext cx="3474720" cy="3474720"/>
          </a:xfrm>
          <a:prstGeom prst="ellipse">
            <a:avLst/>
          </a:prstGeom>
          <a:solidFill>
            <a:srgbClr val="005B99">
              <a:alpha val="25000"/>
            </a:srgbClr>
          </a:solidFill>
          <a:ln w="12700">
            <a:solidFill>
              <a:srgbClr val="005B9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Shape 1"/>
          <p:cNvSpPr/>
          <p:nvPr/>
        </p:nvSpPr>
        <p:spPr>
          <a:xfrm>
            <a:off x="7132320" y="1280160"/>
            <a:ext cx="2560320" cy="2560320"/>
          </a:xfrm>
          <a:prstGeom prst="ellipse">
            <a:avLst/>
          </a:prstGeom>
          <a:solidFill>
            <a:srgbClr val="00A86B">
              <a:alpha val="18000"/>
            </a:srgbClr>
          </a:solidFill>
          <a:ln w="12700">
            <a:solidFill>
              <a:srgbClr val="00A86B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" name="Text 5"/>
          <p:cNvSpPr>
            <a:spLocks noGrp="1"/>
          </p:cNvSpPr>
          <p:nvPr>
            <p:ph type="title" idx="105" hasCustomPrompt="1"/>
          </p:nvPr>
        </p:nvSpPr>
        <p:spPr>
          <a:xfrm>
            <a:off x="548640" y="1371600"/>
            <a:ext cx="8046720" cy="16459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r>
              <a:rPr lang="en-US" sz="3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Tekoäly</a:t>
            </a: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tutummaksi</a:t>
            </a:r>
            <a:b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r>
              <a:rPr lang="en-US" sz="20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Työpaja</a:t>
            </a: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 </a:t>
            </a:r>
            <a:r>
              <a:rPr lang="en-US" sz="20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yhteistoimintaharjoitus</a:t>
            </a:r>
            <a:endParaRPr lang="en-US" sz="3600" dirty="0"/>
          </a:p>
        </p:txBody>
      </p:sp>
      <p:sp>
        <p:nvSpPr>
          <p:cNvPr id="5" name="Text 5"/>
          <p:cNvSpPr>
            <a:spLocks noGrp="1"/>
          </p:cNvSpPr>
          <p:nvPr>
            <p:ph type="body" idx="106" hasCustomPrompt="1"/>
          </p:nvPr>
        </p:nvSpPr>
        <p:spPr>
          <a:xfrm>
            <a:off x="548640" y="3063240"/>
            <a:ext cx="548640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14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Antti Sorjamaa</a:t>
            </a:r>
          </a:p>
          <a:p>
            <a:r>
              <a:rPr lang="en-US" sz="1400" dirty="0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📍 </a:t>
            </a:r>
            <a:r>
              <a:rPr lang="en-US" sz="1400" dirty="0" err="1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</a:t>
            </a:r>
            <a:r>
              <a:rPr lang="en-US" sz="1400" dirty="0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Pääkirjasto</a:t>
            </a:r>
            <a:r>
              <a:rPr lang="en-US" sz="1400" dirty="0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Maria-</a:t>
            </a:r>
            <a:r>
              <a:rPr lang="en-US" sz="1400" dirty="0" err="1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sali</a:t>
            </a:r>
            <a:endParaRPr lang="en-US" sz="1400" dirty="0"/>
          </a:p>
          <a:p>
            <a:r>
              <a:rPr lang="en-US" sz="1400" dirty="0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 to 11.6.2026  </a:t>
            </a:r>
            <a:r>
              <a:rPr lang="en-US" sz="1400" dirty="0" err="1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klo</a:t>
            </a:r>
            <a:r>
              <a:rPr lang="en-US" sz="1400" dirty="0">
                <a:solidFill>
                  <a:srgbClr val="7BAE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16–19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käyttötapaukset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D0F0E4"/>
          </a:solidFill>
          <a:ln w="12700">
            <a:solidFill>
              <a:srgbClr val="70C8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6858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📣  Markkinointi &amp; Myynti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0" y="658368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0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Kampanjat, liidien hallinta ja personointi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0F0E4"/>
          </a:solidFill>
          <a:ln w="12700">
            <a:solidFill>
              <a:srgbClr val="70C8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1463040" y="1508760"/>
            <a:ext cx="411480" cy="411480"/>
          </a:xfrm>
          <a:prstGeom prst="ellips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1463040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9768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HubSpot AI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48056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CRM-alusta tekoälyllä. Generoi sähköpostikampanjat, ennustaa myyntiä ja pisteyttää liidit automaattisesti.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29768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70C8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3"/>
          <p:cNvSpPr/>
          <p:nvPr/>
        </p:nvSpPr>
        <p:spPr>
          <a:xfrm>
            <a:off x="448056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hubspot.com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18688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0F0E4"/>
          </a:solidFill>
          <a:ln w="12700">
            <a:solidFill>
              <a:srgbClr val="70C8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4361688" y="1508760"/>
            <a:ext cx="411480" cy="411480"/>
          </a:xfrm>
          <a:prstGeom prst="ellips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361688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28416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Salesforce Einstein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346704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suoraan CRM-datassa. Ennustaa kauppojen todennäköisyyden, ehdottaa seuraavia toimenpiteitä ja automatisoi seurantaa.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28416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70C8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3346704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salesforce.com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17336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0F0E4"/>
          </a:solidFill>
          <a:ln w="12700">
            <a:solidFill>
              <a:srgbClr val="70C8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4" name="Shape 22"/>
          <p:cNvSpPr/>
          <p:nvPr/>
        </p:nvSpPr>
        <p:spPr>
          <a:xfrm>
            <a:off x="7260336" y="1508760"/>
            <a:ext cx="411480" cy="411480"/>
          </a:xfrm>
          <a:prstGeom prst="ellips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7260336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27064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Adobe Sensei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245352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Sisällön personointi ja optimointi Adobe Experience Cloud -alustalla. Tunnistaa trendit ja suosittelee oikeaa sisältöä oikealle henkilölle.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27064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70C8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45352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adobe.com/sensei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1" name="Text 29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4572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Ilmaiset tekoälytyökalut selaimessa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298448"/>
            <a:ext cx="1188720" cy="310896"/>
          </a:xfrm>
          <a:prstGeom prst="roundRect">
            <a:avLst>
              <a:gd name="adj" fmla="val 14706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" name="Text 6"/>
          <p:cNvSpPr/>
          <p:nvPr/>
        </p:nvSpPr>
        <p:spPr>
          <a:xfrm>
            <a:off x="320040" y="1298448"/>
            <a:ext cx="1188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557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ILMAINEN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0040" y="1700784"/>
            <a:ext cx="1600200" cy="34747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320040" y="1700784"/>
            <a:ext cx="1600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Työkalu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965960" y="1700784"/>
            <a:ext cx="2286000" cy="34747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2" name="Text 10"/>
          <p:cNvSpPr/>
          <p:nvPr/>
        </p:nvSpPr>
        <p:spPr>
          <a:xfrm>
            <a:off x="1965960" y="1700784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Käyttötarkoitus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297680" y="1700784"/>
            <a:ext cx="1783080" cy="34747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4297680" y="1700784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Ilmainen versio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26480" y="1700784"/>
            <a:ext cx="1508760" cy="34747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6126480" y="1700784"/>
            <a:ext cx="1508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Kieli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680960" y="1700784"/>
            <a:ext cx="1325880" cy="34747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7680960" y="1700784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Osoite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2048256"/>
            <a:ext cx="16002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0" name="Text 18"/>
          <p:cNvSpPr/>
          <p:nvPr/>
        </p:nvSpPr>
        <p:spPr>
          <a:xfrm>
            <a:off x="365760" y="2048256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(Free)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965960" y="2048256"/>
            <a:ext cx="22860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2011680" y="2048256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Kirjoittaminen, koodit, ideointi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297680" y="2048256"/>
            <a:ext cx="17830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4" name="Text 22"/>
          <p:cNvSpPr/>
          <p:nvPr/>
        </p:nvSpPr>
        <p:spPr>
          <a:xfrm>
            <a:off x="4343400" y="2048256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Rajoitettu GPT-5.2 käyttö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126480" y="2048256"/>
            <a:ext cx="15087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6" name="Text 24"/>
          <p:cNvSpPr/>
          <p:nvPr/>
        </p:nvSpPr>
        <p:spPr>
          <a:xfrm>
            <a:off x="6172200" y="2048256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🇫🇮 Kyllä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680960" y="2048256"/>
            <a:ext cx="13258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8" name="Text 26"/>
          <p:cNvSpPr/>
          <p:nvPr/>
        </p:nvSpPr>
        <p:spPr>
          <a:xfrm>
            <a:off x="7726680" y="2048256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chat.openai.com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20040" y="2450592"/>
            <a:ext cx="160020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0" name="Text 28"/>
          <p:cNvSpPr/>
          <p:nvPr/>
        </p:nvSpPr>
        <p:spPr>
          <a:xfrm>
            <a:off x="365760" y="2450592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(Free)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1965960" y="2450592"/>
            <a:ext cx="228600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2" name="Text 30"/>
          <p:cNvSpPr/>
          <p:nvPr/>
        </p:nvSpPr>
        <p:spPr>
          <a:xfrm>
            <a:off x="2011680" y="2450592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Pitkät tekstit, analysointi, koodit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297680" y="2450592"/>
            <a:ext cx="178308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4" name="Text 32"/>
          <p:cNvSpPr/>
          <p:nvPr/>
        </p:nvSpPr>
        <p:spPr>
          <a:xfrm>
            <a:off x="4343400" y="2450592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Rajoitettu Sonnet 4.6 käyttö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126480" y="2450592"/>
            <a:ext cx="150876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6" name="Text 34"/>
          <p:cNvSpPr/>
          <p:nvPr/>
        </p:nvSpPr>
        <p:spPr>
          <a:xfrm>
            <a:off x="6172200" y="2450592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🇫🇮 Kyllä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680960" y="2450592"/>
            <a:ext cx="132588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8" name="Text 36"/>
          <p:cNvSpPr/>
          <p:nvPr/>
        </p:nvSpPr>
        <p:spPr>
          <a:xfrm>
            <a:off x="7726680" y="2450592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claude.ai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20040" y="2852928"/>
            <a:ext cx="16002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0" name="Text 38"/>
          <p:cNvSpPr/>
          <p:nvPr/>
        </p:nvSpPr>
        <p:spPr>
          <a:xfrm>
            <a:off x="365760" y="2852928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(Free)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1965960" y="2852928"/>
            <a:ext cx="22860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2" name="Text 40"/>
          <p:cNvSpPr/>
          <p:nvPr/>
        </p:nvSpPr>
        <p:spPr>
          <a:xfrm>
            <a:off x="2011680" y="285292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Google-integraatio, haut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4297680" y="2852928"/>
            <a:ext cx="17830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4" name="Text 42"/>
          <p:cNvSpPr/>
          <p:nvPr/>
        </p:nvSpPr>
        <p:spPr>
          <a:xfrm>
            <a:off x="4343400" y="2852928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Rajattu Gemini 1.5 käyttö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6126480" y="2852928"/>
            <a:ext cx="15087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6" name="Text 44"/>
          <p:cNvSpPr/>
          <p:nvPr/>
        </p:nvSpPr>
        <p:spPr>
          <a:xfrm>
            <a:off x="6172200" y="2852928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🇫🇮 Kyllä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7680960" y="2852928"/>
            <a:ext cx="13258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8" name="Text 46"/>
          <p:cNvSpPr/>
          <p:nvPr/>
        </p:nvSpPr>
        <p:spPr>
          <a:xfrm>
            <a:off x="7726680" y="2852928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gemini.google.com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320040" y="3255264"/>
            <a:ext cx="160020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0" name="Text 48"/>
          <p:cNvSpPr/>
          <p:nvPr/>
        </p:nvSpPr>
        <p:spPr>
          <a:xfrm>
            <a:off x="365760" y="3255264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Copilot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1965960" y="3255264"/>
            <a:ext cx="228600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2" name="Text 50"/>
          <p:cNvSpPr/>
          <p:nvPr/>
        </p:nvSpPr>
        <p:spPr>
          <a:xfrm>
            <a:off x="2011680" y="3255264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Office-tehtävät, haut, kirjoittaminen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297680" y="3255264"/>
            <a:ext cx="178308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4" name="Text 52"/>
          <p:cNvSpPr/>
          <p:nvPr/>
        </p:nvSpPr>
        <p:spPr>
          <a:xfrm>
            <a:off x="4343400" y="3255264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 taso, ei aikarajaa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6126480" y="3255264"/>
            <a:ext cx="150876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6" name="Text 54"/>
          <p:cNvSpPr/>
          <p:nvPr/>
        </p:nvSpPr>
        <p:spPr>
          <a:xfrm>
            <a:off x="6172200" y="3255264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🇫🇮 Kyllä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7680960" y="3255264"/>
            <a:ext cx="132588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8" name="Text 56"/>
          <p:cNvSpPr/>
          <p:nvPr/>
        </p:nvSpPr>
        <p:spPr>
          <a:xfrm>
            <a:off x="7726680" y="3255264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copilot.microsoft.com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320040" y="3657600"/>
            <a:ext cx="16002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0" name="Text 58"/>
          <p:cNvSpPr/>
          <p:nvPr/>
        </p:nvSpPr>
        <p:spPr>
          <a:xfrm>
            <a:off x="365760" y="3657600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 (Free)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1965960" y="3657600"/>
            <a:ext cx="22860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2" name="Text 60"/>
          <p:cNvSpPr/>
          <p:nvPr/>
        </p:nvSpPr>
        <p:spPr>
          <a:xfrm>
            <a:off x="2011680" y="365760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Tekoälyhakukone viittauksineen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4297680" y="3657600"/>
            <a:ext cx="17830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4" name="Text 62"/>
          <p:cNvSpPr/>
          <p:nvPr/>
        </p:nvSpPr>
        <p:spPr>
          <a:xfrm>
            <a:off x="4343400" y="3657600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Pro-hakua/vrk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6126480" y="3657600"/>
            <a:ext cx="15087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6" name="Text 64"/>
          <p:cNvSpPr/>
          <p:nvPr/>
        </p:nvSpPr>
        <p:spPr>
          <a:xfrm>
            <a:off x="6172200" y="3657600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🇫🇮 Osittain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7680960" y="3657600"/>
            <a:ext cx="13258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8" name="Text 66"/>
          <p:cNvSpPr/>
          <p:nvPr/>
        </p:nvSpPr>
        <p:spPr>
          <a:xfrm>
            <a:off x="7726680" y="3657600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perplexity.ai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320040" y="4059936"/>
            <a:ext cx="160020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0" name="Text 68"/>
          <p:cNvSpPr/>
          <p:nvPr/>
        </p:nvSpPr>
        <p:spPr>
          <a:xfrm>
            <a:off x="365760" y="4059936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AI (Free)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1965960" y="4059936"/>
            <a:ext cx="228600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2" name="Text 70"/>
          <p:cNvSpPr/>
          <p:nvPr/>
        </p:nvSpPr>
        <p:spPr>
          <a:xfrm>
            <a:off x="2011680" y="4059936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Chatbot, kuvageneraatio</a:t>
            </a:r>
            <a:endParaRPr lang="en-US" sz="1000" dirty="0"/>
          </a:p>
        </p:txBody>
      </p:sp>
      <p:sp>
        <p:nvSpPr>
          <p:cNvPr id="73" name="Shape 71"/>
          <p:cNvSpPr/>
          <p:nvPr/>
        </p:nvSpPr>
        <p:spPr>
          <a:xfrm>
            <a:off x="4297680" y="4059936"/>
            <a:ext cx="178308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4" name="Text 72"/>
          <p:cNvSpPr/>
          <p:nvPr/>
        </p:nvSpPr>
        <p:spPr>
          <a:xfrm>
            <a:off x="4343400" y="4059936"/>
            <a:ext cx="1691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Täysin ilmainen, Llama 4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6126480" y="4059936"/>
            <a:ext cx="150876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6" name="Text 74"/>
          <p:cNvSpPr/>
          <p:nvPr/>
        </p:nvSpPr>
        <p:spPr>
          <a:xfrm>
            <a:off x="6172200" y="4059936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🇬🇧 En</a:t>
            </a:r>
            <a:endParaRPr lang="en-US" sz="1000" dirty="0"/>
          </a:p>
        </p:txBody>
      </p:sp>
      <p:sp>
        <p:nvSpPr>
          <p:cNvPr id="77" name="Shape 75"/>
          <p:cNvSpPr/>
          <p:nvPr/>
        </p:nvSpPr>
        <p:spPr>
          <a:xfrm>
            <a:off x="7680960" y="4059936"/>
            <a:ext cx="1325880" cy="402336"/>
          </a:xfrm>
          <a:prstGeom prst="rect">
            <a:avLst/>
          </a:prstGeom>
          <a:solidFill>
            <a:srgbClr val="EFF6FF"/>
          </a:solidFill>
          <a:ln w="6350">
            <a:solidFill>
              <a:srgbClr val="D8E8F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8" name="Text 76"/>
          <p:cNvSpPr/>
          <p:nvPr/>
        </p:nvSpPr>
        <p:spPr>
          <a:xfrm>
            <a:off x="7726680" y="4059936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meta.ai</a:t>
            </a:r>
            <a:endParaRPr lang="en-US" sz="1000" dirty="0"/>
          </a:p>
        </p:txBody>
      </p:sp>
      <p:sp>
        <p:nvSpPr>
          <p:cNvPr id="79" name="Shape 7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0" name="Text 78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3657600" y="4864608"/>
            <a:ext cx="5212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Lähde: aiviewer.ai, perspectiveai.xyz  ·  Kesäkuu 2026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4572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Maksulliset tekoälytyökalut selaimessa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298448"/>
            <a:ext cx="1371600" cy="310896"/>
          </a:xfrm>
          <a:prstGeom prst="roundRect">
            <a:avLst>
              <a:gd name="adj" fmla="val 14706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" name="Text 6"/>
          <p:cNvSpPr/>
          <p:nvPr/>
        </p:nvSpPr>
        <p:spPr>
          <a:xfrm>
            <a:off x="320040" y="1298448"/>
            <a:ext cx="1371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 MAKSULLINEN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0040" y="1700784"/>
            <a:ext cx="1600200" cy="347472"/>
          </a:xfrm>
          <a:prstGeom prst="rect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320040" y="1700784"/>
            <a:ext cx="1600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Työkalu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965960" y="1700784"/>
            <a:ext cx="2286000" cy="347472"/>
          </a:xfrm>
          <a:prstGeom prst="rect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2" name="Text 10"/>
          <p:cNvSpPr/>
          <p:nvPr/>
        </p:nvSpPr>
        <p:spPr>
          <a:xfrm>
            <a:off x="1965960" y="1700784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Käyttötarkoitus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297680" y="1700784"/>
            <a:ext cx="1463040" cy="347472"/>
          </a:xfrm>
          <a:prstGeom prst="rect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4297680" y="1700784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Hinta/kk*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806440" y="1700784"/>
            <a:ext cx="2103120" cy="347472"/>
          </a:xfrm>
          <a:prstGeom prst="rect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5806440" y="1700784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Sisältää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955280" y="1700784"/>
            <a:ext cx="1005840" cy="347472"/>
          </a:xfrm>
          <a:prstGeom prst="rect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7955280" y="1700784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Osoite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2048256"/>
            <a:ext cx="16002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0" name="Text 18"/>
          <p:cNvSpPr/>
          <p:nvPr/>
        </p:nvSpPr>
        <p:spPr>
          <a:xfrm>
            <a:off x="365760" y="2048256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Plus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965960" y="2048256"/>
            <a:ext cx="22860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2011680" y="2048256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Kirjoittaminen, kuvat, koodit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297680" y="2048256"/>
            <a:ext cx="14630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4" name="Text 22"/>
          <p:cNvSpPr/>
          <p:nvPr/>
        </p:nvSpPr>
        <p:spPr>
          <a:xfrm>
            <a:off x="4343400" y="2048256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~20 €/kk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806440" y="2048256"/>
            <a:ext cx="210312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6" name="Text 24"/>
          <p:cNvSpPr/>
          <p:nvPr/>
        </p:nvSpPr>
        <p:spPr>
          <a:xfrm>
            <a:off x="5852160" y="2048256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GPT-5.5, DALL-E, Sora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955280" y="2048256"/>
            <a:ext cx="10058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8" name="Text 26"/>
          <p:cNvSpPr/>
          <p:nvPr/>
        </p:nvSpPr>
        <p:spPr>
          <a:xfrm>
            <a:off x="8001000" y="2048256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chat.openai.com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20040" y="2450592"/>
            <a:ext cx="160020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0" name="Text 28"/>
          <p:cNvSpPr/>
          <p:nvPr/>
        </p:nvSpPr>
        <p:spPr>
          <a:xfrm>
            <a:off x="365760" y="2450592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Pro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1965960" y="2450592"/>
            <a:ext cx="228600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2" name="Text 30"/>
          <p:cNvSpPr/>
          <p:nvPr/>
        </p:nvSpPr>
        <p:spPr>
          <a:xfrm>
            <a:off x="2011680" y="2450592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Pitkät analyysit, koodit, kirjoitus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297680" y="2450592"/>
            <a:ext cx="146304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4" name="Text 32"/>
          <p:cNvSpPr/>
          <p:nvPr/>
        </p:nvSpPr>
        <p:spPr>
          <a:xfrm>
            <a:off x="4343400" y="2450592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~20 €/kk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806440" y="2450592"/>
            <a:ext cx="210312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6" name="Text 34"/>
          <p:cNvSpPr/>
          <p:nvPr/>
        </p:nvSpPr>
        <p:spPr>
          <a:xfrm>
            <a:off x="5852160" y="2450592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Sonnet 4.6 &amp; Opus 4.6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955280" y="2450592"/>
            <a:ext cx="100584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8" name="Text 36"/>
          <p:cNvSpPr/>
          <p:nvPr/>
        </p:nvSpPr>
        <p:spPr>
          <a:xfrm>
            <a:off x="8001000" y="2450592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claude.ai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20040" y="2852928"/>
            <a:ext cx="16002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0" name="Text 38"/>
          <p:cNvSpPr/>
          <p:nvPr/>
        </p:nvSpPr>
        <p:spPr>
          <a:xfrm>
            <a:off x="365760" y="2852928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AI Pro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1965960" y="2852928"/>
            <a:ext cx="22860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2" name="Text 40"/>
          <p:cNvSpPr/>
          <p:nvPr/>
        </p:nvSpPr>
        <p:spPr>
          <a:xfrm>
            <a:off x="2011680" y="285292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Google-työtilat, laaja konteksti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4297680" y="2852928"/>
            <a:ext cx="14630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4" name="Text 42"/>
          <p:cNvSpPr/>
          <p:nvPr/>
        </p:nvSpPr>
        <p:spPr>
          <a:xfrm>
            <a:off x="4343400" y="2852928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~20 €/kk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5806440" y="2852928"/>
            <a:ext cx="210312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6" name="Text 44"/>
          <p:cNvSpPr/>
          <p:nvPr/>
        </p:nvSpPr>
        <p:spPr>
          <a:xfrm>
            <a:off x="5852160" y="2852928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3, 1M token ikkuna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7955280" y="2852928"/>
            <a:ext cx="10058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8" name="Text 46"/>
          <p:cNvSpPr/>
          <p:nvPr/>
        </p:nvSpPr>
        <p:spPr>
          <a:xfrm>
            <a:off x="8001000" y="2852928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gemini.google.com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320040" y="3255264"/>
            <a:ext cx="160020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0" name="Text 48"/>
          <p:cNvSpPr/>
          <p:nvPr/>
        </p:nvSpPr>
        <p:spPr>
          <a:xfrm>
            <a:off x="365760" y="3255264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 Pro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1965960" y="3255264"/>
            <a:ext cx="228600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2" name="Text 50"/>
          <p:cNvSpPr/>
          <p:nvPr/>
        </p:nvSpPr>
        <p:spPr>
          <a:xfrm>
            <a:off x="2011680" y="3255264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Syvätutkimus, viittaukset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297680" y="3255264"/>
            <a:ext cx="146304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4" name="Text 52"/>
          <p:cNvSpPr/>
          <p:nvPr/>
        </p:nvSpPr>
        <p:spPr>
          <a:xfrm>
            <a:off x="4343400" y="3255264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~20 €/kk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5806440" y="3255264"/>
            <a:ext cx="210312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6" name="Text 54"/>
          <p:cNvSpPr/>
          <p:nvPr/>
        </p:nvSpPr>
        <p:spPr>
          <a:xfrm>
            <a:off x="5852160" y="3255264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Multi-malli, 20 syvähakua/kk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7955280" y="3255264"/>
            <a:ext cx="100584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8" name="Text 56"/>
          <p:cNvSpPr/>
          <p:nvPr/>
        </p:nvSpPr>
        <p:spPr>
          <a:xfrm>
            <a:off x="8001000" y="3255264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perplexity.ai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320040" y="3657600"/>
            <a:ext cx="16002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0" name="Text 58"/>
          <p:cNvSpPr/>
          <p:nvPr/>
        </p:nvSpPr>
        <p:spPr>
          <a:xfrm>
            <a:off x="365760" y="3657600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1965960" y="3657600"/>
            <a:ext cx="22860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2" name="Text 60"/>
          <p:cNvSpPr/>
          <p:nvPr/>
        </p:nvSpPr>
        <p:spPr>
          <a:xfrm>
            <a:off x="2011680" y="365760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Tekoälykuvageneraatio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4297680" y="3657600"/>
            <a:ext cx="14630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4" name="Text 62"/>
          <p:cNvSpPr/>
          <p:nvPr/>
        </p:nvSpPr>
        <p:spPr>
          <a:xfrm>
            <a:off x="4343400" y="3657600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~10–60 €/kk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5806440" y="3657600"/>
            <a:ext cx="210312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6" name="Text 64"/>
          <p:cNvSpPr/>
          <p:nvPr/>
        </p:nvSpPr>
        <p:spPr>
          <a:xfrm>
            <a:off x="5852160" y="365760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 V7, kuvageneraatio selaimessa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7955280" y="3657600"/>
            <a:ext cx="10058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8" name="Text 66"/>
          <p:cNvSpPr/>
          <p:nvPr/>
        </p:nvSpPr>
        <p:spPr>
          <a:xfrm>
            <a:off x="8001000" y="3657600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midjourney.com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320040" y="4059936"/>
            <a:ext cx="160020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0" name="Text 68"/>
          <p:cNvSpPr/>
          <p:nvPr/>
        </p:nvSpPr>
        <p:spPr>
          <a:xfrm>
            <a:off x="365760" y="4059936"/>
            <a:ext cx="1508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+ Copilot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1965960" y="4059936"/>
            <a:ext cx="228600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2" name="Text 70"/>
          <p:cNvSpPr/>
          <p:nvPr/>
        </p:nvSpPr>
        <p:spPr>
          <a:xfrm>
            <a:off x="2011680" y="4059936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Office-sovellukset + tekoäly</a:t>
            </a:r>
            <a:endParaRPr lang="en-US" sz="1000" dirty="0"/>
          </a:p>
        </p:txBody>
      </p:sp>
      <p:sp>
        <p:nvSpPr>
          <p:cNvPr id="73" name="Shape 71"/>
          <p:cNvSpPr/>
          <p:nvPr/>
        </p:nvSpPr>
        <p:spPr>
          <a:xfrm>
            <a:off x="4297680" y="4059936"/>
            <a:ext cx="146304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4" name="Text 72"/>
          <p:cNvSpPr/>
          <p:nvPr/>
        </p:nvSpPr>
        <p:spPr>
          <a:xfrm>
            <a:off x="4343400" y="4059936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~20 €/kk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5806440" y="4059936"/>
            <a:ext cx="210312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6" name="Text 74"/>
          <p:cNvSpPr/>
          <p:nvPr/>
        </p:nvSpPr>
        <p:spPr>
          <a:xfrm>
            <a:off x="5852160" y="4059936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Word, Excel, PowerPoint + AI</a:t>
            </a:r>
            <a:endParaRPr lang="en-US" sz="1000" dirty="0"/>
          </a:p>
        </p:txBody>
      </p:sp>
      <p:sp>
        <p:nvSpPr>
          <p:cNvPr id="77" name="Shape 75"/>
          <p:cNvSpPr/>
          <p:nvPr/>
        </p:nvSpPr>
        <p:spPr>
          <a:xfrm>
            <a:off x="7955280" y="4059936"/>
            <a:ext cx="1005840" cy="402336"/>
          </a:xfrm>
          <a:prstGeom prst="rect">
            <a:avLst/>
          </a:prstGeom>
          <a:solidFill>
            <a:srgbClr val="F0F7FF"/>
          </a:solidFill>
          <a:ln w="635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8" name="Text 76"/>
          <p:cNvSpPr/>
          <p:nvPr/>
        </p:nvSpPr>
        <p:spPr>
          <a:xfrm>
            <a:off x="8001000" y="4059936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microsoft365.com</a:t>
            </a:r>
            <a:endParaRPr lang="en-US" sz="1000" dirty="0"/>
          </a:p>
        </p:txBody>
      </p:sp>
      <p:sp>
        <p:nvSpPr>
          <p:cNvPr id="79" name="Shape 7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0" name="Text 78"/>
          <p:cNvSpPr/>
          <p:nvPr/>
        </p:nvSpPr>
        <p:spPr>
          <a:xfrm>
            <a:off x="320040" y="486460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2011680" y="486460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Kohtuukäyttäjä (1 tilaus). USD-hinnat muunnettu EUR:ksi.  ·  Lähde: aiviewer.ai, perspectiveai.xyz  ·  Kesäkuu 2026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AI-mallit 2026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Yhden kalvon taulukko: nykyiset keskeiset mallit,</a:t>
            </a:r>
            <a:endParaRPr lang="en-US" sz="1900" dirty="0"/>
          </a:p>
          <a:p>
            <a:pPr marL="0" indent="0">
              <a:buNone/>
            </a:pPr>
            <a:r>
              <a:rPr lang="en-US" sz="19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niiden kärjet ja parhaat käyttötavat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320040" y="1554480"/>
            <a:ext cx="4206240" cy="1463040"/>
          </a:xfrm>
          <a:prstGeom prst="roundRect">
            <a:avLst>
              <a:gd name="adj" fmla="val 6250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8" name="Shape 6"/>
          <p:cNvSpPr/>
          <p:nvPr/>
        </p:nvSpPr>
        <p:spPr>
          <a:xfrm>
            <a:off x="457200" y="1664208"/>
            <a:ext cx="347472" cy="347472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457200" y="1664208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86968" y="164592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Yleiskäyttöinen frontier-malli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4632" y="2066544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GPT-5.5 soveltuu ammatilliseen työhön, kuten kirjoittamiseen, analyysiin ja koodaukseen.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84632" y="2770632"/>
            <a:ext cx="3840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 ·  chat.openai.com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754880" y="1554480"/>
            <a:ext cx="4206240" cy="1463040"/>
          </a:xfrm>
          <a:prstGeom prst="roundRect">
            <a:avLst>
              <a:gd name="adj" fmla="val 6250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4" name="Shape 12"/>
          <p:cNvSpPr/>
          <p:nvPr/>
        </p:nvSpPr>
        <p:spPr>
          <a:xfrm>
            <a:off x="4892040" y="1664208"/>
            <a:ext cx="347472" cy="347472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3"/>
          <p:cNvSpPr/>
          <p:nvPr/>
        </p:nvSpPr>
        <p:spPr>
          <a:xfrm>
            <a:off x="4892040" y="1664208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21808" y="164592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Pitkät monivaiheiset tehtävät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919472" y="2066544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Opus 4.8 tukee vaativaa koodausta ja enterprise-tason knowledge workia agenttikyvykkyydellä.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919472" y="2770632"/>
            <a:ext cx="3840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 ·  claude.ai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20040" y="3154680"/>
            <a:ext cx="4206240" cy="1463040"/>
          </a:xfrm>
          <a:prstGeom prst="roundRect">
            <a:avLst>
              <a:gd name="adj" fmla="val 6250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0" name="Shape 18"/>
          <p:cNvSpPr/>
          <p:nvPr/>
        </p:nvSpPr>
        <p:spPr>
          <a:xfrm>
            <a:off x="457200" y="3264408"/>
            <a:ext cx="347472" cy="347472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1" name="Text 19"/>
          <p:cNvSpPr/>
          <p:nvPr/>
        </p:nvSpPr>
        <p:spPr>
          <a:xfrm>
            <a:off x="457200" y="3264408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86968" y="324612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Nopea ja multimodaalinen malli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4632" y="3666744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3.5 Flash yhdistää nopeuden ja kyvykkyyden erityisesti agenteille ja multimodaalisiin työnkulkuihin.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84632" y="4370832"/>
            <a:ext cx="3840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 ·  gemini.google.com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3154680"/>
            <a:ext cx="4206240" cy="1463040"/>
          </a:xfrm>
          <a:prstGeom prst="roundRect">
            <a:avLst>
              <a:gd name="adj" fmla="val 6250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6" name="Shape 24"/>
          <p:cNvSpPr/>
          <p:nvPr/>
        </p:nvSpPr>
        <p:spPr>
          <a:xfrm>
            <a:off x="4892040" y="3264408"/>
            <a:ext cx="347472" cy="347472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7" name="Text 25"/>
          <p:cNvSpPr/>
          <p:nvPr/>
        </p:nvSpPr>
        <p:spPr>
          <a:xfrm>
            <a:off x="4892040" y="3264408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321808" y="324612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Open-weight ja self-hosting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919472" y="3666744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Llama 4 Scout ja Maverick tarjoavat joustavuutta itsenäiseen ylläpitoon ja mukauttamiseen.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919472" y="4370832"/>
            <a:ext cx="3840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 ·  meta.ai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2" name="Text 30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25.11.2025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4572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Yhteenveto: Miten valitset sopivimman?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417320"/>
            <a:ext cx="4206240" cy="1508760"/>
          </a:xfrm>
          <a:prstGeom prst="roundRect">
            <a:avLst>
              <a:gd name="adj" fmla="val 6061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8" name="Text 6"/>
          <p:cNvSpPr/>
          <p:nvPr/>
        </p:nvSpPr>
        <p:spPr>
          <a:xfrm>
            <a:off x="484632" y="152704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💬  Paras yleiskäyttöön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4632" y="1947672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Plus tai Claude Pro – monipuolinen, suomea tukeva, ~20 €/kk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4206240" cy="1508760"/>
          </a:xfrm>
          <a:prstGeom prst="roundRect">
            <a:avLst>
              <a:gd name="adj" fmla="val 6061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4919472" y="152704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🔍  Paras hakemiseen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19472" y="1947672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 AI – antaa viitteet jokaiseen väittämään, ilmainen perusversio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108960"/>
            <a:ext cx="4206240" cy="1508760"/>
          </a:xfrm>
          <a:prstGeom prst="roundRect">
            <a:avLst>
              <a:gd name="adj" fmla="val 6061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484632" y="321868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🖼️  Paras kuvageneraatioon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4632" y="3639312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 – laadukkain, ~10 €/kk alkaen. Ilmainen: Copilot kuvat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3108960"/>
            <a:ext cx="4206240" cy="1508760"/>
          </a:xfrm>
          <a:prstGeom prst="roundRect">
            <a:avLst>
              <a:gd name="adj" fmla="val 6061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Text 15"/>
          <p:cNvSpPr/>
          <p:nvPr/>
        </p:nvSpPr>
        <p:spPr>
          <a:xfrm>
            <a:off x="4919472" y="321868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📊  Office-käyttäjälle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919472" y="3639312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+ Copilot – Word, Excel, PowerPoint + tekoäly yhdessä paketissa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0" name="Text 18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arjessa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✅  Missä AI on loistava apuväline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1389888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0FDF4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429768" y="1481328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💬  Kirjoittamisen tuki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29768" y="1847088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Sähköpostit, viestit, hakemukset, valitukset, muistiinpanot. AI muokkaa sävyn oikeaksi, tiivistää tai pidentää — sinä päätät sisällön.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29768" y="2551176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Esim: "Tee tästä asiallisempi" tai "Tiivistä kolmeen lauseeseen"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218688" y="1389888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0FDF4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Text 11"/>
          <p:cNvSpPr/>
          <p:nvPr/>
        </p:nvSpPr>
        <p:spPr>
          <a:xfrm>
            <a:off x="3328416" y="1481328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🔍  Tiedonhaku &amp; selitykset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28416" y="1847088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Vaikeat asiat selkokielellä. Lääketieteen termit, lakitekstit, veropäätökset, vakuutusehdot — AI selittää mitä ne tarkoittavat käytännössä.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28416" y="2551176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Esim: "Mitä tarkoittaa kiinteistövero käytännössä?"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117336" y="1389888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0FDF4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Text 15"/>
          <p:cNvSpPr/>
          <p:nvPr/>
        </p:nvSpPr>
        <p:spPr>
          <a:xfrm>
            <a:off x="6227064" y="1481328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🗺️  Suunnittelu &amp; ideointi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27064" y="1847088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Lomasuunnitelmat, lahjaostokset, juhlajärjestelyt, harrastusideat. AI generoi vaihtoehtoja nopeasti — sinä valitset parhaat.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27064" y="2551176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Esim: "Mitä tehdä viikonloppuna Kajaanissa lapsiperheellä?"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3054096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0FDF4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1" name="Text 19"/>
          <p:cNvSpPr/>
          <p:nvPr/>
        </p:nvSpPr>
        <p:spPr>
          <a:xfrm>
            <a:off x="429768" y="3145536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🌍  Kääntäminen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29768" y="3511296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Ulkomaiset tekstit, ohjeet, pakkausselosteet, verkkosivut. Käännöslaatu on erittäin hyvä yleiskielissä — nopeampi kuin sanakirja.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29768" y="4215384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Esim: Liitä ruotsinkielinen kirje ja pyydä suomennos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18688" y="3054096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0FDF4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3328416" y="3145536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📚  Oppiminen &amp; harjoittelu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328416" y="3511296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Uuden kielen opiskelu, kokeiden valmistelu, selitysten pyytäminen uudelleen. AI on kärsivällinen opettaja joka ei väsy kysymyksiin.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3328416" y="4215384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Esim: "Selitä sähköauto lapselle"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117336" y="3054096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0FDF4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27064" y="3145536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557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🎨  Luovuus &amp; inspiraatio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227064" y="3511296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Runot, puheet, onnittelut, resepti-ideat, sisustusideat. AI on hyvä ensiluonnoksen tekijä — viimeistely jää sinulle.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227064" y="4215384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Esim: "Tee hauska syntymäpäiväruno 60-vuotiaalle Markulle"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3" name="Text 31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arjessa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FDECEA"/>
          </a:solidFill>
          <a:ln w="12700">
            <a:solidFill>
              <a:srgbClr val="F4A0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⚠️  Missä pitää noudattaa erityistä varovaisuutta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1389888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FF5F5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429768" y="1481328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🏥  Terveysneuvot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29768" y="1847088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voi antaa puutteellista tai väärää tietoa oireista ja lääkkeistä. Vakavissa asioissa aina lääkärille — AI ei tunne sinun historiaasi.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29768" y="2551176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Käytä: yleisinformaatioon. Älä: korvaamaan lääkäriä.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218688" y="1389888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FF5F5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Text 11"/>
          <p:cNvSpPr/>
          <p:nvPr/>
        </p:nvSpPr>
        <p:spPr>
          <a:xfrm>
            <a:off x="3328416" y="1481328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⚖️  Juridiset kysymykset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28416" y="1847088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Sopimusten sisältö, lakivelvoitteet, riita-asiat. AI saattaa sekoittaa maat tai vanhentuneen lain. Lakimies tarvitaan tärkeissä asioissa.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28416" y="2551176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Käytä: ymmärtämiseen. Älä: oikeudellisiin päätöksiin.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117336" y="1389888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FF5F5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Text 15"/>
          <p:cNvSpPr/>
          <p:nvPr/>
        </p:nvSpPr>
        <p:spPr>
          <a:xfrm>
            <a:off x="6227064" y="1481328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💰  Talousneuvot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27064" y="1847088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Sijoitussuositukset, lainapäätökset, vakuutusvertailut. AI ei tunne tilannettasi eikä vastaa virheistä. Rahaan liittyvissä asioissa ammattilainen.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27064" y="2551176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Käytä: yleistietoon. Älä: taloudellisiin päätöksiin.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3054096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FF5F5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1" name="Text 19"/>
          <p:cNvSpPr/>
          <p:nvPr/>
        </p:nvSpPr>
        <p:spPr>
          <a:xfrm>
            <a:off x="429768" y="3145536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🔒  Henkilökohtaiset tiedot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29768" y="3511296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Älä syötä AI:lle nimeä, henkilötunnusta, osoitetta, terveystietoja tai salasanoja. Tiedot voivat päätyä koulutusdata­aineistoon.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29768" y="4215384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Käytä: yleisillä kuvauksilla. Älä: oikeilla henkilötiedoilla.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18688" y="3054096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FF5F5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3328416" y="3145536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📰  Faktat &amp; uutiset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328416" y="3511296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voi keksiä lähteitä, päivämääriä tai tapahtumia jotka eivät ole totta (nk. hallusinaatiot). Tarkista tärkeät faktat aina alkuperäisestä lähteestä.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3328416" y="4215384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Käytä: lähtökohtana. Älä: luota ilman tarkistusta.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117336" y="3054096"/>
            <a:ext cx="2697480" cy="1536192"/>
          </a:xfrm>
          <a:prstGeom prst="roundRect">
            <a:avLst>
              <a:gd name="adj" fmla="val 4762"/>
            </a:avLst>
          </a:prstGeom>
          <a:solidFill>
            <a:srgbClr val="FFF5F5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27064" y="3145536"/>
            <a:ext cx="24871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F1D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❤️  Tunnekriisit &amp; mielenterveys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227064" y="3511296"/>
            <a:ext cx="2487168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kuulostaa empaattiselta mutta ei oikeasti ymmärrä. Kriisitilanteessa ota yhteyttä ihmiseen: läheisiin, kriisipuhelimeen tai ammattilaiseen.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227064" y="4215384"/>
            <a:ext cx="24871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Käytä: juttuseurana. Älä: korvaamaan ihmistä kriisissä.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3" name="Text 31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arjessa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Viisi kultaista sääntöä AI:n käyttöön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353312"/>
            <a:ext cx="1600200" cy="3337560"/>
          </a:xfrm>
          <a:prstGeom prst="roundRect">
            <a:avLst>
              <a:gd name="adj" fmla="val 5714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8" name="Shape 6"/>
          <p:cNvSpPr/>
          <p:nvPr/>
        </p:nvSpPr>
        <p:spPr>
          <a:xfrm>
            <a:off x="914400" y="1444752"/>
            <a:ext cx="411480" cy="411480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914400" y="144475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1480" y="1938528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Sinä olet vastuussa lopputuloksesta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1480" y="265176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on kuin nopea harjoittelija: tekee nopeasti mutta ei aina oikein. Tarkista aina ennen kuin lähetät tai käytät.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039112" y="1353312"/>
            <a:ext cx="1600200" cy="3337560"/>
          </a:xfrm>
          <a:prstGeom prst="roundRect">
            <a:avLst>
              <a:gd name="adj" fmla="val 5714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Shape 11"/>
          <p:cNvSpPr/>
          <p:nvPr/>
        </p:nvSpPr>
        <p:spPr>
          <a:xfrm>
            <a:off x="2633472" y="1444752"/>
            <a:ext cx="411480" cy="411480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2633472" y="144475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130552" y="1938528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Älä anna oikeita henkilötietoja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30552" y="265176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"henkilö" tai "naapurini" sen sijaan että kirjoittaisit oikean nimen tai henkilötunnuksen.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758184" y="1353312"/>
            <a:ext cx="1600200" cy="3337560"/>
          </a:xfrm>
          <a:prstGeom prst="roundRect">
            <a:avLst>
              <a:gd name="adj" fmla="val 5714"/>
            </a:avLst>
          </a:prstGeom>
          <a:solidFill>
            <a:srgbClr val="FFF3CD"/>
          </a:solidFill>
          <a:ln w="12700">
            <a:solidFill>
              <a:srgbClr val="FFD54F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8" name="Shape 16"/>
          <p:cNvSpPr/>
          <p:nvPr/>
        </p:nvSpPr>
        <p:spPr>
          <a:xfrm>
            <a:off x="4352544" y="1444752"/>
            <a:ext cx="411480" cy="411480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9" name="Text 17"/>
          <p:cNvSpPr/>
          <p:nvPr/>
        </p:nvSpPr>
        <p:spPr>
          <a:xfrm>
            <a:off x="4352544" y="144475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849624" y="1938528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Tärkeät päätökset ihmisen kanssa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849624" y="265176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Terveys, raha, laki, ihmissuhteet. AI voi auttaa ajattelemaan, mutta vastuu ja viimeinen sana on sinulla.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77256" y="1353312"/>
            <a:ext cx="1600200" cy="3337560"/>
          </a:xfrm>
          <a:prstGeom prst="roundRect">
            <a:avLst>
              <a:gd name="adj" fmla="val 5714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3" name="Shape 21"/>
          <p:cNvSpPr/>
          <p:nvPr/>
        </p:nvSpPr>
        <p:spPr>
          <a:xfrm>
            <a:off x="6071616" y="1444752"/>
            <a:ext cx="411480" cy="411480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4" name="Text 22"/>
          <p:cNvSpPr/>
          <p:nvPr/>
        </p:nvSpPr>
        <p:spPr>
          <a:xfrm>
            <a:off x="6071616" y="144475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568696" y="1938528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Epäile outoja faktoja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568696" y="265176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 AI kertoo jotain yllättävää tai tarkkaa — googlaile tai tarkista luotettavasta lähteestä. AI voi keksiä.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196328" y="1353312"/>
            <a:ext cx="1600200" cy="3337560"/>
          </a:xfrm>
          <a:prstGeom prst="roundRect">
            <a:avLst>
              <a:gd name="adj" fmla="val 5714"/>
            </a:avLst>
          </a:prstGeom>
          <a:solidFill>
            <a:srgbClr val="D0F0E4"/>
          </a:solidFill>
          <a:ln w="12700">
            <a:solidFill>
              <a:srgbClr val="70C8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8" name="Shape 26"/>
          <p:cNvSpPr/>
          <p:nvPr/>
        </p:nvSpPr>
        <p:spPr>
          <a:xfrm>
            <a:off x="7790688" y="1444752"/>
            <a:ext cx="411480" cy="411480"/>
          </a:xfrm>
          <a:prstGeom prst="ellips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7790688" y="144475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287768" y="1938528"/>
            <a:ext cx="1417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Kokeile rohkeasti – erehtyminen on sallittua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287768" y="265176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ei loukkaannu eikä tuomitse. Paras tapa oppia on kokeilla, testata ja kehittää omaa käyttötapaa.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320040" y="4636008"/>
            <a:ext cx="8503920" cy="164592"/>
          </a:xfrm>
          <a:prstGeom prst="roundRect">
            <a:avLst>
              <a:gd name="adj" fmla="val 27778"/>
            </a:avLst>
          </a:prstGeom>
          <a:solidFill>
            <a:srgbClr val="EFF6FF"/>
          </a:solidFill>
          <a:ln w="12700">
            <a:solidFill>
              <a:srgbClr val="93C5FD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3" name="Shape 3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4" name="Text 32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Promptauksen perusteet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Mitä on hyvä prompti? – 4 elementtiä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20040" y="1188720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Hyvä prompti ohjaa AI:n tuottamaan juuri sen vastauksen, jonka tarvitset.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170432"/>
            <a:ext cx="1417320" cy="292608"/>
          </a:xfrm>
          <a:prstGeom prst="roundRect">
            <a:avLst>
              <a:gd name="adj" fmla="val 15625"/>
            </a:avLst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320040" y="1170432"/>
            <a:ext cx="1417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 2 / 30 min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20040" y="1572768"/>
            <a:ext cx="2011680" cy="3127248"/>
          </a:xfrm>
          <a:prstGeom prst="roundRect">
            <a:avLst>
              <a:gd name="adj" fmla="val 4545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1" name="Shape 9"/>
          <p:cNvSpPr/>
          <p:nvPr/>
        </p:nvSpPr>
        <p:spPr>
          <a:xfrm>
            <a:off x="1124712" y="1664208"/>
            <a:ext cx="402336" cy="402336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2" name="Text 10"/>
          <p:cNvSpPr/>
          <p:nvPr/>
        </p:nvSpPr>
        <p:spPr>
          <a:xfrm>
            <a:off x="1124712" y="16642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11480" y="214884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Rooli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9768" y="2532888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Kerro AI:lle, kenen näkökulmasta se vastaa. Rooli vaikuttaa sävyyn, asiantuntijuustasoon ja sanavalintoihin.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11480" y="3401568"/>
            <a:ext cx="1828800" cy="292608"/>
          </a:xfrm>
          <a:prstGeom prst="roundRect">
            <a:avLst>
              <a:gd name="adj" fmla="val 12500"/>
            </a:avLst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411480" y="34015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Esimerkki: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3721608"/>
            <a:ext cx="1828800" cy="859536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48056" y="3749040"/>
            <a:ext cx="175564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"Toimi markkinointiasiantuntijana"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468880" y="1572768"/>
            <a:ext cx="2011680" cy="3127248"/>
          </a:xfrm>
          <a:prstGeom prst="roundRect">
            <a:avLst>
              <a:gd name="adj" fmla="val 4545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0" name="Shape 18"/>
          <p:cNvSpPr/>
          <p:nvPr/>
        </p:nvSpPr>
        <p:spPr>
          <a:xfrm>
            <a:off x="3273552" y="1664208"/>
            <a:ext cx="402336" cy="402336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1" name="Text 19"/>
          <p:cNvSpPr/>
          <p:nvPr/>
        </p:nvSpPr>
        <p:spPr>
          <a:xfrm>
            <a:off x="3273552" y="16642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560320" y="214884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Tavoite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2578608" y="2532888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 konkreettisesti halutaan? Kirjoita, tiivistä, vertaile, käännä, laske…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560320" y="3401568"/>
            <a:ext cx="1828800" cy="292608"/>
          </a:xfrm>
          <a:prstGeom prst="roundRect">
            <a:avLst>
              <a:gd name="adj" fmla="val 12500"/>
            </a:avLst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2560320" y="34015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Esimerkki: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2560320" y="3721608"/>
            <a:ext cx="1828800" cy="859536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7" name="Text 25"/>
          <p:cNvSpPr/>
          <p:nvPr/>
        </p:nvSpPr>
        <p:spPr>
          <a:xfrm>
            <a:off x="2596896" y="3749040"/>
            <a:ext cx="175564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"Laadi esittelyteksti"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617720" y="1572768"/>
            <a:ext cx="2011680" cy="3127248"/>
          </a:xfrm>
          <a:prstGeom prst="roundRect">
            <a:avLst>
              <a:gd name="adj" fmla="val 4545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9" name="Shape 27"/>
          <p:cNvSpPr/>
          <p:nvPr/>
        </p:nvSpPr>
        <p:spPr>
          <a:xfrm>
            <a:off x="5422392" y="1664208"/>
            <a:ext cx="402336" cy="402336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0" name="Text 28"/>
          <p:cNvSpPr/>
          <p:nvPr/>
        </p:nvSpPr>
        <p:spPr>
          <a:xfrm>
            <a:off x="5422392" y="16642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709160" y="214884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Konteksti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727448" y="2532888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Taustatiedot, joita AI ei muuten tiedä: organisaatio, kohderyhmä, rajoitukset.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709160" y="3401568"/>
            <a:ext cx="1828800" cy="292608"/>
          </a:xfrm>
          <a:prstGeom prst="roundRect">
            <a:avLst>
              <a:gd name="adj" fmla="val 12500"/>
            </a:avLst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4" name="Text 32"/>
          <p:cNvSpPr/>
          <p:nvPr/>
        </p:nvSpPr>
        <p:spPr>
          <a:xfrm>
            <a:off x="4709160" y="34015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Esimerkki: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4709160" y="3721608"/>
            <a:ext cx="1828800" cy="859536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FFCA2C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6" name="Text 34"/>
          <p:cNvSpPr/>
          <p:nvPr/>
        </p:nvSpPr>
        <p:spPr>
          <a:xfrm>
            <a:off x="4745736" y="3749040"/>
            <a:ext cx="175564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"Kajaanin Teknillinen Seura on…"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6766560" y="1572768"/>
            <a:ext cx="2011680" cy="3127248"/>
          </a:xfrm>
          <a:prstGeom prst="roundRect">
            <a:avLst>
              <a:gd name="adj" fmla="val 4545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38" name="Shape 36"/>
          <p:cNvSpPr/>
          <p:nvPr/>
        </p:nvSpPr>
        <p:spPr>
          <a:xfrm>
            <a:off x="7571232" y="1664208"/>
            <a:ext cx="402336" cy="402336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9" name="Text 37"/>
          <p:cNvSpPr/>
          <p:nvPr/>
        </p:nvSpPr>
        <p:spPr>
          <a:xfrm>
            <a:off x="7571232" y="16642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6858000" y="214884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Muoto</a:t>
            </a:r>
            <a:endParaRPr lang="en-US" sz="1500" dirty="0"/>
          </a:p>
        </p:txBody>
      </p:sp>
      <p:sp>
        <p:nvSpPr>
          <p:cNvPr id="41" name="Text 39"/>
          <p:cNvSpPr/>
          <p:nvPr/>
        </p:nvSpPr>
        <p:spPr>
          <a:xfrm>
            <a:off x="6876288" y="2532888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Pituus, rakenne, tyyli. Esim. bullet-lista, taulukko, sähköposti, 3 kappaletta.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6858000" y="3401568"/>
            <a:ext cx="1828800" cy="292608"/>
          </a:xfrm>
          <a:prstGeom prst="roundRect">
            <a:avLst>
              <a:gd name="adj" fmla="val 12500"/>
            </a:avLst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3" name="Text 41"/>
          <p:cNvSpPr/>
          <p:nvPr/>
        </p:nvSpPr>
        <p:spPr>
          <a:xfrm>
            <a:off x="6858000" y="340156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Esimerkki: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6858000" y="3721608"/>
            <a:ext cx="1828800" cy="859536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B07CC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5" name="Text 43"/>
          <p:cNvSpPr/>
          <p:nvPr/>
        </p:nvSpPr>
        <p:spPr>
          <a:xfrm>
            <a:off x="6894576" y="3749040"/>
            <a:ext cx="175564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1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"Kirjoita 150 sanan teksti"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7" name="Text 45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11.6.2026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Harjoitus 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1: Paranna promptia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188720"/>
            <a:ext cx="1508760" cy="292608"/>
          </a:xfrm>
          <a:prstGeom prst="roundRect">
            <a:avLst>
              <a:gd name="adj" fmla="val 15625"/>
            </a:avLst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" name="Text 6"/>
          <p:cNvSpPr/>
          <p:nvPr/>
        </p:nvSpPr>
        <p:spPr>
          <a:xfrm>
            <a:off x="320040" y="1188720"/>
            <a:ext cx="1508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HARJOITUS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0040" y="1600200"/>
            <a:ext cx="3931920" cy="2194560"/>
          </a:xfrm>
          <a:prstGeom prst="roundRect">
            <a:avLst>
              <a:gd name="adj" fmla="val 4167"/>
            </a:avLst>
          </a:prstGeom>
          <a:solidFill>
            <a:srgbClr val="FEF2F2"/>
          </a:solidFill>
          <a:ln w="12700">
            <a:solidFill>
              <a:srgbClr val="F4A0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411480" y="1664208"/>
            <a:ext cx="868680" cy="292608"/>
          </a:xfrm>
          <a:prstGeom prst="roundRect">
            <a:avLst>
              <a:gd name="adj" fmla="val 15625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411480" y="1664208"/>
            <a:ext cx="868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Huono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7200" y="2057400"/>
            <a:ext cx="3703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991B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"Kirjoita jotain Kajaanista."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265176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7F1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Ei roolia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7F1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Ei tavoitetta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7F1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Ei kontekstia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7F1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Ei muotoa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43400" y="2606040"/>
            <a:ext cx="411480" cy="109728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Shape 13"/>
          <p:cNvSpPr/>
          <p:nvPr/>
        </p:nvSpPr>
        <p:spPr>
          <a:xfrm rot="2700000">
            <a:off x="4663440" y="2514600"/>
            <a:ext cx="109728" cy="292608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Shape 14"/>
          <p:cNvSpPr/>
          <p:nvPr/>
        </p:nvSpPr>
        <p:spPr>
          <a:xfrm rot="-2700000">
            <a:off x="4663440" y="2514600"/>
            <a:ext cx="109728" cy="292608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4892040" y="1600200"/>
            <a:ext cx="3931920" cy="2194560"/>
          </a:xfrm>
          <a:prstGeom prst="roundRect">
            <a:avLst>
              <a:gd name="adj" fmla="val 4167"/>
            </a:avLst>
          </a:prstGeom>
          <a:solidFill>
            <a:srgbClr val="F0FDF4"/>
          </a:solidFill>
          <a:ln w="12700">
            <a:solidFill>
              <a:srgbClr val="86EFA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8" name="Shape 16"/>
          <p:cNvSpPr/>
          <p:nvPr/>
        </p:nvSpPr>
        <p:spPr>
          <a:xfrm>
            <a:off x="4983480" y="1664208"/>
            <a:ext cx="960120" cy="292608"/>
          </a:xfrm>
          <a:prstGeom prst="roundRect">
            <a:avLst>
              <a:gd name="adj" fmla="val 15625"/>
            </a:avLst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9" name="Text 17"/>
          <p:cNvSpPr/>
          <p:nvPr/>
        </p:nvSpPr>
        <p:spPr>
          <a:xfrm>
            <a:off x="4983480" y="1664208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Parempi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029200" y="2029968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453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"Kirjoita 150 sanan esittelyteksti Kajaanin Teknillisestä Seurasta markkinointiesitykseen. Korosta teknologiaa, yhteisöllisyyttä ja paikallista vaikuttamista."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029200" y="301752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1453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Rooli → markkinoija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1453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Tavoite → esittelyteksti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1453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Konteksti → KTS, teemat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dirty="0">
                <a:solidFill>
                  <a:srgbClr val="1453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Muoto → 150 sanaa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0040" y="3913632"/>
            <a:ext cx="8503920" cy="713232"/>
          </a:xfrm>
          <a:prstGeom prst="roundRect">
            <a:avLst>
              <a:gd name="adj" fmla="val 10256"/>
            </a:avLst>
          </a:prstGeom>
          <a:solidFill>
            <a:srgbClr val="EFF6FF"/>
          </a:solidFill>
          <a:ln w="12700">
            <a:solidFill>
              <a:srgbClr val="93C5FD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3" name="Text 21"/>
          <p:cNvSpPr/>
          <p:nvPr/>
        </p:nvSpPr>
        <p:spPr>
          <a:xfrm>
            <a:off x="457200" y="3913632"/>
            <a:ext cx="8229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Kokeile itse: Ota huono prompti, lisää kaikki 4 elementtiä ja katso, miten vastaus muuttuu!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11.6.2026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/>
          <p:cNvSpPr>
            <a:spLocks noGrp="1"/>
          </p:cNvSpPr>
          <p:nvPr>
            <p:ph type="title" idx="106" hasCustomPrompt="1"/>
          </p:nvPr>
        </p:nvSpPr>
        <p:spPr>
          <a:xfrm>
            <a:off x="320040" y="658368"/>
            <a:ext cx="8503920" cy="64008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Päivän</a:t>
            </a: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agenda</a:t>
            </a:r>
            <a:endParaRPr lang="en-US" sz="2200" dirty="0"/>
          </a:p>
        </p:txBody>
      </p:sp>
      <p:sp>
        <p:nvSpPr>
          <p:cNvPr id="3" name="Text 6"/>
          <p:cNvSpPr>
            <a:spLocks noGrp="1"/>
          </p:cNvSpPr>
          <p:nvPr>
            <p:ph type="body" idx="107" hasCustomPrompt="1"/>
          </p:nvPr>
        </p:nvSpPr>
        <p:spPr>
          <a:xfrm>
            <a:off x="320040" y="1371600"/>
            <a:ext cx="8503920" cy="338328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Pikainen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alkupuheenvuoro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ehkä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15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minuuttia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500" dirty="0"/>
          </a:p>
          <a:p>
            <a:pPr marL="685800" lvl="1" indent="-342900">
              <a:spcAft>
                <a:spcPts val="400"/>
              </a:spcAft>
              <a:buSzPct val="100000"/>
              <a:buFont typeface="Arial" pitchFamily="34" charset="0"/>
              <a:buChar char="•"/>
            </a:pP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oikeasti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ja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toimii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  <a:p>
            <a:pPr marL="685800" lvl="1" indent="-342900">
              <a:spcAft>
                <a:spcPts val="400"/>
              </a:spcAft>
              <a:buSzPct val="100000"/>
              <a:buFont typeface="Arial" pitchFamily="34" charset="0"/>
              <a:buChar char="•"/>
            </a:pP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käyttötapauksia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ja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työkaluja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tällä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hetkellä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olemassa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  <a:p>
            <a:pPr marL="685800" lvl="1" indent="-342900">
              <a:spcAft>
                <a:spcPts val="400"/>
              </a:spcAft>
              <a:buSzPct val="100000"/>
              <a:buFont typeface="Arial" pitchFamily="34" charset="0"/>
              <a:buChar char="•"/>
            </a:pP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Mihin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AI:ta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kannattaa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käyttää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ja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mihin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Harjoituksia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ja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porukassa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tekemistä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AI:lla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ehkä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parisen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tuntia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16:30 – 18:30)</a:t>
            </a:r>
            <a:endParaRPr lang="en-US" sz="150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KTS:lle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uutta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materiaalia</a:t>
            </a:r>
            <a:endParaRPr lang="en-US" sz="15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Loppurätinät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ehkä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puolisen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tuntia</a:t>
            </a:r>
            <a:r>
              <a:rPr lang="en-US" sz="1500" b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50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jäi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tästä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sessiosta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käteen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pitäisi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saada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seuraavaksi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palaksi</a:t>
            </a:r>
            <a:r>
              <a:rPr lang="en-US" sz="13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  <a:p>
            <a:pPr indent="-400050">
              <a:spcAft>
                <a:spcPts val="400"/>
              </a:spcAft>
              <a:buSzPct val="100000"/>
              <a:buChar char="•"/>
            </a:pP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1A2A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Poistutaan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A2A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1A2A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kiltisti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A2A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18:50</a:t>
            </a:r>
            <a:endParaRPr lang="en-US" sz="1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5DEF0F-9684-EE56-A7F2-BAA990D68D2B}"/>
              </a:ext>
            </a:extLst>
          </p:cNvPr>
          <p:cNvSpPr txBox="1"/>
          <p:nvPr/>
        </p:nvSpPr>
        <p:spPr>
          <a:xfrm>
            <a:off x="6603023" y="861178"/>
            <a:ext cx="2763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Wifi</a:t>
            </a:r>
            <a:r>
              <a:rPr lang="fi-FI" dirty="0"/>
              <a:t>: Kirjasto-Vierailija</a:t>
            </a:r>
          </a:p>
          <a:p>
            <a:r>
              <a:rPr lang="fi-FI" dirty="0"/>
              <a:t>Sanasala: Kirjasto0919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Copilot-harjoitukset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KTS-sisältöä Copilotilla – harjoitukset 2–4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20040" y="1188720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 kajaani.tek.fi-sivustoa taustamateriaalina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188720"/>
            <a:ext cx="1371600" cy="292608"/>
          </a:xfrm>
          <a:prstGeom prst="roundRect">
            <a:avLst>
              <a:gd name="adj" fmla="val 15625"/>
            </a:avLst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320040" y="1188720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🤖 COPILOT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20040" y="1572768"/>
            <a:ext cx="8503920" cy="960120"/>
          </a:xfrm>
          <a:prstGeom prst="roundRect">
            <a:avLst>
              <a:gd name="adj" fmla="val 7619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1" name="Shape 9"/>
          <p:cNvSpPr/>
          <p:nvPr/>
        </p:nvSpPr>
        <p:spPr>
          <a:xfrm>
            <a:off x="411480" y="1645920"/>
            <a:ext cx="347472" cy="347472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2" name="Text 10"/>
          <p:cNvSpPr/>
          <p:nvPr/>
        </p:nvSpPr>
        <p:spPr>
          <a:xfrm>
            <a:off x="411480" y="164592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41248" y="1645920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2: Sivuston tiivistäminen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2029968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"Tiivistä kajaani.tek.fi -sivuston keskeinen sisältö 5 bullet-kohtaan markkinointiesitystä varten."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760720" y="1645920"/>
            <a:ext cx="2926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5833872" y="1645920"/>
            <a:ext cx="2788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Vinkki: Kopioi URL tai liitä sivun teksti promptin jälkeen.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20040" y="2633472"/>
            <a:ext cx="8503920" cy="960120"/>
          </a:xfrm>
          <a:prstGeom prst="roundRect">
            <a:avLst>
              <a:gd name="adj" fmla="val 7619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8" name="Shape 16"/>
          <p:cNvSpPr/>
          <p:nvPr/>
        </p:nvSpPr>
        <p:spPr>
          <a:xfrm>
            <a:off x="411480" y="2706624"/>
            <a:ext cx="347472" cy="347472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9" name="Text 17"/>
          <p:cNvSpPr/>
          <p:nvPr/>
        </p:nvSpPr>
        <p:spPr>
          <a:xfrm>
            <a:off x="411480" y="2706624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41248" y="2706624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3: Markkinointiteksti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3090672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"Laadi innostava markkinointiteksti Kajaanin Teknilliselle Seuralle. Kohderyhmä: teknologia-alasta kiinnostuneet aikuiset. Tyyli: moderni, selkeä, innostava."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760720" y="2706624"/>
            <a:ext cx="2926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3" name="Text 21"/>
          <p:cNvSpPr/>
          <p:nvPr/>
        </p:nvSpPr>
        <p:spPr>
          <a:xfrm>
            <a:off x="5833872" y="2706624"/>
            <a:ext cx="2788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Vinkki: Pyydä ensin luonnos, sitten pyydä lyhentämään tai muuttamaan sävyä.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20040" y="3694176"/>
            <a:ext cx="8503920" cy="960120"/>
          </a:xfrm>
          <a:prstGeom prst="roundRect">
            <a:avLst>
              <a:gd name="adj" fmla="val 7619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5" name="Shape 23"/>
          <p:cNvSpPr/>
          <p:nvPr/>
        </p:nvSpPr>
        <p:spPr>
          <a:xfrm>
            <a:off x="411480" y="3767328"/>
            <a:ext cx="347472" cy="347472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6" name="Text 24"/>
          <p:cNvSpPr/>
          <p:nvPr/>
        </p:nvSpPr>
        <p:spPr>
          <a:xfrm>
            <a:off x="411480" y="3767328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41248" y="3767328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4: Slogan-ehdotukset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7200" y="4151376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"Luo 10 slogan-ehdotusta Kajaanin Teknilliselle Seuralle."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760720" y="3767328"/>
            <a:ext cx="2926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CA2C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0" name="Text 28"/>
          <p:cNvSpPr/>
          <p:nvPr/>
        </p:nvSpPr>
        <p:spPr>
          <a:xfrm>
            <a:off x="5833872" y="3767328"/>
            <a:ext cx="2788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Vinkki: Valitse paras ehdotus ja pyydä 5 variaatiota siitä.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2" name="Text 30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11.6.2026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Copilot-harjoitukset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KTS-sisältöä Copilotilla – harjoitukset 5–7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389888"/>
            <a:ext cx="8503920" cy="960120"/>
          </a:xfrm>
          <a:prstGeom prst="roundRect">
            <a:avLst>
              <a:gd name="adj" fmla="val 7619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8" name="Shape 6"/>
          <p:cNvSpPr/>
          <p:nvPr/>
        </p:nvSpPr>
        <p:spPr>
          <a:xfrm>
            <a:off x="411480" y="1463040"/>
            <a:ext cx="347472" cy="347472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411480" y="14630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1463040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5: Esityksen rakenne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1847088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"Laadi 8 dian PowerPoint-runko Kajaanin Teknillisestä Seurasta. Mukana: historia, toiminta, tapahtumat, jäsenyys, yhteistyö, tulevaisuuden visio."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760720" y="1463040"/>
            <a:ext cx="2926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B07CC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3" name="Text 11"/>
          <p:cNvSpPr/>
          <p:nvPr/>
        </p:nvSpPr>
        <p:spPr>
          <a:xfrm>
            <a:off x="5833872" y="1463040"/>
            <a:ext cx="2788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Vinkki: Kopioi rakenne suoraan PowerPointiin ja täytä diat Copilotia apuna käyttäen.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0040" y="2478024"/>
            <a:ext cx="8503920" cy="960120"/>
          </a:xfrm>
          <a:prstGeom prst="roundRect">
            <a:avLst>
              <a:gd name="adj" fmla="val 7619"/>
            </a:avLst>
          </a:prstGeom>
          <a:solidFill>
            <a:srgbClr val="D0F0E4"/>
          </a:solidFill>
          <a:ln w="12700">
            <a:solidFill>
              <a:srgbClr val="70C8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5" name="Shape 13"/>
          <p:cNvSpPr/>
          <p:nvPr/>
        </p:nvSpPr>
        <p:spPr>
          <a:xfrm>
            <a:off x="411480" y="2551176"/>
            <a:ext cx="347472" cy="347472"/>
          </a:xfrm>
          <a:prstGeom prst="ellips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411480" y="2551176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41248" y="2551176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6: Kuvaideointi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2935224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"Listaa 10 kuvaideaa, jotka sopivat teknologiaa ja Kajaania esittelevään markkinointiesitykseen."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760720" y="2551176"/>
            <a:ext cx="2926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70C8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0" name="Text 18"/>
          <p:cNvSpPr/>
          <p:nvPr/>
        </p:nvSpPr>
        <p:spPr>
          <a:xfrm>
            <a:off x="5833872" y="2551176"/>
            <a:ext cx="2788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Vinkki: Käytä ideoita Midjourney- tai DALL-E-kuvapromptien pohjana.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20040" y="3566160"/>
            <a:ext cx="850392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2" name="Shape 20"/>
          <p:cNvSpPr/>
          <p:nvPr/>
        </p:nvSpPr>
        <p:spPr>
          <a:xfrm>
            <a:off x="411480" y="3639312"/>
            <a:ext cx="347472" cy="347472"/>
          </a:xfrm>
          <a:prstGeom prst="ellipse">
            <a:avLst/>
          </a:prstGeom>
          <a:solidFill>
            <a:srgbClr val="92400E"/>
          </a:solidFill>
          <a:ln w="12700">
            <a:solidFill>
              <a:srgbClr val="92400E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3" name="Text 21"/>
          <p:cNvSpPr/>
          <p:nvPr/>
        </p:nvSpPr>
        <p:spPr>
          <a:xfrm>
            <a:off x="411480" y="3639312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1248" y="3639312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240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Harjoitus 7: ⭐ Ekstra: Lyhyt video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402336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 sinulla on AI-videosovellus (Sora, Runway, Kling…): Kuvaile 10 sekunnin video, joka esittelee KTS:n ja Kainuun tunnelman.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5760720" y="3639312"/>
            <a:ext cx="2926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7" name="Text 25"/>
          <p:cNvSpPr/>
          <p:nvPr/>
        </p:nvSpPr>
        <p:spPr>
          <a:xfrm>
            <a:off x="5833872" y="3639312"/>
            <a:ext cx="2788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Tämä on valinnainen – sopii, jos aikaa ja sovellus löytyy!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0040" y="4617720"/>
            <a:ext cx="8503920" cy="91440"/>
          </a:xfrm>
          <a:prstGeom prst="roundRect">
            <a:avLst>
              <a:gd name="adj" fmla="val 60000"/>
            </a:avLst>
          </a:prstGeom>
          <a:solidFill>
            <a:srgbClr val="E0EEF8"/>
          </a:solidFill>
          <a:ln w="12700">
            <a:solidFill>
              <a:srgbClr val="B8D4EE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Shape 2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0" name="Text 28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11.6.2026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1371600"/>
            <a:ext cx="3200400" cy="3200400"/>
          </a:xfrm>
          <a:prstGeom prst="ellipse">
            <a:avLst/>
          </a:prstGeom>
          <a:solidFill>
            <a:srgbClr val="00A86B">
              <a:alpha val="20000"/>
            </a:srgbClr>
          </a:solidFill>
          <a:ln w="12700">
            <a:solidFill>
              <a:srgbClr val="00A86B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Shape 1"/>
          <p:cNvSpPr/>
          <p:nvPr/>
        </p:nvSpPr>
        <p:spPr>
          <a:xfrm>
            <a:off x="7132320" y="2926080"/>
            <a:ext cx="2286000" cy="2286000"/>
          </a:xfrm>
          <a:prstGeom prst="ellipse">
            <a:avLst/>
          </a:prstGeom>
          <a:solidFill>
            <a:srgbClr val="005B99">
              <a:alpha val="30000"/>
            </a:srgbClr>
          </a:solidFill>
          <a:ln w="12700">
            <a:solidFill>
              <a:srgbClr val="005B9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" name="Text 5"/>
          <p:cNvSpPr>
            <a:spLocks noGrp="1"/>
          </p:cNvSpPr>
          <p:nvPr>
            <p:ph type="title" idx="105" hasCustomPrompt="1"/>
          </p:nvPr>
        </p:nvSpPr>
        <p:spPr>
          <a:xfrm>
            <a:off x="548640" y="1371600"/>
            <a:ext cx="8046720" cy="16459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Kiitos!</a:t>
            </a:r>
            <a:endParaRPr lang="en-US" sz="4400" dirty="0"/>
          </a:p>
        </p:txBody>
      </p:sp>
      <p:sp>
        <p:nvSpPr>
          <p:cNvPr id="5" name="Text 5"/>
          <p:cNvSpPr>
            <a:spLocks noGrp="1"/>
          </p:cNvSpPr>
          <p:nvPr>
            <p:ph type="body" idx="106" hasCustomPrompt="1"/>
          </p:nvPr>
        </p:nvSpPr>
        <p:spPr>
          <a:xfrm>
            <a:off x="548640" y="3063240"/>
            <a:ext cx="548640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16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77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linkedin.com/company/kajaanin-teknillinen-seura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A907-DFD2-753D-7A97-64F933AF0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48E83F29-60B2-CFD0-FE3A-16BD3186EF53}"/>
              </a:ext>
            </a:extLst>
          </p:cNvPr>
          <p:cNvSpPr>
            <a:spLocks noGrp="1"/>
          </p:cNvSpPr>
          <p:nvPr>
            <p:ph type="title" idx="106" hasCustomPrompt="1"/>
          </p:nvPr>
        </p:nvSpPr>
        <p:spPr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7A66D-C2AE-46E6-CC3E-6249A082E7F4}"/>
              </a:ext>
            </a:extLst>
          </p:cNvPr>
          <p:cNvSpPr>
            <a:spLocks noGrp="1"/>
          </p:cNvSpPr>
          <p:nvPr>
            <p:ph type="body" idx="107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VAROITUS: </a:t>
            </a:r>
            <a:r>
              <a:rPr lang="en-US" sz="2800" dirty="0" err="1">
                <a:solidFill>
                  <a:srgbClr val="FF0000"/>
                </a:solidFill>
              </a:rPr>
              <a:t>Tämän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esityksen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loput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kalvot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luotu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tekoälyllä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ilman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minkäänlaista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muokkausta</a:t>
            </a:r>
            <a:r>
              <a:rPr lang="en-US" sz="2800" dirty="0">
                <a:solidFill>
                  <a:srgbClr val="FF0000"/>
                </a:solidFill>
              </a:rPr>
              <a:t>!</a:t>
            </a:r>
          </a:p>
          <a:p>
            <a:endParaRPr lang="fi-FI" dirty="0"/>
          </a:p>
          <a:p>
            <a:r>
              <a:rPr lang="fi-FI" sz="2400" dirty="0"/>
              <a:t>Jos kaipaa uusimmat AI-kuulumiset sähköpostiin aina kerran pari viikossa, niin Ikolan Janne toimittaa, tekoälyllä </a:t>
            </a:r>
            <a:r>
              <a:rPr lang="fi-FI" sz="2400" dirty="0" err="1"/>
              <a:t>tottakai</a:t>
            </a:r>
            <a:r>
              <a:rPr lang="fi-FI" sz="2400" dirty="0"/>
              <a:t>!</a:t>
            </a:r>
          </a:p>
          <a:p>
            <a:r>
              <a:rPr lang="fi-FI" sz="2400" dirty="0"/>
              <a:t>https://www.aisanomat.fi/</a:t>
            </a:r>
          </a:p>
        </p:txBody>
      </p:sp>
    </p:spTree>
    <p:extLst>
      <p:ext uri="{BB962C8B-B14F-4D97-AF65-F5344CB8AC3E}">
        <p14:creationId xmlns:p14="http://schemas.microsoft.com/office/powerpoint/2010/main" val="58069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Mitä on tekoäly (AI)?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298448"/>
            <a:ext cx="8503920" cy="658368"/>
          </a:xfrm>
          <a:prstGeom prst="roundRect">
            <a:avLst>
              <a:gd name="adj" fmla="val 11111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" name="Text 6"/>
          <p:cNvSpPr/>
          <p:nvPr/>
        </p:nvSpPr>
        <p:spPr>
          <a:xfrm>
            <a:off x="502920" y="1298448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Tekoäly on tietokoneohjelma, </a:t>
            </a:r>
            <a:r>
              <a:rPr lang="en-US" sz="1300" b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joka oppii esimerkeistä</a:t>
            </a:r>
            <a:r>
              <a:rPr lang="en-US" sz="13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ja pystyy tekemään asioita, jotka aiemmin vaativat ihmisälyä —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esimerkiksi ymmärtämään tekstiä, tunnistamaan kuvia tai vastaamaan kysymyksiin.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2084832"/>
            <a:ext cx="2011680" cy="2542032"/>
          </a:xfrm>
          <a:prstGeom prst="roundRect">
            <a:avLst>
              <a:gd name="adj" fmla="val 4545"/>
            </a:avLst>
          </a:prstGeom>
          <a:solidFill>
            <a:srgbClr val="EFF6FF"/>
          </a:solidFill>
          <a:ln w="12700">
            <a:solidFill>
              <a:srgbClr val="B8D4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320040" y="21945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🧠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11480" y="2679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Oppii datasta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9768" y="3108960"/>
            <a:ext cx="179222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ei ole ohjelmoitu sääntöihin — se oppii miljoonista esimerkeistä, kuten lapsi oppii puhumaan kuuntelemalla.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468880" y="2084832"/>
            <a:ext cx="2011680" cy="2542032"/>
          </a:xfrm>
          <a:prstGeom prst="roundRect">
            <a:avLst>
              <a:gd name="adj" fmla="val 4545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2468880" y="21945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💬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2560320" y="2679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Ymmärtää kieltä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578608" y="3108960"/>
            <a:ext cx="179222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Voit kirjoittaa tai puhua sille tavallisella suomen tai englannin kielellä — ei tarvita ohjelmointitaitoja.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617720" y="2084832"/>
            <a:ext cx="2011680" cy="2542032"/>
          </a:xfrm>
          <a:prstGeom prst="roundRect">
            <a:avLst>
              <a:gd name="adj" fmla="val 4545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617720" y="21945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⚡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709160" y="2679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Toimii sekunneissa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727448" y="3108960"/>
            <a:ext cx="179222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voi kirjoittaa tekstin, tiivistää raportin tai vastata kysymykseen nopeammin kuin ihminen ehtii ajatella.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766560" y="2084832"/>
            <a:ext cx="2011680" cy="2542032"/>
          </a:xfrm>
          <a:prstGeom prst="roundRect">
            <a:avLst>
              <a:gd name="adj" fmla="val 4545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6766560" y="21945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🔧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858000" y="2679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Työkalu, ei ajattelija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76288" y="3108960"/>
            <a:ext cx="179222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ei ymmärrä asioita kuten ihminen. Se on erittäin tehokas työkalu — mutta ihminen päättää, mihin sitä käytetään.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6" name="Text 24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657600" y="4864608"/>
            <a:ext cx="5166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0040" y="658368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Miten tekoäly toimii – oikeasti?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0040" y="1261872"/>
            <a:ext cx="2331720" cy="877824"/>
          </a:xfrm>
          <a:prstGeom prst="roundRect">
            <a:avLst>
              <a:gd name="adj" fmla="val 8333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8" name="Shape 6"/>
          <p:cNvSpPr/>
          <p:nvPr/>
        </p:nvSpPr>
        <p:spPr>
          <a:xfrm>
            <a:off x="429768" y="1353312"/>
            <a:ext cx="310896" cy="310896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429768" y="135331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13816" y="1344168"/>
            <a:ext cx="17647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&amp; esikoulutus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48056" y="1719072"/>
            <a:ext cx="2130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Malli lukee satoja miljardeja sanoja internetistä, kirjoista ja koodeista. Se oppii tilastolliset yhteydet sanojen välillä.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944368" y="1261872"/>
            <a:ext cx="2331720" cy="877824"/>
          </a:xfrm>
          <a:prstGeom prst="roundRect">
            <a:avLst>
              <a:gd name="adj" fmla="val 8333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Shape 11"/>
          <p:cNvSpPr/>
          <p:nvPr/>
        </p:nvSpPr>
        <p:spPr>
          <a:xfrm>
            <a:off x="3054096" y="1353312"/>
            <a:ext cx="310896" cy="310896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3054096" y="135331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438144" y="1344168"/>
            <a:ext cx="17647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Hienosäätö (RLHF)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072384" y="1719072"/>
            <a:ext cx="2130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Ihmiset arvioivat vastauksia. Malli palkitaan hyvistä vastauksista — kuin koiran koulutus, mutta biljoonilla parametreilla.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77840" y="1261872"/>
            <a:ext cx="2331720" cy="877824"/>
          </a:xfrm>
          <a:prstGeom prst="roundRect">
            <a:avLst>
              <a:gd name="adj" fmla="val 8333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8" name="Shape 16"/>
          <p:cNvSpPr/>
          <p:nvPr/>
        </p:nvSpPr>
        <p:spPr>
          <a:xfrm>
            <a:off x="5687568" y="1353312"/>
            <a:ext cx="310896" cy="310896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9" name="Text 17"/>
          <p:cNvSpPr/>
          <p:nvPr/>
        </p:nvSpPr>
        <p:spPr>
          <a:xfrm>
            <a:off x="5687568" y="135331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071616" y="1344168"/>
            <a:ext cx="17647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Inferenssi eli käyttö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705856" y="1719072"/>
            <a:ext cx="2130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Syöte muutetaan tokeneiksi → malli ennustaa seuraavan tokenin kerrallaan → vastaus muodostuu sana sanalta.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660904" y="1682496"/>
            <a:ext cx="256032" cy="7315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3" name="Shape 21"/>
          <p:cNvSpPr/>
          <p:nvPr/>
        </p:nvSpPr>
        <p:spPr>
          <a:xfrm rot="2700000">
            <a:off x="2862072" y="1627632"/>
            <a:ext cx="73152" cy="18288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4" name="Shape 22"/>
          <p:cNvSpPr/>
          <p:nvPr/>
        </p:nvSpPr>
        <p:spPr>
          <a:xfrm rot="-2700000">
            <a:off x="2862072" y="1627632"/>
            <a:ext cx="73152" cy="18288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Shape 23"/>
          <p:cNvSpPr/>
          <p:nvPr/>
        </p:nvSpPr>
        <p:spPr>
          <a:xfrm>
            <a:off x="5285232" y="1682496"/>
            <a:ext cx="256032" cy="73152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6" name="Shape 24"/>
          <p:cNvSpPr/>
          <p:nvPr/>
        </p:nvSpPr>
        <p:spPr>
          <a:xfrm rot="2700000">
            <a:off x="5486400" y="1627632"/>
            <a:ext cx="73152" cy="18288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7" name="Shape 25"/>
          <p:cNvSpPr/>
          <p:nvPr/>
        </p:nvSpPr>
        <p:spPr>
          <a:xfrm rot="-2700000">
            <a:off x="5486400" y="1627632"/>
            <a:ext cx="73152" cy="18288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8" name="Shape 26"/>
          <p:cNvSpPr/>
          <p:nvPr/>
        </p:nvSpPr>
        <p:spPr>
          <a:xfrm>
            <a:off x="320040" y="2286000"/>
            <a:ext cx="2011680" cy="2377440"/>
          </a:xfrm>
          <a:prstGeom prst="roundRect">
            <a:avLst>
              <a:gd name="adj" fmla="val 3636"/>
            </a:avLst>
          </a:prstGeom>
          <a:solidFill>
            <a:srgbClr val="EFF6FF"/>
          </a:solidFill>
          <a:ln w="12700">
            <a:solidFill>
              <a:srgbClr val="B8D4EE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320040" y="23774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⚙️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411480" y="2788920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Transformer-arkkitehtuuri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29768" y="3218688"/>
            <a:ext cx="1792224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Attention-mekanismi punnitsee, mitkä sanat kontekstissa ovat tärkeitä juuri nyt. Tämä on modernin AI:n ydin GPT:stä Claudeen.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468880" y="2286000"/>
            <a:ext cx="2011680" cy="2377440"/>
          </a:xfrm>
          <a:prstGeom prst="roundRect">
            <a:avLst>
              <a:gd name="adj" fmla="val 3636"/>
            </a:avLst>
          </a:prstGeom>
          <a:solidFill>
            <a:srgbClr val="E8F5E9"/>
          </a:solidFill>
          <a:ln w="12700">
            <a:solidFill>
              <a:srgbClr val="A5D6A7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33" name="Text 31"/>
          <p:cNvSpPr/>
          <p:nvPr/>
        </p:nvSpPr>
        <p:spPr>
          <a:xfrm>
            <a:off x="2468880" y="23774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🔢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2560320" y="2788920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Tokenit &amp; vektoriavaruus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2578608" y="3218688"/>
            <a:ext cx="1792224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Teksti pilkotaan tokeneiksi (~¾ sanaa). Jokainen token muutetaan vektoriksi eli lukujonoksi, joka kuvaa sen merkitystä matemaattisesti.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617720" y="2286000"/>
            <a:ext cx="2011680" cy="2377440"/>
          </a:xfrm>
          <a:prstGeom prst="roundRect">
            <a:avLst>
              <a:gd name="adj" fmla="val 3636"/>
            </a:avLst>
          </a:prstGeom>
          <a:solidFill>
            <a:srgbClr val="FFF8E1"/>
          </a:solidFill>
          <a:ln w="12700">
            <a:solidFill>
              <a:srgbClr val="FFE082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37" name="Text 35"/>
          <p:cNvSpPr/>
          <p:nvPr/>
        </p:nvSpPr>
        <p:spPr>
          <a:xfrm>
            <a:off x="4617720" y="23774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🎯</a:t>
            </a:r>
            <a:endParaRPr lang="en-US" sz="2000" dirty="0"/>
          </a:p>
        </p:txBody>
      </p:sp>
      <p:sp>
        <p:nvSpPr>
          <p:cNvPr id="38" name="Text 36"/>
          <p:cNvSpPr/>
          <p:nvPr/>
        </p:nvSpPr>
        <p:spPr>
          <a:xfrm>
            <a:off x="4709160" y="2788920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Todennäköisyysjakauma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727448" y="3218688"/>
            <a:ext cx="1792224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Malli ei 'ajattele' — se laskee, mikä token on todennäköisin seuraavaksi. Temperature-parametri säätää kuinka ennalta-arvattava vastaus on.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766560" y="2286000"/>
            <a:ext cx="2011680" cy="2377440"/>
          </a:xfrm>
          <a:prstGeom prst="roundRect">
            <a:avLst>
              <a:gd name="adj" fmla="val 3636"/>
            </a:avLst>
          </a:prstGeom>
          <a:solidFill>
            <a:srgbClr val="F3E5F5"/>
          </a:solidFill>
          <a:ln w="12700">
            <a:solidFill>
              <a:srgbClr val="CE93D8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41" name="Text 39"/>
          <p:cNvSpPr/>
          <p:nvPr/>
        </p:nvSpPr>
        <p:spPr>
          <a:xfrm>
            <a:off x="6766560" y="237744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📏</a:t>
            </a:r>
            <a:endParaRPr lang="en-US" sz="2000" dirty="0"/>
          </a:p>
        </p:txBody>
      </p:sp>
      <p:sp>
        <p:nvSpPr>
          <p:cNvPr id="42" name="Text 40"/>
          <p:cNvSpPr/>
          <p:nvPr/>
        </p:nvSpPr>
        <p:spPr>
          <a:xfrm>
            <a:off x="6858000" y="2788920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Konteksti-ikkuna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876288" y="3218688"/>
            <a:ext cx="1792224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Malli näkee vain konteksti-ikkunansa verran tekstiä kerralla (8k–1M tokenia mallista riippuen). Sen ulkopuolella oleva on sille näkymätöntä.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5" name="Text 43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3657600" y="4864608"/>
            <a:ext cx="5166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käyttötapaukset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6858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✍️  Sisällöntuotanto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0" y="658368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Teksti, kuvat ja markkinointimateriaalit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1463040" y="1508760"/>
            <a:ext cx="411480" cy="411480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1463040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9768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ChatGPT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48056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OpenAI:n lippulaivamalli. Tuottaa, tiivistää ja muokkaa tekstiä sujuvasti suomeksi. Soveltuu blogeihin, some-teksteihin ja raportteihin.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29768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3"/>
          <p:cNvSpPr/>
          <p:nvPr/>
        </p:nvSpPr>
        <p:spPr>
          <a:xfrm>
            <a:off x="448056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chat.openai.com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18688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4361688" y="1508760"/>
            <a:ext cx="411480" cy="411480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361688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28416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Microsoft Copilot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346704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Integroitu suoraan Word-, PowerPoint- ja Outlook-sovelluksiin. Kirjoittaa luonnoksia ja tiivistää sähköpostiketjuja lennossa.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28416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3346704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copilot.microsoft.com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17336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0E4F5"/>
          </a:solidFill>
          <a:ln w="12700">
            <a:solidFill>
              <a:srgbClr val="7FB8E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4" name="Shape 22"/>
          <p:cNvSpPr/>
          <p:nvPr/>
        </p:nvSpPr>
        <p:spPr>
          <a:xfrm>
            <a:off x="7260336" y="1508760"/>
            <a:ext cx="411480" cy="411480"/>
          </a:xfrm>
          <a:prstGeom prst="ellipse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7260336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27064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5B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Midjourney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245352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Markkinoiden laadukkain tekoälykuvageneraattori. Selaimessa toimiva. Luo valokuvamaisia tai taiteellisia kuvia tekstikuvauksesta.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27064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7FB8E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45352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05B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midjourney.com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1" name="Text 29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käyttötapaukset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6858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💻  Ohjelmistokehitys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0" y="658368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Koodin kirjoitus, tarkistus ja dokumentointi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1463040" y="1508760"/>
            <a:ext cx="411480" cy="411480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1463040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9768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 Copilot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48056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Koodinkirjoituksen tekoälyavustaja suoraan editoriin. Ehdottaa kokonaisia funktioita ja korjaa bugeja reaaliajassa.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29768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3"/>
          <p:cNvSpPr/>
          <p:nvPr/>
        </p:nvSpPr>
        <p:spPr>
          <a:xfrm>
            <a:off x="448056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github.com/features/copilot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18688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4361688" y="1508760"/>
            <a:ext cx="411480" cy="411480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361688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28416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Amazon CodeWhisperer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346704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AWS:n kehittäjäavustaja. Optimoitu pilvisovelluksiin ja tietoturvaan. Ilmainen yksittäiskäyttäjille.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28416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3346704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aws.amazon.com/codewhisperer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17336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D4EDDA"/>
          </a:solidFill>
          <a:ln w="12700">
            <a:solidFill>
              <a:srgbClr val="90CFA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4" name="Shape 22"/>
          <p:cNvSpPr/>
          <p:nvPr/>
        </p:nvSpPr>
        <p:spPr>
          <a:xfrm>
            <a:off x="7260336" y="1508760"/>
            <a:ext cx="411480" cy="411480"/>
          </a:xfrm>
          <a:prstGeom prst="ellipse">
            <a:avLst/>
          </a:prstGeom>
          <a:solidFill>
            <a:srgbClr val="007A52"/>
          </a:solidFill>
          <a:ln w="12700">
            <a:solidFill>
              <a:srgbClr val="007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7260336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27064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A5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Tabnine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245352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Koodintäydennys, joka oppii tiimin omasta koodikannasta. Toimii yli 30 ohjelmointikielessä ja kaikissa suosituissa editoreissa.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27064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90CFA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45352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007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tabnine.com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1" name="Text 29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käyttötapaukset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6858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⚡  Tuottavuus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0" y="658368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7A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Kokousmuistiinpanot, sähköpostit ja työnhallinta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1463040" y="1508760"/>
            <a:ext cx="411480" cy="411480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1463040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9768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Microsoft 365 Copilot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48056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suoraan Word-, Excel-, Teams- ja Outlook-sovelluksissa. Tiivistää kokoukset, luo esitykset ja analysoi dataa automaattisesti.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29768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CA2C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3"/>
          <p:cNvSpPr/>
          <p:nvPr/>
        </p:nvSpPr>
        <p:spPr>
          <a:xfrm>
            <a:off x="448056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microsoft365.com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18688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4361688" y="1508760"/>
            <a:ext cx="411480" cy="411480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361688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28416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Google Workspace AI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346704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integroituna Gmailiin, Docsiin ja Sheetsiin. Kirjoittaa vastauksia, tiivistää dokumentteja ja luo kaavoja.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28416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CA2C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3346704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workspace.google.com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17336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FFF3CD"/>
          </a:solidFill>
          <a:ln w="12700">
            <a:solidFill>
              <a:srgbClr val="FFCA2C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4" name="Shape 22"/>
          <p:cNvSpPr/>
          <p:nvPr/>
        </p:nvSpPr>
        <p:spPr>
          <a:xfrm>
            <a:off x="7260336" y="1508760"/>
            <a:ext cx="411480" cy="411480"/>
          </a:xfrm>
          <a:prstGeom prst="ellipse">
            <a:avLst/>
          </a:prstGeom>
          <a:solidFill>
            <a:srgbClr val="7A5C00"/>
          </a:solidFill>
          <a:ln w="12700">
            <a:solidFill>
              <a:srgbClr val="7A5C00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7260336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27064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A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Notion AI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245352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Tietämyshallinta tekoälyllä. Tiivistää muistiinpanot, generoi sisältöä ja vastaa kysymyksiin koko työtilan datasta.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27064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CA2C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45352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notion.so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1" name="Text 29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005B99"/>
          </a:solidFill>
          <a:ln w="12700">
            <a:solidFill>
              <a:srgbClr val="005B99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 1"/>
          <p:cNvSpPr/>
          <p:nvPr/>
        </p:nvSpPr>
        <p:spPr>
          <a:xfrm>
            <a:off x="320040" y="640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64008"/>
            <a:ext cx="274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AC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234440" y="64008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C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ry  ·  AI käyttötapaukset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658368"/>
            <a:ext cx="8503920" cy="566928"/>
          </a:xfrm>
          <a:prstGeom prst="roundRect">
            <a:avLst>
              <a:gd name="adj" fmla="val 12903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457200" y="658368"/>
            <a:ext cx="6858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💬  Asiakaspalvelu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0" y="658368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5A1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Chatbotit, tikettijärjestelmät ja automaatio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1463040" y="1508760"/>
            <a:ext cx="411480" cy="411480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1463040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9768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Intercom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48056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AI-chatbot, joka ratkaisee asiakaskysymykset automaattisesti. Siirtää monimutkaisemmat tapaukset ihmisagentille saumattomasti.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29768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B07CC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3"/>
          <p:cNvSpPr/>
          <p:nvPr/>
        </p:nvSpPr>
        <p:spPr>
          <a:xfrm>
            <a:off x="448056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A1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intercom.com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18688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4361688" y="1508760"/>
            <a:ext cx="411480" cy="411480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4361688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28416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Zendesk AI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346704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Tikettien automaattinen luokittelu, priorisointi ja vastaavuusehdotukset. Lyhentää merkittävästi vastausaikoja.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28416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B07CC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2" name="Text 20"/>
          <p:cNvSpPr/>
          <p:nvPr/>
        </p:nvSpPr>
        <p:spPr>
          <a:xfrm>
            <a:off x="3346704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A1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zendesk.com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17336" y="1371600"/>
            <a:ext cx="2697480" cy="3291840"/>
          </a:xfrm>
          <a:prstGeom prst="roundRect">
            <a:avLst>
              <a:gd name="adj" fmla="val 3390"/>
            </a:avLst>
          </a:prstGeom>
          <a:solidFill>
            <a:srgbClr val="E8D5F5"/>
          </a:solidFill>
          <a:ln w="12700">
            <a:solidFill>
              <a:srgbClr val="B07CC6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4" name="Shape 22"/>
          <p:cNvSpPr/>
          <p:nvPr/>
        </p:nvSpPr>
        <p:spPr>
          <a:xfrm>
            <a:off x="7260336" y="1508760"/>
            <a:ext cx="411480" cy="411480"/>
          </a:xfrm>
          <a:prstGeom prst="ellipse">
            <a:avLst/>
          </a:prstGeom>
          <a:solidFill>
            <a:srgbClr val="5A1A8A"/>
          </a:solidFill>
          <a:ln w="12700">
            <a:solidFill>
              <a:srgbClr val="5A1A8A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5" name="Text 23"/>
          <p:cNvSpPr/>
          <p:nvPr/>
        </p:nvSpPr>
        <p:spPr>
          <a:xfrm>
            <a:off x="7260336" y="1508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27064" y="2029968"/>
            <a:ext cx="248716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5A1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LivePerson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245352" y="2505456"/>
            <a:ext cx="245059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Yhtenäinen alusta ääni-, chat- ja viestikanaviin. Ymmärtää asiakkaan tarkoituksen ja ohjaa oikeaan ratkaisuun.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27064" y="4096512"/>
            <a:ext cx="2487168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B07CC6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9" name="Text 27"/>
          <p:cNvSpPr/>
          <p:nvPr/>
        </p:nvSpPr>
        <p:spPr>
          <a:xfrm>
            <a:off x="6245352" y="4096512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A1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liveperson.com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1" name="Text 29"/>
          <p:cNvSpPr/>
          <p:nvPr/>
        </p:nvSpPr>
        <p:spPr>
          <a:xfrm>
            <a:off x="320040" y="4864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kajaani.tek.fi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743200" y="486460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Kajaanin Teknillinen Seura  · 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c516a8d-a20f-4a45-b8b9-a7dc87cdf818}" enabled="1" method="Standard" siteId="{6f4f8bfe-d85b-460f-bfc8-cb48ff72166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2582</Words>
  <Application>Microsoft Office PowerPoint</Application>
  <PresentationFormat>On-screen Show (16:9)</PresentationFormat>
  <Paragraphs>463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Cambria</vt:lpstr>
      <vt:lpstr>Office Theme</vt:lpstr>
      <vt:lpstr>Tekoäly tutummaksi Työpaja / yhteistoimintaharjoitus</vt:lpstr>
      <vt:lpstr>Päivän 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Kiitos!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KTS Esityspohja</dc:title>
  <dc:subject>PptxGenJS Presentation</dc:subject>
  <dc:creator>Kajaanin Teknillinen Seura ry</dc:creator>
  <cp:lastModifiedBy>Antti Sorjamaa</cp:lastModifiedBy>
  <cp:revision>1</cp:revision>
  <dcterms:created xsi:type="dcterms:W3CDTF">2026-06-10T17:52:36Z</dcterms:created>
  <dcterms:modified xsi:type="dcterms:W3CDTF">2026-06-11T12:25:08Z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Theme:3</vt:lpwstr>
  </property>
  <property fmtid="{D5CDD505-2E9C-101B-9397-08002B2CF9AE}" pid="3" name="ClassificationContentMarkingFooterText">
    <vt:lpwstr>INTERNAL</vt:lpwstr>
  </property>
</Properties>
</file>