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585" autoAdjust="0"/>
  </p:normalViewPr>
  <p:slideViewPr>
    <p:cSldViewPr>
      <p:cViewPr varScale="1">
        <p:scale>
          <a:sx n="77" d="100"/>
          <a:sy n="77" d="100"/>
        </p:scale>
        <p:origin x="9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8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89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585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29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056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86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85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42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44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45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952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D76F-67F5-4C2A-96B1-60DF3356CE51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D6302-2A6C-44DE-A0A2-0BA19A5904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408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6047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/>
              <a:t>Esi- ja perusopetuksen oppimisen tuen lainsäädännön uudistaminen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Kuuleminen 14.11.2023 / OKM</a:t>
            </a:r>
          </a:p>
          <a:p>
            <a:endParaRPr lang="fi-FI" dirty="0"/>
          </a:p>
          <a:p>
            <a:r>
              <a:rPr lang="fi-FI" sz="2000" dirty="0"/>
              <a:t>Marko Jokinen, Suomen Luokanopettajat ry:n puheenjohtaja, luokanopettaja, rehtori.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92618"/>
            <a:ext cx="2051273" cy="57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Kuva 6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448" y="5733256"/>
            <a:ext cx="1337132" cy="1101072"/>
          </a:xfrm>
          <a:prstGeom prst="rect">
            <a:avLst/>
          </a:prstGeom>
          <a:noFill/>
        </p:spPr>
      </p:pic>
      <p:sp>
        <p:nvSpPr>
          <p:cNvPr id="4" name="Suorakulmio 3"/>
          <p:cNvSpPr/>
          <p:nvPr/>
        </p:nvSpPr>
        <p:spPr>
          <a:xfrm>
            <a:off x="683568" y="6392025"/>
            <a:ext cx="59054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fi-FI" sz="1000" dirty="0"/>
              <a:t>Suomen Luokanopettajat ry                                                                                            www.suomenluokanopettajat.fi</a:t>
            </a:r>
          </a:p>
        </p:txBody>
      </p:sp>
    </p:spTree>
    <p:extLst>
      <p:ext uri="{BB962C8B-B14F-4D97-AF65-F5344CB8AC3E}">
        <p14:creationId xmlns:p14="http://schemas.microsoft.com/office/powerpoint/2010/main" val="336653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43620" y="792444"/>
            <a:ext cx="8229600" cy="652935"/>
          </a:xfrm>
        </p:spPr>
        <p:txBody>
          <a:bodyPr>
            <a:normAutofit/>
          </a:bodyPr>
          <a:lstStyle/>
          <a:p>
            <a:r>
              <a:rPr lang="fi-FI" sz="2800" b="1" dirty="0" err="1"/>
              <a:t>SLO:n</a:t>
            </a:r>
            <a:r>
              <a:rPr lang="fi-FI" sz="2800" b="1" dirty="0"/>
              <a:t> näkemykset oppimisen tuen uudistamisesta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1479479"/>
            <a:ext cx="8229600" cy="475783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i-FI" sz="2400" i="1" dirty="0"/>
              <a:t>Tavoitteena turvata riittävä tuki.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sz="2400" dirty="0"/>
              <a:t>	</a:t>
            </a:r>
            <a:r>
              <a:rPr lang="fi-FI" sz="2000" dirty="0"/>
              <a:t>- </a:t>
            </a:r>
            <a:r>
              <a:rPr lang="fi-FI" sz="2200" dirty="0"/>
              <a:t>Opetusryhmäkokojen tulee olla riittävän pienet. Jos yksilöllisen 	   	   korotetun tuen tarpeisia oppilaita on ryhmässä useampia, ryhmän 	   koko tulisi olla selvästi alle 20 oppilasta.</a:t>
            </a:r>
          </a:p>
          <a:p>
            <a:pPr marL="0" indent="0">
              <a:buNone/>
            </a:pPr>
            <a:r>
              <a:rPr lang="fi-FI" sz="2200" dirty="0"/>
              <a:t>	- Tuntijaon minimituntimäärää tulee korottaa.</a:t>
            </a:r>
          </a:p>
          <a:p>
            <a:pPr marL="0" indent="0">
              <a:buNone/>
            </a:pPr>
            <a:r>
              <a:rPr lang="fi-FI" sz="2200" dirty="0"/>
              <a:t>	- Erityisopetuksen / erityisluokanopettajien määrää tulee lisätä.</a:t>
            </a:r>
          </a:p>
          <a:p>
            <a:pPr marL="0" indent="0">
              <a:buNone/>
            </a:pPr>
            <a:r>
              <a:rPr lang="fi-FI" sz="2000" dirty="0"/>
              <a:t>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sz="2400" i="1" dirty="0"/>
              <a:t>Opetushenkilöstön hallinnollisen taakan vähentäminen.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sz="2000" dirty="0"/>
              <a:t>	</a:t>
            </a:r>
            <a:r>
              <a:rPr lang="fi-FI" sz="2200" dirty="0"/>
              <a:t>- Pedagogisten asiakirjojen määrän vähentäminen. Yksi </a:t>
            </a:r>
            <a:r>
              <a:rPr lang="fi-FI" sz="2200"/>
              <a:t>asiakirja 	  	   tarvittavasta </a:t>
            </a:r>
            <a:r>
              <a:rPr lang="fi-FI" sz="2200" dirty="0"/>
              <a:t>tuesta on </a:t>
            </a:r>
            <a:r>
              <a:rPr lang="fi-FI" sz="2200"/>
              <a:t>riittävä.</a:t>
            </a:r>
            <a:endParaRPr lang="fi-FI" sz="2200" dirty="0"/>
          </a:p>
          <a:p>
            <a:pPr marL="0" indent="0">
              <a:buNone/>
            </a:pPr>
            <a:endParaRPr lang="fi-FI" sz="20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i-FI" sz="2400" i="1" dirty="0"/>
              <a:t>Oppimisen tukea on oltava tarjolla yksilöllisesti ja oppilaan tarpeita vastaavasti.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sz="2000" dirty="0"/>
              <a:t>	</a:t>
            </a:r>
            <a:r>
              <a:rPr lang="fi-FI" sz="2200" dirty="0"/>
              <a:t>- Lain tulee olla yksiselitteinen. Oppimisen ja koulunkäynnin tuesta 	   tulisi olla oma lukunsa perusopetuslaissa.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400" dirty="0"/>
          </a:p>
          <a:p>
            <a:pPr>
              <a:buFont typeface="Courier New" panose="02070309020205020404" pitchFamily="49" charset="0"/>
              <a:buChar char="o"/>
            </a:pPr>
            <a:endParaRPr lang="fi-FI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92618"/>
            <a:ext cx="2051273" cy="57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827584" y="6392025"/>
            <a:ext cx="5761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fi-FI" sz="1000" dirty="0"/>
              <a:t>Suomen Luokanopettajat ry                                                                                       www.suomenluokanopettajat.fi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1436ADB-7FCB-4718-8E50-5E2D4B582877}"/>
              </a:ext>
            </a:extLst>
          </p:cNvPr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448" y="5733256"/>
            <a:ext cx="1337132" cy="1101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384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78696" y="793186"/>
            <a:ext cx="8229600" cy="652935"/>
          </a:xfrm>
        </p:spPr>
        <p:txBody>
          <a:bodyPr>
            <a:normAutofit/>
          </a:bodyPr>
          <a:lstStyle/>
          <a:p>
            <a:r>
              <a:rPr lang="fi-FI" sz="2800" b="1" dirty="0" err="1"/>
              <a:t>SLO:n</a:t>
            </a:r>
            <a:r>
              <a:rPr lang="fi-FI" sz="2800" b="1" dirty="0"/>
              <a:t> näkemykset oppimisen tuen uudistamisesta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1446121"/>
            <a:ext cx="8229600" cy="46471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i-FI" sz="2000" i="1" dirty="0"/>
              <a:t>Tuen muodot ovat valtakunnallisesti yhtenäiset, selkeät ja monipuoliset.</a:t>
            </a:r>
          </a:p>
          <a:p>
            <a:pPr marL="0" indent="0">
              <a:buNone/>
            </a:pPr>
            <a:r>
              <a:rPr lang="fi-FI" sz="2000" dirty="0"/>
              <a:t>	- Luovutaan tuen portaat –mallista ja siirrytään suoraan arvioimaan 	   ja päättämään lapsen tukimuodoista.</a:t>
            </a:r>
          </a:p>
          <a:p>
            <a:pPr marL="0" indent="0">
              <a:buNone/>
            </a:pPr>
            <a:r>
              <a:rPr lang="fi-FI" sz="2000" dirty="0"/>
              <a:t>	- Erilaisista tukimuodoista tulisi laatia valtakunnallisesti yhtenäiset 	   kuvaukset. Luoda eräänlainen lista yleisesti tunnetuista ja 	  	   hyväksytyistä tukimuodoista.</a:t>
            </a:r>
          </a:p>
          <a:p>
            <a:pPr marL="0" indent="0">
              <a:buNone/>
            </a:pPr>
            <a:endParaRPr lang="fi-FI" sz="20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fi-FI" sz="2000" i="1" dirty="0"/>
              <a:t>Tarpeellinen pienryhmäopetus sekä erityisluokissa annettava opetus on myös mahdollista.</a:t>
            </a:r>
          </a:p>
          <a:p>
            <a:pPr marL="0" indent="0">
              <a:buNone/>
            </a:pPr>
            <a:r>
              <a:rPr lang="fi-FI" sz="2400" i="1" dirty="0"/>
              <a:t>	</a:t>
            </a:r>
            <a:r>
              <a:rPr lang="fi-FI" sz="2000" dirty="0"/>
              <a:t>- Oppilaan oikeus opiskeluun erityisluokassa on taattava, jos se 	   on oppilaan edun mukaista. </a:t>
            </a:r>
          </a:p>
          <a:p>
            <a:pPr marL="0" indent="0">
              <a:buNone/>
            </a:pPr>
            <a:endParaRPr lang="fi-FI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92618"/>
            <a:ext cx="2051273" cy="57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683568" y="6392025"/>
            <a:ext cx="59054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fi-FI" sz="1000" dirty="0"/>
              <a:t>Suomen Luokanopettajat ry                                                                                            www.suomenluokanopettajat.fi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19855EF-C770-48BD-80E2-F5776906D61E}"/>
              </a:ext>
            </a:extLst>
          </p:cNvPr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448" y="5733256"/>
            <a:ext cx="1337132" cy="1101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0545895"/>
      </p:ext>
    </p:extLst>
  </p:cSld>
  <p:clrMapOvr>
    <a:masterClrMapping/>
  </p:clrMapOvr>
</p:sld>
</file>

<file path=ppt/theme/theme1.xml><?xml version="1.0" encoding="utf-8"?>
<a:theme xmlns:a="http://schemas.openxmlformats.org/drawingml/2006/main" name="Suomen Luokanopettajat PP-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Suomen Luokanopettajat PP-pohja</Template>
  <TotalTime>393</TotalTime>
  <Words>252</Words>
  <Application>Microsoft Office PowerPoint</Application>
  <PresentationFormat>Näytössä katseltava diaesitys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Suomen Luokanopettajat PP-pohja</vt:lpstr>
      <vt:lpstr>Esi- ja perusopetuksen oppimisen tuen lainsäädännön uudistaminen</vt:lpstr>
      <vt:lpstr>SLO:n näkemykset oppimisen tuen uudistamisesta</vt:lpstr>
      <vt:lpstr>SLO:n näkemykset oppimisen tuen uudistamisesta</vt:lpstr>
    </vt:vector>
  </TitlesOfParts>
  <Company>Salon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Jokinen Marko Tapio</dc:creator>
  <cp:lastModifiedBy>Suomen Luokanopettajat ry LO-Tarvike oy</cp:lastModifiedBy>
  <cp:revision>9</cp:revision>
  <dcterms:created xsi:type="dcterms:W3CDTF">2019-10-22T19:54:30Z</dcterms:created>
  <dcterms:modified xsi:type="dcterms:W3CDTF">2023-11-17T05:39:26Z</dcterms:modified>
</cp:coreProperties>
</file>