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8"/>
  </p:notesMasterIdLst>
  <p:sldIdLst>
    <p:sldId id="262" r:id="rId5"/>
    <p:sldId id="314" r:id="rId6"/>
    <p:sldId id="313" r:id="rId7"/>
    <p:sldId id="319" r:id="rId8"/>
    <p:sldId id="301" r:id="rId9"/>
    <p:sldId id="315" r:id="rId10"/>
    <p:sldId id="294" r:id="rId11"/>
    <p:sldId id="295" r:id="rId12"/>
    <p:sldId id="317" r:id="rId13"/>
    <p:sldId id="318" r:id="rId14"/>
    <p:sldId id="308" r:id="rId15"/>
    <p:sldId id="297" r:id="rId16"/>
    <p:sldId id="300" r:id="rId17"/>
    <p:sldId id="309" r:id="rId18"/>
    <p:sldId id="310" r:id="rId19"/>
    <p:sldId id="311" r:id="rId20"/>
    <p:sldId id="299" r:id="rId21"/>
    <p:sldId id="321" r:id="rId22"/>
    <p:sldId id="320" r:id="rId23"/>
    <p:sldId id="307" r:id="rId24"/>
    <p:sldId id="312" r:id="rId25"/>
    <p:sldId id="293" r:id="rId26"/>
    <p:sldId id="259" r:id="rId27"/>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usanna Kaaja" initials="SK" lastIdx="6" clrIdx="0">
    <p:extLst>
      <p:ext uri="{19B8F6BF-5375-455C-9EA6-DF929625EA0E}">
        <p15:presenceInfo xmlns:p15="http://schemas.microsoft.com/office/powerpoint/2012/main" userId="S::susanna.kaaja@psori.fi::bfba5b6d-633b-4afc-b458-5e0aab962b15" providerId="AD"/>
      </p:ext>
    </p:extLst>
  </p:cmAuthor>
  <p:cmAuthor id="2" name="Sonja Bäckman" initials="SB" lastIdx="15" clrIdx="1">
    <p:extLst>
      <p:ext uri="{19B8F6BF-5375-455C-9EA6-DF929625EA0E}">
        <p15:presenceInfo xmlns:p15="http://schemas.microsoft.com/office/powerpoint/2012/main" userId="S::sonja.backman@psori.fi::2b0d51e6-8ce9-4235-8ac4-3e7da7f00a8f" providerId="AD"/>
      </p:ext>
    </p:extLst>
  </p:cmAuthor>
  <p:cmAuthor id="3" name="Anne Savuoja" initials="AS" lastIdx="1" clrIdx="2">
    <p:extLst>
      <p:ext uri="{19B8F6BF-5375-455C-9EA6-DF929625EA0E}">
        <p15:presenceInfo xmlns:p15="http://schemas.microsoft.com/office/powerpoint/2012/main" userId="S::anne.savuoja@psori.fi::5c6619b1-1ccf-4571-935b-3fe74929748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603" autoAdjust="0"/>
    <p:restoredTop sz="86211" autoAdjust="0"/>
  </p:normalViewPr>
  <p:slideViewPr>
    <p:cSldViewPr snapToGrid="0" snapToObjects="1">
      <p:cViewPr varScale="1">
        <p:scale>
          <a:sx n="63" d="100"/>
          <a:sy n="63" d="100"/>
        </p:scale>
        <p:origin x="52" y="144"/>
      </p:cViewPr>
      <p:guideLst>
        <p:guide orient="horz" pos="2160"/>
        <p:guide pos="3840"/>
      </p:guideLst>
    </p:cSldViewPr>
  </p:slideViewPr>
  <p:outlineViewPr>
    <p:cViewPr>
      <p:scale>
        <a:sx n="33" d="100"/>
        <a:sy n="33" d="100"/>
      </p:scale>
      <p:origin x="0" y="-14358"/>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diagrams/_rels/data1.xml.rels><?xml version="1.0" encoding="UTF-8" standalone="yes"?>
<Relationships xmlns="http://schemas.openxmlformats.org/package/2006/relationships"><Relationship Id="rId1" Type="http://schemas.openxmlformats.org/officeDocument/2006/relationships/hyperlink" Target="https://bin.yhdistysavain.fi/1604999/Wi5jLsZfBCmQc1fyXxPh0aP2T1/Vertaistervarit-ryhmien%20seurantatulokset%20v.%202021_2.pdf" TargetMode="External"/></Relationships>
</file>

<file path=ppt/diagrams/_rels/data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diagrams/_rels/drawing1.xml.rels><?xml version="1.0" encoding="UTF-8" standalone="yes"?>
<Relationships xmlns="http://schemas.openxmlformats.org/package/2006/relationships"><Relationship Id="rId1" Type="http://schemas.openxmlformats.org/officeDocument/2006/relationships/hyperlink" Target="https://bin.yhdistysavain.fi/1604999/Wi5jLsZfBCmQc1fyXxPh0aP2T1/Vertaistervarit-ryhmien%20seurantatulokset%20v.%202021_2.pdf" TargetMode="External"/></Relationships>
</file>

<file path=ppt/diagrams/_rels/drawing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B44DFAF-2F86-4DB7-9B02-3D57FB2D6D0E}"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CC257126-BD1E-4113-A8C0-3084C77BAB78}">
      <dgm:prSet custT="1"/>
      <dgm:spPr/>
      <dgm:t>
        <a:bodyPr/>
        <a:lstStyle/>
        <a:p>
          <a:r>
            <a:rPr lang="en-US" sz="1400" b="1" dirty="0" err="1">
              <a:solidFill>
                <a:schemeClr val="tx1"/>
              </a:solidFill>
            </a:rPr>
            <a:t>Seurantatietoa</a:t>
          </a:r>
          <a:r>
            <a:rPr lang="en-US" sz="1400" b="1" dirty="0">
              <a:solidFill>
                <a:schemeClr val="tx1"/>
              </a:solidFill>
            </a:rPr>
            <a:t> </a:t>
          </a:r>
          <a:r>
            <a:rPr lang="en-US" sz="1400" b="1" dirty="0" err="1">
              <a:solidFill>
                <a:schemeClr val="tx1"/>
              </a:solidFill>
            </a:rPr>
            <a:t>kuuden</a:t>
          </a:r>
          <a:r>
            <a:rPr lang="en-US" sz="1400" b="1" dirty="0">
              <a:solidFill>
                <a:schemeClr val="tx1"/>
              </a:solidFill>
            </a:rPr>
            <a:t> </a:t>
          </a:r>
          <a:r>
            <a:rPr lang="en-US" sz="1400" b="1" dirty="0" err="1">
              <a:solidFill>
                <a:schemeClr val="tx1"/>
              </a:solidFill>
            </a:rPr>
            <a:t>ryhmän</a:t>
          </a:r>
          <a:r>
            <a:rPr lang="en-US" sz="1400" b="1" dirty="0">
              <a:solidFill>
                <a:schemeClr val="tx1"/>
              </a:solidFill>
            </a:rPr>
            <a:t> </a:t>
          </a:r>
          <a:r>
            <a:rPr lang="en-US" sz="1400" b="1" dirty="0" err="1">
              <a:solidFill>
                <a:schemeClr val="tx1"/>
              </a:solidFill>
            </a:rPr>
            <a:t>osallistujilta</a:t>
          </a:r>
          <a:r>
            <a:rPr lang="en-US" sz="1400" b="1" dirty="0">
              <a:solidFill>
                <a:schemeClr val="tx1"/>
              </a:solidFill>
            </a:rPr>
            <a:t> (n=31) ja </a:t>
          </a:r>
          <a:r>
            <a:rPr lang="en-US" sz="1400" b="1" dirty="0" err="1">
              <a:solidFill>
                <a:schemeClr val="tx1"/>
              </a:solidFill>
            </a:rPr>
            <a:t>vertaisohjaajilta</a:t>
          </a:r>
          <a:r>
            <a:rPr lang="en-US" sz="1400" b="1" dirty="0">
              <a:solidFill>
                <a:schemeClr val="tx1"/>
              </a:solidFill>
            </a:rPr>
            <a:t> (n=10). </a:t>
          </a:r>
          <a:r>
            <a:rPr lang="en-US" sz="1400" b="1" dirty="0" err="1">
              <a:solidFill>
                <a:schemeClr val="tx1"/>
              </a:solidFill>
            </a:rPr>
            <a:t>Kustannuksiin</a:t>
          </a:r>
          <a:r>
            <a:rPr lang="en-US" sz="1400" b="1" dirty="0">
              <a:solidFill>
                <a:schemeClr val="tx1"/>
              </a:solidFill>
            </a:rPr>
            <a:t> on </a:t>
          </a:r>
          <a:r>
            <a:rPr lang="en-US" sz="1400" b="1" dirty="0" err="1">
              <a:solidFill>
                <a:schemeClr val="tx1"/>
              </a:solidFill>
            </a:rPr>
            <a:t>laskettu</a:t>
          </a:r>
          <a:r>
            <a:rPr lang="en-US" sz="1400" b="1" dirty="0">
              <a:solidFill>
                <a:schemeClr val="tx1"/>
              </a:solidFill>
            </a:rPr>
            <a:t>  </a:t>
          </a:r>
          <a:r>
            <a:rPr lang="en-US" sz="1400" b="1" dirty="0" err="1">
              <a:solidFill>
                <a:schemeClr val="tx1"/>
              </a:solidFill>
            </a:rPr>
            <a:t>yhden</a:t>
          </a:r>
          <a:r>
            <a:rPr lang="en-US" sz="1400" b="1" dirty="0">
              <a:solidFill>
                <a:schemeClr val="tx1"/>
              </a:solidFill>
            </a:rPr>
            <a:t> </a:t>
          </a:r>
          <a:r>
            <a:rPr lang="en-US" sz="1400" b="1" dirty="0" err="1">
              <a:solidFill>
                <a:schemeClr val="tx1"/>
              </a:solidFill>
            </a:rPr>
            <a:t>ammattilaisen</a:t>
          </a:r>
          <a:r>
            <a:rPr lang="en-US" sz="1400" b="1" dirty="0">
              <a:solidFill>
                <a:schemeClr val="tx1"/>
              </a:solidFill>
            </a:rPr>
            <a:t> </a:t>
          </a:r>
          <a:r>
            <a:rPr lang="en-US" sz="1400" b="1" dirty="0" err="1">
              <a:solidFill>
                <a:schemeClr val="tx1"/>
              </a:solidFill>
            </a:rPr>
            <a:t>koordinointiin</a:t>
          </a:r>
          <a:r>
            <a:rPr lang="en-US" sz="1400" b="1" dirty="0">
              <a:solidFill>
                <a:schemeClr val="tx1"/>
              </a:solidFill>
            </a:rPr>
            <a:t> </a:t>
          </a:r>
          <a:r>
            <a:rPr lang="en-US" sz="1400" b="1" dirty="0" err="1">
              <a:solidFill>
                <a:schemeClr val="tx1"/>
              </a:solidFill>
            </a:rPr>
            <a:t>käyttämä</a:t>
          </a:r>
          <a:r>
            <a:rPr lang="en-US" sz="1400" b="1" dirty="0">
              <a:solidFill>
                <a:schemeClr val="tx1"/>
              </a:solidFill>
            </a:rPr>
            <a:t> työaika</a:t>
          </a:r>
          <a:r>
            <a:rPr lang="en-US" sz="1200" b="1" dirty="0">
              <a:solidFill>
                <a:schemeClr val="tx1"/>
              </a:solidFill>
            </a:rPr>
            <a:t>.*</a:t>
          </a:r>
        </a:p>
      </dgm:t>
    </dgm:pt>
    <dgm:pt modelId="{31AEB306-1B77-49DE-9720-922AC5EF2A59}" type="parTrans" cxnId="{CD13EE9F-35B2-4622-BBD3-9F3308E79EA6}">
      <dgm:prSet/>
      <dgm:spPr/>
      <dgm:t>
        <a:bodyPr/>
        <a:lstStyle/>
        <a:p>
          <a:endParaRPr lang="en-US"/>
        </a:p>
      </dgm:t>
    </dgm:pt>
    <dgm:pt modelId="{82108436-2197-4710-A72D-7C9FE7F3B25E}" type="sibTrans" cxnId="{CD13EE9F-35B2-4622-BBD3-9F3308E79EA6}">
      <dgm:prSet/>
      <dgm:spPr/>
      <dgm:t>
        <a:bodyPr/>
        <a:lstStyle/>
        <a:p>
          <a:endParaRPr lang="en-US"/>
        </a:p>
      </dgm:t>
    </dgm:pt>
    <dgm:pt modelId="{45758949-8E50-42B2-986D-05F3992871E9}">
      <dgm:prSet custT="1"/>
      <dgm:spPr/>
      <dgm:t>
        <a:bodyPr/>
        <a:lstStyle/>
        <a:p>
          <a:r>
            <a:rPr lang="en-US" sz="1600" b="1" dirty="0" err="1">
              <a:solidFill>
                <a:schemeClr val="tx1"/>
              </a:solidFill>
            </a:rPr>
            <a:t>Kaksi</a:t>
          </a:r>
          <a:r>
            <a:rPr lang="en-US" sz="1600" b="1" dirty="0">
              <a:solidFill>
                <a:schemeClr val="tx1"/>
              </a:solidFill>
            </a:rPr>
            <a:t> </a:t>
          </a:r>
          <a:r>
            <a:rPr lang="en-US" sz="1600" b="1" dirty="0" err="1">
              <a:solidFill>
                <a:schemeClr val="tx1"/>
              </a:solidFill>
            </a:rPr>
            <a:t>ryhmää</a:t>
          </a:r>
          <a:r>
            <a:rPr lang="en-US" sz="1600" b="1" dirty="0">
              <a:solidFill>
                <a:schemeClr val="tx1"/>
              </a:solidFill>
            </a:rPr>
            <a:t> </a:t>
          </a:r>
          <a:r>
            <a:rPr lang="en-US" sz="1600" b="1" dirty="0" err="1">
              <a:solidFill>
                <a:schemeClr val="tx1"/>
              </a:solidFill>
            </a:rPr>
            <a:t>kokoontui</a:t>
          </a:r>
          <a:r>
            <a:rPr lang="en-US" sz="1600" b="1" dirty="0">
              <a:solidFill>
                <a:schemeClr val="tx1"/>
              </a:solidFill>
            </a:rPr>
            <a:t> </a:t>
          </a:r>
          <a:r>
            <a:rPr lang="en-US" sz="1600" b="1" dirty="0" err="1">
              <a:solidFill>
                <a:schemeClr val="tx1"/>
              </a:solidFill>
            </a:rPr>
            <a:t>Oulussa</a:t>
          </a:r>
          <a:r>
            <a:rPr lang="en-US" sz="1600" b="1" dirty="0">
              <a:solidFill>
                <a:schemeClr val="tx1"/>
              </a:solidFill>
            </a:rPr>
            <a:t> ja </a:t>
          </a:r>
          <a:r>
            <a:rPr lang="en-US" sz="1600" b="1" dirty="0" err="1">
              <a:solidFill>
                <a:schemeClr val="tx1"/>
              </a:solidFill>
            </a:rPr>
            <a:t>neljä</a:t>
          </a:r>
          <a:r>
            <a:rPr lang="en-US" sz="1600" b="1" dirty="0">
              <a:solidFill>
                <a:schemeClr val="tx1"/>
              </a:solidFill>
            </a:rPr>
            <a:t> Teams-</a:t>
          </a:r>
          <a:r>
            <a:rPr lang="en-US" sz="1600" b="1" dirty="0" err="1">
              <a:solidFill>
                <a:schemeClr val="tx1"/>
              </a:solidFill>
            </a:rPr>
            <a:t>välitteisesti</a:t>
          </a:r>
          <a:r>
            <a:rPr lang="en-US" sz="1600" b="1" dirty="0">
              <a:solidFill>
                <a:schemeClr val="tx1"/>
              </a:solidFill>
            </a:rPr>
            <a:t>. </a:t>
          </a:r>
        </a:p>
      </dgm:t>
    </dgm:pt>
    <dgm:pt modelId="{B7B5D229-4C53-4654-969B-15AD8B9486B3}" type="parTrans" cxnId="{F2BA84F7-21F3-4236-8233-300E838AE683}">
      <dgm:prSet/>
      <dgm:spPr/>
      <dgm:t>
        <a:bodyPr/>
        <a:lstStyle/>
        <a:p>
          <a:endParaRPr lang="en-US"/>
        </a:p>
      </dgm:t>
    </dgm:pt>
    <dgm:pt modelId="{8B59F956-E912-422E-891E-FE6F8A5F6113}" type="sibTrans" cxnId="{F2BA84F7-21F3-4236-8233-300E838AE683}">
      <dgm:prSet/>
      <dgm:spPr/>
      <dgm:t>
        <a:bodyPr/>
        <a:lstStyle/>
        <a:p>
          <a:endParaRPr lang="en-US"/>
        </a:p>
      </dgm:t>
    </dgm:pt>
    <dgm:pt modelId="{1F60D03A-C236-488D-B977-3A638B27CC15}">
      <dgm:prSet custT="1"/>
      <dgm:spPr/>
      <dgm:t>
        <a:bodyPr/>
        <a:lstStyle/>
        <a:p>
          <a:pPr algn="ctr"/>
          <a:r>
            <a:rPr lang="en-US" sz="1400" b="1" dirty="0" err="1">
              <a:solidFill>
                <a:schemeClr val="tx1"/>
              </a:solidFill>
            </a:rPr>
            <a:t>Kyselyt</a:t>
          </a:r>
          <a:r>
            <a:rPr lang="en-US" sz="1400" b="1" dirty="0">
              <a:solidFill>
                <a:schemeClr val="tx1"/>
              </a:solidFill>
            </a:rPr>
            <a:t> </a:t>
          </a:r>
          <a:r>
            <a:rPr lang="en-US" sz="1400" b="1" dirty="0" err="1">
              <a:solidFill>
                <a:schemeClr val="tx1"/>
              </a:solidFill>
            </a:rPr>
            <a:t>tehtiin</a:t>
          </a:r>
          <a:r>
            <a:rPr lang="en-US" sz="1400" b="1" dirty="0">
              <a:solidFill>
                <a:schemeClr val="tx1"/>
              </a:solidFill>
            </a:rPr>
            <a:t> </a:t>
          </a:r>
          <a:r>
            <a:rPr lang="en-US" sz="1400" b="1" dirty="0" err="1">
              <a:solidFill>
                <a:schemeClr val="tx1"/>
              </a:solidFill>
            </a:rPr>
            <a:t>ensimmäisellä</a:t>
          </a:r>
          <a:r>
            <a:rPr lang="en-US" sz="1400" b="1" dirty="0">
              <a:solidFill>
                <a:schemeClr val="tx1"/>
              </a:solidFill>
            </a:rPr>
            <a:t> ja </a:t>
          </a:r>
          <a:r>
            <a:rPr lang="en-US" sz="1400" b="1" dirty="0" err="1">
              <a:solidFill>
                <a:schemeClr val="tx1"/>
              </a:solidFill>
            </a:rPr>
            <a:t>viimeisellä</a:t>
          </a:r>
          <a:r>
            <a:rPr lang="en-US" sz="1400" b="1" dirty="0">
              <a:solidFill>
                <a:schemeClr val="tx1"/>
              </a:solidFill>
            </a:rPr>
            <a:t> </a:t>
          </a:r>
          <a:r>
            <a:rPr lang="en-US" sz="1400" b="1" dirty="0" err="1">
              <a:solidFill>
                <a:schemeClr val="tx1"/>
              </a:solidFill>
            </a:rPr>
            <a:t>kokoontumiskerralla</a:t>
          </a:r>
          <a:r>
            <a:rPr lang="en-US" sz="1400" b="1" dirty="0">
              <a:solidFill>
                <a:schemeClr val="tx1"/>
              </a:solidFill>
            </a:rPr>
            <a:t> (</a:t>
          </a:r>
          <a:r>
            <a:rPr lang="en-US" sz="1400" b="1" dirty="0" err="1">
              <a:solidFill>
                <a:schemeClr val="tx1"/>
              </a:solidFill>
            </a:rPr>
            <a:t>vastausprosentit</a:t>
          </a:r>
          <a:r>
            <a:rPr lang="en-US" sz="1400" b="1" dirty="0">
              <a:solidFill>
                <a:schemeClr val="tx1"/>
              </a:solidFill>
            </a:rPr>
            <a:t> 100 ja 90) </a:t>
          </a:r>
          <a:r>
            <a:rPr lang="en-US" sz="1400" b="1" dirty="0" err="1">
              <a:solidFill>
                <a:schemeClr val="tx1"/>
              </a:solidFill>
            </a:rPr>
            <a:t>sekä</a:t>
          </a:r>
          <a:r>
            <a:rPr lang="en-US" sz="1400" b="1" dirty="0">
              <a:solidFill>
                <a:schemeClr val="tx1"/>
              </a:solidFill>
            </a:rPr>
            <a:t> </a:t>
          </a:r>
          <a:r>
            <a:rPr lang="en-US" sz="1400" b="1" dirty="0" err="1">
              <a:solidFill>
                <a:schemeClr val="tx1"/>
              </a:solidFill>
            </a:rPr>
            <a:t>kuuden</a:t>
          </a:r>
          <a:r>
            <a:rPr lang="en-US" sz="1400" b="1" dirty="0">
              <a:solidFill>
                <a:schemeClr val="tx1"/>
              </a:solidFill>
            </a:rPr>
            <a:t> kk. </a:t>
          </a:r>
          <a:r>
            <a:rPr lang="en-US" sz="1400" b="1" dirty="0" err="1">
              <a:solidFill>
                <a:schemeClr val="tx1"/>
              </a:solidFill>
            </a:rPr>
            <a:t>kuluttua</a:t>
          </a:r>
          <a:r>
            <a:rPr lang="en-US" sz="1400" b="1" dirty="0">
              <a:solidFill>
                <a:schemeClr val="tx1"/>
              </a:solidFill>
            </a:rPr>
            <a:t> </a:t>
          </a:r>
          <a:r>
            <a:rPr lang="en-US" sz="1400" b="1" dirty="0" err="1">
              <a:solidFill>
                <a:schemeClr val="tx1"/>
              </a:solidFill>
            </a:rPr>
            <a:t>ryhmän</a:t>
          </a:r>
          <a:r>
            <a:rPr lang="en-US" sz="1400" b="1" dirty="0">
              <a:solidFill>
                <a:schemeClr val="tx1"/>
              </a:solidFill>
            </a:rPr>
            <a:t> </a:t>
          </a:r>
          <a:r>
            <a:rPr lang="en-US" sz="1400" b="1" dirty="0" err="1">
              <a:solidFill>
                <a:schemeClr val="tx1"/>
              </a:solidFill>
            </a:rPr>
            <a:t>päättymisestä</a:t>
          </a:r>
          <a:r>
            <a:rPr lang="en-US" sz="1400" b="1" dirty="0">
              <a:solidFill>
                <a:schemeClr val="tx1"/>
              </a:solidFill>
            </a:rPr>
            <a:t> (60%).</a:t>
          </a:r>
        </a:p>
      </dgm:t>
    </dgm:pt>
    <dgm:pt modelId="{CA676D0B-C836-4D1D-BFF7-A3249AFFF028}" type="parTrans" cxnId="{14C1CC26-CC60-4FAD-B901-D921D792F53B}">
      <dgm:prSet/>
      <dgm:spPr/>
      <dgm:t>
        <a:bodyPr/>
        <a:lstStyle/>
        <a:p>
          <a:endParaRPr lang="en-US"/>
        </a:p>
      </dgm:t>
    </dgm:pt>
    <dgm:pt modelId="{7F696507-5A3D-4F2C-832A-BF5BCFD23F45}" type="sibTrans" cxnId="{14C1CC26-CC60-4FAD-B901-D921D792F53B}">
      <dgm:prSet/>
      <dgm:spPr/>
      <dgm:t>
        <a:bodyPr/>
        <a:lstStyle/>
        <a:p>
          <a:endParaRPr lang="en-US"/>
        </a:p>
      </dgm:t>
    </dgm:pt>
    <dgm:pt modelId="{8A9EDFA5-268E-489B-A369-79AEAC38B44E}">
      <dgm:prSet custT="1"/>
      <dgm:spPr/>
      <dgm:t>
        <a:bodyPr/>
        <a:lstStyle/>
        <a:p>
          <a:pPr algn="ctr"/>
          <a:r>
            <a:rPr lang="en-US" sz="1600" b="1" dirty="0" err="1">
              <a:solidFill>
                <a:schemeClr val="tx1"/>
              </a:solidFill>
            </a:rPr>
            <a:t>Ryhmiin</a:t>
          </a:r>
          <a:r>
            <a:rPr lang="en-US" sz="1600" b="1" dirty="0">
              <a:solidFill>
                <a:schemeClr val="tx1"/>
              </a:solidFill>
            </a:rPr>
            <a:t> </a:t>
          </a:r>
          <a:r>
            <a:rPr lang="en-US" sz="1600" b="1" dirty="0" err="1">
              <a:solidFill>
                <a:schemeClr val="tx1"/>
              </a:solidFill>
            </a:rPr>
            <a:t>osallistuneista</a:t>
          </a:r>
          <a:r>
            <a:rPr lang="en-US" sz="1600" b="1" dirty="0">
              <a:solidFill>
                <a:schemeClr val="tx1"/>
              </a:solidFill>
            </a:rPr>
            <a:t> </a:t>
          </a:r>
        </a:p>
        <a:p>
          <a:pPr algn="ctr"/>
          <a:r>
            <a:rPr lang="en-US" sz="1600" b="1" dirty="0">
              <a:solidFill>
                <a:schemeClr val="tx1"/>
              </a:solidFill>
            </a:rPr>
            <a:t>19 </a:t>
          </a:r>
          <a:r>
            <a:rPr lang="en-US" sz="1600" b="1" dirty="0" err="1">
              <a:solidFill>
                <a:schemeClr val="tx1"/>
              </a:solidFill>
            </a:rPr>
            <a:t>oli</a:t>
          </a:r>
          <a:r>
            <a:rPr lang="en-US" sz="1600" b="1" dirty="0">
              <a:solidFill>
                <a:schemeClr val="tx1"/>
              </a:solidFill>
            </a:rPr>
            <a:t> 30-60 </a:t>
          </a:r>
          <a:r>
            <a:rPr lang="en-US" sz="1600" b="1" dirty="0" err="1">
              <a:solidFill>
                <a:schemeClr val="tx1"/>
              </a:solidFill>
            </a:rPr>
            <a:t>vuotiaita</a:t>
          </a:r>
          <a:r>
            <a:rPr lang="en-US" sz="1600" b="1" dirty="0">
              <a:solidFill>
                <a:schemeClr val="tx1"/>
              </a:solidFill>
            </a:rPr>
            <a:t>, </a:t>
          </a:r>
        </a:p>
        <a:p>
          <a:pPr algn="ctr"/>
          <a:r>
            <a:rPr lang="en-US" sz="1600" b="1" dirty="0">
              <a:solidFill>
                <a:schemeClr val="tx1"/>
              </a:solidFill>
            </a:rPr>
            <a:t>16 </a:t>
          </a:r>
          <a:r>
            <a:rPr lang="en-US" sz="1600" b="1" dirty="0" err="1">
              <a:solidFill>
                <a:schemeClr val="tx1"/>
              </a:solidFill>
            </a:rPr>
            <a:t>oli</a:t>
          </a:r>
          <a:r>
            <a:rPr lang="en-US" sz="1600" b="1" dirty="0">
              <a:solidFill>
                <a:schemeClr val="tx1"/>
              </a:solidFill>
            </a:rPr>
            <a:t> 60-69 </a:t>
          </a:r>
          <a:r>
            <a:rPr lang="en-US" sz="1600" b="1" dirty="0" err="1">
              <a:solidFill>
                <a:schemeClr val="tx1"/>
              </a:solidFill>
            </a:rPr>
            <a:t>vuotiaita</a:t>
          </a:r>
          <a:r>
            <a:rPr lang="en-US" sz="1600" b="1" dirty="0">
              <a:solidFill>
                <a:schemeClr val="tx1"/>
              </a:solidFill>
            </a:rPr>
            <a:t> ja </a:t>
          </a:r>
        </a:p>
        <a:p>
          <a:pPr algn="ctr"/>
          <a:r>
            <a:rPr lang="en-US" sz="1600" b="1" dirty="0" err="1">
              <a:solidFill>
                <a:schemeClr val="tx1"/>
              </a:solidFill>
            </a:rPr>
            <a:t>pari</a:t>
          </a:r>
          <a:r>
            <a:rPr lang="en-US" sz="1600" b="1" dirty="0">
              <a:solidFill>
                <a:schemeClr val="tx1"/>
              </a:solidFill>
            </a:rPr>
            <a:t> </a:t>
          </a:r>
          <a:r>
            <a:rPr lang="en-US" sz="1600" b="1" dirty="0" err="1">
              <a:solidFill>
                <a:schemeClr val="tx1"/>
              </a:solidFill>
            </a:rPr>
            <a:t>henkilöä</a:t>
          </a:r>
          <a:r>
            <a:rPr lang="en-US" sz="1600" b="1" dirty="0">
              <a:solidFill>
                <a:schemeClr val="tx1"/>
              </a:solidFill>
            </a:rPr>
            <a:t> </a:t>
          </a:r>
          <a:r>
            <a:rPr lang="en-US" sz="1600" b="1" dirty="0" err="1">
              <a:solidFill>
                <a:schemeClr val="tx1"/>
              </a:solidFill>
            </a:rPr>
            <a:t>yli</a:t>
          </a:r>
          <a:r>
            <a:rPr lang="en-US" sz="1600" b="1" dirty="0">
              <a:solidFill>
                <a:schemeClr val="tx1"/>
              </a:solidFill>
            </a:rPr>
            <a:t> 70 v</a:t>
          </a:r>
          <a:r>
            <a:rPr lang="en-US" sz="1200" b="1" dirty="0">
              <a:solidFill>
                <a:schemeClr val="tx1"/>
              </a:solidFill>
            </a:rPr>
            <a:t>.</a:t>
          </a:r>
        </a:p>
      </dgm:t>
    </dgm:pt>
    <dgm:pt modelId="{9015FCC3-84CB-4875-A64F-27A5F2581952}" type="parTrans" cxnId="{D21F9590-6F96-4DA1-AEFC-5F275F79D400}">
      <dgm:prSet/>
      <dgm:spPr/>
      <dgm:t>
        <a:bodyPr/>
        <a:lstStyle/>
        <a:p>
          <a:endParaRPr lang="en-US"/>
        </a:p>
      </dgm:t>
    </dgm:pt>
    <dgm:pt modelId="{727C0EAE-9095-466E-A289-22929F5113EC}" type="sibTrans" cxnId="{D21F9590-6F96-4DA1-AEFC-5F275F79D400}">
      <dgm:prSet/>
      <dgm:spPr/>
      <dgm:t>
        <a:bodyPr/>
        <a:lstStyle/>
        <a:p>
          <a:endParaRPr lang="en-US"/>
        </a:p>
      </dgm:t>
    </dgm:pt>
    <dgm:pt modelId="{70577782-FBC2-41AF-BA67-FB769D8E5A15}">
      <dgm:prSet custT="1"/>
      <dgm:spPr/>
      <dgm:t>
        <a:bodyPr/>
        <a:lstStyle/>
        <a:p>
          <a:r>
            <a:rPr lang="en-US" sz="1400" b="1" dirty="0" err="1">
              <a:solidFill>
                <a:schemeClr val="tx1"/>
              </a:solidFill>
            </a:rPr>
            <a:t>Osallistujien</a:t>
          </a:r>
          <a:r>
            <a:rPr lang="en-US" sz="1400" b="1" dirty="0">
              <a:solidFill>
                <a:schemeClr val="tx1"/>
              </a:solidFill>
            </a:rPr>
            <a:t> </a:t>
          </a:r>
          <a:r>
            <a:rPr lang="en-US" sz="1400" b="1" dirty="0" err="1">
              <a:solidFill>
                <a:schemeClr val="tx1"/>
              </a:solidFill>
            </a:rPr>
            <a:t>terveydessä</a:t>
          </a:r>
          <a:r>
            <a:rPr lang="en-US" sz="1400" b="1" dirty="0">
              <a:solidFill>
                <a:schemeClr val="tx1"/>
              </a:solidFill>
            </a:rPr>
            <a:t> ja </a:t>
          </a:r>
          <a:r>
            <a:rPr lang="en-US" sz="1400" b="1" dirty="0" err="1">
              <a:solidFill>
                <a:schemeClr val="tx1"/>
              </a:solidFill>
            </a:rPr>
            <a:t>hyvinvoinnissa</a:t>
          </a:r>
          <a:r>
            <a:rPr lang="en-US" sz="1400" b="1" dirty="0">
              <a:solidFill>
                <a:schemeClr val="tx1"/>
              </a:solidFill>
            </a:rPr>
            <a:t> </a:t>
          </a:r>
          <a:r>
            <a:rPr lang="en-US" sz="1400" b="1" dirty="0" err="1">
              <a:solidFill>
                <a:schemeClr val="tx1"/>
              </a:solidFill>
            </a:rPr>
            <a:t>tapahtui</a:t>
          </a:r>
          <a:r>
            <a:rPr lang="en-US" sz="1400" b="1" dirty="0">
              <a:solidFill>
                <a:schemeClr val="tx1"/>
              </a:solidFill>
            </a:rPr>
            <a:t> </a:t>
          </a:r>
          <a:r>
            <a:rPr lang="en-US" sz="1400" b="1" dirty="0" err="1">
              <a:solidFill>
                <a:schemeClr val="tx1"/>
              </a:solidFill>
            </a:rPr>
            <a:t>parannuksia</a:t>
          </a:r>
          <a:r>
            <a:rPr lang="en-US" sz="1400" b="1" dirty="0">
              <a:solidFill>
                <a:schemeClr val="tx1"/>
              </a:solidFill>
            </a:rPr>
            <a:t> </a:t>
          </a:r>
          <a:r>
            <a:rPr lang="en-US" sz="1400" b="1" dirty="0" err="1">
              <a:solidFill>
                <a:schemeClr val="tx1"/>
              </a:solidFill>
            </a:rPr>
            <a:t>useilla</a:t>
          </a:r>
          <a:r>
            <a:rPr lang="en-US" sz="1400" b="1" dirty="0">
              <a:solidFill>
                <a:schemeClr val="tx1"/>
              </a:solidFill>
            </a:rPr>
            <a:t> </a:t>
          </a:r>
          <a:r>
            <a:rPr lang="en-US" sz="1400" b="1" dirty="0" err="1">
              <a:solidFill>
                <a:schemeClr val="tx1"/>
              </a:solidFill>
            </a:rPr>
            <a:t>ulottuvuuksilla</a:t>
          </a:r>
          <a:r>
            <a:rPr lang="en-US" sz="1400" b="1" dirty="0">
              <a:solidFill>
                <a:schemeClr val="tx1"/>
              </a:solidFill>
            </a:rPr>
            <a:t> (mm. </a:t>
          </a:r>
          <a:r>
            <a:rPr lang="en-US" sz="1400" b="1" dirty="0" err="1">
              <a:solidFill>
                <a:schemeClr val="tx1"/>
              </a:solidFill>
            </a:rPr>
            <a:t>liikkuminen</a:t>
          </a:r>
          <a:r>
            <a:rPr lang="en-US" sz="1400" b="1" dirty="0">
              <a:solidFill>
                <a:schemeClr val="tx1"/>
              </a:solidFill>
            </a:rPr>
            <a:t>, </a:t>
          </a:r>
          <a:r>
            <a:rPr lang="en-US" sz="1400" b="1" dirty="0" err="1">
              <a:solidFill>
                <a:schemeClr val="tx1"/>
              </a:solidFill>
            </a:rPr>
            <a:t>syöminen</a:t>
          </a:r>
          <a:r>
            <a:rPr lang="en-US" sz="1400" b="1" dirty="0">
              <a:solidFill>
                <a:schemeClr val="tx1"/>
              </a:solidFill>
            </a:rPr>
            <a:t> ja </a:t>
          </a:r>
          <a:r>
            <a:rPr lang="en-US" sz="1400" b="1" dirty="0" err="1">
              <a:solidFill>
                <a:schemeClr val="tx1"/>
              </a:solidFill>
            </a:rPr>
            <a:t>arjessa</a:t>
          </a:r>
          <a:r>
            <a:rPr lang="en-US" sz="1400" b="1" dirty="0">
              <a:solidFill>
                <a:schemeClr val="tx1"/>
              </a:solidFill>
            </a:rPr>
            <a:t> </a:t>
          </a:r>
          <a:r>
            <a:rPr lang="en-US" sz="1400" b="1" dirty="0" err="1">
              <a:solidFill>
                <a:schemeClr val="tx1"/>
              </a:solidFill>
            </a:rPr>
            <a:t>jaksaminen</a:t>
          </a:r>
          <a:r>
            <a:rPr lang="en-US" sz="1200" b="1" dirty="0">
              <a:solidFill>
                <a:schemeClr val="tx1"/>
              </a:solidFill>
            </a:rPr>
            <a:t>).</a:t>
          </a:r>
        </a:p>
      </dgm:t>
    </dgm:pt>
    <dgm:pt modelId="{00CE6FDA-61FA-4006-97CD-337EA5E80CA4}" type="parTrans" cxnId="{34D9E627-1A9A-4783-B64B-AA4C9183415F}">
      <dgm:prSet/>
      <dgm:spPr/>
      <dgm:t>
        <a:bodyPr/>
        <a:lstStyle/>
        <a:p>
          <a:endParaRPr lang="en-US"/>
        </a:p>
      </dgm:t>
    </dgm:pt>
    <dgm:pt modelId="{869B6AE8-F5C2-47EA-A6AD-90D077722193}" type="sibTrans" cxnId="{34D9E627-1A9A-4783-B64B-AA4C9183415F}">
      <dgm:prSet/>
      <dgm:spPr/>
      <dgm:t>
        <a:bodyPr/>
        <a:lstStyle/>
        <a:p>
          <a:endParaRPr lang="en-US"/>
        </a:p>
      </dgm:t>
    </dgm:pt>
    <dgm:pt modelId="{8E4D4F1F-4E34-4D89-BE34-736031EAA502}">
      <dgm:prSet custT="1"/>
      <dgm:spPr/>
      <dgm:t>
        <a:bodyPr/>
        <a:lstStyle/>
        <a:p>
          <a:r>
            <a:rPr lang="en-US" sz="1400" b="1" dirty="0">
              <a:solidFill>
                <a:schemeClr val="tx1"/>
              </a:solidFill>
            </a:rPr>
            <a:t>Esimerkiksi 80 % </a:t>
          </a:r>
          <a:r>
            <a:rPr lang="en-US" sz="1400" b="1" dirty="0" err="1">
              <a:solidFill>
                <a:schemeClr val="tx1"/>
              </a:solidFill>
            </a:rPr>
            <a:t>ryhmäläisistä</a:t>
          </a:r>
          <a:r>
            <a:rPr lang="en-US" sz="1400" b="1" dirty="0">
              <a:solidFill>
                <a:schemeClr val="tx1"/>
              </a:solidFill>
            </a:rPr>
            <a:t> ja 78 % </a:t>
          </a:r>
          <a:r>
            <a:rPr lang="en-US" sz="1400" b="1" dirty="0" err="1">
              <a:solidFill>
                <a:schemeClr val="tx1"/>
              </a:solidFill>
            </a:rPr>
            <a:t>ohjaajista</a:t>
          </a:r>
          <a:r>
            <a:rPr lang="en-US" sz="1400" b="1" dirty="0">
              <a:solidFill>
                <a:schemeClr val="tx1"/>
              </a:solidFill>
            </a:rPr>
            <a:t> </a:t>
          </a:r>
          <a:r>
            <a:rPr lang="en-US" sz="1400" b="1" dirty="0" err="1">
              <a:solidFill>
                <a:schemeClr val="tx1"/>
              </a:solidFill>
            </a:rPr>
            <a:t>koki</a:t>
          </a:r>
          <a:r>
            <a:rPr lang="en-US" sz="1400" b="1" dirty="0">
              <a:solidFill>
                <a:schemeClr val="tx1"/>
              </a:solidFill>
            </a:rPr>
            <a:t> </a:t>
          </a:r>
          <a:r>
            <a:rPr lang="en-US" sz="1400" b="1" dirty="0" err="1">
              <a:solidFill>
                <a:schemeClr val="tx1"/>
              </a:solidFill>
            </a:rPr>
            <a:t>ryhmän</a:t>
          </a:r>
          <a:r>
            <a:rPr lang="en-US" sz="1400" b="1" dirty="0">
              <a:solidFill>
                <a:schemeClr val="tx1"/>
              </a:solidFill>
            </a:rPr>
            <a:t> </a:t>
          </a:r>
          <a:r>
            <a:rPr lang="en-US" sz="1400" b="1" dirty="0" err="1">
              <a:solidFill>
                <a:schemeClr val="tx1"/>
              </a:solidFill>
            </a:rPr>
            <a:t>tukeneen</a:t>
          </a:r>
          <a:r>
            <a:rPr lang="en-US" sz="1400" b="1" dirty="0">
              <a:solidFill>
                <a:schemeClr val="tx1"/>
              </a:solidFill>
            </a:rPr>
            <a:t> </a:t>
          </a:r>
          <a:r>
            <a:rPr lang="en-US" sz="1400" b="1" dirty="0" err="1">
              <a:solidFill>
                <a:schemeClr val="tx1"/>
              </a:solidFill>
            </a:rPr>
            <a:t>heitä</a:t>
          </a:r>
          <a:r>
            <a:rPr lang="en-US" sz="1400" b="1" dirty="0">
              <a:solidFill>
                <a:schemeClr val="tx1"/>
              </a:solidFill>
            </a:rPr>
            <a:t> </a:t>
          </a:r>
          <a:r>
            <a:rPr lang="en-US" sz="1400" b="1" dirty="0" err="1">
              <a:solidFill>
                <a:schemeClr val="tx1"/>
              </a:solidFill>
            </a:rPr>
            <a:t>elintapamuutoksessa</a:t>
          </a:r>
          <a:r>
            <a:rPr lang="en-US" sz="1400" b="1" dirty="0">
              <a:solidFill>
                <a:schemeClr val="tx1"/>
              </a:solidFill>
            </a:rPr>
            <a:t>. </a:t>
          </a:r>
        </a:p>
      </dgm:t>
    </dgm:pt>
    <dgm:pt modelId="{068F0C72-8D6A-4AD1-B7FE-019A4BD56A55}" type="parTrans" cxnId="{CAA53E45-FCD3-40A7-ACC9-CB169B902BC8}">
      <dgm:prSet/>
      <dgm:spPr/>
      <dgm:t>
        <a:bodyPr/>
        <a:lstStyle/>
        <a:p>
          <a:endParaRPr lang="en-US"/>
        </a:p>
      </dgm:t>
    </dgm:pt>
    <dgm:pt modelId="{C6663773-EE3B-4405-A620-49ED110A30CD}" type="sibTrans" cxnId="{CAA53E45-FCD3-40A7-ACC9-CB169B902BC8}">
      <dgm:prSet/>
      <dgm:spPr/>
      <dgm:t>
        <a:bodyPr/>
        <a:lstStyle/>
        <a:p>
          <a:endParaRPr lang="en-US"/>
        </a:p>
      </dgm:t>
    </dgm:pt>
    <dgm:pt modelId="{7B576A87-0AEB-4EB8-A046-B843CD9EB372}">
      <dgm:prSet custT="1"/>
      <dgm:spPr/>
      <dgm:t>
        <a:bodyPr/>
        <a:lstStyle/>
        <a:p>
          <a:r>
            <a:rPr lang="en-US" sz="1400" b="1" dirty="0" err="1">
              <a:solidFill>
                <a:schemeClr val="tx1"/>
              </a:solidFill>
            </a:rPr>
            <a:t>Tyytyväisyys</a:t>
          </a:r>
          <a:r>
            <a:rPr lang="en-US" sz="1400" b="1" dirty="0">
              <a:solidFill>
                <a:schemeClr val="tx1"/>
              </a:solidFill>
            </a:rPr>
            <a:t> </a:t>
          </a:r>
          <a:r>
            <a:rPr lang="en-US" sz="1400" b="1" dirty="0" err="1">
              <a:solidFill>
                <a:schemeClr val="tx1"/>
              </a:solidFill>
            </a:rPr>
            <a:t>omaan</a:t>
          </a:r>
          <a:r>
            <a:rPr lang="en-US" sz="1400" b="1" dirty="0">
              <a:solidFill>
                <a:schemeClr val="tx1"/>
              </a:solidFill>
            </a:rPr>
            <a:t> </a:t>
          </a:r>
          <a:r>
            <a:rPr lang="en-US" sz="1400" b="1" dirty="0" err="1">
              <a:solidFill>
                <a:schemeClr val="tx1"/>
              </a:solidFill>
            </a:rPr>
            <a:t>terveyteen</a:t>
          </a:r>
          <a:r>
            <a:rPr lang="en-US" sz="1400" b="1" dirty="0">
              <a:solidFill>
                <a:schemeClr val="tx1"/>
              </a:solidFill>
            </a:rPr>
            <a:t> </a:t>
          </a:r>
          <a:r>
            <a:rPr lang="en-US" sz="1400" b="1" dirty="0" err="1">
              <a:solidFill>
                <a:schemeClr val="tx1"/>
              </a:solidFill>
            </a:rPr>
            <a:t>kasvoi</a:t>
          </a:r>
          <a:r>
            <a:rPr lang="en-US" sz="1400" b="1" dirty="0">
              <a:solidFill>
                <a:schemeClr val="tx1"/>
              </a:solidFill>
            </a:rPr>
            <a:t> </a:t>
          </a:r>
          <a:r>
            <a:rPr lang="en-US" sz="1400" b="1" dirty="0" err="1">
              <a:solidFill>
                <a:schemeClr val="tx1"/>
              </a:solidFill>
            </a:rPr>
            <a:t>merkittävästi</a:t>
          </a:r>
          <a:r>
            <a:rPr lang="en-US" sz="1400" b="1" dirty="0">
              <a:solidFill>
                <a:schemeClr val="tx1"/>
              </a:solidFill>
            </a:rPr>
            <a:t> </a:t>
          </a:r>
          <a:r>
            <a:rPr lang="en-US" sz="1400" b="1" dirty="0" err="1">
              <a:solidFill>
                <a:schemeClr val="tx1"/>
              </a:solidFill>
            </a:rPr>
            <a:t>ryhmän</a:t>
          </a:r>
          <a:r>
            <a:rPr lang="en-US" sz="1400" b="1" dirty="0">
              <a:solidFill>
                <a:schemeClr val="tx1"/>
              </a:solidFill>
            </a:rPr>
            <a:t> </a:t>
          </a:r>
          <a:r>
            <a:rPr lang="en-US" sz="1400" b="1" dirty="0" err="1">
              <a:solidFill>
                <a:schemeClr val="tx1"/>
              </a:solidFill>
            </a:rPr>
            <a:t>aikana</a:t>
          </a:r>
          <a:r>
            <a:rPr lang="en-US" sz="1400" b="1" dirty="0">
              <a:solidFill>
                <a:schemeClr val="tx1"/>
              </a:solidFill>
            </a:rPr>
            <a:t> ja </a:t>
          </a:r>
          <a:r>
            <a:rPr lang="en-US" sz="1400" b="1" dirty="0" err="1">
              <a:solidFill>
                <a:schemeClr val="tx1"/>
              </a:solidFill>
            </a:rPr>
            <a:t>säilyi</a:t>
          </a:r>
          <a:r>
            <a:rPr lang="en-US" sz="1400" b="1" dirty="0">
              <a:solidFill>
                <a:schemeClr val="tx1"/>
              </a:solidFill>
            </a:rPr>
            <a:t> </a:t>
          </a:r>
          <a:r>
            <a:rPr lang="en-US" sz="1400" b="1" dirty="0" err="1">
              <a:solidFill>
                <a:schemeClr val="tx1"/>
              </a:solidFill>
            </a:rPr>
            <a:t>ryhmän</a:t>
          </a:r>
          <a:r>
            <a:rPr lang="en-US" sz="1400" b="1" dirty="0">
              <a:solidFill>
                <a:schemeClr val="tx1"/>
              </a:solidFill>
            </a:rPr>
            <a:t> </a:t>
          </a:r>
          <a:r>
            <a:rPr lang="en-US" sz="1400" b="1" dirty="0" err="1">
              <a:solidFill>
                <a:schemeClr val="tx1"/>
              </a:solidFill>
            </a:rPr>
            <a:t>jälkeen</a:t>
          </a:r>
          <a:r>
            <a:rPr lang="en-US" sz="1400" b="1" dirty="0">
              <a:solidFill>
                <a:schemeClr val="tx1"/>
              </a:solidFill>
            </a:rPr>
            <a:t> 58 %:</a:t>
          </a:r>
          <a:r>
            <a:rPr lang="en-US" sz="1400" b="1" dirty="0" err="1">
              <a:solidFill>
                <a:schemeClr val="tx1"/>
              </a:solidFill>
            </a:rPr>
            <a:t>lla</a:t>
          </a:r>
          <a:r>
            <a:rPr lang="en-US" sz="1400" b="1" dirty="0">
              <a:solidFill>
                <a:schemeClr val="tx1"/>
              </a:solidFill>
            </a:rPr>
            <a:t> </a:t>
          </a:r>
          <a:r>
            <a:rPr lang="en-US" sz="1400" b="1" dirty="0" err="1">
              <a:solidFill>
                <a:schemeClr val="tx1"/>
              </a:solidFill>
            </a:rPr>
            <a:t>osallistujista</a:t>
          </a:r>
          <a:r>
            <a:rPr lang="en-US" sz="1400" dirty="0"/>
            <a:t>.</a:t>
          </a:r>
        </a:p>
      </dgm:t>
    </dgm:pt>
    <dgm:pt modelId="{BC8EFF60-1DE6-4F2D-A502-2720FD425A65}" type="parTrans" cxnId="{10629209-351B-48A9-9A85-F8FEEAB6348B}">
      <dgm:prSet/>
      <dgm:spPr/>
      <dgm:t>
        <a:bodyPr/>
        <a:lstStyle/>
        <a:p>
          <a:endParaRPr lang="en-US"/>
        </a:p>
      </dgm:t>
    </dgm:pt>
    <dgm:pt modelId="{1C558EE0-823C-4789-8C97-4DED912ECC22}" type="sibTrans" cxnId="{10629209-351B-48A9-9A85-F8FEEAB6348B}">
      <dgm:prSet/>
      <dgm:spPr/>
      <dgm:t>
        <a:bodyPr/>
        <a:lstStyle/>
        <a:p>
          <a:endParaRPr lang="en-US"/>
        </a:p>
      </dgm:t>
    </dgm:pt>
    <dgm:pt modelId="{71C91B25-388B-4857-BFE6-4F4D8A890CC8}">
      <dgm:prSet custT="1"/>
      <dgm:spPr/>
      <dgm:t>
        <a:bodyPr/>
        <a:lstStyle/>
        <a:p>
          <a:r>
            <a:rPr lang="en-US" sz="1400" b="1" dirty="0">
              <a:solidFill>
                <a:schemeClr val="tx1"/>
              </a:solidFill>
            </a:rPr>
            <a:t>97 % </a:t>
          </a:r>
          <a:r>
            <a:rPr lang="en-US" sz="1400" b="1" dirty="0" err="1">
              <a:solidFill>
                <a:schemeClr val="tx1"/>
              </a:solidFill>
            </a:rPr>
            <a:t>ryhmäläisistä</a:t>
          </a:r>
          <a:r>
            <a:rPr lang="en-US" sz="1400" b="1" dirty="0">
              <a:solidFill>
                <a:schemeClr val="tx1"/>
              </a:solidFill>
            </a:rPr>
            <a:t> ja 100 % </a:t>
          </a:r>
          <a:r>
            <a:rPr lang="en-US" sz="1400" b="1" dirty="0" err="1">
              <a:solidFill>
                <a:schemeClr val="tx1"/>
              </a:solidFill>
            </a:rPr>
            <a:t>ohjaajista</a:t>
          </a:r>
          <a:r>
            <a:rPr lang="en-US" sz="1400" b="1" dirty="0">
              <a:solidFill>
                <a:schemeClr val="tx1"/>
              </a:solidFill>
            </a:rPr>
            <a:t> </a:t>
          </a:r>
          <a:r>
            <a:rPr lang="en-US" sz="1400" b="1" dirty="0" err="1">
              <a:solidFill>
                <a:schemeClr val="tx1"/>
              </a:solidFill>
            </a:rPr>
            <a:t>koki</a:t>
          </a:r>
          <a:r>
            <a:rPr lang="en-US" sz="1400" b="1" dirty="0">
              <a:solidFill>
                <a:schemeClr val="tx1"/>
              </a:solidFill>
            </a:rPr>
            <a:t> </a:t>
          </a:r>
          <a:r>
            <a:rPr lang="en-US" sz="1400" b="1" dirty="0" err="1">
              <a:solidFill>
                <a:schemeClr val="tx1"/>
              </a:solidFill>
            </a:rPr>
            <a:t>olleensa</a:t>
          </a:r>
          <a:r>
            <a:rPr lang="en-US" sz="1400" b="1" dirty="0">
              <a:solidFill>
                <a:schemeClr val="tx1"/>
              </a:solidFill>
            </a:rPr>
            <a:t> </a:t>
          </a:r>
          <a:r>
            <a:rPr lang="en-US" sz="1400" b="1" dirty="0" err="1">
              <a:solidFill>
                <a:schemeClr val="tx1"/>
              </a:solidFill>
            </a:rPr>
            <a:t>osa</a:t>
          </a:r>
          <a:r>
            <a:rPr lang="en-US" sz="1400" b="1" dirty="0">
              <a:solidFill>
                <a:schemeClr val="tx1"/>
              </a:solidFill>
            </a:rPr>
            <a:t> Vertaistervarit-</a:t>
          </a:r>
          <a:r>
            <a:rPr lang="en-US" sz="1400" b="1" dirty="0" err="1">
              <a:solidFill>
                <a:schemeClr val="tx1"/>
              </a:solidFill>
            </a:rPr>
            <a:t>ryhmää</a:t>
          </a:r>
          <a:r>
            <a:rPr lang="en-US" sz="1400" b="1" dirty="0">
              <a:solidFill>
                <a:schemeClr val="tx1"/>
              </a:solidFill>
            </a:rPr>
            <a:t>. </a:t>
          </a:r>
          <a:r>
            <a:rPr lang="en-US" sz="1400" b="1" dirty="0" err="1">
              <a:solidFill>
                <a:schemeClr val="tx1"/>
              </a:solidFill>
            </a:rPr>
            <a:t>Ryhmäytymisen</a:t>
          </a:r>
          <a:r>
            <a:rPr lang="en-US" sz="1400" b="1" dirty="0">
              <a:solidFill>
                <a:schemeClr val="tx1"/>
              </a:solidFill>
            </a:rPr>
            <a:t> ja </a:t>
          </a:r>
          <a:r>
            <a:rPr lang="en-US" sz="1400" b="1" dirty="0" err="1">
              <a:solidFill>
                <a:schemeClr val="tx1"/>
              </a:solidFill>
            </a:rPr>
            <a:t>ryhmään</a:t>
          </a:r>
          <a:r>
            <a:rPr lang="en-US" sz="1400" b="1" dirty="0">
              <a:solidFill>
                <a:schemeClr val="tx1"/>
              </a:solidFill>
            </a:rPr>
            <a:t> </a:t>
          </a:r>
          <a:r>
            <a:rPr lang="en-US" sz="1400" b="1" dirty="0" err="1">
              <a:solidFill>
                <a:schemeClr val="tx1"/>
              </a:solidFill>
            </a:rPr>
            <a:t>kuulumisen</a:t>
          </a:r>
          <a:r>
            <a:rPr lang="en-US" sz="1400" b="1" dirty="0">
              <a:solidFill>
                <a:schemeClr val="tx1"/>
              </a:solidFill>
            </a:rPr>
            <a:t> </a:t>
          </a:r>
          <a:r>
            <a:rPr lang="en-US" sz="1400" b="1" dirty="0" err="1">
              <a:solidFill>
                <a:schemeClr val="tx1"/>
              </a:solidFill>
            </a:rPr>
            <a:t>tunteen</a:t>
          </a:r>
          <a:r>
            <a:rPr lang="en-US" sz="1400" b="1" dirty="0">
              <a:solidFill>
                <a:schemeClr val="tx1"/>
              </a:solidFill>
            </a:rPr>
            <a:t> </a:t>
          </a:r>
          <a:r>
            <a:rPr lang="en-US" sz="1400" b="1" dirty="0" err="1">
              <a:solidFill>
                <a:schemeClr val="tx1"/>
              </a:solidFill>
            </a:rPr>
            <a:t>voidaan</a:t>
          </a:r>
          <a:r>
            <a:rPr lang="en-US" sz="1400" b="1" dirty="0">
              <a:solidFill>
                <a:schemeClr val="tx1"/>
              </a:solidFill>
            </a:rPr>
            <a:t> </a:t>
          </a:r>
          <a:r>
            <a:rPr lang="en-US" sz="1400" b="1" dirty="0" err="1">
              <a:solidFill>
                <a:schemeClr val="tx1"/>
              </a:solidFill>
            </a:rPr>
            <a:t>ajatella</a:t>
          </a:r>
          <a:r>
            <a:rPr lang="en-US" sz="1400" b="1" dirty="0">
              <a:solidFill>
                <a:schemeClr val="tx1"/>
              </a:solidFill>
            </a:rPr>
            <a:t> </a:t>
          </a:r>
          <a:r>
            <a:rPr lang="en-US" sz="1400" b="1" dirty="0" err="1">
              <a:solidFill>
                <a:schemeClr val="tx1"/>
              </a:solidFill>
            </a:rPr>
            <a:t>vaikuttaneen</a:t>
          </a:r>
          <a:r>
            <a:rPr lang="en-US" sz="1400" b="1" dirty="0">
              <a:solidFill>
                <a:schemeClr val="tx1"/>
              </a:solidFill>
            </a:rPr>
            <a:t> </a:t>
          </a:r>
          <a:r>
            <a:rPr lang="en-US" sz="1400" b="1" dirty="0" err="1">
              <a:solidFill>
                <a:schemeClr val="tx1"/>
              </a:solidFill>
            </a:rPr>
            <a:t>hankkeen</a:t>
          </a:r>
          <a:r>
            <a:rPr lang="en-US" sz="1400" b="1" dirty="0">
              <a:solidFill>
                <a:schemeClr val="tx1"/>
              </a:solidFill>
            </a:rPr>
            <a:t> </a:t>
          </a:r>
          <a:r>
            <a:rPr lang="en-US" sz="1400" b="1" dirty="0" err="1">
              <a:solidFill>
                <a:schemeClr val="tx1"/>
              </a:solidFill>
            </a:rPr>
            <a:t>positiivisiin</a:t>
          </a:r>
          <a:r>
            <a:rPr lang="en-US" sz="1400" b="1" dirty="0">
              <a:solidFill>
                <a:schemeClr val="tx1"/>
              </a:solidFill>
            </a:rPr>
            <a:t> </a:t>
          </a:r>
          <a:r>
            <a:rPr lang="en-US" sz="1400" b="1" dirty="0" err="1">
              <a:solidFill>
                <a:schemeClr val="tx1"/>
              </a:solidFill>
            </a:rPr>
            <a:t>tuloksiin</a:t>
          </a:r>
          <a:r>
            <a:rPr lang="en-US" sz="1400" b="1" dirty="0">
              <a:solidFill>
                <a:schemeClr val="tx1"/>
              </a:solidFill>
            </a:rPr>
            <a:t>.</a:t>
          </a:r>
        </a:p>
      </dgm:t>
    </dgm:pt>
    <dgm:pt modelId="{15AED71A-2BCB-4CAB-B7D3-859AA8D8392A}" type="parTrans" cxnId="{695B8B95-6A7A-432B-BA4F-AC4979B87582}">
      <dgm:prSet/>
      <dgm:spPr/>
      <dgm:t>
        <a:bodyPr/>
        <a:lstStyle/>
        <a:p>
          <a:endParaRPr lang="en-US"/>
        </a:p>
      </dgm:t>
    </dgm:pt>
    <dgm:pt modelId="{8AAA8183-3967-424F-8B68-4655B420DD40}" type="sibTrans" cxnId="{695B8B95-6A7A-432B-BA4F-AC4979B87582}">
      <dgm:prSet/>
      <dgm:spPr/>
      <dgm:t>
        <a:bodyPr/>
        <a:lstStyle/>
        <a:p>
          <a:endParaRPr lang="en-US"/>
        </a:p>
      </dgm:t>
    </dgm:pt>
    <dgm:pt modelId="{D516D7FA-C67E-4CF2-B2AE-C30F729C90FA}">
      <dgm:prSet custT="1"/>
      <dgm:spPr/>
      <dgm:t>
        <a:bodyPr/>
        <a:lstStyle/>
        <a:p>
          <a:r>
            <a:rPr lang="en-US" sz="1600" dirty="0"/>
            <a:t>Lähde: </a:t>
          </a:r>
          <a:r>
            <a:rPr lang="en-US" sz="1600" dirty="0" err="1"/>
            <a:t>Seurantatietoa</a:t>
          </a:r>
          <a:r>
            <a:rPr lang="en-US" sz="1600" dirty="0"/>
            <a:t> v. 2020-2021 </a:t>
          </a:r>
          <a:r>
            <a:rPr lang="en-US" sz="1600" dirty="0" err="1"/>
            <a:t>ryhmistä</a:t>
          </a:r>
          <a:r>
            <a:rPr lang="en-US" sz="1600" dirty="0"/>
            <a:t>: </a:t>
          </a:r>
          <a:r>
            <a:rPr lang="en-US" sz="1600" dirty="0">
              <a:hlinkClick xmlns:r="http://schemas.openxmlformats.org/officeDocument/2006/relationships" r:id="rId1"/>
            </a:rPr>
            <a:t>Vertaistervarit-</a:t>
          </a:r>
          <a:r>
            <a:rPr lang="en-US" sz="1600" dirty="0" err="1">
              <a:hlinkClick xmlns:r="http://schemas.openxmlformats.org/officeDocument/2006/relationships" r:id="rId1"/>
            </a:rPr>
            <a:t>ryhmien</a:t>
          </a:r>
          <a:r>
            <a:rPr lang="en-US" sz="1600" dirty="0">
              <a:hlinkClick xmlns:r="http://schemas.openxmlformats.org/officeDocument/2006/relationships" r:id="rId1"/>
            </a:rPr>
            <a:t> </a:t>
          </a:r>
          <a:r>
            <a:rPr lang="en-US" sz="1600" dirty="0" err="1">
              <a:hlinkClick xmlns:r="http://schemas.openxmlformats.org/officeDocument/2006/relationships" r:id="rId1"/>
            </a:rPr>
            <a:t>seurantatulokset</a:t>
          </a:r>
          <a:r>
            <a:rPr lang="en-US" sz="1600" dirty="0">
              <a:hlinkClick xmlns:r="http://schemas.openxmlformats.org/officeDocument/2006/relationships" r:id="rId1"/>
            </a:rPr>
            <a:t> 2021_2.pdf</a:t>
          </a:r>
          <a:endParaRPr lang="en-US" sz="1600" dirty="0"/>
        </a:p>
      </dgm:t>
    </dgm:pt>
    <dgm:pt modelId="{6CD0ABFF-E637-4A27-8C2A-D2CDA9556FA9}" type="parTrans" cxnId="{25E176D3-9916-44BA-B202-490B0B386987}">
      <dgm:prSet/>
      <dgm:spPr/>
      <dgm:t>
        <a:bodyPr/>
        <a:lstStyle/>
        <a:p>
          <a:endParaRPr lang="en-US"/>
        </a:p>
      </dgm:t>
    </dgm:pt>
    <dgm:pt modelId="{0E50E532-4DA5-4C5A-AC76-9F31EBE4412E}" type="sibTrans" cxnId="{25E176D3-9916-44BA-B202-490B0B386987}">
      <dgm:prSet/>
      <dgm:spPr/>
      <dgm:t>
        <a:bodyPr/>
        <a:lstStyle/>
        <a:p>
          <a:endParaRPr lang="en-US"/>
        </a:p>
      </dgm:t>
    </dgm:pt>
    <dgm:pt modelId="{6D43FD98-1ACA-49C6-B643-270EB94CE9B8}">
      <dgm:prSet/>
      <dgm:spPr/>
      <dgm:t>
        <a:bodyPr/>
        <a:lstStyle/>
        <a:p>
          <a:r>
            <a:rPr lang="fi-FI" b="1" dirty="0">
              <a:solidFill>
                <a:schemeClr val="tx1"/>
              </a:solidFill>
            </a:rPr>
            <a:t>Ryhmiin osallistuneista 44% (kasvu 14,5%) ja ohjaajista 55% (kasvu 25,5%) liikkui kuusi kertaa tai enemmän viikoittain ryhmän päättyessä. </a:t>
          </a:r>
          <a:endParaRPr lang="en-US" b="1" dirty="0">
            <a:solidFill>
              <a:schemeClr val="tx1"/>
            </a:solidFill>
          </a:endParaRPr>
        </a:p>
      </dgm:t>
    </dgm:pt>
    <dgm:pt modelId="{76249F08-3A3E-415C-9312-56DF96227E53}" type="parTrans" cxnId="{CE62B829-2CAA-4F85-AC97-80096783BCF0}">
      <dgm:prSet/>
      <dgm:spPr/>
      <dgm:t>
        <a:bodyPr/>
        <a:lstStyle/>
        <a:p>
          <a:endParaRPr lang="fi-FI"/>
        </a:p>
      </dgm:t>
    </dgm:pt>
    <dgm:pt modelId="{837743FB-3AD9-4539-B0C7-1FD5C64F570B}" type="sibTrans" cxnId="{CE62B829-2CAA-4F85-AC97-80096783BCF0}">
      <dgm:prSet/>
      <dgm:spPr/>
      <dgm:t>
        <a:bodyPr/>
        <a:lstStyle/>
        <a:p>
          <a:endParaRPr lang="fi-FI"/>
        </a:p>
      </dgm:t>
    </dgm:pt>
    <dgm:pt modelId="{D946C36C-457C-4BE4-B9FB-AABD3933EE50}" type="pres">
      <dgm:prSet presAssocID="{5B44DFAF-2F86-4DB7-9B02-3D57FB2D6D0E}" presName="diagram" presStyleCnt="0">
        <dgm:presLayoutVars>
          <dgm:dir/>
          <dgm:resizeHandles val="exact"/>
        </dgm:presLayoutVars>
      </dgm:prSet>
      <dgm:spPr/>
    </dgm:pt>
    <dgm:pt modelId="{F3D13FD8-7234-41C0-97DE-6F95C205117C}" type="pres">
      <dgm:prSet presAssocID="{CC257126-BD1E-4113-A8C0-3084C77BAB78}" presName="node" presStyleLbl="node1" presStyleIdx="0" presStyleCnt="10" custScaleX="100493">
        <dgm:presLayoutVars>
          <dgm:bulletEnabled val="1"/>
        </dgm:presLayoutVars>
      </dgm:prSet>
      <dgm:spPr/>
    </dgm:pt>
    <dgm:pt modelId="{7D8F87F3-91F3-405F-8464-3F320F175916}" type="pres">
      <dgm:prSet presAssocID="{82108436-2197-4710-A72D-7C9FE7F3B25E}" presName="sibTrans" presStyleCnt="0"/>
      <dgm:spPr/>
    </dgm:pt>
    <dgm:pt modelId="{C4EC2D78-FC0F-466F-9A77-0E3455E034EB}" type="pres">
      <dgm:prSet presAssocID="{45758949-8E50-42B2-986D-05F3992871E9}" presName="node" presStyleLbl="node1" presStyleIdx="1" presStyleCnt="10">
        <dgm:presLayoutVars>
          <dgm:bulletEnabled val="1"/>
        </dgm:presLayoutVars>
      </dgm:prSet>
      <dgm:spPr/>
    </dgm:pt>
    <dgm:pt modelId="{FA499197-A7A6-412B-A12B-7D929625CE95}" type="pres">
      <dgm:prSet presAssocID="{8B59F956-E912-422E-891E-FE6F8A5F6113}" presName="sibTrans" presStyleCnt="0"/>
      <dgm:spPr/>
    </dgm:pt>
    <dgm:pt modelId="{60BCBEB6-2B91-4C1D-A9A1-813401E0440F}" type="pres">
      <dgm:prSet presAssocID="{1F60D03A-C236-488D-B977-3A638B27CC15}" presName="node" presStyleLbl="node1" presStyleIdx="2" presStyleCnt="10">
        <dgm:presLayoutVars>
          <dgm:bulletEnabled val="1"/>
        </dgm:presLayoutVars>
      </dgm:prSet>
      <dgm:spPr/>
    </dgm:pt>
    <dgm:pt modelId="{C8E9E937-790C-4388-BECC-D20B14C31333}" type="pres">
      <dgm:prSet presAssocID="{7F696507-5A3D-4F2C-832A-BF5BCFD23F45}" presName="sibTrans" presStyleCnt="0"/>
      <dgm:spPr/>
    </dgm:pt>
    <dgm:pt modelId="{9BAAF907-3141-4031-B14B-EDB4743F8B57}" type="pres">
      <dgm:prSet presAssocID="{8A9EDFA5-268E-489B-A369-79AEAC38B44E}" presName="node" presStyleLbl="node1" presStyleIdx="3" presStyleCnt="10">
        <dgm:presLayoutVars>
          <dgm:bulletEnabled val="1"/>
        </dgm:presLayoutVars>
      </dgm:prSet>
      <dgm:spPr/>
    </dgm:pt>
    <dgm:pt modelId="{277E615B-7284-4BDF-92DB-C148F2B943A8}" type="pres">
      <dgm:prSet presAssocID="{727C0EAE-9095-466E-A289-22929F5113EC}" presName="sibTrans" presStyleCnt="0"/>
      <dgm:spPr/>
    </dgm:pt>
    <dgm:pt modelId="{9CA4466A-1DD2-4BA3-8044-ABCE17B3EBD1}" type="pres">
      <dgm:prSet presAssocID="{70577782-FBC2-41AF-BA67-FB769D8E5A15}" presName="node" presStyleLbl="node1" presStyleIdx="4" presStyleCnt="10" custLinFactNeighborX="-387" custLinFactNeighborY="-1937">
        <dgm:presLayoutVars>
          <dgm:bulletEnabled val="1"/>
        </dgm:presLayoutVars>
      </dgm:prSet>
      <dgm:spPr/>
    </dgm:pt>
    <dgm:pt modelId="{C54FAC4B-422F-4D72-A711-5C321D87605D}" type="pres">
      <dgm:prSet presAssocID="{869B6AE8-F5C2-47EA-A6AD-90D077722193}" presName="sibTrans" presStyleCnt="0"/>
      <dgm:spPr/>
    </dgm:pt>
    <dgm:pt modelId="{FC109F2B-679B-447C-BB3B-87CA1FAC1256}" type="pres">
      <dgm:prSet presAssocID="{8E4D4F1F-4E34-4D89-BE34-736031EAA502}" presName="node" presStyleLbl="node1" presStyleIdx="5" presStyleCnt="10">
        <dgm:presLayoutVars>
          <dgm:bulletEnabled val="1"/>
        </dgm:presLayoutVars>
      </dgm:prSet>
      <dgm:spPr/>
    </dgm:pt>
    <dgm:pt modelId="{7FA6E501-67E7-4EEF-9B7E-D1E6D0350C60}" type="pres">
      <dgm:prSet presAssocID="{C6663773-EE3B-4405-A620-49ED110A30CD}" presName="sibTrans" presStyleCnt="0"/>
      <dgm:spPr/>
    </dgm:pt>
    <dgm:pt modelId="{FC8D0890-A5F3-4868-AF21-0BC6609E8B38}" type="pres">
      <dgm:prSet presAssocID="{6D43FD98-1ACA-49C6-B643-270EB94CE9B8}" presName="node" presStyleLbl="node1" presStyleIdx="6" presStyleCnt="10">
        <dgm:presLayoutVars>
          <dgm:bulletEnabled val="1"/>
        </dgm:presLayoutVars>
      </dgm:prSet>
      <dgm:spPr/>
    </dgm:pt>
    <dgm:pt modelId="{303E1A7A-BE2D-4520-A31B-F515F5F73CC2}" type="pres">
      <dgm:prSet presAssocID="{837743FB-3AD9-4539-B0C7-1FD5C64F570B}" presName="sibTrans" presStyleCnt="0"/>
      <dgm:spPr/>
    </dgm:pt>
    <dgm:pt modelId="{55CB8201-6296-42A8-8D43-98D1A85BCD6E}" type="pres">
      <dgm:prSet presAssocID="{7B576A87-0AEB-4EB8-A046-B843CD9EB372}" presName="node" presStyleLbl="node1" presStyleIdx="7" presStyleCnt="10">
        <dgm:presLayoutVars>
          <dgm:bulletEnabled val="1"/>
        </dgm:presLayoutVars>
      </dgm:prSet>
      <dgm:spPr/>
    </dgm:pt>
    <dgm:pt modelId="{22999CE3-52D4-433D-924F-AD141A3C2304}" type="pres">
      <dgm:prSet presAssocID="{1C558EE0-823C-4789-8C97-4DED912ECC22}" presName="sibTrans" presStyleCnt="0"/>
      <dgm:spPr/>
    </dgm:pt>
    <dgm:pt modelId="{EAAB0F2B-62A6-40EC-82CB-9FBCF2967D61}" type="pres">
      <dgm:prSet presAssocID="{71C91B25-388B-4857-BFE6-4F4D8A890CC8}" presName="node" presStyleLbl="node1" presStyleIdx="8" presStyleCnt="10">
        <dgm:presLayoutVars>
          <dgm:bulletEnabled val="1"/>
        </dgm:presLayoutVars>
      </dgm:prSet>
      <dgm:spPr/>
    </dgm:pt>
    <dgm:pt modelId="{3421C439-2AF9-4058-BBA9-9C9D38950E95}" type="pres">
      <dgm:prSet presAssocID="{8AAA8183-3967-424F-8B68-4655B420DD40}" presName="sibTrans" presStyleCnt="0"/>
      <dgm:spPr/>
    </dgm:pt>
    <dgm:pt modelId="{BF4C6C16-D52B-419C-BCA4-48272A6B3ECF}" type="pres">
      <dgm:prSet presAssocID="{D516D7FA-C67E-4CF2-B2AE-C30F729C90FA}" presName="node" presStyleLbl="node1" presStyleIdx="9" presStyleCnt="10">
        <dgm:presLayoutVars>
          <dgm:bulletEnabled val="1"/>
        </dgm:presLayoutVars>
      </dgm:prSet>
      <dgm:spPr/>
    </dgm:pt>
  </dgm:ptLst>
  <dgm:cxnLst>
    <dgm:cxn modelId="{10629209-351B-48A9-9A85-F8FEEAB6348B}" srcId="{5B44DFAF-2F86-4DB7-9B02-3D57FB2D6D0E}" destId="{7B576A87-0AEB-4EB8-A046-B843CD9EB372}" srcOrd="7" destOrd="0" parTransId="{BC8EFF60-1DE6-4F2D-A502-2720FD425A65}" sibTransId="{1C558EE0-823C-4789-8C97-4DED912ECC22}"/>
    <dgm:cxn modelId="{05493822-3836-4669-A89E-3A9749DB4559}" type="presOf" srcId="{CC257126-BD1E-4113-A8C0-3084C77BAB78}" destId="{F3D13FD8-7234-41C0-97DE-6F95C205117C}" srcOrd="0" destOrd="0" presId="urn:microsoft.com/office/officeart/2005/8/layout/default"/>
    <dgm:cxn modelId="{14C1CC26-CC60-4FAD-B901-D921D792F53B}" srcId="{5B44DFAF-2F86-4DB7-9B02-3D57FB2D6D0E}" destId="{1F60D03A-C236-488D-B977-3A638B27CC15}" srcOrd="2" destOrd="0" parTransId="{CA676D0B-C836-4D1D-BFF7-A3249AFFF028}" sibTransId="{7F696507-5A3D-4F2C-832A-BF5BCFD23F45}"/>
    <dgm:cxn modelId="{34D9E627-1A9A-4783-B64B-AA4C9183415F}" srcId="{5B44DFAF-2F86-4DB7-9B02-3D57FB2D6D0E}" destId="{70577782-FBC2-41AF-BA67-FB769D8E5A15}" srcOrd="4" destOrd="0" parTransId="{00CE6FDA-61FA-4006-97CD-337EA5E80CA4}" sibTransId="{869B6AE8-F5C2-47EA-A6AD-90D077722193}"/>
    <dgm:cxn modelId="{CE62B829-2CAA-4F85-AC97-80096783BCF0}" srcId="{5B44DFAF-2F86-4DB7-9B02-3D57FB2D6D0E}" destId="{6D43FD98-1ACA-49C6-B643-270EB94CE9B8}" srcOrd="6" destOrd="0" parTransId="{76249F08-3A3E-415C-9312-56DF96227E53}" sibTransId="{837743FB-3AD9-4539-B0C7-1FD5C64F570B}"/>
    <dgm:cxn modelId="{922AFF3D-04DA-48A8-88B5-C570D605438D}" type="presOf" srcId="{6D43FD98-1ACA-49C6-B643-270EB94CE9B8}" destId="{FC8D0890-A5F3-4868-AF21-0BC6609E8B38}" srcOrd="0" destOrd="0" presId="urn:microsoft.com/office/officeart/2005/8/layout/default"/>
    <dgm:cxn modelId="{88C85844-362B-4565-BA12-5512E8E3FE41}" type="presOf" srcId="{8A9EDFA5-268E-489B-A369-79AEAC38B44E}" destId="{9BAAF907-3141-4031-B14B-EDB4743F8B57}" srcOrd="0" destOrd="0" presId="urn:microsoft.com/office/officeart/2005/8/layout/default"/>
    <dgm:cxn modelId="{CAA53E45-FCD3-40A7-ACC9-CB169B902BC8}" srcId="{5B44DFAF-2F86-4DB7-9B02-3D57FB2D6D0E}" destId="{8E4D4F1F-4E34-4D89-BE34-736031EAA502}" srcOrd="5" destOrd="0" parTransId="{068F0C72-8D6A-4AD1-B7FE-019A4BD56A55}" sibTransId="{C6663773-EE3B-4405-A620-49ED110A30CD}"/>
    <dgm:cxn modelId="{3E089A4C-B8A7-4662-AE52-4DDAD5E379FB}" type="presOf" srcId="{45758949-8E50-42B2-986D-05F3992871E9}" destId="{C4EC2D78-FC0F-466F-9A77-0E3455E034EB}" srcOrd="0" destOrd="0" presId="urn:microsoft.com/office/officeart/2005/8/layout/default"/>
    <dgm:cxn modelId="{22A73077-BAD1-4AAA-A964-6E09FFDA5ADC}" type="presOf" srcId="{8E4D4F1F-4E34-4D89-BE34-736031EAA502}" destId="{FC109F2B-679B-447C-BB3B-87CA1FAC1256}" srcOrd="0" destOrd="0" presId="urn:microsoft.com/office/officeart/2005/8/layout/default"/>
    <dgm:cxn modelId="{D21F9590-6F96-4DA1-AEFC-5F275F79D400}" srcId="{5B44DFAF-2F86-4DB7-9B02-3D57FB2D6D0E}" destId="{8A9EDFA5-268E-489B-A369-79AEAC38B44E}" srcOrd="3" destOrd="0" parTransId="{9015FCC3-84CB-4875-A64F-27A5F2581952}" sibTransId="{727C0EAE-9095-466E-A289-22929F5113EC}"/>
    <dgm:cxn modelId="{695B8B95-6A7A-432B-BA4F-AC4979B87582}" srcId="{5B44DFAF-2F86-4DB7-9B02-3D57FB2D6D0E}" destId="{71C91B25-388B-4857-BFE6-4F4D8A890CC8}" srcOrd="8" destOrd="0" parTransId="{15AED71A-2BCB-4CAB-B7D3-859AA8D8392A}" sibTransId="{8AAA8183-3967-424F-8B68-4655B420DD40}"/>
    <dgm:cxn modelId="{CD13EE9F-35B2-4622-BBD3-9F3308E79EA6}" srcId="{5B44DFAF-2F86-4DB7-9B02-3D57FB2D6D0E}" destId="{CC257126-BD1E-4113-A8C0-3084C77BAB78}" srcOrd="0" destOrd="0" parTransId="{31AEB306-1B77-49DE-9720-922AC5EF2A59}" sibTransId="{82108436-2197-4710-A72D-7C9FE7F3B25E}"/>
    <dgm:cxn modelId="{962AFCA1-E693-4CEE-8C9E-E1F4401B639F}" type="presOf" srcId="{D516D7FA-C67E-4CF2-B2AE-C30F729C90FA}" destId="{BF4C6C16-D52B-419C-BCA4-48272A6B3ECF}" srcOrd="0" destOrd="0" presId="urn:microsoft.com/office/officeart/2005/8/layout/default"/>
    <dgm:cxn modelId="{D46D53B0-F4E5-446A-98E5-8A6133CF8865}" type="presOf" srcId="{1F60D03A-C236-488D-B977-3A638B27CC15}" destId="{60BCBEB6-2B91-4C1D-A9A1-813401E0440F}" srcOrd="0" destOrd="0" presId="urn:microsoft.com/office/officeart/2005/8/layout/default"/>
    <dgm:cxn modelId="{A9A8AAB9-AEAC-425A-9F69-7A89C09DAB1C}" type="presOf" srcId="{70577782-FBC2-41AF-BA67-FB769D8E5A15}" destId="{9CA4466A-1DD2-4BA3-8044-ABCE17B3EBD1}" srcOrd="0" destOrd="0" presId="urn:microsoft.com/office/officeart/2005/8/layout/default"/>
    <dgm:cxn modelId="{126416C3-4483-4E3E-9637-D236542AEF2A}" type="presOf" srcId="{5B44DFAF-2F86-4DB7-9B02-3D57FB2D6D0E}" destId="{D946C36C-457C-4BE4-B9FB-AABD3933EE50}" srcOrd="0" destOrd="0" presId="urn:microsoft.com/office/officeart/2005/8/layout/default"/>
    <dgm:cxn modelId="{43F3F8CE-46AE-4D91-93C1-901DF28CCFCC}" type="presOf" srcId="{7B576A87-0AEB-4EB8-A046-B843CD9EB372}" destId="{55CB8201-6296-42A8-8D43-98D1A85BCD6E}" srcOrd="0" destOrd="0" presId="urn:microsoft.com/office/officeart/2005/8/layout/default"/>
    <dgm:cxn modelId="{25E176D3-9916-44BA-B202-490B0B386987}" srcId="{5B44DFAF-2F86-4DB7-9B02-3D57FB2D6D0E}" destId="{D516D7FA-C67E-4CF2-B2AE-C30F729C90FA}" srcOrd="9" destOrd="0" parTransId="{6CD0ABFF-E637-4A27-8C2A-D2CDA9556FA9}" sibTransId="{0E50E532-4DA5-4C5A-AC76-9F31EBE4412E}"/>
    <dgm:cxn modelId="{6B48A6D3-9E88-4407-9B58-A348DAC8F3D5}" type="presOf" srcId="{71C91B25-388B-4857-BFE6-4F4D8A890CC8}" destId="{EAAB0F2B-62A6-40EC-82CB-9FBCF2967D61}" srcOrd="0" destOrd="0" presId="urn:microsoft.com/office/officeart/2005/8/layout/default"/>
    <dgm:cxn modelId="{F2BA84F7-21F3-4236-8233-300E838AE683}" srcId="{5B44DFAF-2F86-4DB7-9B02-3D57FB2D6D0E}" destId="{45758949-8E50-42B2-986D-05F3992871E9}" srcOrd="1" destOrd="0" parTransId="{B7B5D229-4C53-4654-969B-15AD8B9486B3}" sibTransId="{8B59F956-E912-422E-891E-FE6F8A5F6113}"/>
    <dgm:cxn modelId="{A9690DDB-3D6E-4CA2-96F9-83F77041D2F6}" type="presParOf" srcId="{D946C36C-457C-4BE4-B9FB-AABD3933EE50}" destId="{F3D13FD8-7234-41C0-97DE-6F95C205117C}" srcOrd="0" destOrd="0" presId="urn:microsoft.com/office/officeart/2005/8/layout/default"/>
    <dgm:cxn modelId="{5C6E5D37-763A-4A10-8F89-2DCF31AF54F5}" type="presParOf" srcId="{D946C36C-457C-4BE4-B9FB-AABD3933EE50}" destId="{7D8F87F3-91F3-405F-8464-3F320F175916}" srcOrd="1" destOrd="0" presId="urn:microsoft.com/office/officeart/2005/8/layout/default"/>
    <dgm:cxn modelId="{A0F37D6A-8857-4F18-8F2D-22C6D2AA160D}" type="presParOf" srcId="{D946C36C-457C-4BE4-B9FB-AABD3933EE50}" destId="{C4EC2D78-FC0F-466F-9A77-0E3455E034EB}" srcOrd="2" destOrd="0" presId="urn:microsoft.com/office/officeart/2005/8/layout/default"/>
    <dgm:cxn modelId="{C6516170-6BF0-453D-BAE1-4CAF0D12A302}" type="presParOf" srcId="{D946C36C-457C-4BE4-B9FB-AABD3933EE50}" destId="{FA499197-A7A6-412B-A12B-7D929625CE95}" srcOrd="3" destOrd="0" presId="urn:microsoft.com/office/officeart/2005/8/layout/default"/>
    <dgm:cxn modelId="{69C3414B-4279-422F-A651-7CFF1C7647EB}" type="presParOf" srcId="{D946C36C-457C-4BE4-B9FB-AABD3933EE50}" destId="{60BCBEB6-2B91-4C1D-A9A1-813401E0440F}" srcOrd="4" destOrd="0" presId="urn:microsoft.com/office/officeart/2005/8/layout/default"/>
    <dgm:cxn modelId="{719C596E-9B2B-44DF-8E0D-5425976202A9}" type="presParOf" srcId="{D946C36C-457C-4BE4-B9FB-AABD3933EE50}" destId="{C8E9E937-790C-4388-BECC-D20B14C31333}" srcOrd="5" destOrd="0" presId="urn:microsoft.com/office/officeart/2005/8/layout/default"/>
    <dgm:cxn modelId="{1B11B8AF-4A25-479D-8122-7F17955F4975}" type="presParOf" srcId="{D946C36C-457C-4BE4-B9FB-AABD3933EE50}" destId="{9BAAF907-3141-4031-B14B-EDB4743F8B57}" srcOrd="6" destOrd="0" presId="urn:microsoft.com/office/officeart/2005/8/layout/default"/>
    <dgm:cxn modelId="{C1621639-0B21-4AC7-8872-5CA791491E7E}" type="presParOf" srcId="{D946C36C-457C-4BE4-B9FB-AABD3933EE50}" destId="{277E615B-7284-4BDF-92DB-C148F2B943A8}" srcOrd="7" destOrd="0" presId="urn:microsoft.com/office/officeart/2005/8/layout/default"/>
    <dgm:cxn modelId="{AE933FB9-E895-46B6-95BA-3E5AAF9E54E1}" type="presParOf" srcId="{D946C36C-457C-4BE4-B9FB-AABD3933EE50}" destId="{9CA4466A-1DD2-4BA3-8044-ABCE17B3EBD1}" srcOrd="8" destOrd="0" presId="urn:microsoft.com/office/officeart/2005/8/layout/default"/>
    <dgm:cxn modelId="{9E47CA34-8639-4002-B21B-8206F14BF2C3}" type="presParOf" srcId="{D946C36C-457C-4BE4-B9FB-AABD3933EE50}" destId="{C54FAC4B-422F-4D72-A711-5C321D87605D}" srcOrd="9" destOrd="0" presId="urn:microsoft.com/office/officeart/2005/8/layout/default"/>
    <dgm:cxn modelId="{FC4D7911-CD5E-46D6-8E32-BF9C81864ECD}" type="presParOf" srcId="{D946C36C-457C-4BE4-B9FB-AABD3933EE50}" destId="{FC109F2B-679B-447C-BB3B-87CA1FAC1256}" srcOrd="10" destOrd="0" presId="urn:microsoft.com/office/officeart/2005/8/layout/default"/>
    <dgm:cxn modelId="{D681B58F-30BE-4005-8BA5-938F3683DA7B}" type="presParOf" srcId="{D946C36C-457C-4BE4-B9FB-AABD3933EE50}" destId="{7FA6E501-67E7-4EEF-9B7E-D1E6D0350C60}" srcOrd="11" destOrd="0" presId="urn:microsoft.com/office/officeart/2005/8/layout/default"/>
    <dgm:cxn modelId="{0626228C-5B5B-48CF-84F6-6895C49F0F25}" type="presParOf" srcId="{D946C36C-457C-4BE4-B9FB-AABD3933EE50}" destId="{FC8D0890-A5F3-4868-AF21-0BC6609E8B38}" srcOrd="12" destOrd="0" presId="urn:microsoft.com/office/officeart/2005/8/layout/default"/>
    <dgm:cxn modelId="{7E3E435F-0F38-481A-909E-655EE13E4888}" type="presParOf" srcId="{D946C36C-457C-4BE4-B9FB-AABD3933EE50}" destId="{303E1A7A-BE2D-4520-A31B-F515F5F73CC2}" srcOrd="13" destOrd="0" presId="urn:microsoft.com/office/officeart/2005/8/layout/default"/>
    <dgm:cxn modelId="{B33D9B14-4BC2-4B72-BE7A-823CAA93A45C}" type="presParOf" srcId="{D946C36C-457C-4BE4-B9FB-AABD3933EE50}" destId="{55CB8201-6296-42A8-8D43-98D1A85BCD6E}" srcOrd="14" destOrd="0" presId="urn:microsoft.com/office/officeart/2005/8/layout/default"/>
    <dgm:cxn modelId="{E91BA82A-A1E3-49FE-A268-9FEB21BBE0AD}" type="presParOf" srcId="{D946C36C-457C-4BE4-B9FB-AABD3933EE50}" destId="{22999CE3-52D4-433D-924F-AD141A3C2304}" srcOrd="15" destOrd="0" presId="urn:microsoft.com/office/officeart/2005/8/layout/default"/>
    <dgm:cxn modelId="{4D36E009-842C-417D-9A6F-D36539ECE2C2}" type="presParOf" srcId="{D946C36C-457C-4BE4-B9FB-AABD3933EE50}" destId="{EAAB0F2B-62A6-40EC-82CB-9FBCF2967D61}" srcOrd="16" destOrd="0" presId="urn:microsoft.com/office/officeart/2005/8/layout/default"/>
    <dgm:cxn modelId="{CCA26CD6-62A7-46C7-9243-ED639412F27D}" type="presParOf" srcId="{D946C36C-457C-4BE4-B9FB-AABD3933EE50}" destId="{3421C439-2AF9-4058-BBA9-9C9D38950E95}" srcOrd="17" destOrd="0" presId="urn:microsoft.com/office/officeart/2005/8/layout/default"/>
    <dgm:cxn modelId="{EF0DA8BC-5850-4970-B619-AA9C359A31C0}" type="presParOf" srcId="{D946C36C-457C-4BE4-B9FB-AABD3933EE50}" destId="{BF4C6C16-D52B-419C-BCA4-48272A6B3ECF}" srcOrd="1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83FA7B4-26AC-4B65-A0CE-06FE4AC6D85D}"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0E07538C-5539-4192-8CBD-C0B45D95639B}">
      <dgm:prSet/>
      <dgm:spPr/>
      <dgm:t>
        <a:bodyPr rIns="288000" anchor="ctr" anchorCtr="0"/>
        <a:lstStyle/>
        <a:p>
          <a:pPr>
            <a:lnSpc>
              <a:spcPct val="100000"/>
            </a:lnSpc>
          </a:pPr>
          <a:r>
            <a:rPr lang="fi-FI" dirty="0"/>
            <a:t>Jo pelkästään </a:t>
          </a:r>
          <a:r>
            <a:rPr lang="fi-FI" b="1" dirty="0"/>
            <a:t>parantuneen terveyteen tyytyväisyyden osalta </a:t>
          </a:r>
          <a:r>
            <a:rPr lang="fi-FI" dirty="0"/>
            <a:t>Vertaistervareiden </a:t>
          </a:r>
          <a:r>
            <a:rPr lang="fi-FI" b="1" dirty="0"/>
            <a:t>SROI=3,4 </a:t>
          </a:r>
          <a:r>
            <a:rPr lang="fi-FI" dirty="0"/>
            <a:t>eli yli kolminkertainen ryhmän järjestämiskustannuksiin nähden: </a:t>
          </a:r>
          <a:endParaRPr lang="en-US" dirty="0"/>
        </a:p>
      </dgm:t>
    </dgm:pt>
    <dgm:pt modelId="{A73D27A0-AB93-49F5-99EE-16F047922FF7}" type="parTrans" cxnId="{DA0C9AE9-1984-463C-90A6-C876C686D691}">
      <dgm:prSet/>
      <dgm:spPr/>
      <dgm:t>
        <a:bodyPr/>
        <a:lstStyle/>
        <a:p>
          <a:endParaRPr lang="en-US"/>
        </a:p>
      </dgm:t>
    </dgm:pt>
    <dgm:pt modelId="{8BD1BD90-507C-4E90-ABBC-AE3484B22718}" type="sibTrans" cxnId="{DA0C9AE9-1984-463C-90A6-C876C686D691}">
      <dgm:prSet/>
      <dgm:spPr/>
      <dgm:t>
        <a:bodyPr/>
        <a:lstStyle/>
        <a:p>
          <a:endParaRPr lang="en-US"/>
        </a:p>
      </dgm:t>
    </dgm:pt>
    <dgm:pt modelId="{26EA2297-3EC0-436B-9B05-2DF4D889752F}">
      <dgm:prSet/>
      <dgm:spPr/>
      <dgm:t>
        <a:bodyPr/>
        <a:lstStyle/>
        <a:p>
          <a:pPr>
            <a:lnSpc>
              <a:spcPct val="100000"/>
            </a:lnSpc>
          </a:pPr>
          <a:endParaRPr lang="en-US" dirty="0"/>
        </a:p>
      </dgm:t>
    </dgm:pt>
    <dgm:pt modelId="{1FAA2D47-B4E7-4A86-B628-E224DAEEFA95}" type="parTrans" cxnId="{F3673772-549B-44C3-AFB8-638AFA802AC9}">
      <dgm:prSet/>
      <dgm:spPr/>
      <dgm:t>
        <a:bodyPr/>
        <a:lstStyle/>
        <a:p>
          <a:endParaRPr lang="en-US"/>
        </a:p>
      </dgm:t>
    </dgm:pt>
    <dgm:pt modelId="{3E70458C-7FCB-46E4-B225-75C5483FE395}" type="sibTrans" cxnId="{F3673772-549B-44C3-AFB8-638AFA802AC9}">
      <dgm:prSet/>
      <dgm:spPr/>
      <dgm:t>
        <a:bodyPr/>
        <a:lstStyle/>
        <a:p>
          <a:endParaRPr lang="en-US"/>
        </a:p>
      </dgm:t>
    </dgm:pt>
    <dgm:pt modelId="{BE972E0F-8CAB-4141-80D1-E9DDC17723BA}">
      <dgm:prSet/>
      <dgm:spPr/>
      <dgm:t>
        <a:bodyPr/>
        <a:lstStyle/>
        <a:p>
          <a:pPr algn="just">
            <a:lnSpc>
              <a:spcPct val="100000"/>
            </a:lnSpc>
          </a:pPr>
          <a:r>
            <a:rPr lang="fi-FI" dirty="0"/>
            <a:t>Samalla tavalla laskettuna </a:t>
          </a:r>
          <a:r>
            <a:rPr lang="fi-FI" b="1" dirty="0"/>
            <a:t>arjen jaksamiselle laskettu sosiaalinen tuotto </a:t>
          </a:r>
          <a:r>
            <a:rPr lang="fi-FI" dirty="0"/>
            <a:t>on lähes kahdeksankertainen siihen sijoitettuun euroon nähden, </a:t>
          </a:r>
          <a:r>
            <a:rPr lang="fi-FI" b="1" dirty="0"/>
            <a:t>SROI= 7,7</a:t>
          </a:r>
          <a:r>
            <a:rPr lang="fi-FI" dirty="0"/>
            <a:t>.</a:t>
          </a:r>
          <a:endParaRPr lang="en-US" dirty="0"/>
        </a:p>
      </dgm:t>
    </dgm:pt>
    <dgm:pt modelId="{FFC7D35C-9CB4-46E8-B4C6-44EC4B431806}" type="parTrans" cxnId="{7B1CB675-4556-4237-B743-0E6DE0B0E212}">
      <dgm:prSet/>
      <dgm:spPr/>
      <dgm:t>
        <a:bodyPr/>
        <a:lstStyle/>
        <a:p>
          <a:endParaRPr lang="en-US"/>
        </a:p>
      </dgm:t>
    </dgm:pt>
    <dgm:pt modelId="{AF9E1ECB-A20F-4299-9725-FED40029CE27}" type="sibTrans" cxnId="{7B1CB675-4556-4237-B743-0E6DE0B0E212}">
      <dgm:prSet/>
      <dgm:spPr/>
      <dgm:t>
        <a:bodyPr/>
        <a:lstStyle/>
        <a:p>
          <a:endParaRPr lang="en-US"/>
        </a:p>
      </dgm:t>
    </dgm:pt>
    <dgm:pt modelId="{7ED3F84F-19E7-4671-BD85-7ECD2E60A4E2}">
      <dgm:prSet/>
      <dgm:spPr/>
      <dgm:t>
        <a:bodyPr/>
        <a:lstStyle/>
        <a:p>
          <a:pPr algn="just">
            <a:lnSpc>
              <a:spcPct val="100000"/>
            </a:lnSpc>
          </a:pPr>
          <a:r>
            <a:rPr lang="fi-FI" dirty="0"/>
            <a:t>Mikäli WBV-tyylillä toteutettuja arvioita hyödyistä ei otettaisi huomioon, jo pelkästä laskennallisesta </a:t>
          </a:r>
          <a:r>
            <a:rPr lang="fi-FI" b="1" dirty="0"/>
            <a:t>terveyspalveluiden käytön vähenemisestä aiheutunut hyöty kattaa noin puolet ryhmien järjestämiskustannuksista. SROI = 0,52.</a:t>
          </a:r>
          <a:endParaRPr lang="en-US" dirty="0"/>
        </a:p>
      </dgm:t>
    </dgm:pt>
    <dgm:pt modelId="{7B5F602C-008F-40A7-8D59-7EB6CFE1D2DE}" type="parTrans" cxnId="{87B99586-AB30-46BE-9A11-A592E56310FD}">
      <dgm:prSet/>
      <dgm:spPr/>
      <dgm:t>
        <a:bodyPr/>
        <a:lstStyle/>
        <a:p>
          <a:endParaRPr lang="en-US"/>
        </a:p>
      </dgm:t>
    </dgm:pt>
    <dgm:pt modelId="{149D326B-B5BA-4B6F-89C7-5FB14A266AA2}" type="sibTrans" cxnId="{87B99586-AB30-46BE-9A11-A592E56310FD}">
      <dgm:prSet/>
      <dgm:spPr/>
      <dgm:t>
        <a:bodyPr/>
        <a:lstStyle/>
        <a:p>
          <a:endParaRPr lang="en-US"/>
        </a:p>
      </dgm:t>
    </dgm:pt>
    <dgm:pt modelId="{805A9F9C-4059-441A-A3AC-218CFDFEFFA2}">
      <dgm:prSet/>
      <dgm:spPr/>
      <dgm:t>
        <a:bodyPr/>
        <a:lstStyle/>
        <a:p>
          <a:pPr>
            <a:lnSpc>
              <a:spcPct val="100000"/>
            </a:lnSpc>
          </a:pPr>
          <a:endParaRPr lang="en-US" dirty="0"/>
        </a:p>
      </dgm:t>
    </dgm:pt>
    <dgm:pt modelId="{8324739B-3F2F-4C74-9F84-0B5CEF5579F0}" type="parTrans" cxnId="{AB4F49E9-1B29-4A74-A868-23769EEC382F}">
      <dgm:prSet/>
      <dgm:spPr/>
      <dgm:t>
        <a:bodyPr/>
        <a:lstStyle/>
        <a:p>
          <a:endParaRPr lang="en-US"/>
        </a:p>
      </dgm:t>
    </dgm:pt>
    <dgm:pt modelId="{3BAD7599-8F2A-41D1-A010-F7B4C46929F6}" type="sibTrans" cxnId="{AB4F49E9-1B29-4A74-A868-23769EEC382F}">
      <dgm:prSet/>
      <dgm:spPr/>
      <dgm:t>
        <a:bodyPr/>
        <a:lstStyle/>
        <a:p>
          <a:endParaRPr lang="en-US"/>
        </a:p>
      </dgm:t>
    </dgm:pt>
    <dgm:pt modelId="{B3924F5F-E6A3-402F-8934-FC453A32B40B}" type="pres">
      <dgm:prSet presAssocID="{083FA7B4-26AC-4B65-A0CE-06FE4AC6D85D}" presName="root" presStyleCnt="0">
        <dgm:presLayoutVars>
          <dgm:dir/>
          <dgm:resizeHandles val="exact"/>
        </dgm:presLayoutVars>
      </dgm:prSet>
      <dgm:spPr/>
    </dgm:pt>
    <dgm:pt modelId="{8D17F52D-007F-4A0E-BDA8-F783F48E3DA7}" type="pres">
      <dgm:prSet presAssocID="{0E07538C-5539-4192-8CBD-C0B45D95639B}" presName="compNode" presStyleCnt="0"/>
      <dgm:spPr/>
    </dgm:pt>
    <dgm:pt modelId="{2B7D88C0-22FF-46F6-8438-C089B6E8B337}" type="pres">
      <dgm:prSet presAssocID="{0E07538C-5539-4192-8CBD-C0B45D95639B}" presName="bgRect" presStyleLbl="bgShp" presStyleIdx="0" presStyleCnt="3" custScaleX="99539" custLinFactNeighborX="1331" custLinFactNeighborY="-43"/>
      <dgm:spPr/>
    </dgm:pt>
    <dgm:pt modelId="{DD255D4A-533D-40A1-8A34-DE44C1990EBB}" type="pres">
      <dgm:prSet presAssocID="{0E07538C-5539-4192-8CBD-C0B45D95639B}"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Leprechaun Hat"/>
        </a:ext>
      </dgm:extLst>
    </dgm:pt>
    <dgm:pt modelId="{F95454EE-05C9-46FD-BEB4-D02E27720E27}" type="pres">
      <dgm:prSet presAssocID="{0E07538C-5539-4192-8CBD-C0B45D95639B}" presName="spaceRect" presStyleCnt="0"/>
      <dgm:spPr/>
    </dgm:pt>
    <dgm:pt modelId="{47B978FC-9017-4FB8-BD1C-FD42B337BF69}" type="pres">
      <dgm:prSet presAssocID="{0E07538C-5539-4192-8CBD-C0B45D95639B}" presName="parTx" presStyleLbl="revTx" presStyleIdx="0" presStyleCnt="5" custScaleX="103535" custScaleY="97765">
        <dgm:presLayoutVars>
          <dgm:chMax val="0"/>
          <dgm:chPref val="0"/>
        </dgm:presLayoutVars>
      </dgm:prSet>
      <dgm:spPr/>
    </dgm:pt>
    <dgm:pt modelId="{2F9BBC30-D4A1-4D81-8170-ECA354AC0A0B}" type="pres">
      <dgm:prSet presAssocID="{0E07538C-5539-4192-8CBD-C0B45D95639B}" presName="desTx" presStyleLbl="revTx" presStyleIdx="1" presStyleCnt="5" custScaleX="1052">
        <dgm:presLayoutVars/>
      </dgm:prSet>
      <dgm:spPr/>
    </dgm:pt>
    <dgm:pt modelId="{1DAE3629-0A50-41C4-84AE-E5945940DA4D}" type="pres">
      <dgm:prSet presAssocID="{8BD1BD90-507C-4E90-ABBC-AE3484B22718}" presName="sibTrans" presStyleCnt="0"/>
      <dgm:spPr/>
    </dgm:pt>
    <dgm:pt modelId="{33748A74-53EA-4860-995D-709C84AEC1DE}" type="pres">
      <dgm:prSet presAssocID="{BE972E0F-8CAB-4141-80D1-E9DDC17723BA}" presName="compNode" presStyleCnt="0"/>
      <dgm:spPr/>
    </dgm:pt>
    <dgm:pt modelId="{CA4D2E7E-4A93-4656-9A9F-3FE73A40CF5C}" type="pres">
      <dgm:prSet presAssocID="{BE972E0F-8CAB-4141-80D1-E9DDC17723BA}" presName="bgRect" presStyleLbl="bgShp" presStyleIdx="1" presStyleCnt="3"/>
      <dgm:spPr/>
    </dgm:pt>
    <dgm:pt modelId="{4338C486-A591-484C-8BC4-9B1942CD540D}" type="pres">
      <dgm:prSet presAssocID="{BE972E0F-8CAB-4141-80D1-E9DDC17723BA}"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Laskin"/>
        </a:ext>
      </dgm:extLst>
    </dgm:pt>
    <dgm:pt modelId="{ABBDD91D-1D88-43A9-A80D-5D0E088F24C6}" type="pres">
      <dgm:prSet presAssocID="{BE972E0F-8CAB-4141-80D1-E9DDC17723BA}" presName="spaceRect" presStyleCnt="0"/>
      <dgm:spPr/>
    </dgm:pt>
    <dgm:pt modelId="{139DF98D-E2C0-41DB-991C-B6D6074275A0}" type="pres">
      <dgm:prSet presAssocID="{BE972E0F-8CAB-4141-80D1-E9DDC17723BA}" presName="parTx" presStyleLbl="revTx" presStyleIdx="2" presStyleCnt="5">
        <dgm:presLayoutVars>
          <dgm:chMax val="0"/>
          <dgm:chPref val="0"/>
        </dgm:presLayoutVars>
      </dgm:prSet>
      <dgm:spPr/>
    </dgm:pt>
    <dgm:pt modelId="{46222AF7-019D-44C0-B783-DE577FD14D15}" type="pres">
      <dgm:prSet presAssocID="{AF9E1ECB-A20F-4299-9725-FED40029CE27}" presName="sibTrans" presStyleCnt="0"/>
      <dgm:spPr/>
    </dgm:pt>
    <dgm:pt modelId="{3E5B2E9B-1140-44F3-A7CB-A135B115976D}" type="pres">
      <dgm:prSet presAssocID="{7ED3F84F-19E7-4671-BD85-7ECD2E60A4E2}" presName="compNode" presStyleCnt="0"/>
      <dgm:spPr/>
    </dgm:pt>
    <dgm:pt modelId="{91492228-BB56-48A3-841E-36E5DDB5CCBB}" type="pres">
      <dgm:prSet presAssocID="{7ED3F84F-19E7-4671-BD85-7ECD2E60A4E2}" presName="bgRect" presStyleLbl="bgShp" presStyleIdx="2" presStyleCnt="3"/>
      <dgm:spPr/>
    </dgm:pt>
    <dgm:pt modelId="{EA42C22C-57D7-46F7-B275-4F417D133857}" type="pres">
      <dgm:prSet presAssocID="{7ED3F84F-19E7-4671-BD85-7ECD2E60A4E2}"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Yuan"/>
        </a:ext>
      </dgm:extLst>
    </dgm:pt>
    <dgm:pt modelId="{D7A3F968-E02A-460B-BAE7-82D787D0FE10}" type="pres">
      <dgm:prSet presAssocID="{7ED3F84F-19E7-4671-BD85-7ECD2E60A4E2}" presName="spaceRect" presStyleCnt="0"/>
      <dgm:spPr/>
    </dgm:pt>
    <dgm:pt modelId="{F8EFE943-EEB4-47B5-A7DE-60619596DA59}" type="pres">
      <dgm:prSet presAssocID="{7ED3F84F-19E7-4671-BD85-7ECD2E60A4E2}" presName="parTx" presStyleLbl="revTx" presStyleIdx="3" presStyleCnt="5" custAng="0" custScaleX="102172" custScaleY="96845">
        <dgm:presLayoutVars>
          <dgm:chMax val="0"/>
          <dgm:chPref val="0"/>
        </dgm:presLayoutVars>
      </dgm:prSet>
      <dgm:spPr/>
    </dgm:pt>
    <dgm:pt modelId="{A1FBB001-46DE-4E79-9F77-A27942CA3548}" type="pres">
      <dgm:prSet presAssocID="{7ED3F84F-19E7-4671-BD85-7ECD2E60A4E2}" presName="desTx" presStyleLbl="revTx" presStyleIdx="4" presStyleCnt="5">
        <dgm:presLayoutVars/>
      </dgm:prSet>
      <dgm:spPr/>
    </dgm:pt>
  </dgm:ptLst>
  <dgm:cxnLst>
    <dgm:cxn modelId="{C12F230E-1A3C-447F-99A6-6EB81380E419}" type="presOf" srcId="{0E07538C-5539-4192-8CBD-C0B45D95639B}" destId="{47B978FC-9017-4FB8-BD1C-FD42B337BF69}" srcOrd="0" destOrd="0" presId="urn:microsoft.com/office/officeart/2018/2/layout/IconVerticalSolidList"/>
    <dgm:cxn modelId="{9D794612-FCB6-45CE-A3FE-AC80C07BFE88}" type="presOf" srcId="{26EA2297-3EC0-436B-9B05-2DF4D889752F}" destId="{2F9BBC30-D4A1-4D81-8170-ECA354AC0A0B}" srcOrd="0" destOrd="0" presId="urn:microsoft.com/office/officeart/2018/2/layout/IconVerticalSolidList"/>
    <dgm:cxn modelId="{E634B936-4A0A-4C90-937A-B60397E2E778}" type="presOf" srcId="{BE972E0F-8CAB-4141-80D1-E9DDC17723BA}" destId="{139DF98D-E2C0-41DB-991C-B6D6074275A0}" srcOrd="0" destOrd="0" presId="urn:microsoft.com/office/officeart/2018/2/layout/IconVerticalSolidList"/>
    <dgm:cxn modelId="{1429A761-8DAE-45FC-B38A-5628C715EE93}" type="presOf" srcId="{083FA7B4-26AC-4B65-A0CE-06FE4AC6D85D}" destId="{B3924F5F-E6A3-402F-8934-FC453A32B40B}" srcOrd="0" destOrd="0" presId="urn:microsoft.com/office/officeart/2018/2/layout/IconVerticalSolidList"/>
    <dgm:cxn modelId="{F3673772-549B-44C3-AFB8-638AFA802AC9}" srcId="{0E07538C-5539-4192-8CBD-C0B45D95639B}" destId="{26EA2297-3EC0-436B-9B05-2DF4D889752F}" srcOrd="0" destOrd="0" parTransId="{1FAA2D47-B4E7-4A86-B628-E224DAEEFA95}" sibTransId="{3E70458C-7FCB-46E4-B225-75C5483FE395}"/>
    <dgm:cxn modelId="{7B1CB675-4556-4237-B743-0E6DE0B0E212}" srcId="{083FA7B4-26AC-4B65-A0CE-06FE4AC6D85D}" destId="{BE972E0F-8CAB-4141-80D1-E9DDC17723BA}" srcOrd="1" destOrd="0" parTransId="{FFC7D35C-9CB4-46E8-B4C6-44EC4B431806}" sibTransId="{AF9E1ECB-A20F-4299-9725-FED40029CE27}"/>
    <dgm:cxn modelId="{87B99586-AB30-46BE-9A11-A592E56310FD}" srcId="{083FA7B4-26AC-4B65-A0CE-06FE4AC6D85D}" destId="{7ED3F84F-19E7-4671-BD85-7ECD2E60A4E2}" srcOrd="2" destOrd="0" parTransId="{7B5F602C-008F-40A7-8D59-7EB6CFE1D2DE}" sibTransId="{149D326B-B5BA-4B6F-89C7-5FB14A266AA2}"/>
    <dgm:cxn modelId="{6C75CA86-AE71-4905-9F4D-136D20C50425}" type="presOf" srcId="{805A9F9C-4059-441A-A3AC-218CFDFEFFA2}" destId="{A1FBB001-46DE-4E79-9F77-A27942CA3548}" srcOrd="0" destOrd="0" presId="urn:microsoft.com/office/officeart/2018/2/layout/IconVerticalSolidList"/>
    <dgm:cxn modelId="{82297BB5-B68A-4AC3-9282-D922D1462DDA}" type="presOf" srcId="{7ED3F84F-19E7-4671-BD85-7ECD2E60A4E2}" destId="{F8EFE943-EEB4-47B5-A7DE-60619596DA59}" srcOrd="0" destOrd="0" presId="urn:microsoft.com/office/officeart/2018/2/layout/IconVerticalSolidList"/>
    <dgm:cxn modelId="{AB4F49E9-1B29-4A74-A868-23769EEC382F}" srcId="{7ED3F84F-19E7-4671-BD85-7ECD2E60A4E2}" destId="{805A9F9C-4059-441A-A3AC-218CFDFEFFA2}" srcOrd="0" destOrd="0" parTransId="{8324739B-3F2F-4C74-9F84-0B5CEF5579F0}" sibTransId="{3BAD7599-8F2A-41D1-A010-F7B4C46929F6}"/>
    <dgm:cxn modelId="{DA0C9AE9-1984-463C-90A6-C876C686D691}" srcId="{083FA7B4-26AC-4B65-A0CE-06FE4AC6D85D}" destId="{0E07538C-5539-4192-8CBD-C0B45D95639B}" srcOrd="0" destOrd="0" parTransId="{A73D27A0-AB93-49F5-99EE-16F047922FF7}" sibTransId="{8BD1BD90-507C-4E90-ABBC-AE3484B22718}"/>
    <dgm:cxn modelId="{B9E1A2AC-058B-413C-ADB8-C896F2784285}" type="presParOf" srcId="{B3924F5F-E6A3-402F-8934-FC453A32B40B}" destId="{8D17F52D-007F-4A0E-BDA8-F783F48E3DA7}" srcOrd="0" destOrd="0" presId="urn:microsoft.com/office/officeart/2018/2/layout/IconVerticalSolidList"/>
    <dgm:cxn modelId="{D4C11D37-B388-445D-9E78-8166911CB3BD}" type="presParOf" srcId="{8D17F52D-007F-4A0E-BDA8-F783F48E3DA7}" destId="{2B7D88C0-22FF-46F6-8438-C089B6E8B337}" srcOrd="0" destOrd="0" presId="urn:microsoft.com/office/officeart/2018/2/layout/IconVerticalSolidList"/>
    <dgm:cxn modelId="{74AEBD9B-196C-4D5C-8FEA-7262079F1EA7}" type="presParOf" srcId="{8D17F52D-007F-4A0E-BDA8-F783F48E3DA7}" destId="{DD255D4A-533D-40A1-8A34-DE44C1990EBB}" srcOrd="1" destOrd="0" presId="urn:microsoft.com/office/officeart/2018/2/layout/IconVerticalSolidList"/>
    <dgm:cxn modelId="{6660B927-79AF-4A2A-97D9-BACD7E348589}" type="presParOf" srcId="{8D17F52D-007F-4A0E-BDA8-F783F48E3DA7}" destId="{F95454EE-05C9-46FD-BEB4-D02E27720E27}" srcOrd="2" destOrd="0" presId="urn:microsoft.com/office/officeart/2018/2/layout/IconVerticalSolidList"/>
    <dgm:cxn modelId="{13D1D14E-7909-4681-89F0-9D999420ACEB}" type="presParOf" srcId="{8D17F52D-007F-4A0E-BDA8-F783F48E3DA7}" destId="{47B978FC-9017-4FB8-BD1C-FD42B337BF69}" srcOrd="3" destOrd="0" presId="urn:microsoft.com/office/officeart/2018/2/layout/IconVerticalSolidList"/>
    <dgm:cxn modelId="{5DF31066-8251-421A-9FEF-8A57FF5DEF78}" type="presParOf" srcId="{8D17F52D-007F-4A0E-BDA8-F783F48E3DA7}" destId="{2F9BBC30-D4A1-4D81-8170-ECA354AC0A0B}" srcOrd="4" destOrd="0" presId="urn:microsoft.com/office/officeart/2018/2/layout/IconVerticalSolidList"/>
    <dgm:cxn modelId="{59C4759A-1AC2-4265-927F-90340C1D6F37}" type="presParOf" srcId="{B3924F5F-E6A3-402F-8934-FC453A32B40B}" destId="{1DAE3629-0A50-41C4-84AE-E5945940DA4D}" srcOrd="1" destOrd="0" presId="urn:microsoft.com/office/officeart/2018/2/layout/IconVerticalSolidList"/>
    <dgm:cxn modelId="{2DDBD91F-42D4-4A57-8CDC-91F7FFEDA043}" type="presParOf" srcId="{B3924F5F-E6A3-402F-8934-FC453A32B40B}" destId="{33748A74-53EA-4860-995D-709C84AEC1DE}" srcOrd="2" destOrd="0" presId="urn:microsoft.com/office/officeart/2018/2/layout/IconVerticalSolidList"/>
    <dgm:cxn modelId="{09E5ADB0-7039-483B-B509-326DDA4443F6}" type="presParOf" srcId="{33748A74-53EA-4860-995D-709C84AEC1DE}" destId="{CA4D2E7E-4A93-4656-9A9F-3FE73A40CF5C}" srcOrd="0" destOrd="0" presId="urn:microsoft.com/office/officeart/2018/2/layout/IconVerticalSolidList"/>
    <dgm:cxn modelId="{04203F28-46FB-4413-83E3-58F0FA3EBF0A}" type="presParOf" srcId="{33748A74-53EA-4860-995D-709C84AEC1DE}" destId="{4338C486-A591-484C-8BC4-9B1942CD540D}" srcOrd="1" destOrd="0" presId="urn:microsoft.com/office/officeart/2018/2/layout/IconVerticalSolidList"/>
    <dgm:cxn modelId="{7C1A24F1-10CC-4A33-9BA5-CD3145FB6531}" type="presParOf" srcId="{33748A74-53EA-4860-995D-709C84AEC1DE}" destId="{ABBDD91D-1D88-43A9-A80D-5D0E088F24C6}" srcOrd="2" destOrd="0" presId="urn:microsoft.com/office/officeart/2018/2/layout/IconVerticalSolidList"/>
    <dgm:cxn modelId="{C55506E3-95F9-4A2C-93D7-9677C755D93B}" type="presParOf" srcId="{33748A74-53EA-4860-995D-709C84AEC1DE}" destId="{139DF98D-E2C0-41DB-991C-B6D6074275A0}" srcOrd="3" destOrd="0" presId="urn:microsoft.com/office/officeart/2018/2/layout/IconVerticalSolidList"/>
    <dgm:cxn modelId="{5D6A59D4-F7D1-49A0-BF57-A352D1CDA9D6}" type="presParOf" srcId="{B3924F5F-E6A3-402F-8934-FC453A32B40B}" destId="{46222AF7-019D-44C0-B783-DE577FD14D15}" srcOrd="3" destOrd="0" presId="urn:microsoft.com/office/officeart/2018/2/layout/IconVerticalSolidList"/>
    <dgm:cxn modelId="{E80E9EF5-1217-44FA-BD8A-D008E1E5CC46}" type="presParOf" srcId="{B3924F5F-E6A3-402F-8934-FC453A32B40B}" destId="{3E5B2E9B-1140-44F3-A7CB-A135B115976D}" srcOrd="4" destOrd="0" presId="urn:microsoft.com/office/officeart/2018/2/layout/IconVerticalSolidList"/>
    <dgm:cxn modelId="{D592E270-A9EA-442C-9D8F-B9F94F3A7521}" type="presParOf" srcId="{3E5B2E9B-1140-44F3-A7CB-A135B115976D}" destId="{91492228-BB56-48A3-841E-36E5DDB5CCBB}" srcOrd="0" destOrd="0" presId="urn:microsoft.com/office/officeart/2018/2/layout/IconVerticalSolidList"/>
    <dgm:cxn modelId="{51ED9349-1063-4227-BE1A-FB865E353498}" type="presParOf" srcId="{3E5B2E9B-1140-44F3-A7CB-A135B115976D}" destId="{EA42C22C-57D7-46F7-B275-4F417D133857}" srcOrd="1" destOrd="0" presId="urn:microsoft.com/office/officeart/2018/2/layout/IconVerticalSolidList"/>
    <dgm:cxn modelId="{C5137A40-A507-475B-AB92-3773B4957D49}" type="presParOf" srcId="{3E5B2E9B-1140-44F3-A7CB-A135B115976D}" destId="{D7A3F968-E02A-460B-BAE7-82D787D0FE10}" srcOrd="2" destOrd="0" presId="urn:microsoft.com/office/officeart/2018/2/layout/IconVerticalSolidList"/>
    <dgm:cxn modelId="{382063D6-C163-453B-947A-4630CE1D4429}" type="presParOf" srcId="{3E5B2E9B-1140-44F3-A7CB-A135B115976D}" destId="{F8EFE943-EEB4-47B5-A7DE-60619596DA59}" srcOrd="3" destOrd="0" presId="urn:microsoft.com/office/officeart/2018/2/layout/IconVerticalSolidList"/>
    <dgm:cxn modelId="{985C58CE-5266-4DE4-8A79-6415B4E3896A}" type="presParOf" srcId="{3E5B2E9B-1140-44F3-A7CB-A135B115976D}" destId="{A1FBB001-46DE-4E79-9F77-A27942CA3548}" srcOrd="4"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D13FD8-7234-41C0-97DE-6F95C205117C}">
      <dsp:nvSpPr>
        <dsp:cNvPr id="0" name=""/>
        <dsp:cNvSpPr/>
      </dsp:nvSpPr>
      <dsp:spPr>
        <a:xfrm>
          <a:off x="446684" y="2494"/>
          <a:ext cx="2420729" cy="144531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err="1">
              <a:solidFill>
                <a:schemeClr val="tx1"/>
              </a:solidFill>
            </a:rPr>
            <a:t>Seurantatietoa</a:t>
          </a:r>
          <a:r>
            <a:rPr lang="en-US" sz="1400" b="1" kern="1200" dirty="0">
              <a:solidFill>
                <a:schemeClr val="tx1"/>
              </a:solidFill>
            </a:rPr>
            <a:t> </a:t>
          </a:r>
          <a:r>
            <a:rPr lang="en-US" sz="1400" b="1" kern="1200" dirty="0" err="1">
              <a:solidFill>
                <a:schemeClr val="tx1"/>
              </a:solidFill>
            </a:rPr>
            <a:t>kuuden</a:t>
          </a:r>
          <a:r>
            <a:rPr lang="en-US" sz="1400" b="1" kern="1200" dirty="0">
              <a:solidFill>
                <a:schemeClr val="tx1"/>
              </a:solidFill>
            </a:rPr>
            <a:t> </a:t>
          </a:r>
          <a:r>
            <a:rPr lang="en-US" sz="1400" b="1" kern="1200" dirty="0" err="1">
              <a:solidFill>
                <a:schemeClr val="tx1"/>
              </a:solidFill>
            </a:rPr>
            <a:t>ryhmän</a:t>
          </a:r>
          <a:r>
            <a:rPr lang="en-US" sz="1400" b="1" kern="1200" dirty="0">
              <a:solidFill>
                <a:schemeClr val="tx1"/>
              </a:solidFill>
            </a:rPr>
            <a:t> </a:t>
          </a:r>
          <a:r>
            <a:rPr lang="en-US" sz="1400" b="1" kern="1200" dirty="0" err="1">
              <a:solidFill>
                <a:schemeClr val="tx1"/>
              </a:solidFill>
            </a:rPr>
            <a:t>osallistujilta</a:t>
          </a:r>
          <a:r>
            <a:rPr lang="en-US" sz="1400" b="1" kern="1200" dirty="0">
              <a:solidFill>
                <a:schemeClr val="tx1"/>
              </a:solidFill>
            </a:rPr>
            <a:t> (n=31) ja </a:t>
          </a:r>
          <a:r>
            <a:rPr lang="en-US" sz="1400" b="1" kern="1200" dirty="0" err="1">
              <a:solidFill>
                <a:schemeClr val="tx1"/>
              </a:solidFill>
            </a:rPr>
            <a:t>vertaisohjaajilta</a:t>
          </a:r>
          <a:r>
            <a:rPr lang="en-US" sz="1400" b="1" kern="1200" dirty="0">
              <a:solidFill>
                <a:schemeClr val="tx1"/>
              </a:solidFill>
            </a:rPr>
            <a:t> (n=10). </a:t>
          </a:r>
          <a:r>
            <a:rPr lang="en-US" sz="1400" b="1" kern="1200" dirty="0" err="1">
              <a:solidFill>
                <a:schemeClr val="tx1"/>
              </a:solidFill>
            </a:rPr>
            <a:t>Kustannuksiin</a:t>
          </a:r>
          <a:r>
            <a:rPr lang="en-US" sz="1400" b="1" kern="1200" dirty="0">
              <a:solidFill>
                <a:schemeClr val="tx1"/>
              </a:solidFill>
            </a:rPr>
            <a:t> on </a:t>
          </a:r>
          <a:r>
            <a:rPr lang="en-US" sz="1400" b="1" kern="1200" dirty="0" err="1">
              <a:solidFill>
                <a:schemeClr val="tx1"/>
              </a:solidFill>
            </a:rPr>
            <a:t>laskettu</a:t>
          </a:r>
          <a:r>
            <a:rPr lang="en-US" sz="1400" b="1" kern="1200" dirty="0">
              <a:solidFill>
                <a:schemeClr val="tx1"/>
              </a:solidFill>
            </a:rPr>
            <a:t>  </a:t>
          </a:r>
          <a:r>
            <a:rPr lang="en-US" sz="1400" b="1" kern="1200" dirty="0" err="1">
              <a:solidFill>
                <a:schemeClr val="tx1"/>
              </a:solidFill>
            </a:rPr>
            <a:t>yhden</a:t>
          </a:r>
          <a:r>
            <a:rPr lang="en-US" sz="1400" b="1" kern="1200" dirty="0">
              <a:solidFill>
                <a:schemeClr val="tx1"/>
              </a:solidFill>
            </a:rPr>
            <a:t> </a:t>
          </a:r>
          <a:r>
            <a:rPr lang="en-US" sz="1400" b="1" kern="1200" dirty="0" err="1">
              <a:solidFill>
                <a:schemeClr val="tx1"/>
              </a:solidFill>
            </a:rPr>
            <a:t>ammattilaisen</a:t>
          </a:r>
          <a:r>
            <a:rPr lang="en-US" sz="1400" b="1" kern="1200" dirty="0">
              <a:solidFill>
                <a:schemeClr val="tx1"/>
              </a:solidFill>
            </a:rPr>
            <a:t> </a:t>
          </a:r>
          <a:r>
            <a:rPr lang="en-US" sz="1400" b="1" kern="1200" dirty="0" err="1">
              <a:solidFill>
                <a:schemeClr val="tx1"/>
              </a:solidFill>
            </a:rPr>
            <a:t>koordinointiin</a:t>
          </a:r>
          <a:r>
            <a:rPr lang="en-US" sz="1400" b="1" kern="1200" dirty="0">
              <a:solidFill>
                <a:schemeClr val="tx1"/>
              </a:solidFill>
            </a:rPr>
            <a:t> </a:t>
          </a:r>
          <a:r>
            <a:rPr lang="en-US" sz="1400" b="1" kern="1200" dirty="0" err="1">
              <a:solidFill>
                <a:schemeClr val="tx1"/>
              </a:solidFill>
            </a:rPr>
            <a:t>käyttämä</a:t>
          </a:r>
          <a:r>
            <a:rPr lang="en-US" sz="1400" b="1" kern="1200" dirty="0">
              <a:solidFill>
                <a:schemeClr val="tx1"/>
              </a:solidFill>
            </a:rPr>
            <a:t> työaika</a:t>
          </a:r>
          <a:r>
            <a:rPr lang="en-US" sz="1200" b="1" kern="1200" dirty="0">
              <a:solidFill>
                <a:schemeClr val="tx1"/>
              </a:solidFill>
            </a:rPr>
            <a:t>.*</a:t>
          </a:r>
        </a:p>
      </dsp:txBody>
      <dsp:txXfrm>
        <a:off x="446684" y="2494"/>
        <a:ext cx="2420729" cy="1445312"/>
      </dsp:txXfrm>
    </dsp:sp>
    <dsp:sp modelId="{C4EC2D78-FC0F-466F-9A77-0E3455E034EB}">
      <dsp:nvSpPr>
        <dsp:cNvPr id="0" name=""/>
        <dsp:cNvSpPr/>
      </dsp:nvSpPr>
      <dsp:spPr>
        <a:xfrm>
          <a:off x="3108299" y="2494"/>
          <a:ext cx="2408853" cy="144531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err="1">
              <a:solidFill>
                <a:schemeClr val="tx1"/>
              </a:solidFill>
            </a:rPr>
            <a:t>Kaksi</a:t>
          </a:r>
          <a:r>
            <a:rPr lang="en-US" sz="1600" b="1" kern="1200" dirty="0">
              <a:solidFill>
                <a:schemeClr val="tx1"/>
              </a:solidFill>
            </a:rPr>
            <a:t> </a:t>
          </a:r>
          <a:r>
            <a:rPr lang="en-US" sz="1600" b="1" kern="1200" dirty="0" err="1">
              <a:solidFill>
                <a:schemeClr val="tx1"/>
              </a:solidFill>
            </a:rPr>
            <a:t>ryhmää</a:t>
          </a:r>
          <a:r>
            <a:rPr lang="en-US" sz="1600" b="1" kern="1200" dirty="0">
              <a:solidFill>
                <a:schemeClr val="tx1"/>
              </a:solidFill>
            </a:rPr>
            <a:t> </a:t>
          </a:r>
          <a:r>
            <a:rPr lang="en-US" sz="1600" b="1" kern="1200" dirty="0" err="1">
              <a:solidFill>
                <a:schemeClr val="tx1"/>
              </a:solidFill>
            </a:rPr>
            <a:t>kokoontui</a:t>
          </a:r>
          <a:r>
            <a:rPr lang="en-US" sz="1600" b="1" kern="1200" dirty="0">
              <a:solidFill>
                <a:schemeClr val="tx1"/>
              </a:solidFill>
            </a:rPr>
            <a:t> </a:t>
          </a:r>
          <a:r>
            <a:rPr lang="en-US" sz="1600" b="1" kern="1200" dirty="0" err="1">
              <a:solidFill>
                <a:schemeClr val="tx1"/>
              </a:solidFill>
            </a:rPr>
            <a:t>Oulussa</a:t>
          </a:r>
          <a:r>
            <a:rPr lang="en-US" sz="1600" b="1" kern="1200" dirty="0">
              <a:solidFill>
                <a:schemeClr val="tx1"/>
              </a:solidFill>
            </a:rPr>
            <a:t> ja </a:t>
          </a:r>
          <a:r>
            <a:rPr lang="en-US" sz="1600" b="1" kern="1200" dirty="0" err="1">
              <a:solidFill>
                <a:schemeClr val="tx1"/>
              </a:solidFill>
            </a:rPr>
            <a:t>neljä</a:t>
          </a:r>
          <a:r>
            <a:rPr lang="en-US" sz="1600" b="1" kern="1200" dirty="0">
              <a:solidFill>
                <a:schemeClr val="tx1"/>
              </a:solidFill>
            </a:rPr>
            <a:t> Teams-</a:t>
          </a:r>
          <a:r>
            <a:rPr lang="en-US" sz="1600" b="1" kern="1200" dirty="0" err="1">
              <a:solidFill>
                <a:schemeClr val="tx1"/>
              </a:solidFill>
            </a:rPr>
            <a:t>välitteisesti</a:t>
          </a:r>
          <a:r>
            <a:rPr lang="en-US" sz="1600" b="1" kern="1200" dirty="0">
              <a:solidFill>
                <a:schemeClr val="tx1"/>
              </a:solidFill>
            </a:rPr>
            <a:t>. </a:t>
          </a:r>
        </a:p>
      </dsp:txBody>
      <dsp:txXfrm>
        <a:off x="3108299" y="2494"/>
        <a:ext cx="2408853" cy="1445312"/>
      </dsp:txXfrm>
    </dsp:sp>
    <dsp:sp modelId="{60BCBEB6-2B91-4C1D-A9A1-813401E0440F}">
      <dsp:nvSpPr>
        <dsp:cNvPr id="0" name=""/>
        <dsp:cNvSpPr/>
      </dsp:nvSpPr>
      <dsp:spPr>
        <a:xfrm>
          <a:off x="5758038" y="2494"/>
          <a:ext cx="2408853" cy="144531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err="1">
              <a:solidFill>
                <a:schemeClr val="tx1"/>
              </a:solidFill>
            </a:rPr>
            <a:t>Kyselyt</a:t>
          </a:r>
          <a:r>
            <a:rPr lang="en-US" sz="1400" b="1" kern="1200" dirty="0">
              <a:solidFill>
                <a:schemeClr val="tx1"/>
              </a:solidFill>
            </a:rPr>
            <a:t> </a:t>
          </a:r>
          <a:r>
            <a:rPr lang="en-US" sz="1400" b="1" kern="1200" dirty="0" err="1">
              <a:solidFill>
                <a:schemeClr val="tx1"/>
              </a:solidFill>
            </a:rPr>
            <a:t>tehtiin</a:t>
          </a:r>
          <a:r>
            <a:rPr lang="en-US" sz="1400" b="1" kern="1200" dirty="0">
              <a:solidFill>
                <a:schemeClr val="tx1"/>
              </a:solidFill>
            </a:rPr>
            <a:t> </a:t>
          </a:r>
          <a:r>
            <a:rPr lang="en-US" sz="1400" b="1" kern="1200" dirty="0" err="1">
              <a:solidFill>
                <a:schemeClr val="tx1"/>
              </a:solidFill>
            </a:rPr>
            <a:t>ensimmäisellä</a:t>
          </a:r>
          <a:r>
            <a:rPr lang="en-US" sz="1400" b="1" kern="1200" dirty="0">
              <a:solidFill>
                <a:schemeClr val="tx1"/>
              </a:solidFill>
            </a:rPr>
            <a:t> ja </a:t>
          </a:r>
          <a:r>
            <a:rPr lang="en-US" sz="1400" b="1" kern="1200" dirty="0" err="1">
              <a:solidFill>
                <a:schemeClr val="tx1"/>
              </a:solidFill>
            </a:rPr>
            <a:t>viimeisellä</a:t>
          </a:r>
          <a:r>
            <a:rPr lang="en-US" sz="1400" b="1" kern="1200" dirty="0">
              <a:solidFill>
                <a:schemeClr val="tx1"/>
              </a:solidFill>
            </a:rPr>
            <a:t> </a:t>
          </a:r>
          <a:r>
            <a:rPr lang="en-US" sz="1400" b="1" kern="1200" dirty="0" err="1">
              <a:solidFill>
                <a:schemeClr val="tx1"/>
              </a:solidFill>
            </a:rPr>
            <a:t>kokoontumiskerralla</a:t>
          </a:r>
          <a:r>
            <a:rPr lang="en-US" sz="1400" b="1" kern="1200" dirty="0">
              <a:solidFill>
                <a:schemeClr val="tx1"/>
              </a:solidFill>
            </a:rPr>
            <a:t> (</a:t>
          </a:r>
          <a:r>
            <a:rPr lang="en-US" sz="1400" b="1" kern="1200" dirty="0" err="1">
              <a:solidFill>
                <a:schemeClr val="tx1"/>
              </a:solidFill>
            </a:rPr>
            <a:t>vastausprosentit</a:t>
          </a:r>
          <a:r>
            <a:rPr lang="en-US" sz="1400" b="1" kern="1200" dirty="0">
              <a:solidFill>
                <a:schemeClr val="tx1"/>
              </a:solidFill>
            </a:rPr>
            <a:t> 100 ja 90) </a:t>
          </a:r>
          <a:r>
            <a:rPr lang="en-US" sz="1400" b="1" kern="1200" dirty="0" err="1">
              <a:solidFill>
                <a:schemeClr val="tx1"/>
              </a:solidFill>
            </a:rPr>
            <a:t>sekä</a:t>
          </a:r>
          <a:r>
            <a:rPr lang="en-US" sz="1400" b="1" kern="1200" dirty="0">
              <a:solidFill>
                <a:schemeClr val="tx1"/>
              </a:solidFill>
            </a:rPr>
            <a:t> </a:t>
          </a:r>
          <a:r>
            <a:rPr lang="en-US" sz="1400" b="1" kern="1200" dirty="0" err="1">
              <a:solidFill>
                <a:schemeClr val="tx1"/>
              </a:solidFill>
            </a:rPr>
            <a:t>kuuden</a:t>
          </a:r>
          <a:r>
            <a:rPr lang="en-US" sz="1400" b="1" kern="1200" dirty="0">
              <a:solidFill>
                <a:schemeClr val="tx1"/>
              </a:solidFill>
            </a:rPr>
            <a:t> kk. </a:t>
          </a:r>
          <a:r>
            <a:rPr lang="en-US" sz="1400" b="1" kern="1200" dirty="0" err="1">
              <a:solidFill>
                <a:schemeClr val="tx1"/>
              </a:solidFill>
            </a:rPr>
            <a:t>kuluttua</a:t>
          </a:r>
          <a:r>
            <a:rPr lang="en-US" sz="1400" b="1" kern="1200" dirty="0">
              <a:solidFill>
                <a:schemeClr val="tx1"/>
              </a:solidFill>
            </a:rPr>
            <a:t> </a:t>
          </a:r>
          <a:r>
            <a:rPr lang="en-US" sz="1400" b="1" kern="1200" dirty="0" err="1">
              <a:solidFill>
                <a:schemeClr val="tx1"/>
              </a:solidFill>
            </a:rPr>
            <a:t>ryhmän</a:t>
          </a:r>
          <a:r>
            <a:rPr lang="en-US" sz="1400" b="1" kern="1200" dirty="0">
              <a:solidFill>
                <a:schemeClr val="tx1"/>
              </a:solidFill>
            </a:rPr>
            <a:t> </a:t>
          </a:r>
          <a:r>
            <a:rPr lang="en-US" sz="1400" b="1" kern="1200" dirty="0" err="1">
              <a:solidFill>
                <a:schemeClr val="tx1"/>
              </a:solidFill>
            </a:rPr>
            <a:t>päättymisestä</a:t>
          </a:r>
          <a:r>
            <a:rPr lang="en-US" sz="1400" b="1" kern="1200" dirty="0">
              <a:solidFill>
                <a:schemeClr val="tx1"/>
              </a:solidFill>
            </a:rPr>
            <a:t> (60%).</a:t>
          </a:r>
        </a:p>
      </dsp:txBody>
      <dsp:txXfrm>
        <a:off x="5758038" y="2494"/>
        <a:ext cx="2408853" cy="1445312"/>
      </dsp:txXfrm>
    </dsp:sp>
    <dsp:sp modelId="{9BAAF907-3141-4031-B14B-EDB4743F8B57}">
      <dsp:nvSpPr>
        <dsp:cNvPr id="0" name=""/>
        <dsp:cNvSpPr/>
      </dsp:nvSpPr>
      <dsp:spPr>
        <a:xfrm>
          <a:off x="8407777" y="2494"/>
          <a:ext cx="2408853" cy="144531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err="1">
              <a:solidFill>
                <a:schemeClr val="tx1"/>
              </a:solidFill>
            </a:rPr>
            <a:t>Ryhmiin</a:t>
          </a:r>
          <a:r>
            <a:rPr lang="en-US" sz="1600" b="1" kern="1200" dirty="0">
              <a:solidFill>
                <a:schemeClr val="tx1"/>
              </a:solidFill>
            </a:rPr>
            <a:t> </a:t>
          </a:r>
          <a:r>
            <a:rPr lang="en-US" sz="1600" b="1" kern="1200" dirty="0" err="1">
              <a:solidFill>
                <a:schemeClr val="tx1"/>
              </a:solidFill>
            </a:rPr>
            <a:t>osallistuneista</a:t>
          </a:r>
          <a:r>
            <a:rPr lang="en-US" sz="1600" b="1" kern="1200" dirty="0">
              <a:solidFill>
                <a:schemeClr val="tx1"/>
              </a:solidFill>
            </a:rPr>
            <a:t> </a:t>
          </a:r>
        </a:p>
        <a:p>
          <a:pPr marL="0" lvl="0" indent="0" algn="ctr" defTabSz="711200">
            <a:lnSpc>
              <a:spcPct val="90000"/>
            </a:lnSpc>
            <a:spcBef>
              <a:spcPct val="0"/>
            </a:spcBef>
            <a:spcAft>
              <a:spcPct val="35000"/>
            </a:spcAft>
            <a:buNone/>
          </a:pPr>
          <a:r>
            <a:rPr lang="en-US" sz="1600" b="1" kern="1200" dirty="0">
              <a:solidFill>
                <a:schemeClr val="tx1"/>
              </a:solidFill>
            </a:rPr>
            <a:t>19 </a:t>
          </a:r>
          <a:r>
            <a:rPr lang="en-US" sz="1600" b="1" kern="1200" dirty="0" err="1">
              <a:solidFill>
                <a:schemeClr val="tx1"/>
              </a:solidFill>
            </a:rPr>
            <a:t>oli</a:t>
          </a:r>
          <a:r>
            <a:rPr lang="en-US" sz="1600" b="1" kern="1200" dirty="0">
              <a:solidFill>
                <a:schemeClr val="tx1"/>
              </a:solidFill>
            </a:rPr>
            <a:t> 30-60 </a:t>
          </a:r>
          <a:r>
            <a:rPr lang="en-US" sz="1600" b="1" kern="1200" dirty="0" err="1">
              <a:solidFill>
                <a:schemeClr val="tx1"/>
              </a:solidFill>
            </a:rPr>
            <a:t>vuotiaita</a:t>
          </a:r>
          <a:r>
            <a:rPr lang="en-US" sz="1600" b="1" kern="1200" dirty="0">
              <a:solidFill>
                <a:schemeClr val="tx1"/>
              </a:solidFill>
            </a:rPr>
            <a:t>, </a:t>
          </a:r>
        </a:p>
        <a:p>
          <a:pPr marL="0" lvl="0" indent="0" algn="ctr" defTabSz="711200">
            <a:lnSpc>
              <a:spcPct val="90000"/>
            </a:lnSpc>
            <a:spcBef>
              <a:spcPct val="0"/>
            </a:spcBef>
            <a:spcAft>
              <a:spcPct val="35000"/>
            </a:spcAft>
            <a:buNone/>
          </a:pPr>
          <a:r>
            <a:rPr lang="en-US" sz="1600" b="1" kern="1200" dirty="0">
              <a:solidFill>
                <a:schemeClr val="tx1"/>
              </a:solidFill>
            </a:rPr>
            <a:t>16 </a:t>
          </a:r>
          <a:r>
            <a:rPr lang="en-US" sz="1600" b="1" kern="1200" dirty="0" err="1">
              <a:solidFill>
                <a:schemeClr val="tx1"/>
              </a:solidFill>
            </a:rPr>
            <a:t>oli</a:t>
          </a:r>
          <a:r>
            <a:rPr lang="en-US" sz="1600" b="1" kern="1200" dirty="0">
              <a:solidFill>
                <a:schemeClr val="tx1"/>
              </a:solidFill>
            </a:rPr>
            <a:t> 60-69 </a:t>
          </a:r>
          <a:r>
            <a:rPr lang="en-US" sz="1600" b="1" kern="1200" dirty="0" err="1">
              <a:solidFill>
                <a:schemeClr val="tx1"/>
              </a:solidFill>
            </a:rPr>
            <a:t>vuotiaita</a:t>
          </a:r>
          <a:r>
            <a:rPr lang="en-US" sz="1600" b="1" kern="1200" dirty="0">
              <a:solidFill>
                <a:schemeClr val="tx1"/>
              </a:solidFill>
            </a:rPr>
            <a:t> ja </a:t>
          </a:r>
        </a:p>
        <a:p>
          <a:pPr marL="0" lvl="0" indent="0" algn="ctr" defTabSz="711200">
            <a:lnSpc>
              <a:spcPct val="90000"/>
            </a:lnSpc>
            <a:spcBef>
              <a:spcPct val="0"/>
            </a:spcBef>
            <a:spcAft>
              <a:spcPct val="35000"/>
            </a:spcAft>
            <a:buNone/>
          </a:pPr>
          <a:r>
            <a:rPr lang="en-US" sz="1600" b="1" kern="1200" dirty="0" err="1">
              <a:solidFill>
                <a:schemeClr val="tx1"/>
              </a:solidFill>
            </a:rPr>
            <a:t>pari</a:t>
          </a:r>
          <a:r>
            <a:rPr lang="en-US" sz="1600" b="1" kern="1200" dirty="0">
              <a:solidFill>
                <a:schemeClr val="tx1"/>
              </a:solidFill>
            </a:rPr>
            <a:t> </a:t>
          </a:r>
          <a:r>
            <a:rPr lang="en-US" sz="1600" b="1" kern="1200" dirty="0" err="1">
              <a:solidFill>
                <a:schemeClr val="tx1"/>
              </a:solidFill>
            </a:rPr>
            <a:t>henkilöä</a:t>
          </a:r>
          <a:r>
            <a:rPr lang="en-US" sz="1600" b="1" kern="1200" dirty="0">
              <a:solidFill>
                <a:schemeClr val="tx1"/>
              </a:solidFill>
            </a:rPr>
            <a:t> </a:t>
          </a:r>
          <a:r>
            <a:rPr lang="en-US" sz="1600" b="1" kern="1200" dirty="0" err="1">
              <a:solidFill>
                <a:schemeClr val="tx1"/>
              </a:solidFill>
            </a:rPr>
            <a:t>yli</a:t>
          </a:r>
          <a:r>
            <a:rPr lang="en-US" sz="1600" b="1" kern="1200" dirty="0">
              <a:solidFill>
                <a:schemeClr val="tx1"/>
              </a:solidFill>
            </a:rPr>
            <a:t> 70 v</a:t>
          </a:r>
          <a:r>
            <a:rPr lang="en-US" sz="1200" b="1" kern="1200" dirty="0">
              <a:solidFill>
                <a:schemeClr val="tx1"/>
              </a:solidFill>
            </a:rPr>
            <a:t>.</a:t>
          </a:r>
        </a:p>
      </dsp:txBody>
      <dsp:txXfrm>
        <a:off x="8407777" y="2494"/>
        <a:ext cx="2408853" cy="1445312"/>
      </dsp:txXfrm>
    </dsp:sp>
    <dsp:sp modelId="{9CA4466A-1DD2-4BA3-8044-ABCE17B3EBD1}">
      <dsp:nvSpPr>
        <dsp:cNvPr id="0" name=""/>
        <dsp:cNvSpPr/>
      </dsp:nvSpPr>
      <dsp:spPr>
        <a:xfrm>
          <a:off x="443300" y="1660696"/>
          <a:ext cx="2408853" cy="144531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err="1">
              <a:solidFill>
                <a:schemeClr val="tx1"/>
              </a:solidFill>
            </a:rPr>
            <a:t>Osallistujien</a:t>
          </a:r>
          <a:r>
            <a:rPr lang="en-US" sz="1400" b="1" kern="1200" dirty="0">
              <a:solidFill>
                <a:schemeClr val="tx1"/>
              </a:solidFill>
            </a:rPr>
            <a:t> </a:t>
          </a:r>
          <a:r>
            <a:rPr lang="en-US" sz="1400" b="1" kern="1200" dirty="0" err="1">
              <a:solidFill>
                <a:schemeClr val="tx1"/>
              </a:solidFill>
            </a:rPr>
            <a:t>terveydessä</a:t>
          </a:r>
          <a:r>
            <a:rPr lang="en-US" sz="1400" b="1" kern="1200" dirty="0">
              <a:solidFill>
                <a:schemeClr val="tx1"/>
              </a:solidFill>
            </a:rPr>
            <a:t> ja </a:t>
          </a:r>
          <a:r>
            <a:rPr lang="en-US" sz="1400" b="1" kern="1200" dirty="0" err="1">
              <a:solidFill>
                <a:schemeClr val="tx1"/>
              </a:solidFill>
            </a:rPr>
            <a:t>hyvinvoinnissa</a:t>
          </a:r>
          <a:r>
            <a:rPr lang="en-US" sz="1400" b="1" kern="1200" dirty="0">
              <a:solidFill>
                <a:schemeClr val="tx1"/>
              </a:solidFill>
            </a:rPr>
            <a:t> </a:t>
          </a:r>
          <a:r>
            <a:rPr lang="en-US" sz="1400" b="1" kern="1200" dirty="0" err="1">
              <a:solidFill>
                <a:schemeClr val="tx1"/>
              </a:solidFill>
            </a:rPr>
            <a:t>tapahtui</a:t>
          </a:r>
          <a:r>
            <a:rPr lang="en-US" sz="1400" b="1" kern="1200" dirty="0">
              <a:solidFill>
                <a:schemeClr val="tx1"/>
              </a:solidFill>
            </a:rPr>
            <a:t> </a:t>
          </a:r>
          <a:r>
            <a:rPr lang="en-US" sz="1400" b="1" kern="1200" dirty="0" err="1">
              <a:solidFill>
                <a:schemeClr val="tx1"/>
              </a:solidFill>
            </a:rPr>
            <a:t>parannuksia</a:t>
          </a:r>
          <a:r>
            <a:rPr lang="en-US" sz="1400" b="1" kern="1200" dirty="0">
              <a:solidFill>
                <a:schemeClr val="tx1"/>
              </a:solidFill>
            </a:rPr>
            <a:t> </a:t>
          </a:r>
          <a:r>
            <a:rPr lang="en-US" sz="1400" b="1" kern="1200" dirty="0" err="1">
              <a:solidFill>
                <a:schemeClr val="tx1"/>
              </a:solidFill>
            </a:rPr>
            <a:t>useilla</a:t>
          </a:r>
          <a:r>
            <a:rPr lang="en-US" sz="1400" b="1" kern="1200" dirty="0">
              <a:solidFill>
                <a:schemeClr val="tx1"/>
              </a:solidFill>
            </a:rPr>
            <a:t> </a:t>
          </a:r>
          <a:r>
            <a:rPr lang="en-US" sz="1400" b="1" kern="1200" dirty="0" err="1">
              <a:solidFill>
                <a:schemeClr val="tx1"/>
              </a:solidFill>
            </a:rPr>
            <a:t>ulottuvuuksilla</a:t>
          </a:r>
          <a:r>
            <a:rPr lang="en-US" sz="1400" b="1" kern="1200" dirty="0">
              <a:solidFill>
                <a:schemeClr val="tx1"/>
              </a:solidFill>
            </a:rPr>
            <a:t> (mm. </a:t>
          </a:r>
          <a:r>
            <a:rPr lang="en-US" sz="1400" b="1" kern="1200" dirty="0" err="1">
              <a:solidFill>
                <a:schemeClr val="tx1"/>
              </a:solidFill>
            </a:rPr>
            <a:t>liikkuminen</a:t>
          </a:r>
          <a:r>
            <a:rPr lang="en-US" sz="1400" b="1" kern="1200" dirty="0">
              <a:solidFill>
                <a:schemeClr val="tx1"/>
              </a:solidFill>
            </a:rPr>
            <a:t>, </a:t>
          </a:r>
          <a:r>
            <a:rPr lang="en-US" sz="1400" b="1" kern="1200" dirty="0" err="1">
              <a:solidFill>
                <a:schemeClr val="tx1"/>
              </a:solidFill>
            </a:rPr>
            <a:t>syöminen</a:t>
          </a:r>
          <a:r>
            <a:rPr lang="en-US" sz="1400" b="1" kern="1200" dirty="0">
              <a:solidFill>
                <a:schemeClr val="tx1"/>
              </a:solidFill>
            </a:rPr>
            <a:t> ja </a:t>
          </a:r>
          <a:r>
            <a:rPr lang="en-US" sz="1400" b="1" kern="1200" dirty="0" err="1">
              <a:solidFill>
                <a:schemeClr val="tx1"/>
              </a:solidFill>
            </a:rPr>
            <a:t>arjessa</a:t>
          </a:r>
          <a:r>
            <a:rPr lang="en-US" sz="1400" b="1" kern="1200" dirty="0">
              <a:solidFill>
                <a:schemeClr val="tx1"/>
              </a:solidFill>
            </a:rPr>
            <a:t> </a:t>
          </a:r>
          <a:r>
            <a:rPr lang="en-US" sz="1400" b="1" kern="1200" dirty="0" err="1">
              <a:solidFill>
                <a:schemeClr val="tx1"/>
              </a:solidFill>
            </a:rPr>
            <a:t>jaksaminen</a:t>
          </a:r>
          <a:r>
            <a:rPr lang="en-US" sz="1200" b="1" kern="1200" dirty="0">
              <a:solidFill>
                <a:schemeClr val="tx1"/>
              </a:solidFill>
            </a:rPr>
            <a:t>).</a:t>
          </a:r>
        </a:p>
      </dsp:txBody>
      <dsp:txXfrm>
        <a:off x="443300" y="1660696"/>
        <a:ext cx="2408853" cy="1445312"/>
      </dsp:txXfrm>
    </dsp:sp>
    <dsp:sp modelId="{FC109F2B-679B-447C-BB3B-87CA1FAC1256}">
      <dsp:nvSpPr>
        <dsp:cNvPr id="0" name=""/>
        <dsp:cNvSpPr/>
      </dsp:nvSpPr>
      <dsp:spPr>
        <a:xfrm>
          <a:off x="3102361" y="1688691"/>
          <a:ext cx="2408853" cy="144531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tx1"/>
              </a:solidFill>
            </a:rPr>
            <a:t>Esimerkiksi 80 % </a:t>
          </a:r>
          <a:r>
            <a:rPr lang="en-US" sz="1400" b="1" kern="1200" dirty="0" err="1">
              <a:solidFill>
                <a:schemeClr val="tx1"/>
              </a:solidFill>
            </a:rPr>
            <a:t>ryhmäläisistä</a:t>
          </a:r>
          <a:r>
            <a:rPr lang="en-US" sz="1400" b="1" kern="1200" dirty="0">
              <a:solidFill>
                <a:schemeClr val="tx1"/>
              </a:solidFill>
            </a:rPr>
            <a:t> ja 78 % </a:t>
          </a:r>
          <a:r>
            <a:rPr lang="en-US" sz="1400" b="1" kern="1200" dirty="0" err="1">
              <a:solidFill>
                <a:schemeClr val="tx1"/>
              </a:solidFill>
            </a:rPr>
            <a:t>ohjaajista</a:t>
          </a:r>
          <a:r>
            <a:rPr lang="en-US" sz="1400" b="1" kern="1200" dirty="0">
              <a:solidFill>
                <a:schemeClr val="tx1"/>
              </a:solidFill>
            </a:rPr>
            <a:t> </a:t>
          </a:r>
          <a:r>
            <a:rPr lang="en-US" sz="1400" b="1" kern="1200" dirty="0" err="1">
              <a:solidFill>
                <a:schemeClr val="tx1"/>
              </a:solidFill>
            </a:rPr>
            <a:t>koki</a:t>
          </a:r>
          <a:r>
            <a:rPr lang="en-US" sz="1400" b="1" kern="1200" dirty="0">
              <a:solidFill>
                <a:schemeClr val="tx1"/>
              </a:solidFill>
            </a:rPr>
            <a:t> </a:t>
          </a:r>
          <a:r>
            <a:rPr lang="en-US" sz="1400" b="1" kern="1200" dirty="0" err="1">
              <a:solidFill>
                <a:schemeClr val="tx1"/>
              </a:solidFill>
            </a:rPr>
            <a:t>ryhmän</a:t>
          </a:r>
          <a:r>
            <a:rPr lang="en-US" sz="1400" b="1" kern="1200" dirty="0">
              <a:solidFill>
                <a:schemeClr val="tx1"/>
              </a:solidFill>
            </a:rPr>
            <a:t> </a:t>
          </a:r>
          <a:r>
            <a:rPr lang="en-US" sz="1400" b="1" kern="1200" dirty="0" err="1">
              <a:solidFill>
                <a:schemeClr val="tx1"/>
              </a:solidFill>
            </a:rPr>
            <a:t>tukeneen</a:t>
          </a:r>
          <a:r>
            <a:rPr lang="en-US" sz="1400" b="1" kern="1200" dirty="0">
              <a:solidFill>
                <a:schemeClr val="tx1"/>
              </a:solidFill>
            </a:rPr>
            <a:t> </a:t>
          </a:r>
          <a:r>
            <a:rPr lang="en-US" sz="1400" b="1" kern="1200" dirty="0" err="1">
              <a:solidFill>
                <a:schemeClr val="tx1"/>
              </a:solidFill>
            </a:rPr>
            <a:t>heitä</a:t>
          </a:r>
          <a:r>
            <a:rPr lang="en-US" sz="1400" b="1" kern="1200" dirty="0">
              <a:solidFill>
                <a:schemeClr val="tx1"/>
              </a:solidFill>
            </a:rPr>
            <a:t> </a:t>
          </a:r>
          <a:r>
            <a:rPr lang="en-US" sz="1400" b="1" kern="1200" dirty="0" err="1">
              <a:solidFill>
                <a:schemeClr val="tx1"/>
              </a:solidFill>
            </a:rPr>
            <a:t>elintapamuutoksessa</a:t>
          </a:r>
          <a:r>
            <a:rPr lang="en-US" sz="1400" b="1" kern="1200" dirty="0">
              <a:solidFill>
                <a:schemeClr val="tx1"/>
              </a:solidFill>
            </a:rPr>
            <a:t>. </a:t>
          </a:r>
        </a:p>
      </dsp:txBody>
      <dsp:txXfrm>
        <a:off x="3102361" y="1688691"/>
        <a:ext cx="2408853" cy="1445312"/>
      </dsp:txXfrm>
    </dsp:sp>
    <dsp:sp modelId="{FC8D0890-A5F3-4868-AF21-0BC6609E8B38}">
      <dsp:nvSpPr>
        <dsp:cNvPr id="0" name=""/>
        <dsp:cNvSpPr/>
      </dsp:nvSpPr>
      <dsp:spPr>
        <a:xfrm>
          <a:off x="5752100" y="1688691"/>
          <a:ext cx="2408853" cy="144531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i-FI" sz="1400" b="1" kern="1200" dirty="0">
              <a:solidFill>
                <a:schemeClr val="tx1"/>
              </a:solidFill>
            </a:rPr>
            <a:t>Ryhmiin osallistuneista 44% (kasvu 14,5%) ja ohjaajista 55% (kasvu 25,5%) liikkui kuusi kertaa tai enemmän viikoittain ryhmän päättyessä. </a:t>
          </a:r>
          <a:endParaRPr lang="en-US" sz="1400" b="1" kern="1200" dirty="0">
            <a:solidFill>
              <a:schemeClr val="tx1"/>
            </a:solidFill>
          </a:endParaRPr>
        </a:p>
      </dsp:txBody>
      <dsp:txXfrm>
        <a:off x="5752100" y="1688691"/>
        <a:ext cx="2408853" cy="1445312"/>
      </dsp:txXfrm>
    </dsp:sp>
    <dsp:sp modelId="{55CB8201-6296-42A8-8D43-98D1A85BCD6E}">
      <dsp:nvSpPr>
        <dsp:cNvPr id="0" name=""/>
        <dsp:cNvSpPr/>
      </dsp:nvSpPr>
      <dsp:spPr>
        <a:xfrm>
          <a:off x="8401839" y="1688691"/>
          <a:ext cx="2408853" cy="144531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err="1">
              <a:solidFill>
                <a:schemeClr val="tx1"/>
              </a:solidFill>
            </a:rPr>
            <a:t>Tyytyväisyys</a:t>
          </a:r>
          <a:r>
            <a:rPr lang="en-US" sz="1400" b="1" kern="1200" dirty="0">
              <a:solidFill>
                <a:schemeClr val="tx1"/>
              </a:solidFill>
            </a:rPr>
            <a:t> </a:t>
          </a:r>
          <a:r>
            <a:rPr lang="en-US" sz="1400" b="1" kern="1200" dirty="0" err="1">
              <a:solidFill>
                <a:schemeClr val="tx1"/>
              </a:solidFill>
            </a:rPr>
            <a:t>omaan</a:t>
          </a:r>
          <a:r>
            <a:rPr lang="en-US" sz="1400" b="1" kern="1200" dirty="0">
              <a:solidFill>
                <a:schemeClr val="tx1"/>
              </a:solidFill>
            </a:rPr>
            <a:t> </a:t>
          </a:r>
          <a:r>
            <a:rPr lang="en-US" sz="1400" b="1" kern="1200" dirty="0" err="1">
              <a:solidFill>
                <a:schemeClr val="tx1"/>
              </a:solidFill>
            </a:rPr>
            <a:t>terveyteen</a:t>
          </a:r>
          <a:r>
            <a:rPr lang="en-US" sz="1400" b="1" kern="1200" dirty="0">
              <a:solidFill>
                <a:schemeClr val="tx1"/>
              </a:solidFill>
            </a:rPr>
            <a:t> </a:t>
          </a:r>
          <a:r>
            <a:rPr lang="en-US" sz="1400" b="1" kern="1200" dirty="0" err="1">
              <a:solidFill>
                <a:schemeClr val="tx1"/>
              </a:solidFill>
            </a:rPr>
            <a:t>kasvoi</a:t>
          </a:r>
          <a:r>
            <a:rPr lang="en-US" sz="1400" b="1" kern="1200" dirty="0">
              <a:solidFill>
                <a:schemeClr val="tx1"/>
              </a:solidFill>
            </a:rPr>
            <a:t> </a:t>
          </a:r>
          <a:r>
            <a:rPr lang="en-US" sz="1400" b="1" kern="1200" dirty="0" err="1">
              <a:solidFill>
                <a:schemeClr val="tx1"/>
              </a:solidFill>
            </a:rPr>
            <a:t>merkittävästi</a:t>
          </a:r>
          <a:r>
            <a:rPr lang="en-US" sz="1400" b="1" kern="1200" dirty="0">
              <a:solidFill>
                <a:schemeClr val="tx1"/>
              </a:solidFill>
            </a:rPr>
            <a:t> </a:t>
          </a:r>
          <a:r>
            <a:rPr lang="en-US" sz="1400" b="1" kern="1200" dirty="0" err="1">
              <a:solidFill>
                <a:schemeClr val="tx1"/>
              </a:solidFill>
            </a:rPr>
            <a:t>ryhmän</a:t>
          </a:r>
          <a:r>
            <a:rPr lang="en-US" sz="1400" b="1" kern="1200" dirty="0">
              <a:solidFill>
                <a:schemeClr val="tx1"/>
              </a:solidFill>
            </a:rPr>
            <a:t> </a:t>
          </a:r>
          <a:r>
            <a:rPr lang="en-US" sz="1400" b="1" kern="1200" dirty="0" err="1">
              <a:solidFill>
                <a:schemeClr val="tx1"/>
              </a:solidFill>
            </a:rPr>
            <a:t>aikana</a:t>
          </a:r>
          <a:r>
            <a:rPr lang="en-US" sz="1400" b="1" kern="1200" dirty="0">
              <a:solidFill>
                <a:schemeClr val="tx1"/>
              </a:solidFill>
            </a:rPr>
            <a:t> ja </a:t>
          </a:r>
          <a:r>
            <a:rPr lang="en-US" sz="1400" b="1" kern="1200" dirty="0" err="1">
              <a:solidFill>
                <a:schemeClr val="tx1"/>
              </a:solidFill>
            </a:rPr>
            <a:t>säilyi</a:t>
          </a:r>
          <a:r>
            <a:rPr lang="en-US" sz="1400" b="1" kern="1200" dirty="0">
              <a:solidFill>
                <a:schemeClr val="tx1"/>
              </a:solidFill>
            </a:rPr>
            <a:t> </a:t>
          </a:r>
          <a:r>
            <a:rPr lang="en-US" sz="1400" b="1" kern="1200" dirty="0" err="1">
              <a:solidFill>
                <a:schemeClr val="tx1"/>
              </a:solidFill>
            </a:rPr>
            <a:t>ryhmän</a:t>
          </a:r>
          <a:r>
            <a:rPr lang="en-US" sz="1400" b="1" kern="1200" dirty="0">
              <a:solidFill>
                <a:schemeClr val="tx1"/>
              </a:solidFill>
            </a:rPr>
            <a:t> </a:t>
          </a:r>
          <a:r>
            <a:rPr lang="en-US" sz="1400" b="1" kern="1200" dirty="0" err="1">
              <a:solidFill>
                <a:schemeClr val="tx1"/>
              </a:solidFill>
            </a:rPr>
            <a:t>jälkeen</a:t>
          </a:r>
          <a:r>
            <a:rPr lang="en-US" sz="1400" b="1" kern="1200" dirty="0">
              <a:solidFill>
                <a:schemeClr val="tx1"/>
              </a:solidFill>
            </a:rPr>
            <a:t> 58 %:</a:t>
          </a:r>
          <a:r>
            <a:rPr lang="en-US" sz="1400" b="1" kern="1200" dirty="0" err="1">
              <a:solidFill>
                <a:schemeClr val="tx1"/>
              </a:solidFill>
            </a:rPr>
            <a:t>lla</a:t>
          </a:r>
          <a:r>
            <a:rPr lang="en-US" sz="1400" b="1" kern="1200" dirty="0">
              <a:solidFill>
                <a:schemeClr val="tx1"/>
              </a:solidFill>
            </a:rPr>
            <a:t> </a:t>
          </a:r>
          <a:r>
            <a:rPr lang="en-US" sz="1400" b="1" kern="1200" dirty="0" err="1">
              <a:solidFill>
                <a:schemeClr val="tx1"/>
              </a:solidFill>
            </a:rPr>
            <a:t>osallistujista</a:t>
          </a:r>
          <a:r>
            <a:rPr lang="en-US" sz="1400" kern="1200" dirty="0"/>
            <a:t>.</a:t>
          </a:r>
        </a:p>
      </dsp:txBody>
      <dsp:txXfrm>
        <a:off x="8401839" y="1688691"/>
        <a:ext cx="2408853" cy="1445312"/>
      </dsp:txXfrm>
    </dsp:sp>
    <dsp:sp modelId="{EAAB0F2B-62A6-40EC-82CB-9FBCF2967D61}">
      <dsp:nvSpPr>
        <dsp:cNvPr id="0" name=""/>
        <dsp:cNvSpPr/>
      </dsp:nvSpPr>
      <dsp:spPr>
        <a:xfrm>
          <a:off x="3102361" y="3374889"/>
          <a:ext cx="2408853" cy="144531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tx1"/>
              </a:solidFill>
            </a:rPr>
            <a:t>97 % </a:t>
          </a:r>
          <a:r>
            <a:rPr lang="en-US" sz="1400" b="1" kern="1200" dirty="0" err="1">
              <a:solidFill>
                <a:schemeClr val="tx1"/>
              </a:solidFill>
            </a:rPr>
            <a:t>ryhmäläisistä</a:t>
          </a:r>
          <a:r>
            <a:rPr lang="en-US" sz="1400" b="1" kern="1200" dirty="0">
              <a:solidFill>
                <a:schemeClr val="tx1"/>
              </a:solidFill>
            </a:rPr>
            <a:t> ja 100 % </a:t>
          </a:r>
          <a:r>
            <a:rPr lang="en-US" sz="1400" b="1" kern="1200" dirty="0" err="1">
              <a:solidFill>
                <a:schemeClr val="tx1"/>
              </a:solidFill>
            </a:rPr>
            <a:t>ohjaajista</a:t>
          </a:r>
          <a:r>
            <a:rPr lang="en-US" sz="1400" b="1" kern="1200" dirty="0">
              <a:solidFill>
                <a:schemeClr val="tx1"/>
              </a:solidFill>
            </a:rPr>
            <a:t> </a:t>
          </a:r>
          <a:r>
            <a:rPr lang="en-US" sz="1400" b="1" kern="1200" dirty="0" err="1">
              <a:solidFill>
                <a:schemeClr val="tx1"/>
              </a:solidFill>
            </a:rPr>
            <a:t>koki</a:t>
          </a:r>
          <a:r>
            <a:rPr lang="en-US" sz="1400" b="1" kern="1200" dirty="0">
              <a:solidFill>
                <a:schemeClr val="tx1"/>
              </a:solidFill>
            </a:rPr>
            <a:t> </a:t>
          </a:r>
          <a:r>
            <a:rPr lang="en-US" sz="1400" b="1" kern="1200" dirty="0" err="1">
              <a:solidFill>
                <a:schemeClr val="tx1"/>
              </a:solidFill>
            </a:rPr>
            <a:t>olleensa</a:t>
          </a:r>
          <a:r>
            <a:rPr lang="en-US" sz="1400" b="1" kern="1200" dirty="0">
              <a:solidFill>
                <a:schemeClr val="tx1"/>
              </a:solidFill>
            </a:rPr>
            <a:t> </a:t>
          </a:r>
          <a:r>
            <a:rPr lang="en-US" sz="1400" b="1" kern="1200" dirty="0" err="1">
              <a:solidFill>
                <a:schemeClr val="tx1"/>
              </a:solidFill>
            </a:rPr>
            <a:t>osa</a:t>
          </a:r>
          <a:r>
            <a:rPr lang="en-US" sz="1400" b="1" kern="1200" dirty="0">
              <a:solidFill>
                <a:schemeClr val="tx1"/>
              </a:solidFill>
            </a:rPr>
            <a:t> Vertaistervarit-</a:t>
          </a:r>
          <a:r>
            <a:rPr lang="en-US" sz="1400" b="1" kern="1200" dirty="0" err="1">
              <a:solidFill>
                <a:schemeClr val="tx1"/>
              </a:solidFill>
            </a:rPr>
            <a:t>ryhmää</a:t>
          </a:r>
          <a:r>
            <a:rPr lang="en-US" sz="1400" b="1" kern="1200" dirty="0">
              <a:solidFill>
                <a:schemeClr val="tx1"/>
              </a:solidFill>
            </a:rPr>
            <a:t>. </a:t>
          </a:r>
          <a:r>
            <a:rPr lang="en-US" sz="1400" b="1" kern="1200" dirty="0" err="1">
              <a:solidFill>
                <a:schemeClr val="tx1"/>
              </a:solidFill>
            </a:rPr>
            <a:t>Ryhmäytymisen</a:t>
          </a:r>
          <a:r>
            <a:rPr lang="en-US" sz="1400" b="1" kern="1200" dirty="0">
              <a:solidFill>
                <a:schemeClr val="tx1"/>
              </a:solidFill>
            </a:rPr>
            <a:t> ja </a:t>
          </a:r>
          <a:r>
            <a:rPr lang="en-US" sz="1400" b="1" kern="1200" dirty="0" err="1">
              <a:solidFill>
                <a:schemeClr val="tx1"/>
              </a:solidFill>
            </a:rPr>
            <a:t>ryhmään</a:t>
          </a:r>
          <a:r>
            <a:rPr lang="en-US" sz="1400" b="1" kern="1200" dirty="0">
              <a:solidFill>
                <a:schemeClr val="tx1"/>
              </a:solidFill>
            </a:rPr>
            <a:t> </a:t>
          </a:r>
          <a:r>
            <a:rPr lang="en-US" sz="1400" b="1" kern="1200" dirty="0" err="1">
              <a:solidFill>
                <a:schemeClr val="tx1"/>
              </a:solidFill>
            </a:rPr>
            <a:t>kuulumisen</a:t>
          </a:r>
          <a:r>
            <a:rPr lang="en-US" sz="1400" b="1" kern="1200" dirty="0">
              <a:solidFill>
                <a:schemeClr val="tx1"/>
              </a:solidFill>
            </a:rPr>
            <a:t> </a:t>
          </a:r>
          <a:r>
            <a:rPr lang="en-US" sz="1400" b="1" kern="1200" dirty="0" err="1">
              <a:solidFill>
                <a:schemeClr val="tx1"/>
              </a:solidFill>
            </a:rPr>
            <a:t>tunteen</a:t>
          </a:r>
          <a:r>
            <a:rPr lang="en-US" sz="1400" b="1" kern="1200" dirty="0">
              <a:solidFill>
                <a:schemeClr val="tx1"/>
              </a:solidFill>
            </a:rPr>
            <a:t> </a:t>
          </a:r>
          <a:r>
            <a:rPr lang="en-US" sz="1400" b="1" kern="1200" dirty="0" err="1">
              <a:solidFill>
                <a:schemeClr val="tx1"/>
              </a:solidFill>
            </a:rPr>
            <a:t>voidaan</a:t>
          </a:r>
          <a:r>
            <a:rPr lang="en-US" sz="1400" b="1" kern="1200" dirty="0">
              <a:solidFill>
                <a:schemeClr val="tx1"/>
              </a:solidFill>
            </a:rPr>
            <a:t> </a:t>
          </a:r>
          <a:r>
            <a:rPr lang="en-US" sz="1400" b="1" kern="1200" dirty="0" err="1">
              <a:solidFill>
                <a:schemeClr val="tx1"/>
              </a:solidFill>
            </a:rPr>
            <a:t>ajatella</a:t>
          </a:r>
          <a:r>
            <a:rPr lang="en-US" sz="1400" b="1" kern="1200" dirty="0">
              <a:solidFill>
                <a:schemeClr val="tx1"/>
              </a:solidFill>
            </a:rPr>
            <a:t> </a:t>
          </a:r>
          <a:r>
            <a:rPr lang="en-US" sz="1400" b="1" kern="1200" dirty="0" err="1">
              <a:solidFill>
                <a:schemeClr val="tx1"/>
              </a:solidFill>
            </a:rPr>
            <a:t>vaikuttaneen</a:t>
          </a:r>
          <a:r>
            <a:rPr lang="en-US" sz="1400" b="1" kern="1200" dirty="0">
              <a:solidFill>
                <a:schemeClr val="tx1"/>
              </a:solidFill>
            </a:rPr>
            <a:t> </a:t>
          </a:r>
          <a:r>
            <a:rPr lang="en-US" sz="1400" b="1" kern="1200" dirty="0" err="1">
              <a:solidFill>
                <a:schemeClr val="tx1"/>
              </a:solidFill>
            </a:rPr>
            <a:t>hankkeen</a:t>
          </a:r>
          <a:r>
            <a:rPr lang="en-US" sz="1400" b="1" kern="1200" dirty="0">
              <a:solidFill>
                <a:schemeClr val="tx1"/>
              </a:solidFill>
            </a:rPr>
            <a:t> </a:t>
          </a:r>
          <a:r>
            <a:rPr lang="en-US" sz="1400" b="1" kern="1200" dirty="0" err="1">
              <a:solidFill>
                <a:schemeClr val="tx1"/>
              </a:solidFill>
            </a:rPr>
            <a:t>positiivisiin</a:t>
          </a:r>
          <a:r>
            <a:rPr lang="en-US" sz="1400" b="1" kern="1200" dirty="0">
              <a:solidFill>
                <a:schemeClr val="tx1"/>
              </a:solidFill>
            </a:rPr>
            <a:t> </a:t>
          </a:r>
          <a:r>
            <a:rPr lang="en-US" sz="1400" b="1" kern="1200" dirty="0" err="1">
              <a:solidFill>
                <a:schemeClr val="tx1"/>
              </a:solidFill>
            </a:rPr>
            <a:t>tuloksiin</a:t>
          </a:r>
          <a:r>
            <a:rPr lang="en-US" sz="1400" b="1" kern="1200" dirty="0">
              <a:solidFill>
                <a:schemeClr val="tx1"/>
              </a:solidFill>
            </a:rPr>
            <a:t>.</a:t>
          </a:r>
        </a:p>
      </dsp:txBody>
      <dsp:txXfrm>
        <a:off x="3102361" y="3374889"/>
        <a:ext cx="2408853" cy="1445312"/>
      </dsp:txXfrm>
    </dsp:sp>
    <dsp:sp modelId="{BF4C6C16-D52B-419C-BCA4-48272A6B3ECF}">
      <dsp:nvSpPr>
        <dsp:cNvPr id="0" name=""/>
        <dsp:cNvSpPr/>
      </dsp:nvSpPr>
      <dsp:spPr>
        <a:xfrm>
          <a:off x="5752100" y="3374889"/>
          <a:ext cx="2408853" cy="144531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Lähde: </a:t>
          </a:r>
          <a:r>
            <a:rPr lang="en-US" sz="1600" kern="1200" dirty="0" err="1"/>
            <a:t>Seurantatietoa</a:t>
          </a:r>
          <a:r>
            <a:rPr lang="en-US" sz="1600" kern="1200" dirty="0"/>
            <a:t> v. 2020-2021 </a:t>
          </a:r>
          <a:r>
            <a:rPr lang="en-US" sz="1600" kern="1200" dirty="0" err="1"/>
            <a:t>ryhmistä</a:t>
          </a:r>
          <a:r>
            <a:rPr lang="en-US" sz="1600" kern="1200" dirty="0"/>
            <a:t>: </a:t>
          </a:r>
          <a:r>
            <a:rPr lang="en-US" sz="1600" kern="1200" dirty="0">
              <a:hlinkClick xmlns:r="http://schemas.openxmlformats.org/officeDocument/2006/relationships" r:id="rId1"/>
            </a:rPr>
            <a:t>Vertaistervarit-</a:t>
          </a:r>
          <a:r>
            <a:rPr lang="en-US" sz="1600" kern="1200" dirty="0" err="1">
              <a:hlinkClick xmlns:r="http://schemas.openxmlformats.org/officeDocument/2006/relationships" r:id="rId1"/>
            </a:rPr>
            <a:t>ryhmien</a:t>
          </a:r>
          <a:r>
            <a:rPr lang="en-US" sz="1600" kern="1200" dirty="0">
              <a:hlinkClick xmlns:r="http://schemas.openxmlformats.org/officeDocument/2006/relationships" r:id="rId1"/>
            </a:rPr>
            <a:t> </a:t>
          </a:r>
          <a:r>
            <a:rPr lang="en-US" sz="1600" kern="1200" dirty="0" err="1">
              <a:hlinkClick xmlns:r="http://schemas.openxmlformats.org/officeDocument/2006/relationships" r:id="rId1"/>
            </a:rPr>
            <a:t>seurantatulokset</a:t>
          </a:r>
          <a:r>
            <a:rPr lang="en-US" sz="1600" kern="1200" dirty="0">
              <a:hlinkClick xmlns:r="http://schemas.openxmlformats.org/officeDocument/2006/relationships" r:id="rId1"/>
            </a:rPr>
            <a:t> 2021_2.pdf</a:t>
          </a:r>
          <a:endParaRPr lang="en-US" sz="1600" kern="1200" dirty="0"/>
        </a:p>
      </dsp:txBody>
      <dsp:txXfrm>
        <a:off x="5752100" y="3374889"/>
        <a:ext cx="2408853" cy="144531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7D88C0-22FF-46F6-8438-C089B6E8B337}">
      <dsp:nvSpPr>
        <dsp:cNvPr id="0" name=""/>
        <dsp:cNvSpPr/>
      </dsp:nvSpPr>
      <dsp:spPr>
        <a:xfrm>
          <a:off x="85500" y="2121"/>
          <a:ext cx="9209344" cy="1241722"/>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D255D4A-533D-40A1-8A34-DE44C1990EBB}">
      <dsp:nvSpPr>
        <dsp:cNvPr id="0" name=""/>
        <dsp:cNvSpPr/>
      </dsp:nvSpPr>
      <dsp:spPr>
        <a:xfrm>
          <a:off x="354295" y="282042"/>
          <a:ext cx="682947" cy="68294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7B978FC-9017-4FB8-BD1C-FD42B337BF69}">
      <dsp:nvSpPr>
        <dsp:cNvPr id="0" name=""/>
        <dsp:cNvSpPr/>
      </dsp:nvSpPr>
      <dsp:spPr>
        <a:xfrm>
          <a:off x="1338934" y="15090"/>
          <a:ext cx="4330537" cy="10879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7770" tIns="117770" rIns="288000" bIns="117770" numCol="1" spcCol="1270" anchor="ctr" anchorCtr="0">
          <a:noAutofit/>
        </a:bodyPr>
        <a:lstStyle/>
        <a:p>
          <a:pPr marL="0" lvl="0" indent="0" algn="l" defTabSz="622300">
            <a:lnSpc>
              <a:spcPct val="100000"/>
            </a:lnSpc>
            <a:spcBef>
              <a:spcPct val="0"/>
            </a:spcBef>
            <a:spcAft>
              <a:spcPct val="35000"/>
            </a:spcAft>
            <a:buNone/>
          </a:pPr>
          <a:r>
            <a:rPr lang="fi-FI" sz="1400" kern="1200" dirty="0"/>
            <a:t>Jo pelkästään </a:t>
          </a:r>
          <a:r>
            <a:rPr lang="fi-FI" sz="1400" b="1" kern="1200" dirty="0"/>
            <a:t>parantuneen terveyteen tyytyväisyyden osalta </a:t>
          </a:r>
          <a:r>
            <a:rPr lang="fi-FI" sz="1400" kern="1200" dirty="0"/>
            <a:t>Vertaistervareiden </a:t>
          </a:r>
          <a:r>
            <a:rPr lang="fi-FI" sz="1400" b="1" kern="1200" dirty="0"/>
            <a:t>SROI=3,4 </a:t>
          </a:r>
          <a:r>
            <a:rPr lang="fi-FI" sz="1400" kern="1200" dirty="0"/>
            <a:t>eli yli kolminkertainen ryhmän järjestämiskustannuksiin nähden: </a:t>
          </a:r>
          <a:endParaRPr lang="en-US" sz="1400" kern="1200" dirty="0"/>
        </a:p>
      </dsp:txBody>
      <dsp:txXfrm>
        <a:off x="1338934" y="15090"/>
        <a:ext cx="4330537" cy="1087913"/>
      </dsp:txXfrm>
    </dsp:sp>
    <dsp:sp modelId="{2F9BBC30-D4A1-4D81-8170-ECA354AC0A0B}">
      <dsp:nvSpPr>
        <dsp:cNvPr id="0" name=""/>
        <dsp:cNvSpPr/>
      </dsp:nvSpPr>
      <dsp:spPr>
        <a:xfrm>
          <a:off x="7386393" y="2655"/>
          <a:ext cx="38080" cy="12417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416" tIns="131416" rIns="131416" bIns="131416" numCol="1" spcCol="1270" anchor="ctr" anchorCtr="0">
          <a:noAutofit/>
        </a:bodyPr>
        <a:lstStyle/>
        <a:p>
          <a:pPr marL="0" lvl="0" indent="0" algn="l" defTabSz="488950">
            <a:lnSpc>
              <a:spcPct val="100000"/>
            </a:lnSpc>
            <a:spcBef>
              <a:spcPct val="0"/>
            </a:spcBef>
            <a:spcAft>
              <a:spcPct val="35000"/>
            </a:spcAft>
            <a:buNone/>
          </a:pPr>
          <a:endParaRPr lang="en-US" sz="1100" kern="1200" dirty="0"/>
        </a:p>
      </dsp:txBody>
      <dsp:txXfrm>
        <a:off x="7386393" y="2655"/>
        <a:ext cx="38080" cy="1241722"/>
      </dsp:txXfrm>
    </dsp:sp>
    <dsp:sp modelId="{CA4D2E7E-4A93-4656-9A9F-3FE73A40CF5C}">
      <dsp:nvSpPr>
        <dsp:cNvPr id="0" name=""/>
        <dsp:cNvSpPr/>
      </dsp:nvSpPr>
      <dsp:spPr>
        <a:xfrm>
          <a:off x="0" y="1554807"/>
          <a:ext cx="9294845" cy="1241722"/>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338C486-A591-484C-8BC4-9B1942CD540D}">
      <dsp:nvSpPr>
        <dsp:cNvPr id="0" name=""/>
        <dsp:cNvSpPr/>
      </dsp:nvSpPr>
      <dsp:spPr>
        <a:xfrm>
          <a:off x="375620" y="1834195"/>
          <a:ext cx="682947" cy="68294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39DF98D-E2C0-41DB-991C-B6D6074275A0}">
      <dsp:nvSpPr>
        <dsp:cNvPr id="0" name=""/>
        <dsp:cNvSpPr/>
      </dsp:nvSpPr>
      <dsp:spPr>
        <a:xfrm>
          <a:off x="1434189" y="1554807"/>
          <a:ext cx="7802461" cy="11127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7770" tIns="117770" rIns="117770" bIns="117770" numCol="1" spcCol="1270" anchor="ctr" anchorCtr="0">
          <a:noAutofit/>
        </a:bodyPr>
        <a:lstStyle/>
        <a:p>
          <a:pPr marL="0" lvl="0" indent="0" algn="just" defTabSz="622300">
            <a:lnSpc>
              <a:spcPct val="100000"/>
            </a:lnSpc>
            <a:spcBef>
              <a:spcPct val="0"/>
            </a:spcBef>
            <a:spcAft>
              <a:spcPct val="35000"/>
            </a:spcAft>
            <a:buNone/>
          </a:pPr>
          <a:r>
            <a:rPr lang="fi-FI" sz="1400" kern="1200" dirty="0"/>
            <a:t>Samalla tavalla laskettuna </a:t>
          </a:r>
          <a:r>
            <a:rPr lang="fi-FI" sz="1400" b="1" kern="1200" dirty="0"/>
            <a:t>arjen jaksamiselle laskettu sosiaalinen tuotto </a:t>
          </a:r>
          <a:r>
            <a:rPr lang="fi-FI" sz="1400" kern="1200" dirty="0"/>
            <a:t>on lähes kahdeksankertainen siihen sijoitettuun euroon nähden, </a:t>
          </a:r>
          <a:r>
            <a:rPr lang="fi-FI" sz="1400" b="1" kern="1200" dirty="0"/>
            <a:t>SROI= 7,7</a:t>
          </a:r>
          <a:r>
            <a:rPr lang="fi-FI" sz="1400" kern="1200" dirty="0"/>
            <a:t>.</a:t>
          </a:r>
          <a:endParaRPr lang="en-US" sz="1400" kern="1200" dirty="0"/>
        </a:p>
      </dsp:txBody>
      <dsp:txXfrm>
        <a:off x="1434189" y="1554807"/>
        <a:ext cx="7802461" cy="1112784"/>
      </dsp:txXfrm>
    </dsp:sp>
    <dsp:sp modelId="{91492228-BB56-48A3-841E-36E5DDB5CCBB}">
      <dsp:nvSpPr>
        <dsp:cNvPr id="0" name=""/>
        <dsp:cNvSpPr/>
      </dsp:nvSpPr>
      <dsp:spPr>
        <a:xfrm>
          <a:off x="0" y="3106960"/>
          <a:ext cx="9294845" cy="1241722"/>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A42C22C-57D7-46F7-B275-4F417D133857}">
      <dsp:nvSpPr>
        <dsp:cNvPr id="0" name=""/>
        <dsp:cNvSpPr/>
      </dsp:nvSpPr>
      <dsp:spPr>
        <a:xfrm>
          <a:off x="375620" y="3386348"/>
          <a:ext cx="682947" cy="68294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8EFE943-EEB4-47B5-A7DE-60619596DA59}">
      <dsp:nvSpPr>
        <dsp:cNvPr id="0" name=""/>
        <dsp:cNvSpPr/>
      </dsp:nvSpPr>
      <dsp:spPr>
        <a:xfrm>
          <a:off x="1388765" y="3124514"/>
          <a:ext cx="4273528" cy="10776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7770" tIns="117770" rIns="117770" bIns="117770" numCol="1" spcCol="1270" anchor="ctr" anchorCtr="0">
          <a:noAutofit/>
        </a:bodyPr>
        <a:lstStyle/>
        <a:p>
          <a:pPr marL="0" lvl="0" indent="0" algn="just" defTabSz="622300">
            <a:lnSpc>
              <a:spcPct val="100000"/>
            </a:lnSpc>
            <a:spcBef>
              <a:spcPct val="0"/>
            </a:spcBef>
            <a:spcAft>
              <a:spcPct val="35000"/>
            </a:spcAft>
            <a:buNone/>
          </a:pPr>
          <a:r>
            <a:rPr lang="fi-FI" sz="1400" kern="1200" dirty="0"/>
            <a:t>Mikäli WBV-tyylillä toteutettuja arvioita hyödyistä ei otettaisi huomioon, jo pelkästä laskennallisesta </a:t>
          </a:r>
          <a:r>
            <a:rPr lang="fi-FI" sz="1400" b="1" kern="1200" dirty="0"/>
            <a:t>terveyspalveluiden käytön vähenemisestä aiheutunut hyöty kattaa noin puolet ryhmien järjestämiskustannuksista. SROI = 0,52.</a:t>
          </a:r>
          <a:endParaRPr lang="en-US" sz="1400" kern="1200" dirty="0"/>
        </a:p>
      </dsp:txBody>
      <dsp:txXfrm>
        <a:off x="1388765" y="3124514"/>
        <a:ext cx="4273528" cy="1077676"/>
      </dsp:txXfrm>
    </dsp:sp>
    <dsp:sp modelId="{A1FBB001-46DE-4E79-9F77-A27942CA3548}">
      <dsp:nvSpPr>
        <dsp:cNvPr id="0" name=""/>
        <dsp:cNvSpPr/>
      </dsp:nvSpPr>
      <dsp:spPr>
        <a:xfrm>
          <a:off x="5616869" y="3106960"/>
          <a:ext cx="3619781" cy="12417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416" tIns="131416" rIns="131416" bIns="131416" numCol="1" spcCol="1270" anchor="ctr" anchorCtr="0">
          <a:noAutofit/>
        </a:bodyPr>
        <a:lstStyle/>
        <a:p>
          <a:pPr marL="0" lvl="0" indent="0" algn="l" defTabSz="488950">
            <a:lnSpc>
              <a:spcPct val="100000"/>
            </a:lnSpc>
            <a:spcBef>
              <a:spcPct val="0"/>
            </a:spcBef>
            <a:spcAft>
              <a:spcPct val="35000"/>
            </a:spcAft>
            <a:buNone/>
          </a:pPr>
          <a:endParaRPr lang="en-US" sz="1100" kern="1200" dirty="0"/>
        </a:p>
      </dsp:txBody>
      <dsp:txXfrm>
        <a:off x="5616869" y="3106960"/>
        <a:ext cx="3619781" cy="1241722"/>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D4ADF1-DF59-D148-AB40-BE5D1182C84E}" type="datetimeFigureOut">
              <a:rPr lang="fi-FI" smtClean="0"/>
              <a:t>18.10.2024</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DC09DB-78A6-1542-9AC9-6862136D6FE1}" type="slidenum">
              <a:rPr lang="fi-FI" smtClean="0"/>
              <a:t>‹#›</a:t>
            </a:fld>
            <a:endParaRPr lang="fi-FI"/>
          </a:p>
        </p:txBody>
      </p:sp>
    </p:spTree>
    <p:extLst>
      <p:ext uri="{BB962C8B-B14F-4D97-AF65-F5344CB8AC3E}">
        <p14:creationId xmlns:p14="http://schemas.microsoft.com/office/powerpoint/2010/main" val="41206753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sroimenetelma.wordpress.com/about"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AEDC09DB-78A6-1542-9AC9-6862136D6FE1}" type="slidenum">
              <a:rPr lang="fi-FI" smtClean="0"/>
              <a:t>1</a:t>
            </a:fld>
            <a:endParaRPr lang="fi-FI"/>
          </a:p>
        </p:txBody>
      </p:sp>
    </p:spTree>
    <p:extLst>
      <p:ext uri="{BB962C8B-B14F-4D97-AF65-F5344CB8AC3E}">
        <p14:creationId xmlns:p14="http://schemas.microsoft.com/office/powerpoint/2010/main" val="29854708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indent="0">
              <a:spcAft>
                <a:spcPts val="800"/>
              </a:spcAft>
              <a:buNone/>
            </a:pPr>
            <a:r>
              <a:rPr lang="en-US" sz="1200" dirty="0">
                <a:effectLst/>
              </a:rPr>
              <a:t>Esimerkiksi </a:t>
            </a:r>
            <a:r>
              <a:rPr lang="en-US" sz="1200" dirty="0" err="1">
                <a:effectLst/>
              </a:rPr>
              <a:t>vuonna</a:t>
            </a:r>
            <a:r>
              <a:rPr lang="en-US" sz="1200" dirty="0">
                <a:effectLst/>
              </a:rPr>
              <a:t> 2017 (</a:t>
            </a:r>
            <a:r>
              <a:rPr lang="en-US" sz="1200" dirty="0" err="1">
                <a:effectLst/>
              </a:rPr>
              <a:t>koko</a:t>
            </a:r>
            <a:r>
              <a:rPr lang="en-US" sz="1200" dirty="0">
                <a:effectLst/>
              </a:rPr>
              <a:t> </a:t>
            </a:r>
            <a:r>
              <a:rPr lang="en-US" sz="1200" dirty="0" err="1">
                <a:effectLst/>
              </a:rPr>
              <a:t>väestön</a:t>
            </a:r>
            <a:r>
              <a:rPr lang="en-US" sz="1200" dirty="0">
                <a:effectLst/>
              </a:rPr>
              <a:t>) </a:t>
            </a:r>
            <a:r>
              <a:rPr lang="en-US" sz="1200" dirty="0" err="1">
                <a:effectLst/>
              </a:rPr>
              <a:t>nettotulot</a:t>
            </a:r>
            <a:r>
              <a:rPr lang="en-US" sz="1200" dirty="0">
                <a:effectLst/>
              </a:rPr>
              <a:t> </a:t>
            </a:r>
            <a:r>
              <a:rPr lang="en-US" sz="1200" dirty="0" err="1">
                <a:effectLst/>
              </a:rPr>
              <a:t>putosivat</a:t>
            </a:r>
            <a:r>
              <a:rPr lang="en-US" sz="1200" dirty="0">
                <a:effectLst/>
              </a:rPr>
              <a:t> </a:t>
            </a:r>
            <a:r>
              <a:rPr lang="en-US" sz="1200" dirty="0" err="1">
                <a:effectLst/>
              </a:rPr>
              <a:t>työstä</a:t>
            </a:r>
            <a:r>
              <a:rPr lang="en-US" sz="1200" dirty="0">
                <a:effectLst/>
              </a:rPr>
              <a:t> </a:t>
            </a:r>
            <a:r>
              <a:rPr lang="en-US" sz="1200" dirty="0" err="1">
                <a:effectLst/>
              </a:rPr>
              <a:t>eläkkeelle</a:t>
            </a:r>
            <a:r>
              <a:rPr lang="en-US" sz="1200" dirty="0">
                <a:effectLst/>
              </a:rPr>
              <a:t> </a:t>
            </a:r>
            <a:r>
              <a:rPr lang="en-US" sz="1200" dirty="0" err="1">
                <a:effectLst/>
              </a:rPr>
              <a:t>siirryttäessä</a:t>
            </a:r>
            <a:r>
              <a:rPr lang="en-US" sz="1200" dirty="0">
                <a:effectLst/>
              </a:rPr>
              <a:t> </a:t>
            </a:r>
            <a:r>
              <a:rPr lang="en-US" sz="1200" dirty="0" err="1">
                <a:effectLst/>
              </a:rPr>
              <a:t>keskimäärin</a:t>
            </a:r>
            <a:r>
              <a:rPr lang="en-US" sz="1200" dirty="0">
                <a:effectLst/>
              </a:rPr>
              <a:t> 79 %:</a:t>
            </a:r>
            <a:r>
              <a:rPr lang="en-US" sz="1200" dirty="0" err="1">
                <a:effectLst/>
              </a:rPr>
              <a:t>iin</a:t>
            </a:r>
            <a:r>
              <a:rPr lang="en-US" sz="1200" dirty="0">
                <a:effectLst/>
              </a:rPr>
              <a:t> </a:t>
            </a:r>
            <a:r>
              <a:rPr lang="en-US" sz="1200" dirty="0" err="1">
                <a:effectLst/>
              </a:rPr>
              <a:t>lähtötasosta</a:t>
            </a:r>
            <a:r>
              <a:rPr lang="en-US" sz="1200" dirty="0"/>
              <a:t>.</a:t>
            </a:r>
            <a:r>
              <a:rPr lang="en-US" sz="1200" dirty="0">
                <a:effectLst/>
              </a:rPr>
              <a:t> </a:t>
            </a:r>
          </a:p>
          <a:p>
            <a:pPr marL="0" indent="0">
              <a:spcAft>
                <a:spcPts val="800"/>
              </a:spcAft>
              <a:buNone/>
            </a:pPr>
            <a:r>
              <a:rPr lang="en-US" sz="1200" dirty="0" err="1">
                <a:effectLst/>
              </a:rPr>
              <a:t>Toisaalta</a:t>
            </a:r>
            <a:r>
              <a:rPr lang="en-US" sz="1200" dirty="0">
                <a:effectLst/>
              </a:rPr>
              <a:t> </a:t>
            </a:r>
            <a:r>
              <a:rPr lang="en-US" sz="1200" dirty="0" err="1">
                <a:effectLst/>
              </a:rPr>
              <a:t>ei-työstä</a:t>
            </a:r>
            <a:r>
              <a:rPr lang="en-US" sz="1200" dirty="0">
                <a:effectLst/>
              </a:rPr>
              <a:t> </a:t>
            </a:r>
            <a:r>
              <a:rPr lang="en-US" sz="1200" dirty="0" err="1">
                <a:effectLst/>
              </a:rPr>
              <a:t>eläkkeelle</a:t>
            </a:r>
            <a:r>
              <a:rPr lang="en-US" sz="1200" dirty="0">
                <a:effectLst/>
              </a:rPr>
              <a:t> </a:t>
            </a:r>
            <a:r>
              <a:rPr lang="en-US" sz="1200" dirty="0" err="1">
                <a:effectLst/>
              </a:rPr>
              <a:t>siirtyneiden</a:t>
            </a:r>
            <a:r>
              <a:rPr lang="en-US" sz="1200" dirty="0">
                <a:effectLst/>
              </a:rPr>
              <a:t> </a:t>
            </a:r>
            <a:r>
              <a:rPr lang="en-US" sz="1200" dirty="0" err="1">
                <a:effectLst/>
              </a:rPr>
              <a:t>nettotulot</a:t>
            </a:r>
            <a:r>
              <a:rPr lang="en-US" sz="1200" dirty="0">
                <a:effectLst/>
              </a:rPr>
              <a:t> </a:t>
            </a:r>
            <a:r>
              <a:rPr lang="en-US" sz="1200" dirty="0" err="1">
                <a:effectLst/>
              </a:rPr>
              <a:t>nousivat</a:t>
            </a:r>
            <a:r>
              <a:rPr lang="en-US" sz="1200" dirty="0">
                <a:effectLst/>
              </a:rPr>
              <a:t> 13 % </a:t>
            </a:r>
            <a:r>
              <a:rPr lang="en-US" sz="1200" dirty="0" err="1">
                <a:effectLst/>
              </a:rPr>
              <a:t>eläkettä</a:t>
            </a:r>
            <a:r>
              <a:rPr lang="en-US" sz="1200" dirty="0">
                <a:effectLst/>
              </a:rPr>
              <a:t> </a:t>
            </a:r>
            <a:r>
              <a:rPr lang="en-US" sz="1200" dirty="0" err="1">
                <a:effectLst/>
              </a:rPr>
              <a:t>edeltävään</a:t>
            </a:r>
            <a:r>
              <a:rPr lang="en-US" sz="1200" dirty="0">
                <a:effectLst/>
              </a:rPr>
              <a:t> </a:t>
            </a:r>
            <a:r>
              <a:rPr lang="en-US" sz="1200" dirty="0" err="1">
                <a:effectLst/>
              </a:rPr>
              <a:t>tilanteeseen</a:t>
            </a:r>
            <a:r>
              <a:rPr lang="en-US" sz="1200" dirty="0">
                <a:effectLst/>
              </a:rPr>
              <a:t> </a:t>
            </a:r>
            <a:r>
              <a:rPr lang="en-US" sz="1200" dirty="0" err="1">
                <a:effectLst/>
              </a:rPr>
              <a:t>nähden</a:t>
            </a:r>
            <a:r>
              <a:rPr lang="en-US" sz="1200" dirty="0">
                <a:effectLst/>
              </a:rPr>
              <a:t>. </a:t>
            </a:r>
          </a:p>
          <a:p>
            <a:endParaRPr lang="fi-FI" dirty="0"/>
          </a:p>
          <a:p>
            <a:endParaRPr lang="fi-FI" dirty="0"/>
          </a:p>
        </p:txBody>
      </p:sp>
      <p:sp>
        <p:nvSpPr>
          <p:cNvPr id="4" name="Dian numeron paikkamerkki 3"/>
          <p:cNvSpPr>
            <a:spLocks noGrp="1"/>
          </p:cNvSpPr>
          <p:nvPr>
            <p:ph type="sldNum" sz="quarter" idx="5"/>
          </p:nvPr>
        </p:nvSpPr>
        <p:spPr/>
        <p:txBody>
          <a:bodyPr/>
          <a:lstStyle/>
          <a:p>
            <a:fld id="{AEDC09DB-78A6-1542-9AC9-6862136D6FE1}" type="slidenum">
              <a:rPr lang="fi-FI" smtClean="0"/>
              <a:t>10</a:t>
            </a:fld>
            <a:endParaRPr lang="fi-FI"/>
          </a:p>
        </p:txBody>
      </p:sp>
    </p:spTree>
    <p:extLst>
      <p:ext uri="{BB962C8B-B14F-4D97-AF65-F5344CB8AC3E}">
        <p14:creationId xmlns:p14="http://schemas.microsoft.com/office/powerpoint/2010/main" val="30573534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sz="1200" b="1" i="0" kern="1200" dirty="0">
                <a:solidFill>
                  <a:schemeClr val="tx1"/>
                </a:solidFill>
                <a:effectLst/>
                <a:latin typeface="+mn-lt"/>
                <a:ea typeface="+mn-ea"/>
                <a:cs typeface="+mn-cs"/>
              </a:rPr>
              <a:t>Regressioanalyysi </a:t>
            </a:r>
            <a:r>
              <a:rPr lang="fi-FI" sz="1200" b="0" i="0" kern="1200" dirty="0">
                <a:solidFill>
                  <a:schemeClr val="tx1"/>
                </a:solidFill>
                <a:effectLst/>
                <a:latin typeface="+mn-lt"/>
                <a:ea typeface="+mn-ea"/>
                <a:cs typeface="+mn-cs"/>
              </a:rPr>
              <a:t>on yksi käytetyimmistä monimuuttujamenetelmistä, jonka avulla voi mallittaa muuttujien välisiä riippuvuussuhteita. Regressioanalyysi antaa tulokseksi regressioyhtälön, joka kuvaa yhden riippuvan muuttujan ja yhden tai useamman riippumattoman muuttujan välistä tilastollista yhteyttä.</a:t>
            </a:r>
            <a:endParaRPr lang="fi-FI" dirty="0"/>
          </a:p>
        </p:txBody>
      </p:sp>
      <p:sp>
        <p:nvSpPr>
          <p:cNvPr id="4" name="Dian numeron paikkamerkki 3"/>
          <p:cNvSpPr>
            <a:spLocks noGrp="1"/>
          </p:cNvSpPr>
          <p:nvPr>
            <p:ph type="sldNum" sz="quarter" idx="5"/>
          </p:nvPr>
        </p:nvSpPr>
        <p:spPr/>
        <p:txBody>
          <a:bodyPr/>
          <a:lstStyle/>
          <a:p>
            <a:fld id="{AEDC09DB-78A6-1542-9AC9-6862136D6FE1}" type="slidenum">
              <a:rPr lang="fi-FI" smtClean="0"/>
              <a:t>11</a:t>
            </a:fld>
            <a:endParaRPr lang="fi-FI"/>
          </a:p>
        </p:txBody>
      </p:sp>
    </p:spTree>
    <p:extLst>
      <p:ext uri="{BB962C8B-B14F-4D97-AF65-F5344CB8AC3E}">
        <p14:creationId xmlns:p14="http://schemas.microsoft.com/office/powerpoint/2010/main" val="28876874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Tässä on kyse 31 osallistujasta, joista jokainen osallistui yhteen ryhmään.</a:t>
            </a:r>
          </a:p>
        </p:txBody>
      </p:sp>
      <p:sp>
        <p:nvSpPr>
          <p:cNvPr id="4" name="Dian numeron paikkamerkki 3"/>
          <p:cNvSpPr>
            <a:spLocks noGrp="1"/>
          </p:cNvSpPr>
          <p:nvPr>
            <p:ph type="sldNum" sz="quarter" idx="5"/>
          </p:nvPr>
        </p:nvSpPr>
        <p:spPr/>
        <p:txBody>
          <a:bodyPr/>
          <a:lstStyle/>
          <a:p>
            <a:fld id="{AEDC09DB-78A6-1542-9AC9-6862136D6FE1}" type="slidenum">
              <a:rPr lang="fi-FI" smtClean="0"/>
              <a:t>12</a:t>
            </a:fld>
            <a:endParaRPr lang="fi-FI"/>
          </a:p>
        </p:txBody>
      </p:sp>
    </p:spTree>
    <p:extLst>
      <p:ext uri="{BB962C8B-B14F-4D97-AF65-F5344CB8AC3E}">
        <p14:creationId xmlns:p14="http://schemas.microsoft.com/office/powerpoint/2010/main" val="14398373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b="0" i="0" dirty="0">
                <a:solidFill>
                  <a:srgbClr val="000000"/>
                </a:solidFill>
                <a:effectLst/>
              </a:rPr>
              <a:t>*SROI, </a:t>
            </a:r>
            <a:r>
              <a:rPr lang="fi-FI" sz="1200" b="0" i="0" dirty="0" err="1">
                <a:solidFill>
                  <a:srgbClr val="000000"/>
                </a:solidFill>
                <a:effectLst/>
              </a:rPr>
              <a:t>Social</a:t>
            </a:r>
            <a:r>
              <a:rPr lang="fi-FI" sz="1200" b="0" i="0" dirty="0">
                <a:solidFill>
                  <a:srgbClr val="000000"/>
                </a:solidFill>
                <a:effectLst/>
              </a:rPr>
              <a:t> Return on </a:t>
            </a:r>
            <a:r>
              <a:rPr lang="fi-FI" sz="1200" b="0" i="0" dirty="0" err="1">
                <a:solidFill>
                  <a:srgbClr val="000000"/>
                </a:solidFill>
                <a:effectLst/>
              </a:rPr>
              <a:t>Investment</a:t>
            </a:r>
            <a:r>
              <a:rPr lang="fi-FI" sz="1200" b="0" i="0" dirty="0">
                <a:solidFill>
                  <a:srgbClr val="000000"/>
                </a:solidFill>
                <a:effectLst/>
              </a:rPr>
              <a:t>, on arviointimenetelmä, joka arvioi rahamääräisesti organisaation tai projektin sosiaalisia, terveydellisiä ja ympäristöllisiä vaikutuksia. SROI siis osoittaa, kuinka monta euroa toimintaan sijoitettu rahasumma tuottaa yhteiskunnalle takaisin.</a:t>
            </a:r>
            <a:endParaRPr lang="fi-FI" sz="1200" dirty="0">
              <a:solidFill>
                <a:schemeClr val="tx2"/>
              </a:solidFill>
              <a:ea typeface="Aptos" panose="020B00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i-FI" sz="1200" dirty="0">
                <a:effectLst/>
                <a:ea typeface="Aptos" panose="020B0004020202020204" pitchFamily="34" charset="0"/>
                <a:cs typeface="Arial" panose="020B0604020202020204" pitchFamily="34" charset="0"/>
              </a:rPr>
              <a:t>31 ryhmään osallistuneen tyytyväisyys terveyteen parani keskimäärin 0,54 pistettä ja jaksaminen normaaliarjessa keskimäärin 0,55 pistettä (Ks. Kuvio 1).  </a:t>
            </a:r>
          </a:p>
          <a:p>
            <a:endParaRPr lang="fi-FI" dirty="0"/>
          </a:p>
        </p:txBody>
      </p:sp>
      <p:sp>
        <p:nvSpPr>
          <p:cNvPr id="4" name="Dian numeron paikkamerkki 3"/>
          <p:cNvSpPr>
            <a:spLocks noGrp="1"/>
          </p:cNvSpPr>
          <p:nvPr>
            <p:ph type="sldNum" sz="quarter" idx="5"/>
          </p:nvPr>
        </p:nvSpPr>
        <p:spPr/>
        <p:txBody>
          <a:bodyPr/>
          <a:lstStyle/>
          <a:p>
            <a:fld id="{AEDC09DB-78A6-1542-9AC9-6862136D6FE1}" type="slidenum">
              <a:rPr lang="fi-FI" smtClean="0"/>
              <a:t>14</a:t>
            </a:fld>
            <a:endParaRPr lang="fi-FI"/>
          </a:p>
        </p:txBody>
      </p:sp>
    </p:spTree>
    <p:extLst>
      <p:ext uri="{BB962C8B-B14F-4D97-AF65-F5344CB8AC3E}">
        <p14:creationId xmlns:p14="http://schemas.microsoft.com/office/powerpoint/2010/main" val="12873482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sz="1200" b="1" dirty="0">
                <a:effectLst/>
                <a:ea typeface="Aptos" panose="020B0004020202020204" pitchFamily="34" charset="0"/>
                <a:cs typeface="Arial" panose="020B0604020202020204" pitchFamily="34" charset="0"/>
              </a:rPr>
              <a:t>Koulutuskustannukset: </a:t>
            </a:r>
            <a:r>
              <a:rPr lang="fi-FI" sz="1200" dirty="0">
                <a:effectLst/>
                <a:ea typeface="Aptos" panose="020B0004020202020204" pitchFamily="34" charset="0"/>
                <a:cs typeface="Arial" panose="020B0604020202020204" pitchFamily="34" charset="0"/>
              </a:rPr>
              <a:t>190 € (etäkoulutus) tai 398 € (lähikoulutus) per valmistunut Vertaistervarit-ohjaaja</a:t>
            </a:r>
            <a:endParaRPr lang="fi-FI" dirty="0"/>
          </a:p>
        </p:txBody>
      </p:sp>
      <p:sp>
        <p:nvSpPr>
          <p:cNvPr id="4" name="Dian numeron paikkamerkki 3"/>
          <p:cNvSpPr>
            <a:spLocks noGrp="1"/>
          </p:cNvSpPr>
          <p:nvPr>
            <p:ph type="sldNum" sz="quarter" idx="5"/>
          </p:nvPr>
        </p:nvSpPr>
        <p:spPr/>
        <p:txBody>
          <a:bodyPr/>
          <a:lstStyle/>
          <a:p>
            <a:fld id="{AEDC09DB-78A6-1542-9AC9-6862136D6FE1}" type="slidenum">
              <a:rPr lang="fi-FI" smtClean="0"/>
              <a:t>15</a:t>
            </a:fld>
            <a:endParaRPr lang="fi-FI"/>
          </a:p>
        </p:txBody>
      </p:sp>
    </p:spTree>
    <p:extLst>
      <p:ext uri="{BB962C8B-B14F-4D97-AF65-F5344CB8AC3E}">
        <p14:creationId xmlns:p14="http://schemas.microsoft.com/office/powerpoint/2010/main" val="21935060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dirty="0"/>
              <a:t>19 385 € (1. parantunut tyytyväisyys terveyteen )    (jaettuna) 5 772 € (ryhmien kustannukset yhteensä)= 3,4 SROI</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lvl="0"/>
            <a:r>
              <a:rPr lang="fi-FI" b="1" dirty="0"/>
              <a:t>Pelkkien ryhmien järjestämiskustannusten </a:t>
            </a:r>
            <a:r>
              <a:rPr lang="fi-FI" dirty="0"/>
              <a:t>perusteella SROI olisi  </a:t>
            </a:r>
            <a:r>
              <a:rPr lang="fi-FI" b="1" dirty="0"/>
              <a:t>0,52: </a:t>
            </a:r>
            <a:endParaRPr lang="en-US" dirty="0"/>
          </a:p>
          <a:p>
            <a:pPr lvl="1"/>
            <a:r>
              <a:rPr lang="fi-FI" dirty="0"/>
              <a:t>1 159 € (3.terveyspalveluiden vähentynyt käyttö) ¸ 2 244 € (ryhmien kustannukset)</a:t>
            </a:r>
            <a:endParaRPr lang="en-US" dirty="0"/>
          </a:p>
          <a:p>
            <a:endParaRPr lang="fi-FI" dirty="0"/>
          </a:p>
          <a:p>
            <a:endParaRPr lang="fi-FI" dirty="0"/>
          </a:p>
          <a:p>
            <a:endParaRPr lang="fi-FI" dirty="0"/>
          </a:p>
        </p:txBody>
      </p:sp>
      <p:sp>
        <p:nvSpPr>
          <p:cNvPr id="4" name="Dian numeron paikkamerkki 3"/>
          <p:cNvSpPr>
            <a:spLocks noGrp="1"/>
          </p:cNvSpPr>
          <p:nvPr>
            <p:ph type="sldNum" sz="quarter" idx="5"/>
          </p:nvPr>
        </p:nvSpPr>
        <p:spPr/>
        <p:txBody>
          <a:bodyPr/>
          <a:lstStyle/>
          <a:p>
            <a:fld id="{AEDC09DB-78A6-1542-9AC9-6862136D6FE1}" type="slidenum">
              <a:rPr lang="fi-FI" smtClean="0"/>
              <a:t>16</a:t>
            </a:fld>
            <a:endParaRPr lang="fi-FI"/>
          </a:p>
        </p:txBody>
      </p:sp>
    </p:spTree>
    <p:extLst>
      <p:ext uri="{BB962C8B-B14F-4D97-AF65-F5344CB8AC3E}">
        <p14:creationId xmlns:p14="http://schemas.microsoft.com/office/powerpoint/2010/main" val="12614009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dirty="0">
                <a:solidFill>
                  <a:schemeClr val="tx1">
                    <a:alpha val="80000"/>
                  </a:schemeClr>
                </a:solidFill>
                <a:effectLst/>
                <a:ea typeface="Aptos" panose="020B0004020202020204" pitchFamily="34" charset="0"/>
                <a:cs typeface="Arial" panose="020B0604020202020204" pitchFamily="34" charset="0"/>
              </a:rPr>
              <a:t>19 385 € </a:t>
            </a:r>
            <a:r>
              <a:rPr lang="fi-FI" sz="1200" dirty="0">
                <a:solidFill>
                  <a:schemeClr val="tx1">
                    <a:alpha val="80000"/>
                  </a:schemeClr>
                </a:solidFill>
                <a:ea typeface="Aptos" panose="020B0004020202020204" pitchFamily="34" charset="0"/>
                <a:cs typeface="Arial" panose="020B0604020202020204" pitchFamily="34" charset="0"/>
              </a:rPr>
              <a:t>(1) + </a:t>
            </a:r>
            <a:r>
              <a:rPr lang="fi-FI" sz="1200" dirty="0">
                <a:solidFill>
                  <a:schemeClr val="tx1">
                    <a:alpha val="80000"/>
                  </a:schemeClr>
                </a:solidFill>
                <a:effectLst/>
                <a:ea typeface="Aptos" panose="020B0004020202020204" pitchFamily="34" charset="0"/>
                <a:cs typeface="Arial" panose="020B0604020202020204" pitchFamily="34" charset="0"/>
              </a:rPr>
              <a:t>44 364 € (2) + 1 159 </a:t>
            </a:r>
            <a:r>
              <a:rPr lang="fi-FI" sz="1200" dirty="0">
                <a:solidFill>
                  <a:schemeClr val="tx1">
                    <a:alpha val="80000"/>
                  </a:schemeClr>
                </a:solidFill>
                <a:ea typeface="Aptos" panose="020B0004020202020204" pitchFamily="34" charset="0"/>
                <a:cs typeface="Arial" panose="020B0604020202020204" pitchFamily="34" charset="0"/>
              </a:rPr>
              <a:t>€ (3)= 64 908 € laskennalliset hyödyt</a:t>
            </a:r>
          </a:p>
          <a:p>
            <a:endParaRPr lang="fi-FI" dirty="0"/>
          </a:p>
        </p:txBody>
      </p:sp>
      <p:sp>
        <p:nvSpPr>
          <p:cNvPr id="4" name="Dian numeron paikkamerkki 3"/>
          <p:cNvSpPr>
            <a:spLocks noGrp="1"/>
          </p:cNvSpPr>
          <p:nvPr>
            <p:ph type="sldNum" sz="quarter" idx="5"/>
          </p:nvPr>
        </p:nvSpPr>
        <p:spPr/>
        <p:txBody>
          <a:bodyPr/>
          <a:lstStyle/>
          <a:p>
            <a:fld id="{AEDC09DB-78A6-1542-9AC9-6862136D6FE1}" type="slidenum">
              <a:rPr lang="fi-FI" smtClean="0"/>
              <a:t>17</a:t>
            </a:fld>
            <a:endParaRPr lang="fi-FI"/>
          </a:p>
        </p:txBody>
      </p:sp>
    </p:spTree>
    <p:extLst>
      <p:ext uri="{BB962C8B-B14F-4D97-AF65-F5344CB8AC3E}">
        <p14:creationId xmlns:p14="http://schemas.microsoft.com/office/powerpoint/2010/main" val="1354514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AEDC09DB-78A6-1542-9AC9-6862136D6FE1}" type="slidenum">
              <a:rPr lang="fi-FI" smtClean="0"/>
              <a:t>18</a:t>
            </a:fld>
            <a:endParaRPr lang="fi-FI"/>
          </a:p>
        </p:txBody>
      </p:sp>
    </p:spTree>
    <p:extLst>
      <p:ext uri="{BB962C8B-B14F-4D97-AF65-F5344CB8AC3E}">
        <p14:creationId xmlns:p14="http://schemas.microsoft.com/office/powerpoint/2010/main" val="20857344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sz="1200" dirty="0"/>
              <a:t>Vertaisryhmien </a:t>
            </a:r>
            <a:r>
              <a:rPr lang="fi-FI" sz="1200" b="1" dirty="0"/>
              <a:t>kustannuksiin</a:t>
            </a:r>
            <a:r>
              <a:rPr lang="fi-FI" sz="1200" dirty="0"/>
              <a:t> on laskettu markkinointikulut, tilavuokra, ohjausmateriaalit, esitteet, tarjoilut (lähiryhmissä) ja </a:t>
            </a:r>
          </a:p>
          <a:p>
            <a:r>
              <a:rPr lang="fi-FI" sz="1200" dirty="0"/>
              <a:t>koordinaattorin työaikaa (tunti per ryhmäkerta: suunnittelua, markkinointia, järjestelyä, ohjausta).</a:t>
            </a:r>
          </a:p>
          <a:p>
            <a:r>
              <a:rPr lang="fi-FI" sz="1200" dirty="0"/>
              <a:t>Ryhmät toteutettiin Pohjois-Pohjanmaan hyvinvointialueella. </a:t>
            </a:r>
          </a:p>
          <a:p>
            <a:endParaRPr lang="fi-FI" dirty="0"/>
          </a:p>
        </p:txBody>
      </p:sp>
      <p:sp>
        <p:nvSpPr>
          <p:cNvPr id="4" name="Dian numeron paikkamerkki 3"/>
          <p:cNvSpPr>
            <a:spLocks noGrp="1"/>
          </p:cNvSpPr>
          <p:nvPr>
            <p:ph type="sldNum" sz="quarter" idx="5"/>
          </p:nvPr>
        </p:nvSpPr>
        <p:spPr/>
        <p:txBody>
          <a:bodyPr/>
          <a:lstStyle/>
          <a:p>
            <a:fld id="{AEDC09DB-78A6-1542-9AC9-6862136D6FE1}" type="slidenum">
              <a:rPr lang="fi-FI" smtClean="0"/>
              <a:t>19</a:t>
            </a:fld>
            <a:endParaRPr lang="fi-FI"/>
          </a:p>
        </p:txBody>
      </p:sp>
    </p:spTree>
    <p:extLst>
      <p:ext uri="{BB962C8B-B14F-4D97-AF65-F5344CB8AC3E}">
        <p14:creationId xmlns:p14="http://schemas.microsoft.com/office/powerpoint/2010/main" val="23065142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AEDC09DB-78A6-1542-9AC9-6862136D6FE1}" type="slidenum">
              <a:rPr lang="fi-FI" smtClean="0"/>
              <a:t>20</a:t>
            </a:fld>
            <a:endParaRPr lang="fi-FI"/>
          </a:p>
        </p:txBody>
      </p:sp>
    </p:spTree>
    <p:extLst>
      <p:ext uri="{BB962C8B-B14F-4D97-AF65-F5344CB8AC3E}">
        <p14:creationId xmlns:p14="http://schemas.microsoft.com/office/powerpoint/2010/main" val="28914711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AEDC09DB-78A6-1542-9AC9-6862136D6FE1}" type="slidenum">
              <a:rPr lang="fi-FI" smtClean="0"/>
              <a:t>2</a:t>
            </a:fld>
            <a:endParaRPr lang="fi-FI"/>
          </a:p>
        </p:txBody>
      </p:sp>
    </p:spTree>
    <p:extLst>
      <p:ext uri="{BB962C8B-B14F-4D97-AF65-F5344CB8AC3E}">
        <p14:creationId xmlns:p14="http://schemas.microsoft.com/office/powerpoint/2010/main" val="25706371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AEDC09DB-78A6-1542-9AC9-6862136D6FE1}" type="slidenum">
              <a:rPr lang="fi-FI" smtClean="0"/>
              <a:t>21</a:t>
            </a:fld>
            <a:endParaRPr lang="fi-FI"/>
          </a:p>
        </p:txBody>
      </p:sp>
    </p:spTree>
    <p:extLst>
      <p:ext uri="{BB962C8B-B14F-4D97-AF65-F5344CB8AC3E}">
        <p14:creationId xmlns:p14="http://schemas.microsoft.com/office/powerpoint/2010/main" val="34727985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AEDC09DB-78A6-1542-9AC9-6862136D6FE1}" type="slidenum">
              <a:rPr lang="fi-FI" smtClean="0"/>
              <a:t>22</a:t>
            </a:fld>
            <a:endParaRPr lang="fi-FI"/>
          </a:p>
        </p:txBody>
      </p:sp>
    </p:spTree>
    <p:extLst>
      <p:ext uri="{BB962C8B-B14F-4D97-AF65-F5344CB8AC3E}">
        <p14:creationId xmlns:p14="http://schemas.microsoft.com/office/powerpoint/2010/main" val="7892037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AEDC09DB-78A6-1542-9AC9-6862136D6FE1}" type="slidenum">
              <a:rPr lang="fi-FI" smtClean="0"/>
              <a:t>23</a:t>
            </a:fld>
            <a:endParaRPr lang="fi-FI"/>
          </a:p>
        </p:txBody>
      </p:sp>
    </p:spTree>
    <p:extLst>
      <p:ext uri="{BB962C8B-B14F-4D97-AF65-F5344CB8AC3E}">
        <p14:creationId xmlns:p14="http://schemas.microsoft.com/office/powerpoint/2010/main" val="19078233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AEDC09DB-78A6-1542-9AC9-6862136D6FE1}" type="slidenum">
              <a:rPr lang="fi-FI" smtClean="0"/>
              <a:t>3</a:t>
            </a:fld>
            <a:endParaRPr lang="fi-FI"/>
          </a:p>
        </p:txBody>
      </p:sp>
    </p:spTree>
    <p:extLst>
      <p:ext uri="{BB962C8B-B14F-4D97-AF65-F5344CB8AC3E}">
        <p14:creationId xmlns:p14="http://schemas.microsoft.com/office/powerpoint/2010/main" val="39136069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AEDC09DB-78A6-1542-9AC9-6862136D6FE1}" type="slidenum">
              <a:rPr lang="fi-FI" smtClean="0"/>
              <a:t>4</a:t>
            </a:fld>
            <a:endParaRPr lang="fi-FI"/>
          </a:p>
        </p:txBody>
      </p:sp>
    </p:spTree>
    <p:extLst>
      <p:ext uri="{BB962C8B-B14F-4D97-AF65-F5344CB8AC3E}">
        <p14:creationId xmlns:p14="http://schemas.microsoft.com/office/powerpoint/2010/main" val="4159114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Koordinaattorin palkkaa tunti per ryhmäkerta eli noin 140 € per ryhmä.</a:t>
            </a:r>
          </a:p>
        </p:txBody>
      </p:sp>
      <p:sp>
        <p:nvSpPr>
          <p:cNvPr id="4" name="Dian numeron paikkamerkki 3"/>
          <p:cNvSpPr>
            <a:spLocks noGrp="1"/>
          </p:cNvSpPr>
          <p:nvPr>
            <p:ph type="sldNum" sz="quarter" idx="5"/>
          </p:nvPr>
        </p:nvSpPr>
        <p:spPr/>
        <p:txBody>
          <a:bodyPr/>
          <a:lstStyle/>
          <a:p>
            <a:fld id="{AEDC09DB-78A6-1542-9AC9-6862136D6FE1}" type="slidenum">
              <a:rPr lang="fi-FI" smtClean="0"/>
              <a:t>5</a:t>
            </a:fld>
            <a:endParaRPr lang="fi-FI"/>
          </a:p>
        </p:txBody>
      </p:sp>
    </p:spTree>
    <p:extLst>
      <p:ext uri="{BB962C8B-B14F-4D97-AF65-F5344CB8AC3E}">
        <p14:creationId xmlns:p14="http://schemas.microsoft.com/office/powerpoint/2010/main" val="4890699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sz="1200" b="1" dirty="0">
                <a:effectLst/>
                <a:ea typeface="Aptos" panose="020B0004020202020204" pitchFamily="34" charset="0"/>
                <a:cs typeface="Arial" panose="020B0604020202020204" pitchFamily="34" charset="0"/>
              </a:rPr>
              <a:t>Vertaistukea</a:t>
            </a:r>
            <a:r>
              <a:rPr lang="fi-FI" sz="1200" dirty="0">
                <a:effectLst/>
                <a:ea typeface="Aptos" panose="020B0004020202020204" pitchFamily="34" charset="0"/>
                <a:cs typeface="Arial" panose="020B0604020202020204" pitchFamily="34" charset="0"/>
              </a:rPr>
              <a:t> voi tiivistetysti kuvata samankaltaisessa elämäntilanteessa olevien keskinäiseksi kokemusten vaihdoksi, mutta vertaistuki sisältää myös paljon muuta. </a:t>
            </a:r>
          </a:p>
          <a:p>
            <a:r>
              <a:rPr lang="fi-FI" sz="1200" b="1" dirty="0">
                <a:ea typeface="Aptos" panose="020B0004020202020204" pitchFamily="34" charset="0"/>
                <a:cs typeface="Arial" panose="020B0604020202020204" pitchFamily="34" charset="0"/>
              </a:rPr>
              <a:t>Vertaisuus</a:t>
            </a:r>
            <a:r>
              <a:rPr lang="fi-FI" sz="1200" dirty="0">
                <a:effectLst/>
                <a:ea typeface="Aptos" panose="020B0004020202020204" pitchFamily="34" charset="0"/>
                <a:cs typeface="Arial" panose="020B0604020202020204" pitchFamily="34" charset="0"/>
              </a:rPr>
              <a:t> tarkoittaa ihmisten välistä suhdetta, jossa samankaltaiset elämäntilanteet ja kokemukset muodostavat vertaisuutta. Vertaisuuteen ajatellaan liittyvän myös keskinäinen asiantuntijuus, tasa-arvo, yhdenvertaisuus, luottamus ja vertaiselta saatu tuki.</a:t>
            </a:r>
          </a:p>
          <a:p>
            <a:r>
              <a:rPr lang="fi-FI" sz="1200" dirty="0">
                <a:ea typeface="Aptos" panose="020B0004020202020204" pitchFamily="34" charset="0"/>
                <a:cs typeface="Arial" panose="020B0604020202020204" pitchFamily="34" charset="0"/>
              </a:rPr>
              <a:t>Vertaisuuden ei voida kuitenkaan ajatella automaattisesti tuottavan positiivisia kokemuksia tai kokemusta samankaltaisuudesta, yhdenvertaisuudesta, tasa-arvosta ja luottamuksesta. Myönteinen ryhmädynamiikka ei synny tavallisesti itsestään, vaan ryhmänohjaajat rakentavat sitä aktiivisesti säätelemällä ja jäsentämällä ryhmän toimintaa, tunteita ja vuorovaikutusta. </a:t>
            </a:r>
          </a:p>
          <a:p>
            <a:r>
              <a:rPr lang="fi-FI" sz="1200" b="1" dirty="0">
                <a:effectLst/>
                <a:ea typeface="Aptos" panose="020B0004020202020204" pitchFamily="34" charset="0"/>
                <a:cs typeface="Arial" panose="020B0604020202020204" pitchFamily="34" charset="0"/>
              </a:rPr>
              <a:t>Vertaistukiryhmä</a:t>
            </a:r>
            <a:r>
              <a:rPr lang="fi-FI" sz="1200" dirty="0">
                <a:effectLst/>
                <a:ea typeface="Aptos" panose="020B0004020202020204" pitchFamily="34" charset="0"/>
                <a:cs typeface="Arial" panose="020B0604020202020204" pitchFamily="34" charset="0"/>
              </a:rPr>
              <a:t> saattaa olla ensimmäinen ja ainut paikka, jossa ryhmän jäsen tulee kuulluksi ja hyväksytyksi omine ongelmineen, kysymyksineen, tunteineen ja ajatuksineen. Vertaistukiryhmän jäsenet toimivat toisilleen esimerkkinä selviytymisestä ja muutoksen mahdollisuudesta. Lisäksi uudessa elämäntilanteessa toisten saman asian kokeneiden tapaaminen auttaa ymmärtämään omia tuntemuksia prosessiin kuuluvina ja normaaleina reaktioina.</a:t>
            </a:r>
          </a:p>
          <a:p>
            <a:r>
              <a:rPr lang="fi-FI" sz="1200" dirty="0">
                <a:effectLst/>
                <a:ea typeface="Aptos" panose="020B0004020202020204" pitchFamily="34" charset="0"/>
                <a:cs typeface="Arial" panose="020B0604020202020204" pitchFamily="34" charset="0"/>
              </a:rPr>
              <a:t>Monet järjestöt hyödyntävät toiminnassaan vertaisuutta ja vertaistuki liittyy keskeisenä elementtinä myös esimerkiksi Kelan tarjoamaan kuntoutukseen</a:t>
            </a:r>
            <a:r>
              <a:rPr lang="fi-FI" sz="1200" dirty="0">
                <a:ea typeface="Aptos" panose="020B0004020202020204" pitchFamily="34" charset="0"/>
                <a:cs typeface="Arial" panose="020B0604020202020204" pitchFamily="34" charset="0"/>
              </a:rPr>
              <a:t>.</a:t>
            </a:r>
          </a:p>
          <a:p>
            <a:r>
              <a:rPr lang="fi-FI" sz="1200" dirty="0">
                <a:effectLst/>
                <a:ea typeface="Aptos" panose="020B0004020202020204" pitchFamily="34" charset="0"/>
                <a:cs typeface="Arial" panose="020B0604020202020204" pitchFamily="34" charset="0"/>
              </a:rPr>
              <a:t>Vertaistukiryhmät voivat olla keskustelevia tai toiminnallisia ja vertaistukea voidaan toteuttaa kahden kesken tai ryhmässä kasvokkain sekä nykyisin lisääntyvässä määrin myös verkon ja puhelimen välityksellä.</a:t>
            </a:r>
          </a:p>
          <a:p>
            <a:r>
              <a:rPr lang="fi-FI" sz="1200" dirty="0">
                <a:effectLst/>
                <a:ea typeface="Aptos" panose="020B0004020202020204" pitchFamily="34" charset="0"/>
                <a:cs typeface="Arial" panose="020B0604020202020204" pitchFamily="34" charset="0"/>
              </a:rPr>
              <a:t>Ryhmissä on yleensä vetäjä, joko koulutettu vertainen tai ammattilainen. Ammattilaiset voivat myös ohjata ryhmää yhdessä koulutetun vertaisohjaajan kanssa. Ammattilaisen työnkuvaan vertaistukiryhmässä voi kuulua alkavien ryhmien toiminnan suunnittelu, ryhmänvetäjien koulutus ja työnohjaus. </a:t>
            </a:r>
            <a:endParaRPr lang="fi-FI" sz="1200" dirty="0">
              <a:ea typeface="Aptos" panose="020B0004020202020204" pitchFamily="34" charset="0"/>
              <a:cs typeface="Arial" panose="020B0604020202020204" pitchFamily="34" charset="0"/>
            </a:endParaRPr>
          </a:p>
          <a:p>
            <a:r>
              <a:rPr lang="fi-FI" sz="1200" b="1" dirty="0">
                <a:effectLst/>
                <a:ea typeface="Aptos" panose="020B0004020202020204" pitchFamily="34" charset="0"/>
                <a:cs typeface="Arial" panose="020B0604020202020204" pitchFamily="34" charset="0"/>
              </a:rPr>
              <a:t>Verkkovertaistukiryhmät</a:t>
            </a:r>
            <a:r>
              <a:rPr lang="fi-FI" sz="1200" dirty="0">
                <a:effectLst/>
                <a:ea typeface="Aptos" panose="020B0004020202020204" pitchFamily="34" charset="0"/>
                <a:cs typeface="Arial" panose="020B0604020202020204" pitchFamily="34" charset="0"/>
              </a:rPr>
              <a:t> eivät merkittävästi eroa sisällöllisesti kasvokkaisista ryhmistä.</a:t>
            </a:r>
          </a:p>
          <a:p>
            <a:r>
              <a:rPr lang="fi-FI" sz="1200" dirty="0"/>
              <a:t>Lähteet:</a:t>
            </a:r>
            <a:r>
              <a:rPr kumimoji="0" lang="fi-FI" sz="1200" b="0" i="0" u="none" strike="noStrike" kern="1200" cap="none" spc="0" normalizeH="0" baseline="0" noProof="0" dirty="0">
                <a:ln>
                  <a:noFill/>
                </a:ln>
                <a:solidFill>
                  <a:srgbClr val="000000"/>
                </a:solidFill>
                <a:effectLst/>
                <a:uLnTx/>
                <a:uFillTx/>
                <a:ea typeface="Aptos" panose="020B0004020202020204" pitchFamily="34" charset="0"/>
                <a:cs typeface="Arial" panose="020B0604020202020204" pitchFamily="34" charset="0"/>
              </a:rPr>
              <a:t> </a:t>
            </a:r>
            <a:r>
              <a:rPr lang="fi-FI" sz="1200" dirty="0">
                <a:effectLst/>
                <a:ea typeface="Aptos" panose="020B0004020202020204" pitchFamily="34" charset="0"/>
                <a:cs typeface="Arial" panose="020B0604020202020204" pitchFamily="34" charset="0"/>
              </a:rPr>
              <a:t>Haukka-Wacklin 2007; Mikkonen 2009; </a:t>
            </a:r>
            <a:r>
              <a:rPr lang="fi-FI" sz="1200" dirty="0" err="1">
                <a:effectLst/>
                <a:ea typeface="Aptos" panose="020B0004020202020204" pitchFamily="34" charset="0"/>
                <a:cs typeface="Arial" panose="020B0604020202020204" pitchFamily="34" charset="0"/>
              </a:rPr>
              <a:t>Toija</a:t>
            </a:r>
            <a:r>
              <a:rPr lang="fi-FI" sz="1200" dirty="0">
                <a:effectLst/>
                <a:ea typeface="Aptos" panose="020B0004020202020204" pitchFamily="34" charset="0"/>
                <a:cs typeface="Arial" panose="020B0604020202020204" pitchFamily="34" charset="0"/>
              </a:rPr>
              <a:t> 2011; </a:t>
            </a:r>
            <a:r>
              <a:rPr lang="fi-FI" sz="1200" dirty="0" err="1">
                <a:effectLst/>
                <a:ea typeface="Aptos" panose="020B0004020202020204" pitchFamily="34" charset="0"/>
                <a:cs typeface="Arial" panose="020B0604020202020204" pitchFamily="34" charset="0"/>
              </a:rPr>
              <a:t>Embuldeniya</a:t>
            </a:r>
            <a:r>
              <a:rPr lang="fi-FI" sz="1200" dirty="0">
                <a:effectLst/>
                <a:ea typeface="Aptos" panose="020B0004020202020204" pitchFamily="34" charset="0"/>
                <a:cs typeface="Arial" panose="020B0604020202020204" pitchFamily="34" charset="0"/>
              </a:rPr>
              <a:t> ym. 2013.; Heino &amp; Arminen 2024; </a:t>
            </a:r>
            <a:r>
              <a:rPr lang="fi-FI" sz="1200" dirty="0">
                <a:solidFill>
                  <a:srgbClr val="000000"/>
                </a:solidFill>
                <a:ea typeface="Aptos" panose="020B0004020202020204" pitchFamily="34" charset="0"/>
                <a:cs typeface="Arial" panose="020B0604020202020204" pitchFamily="34" charset="0"/>
              </a:rPr>
              <a:t>Mikkonen &amp; Saarinen 2018</a:t>
            </a:r>
            <a:endParaRPr lang="fi-FI" sz="1200" dirty="0"/>
          </a:p>
          <a:p>
            <a:endParaRPr lang="fi-FI" dirty="0"/>
          </a:p>
        </p:txBody>
      </p:sp>
      <p:sp>
        <p:nvSpPr>
          <p:cNvPr id="4" name="Dian numeron paikkamerkki 3"/>
          <p:cNvSpPr>
            <a:spLocks noGrp="1"/>
          </p:cNvSpPr>
          <p:nvPr>
            <p:ph type="sldNum" sz="quarter" idx="5"/>
          </p:nvPr>
        </p:nvSpPr>
        <p:spPr/>
        <p:txBody>
          <a:bodyPr/>
          <a:lstStyle/>
          <a:p>
            <a:fld id="{AEDC09DB-78A6-1542-9AC9-6862136D6FE1}" type="slidenum">
              <a:rPr lang="fi-FI" smtClean="0"/>
              <a:t>6</a:t>
            </a:fld>
            <a:endParaRPr lang="fi-FI"/>
          </a:p>
        </p:txBody>
      </p:sp>
    </p:spTree>
    <p:extLst>
      <p:ext uri="{BB962C8B-B14F-4D97-AF65-F5344CB8AC3E}">
        <p14:creationId xmlns:p14="http://schemas.microsoft.com/office/powerpoint/2010/main" val="19611640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dirty="0">
                <a:effectLst/>
                <a:ea typeface="Aptos" panose="020B0004020202020204" pitchFamily="34" charset="0"/>
                <a:cs typeface="Arial" panose="020B0604020202020204" pitchFamily="34" charset="0"/>
              </a:rPr>
              <a:t>Perusteellisemman herkkyysanalyysin sijaan eri oletuksiin perustuen lasketaan muutamia eri SROI-lukuja.</a:t>
            </a:r>
          </a:p>
          <a:p>
            <a:endParaRPr lang="fi-FI" dirty="0"/>
          </a:p>
        </p:txBody>
      </p:sp>
      <p:sp>
        <p:nvSpPr>
          <p:cNvPr id="4" name="Dian numeron paikkamerkki 3"/>
          <p:cNvSpPr>
            <a:spLocks noGrp="1"/>
          </p:cNvSpPr>
          <p:nvPr>
            <p:ph type="sldNum" sz="quarter" idx="5"/>
          </p:nvPr>
        </p:nvSpPr>
        <p:spPr/>
        <p:txBody>
          <a:bodyPr/>
          <a:lstStyle/>
          <a:p>
            <a:fld id="{AEDC09DB-78A6-1542-9AC9-6862136D6FE1}" type="slidenum">
              <a:rPr lang="fi-FI" smtClean="0"/>
              <a:t>7</a:t>
            </a:fld>
            <a:endParaRPr lang="fi-FI"/>
          </a:p>
        </p:txBody>
      </p:sp>
    </p:spTree>
    <p:extLst>
      <p:ext uri="{BB962C8B-B14F-4D97-AF65-F5344CB8AC3E}">
        <p14:creationId xmlns:p14="http://schemas.microsoft.com/office/powerpoint/2010/main" val="19572618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sz="1200" dirty="0" err="1">
                <a:effectLst/>
                <a:latin typeface="Segoe UI" panose="020B0502040204020203" pitchFamily="34" charset="0"/>
              </a:rPr>
              <a:t>Rahamääräistäminen</a:t>
            </a:r>
            <a:r>
              <a:rPr lang="fi-FI" sz="1200" dirty="0">
                <a:effectLst/>
                <a:latin typeface="Segoe UI" panose="020B0502040204020203" pitchFamily="34" charset="0"/>
              </a:rPr>
              <a:t> tapahtuu käyttäen apuna niin sanottuja korvikemuuttujia (</a:t>
            </a:r>
            <a:r>
              <a:rPr lang="fi-FI" sz="1200" dirty="0" err="1">
                <a:effectLst/>
                <a:latin typeface="Segoe UI" panose="020B0502040204020203" pitchFamily="34" charset="0"/>
              </a:rPr>
              <a:t>proxyt</a:t>
            </a:r>
            <a:r>
              <a:rPr lang="fi-FI" sz="1200" dirty="0">
                <a:effectLst/>
                <a:latin typeface="Segoe UI" panose="020B0502040204020203" pitchFamily="34" charset="0"/>
              </a:rPr>
              <a:t>).</a:t>
            </a:r>
            <a:br>
              <a:rPr lang="fi-FI" sz="1200" dirty="0">
                <a:effectLst/>
                <a:latin typeface="Segoe UI" panose="020B0502040204020203" pitchFamily="34" charset="0"/>
              </a:rPr>
            </a:br>
            <a:r>
              <a:rPr lang="fi-FI" sz="1200" dirty="0">
                <a:effectLst/>
                <a:latin typeface="Segoe UI" panose="020B0502040204020203" pitchFamily="34" charset="0"/>
              </a:rPr>
              <a:t>	</a:t>
            </a:r>
            <a:r>
              <a:rPr lang="fi-FI" sz="1200" dirty="0">
                <a:latin typeface="+mn-lt"/>
                <a:hlinkClick r:id="rId3">
                  <a:extLst>
                    <a:ext uri="{A12FA001-AC4F-418D-AE19-62706E023703}">
                      <ahyp:hlinkClr xmlns:ahyp="http://schemas.microsoft.com/office/drawing/2018/hyperlinkcolor" val="tx"/>
                    </a:ext>
                  </a:extLst>
                </a:hlinkClick>
              </a:rPr>
              <a:t>https://sroimenetelma.wordpress.com/about</a:t>
            </a:r>
            <a:r>
              <a:rPr lang="fi-FI" sz="1200" dirty="0">
                <a:latin typeface="+mn-lt"/>
              </a:rPr>
              <a:t> /Klemelä</a:t>
            </a:r>
          </a:p>
          <a:p>
            <a:endParaRPr lang="fi-FI" sz="1200" dirty="0">
              <a:latin typeface="+mn-lt"/>
            </a:endParaRPr>
          </a:p>
          <a:p>
            <a:r>
              <a:rPr lang="fi-FI" sz="1200" dirty="0">
                <a:latin typeface="+mn-lt"/>
              </a:rPr>
              <a:t>*WBV: esitellään </a:t>
            </a:r>
            <a:r>
              <a:rPr lang="fi-FI" sz="1200" dirty="0">
                <a:effectLst/>
                <a:ea typeface="Aptos" panose="020B0004020202020204" pitchFamily="34" charset="0"/>
                <a:cs typeface="Arial" panose="020B0604020202020204" pitchFamily="34" charset="0"/>
              </a:rPr>
              <a:t>SROI- ja muussa kirjallisuudessa (ks. esim. Kettunen 2021) </a:t>
            </a:r>
            <a:endParaRPr lang="fi-FI" dirty="0"/>
          </a:p>
        </p:txBody>
      </p:sp>
      <p:sp>
        <p:nvSpPr>
          <p:cNvPr id="4" name="Dian numeron paikkamerkki 3"/>
          <p:cNvSpPr>
            <a:spLocks noGrp="1"/>
          </p:cNvSpPr>
          <p:nvPr>
            <p:ph type="sldNum" sz="quarter" idx="5"/>
          </p:nvPr>
        </p:nvSpPr>
        <p:spPr/>
        <p:txBody>
          <a:bodyPr/>
          <a:lstStyle/>
          <a:p>
            <a:fld id="{AEDC09DB-78A6-1542-9AC9-6862136D6FE1}" type="slidenum">
              <a:rPr lang="fi-FI" smtClean="0"/>
              <a:t>8</a:t>
            </a:fld>
            <a:endParaRPr lang="fi-FI"/>
          </a:p>
        </p:txBody>
      </p:sp>
    </p:spTree>
    <p:extLst>
      <p:ext uri="{BB962C8B-B14F-4D97-AF65-F5344CB8AC3E}">
        <p14:creationId xmlns:p14="http://schemas.microsoft.com/office/powerpoint/2010/main" val="26239002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indent="0">
              <a:lnSpc>
                <a:spcPct val="120000"/>
              </a:lnSpc>
              <a:buNone/>
            </a:pPr>
            <a:r>
              <a:rPr lang="fi-FI" sz="1200" dirty="0">
                <a:effectLst/>
                <a:ea typeface="Aptos" panose="020B0004020202020204" pitchFamily="34" charset="0"/>
                <a:cs typeface="Arial" panose="020B0604020202020204" pitchFamily="34" charset="0"/>
              </a:rPr>
              <a:t>Idea on se, että jos työttömän henkilön hyvinvointi kohoaisi esimerkiksi samalle tasolle kuin työllisen, niin jokin osa hyvinvoinnin paranemisesta olisi (teoriassa) saatavissa aikaan myös tulokompensaatiolla</a:t>
            </a:r>
            <a:endParaRPr lang="fi-FI" sz="1200" dirty="0">
              <a:ea typeface="Aptos" panose="020B0004020202020204" pitchFamily="34" charset="0"/>
              <a:cs typeface="Arial" panose="020B0604020202020204" pitchFamily="34" charset="0"/>
            </a:endParaRPr>
          </a:p>
          <a:p>
            <a:pPr marL="0" indent="0">
              <a:lnSpc>
                <a:spcPct val="120000"/>
              </a:lnSpc>
              <a:buNone/>
            </a:pPr>
            <a:r>
              <a:rPr lang="fi-FI" sz="1200" dirty="0">
                <a:effectLst/>
                <a:ea typeface="Aptos" panose="020B0004020202020204" pitchFamily="34" charset="0"/>
                <a:cs typeface="Arial" panose="020B0604020202020204" pitchFamily="34" charset="0"/>
              </a:rPr>
              <a:t>ja toisinpäin: </a:t>
            </a:r>
            <a:r>
              <a:rPr lang="fi-FI" sz="1200" b="1" dirty="0">
                <a:effectLst/>
                <a:ea typeface="Aptos" panose="020B0004020202020204" pitchFamily="34" charset="0"/>
                <a:cs typeface="Arial" panose="020B0604020202020204" pitchFamily="34" charset="0"/>
              </a:rPr>
              <a:t>hyvinvoinnin kohentuminen voidaan nähdä tietyn rahasumman ”arvoisena”. </a:t>
            </a:r>
          </a:p>
          <a:p>
            <a:endParaRPr lang="fi-FI" dirty="0"/>
          </a:p>
        </p:txBody>
      </p:sp>
      <p:sp>
        <p:nvSpPr>
          <p:cNvPr id="4" name="Dian numeron paikkamerkki 3"/>
          <p:cNvSpPr>
            <a:spLocks noGrp="1"/>
          </p:cNvSpPr>
          <p:nvPr>
            <p:ph type="sldNum" sz="quarter" idx="5"/>
          </p:nvPr>
        </p:nvSpPr>
        <p:spPr/>
        <p:txBody>
          <a:bodyPr/>
          <a:lstStyle/>
          <a:p>
            <a:fld id="{AEDC09DB-78A6-1542-9AC9-6862136D6FE1}" type="slidenum">
              <a:rPr lang="fi-FI" smtClean="0"/>
              <a:t>9</a:t>
            </a:fld>
            <a:endParaRPr lang="fi-FI"/>
          </a:p>
        </p:txBody>
      </p:sp>
    </p:spTree>
    <p:extLst>
      <p:ext uri="{BB962C8B-B14F-4D97-AF65-F5344CB8AC3E}">
        <p14:creationId xmlns:p14="http://schemas.microsoft.com/office/powerpoint/2010/main" val="16715966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331C2FA-337C-AA48-8B79-0F2140CC0A90}"/>
              </a:ext>
            </a:extLst>
          </p:cNvPr>
          <p:cNvSpPr>
            <a:spLocks noGrp="1"/>
          </p:cNvSpPr>
          <p:nvPr>
            <p:ph type="ctrTitle"/>
          </p:nvPr>
        </p:nvSpPr>
        <p:spPr>
          <a:xfrm>
            <a:off x="1524000" y="1122363"/>
            <a:ext cx="9144000" cy="2387600"/>
          </a:xfrm>
        </p:spPr>
        <p:txBody>
          <a:bodyPr anchor="b"/>
          <a:lstStyle>
            <a:lvl1pPr algn="ctr">
              <a:defRPr sz="6000"/>
            </a:lvl1pPr>
          </a:lstStyle>
          <a:p>
            <a:r>
              <a:rPr lang="fi-FI"/>
              <a:t>Muokkaa ots. perustyyl. napsautt.</a:t>
            </a:r>
          </a:p>
        </p:txBody>
      </p:sp>
      <p:sp>
        <p:nvSpPr>
          <p:cNvPr id="3" name="Alaotsikko 2">
            <a:extLst>
              <a:ext uri="{FF2B5EF4-FFF2-40B4-BE49-F238E27FC236}">
                <a16:creationId xmlns:a16="http://schemas.microsoft.com/office/drawing/2014/main" id="{8C72390D-3C92-A849-9C52-9F4E8455FFE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a:extLst>
              <a:ext uri="{FF2B5EF4-FFF2-40B4-BE49-F238E27FC236}">
                <a16:creationId xmlns:a16="http://schemas.microsoft.com/office/drawing/2014/main" id="{EF61F96C-55E4-2847-8B68-2CA6F84AF9A1}"/>
              </a:ext>
            </a:extLst>
          </p:cNvPr>
          <p:cNvSpPr>
            <a:spLocks noGrp="1"/>
          </p:cNvSpPr>
          <p:nvPr>
            <p:ph type="dt" sz="half" idx="10"/>
          </p:nvPr>
        </p:nvSpPr>
        <p:spPr/>
        <p:txBody>
          <a:bodyPr/>
          <a:lstStyle/>
          <a:p>
            <a:fld id="{098E2208-A33E-584A-8605-2702D8C57FC4}" type="datetimeFigureOut">
              <a:rPr lang="fi-FI" smtClean="0"/>
              <a:t>18.10.2024</a:t>
            </a:fld>
            <a:endParaRPr lang="fi-FI"/>
          </a:p>
        </p:txBody>
      </p:sp>
      <p:sp>
        <p:nvSpPr>
          <p:cNvPr id="5" name="Alatunnisteen paikkamerkki 4">
            <a:extLst>
              <a:ext uri="{FF2B5EF4-FFF2-40B4-BE49-F238E27FC236}">
                <a16:creationId xmlns:a16="http://schemas.microsoft.com/office/drawing/2014/main" id="{CF36CFB2-7CE4-BE4D-972E-0D41F72E09EE}"/>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5BED8B4B-806C-C342-BCA5-D5B2AB36D3B3}"/>
              </a:ext>
            </a:extLst>
          </p:cNvPr>
          <p:cNvSpPr>
            <a:spLocks noGrp="1"/>
          </p:cNvSpPr>
          <p:nvPr>
            <p:ph type="sldNum" sz="quarter" idx="12"/>
          </p:nvPr>
        </p:nvSpPr>
        <p:spPr>
          <a:xfrm>
            <a:off x="8610600" y="6356350"/>
            <a:ext cx="2743200" cy="365125"/>
          </a:xfrm>
          <a:prstGeom prst="rect">
            <a:avLst/>
          </a:prstGeom>
        </p:spPr>
        <p:txBody>
          <a:bodyPr/>
          <a:lstStyle/>
          <a:p>
            <a:fld id="{9CF9F91D-E569-6244-8208-76D7609BC2C1}" type="slidenum">
              <a:rPr lang="fi-FI" smtClean="0"/>
              <a:t>‹#›</a:t>
            </a:fld>
            <a:endParaRPr lang="fi-FI"/>
          </a:p>
        </p:txBody>
      </p:sp>
    </p:spTree>
    <p:extLst>
      <p:ext uri="{BB962C8B-B14F-4D97-AF65-F5344CB8AC3E}">
        <p14:creationId xmlns:p14="http://schemas.microsoft.com/office/powerpoint/2010/main" val="32402438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9445D67-D4E1-C54A-9F87-F50B10D7F189}"/>
              </a:ext>
            </a:extLst>
          </p:cNvPr>
          <p:cNvSpPr>
            <a:spLocks noGrp="1"/>
          </p:cNvSpPr>
          <p:nvPr>
            <p:ph type="title"/>
          </p:nvPr>
        </p:nvSpPr>
        <p:spPr/>
        <p:txBody>
          <a:bodyPr/>
          <a:lstStyle/>
          <a:p>
            <a:r>
              <a:rPr lang="fi-FI"/>
              <a:t>Muokkaa ots. perustyyl. napsautt.</a:t>
            </a:r>
          </a:p>
        </p:txBody>
      </p:sp>
      <p:sp>
        <p:nvSpPr>
          <p:cNvPr id="3" name="Pystysuoran tekstin paikkamerkki 2">
            <a:extLst>
              <a:ext uri="{FF2B5EF4-FFF2-40B4-BE49-F238E27FC236}">
                <a16:creationId xmlns:a16="http://schemas.microsoft.com/office/drawing/2014/main" id="{6C510CC9-A4FC-AA4D-9DB2-1F421AF20C03}"/>
              </a:ext>
            </a:extLst>
          </p:cNvPr>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3FCAACD4-79BB-F244-AB2B-C43EC082DAF4}"/>
              </a:ext>
            </a:extLst>
          </p:cNvPr>
          <p:cNvSpPr>
            <a:spLocks noGrp="1"/>
          </p:cNvSpPr>
          <p:nvPr>
            <p:ph type="dt" sz="half" idx="10"/>
          </p:nvPr>
        </p:nvSpPr>
        <p:spPr/>
        <p:txBody>
          <a:bodyPr/>
          <a:lstStyle/>
          <a:p>
            <a:fld id="{098E2208-A33E-584A-8605-2702D8C57FC4}" type="datetimeFigureOut">
              <a:rPr lang="fi-FI" smtClean="0"/>
              <a:t>18.10.2024</a:t>
            </a:fld>
            <a:endParaRPr lang="fi-FI"/>
          </a:p>
        </p:txBody>
      </p:sp>
      <p:sp>
        <p:nvSpPr>
          <p:cNvPr id="5" name="Alatunnisteen paikkamerkki 4">
            <a:extLst>
              <a:ext uri="{FF2B5EF4-FFF2-40B4-BE49-F238E27FC236}">
                <a16:creationId xmlns:a16="http://schemas.microsoft.com/office/drawing/2014/main" id="{A05F0602-7764-4F4C-992A-A20D72CEC3D8}"/>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ABBEB499-32DC-BC47-B56C-A96C3D27F47E}"/>
              </a:ext>
            </a:extLst>
          </p:cNvPr>
          <p:cNvSpPr>
            <a:spLocks noGrp="1"/>
          </p:cNvSpPr>
          <p:nvPr>
            <p:ph type="sldNum" sz="quarter" idx="12"/>
          </p:nvPr>
        </p:nvSpPr>
        <p:spPr>
          <a:xfrm>
            <a:off x="8610600" y="6356350"/>
            <a:ext cx="2743200" cy="365125"/>
          </a:xfrm>
          <a:prstGeom prst="rect">
            <a:avLst/>
          </a:prstGeom>
        </p:spPr>
        <p:txBody>
          <a:bodyPr/>
          <a:lstStyle/>
          <a:p>
            <a:fld id="{9CF9F91D-E569-6244-8208-76D7609BC2C1}" type="slidenum">
              <a:rPr lang="fi-FI" smtClean="0"/>
              <a:t>‹#›</a:t>
            </a:fld>
            <a:endParaRPr lang="fi-FI"/>
          </a:p>
        </p:txBody>
      </p:sp>
    </p:spTree>
    <p:extLst>
      <p:ext uri="{BB962C8B-B14F-4D97-AF65-F5344CB8AC3E}">
        <p14:creationId xmlns:p14="http://schemas.microsoft.com/office/powerpoint/2010/main" val="9883933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ystysuora otsikko ja teksti">
    <p:spTree>
      <p:nvGrpSpPr>
        <p:cNvPr id="1" name=""/>
        <p:cNvGrpSpPr/>
        <p:nvPr/>
      </p:nvGrpSpPr>
      <p:grpSpPr>
        <a:xfrm>
          <a:off x="0" y="0"/>
          <a:ext cx="0" cy="0"/>
          <a:chOff x="0" y="0"/>
          <a:chExt cx="0" cy="0"/>
        </a:xfrm>
      </p:grpSpPr>
      <p:sp>
        <p:nvSpPr>
          <p:cNvPr id="4" name="Päivämäärän paikkamerkki 3">
            <a:extLst>
              <a:ext uri="{FF2B5EF4-FFF2-40B4-BE49-F238E27FC236}">
                <a16:creationId xmlns:a16="http://schemas.microsoft.com/office/drawing/2014/main" id="{2F5D28EB-F1DC-3C4D-9A2F-C2AB5C9D3A09}"/>
              </a:ext>
            </a:extLst>
          </p:cNvPr>
          <p:cNvSpPr>
            <a:spLocks noGrp="1"/>
          </p:cNvSpPr>
          <p:nvPr>
            <p:ph type="dt" sz="half" idx="10"/>
          </p:nvPr>
        </p:nvSpPr>
        <p:spPr/>
        <p:txBody>
          <a:bodyPr/>
          <a:lstStyle/>
          <a:p>
            <a:fld id="{098E2208-A33E-584A-8605-2702D8C57FC4}" type="datetimeFigureOut">
              <a:rPr lang="fi-FI" smtClean="0"/>
              <a:t>18.10.2024</a:t>
            </a:fld>
            <a:endParaRPr lang="fi-FI"/>
          </a:p>
        </p:txBody>
      </p:sp>
      <p:sp>
        <p:nvSpPr>
          <p:cNvPr id="5" name="Alatunnisteen paikkamerkki 4">
            <a:extLst>
              <a:ext uri="{FF2B5EF4-FFF2-40B4-BE49-F238E27FC236}">
                <a16:creationId xmlns:a16="http://schemas.microsoft.com/office/drawing/2014/main" id="{1CDA2AAC-D2FA-274F-A947-C62A52079C26}"/>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6CD041F1-0DC3-E141-8F92-693E04B53D44}"/>
              </a:ext>
            </a:extLst>
          </p:cNvPr>
          <p:cNvSpPr>
            <a:spLocks noGrp="1"/>
          </p:cNvSpPr>
          <p:nvPr>
            <p:ph type="sldNum" sz="quarter" idx="12"/>
          </p:nvPr>
        </p:nvSpPr>
        <p:spPr>
          <a:xfrm>
            <a:off x="8610600" y="6356350"/>
            <a:ext cx="2743200" cy="365125"/>
          </a:xfrm>
          <a:prstGeom prst="rect">
            <a:avLst/>
          </a:prstGeom>
        </p:spPr>
        <p:txBody>
          <a:bodyPr/>
          <a:lstStyle/>
          <a:p>
            <a:fld id="{9CF9F91D-E569-6244-8208-76D7609BC2C1}" type="slidenum">
              <a:rPr lang="fi-FI" smtClean="0"/>
              <a:t>‹#›</a:t>
            </a:fld>
            <a:endParaRPr lang="fi-FI"/>
          </a:p>
        </p:txBody>
      </p:sp>
    </p:spTree>
    <p:extLst>
      <p:ext uri="{BB962C8B-B14F-4D97-AF65-F5344CB8AC3E}">
        <p14:creationId xmlns:p14="http://schemas.microsoft.com/office/powerpoint/2010/main" val="29191731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7" name="Suorakulmainen kolmio 6">
            <a:extLst>
              <a:ext uri="{FF2B5EF4-FFF2-40B4-BE49-F238E27FC236}">
                <a16:creationId xmlns:a16="http://schemas.microsoft.com/office/drawing/2014/main" id="{91985AF0-B8B5-7A4A-9936-DF5616F43DAC}"/>
              </a:ext>
            </a:extLst>
          </p:cNvPr>
          <p:cNvSpPr/>
          <p:nvPr userDrawn="1"/>
        </p:nvSpPr>
        <p:spPr>
          <a:xfrm rot="5400000">
            <a:off x="-1" y="0"/>
            <a:ext cx="1325563" cy="1325563"/>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Otsikko 1">
            <a:extLst>
              <a:ext uri="{FF2B5EF4-FFF2-40B4-BE49-F238E27FC236}">
                <a16:creationId xmlns:a16="http://schemas.microsoft.com/office/drawing/2014/main" id="{50CAC46F-7D23-A942-A463-4272FACA23F4}"/>
              </a:ext>
            </a:extLst>
          </p:cNvPr>
          <p:cNvSpPr>
            <a:spLocks noGrp="1"/>
          </p:cNvSpPr>
          <p:nvPr>
            <p:ph type="title"/>
          </p:nvPr>
        </p:nvSpPr>
        <p:spPr/>
        <p:txBody>
          <a:bodyPr>
            <a:normAutofit/>
          </a:bodyPr>
          <a:lstStyle>
            <a:lvl1pPr>
              <a:defRPr sz="3200"/>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Sisällön paikkamerkki 2">
            <a:extLst>
              <a:ext uri="{FF2B5EF4-FFF2-40B4-BE49-F238E27FC236}">
                <a16:creationId xmlns:a16="http://schemas.microsoft.com/office/drawing/2014/main" id="{85F44149-8639-B948-A984-9D005CAD9656}"/>
              </a:ext>
            </a:extLst>
          </p:cNvPr>
          <p:cNvSpPr>
            <a:spLocks noGrp="1"/>
          </p:cNvSpPr>
          <p:nvPr>
            <p:ph idx="1"/>
          </p:nvPr>
        </p:nvSpPr>
        <p:spPr/>
        <p:txBody>
          <a:bodyPr>
            <a:normAutofit/>
          </a:bodyPr>
          <a:lstStyle>
            <a:lvl1pPr>
              <a:defRPr sz="1800"/>
            </a:lvl1pPr>
            <a:lvl2pPr>
              <a:defRPr sz="1600"/>
            </a:lvl2pPr>
            <a:lvl3pPr>
              <a:defRPr sz="1600"/>
            </a:lvl3pPr>
            <a:lvl4pPr>
              <a:defRPr sz="1600"/>
            </a:lvl4pPr>
            <a:lvl5pPr>
              <a:defRPr sz="1600"/>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Päivämäärän paikkamerkki 3">
            <a:extLst>
              <a:ext uri="{FF2B5EF4-FFF2-40B4-BE49-F238E27FC236}">
                <a16:creationId xmlns:a16="http://schemas.microsoft.com/office/drawing/2014/main" id="{85C6B628-9A28-FF4D-B8C6-36B62F71C87F}"/>
              </a:ext>
            </a:extLst>
          </p:cNvPr>
          <p:cNvSpPr>
            <a:spLocks noGrp="1"/>
          </p:cNvSpPr>
          <p:nvPr>
            <p:ph type="dt" sz="half" idx="10"/>
          </p:nvPr>
        </p:nvSpPr>
        <p:spPr/>
        <p:txBody>
          <a:bodyPr/>
          <a:lstStyle/>
          <a:p>
            <a:fld id="{098E2208-A33E-584A-8605-2702D8C57FC4}" type="datetimeFigureOut">
              <a:rPr lang="fi-FI" smtClean="0"/>
              <a:t>18.10.2024</a:t>
            </a:fld>
            <a:endParaRPr lang="fi-FI"/>
          </a:p>
        </p:txBody>
      </p:sp>
      <p:sp>
        <p:nvSpPr>
          <p:cNvPr id="5" name="Alatunnisteen paikkamerkki 4">
            <a:extLst>
              <a:ext uri="{FF2B5EF4-FFF2-40B4-BE49-F238E27FC236}">
                <a16:creationId xmlns:a16="http://schemas.microsoft.com/office/drawing/2014/main" id="{89AE5B7A-7CEE-494A-A9A5-29EEB9DC8288}"/>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74351A68-F509-1C48-B2D5-32631AEA468B}"/>
              </a:ext>
            </a:extLst>
          </p:cNvPr>
          <p:cNvSpPr>
            <a:spLocks noGrp="1"/>
          </p:cNvSpPr>
          <p:nvPr>
            <p:ph type="sldNum" sz="quarter" idx="12"/>
          </p:nvPr>
        </p:nvSpPr>
        <p:spPr>
          <a:xfrm>
            <a:off x="8610600" y="6356350"/>
            <a:ext cx="2743200" cy="365125"/>
          </a:xfrm>
          <a:prstGeom prst="rect">
            <a:avLst/>
          </a:prstGeom>
        </p:spPr>
        <p:txBody>
          <a:bodyPr/>
          <a:lstStyle/>
          <a:p>
            <a:fld id="{9CF9F91D-E569-6244-8208-76D7609BC2C1}" type="slidenum">
              <a:rPr lang="fi-FI" smtClean="0"/>
              <a:t>‹#›</a:t>
            </a:fld>
            <a:endParaRPr lang="fi-FI"/>
          </a:p>
        </p:txBody>
      </p:sp>
    </p:spTree>
    <p:extLst>
      <p:ext uri="{BB962C8B-B14F-4D97-AF65-F5344CB8AC3E}">
        <p14:creationId xmlns:p14="http://schemas.microsoft.com/office/powerpoint/2010/main" val="40580926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5004C54-C9A9-FF42-8CAD-45235D952530}"/>
              </a:ext>
            </a:extLst>
          </p:cNvPr>
          <p:cNvSpPr>
            <a:spLocks noGrp="1"/>
          </p:cNvSpPr>
          <p:nvPr>
            <p:ph type="title"/>
          </p:nvPr>
        </p:nvSpPr>
        <p:spPr>
          <a:xfrm>
            <a:off x="831850" y="1709738"/>
            <a:ext cx="10515600" cy="2852737"/>
          </a:xfrm>
        </p:spPr>
        <p:txBody>
          <a:bodyPr anchor="b"/>
          <a:lstStyle>
            <a:lvl1pPr>
              <a:defRPr sz="6000"/>
            </a:lvl1pPr>
          </a:lstStyle>
          <a:p>
            <a:r>
              <a:rPr lang="fi-FI"/>
              <a:t>Muokkaa ots. perustyyl. napsautt.</a:t>
            </a:r>
          </a:p>
        </p:txBody>
      </p:sp>
      <p:sp>
        <p:nvSpPr>
          <p:cNvPr id="3" name="Tekstin paikkamerkki 2">
            <a:extLst>
              <a:ext uri="{FF2B5EF4-FFF2-40B4-BE49-F238E27FC236}">
                <a16:creationId xmlns:a16="http://schemas.microsoft.com/office/drawing/2014/main" id="{87524E9D-4423-6D4C-A9E1-BB9B7923B4F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4" name="Päivämäärän paikkamerkki 3">
            <a:extLst>
              <a:ext uri="{FF2B5EF4-FFF2-40B4-BE49-F238E27FC236}">
                <a16:creationId xmlns:a16="http://schemas.microsoft.com/office/drawing/2014/main" id="{8153583C-124D-FF4D-808D-4EDA15B2C719}"/>
              </a:ext>
            </a:extLst>
          </p:cNvPr>
          <p:cNvSpPr>
            <a:spLocks noGrp="1"/>
          </p:cNvSpPr>
          <p:nvPr>
            <p:ph type="dt" sz="half" idx="10"/>
          </p:nvPr>
        </p:nvSpPr>
        <p:spPr/>
        <p:txBody>
          <a:bodyPr/>
          <a:lstStyle/>
          <a:p>
            <a:fld id="{098E2208-A33E-584A-8605-2702D8C57FC4}" type="datetimeFigureOut">
              <a:rPr lang="fi-FI" smtClean="0"/>
              <a:t>18.10.2024</a:t>
            </a:fld>
            <a:endParaRPr lang="fi-FI"/>
          </a:p>
        </p:txBody>
      </p:sp>
      <p:sp>
        <p:nvSpPr>
          <p:cNvPr id="5" name="Alatunnisteen paikkamerkki 4">
            <a:extLst>
              <a:ext uri="{FF2B5EF4-FFF2-40B4-BE49-F238E27FC236}">
                <a16:creationId xmlns:a16="http://schemas.microsoft.com/office/drawing/2014/main" id="{9093B47A-CFD7-A64D-9A8F-E5EFD0F6535E}"/>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7957B207-9CDD-7D44-9507-8C7E1653AA62}"/>
              </a:ext>
            </a:extLst>
          </p:cNvPr>
          <p:cNvSpPr>
            <a:spLocks noGrp="1"/>
          </p:cNvSpPr>
          <p:nvPr>
            <p:ph type="sldNum" sz="quarter" idx="12"/>
          </p:nvPr>
        </p:nvSpPr>
        <p:spPr>
          <a:xfrm>
            <a:off x="8610600" y="6356350"/>
            <a:ext cx="2743200" cy="365125"/>
          </a:xfrm>
          <a:prstGeom prst="rect">
            <a:avLst/>
          </a:prstGeom>
        </p:spPr>
        <p:txBody>
          <a:bodyPr/>
          <a:lstStyle/>
          <a:p>
            <a:fld id="{9CF9F91D-E569-6244-8208-76D7609BC2C1}" type="slidenum">
              <a:rPr lang="fi-FI" smtClean="0"/>
              <a:t>‹#›</a:t>
            </a:fld>
            <a:endParaRPr lang="fi-FI"/>
          </a:p>
        </p:txBody>
      </p:sp>
    </p:spTree>
    <p:extLst>
      <p:ext uri="{BB962C8B-B14F-4D97-AF65-F5344CB8AC3E}">
        <p14:creationId xmlns:p14="http://schemas.microsoft.com/office/powerpoint/2010/main" val="18407192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200CCC5-2C85-4C40-8659-23ECCA739D93}"/>
              </a:ext>
            </a:extLst>
          </p:cNvPr>
          <p:cNvSpPr>
            <a:spLocks noGrp="1"/>
          </p:cNvSpPr>
          <p:nvPr>
            <p:ph type="title"/>
          </p:nvPr>
        </p:nvSpPr>
        <p:spPr/>
        <p:txBody>
          <a:bodyPr/>
          <a:lstStyle/>
          <a:p>
            <a:r>
              <a:rPr lang="fi-FI"/>
              <a:t>Muokkaa ots. perustyyl. napsautt.</a:t>
            </a:r>
          </a:p>
        </p:txBody>
      </p:sp>
      <p:sp>
        <p:nvSpPr>
          <p:cNvPr id="5" name="Päivämäärän paikkamerkki 4">
            <a:extLst>
              <a:ext uri="{FF2B5EF4-FFF2-40B4-BE49-F238E27FC236}">
                <a16:creationId xmlns:a16="http://schemas.microsoft.com/office/drawing/2014/main" id="{BAF06DDB-93B1-B740-BE5E-9AA8192A9F65}"/>
              </a:ext>
            </a:extLst>
          </p:cNvPr>
          <p:cNvSpPr>
            <a:spLocks noGrp="1"/>
          </p:cNvSpPr>
          <p:nvPr>
            <p:ph type="dt" sz="half" idx="10"/>
          </p:nvPr>
        </p:nvSpPr>
        <p:spPr/>
        <p:txBody>
          <a:bodyPr/>
          <a:lstStyle/>
          <a:p>
            <a:fld id="{098E2208-A33E-584A-8605-2702D8C57FC4}" type="datetimeFigureOut">
              <a:rPr lang="fi-FI" smtClean="0"/>
              <a:t>18.10.2024</a:t>
            </a:fld>
            <a:endParaRPr lang="fi-FI"/>
          </a:p>
        </p:txBody>
      </p:sp>
      <p:sp>
        <p:nvSpPr>
          <p:cNvPr id="6" name="Alatunnisteen paikkamerkki 5">
            <a:extLst>
              <a:ext uri="{FF2B5EF4-FFF2-40B4-BE49-F238E27FC236}">
                <a16:creationId xmlns:a16="http://schemas.microsoft.com/office/drawing/2014/main" id="{411B1434-D5B5-8A46-86F6-45AD45FCC3B7}"/>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CC6F1220-EA6A-B44A-A22F-B97E4195F540}"/>
              </a:ext>
            </a:extLst>
          </p:cNvPr>
          <p:cNvSpPr>
            <a:spLocks noGrp="1"/>
          </p:cNvSpPr>
          <p:nvPr>
            <p:ph type="sldNum" sz="quarter" idx="12"/>
          </p:nvPr>
        </p:nvSpPr>
        <p:spPr>
          <a:xfrm>
            <a:off x="8610600" y="6356350"/>
            <a:ext cx="2743200" cy="365125"/>
          </a:xfrm>
          <a:prstGeom prst="rect">
            <a:avLst/>
          </a:prstGeom>
        </p:spPr>
        <p:txBody>
          <a:bodyPr/>
          <a:lstStyle/>
          <a:p>
            <a:fld id="{9CF9F91D-E569-6244-8208-76D7609BC2C1}" type="slidenum">
              <a:rPr lang="fi-FI" smtClean="0"/>
              <a:t>‹#›</a:t>
            </a:fld>
            <a:endParaRPr lang="fi-FI"/>
          </a:p>
        </p:txBody>
      </p:sp>
      <p:sp>
        <p:nvSpPr>
          <p:cNvPr id="10" name="Kuvan paikkamerkki 9">
            <a:extLst>
              <a:ext uri="{FF2B5EF4-FFF2-40B4-BE49-F238E27FC236}">
                <a16:creationId xmlns:a16="http://schemas.microsoft.com/office/drawing/2014/main" id="{CA36797A-F2A2-C44B-A327-45449A97CA49}"/>
              </a:ext>
            </a:extLst>
          </p:cNvPr>
          <p:cNvSpPr>
            <a:spLocks noGrp="1"/>
          </p:cNvSpPr>
          <p:nvPr>
            <p:ph type="pic" sz="quarter" idx="13"/>
          </p:nvPr>
        </p:nvSpPr>
        <p:spPr>
          <a:xfrm>
            <a:off x="6747304" y="2063578"/>
            <a:ext cx="4732123" cy="3385751"/>
          </a:xfrm>
        </p:spPr>
        <p:txBody>
          <a:bodyPr/>
          <a:lstStyle/>
          <a:p>
            <a:r>
              <a:rPr lang="fi-FI" dirty="0"/>
              <a:t>Lisää kuva napsauttamalla</a:t>
            </a:r>
          </a:p>
        </p:txBody>
      </p:sp>
      <p:sp>
        <p:nvSpPr>
          <p:cNvPr id="12" name="Tekstin paikkamerkki 2">
            <a:extLst>
              <a:ext uri="{FF2B5EF4-FFF2-40B4-BE49-F238E27FC236}">
                <a16:creationId xmlns:a16="http://schemas.microsoft.com/office/drawing/2014/main" id="{C352D834-27E1-B74C-B407-8E4076394164}"/>
              </a:ext>
            </a:extLst>
          </p:cNvPr>
          <p:cNvSpPr>
            <a:spLocks noGrp="1"/>
          </p:cNvSpPr>
          <p:nvPr>
            <p:ph idx="1"/>
          </p:nvPr>
        </p:nvSpPr>
        <p:spPr>
          <a:xfrm>
            <a:off x="838200" y="1825625"/>
            <a:ext cx="5162549" cy="4351338"/>
          </a:xfrm>
          <a:prstGeom prst="rect">
            <a:avLst/>
          </a:prstGeom>
        </p:spPr>
        <p:txBody>
          <a:bodyPr vert="horz" lIns="91440" tIns="45720" rIns="9144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Tree>
    <p:extLst>
      <p:ext uri="{BB962C8B-B14F-4D97-AF65-F5344CB8AC3E}">
        <p14:creationId xmlns:p14="http://schemas.microsoft.com/office/powerpoint/2010/main" val="37379195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4080A1D-6663-C448-A782-EEFB62884FD2}"/>
              </a:ext>
            </a:extLst>
          </p:cNvPr>
          <p:cNvSpPr>
            <a:spLocks noGrp="1"/>
          </p:cNvSpPr>
          <p:nvPr>
            <p:ph type="title"/>
          </p:nvPr>
        </p:nvSpPr>
        <p:spPr>
          <a:xfrm>
            <a:off x="839788" y="365125"/>
            <a:ext cx="10515600" cy="1325563"/>
          </a:xfrm>
        </p:spPr>
        <p:txBody>
          <a:bodyPr/>
          <a:lstStyle/>
          <a:p>
            <a:r>
              <a:rPr lang="fi-FI"/>
              <a:t>Muokkaa ots. perustyyl. napsautt.</a:t>
            </a:r>
          </a:p>
        </p:txBody>
      </p:sp>
      <p:sp>
        <p:nvSpPr>
          <p:cNvPr id="3" name="Tekstin paikkamerkki 2">
            <a:extLst>
              <a:ext uri="{FF2B5EF4-FFF2-40B4-BE49-F238E27FC236}">
                <a16:creationId xmlns:a16="http://schemas.microsoft.com/office/drawing/2014/main" id="{DAC33F4A-4F33-464A-8C13-32AFEECCE3D5}"/>
              </a:ext>
            </a:extLst>
          </p:cNvPr>
          <p:cNvSpPr>
            <a:spLocks noGrp="1"/>
          </p:cNvSpPr>
          <p:nvPr>
            <p:ph type="body" idx="1"/>
          </p:nvPr>
        </p:nvSpPr>
        <p:spPr>
          <a:xfrm>
            <a:off x="839788" y="1681163"/>
            <a:ext cx="5157787" cy="823912"/>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Muokkaa tekstin perustyylejä napsauttamalla</a:t>
            </a:r>
          </a:p>
        </p:txBody>
      </p:sp>
      <p:sp>
        <p:nvSpPr>
          <p:cNvPr id="4" name="Sisällön paikkamerkki 3">
            <a:extLst>
              <a:ext uri="{FF2B5EF4-FFF2-40B4-BE49-F238E27FC236}">
                <a16:creationId xmlns:a16="http://schemas.microsoft.com/office/drawing/2014/main" id="{E95D77E0-139F-944E-93CA-90396443FAEC}"/>
              </a:ext>
            </a:extLst>
          </p:cNvPr>
          <p:cNvSpPr>
            <a:spLocks noGrp="1"/>
          </p:cNvSpPr>
          <p:nvPr>
            <p:ph sz="half" idx="2"/>
          </p:nvPr>
        </p:nvSpPr>
        <p:spPr>
          <a:xfrm>
            <a:off x="839788" y="2505075"/>
            <a:ext cx="5157787"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a:extLst>
              <a:ext uri="{FF2B5EF4-FFF2-40B4-BE49-F238E27FC236}">
                <a16:creationId xmlns:a16="http://schemas.microsoft.com/office/drawing/2014/main" id="{028CE588-A434-5D49-9667-CAC317DB5E11}"/>
              </a:ext>
            </a:extLst>
          </p:cNvPr>
          <p:cNvSpPr>
            <a:spLocks noGrp="1"/>
          </p:cNvSpPr>
          <p:nvPr>
            <p:ph type="body" sz="quarter" idx="3"/>
          </p:nvPr>
        </p:nvSpPr>
        <p:spPr>
          <a:xfrm>
            <a:off x="6172200" y="1681163"/>
            <a:ext cx="5183188" cy="823912"/>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Muokkaa tekstin perustyylejä napsauttamalla</a:t>
            </a:r>
          </a:p>
        </p:txBody>
      </p:sp>
      <p:sp>
        <p:nvSpPr>
          <p:cNvPr id="6" name="Sisällön paikkamerkki 5">
            <a:extLst>
              <a:ext uri="{FF2B5EF4-FFF2-40B4-BE49-F238E27FC236}">
                <a16:creationId xmlns:a16="http://schemas.microsoft.com/office/drawing/2014/main" id="{F9270ABB-27BE-5544-8761-C214B9270B3B}"/>
              </a:ext>
            </a:extLst>
          </p:cNvPr>
          <p:cNvSpPr>
            <a:spLocks noGrp="1"/>
          </p:cNvSpPr>
          <p:nvPr>
            <p:ph sz="quarter" idx="4"/>
          </p:nvPr>
        </p:nvSpPr>
        <p:spPr>
          <a:xfrm>
            <a:off x="6172200" y="2505075"/>
            <a:ext cx="5183188"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a:extLst>
              <a:ext uri="{FF2B5EF4-FFF2-40B4-BE49-F238E27FC236}">
                <a16:creationId xmlns:a16="http://schemas.microsoft.com/office/drawing/2014/main" id="{09F1FD60-A404-8F46-9F36-7558CEEB6C10}"/>
              </a:ext>
            </a:extLst>
          </p:cNvPr>
          <p:cNvSpPr>
            <a:spLocks noGrp="1"/>
          </p:cNvSpPr>
          <p:nvPr>
            <p:ph type="dt" sz="half" idx="10"/>
          </p:nvPr>
        </p:nvSpPr>
        <p:spPr/>
        <p:txBody>
          <a:bodyPr/>
          <a:lstStyle/>
          <a:p>
            <a:fld id="{098E2208-A33E-584A-8605-2702D8C57FC4}" type="datetimeFigureOut">
              <a:rPr lang="fi-FI" smtClean="0"/>
              <a:t>18.10.2024</a:t>
            </a:fld>
            <a:endParaRPr lang="fi-FI"/>
          </a:p>
        </p:txBody>
      </p:sp>
      <p:sp>
        <p:nvSpPr>
          <p:cNvPr id="8" name="Alatunnisteen paikkamerkki 7">
            <a:extLst>
              <a:ext uri="{FF2B5EF4-FFF2-40B4-BE49-F238E27FC236}">
                <a16:creationId xmlns:a16="http://schemas.microsoft.com/office/drawing/2014/main" id="{C2A987FC-14A3-7741-AFCC-EB756C010A1E}"/>
              </a:ext>
            </a:extLst>
          </p:cNvPr>
          <p:cNvSpPr>
            <a:spLocks noGrp="1"/>
          </p:cNvSpPr>
          <p:nvPr>
            <p:ph type="ftr" sz="quarter" idx="11"/>
          </p:nvPr>
        </p:nvSpPr>
        <p:spPr/>
        <p:txBody>
          <a:bodyPr/>
          <a:lstStyle/>
          <a:p>
            <a:endParaRPr lang="fi-FI"/>
          </a:p>
        </p:txBody>
      </p:sp>
      <p:sp>
        <p:nvSpPr>
          <p:cNvPr id="9" name="Dian numeron paikkamerkki 8">
            <a:extLst>
              <a:ext uri="{FF2B5EF4-FFF2-40B4-BE49-F238E27FC236}">
                <a16:creationId xmlns:a16="http://schemas.microsoft.com/office/drawing/2014/main" id="{6DAB2A62-C67F-C64F-A035-82928A492AF2}"/>
              </a:ext>
            </a:extLst>
          </p:cNvPr>
          <p:cNvSpPr>
            <a:spLocks noGrp="1"/>
          </p:cNvSpPr>
          <p:nvPr>
            <p:ph type="sldNum" sz="quarter" idx="12"/>
          </p:nvPr>
        </p:nvSpPr>
        <p:spPr>
          <a:xfrm>
            <a:off x="8610600" y="6356350"/>
            <a:ext cx="2743200" cy="365125"/>
          </a:xfrm>
          <a:prstGeom prst="rect">
            <a:avLst/>
          </a:prstGeom>
        </p:spPr>
        <p:txBody>
          <a:bodyPr/>
          <a:lstStyle/>
          <a:p>
            <a:fld id="{9CF9F91D-E569-6244-8208-76D7609BC2C1}" type="slidenum">
              <a:rPr lang="fi-FI" smtClean="0"/>
              <a:t>‹#›</a:t>
            </a:fld>
            <a:endParaRPr lang="fi-FI"/>
          </a:p>
        </p:txBody>
      </p:sp>
    </p:spTree>
    <p:extLst>
      <p:ext uri="{BB962C8B-B14F-4D97-AF65-F5344CB8AC3E}">
        <p14:creationId xmlns:p14="http://schemas.microsoft.com/office/powerpoint/2010/main" val="40149449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B30CC58-3947-7C46-A09C-918409EB0AC8}"/>
              </a:ext>
            </a:extLst>
          </p:cNvPr>
          <p:cNvSpPr>
            <a:spLocks noGrp="1"/>
          </p:cNvSpPr>
          <p:nvPr>
            <p:ph type="title"/>
          </p:nvPr>
        </p:nvSpPr>
        <p:spPr/>
        <p:txBody>
          <a:bodyPr/>
          <a:lstStyle/>
          <a:p>
            <a:r>
              <a:rPr lang="fi-FI"/>
              <a:t>Muokkaa ots. perustyyl. napsautt.</a:t>
            </a:r>
          </a:p>
        </p:txBody>
      </p:sp>
      <p:sp>
        <p:nvSpPr>
          <p:cNvPr id="3" name="Päivämäärän paikkamerkki 2">
            <a:extLst>
              <a:ext uri="{FF2B5EF4-FFF2-40B4-BE49-F238E27FC236}">
                <a16:creationId xmlns:a16="http://schemas.microsoft.com/office/drawing/2014/main" id="{3D7E5B40-55BE-2A41-97D3-6A06DAC691FF}"/>
              </a:ext>
            </a:extLst>
          </p:cNvPr>
          <p:cNvSpPr>
            <a:spLocks noGrp="1"/>
          </p:cNvSpPr>
          <p:nvPr>
            <p:ph type="dt" sz="half" idx="10"/>
          </p:nvPr>
        </p:nvSpPr>
        <p:spPr/>
        <p:txBody>
          <a:bodyPr/>
          <a:lstStyle/>
          <a:p>
            <a:fld id="{098E2208-A33E-584A-8605-2702D8C57FC4}" type="datetimeFigureOut">
              <a:rPr lang="fi-FI" smtClean="0"/>
              <a:t>18.10.2024</a:t>
            </a:fld>
            <a:endParaRPr lang="fi-FI"/>
          </a:p>
        </p:txBody>
      </p:sp>
      <p:sp>
        <p:nvSpPr>
          <p:cNvPr id="4" name="Alatunnisteen paikkamerkki 3">
            <a:extLst>
              <a:ext uri="{FF2B5EF4-FFF2-40B4-BE49-F238E27FC236}">
                <a16:creationId xmlns:a16="http://schemas.microsoft.com/office/drawing/2014/main" id="{10ADE3AF-0923-F44C-8C92-2616FB8E364D}"/>
              </a:ext>
            </a:extLst>
          </p:cNvPr>
          <p:cNvSpPr>
            <a:spLocks noGrp="1"/>
          </p:cNvSpPr>
          <p:nvPr>
            <p:ph type="ftr" sz="quarter" idx="11"/>
          </p:nvPr>
        </p:nvSpPr>
        <p:spPr/>
        <p:txBody>
          <a:bodyPr/>
          <a:lstStyle/>
          <a:p>
            <a:endParaRPr lang="fi-FI"/>
          </a:p>
        </p:txBody>
      </p:sp>
      <p:sp>
        <p:nvSpPr>
          <p:cNvPr id="5" name="Dian numeron paikkamerkki 4">
            <a:extLst>
              <a:ext uri="{FF2B5EF4-FFF2-40B4-BE49-F238E27FC236}">
                <a16:creationId xmlns:a16="http://schemas.microsoft.com/office/drawing/2014/main" id="{F14D5393-88DB-2740-A5B7-AE4FA251BDA0}"/>
              </a:ext>
            </a:extLst>
          </p:cNvPr>
          <p:cNvSpPr>
            <a:spLocks noGrp="1"/>
          </p:cNvSpPr>
          <p:nvPr>
            <p:ph type="sldNum" sz="quarter" idx="12"/>
          </p:nvPr>
        </p:nvSpPr>
        <p:spPr>
          <a:xfrm>
            <a:off x="8610600" y="6356350"/>
            <a:ext cx="2743200" cy="365125"/>
          </a:xfrm>
          <a:prstGeom prst="rect">
            <a:avLst/>
          </a:prstGeom>
        </p:spPr>
        <p:txBody>
          <a:bodyPr/>
          <a:lstStyle/>
          <a:p>
            <a:fld id="{9CF9F91D-E569-6244-8208-76D7609BC2C1}" type="slidenum">
              <a:rPr lang="fi-FI" smtClean="0"/>
              <a:t>‹#›</a:t>
            </a:fld>
            <a:endParaRPr lang="fi-FI"/>
          </a:p>
        </p:txBody>
      </p:sp>
    </p:spTree>
    <p:extLst>
      <p:ext uri="{BB962C8B-B14F-4D97-AF65-F5344CB8AC3E}">
        <p14:creationId xmlns:p14="http://schemas.microsoft.com/office/powerpoint/2010/main" val="23490516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DFE1532D-D2D4-9745-8ACE-7FEFA20357F3}"/>
              </a:ext>
            </a:extLst>
          </p:cNvPr>
          <p:cNvSpPr>
            <a:spLocks noGrp="1"/>
          </p:cNvSpPr>
          <p:nvPr>
            <p:ph type="dt" sz="half" idx="10"/>
          </p:nvPr>
        </p:nvSpPr>
        <p:spPr/>
        <p:txBody>
          <a:bodyPr/>
          <a:lstStyle/>
          <a:p>
            <a:fld id="{098E2208-A33E-584A-8605-2702D8C57FC4}" type="datetimeFigureOut">
              <a:rPr lang="fi-FI" smtClean="0"/>
              <a:t>18.10.2024</a:t>
            </a:fld>
            <a:endParaRPr lang="fi-FI"/>
          </a:p>
        </p:txBody>
      </p:sp>
      <p:sp>
        <p:nvSpPr>
          <p:cNvPr id="3" name="Alatunnisteen paikkamerkki 2">
            <a:extLst>
              <a:ext uri="{FF2B5EF4-FFF2-40B4-BE49-F238E27FC236}">
                <a16:creationId xmlns:a16="http://schemas.microsoft.com/office/drawing/2014/main" id="{B2D81292-A9D6-E44D-B4BE-38AC0EA88A9A}"/>
              </a:ext>
            </a:extLst>
          </p:cNvPr>
          <p:cNvSpPr>
            <a:spLocks noGrp="1"/>
          </p:cNvSpPr>
          <p:nvPr>
            <p:ph type="ftr" sz="quarter" idx="11"/>
          </p:nvPr>
        </p:nvSpPr>
        <p:spPr/>
        <p:txBody>
          <a:bodyPr/>
          <a:lstStyle/>
          <a:p>
            <a:endParaRPr lang="fi-FI"/>
          </a:p>
        </p:txBody>
      </p:sp>
      <p:sp>
        <p:nvSpPr>
          <p:cNvPr id="4" name="Dian numeron paikkamerkki 3">
            <a:extLst>
              <a:ext uri="{FF2B5EF4-FFF2-40B4-BE49-F238E27FC236}">
                <a16:creationId xmlns:a16="http://schemas.microsoft.com/office/drawing/2014/main" id="{0797C444-69CC-C544-BDCE-609ADB263DAD}"/>
              </a:ext>
            </a:extLst>
          </p:cNvPr>
          <p:cNvSpPr>
            <a:spLocks noGrp="1"/>
          </p:cNvSpPr>
          <p:nvPr>
            <p:ph type="sldNum" sz="quarter" idx="12"/>
          </p:nvPr>
        </p:nvSpPr>
        <p:spPr>
          <a:xfrm>
            <a:off x="8610600" y="6356350"/>
            <a:ext cx="2743200" cy="365125"/>
          </a:xfrm>
          <a:prstGeom prst="rect">
            <a:avLst/>
          </a:prstGeom>
        </p:spPr>
        <p:txBody>
          <a:bodyPr/>
          <a:lstStyle/>
          <a:p>
            <a:fld id="{9CF9F91D-E569-6244-8208-76D7609BC2C1}" type="slidenum">
              <a:rPr lang="fi-FI" smtClean="0"/>
              <a:t>‹#›</a:t>
            </a:fld>
            <a:endParaRPr lang="fi-FI"/>
          </a:p>
        </p:txBody>
      </p:sp>
    </p:spTree>
    <p:extLst>
      <p:ext uri="{BB962C8B-B14F-4D97-AF65-F5344CB8AC3E}">
        <p14:creationId xmlns:p14="http://schemas.microsoft.com/office/powerpoint/2010/main" val="4690021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51A90B6-4380-3947-B721-ABE7E3B047E9}"/>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Sisällön paikkamerkki 2">
            <a:extLst>
              <a:ext uri="{FF2B5EF4-FFF2-40B4-BE49-F238E27FC236}">
                <a16:creationId xmlns:a16="http://schemas.microsoft.com/office/drawing/2014/main" id="{E6E309FD-CE99-7C4F-97B1-BB71AC4590A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a:extLst>
              <a:ext uri="{FF2B5EF4-FFF2-40B4-BE49-F238E27FC236}">
                <a16:creationId xmlns:a16="http://schemas.microsoft.com/office/drawing/2014/main" id="{EB5C6DFC-6E53-964F-AA77-27CB6BD2E4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CBC911ED-760F-B448-8363-CC6F1FE00D28}"/>
              </a:ext>
            </a:extLst>
          </p:cNvPr>
          <p:cNvSpPr>
            <a:spLocks noGrp="1"/>
          </p:cNvSpPr>
          <p:nvPr>
            <p:ph type="dt" sz="half" idx="10"/>
          </p:nvPr>
        </p:nvSpPr>
        <p:spPr/>
        <p:txBody>
          <a:bodyPr/>
          <a:lstStyle/>
          <a:p>
            <a:fld id="{098E2208-A33E-584A-8605-2702D8C57FC4}" type="datetimeFigureOut">
              <a:rPr lang="fi-FI" smtClean="0"/>
              <a:t>18.10.2024</a:t>
            </a:fld>
            <a:endParaRPr lang="fi-FI"/>
          </a:p>
        </p:txBody>
      </p:sp>
      <p:sp>
        <p:nvSpPr>
          <p:cNvPr id="6" name="Alatunnisteen paikkamerkki 5">
            <a:extLst>
              <a:ext uri="{FF2B5EF4-FFF2-40B4-BE49-F238E27FC236}">
                <a16:creationId xmlns:a16="http://schemas.microsoft.com/office/drawing/2014/main" id="{966A2594-47A8-BD46-A645-064337E40EF4}"/>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B8BE2473-7F20-5942-BAD3-CA3A3C4D4B72}"/>
              </a:ext>
            </a:extLst>
          </p:cNvPr>
          <p:cNvSpPr>
            <a:spLocks noGrp="1"/>
          </p:cNvSpPr>
          <p:nvPr>
            <p:ph type="sldNum" sz="quarter" idx="12"/>
          </p:nvPr>
        </p:nvSpPr>
        <p:spPr>
          <a:xfrm>
            <a:off x="8610600" y="6356350"/>
            <a:ext cx="2743200" cy="365125"/>
          </a:xfrm>
          <a:prstGeom prst="rect">
            <a:avLst/>
          </a:prstGeom>
        </p:spPr>
        <p:txBody>
          <a:bodyPr/>
          <a:lstStyle/>
          <a:p>
            <a:fld id="{9CF9F91D-E569-6244-8208-76D7609BC2C1}" type="slidenum">
              <a:rPr lang="fi-FI" smtClean="0"/>
              <a:t>‹#›</a:t>
            </a:fld>
            <a:endParaRPr lang="fi-FI"/>
          </a:p>
        </p:txBody>
      </p:sp>
    </p:spTree>
    <p:extLst>
      <p:ext uri="{BB962C8B-B14F-4D97-AF65-F5344CB8AC3E}">
        <p14:creationId xmlns:p14="http://schemas.microsoft.com/office/powerpoint/2010/main" val="13529854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B9EA150-9A9C-7E48-B7C0-D015313FB3BF}"/>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Kuvan paikkamerkki 2">
            <a:extLst>
              <a:ext uri="{FF2B5EF4-FFF2-40B4-BE49-F238E27FC236}">
                <a16:creationId xmlns:a16="http://schemas.microsoft.com/office/drawing/2014/main" id="{50C1E48A-246A-E540-A8F1-7263FEEDE41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a:extLst>
              <a:ext uri="{FF2B5EF4-FFF2-40B4-BE49-F238E27FC236}">
                <a16:creationId xmlns:a16="http://schemas.microsoft.com/office/drawing/2014/main" id="{EB75C445-A667-9C4A-811C-228CFC3664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1CC109A5-216C-4444-B351-124E705EB45C}"/>
              </a:ext>
            </a:extLst>
          </p:cNvPr>
          <p:cNvSpPr>
            <a:spLocks noGrp="1"/>
          </p:cNvSpPr>
          <p:nvPr>
            <p:ph type="dt" sz="half" idx="10"/>
          </p:nvPr>
        </p:nvSpPr>
        <p:spPr/>
        <p:txBody>
          <a:bodyPr/>
          <a:lstStyle/>
          <a:p>
            <a:fld id="{098E2208-A33E-584A-8605-2702D8C57FC4}" type="datetimeFigureOut">
              <a:rPr lang="fi-FI" smtClean="0"/>
              <a:t>18.10.2024</a:t>
            </a:fld>
            <a:endParaRPr lang="fi-FI"/>
          </a:p>
        </p:txBody>
      </p:sp>
      <p:sp>
        <p:nvSpPr>
          <p:cNvPr id="6" name="Alatunnisteen paikkamerkki 5">
            <a:extLst>
              <a:ext uri="{FF2B5EF4-FFF2-40B4-BE49-F238E27FC236}">
                <a16:creationId xmlns:a16="http://schemas.microsoft.com/office/drawing/2014/main" id="{E3520E97-35D6-754F-A5FB-341932E1B3E6}"/>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7B62747D-933D-0347-9585-F02AF87527E1}"/>
              </a:ext>
            </a:extLst>
          </p:cNvPr>
          <p:cNvSpPr>
            <a:spLocks noGrp="1"/>
          </p:cNvSpPr>
          <p:nvPr>
            <p:ph type="sldNum" sz="quarter" idx="12"/>
          </p:nvPr>
        </p:nvSpPr>
        <p:spPr>
          <a:xfrm>
            <a:off x="8610600" y="6356350"/>
            <a:ext cx="2743200" cy="365125"/>
          </a:xfrm>
          <a:prstGeom prst="rect">
            <a:avLst/>
          </a:prstGeom>
        </p:spPr>
        <p:txBody>
          <a:bodyPr/>
          <a:lstStyle/>
          <a:p>
            <a:fld id="{9CF9F91D-E569-6244-8208-76D7609BC2C1}" type="slidenum">
              <a:rPr lang="fi-FI" smtClean="0"/>
              <a:t>‹#›</a:t>
            </a:fld>
            <a:endParaRPr lang="fi-FI"/>
          </a:p>
        </p:txBody>
      </p:sp>
    </p:spTree>
    <p:extLst>
      <p:ext uri="{BB962C8B-B14F-4D97-AF65-F5344CB8AC3E}">
        <p14:creationId xmlns:p14="http://schemas.microsoft.com/office/powerpoint/2010/main" val="14981281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52469DC7-83DF-FB41-81D1-AABD4BE7872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Tekstin paikkamerkki 2">
            <a:extLst>
              <a:ext uri="{FF2B5EF4-FFF2-40B4-BE49-F238E27FC236}">
                <a16:creationId xmlns:a16="http://schemas.microsoft.com/office/drawing/2014/main" id="{6315FC6B-1304-FC4E-B7BF-5C6D6C30EE6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Päivämäärän paikkamerkki 3">
            <a:extLst>
              <a:ext uri="{FF2B5EF4-FFF2-40B4-BE49-F238E27FC236}">
                <a16:creationId xmlns:a16="http://schemas.microsoft.com/office/drawing/2014/main" id="{D1328FC3-0479-9344-A383-8F60DDF661A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8E2208-A33E-584A-8605-2702D8C57FC4}" type="datetimeFigureOut">
              <a:rPr lang="fi-FI" smtClean="0"/>
              <a:t>18.10.2024</a:t>
            </a:fld>
            <a:endParaRPr lang="fi-FI"/>
          </a:p>
        </p:txBody>
      </p:sp>
      <p:sp>
        <p:nvSpPr>
          <p:cNvPr id="5" name="Alatunnisteen paikkamerkki 4">
            <a:extLst>
              <a:ext uri="{FF2B5EF4-FFF2-40B4-BE49-F238E27FC236}">
                <a16:creationId xmlns:a16="http://schemas.microsoft.com/office/drawing/2014/main" id="{19E12B2D-08C1-0045-9847-866A4CFE379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7" name="Suorakulmainen kolmio 6">
            <a:extLst>
              <a:ext uri="{FF2B5EF4-FFF2-40B4-BE49-F238E27FC236}">
                <a16:creationId xmlns:a16="http://schemas.microsoft.com/office/drawing/2014/main" id="{97052745-5F83-CC4A-9645-A08D80B3D59A}"/>
              </a:ext>
            </a:extLst>
          </p:cNvPr>
          <p:cNvSpPr/>
          <p:nvPr userDrawn="1"/>
        </p:nvSpPr>
        <p:spPr>
          <a:xfrm rot="5400000">
            <a:off x="-1" y="0"/>
            <a:ext cx="1325563" cy="1325563"/>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9" name="Kuva 8">
            <a:extLst>
              <a:ext uri="{FF2B5EF4-FFF2-40B4-BE49-F238E27FC236}">
                <a16:creationId xmlns:a16="http://schemas.microsoft.com/office/drawing/2014/main" id="{AB291D98-A43D-DD45-8A4C-F93939F9ABB6}"/>
              </a:ext>
            </a:extLst>
          </p:cNvPr>
          <p:cNvPicPr>
            <a:picLocks noChangeAspect="1"/>
          </p:cNvPicPr>
          <p:nvPr userDrawn="1"/>
        </p:nvPicPr>
        <p:blipFill>
          <a:blip r:embed="rId13"/>
          <a:stretch>
            <a:fillRect/>
          </a:stretch>
        </p:blipFill>
        <p:spPr>
          <a:xfrm>
            <a:off x="10404576" y="5943600"/>
            <a:ext cx="1787424" cy="920258"/>
          </a:xfrm>
          <a:prstGeom prst="rect">
            <a:avLst/>
          </a:prstGeom>
        </p:spPr>
      </p:pic>
    </p:spTree>
    <p:extLst>
      <p:ext uri="{BB962C8B-B14F-4D97-AF65-F5344CB8AC3E}">
        <p14:creationId xmlns:p14="http://schemas.microsoft.com/office/powerpoint/2010/main" val="17481659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1.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urn.fi/URN:NBN:fi-fe2023042839400" TargetMode="External"/><Relationship Id="rId2" Type="http://schemas.openxmlformats.org/officeDocument/2006/relationships/notesSlide" Target="../notesSlides/notesSlide17.xml"/><Relationship Id="rId1" Type="http://schemas.openxmlformats.org/officeDocument/2006/relationships/slideLayout" Target="../slideLayouts/slideLayout4.xml"/><Relationship Id="rId5" Type="http://schemas.openxmlformats.org/officeDocument/2006/relationships/image" Target="../media/image24.png"/><Relationship Id="rId4" Type="http://schemas.openxmlformats.org/officeDocument/2006/relationships/hyperlink" Target="https://www.maajakotitalousnaiset.fi/hankkeet/arjen-sankarit-miehet-kuntoon-ja-tyollistymisen-polulle"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hyperlink" Target="http://www.vertaistervarit.fi/" TargetMode="External"/><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image" Target="../media/image27.png"/><Relationship Id="rId5" Type="http://schemas.openxmlformats.org/officeDocument/2006/relationships/image" Target="../media/image3.png"/><Relationship Id="rId4" Type="http://schemas.openxmlformats.org/officeDocument/2006/relationships/image" Target="../media/image26.jpg"/></Relationships>
</file>

<file path=ppt/slides/_rels/slide21.xml.rels><?xml version="1.0" encoding="UTF-8" standalone="yes"?>
<Relationships xmlns="http://schemas.openxmlformats.org/package/2006/relationships"><Relationship Id="rId3" Type="http://schemas.openxmlformats.org/officeDocument/2006/relationships/hyperlink" Target="https://psori.fi/wp-content/uploads/2024/05/Verkkovertaistuki-jarjestojen-auttamistyona-_loppuraportti_2024-ID-31054.pdf"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hyperlink" Target="https://kansalaisareena.fi/wp-content/uploads/2021/01/Vertaistuen_moninaisuus_WEB1494.pdf" TargetMode="External"/><Relationship Id="rId4" Type="http://schemas.openxmlformats.org/officeDocument/2006/relationships/hyperlink" Target="https://www.julkari.fi/bitstream/handle/10024/142882/URN_ISBN_978-952-343-493-6.pdf?sequence=1&amp;isAllowed=y"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hyperlink" Target="http://www.vertaistervarit.fi/"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hyperlink" Target="http://www.vertaistervarit.fi/" TargetMode="External"/><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hyperlink" Target="https://bin.yhdistysavain.fi/1604999/Wi5jLsZfBCmQc1fyXxPh0aP2T1/Vertaistervarit-ryhmien%20seurantatulokset%20v.%202021_2.pdf" TargetMode="Externa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15" name="Suorakulmio 14">
            <a:extLst>
              <a:ext uri="{FF2B5EF4-FFF2-40B4-BE49-F238E27FC236}">
                <a16:creationId xmlns:a16="http://schemas.microsoft.com/office/drawing/2014/main" id="{5FCD04CB-C551-5A4B-A2DB-F558B6A9E283}"/>
              </a:ext>
            </a:extLst>
          </p:cNvPr>
          <p:cNvSpPr/>
          <p:nvPr/>
        </p:nvSpPr>
        <p:spPr>
          <a:xfrm>
            <a:off x="10193216" y="5852260"/>
            <a:ext cx="1899138" cy="9026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8" name="Kuva 17" descr="Kuva, joka sisältää kohteen lintu&#10;&#10;Kuvaus luotu automaattisesti">
            <a:extLst>
              <a:ext uri="{FF2B5EF4-FFF2-40B4-BE49-F238E27FC236}">
                <a16:creationId xmlns:a16="http://schemas.microsoft.com/office/drawing/2014/main" id="{99E9B510-7EC7-7642-95F7-62E25ECA3AA6}"/>
              </a:ext>
            </a:extLst>
          </p:cNvPr>
          <p:cNvPicPr>
            <a:picLocks noChangeAspect="1"/>
          </p:cNvPicPr>
          <p:nvPr/>
        </p:nvPicPr>
        <p:blipFill>
          <a:blip r:embed="rId3"/>
          <a:stretch>
            <a:fillRect/>
          </a:stretch>
        </p:blipFill>
        <p:spPr>
          <a:xfrm>
            <a:off x="363416" y="398584"/>
            <a:ext cx="11485073" cy="6611815"/>
          </a:xfrm>
          <a:prstGeom prst="rect">
            <a:avLst/>
          </a:prstGeom>
        </p:spPr>
      </p:pic>
      <p:sp>
        <p:nvSpPr>
          <p:cNvPr id="2" name="Otsikko 1">
            <a:extLst>
              <a:ext uri="{FF2B5EF4-FFF2-40B4-BE49-F238E27FC236}">
                <a16:creationId xmlns:a16="http://schemas.microsoft.com/office/drawing/2014/main" id="{FDBAD55B-C775-FF47-B9B1-2EB844209B74}"/>
              </a:ext>
            </a:extLst>
          </p:cNvPr>
          <p:cNvSpPr>
            <a:spLocks noGrp="1"/>
          </p:cNvSpPr>
          <p:nvPr>
            <p:ph type="ctrTitle"/>
          </p:nvPr>
        </p:nvSpPr>
        <p:spPr>
          <a:xfrm>
            <a:off x="1254652" y="1578591"/>
            <a:ext cx="9678001" cy="2387600"/>
          </a:xfrm>
        </p:spPr>
        <p:txBody>
          <a:bodyPr>
            <a:normAutofit/>
          </a:bodyPr>
          <a:lstStyle/>
          <a:p>
            <a:r>
              <a:rPr lang="fi-FI" sz="4400" kern="1400" spc="-50" dirty="0">
                <a:effectLst/>
                <a:latin typeface="Aptos Display" panose="020B0004020202020204" pitchFamily="34" charset="0"/>
                <a:ea typeface="MS Gothic" panose="020B0609070205080204" pitchFamily="49" charset="-128"/>
                <a:cs typeface="Times New Roman" panose="02020603050405020304" pitchFamily="18" charset="0"/>
              </a:rPr>
              <a:t>Vertaistervarit-hankkeen vuoden 2021 vertaisryhmien taloudellinen ja sosiaalinen arviointi</a:t>
            </a:r>
            <a:endParaRPr lang="fi-FI" sz="4400" b="1" dirty="0">
              <a:solidFill>
                <a:schemeClr val="tx2"/>
              </a:solidFill>
            </a:endParaRPr>
          </a:p>
        </p:txBody>
      </p:sp>
      <p:sp>
        <p:nvSpPr>
          <p:cNvPr id="3" name="Alaotsikko 2">
            <a:extLst>
              <a:ext uri="{FF2B5EF4-FFF2-40B4-BE49-F238E27FC236}">
                <a16:creationId xmlns:a16="http://schemas.microsoft.com/office/drawing/2014/main" id="{44A0C594-77B1-D14A-8538-0B433E5456E3}"/>
              </a:ext>
            </a:extLst>
          </p:cNvPr>
          <p:cNvSpPr>
            <a:spLocks noGrp="1"/>
          </p:cNvSpPr>
          <p:nvPr>
            <p:ph type="subTitle" idx="1"/>
          </p:nvPr>
        </p:nvSpPr>
        <p:spPr>
          <a:xfrm>
            <a:off x="1254652" y="4058266"/>
            <a:ext cx="9678001" cy="1655762"/>
          </a:xfrm>
        </p:spPr>
        <p:txBody>
          <a:bodyPr/>
          <a:lstStyle/>
          <a:p>
            <a:r>
              <a:rPr lang="fi-FI" dirty="0"/>
              <a:t>Vertaistervarit-hanke / Psoriasisliitto / Kuntoutussäätiö Projektipäällikkö Anne Savuoja 2024</a:t>
            </a:r>
          </a:p>
          <a:p>
            <a:endParaRPr lang="fi-FI" dirty="0"/>
          </a:p>
          <a:p>
            <a:endParaRPr lang="fi-FI" dirty="0"/>
          </a:p>
        </p:txBody>
      </p:sp>
      <p:pic>
        <p:nvPicPr>
          <p:cNvPr id="12" name="Kuva 11" descr="Kuva, joka sisältää kohteen piirtäminen, ruoka&#10;&#10;Kuvaus luotu automaattisesti">
            <a:extLst>
              <a:ext uri="{FF2B5EF4-FFF2-40B4-BE49-F238E27FC236}">
                <a16:creationId xmlns:a16="http://schemas.microsoft.com/office/drawing/2014/main" id="{BCB261EA-E60D-8641-A9BC-FC305D567A37}"/>
              </a:ext>
            </a:extLst>
          </p:cNvPr>
          <p:cNvPicPr>
            <a:picLocks noChangeAspect="1"/>
          </p:cNvPicPr>
          <p:nvPr/>
        </p:nvPicPr>
        <p:blipFill>
          <a:blip r:embed="rId4"/>
          <a:stretch>
            <a:fillRect/>
          </a:stretch>
        </p:blipFill>
        <p:spPr>
          <a:xfrm>
            <a:off x="10871872" y="1215803"/>
            <a:ext cx="541825" cy="501690"/>
          </a:xfrm>
          <a:prstGeom prst="rect">
            <a:avLst/>
          </a:prstGeom>
        </p:spPr>
      </p:pic>
      <p:pic>
        <p:nvPicPr>
          <p:cNvPr id="29" name="Kuva 28">
            <a:extLst>
              <a:ext uri="{FF2B5EF4-FFF2-40B4-BE49-F238E27FC236}">
                <a16:creationId xmlns:a16="http://schemas.microsoft.com/office/drawing/2014/main" id="{F77207AD-BC04-4044-99ED-34B6085168F2}"/>
              </a:ext>
            </a:extLst>
          </p:cNvPr>
          <p:cNvPicPr>
            <a:picLocks noChangeAspect="1"/>
          </p:cNvPicPr>
          <p:nvPr/>
        </p:nvPicPr>
        <p:blipFill>
          <a:blip r:embed="rId5"/>
          <a:stretch>
            <a:fillRect/>
          </a:stretch>
        </p:blipFill>
        <p:spPr>
          <a:xfrm>
            <a:off x="10010650" y="5596797"/>
            <a:ext cx="1837839" cy="946214"/>
          </a:xfrm>
          <a:prstGeom prst="rect">
            <a:avLst/>
          </a:prstGeom>
        </p:spPr>
      </p:pic>
      <p:pic>
        <p:nvPicPr>
          <p:cNvPr id="4" name="Kuva 3">
            <a:extLst>
              <a:ext uri="{FF2B5EF4-FFF2-40B4-BE49-F238E27FC236}">
                <a16:creationId xmlns:a16="http://schemas.microsoft.com/office/drawing/2014/main" id="{2E2949BF-BE35-F9F1-262C-DE3A280D6E42}"/>
              </a:ext>
            </a:extLst>
          </p:cNvPr>
          <p:cNvPicPr>
            <a:picLocks noChangeAspect="1"/>
          </p:cNvPicPr>
          <p:nvPr/>
        </p:nvPicPr>
        <p:blipFill>
          <a:blip r:embed="rId6"/>
          <a:stretch>
            <a:fillRect/>
          </a:stretch>
        </p:blipFill>
        <p:spPr>
          <a:xfrm>
            <a:off x="583608" y="5618437"/>
            <a:ext cx="2773920" cy="743776"/>
          </a:xfrm>
          <a:prstGeom prst="rect">
            <a:avLst/>
          </a:prstGeom>
        </p:spPr>
      </p:pic>
    </p:spTree>
    <p:extLst>
      <p:ext uri="{BB962C8B-B14F-4D97-AF65-F5344CB8AC3E}">
        <p14:creationId xmlns:p14="http://schemas.microsoft.com/office/powerpoint/2010/main" val="24523592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Otsikko 7">
            <a:extLst>
              <a:ext uri="{FF2B5EF4-FFF2-40B4-BE49-F238E27FC236}">
                <a16:creationId xmlns:a16="http://schemas.microsoft.com/office/drawing/2014/main" id="{119FB604-3447-79BB-FC95-97DF26FC6661}"/>
              </a:ext>
            </a:extLst>
          </p:cNvPr>
          <p:cNvSpPr>
            <a:spLocks noGrp="1"/>
          </p:cNvSpPr>
          <p:nvPr>
            <p:ph type="title"/>
          </p:nvPr>
        </p:nvSpPr>
        <p:spPr/>
        <p:txBody>
          <a:bodyPr vert="horz" lIns="91440" tIns="45720" rIns="91440" bIns="45720" rtlCol="0" anchor="b">
            <a:noAutofit/>
          </a:bodyPr>
          <a:lstStyle/>
          <a:p>
            <a:pPr marL="0" marR="0" lvl="0" indent="0" fontAlgn="base">
              <a:spcAft>
                <a:spcPct val="0"/>
              </a:spcAft>
              <a:buClrTx/>
              <a:buSzTx/>
              <a:tabLst/>
            </a:pPr>
            <a:r>
              <a:rPr kumimoji="0" lang="en-US" altLang="fi-FI" i="0" u="none" strike="noStrike" kern="1200" cap="none" normalizeH="0" baseline="0" dirty="0" err="1">
                <a:ln>
                  <a:noFill/>
                </a:ln>
                <a:effectLst/>
                <a:latin typeface="+mj-lt"/>
                <a:ea typeface="+mj-ea"/>
                <a:cs typeface="+mj-cs"/>
              </a:rPr>
              <a:t>Taulukko</a:t>
            </a:r>
            <a:r>
              <a:rPr kumimoji="0" lang="en-US" altLang="fi-FI" i="0" u="none" strike="noStrike" kern="1200" cap="none" normalizeH="0" baseline="0" dirty="0">
                <a:ln>
                  <a:noFill/>
                </a:ln>
                <a:effectLst/>
                <a:latin typeface="+mj-lt"/>
                <a:ea typeface="+mj-ea"/>
                <a:cs typeface="+mj-cs"/>
              </a:rPr>
              <a:t> 1. </a:t>
            </a:r>
            <a:r>
              <a:rPr kumimoji="0" lang="en-US" altLang="fi-FI" i="0" u="none" strike="noStrike" kern="1200" cap="none" normalizeH="0" baseline="0" dirty="0" err="1">
                <a:ln>
                  <a:noFill/>
                </a:ln>
                <a:effectLst/>
                <a:latin typeface="+mj-lt"/>
                <a:ea typeface="+mj-ea"/>
                <a:cs typeface="+mj-cs"/>
              </a:rPr>
              <a:t>Ryhmiin</a:t>
            </a:r>
            <a:r>
              <a:rPr kumimoji="0" lang="en-US" altLang="fi-FI" i="0" u="none" strike="noStrike" kern="1200" cap="none" normalizeH="0" baseline="0" dirty="0">
                <a:ln>
                  <a:noFill/>
                </a:ln>
                <a:effectLst/>
                <a:latin typeface="+mj-lt"/>
                <a:ea typeface="+mj-ea"/>
                <a:cs typeface="+mj-cs"/>
              </a:rPr>
              <a:t> </a:t>
            </a:r>
            <a:r>
              <a:rPr kumimoji="0" lang="en-US" altLang="fi-FI" i="0" u="none" strike="noStrike" kern="1200" cap="none" normalizeH="0" baseline="0" dirty="0" err="1">
                <a:ln>
                  <a:noFill/>
                </a:ln>
                <a:effectLst/>
                <a:latin typeface="+mj-lt"/>
                <a:ea typeface="+mj-ea"/>
                <a:cs typeface="+mj-cs"/>
              </a:rPr>
              <a:t>osallistuneiden</a:t>
            </a:r>
            <a:r>
              <a:rPr kumimoji="0" lang="en-US" altLang="fi-FI" i="0" u="none" strike="noStrike" kern="1200" cap="none" normalizeH="0" baseline="0" dirty="0">
                <a:ln>
                  <a:noFill/>
                </a:ln>
                <a:effectLst/>
                <a:latin typeface="+mj-lt"/>
                <a:ea typeface="+mj-ea"/>
                <a:cs typeface="+mj-cs"/>
              </a:rPr>
              <a:t> </a:t>
            </a:r>
            <a:r>
              <a:rPr kumimoji="0" lang="en-US" altLang="fi-FI" i="0" u="none" strike="noStrike" kern="1200" cap="none" normalizeH="0" baseline="0" dirty="0" err="1">
                <a:ln>
                  <a:noFill/>
                </a:ln>
                <a:effectLst/>
                <a:latin typeface="+mj-lt"/>
                <a:ea typeface="+mj-ea"/>
                <a:cs typeface="+mj-cs"/>
              </a:rPr>
              <a:t>tyytyväisyys</a:t>
            </a:r>
            <a:r>
              <a:rPr kumimoji="0" lang="en-US" altLang="fi-FI" i="0" u="none" strike="noStrike" kern="1200" cap="none" normalizeH="0" baseline="0" dirty="0">
                <a:ln>
                  <a:noFill/>
                </a:ln>
                <a:effectLst/>
                <a:latin typeface="+mj-lt"/>
                <a:ea typeface="+mj-ea"/>
                <a:cs typeface="+mj-cs"/>
              </a:rPr>
              <a:t> </a:t>
            </a:r>
            <a:r>
              <a:rPr kumimoji="0" lang="en-US" altLang="fi-FI" i="0" u="none" strike="noStrike" kern="1200" cap="none" normalizeH="0" baseline="0" dirty="0" err="1">
                <a:ln>
                  <a:noFill/>
                </a:ln>
                <a:effectLst/>
                <a:latin typeface="+mj-lt"/>
                <a:ea typeface="+mj-ea"/>
                <a:cs typeface="+mj-cs"/>
              </a:rPr>
              <a:t>terveyteensä</a:t>
            </a:r>
            <a:r>
              <a:rPr kumimoji="0" lang="en-US" altLang="fi-FI" i="0" u="none" strike="noStrike" kern="1200" cap="none" normalizeH="0" baseline="0" dirty="0">
                <a:ln>
                  <a:noFill/>
                </a:ln>
                <a:effectLst/>
                <a:latin typeface="+mj-lt"/>
                <a:ea typeface="+mj-ea"/>
                <a:cs typeface="+mj-cs"/>
              </a:rPr>
              <a:t> </a:t>
            </a:r>
            <a:r>
              <a:rPr kumimoji="0" lang="en-US" altLang="fi-FI" i="0" u="none" strike="noStrike" kern="1200" cap="none" normalizeH="0" baseline="0" dirty="0" err="1">
                <a:ln>
                  <a:noFill/>
                </a:ln>
                <a:effectLst/>
                <a:latin typeface="+mj-lt"/>
                <a:ea typeface="+mj-ea"/>
                <a:cs typeface="+mj-cs"/>
              </a:rPr>
              <a:t>jakson</a:t>
            </a:r>
            <a:r>
              <a:rPr kumimoji="0" lang="en-US" altLang="fi-FI" i="0" u="none" strike="noStrike" kern="1200" cap="none" normalizeH="0" baseline="0" dirty="0">
                <a:ln>
                  <a:noFill/>
                </a:ln>
                <a:effectLst/>
                <a:latin typeface="+mj-lt"/>
                <a:ea typeface="+mj-ea"/>
                <a:cs typeface="+mj-cs"/>
              </a:rPr>
              <a:t> </a:t>
            </a:r>
            <a:r>
              <a:rPr kumimoji="0" lang="en-US" altLang="fi-FI" i="0" u="none" strike="noStrike" kern="1200" cap="none" normalizeH="0" baseline="0" dirty="0" err="1">
                <a:ln>
                  <a:noFill/>
                </a:ln>
                <a:effectLst/>
                <a:latin typeface="+mj-lt"/>
                <a:ea typeface="+mj-ea"/>
                <a:cs typeface="+mj-cs"/>
              </a:rPr>
              <a:t>alussa</a:t>
            </a:r>
            <a:r>
              <a:rPr kumimoji="0" lang="en-US" altLang="fi-FI" i="0" u="none" strike="noStrike" kern="1200" cap="none" normalizeH="0" baseline="0" dirty="0">
                <a:ln>
                  <a:noFill/>
                </a:ln>
                <a:effectLst/>
                <a:latin typeface="+mj-lt"/>
                <a:ea typeface="+mj-ea"/>
                <a:cs typeface="+mj-cs"/>
              </a:rPr>
              <a:t> (n = 32)</a:t>
            </a:r>
          </a:p>
        </p:txBody>
      </p:sp>
      <p:sp>
        <p:nvSpPr>
          <p:cNvPr id="4" name="Kuvan paikkamerkki 3">
            <a:extLst>
              <a:ext uri="{FF2B5EF4-FFF2-40B4-BE49-F238E27FC236}">
                <a16:creationId xmlns:a16="http://schemas.microsoft.com/office/drawing/2014/main" id="{5C7C15B5-E9F5-9029-716A-5E8E69D28EF3}"/>
              </a:ext>
            </a:extLst>
          </p:cNvPr>
          <p:cNvSpPr>
            <a:spLocks noGrp="1"/>
          </p:cNvSpPr>
          <p:nvPr>
            <p:ph type="pic" sz="quarter" idx="13"/>
          </p:nvPr>
        </p:nvSpPr>
        <p:spPr/>
        <p:txBody>
          <a:bodyPr/>
          <a:lstStyle/>
          <a:p>
            <a:endParaRPr lang="fi-FI"/>
          </a:p>
        </p:txBody>
      </p:sp>
      <p:sp>
        <p:nvSpPr>
          <p:cNvPr id="3" name="Sisällön paikkamerkki 2">
            <a:extLst>
              <a:ext uri="{FF2B5EF4-FFF2-40B4-BE49-F238E27FC236}">
                <a16:creationId xmlns:a16="http://schemas.microsoft.com/office/drawing/2014/main" id="{2E14FEFC-70FC-B33F-7ACE-2055409ED744}"/>
              </a:ext>
            </a:extLst>
          </p:cNvPr>
          <p:cNvSpPr>
            <a:spLocks noGrp="1"/>
          </p:cNvSpPr>
          <p:nvPr>
            <p:ph idx="1"/>
          </p:nvPr>
        </p:nvSpPr>
        <p:spPr>
          <a:xfrm>
            <a:off x="838200" y="2063577"/>
            <a:ext cx="5162549" cy="4113385"/>
          </a:xfrm>
        </p:spPr>
        <p:txBody>
          <a:bodyPr vert="horz" lIns="91440" tIns="45720" rIns="91440" bIns="45720" rtlCol="0" anchor="t">
            <a:normAutofit/>
          </a:bodyPr>
          <a:lstStyle/>
          <a:p>
            <a:pPr marL="0" indent="0">
              <a:spcAft>
                <a:spcPts val="800"/>
              </a:spcAft>
              <a:buNone/>
            </a:pPr>
            <a:r>
              <a:rPr lang="en-US" sz="1600" dirty="0">
                <a:effectLst/>
              </a:rPr>
              <a:t>Nettotulot </a:t>
            </a:r>
            <a:r>
              <a:rPr lang="en-US" sz="1600" dirty="0" err="1">
                <a:effectLst/>
              </a:rPr>
              <a:t>muuttuvat</a:t>
            </a:r>
            <a:r>
              <a:rPr lang="en-US" sz="1600" dirty="0">
                <a:effectLst/>
              </a:rPr>
              <a:t> </a:t>
            </a:r>
            <a:r>
              <a:rPr lang="en-US" sz="1600" dirty="0" err="1">
                <a:effectLst/>
              </a:rPr>
              <a:t>eläkkeelle</a:t>
            </a:r>
            <a:r>
              <a:rPr lang="en-US" sz="1600" dirty="0">
                <a:effectLst/>
              </a:rPr>
              <a:t> </a:t>
            </a:r>
            <a:r>
              <a:rPr lang="en-US" sz="1600" dirty="0" err="1">
                <a:effectLst/>
              </a:rPr>
              <a:t>siirryttäessä</a:t>
            </a:r>
            <a:r>
              <a:rPr lang="en-US" sz="1600" dirty="0">
                <a:effectLst/>
              </a:rPr>
              <a:t>.  </a:t>
            </a:r>
          </a:p>
          <a:p>
            <a:pPr marL="0" indent="0">
              <a:spcAft>
                <a:spcPts val="800"/>
              </a:spcAft>
              <a:buNone/>
            </a:pPr>
            <a:r>
              <a:rPr lang="en-US" sz="1600" b="1" dirty="0" err="1"/>
              <a:t>Tutkimusten</a:t>
            </a:r>
            <a:r>
              <a:rPr lang="en-US" sz="1600" b="1" dirty="0"/>
              <a:t> </a:t>
            </a:r>
            <a:r>
              <a:rPr lang="en-US" sz="1600" b="1" dirty="0" err="1"/>
              <a:t>mukaan</a:t>
            </a:r>
            <a:r>
              <a:rPr lang="en-US" sz="1600" b="1" dirty="0"/>
              <a:t> </a:t>
            </a:r>
            <a:r>
              <a:rPr lang="en-US" sz="1600" b="1" dirty="0" err="1">
                <a:effectLst/>
              </a:rPr>
              <a:t>eläkkeellä</a:t>
            </a:r>
            <a:r>
              <a:rPr lang="en-US" sz="1600" b="1" dirty="0">
                <a:effectLst/>
              </a:rPr>
              <a:t> </a:t>
            </a:r>
            <a:r>
              <a:rPr lang="en-US" sz="1600" b="1" dirty="0" err="1">
                <a:effectLst/>
              </a:rPr>
              <a:t>tyytyväisyys</a:t>
            </a:r>
            <a:r>
              <a:rPr lang="en-US" sz="1600" b="1" dirty="0">
                <a:effectLst/>
              </a:rPr>
              <a:t> </a:t>
            </a:r>
            <a:r>
              <a:rPr lang="en-US" sz="1600" b="1" dirty="0" err="1">
                <a:effectLst/>
              </a:rPr>
              <a:t>niin</a:t>
            </a:r>
            <a:r>
              <a:rPr lang="en-US" sz="1600" b="1" dirty="0">
                <a:effectLst/>
              </a:rPr>
              <a:t> </a:t>
            </a:r>
            <a:r>
              <a:rPr lang="en-US" sz="1600" b="1" dirty="0" err="1">
                <a:effectLst/>
              </a:rPr>
              <a:t>terveyteen</a:t>
            </a:r>
            <a:r>
              <a:rPr lang="en-US" sz="1600" b="1" dirty="0">
                <a:effectLst/>
              </a:rPr>
              <a:t> </a:t>
            </a:r>
            <a:r>
              <a:rPr lang="en-US" sz="1600" b="1" dirty="0" err="1">
                <a:effectLst/>
              </a:rPr>
              <a:t>kuin</a:t>
            </a:r>
            <a:r>
              <a:rPr lang="en-US" sz="1600" b="1" dirty="0">
                <a:effectLst/>
              </a:rPr>
              <a:t> </a:t>
            </a:r>
            <a:r>
              <a:rPr lang="en-US" sz="1600" b="1" dirty="0" err="1">
                <a:effectLst/>
              </a:rPr>
              <a:t>elämään</a:t>
            </a:r>
            <a:r>
              <a:rPr lang="en-US" sz="1600" b="1" dirty="0">
                <a:effectLst/>
              </a:rPr>
              <a:t> </a:t>
            </a:r>
            <a:r>
              <a:rPr lang="en-US" sz="1600" b="1" dirty="0" err="1">
                <a:effectLst/>
              </a:rPr>
              <a:t>kohoaa</a:t>
            </a:r>
            <a:r>
              <a:rPr lang="en-US" sz="1600" dirty="0">
                <a:effectLst/>
              </a:rPr>
              <a:t>. </a:t>
            </a:r>
          </a:p>
          <a:p>
            <a:pPr marL="0" indent="0">
              <a:spcAft>
                <a:spcPts val="800"/>
              </a:spcAft>
              <a:buNone/>
            </a:pPr>
            <a:r>
              <a:rPr lang="en-US" sz="1600" dirty="0" err="1">
                <a:effectLst/>
              </a:rPr>
              <a:t>Tämä</a:t>
            </a:r>
            <a:r>
              <a:rPr lang="en-US" sz="1600" dirty="0">
                <a:effectLst/>
              </a:rPr>
              <a:t> on </a:t>
            </a:r>
            <a:r>
              <a:rPr lang="en-US" sz="1600" dirty="0" err="1">
                <a:effectLst/>
              </a:rPr>
              <a:t>nähtävissä</a:t>
            </a:r>
            <a:r>
              <a:rPr lang="en-US" sz="1600" dirty="0">
                <a:effectLst/>
              </a:rPr>
              <a:t> </a:t>
            </a:r>
            <a:r>
              <a:rPr lang="en-US" sz="1600" dirty="0" err="1">
                <a:effectLst/>
              </a:rPr>
              <a:t>myös</a:t>
            </a:r>
            <a:r>
              <a:rPr lang="en-US" sz="1600" dirty="0">
                <a:effectLst/>
              </a:rPr>
              <a:t> Vertaistervarit-</a:t>
            </a:r>
            <a:r>
              <a:rPr lang="en-US" sz="1600" dirty="0" err="1">
                <a:effectLst/>
              </a:rPr>
              <a:t>hankkeen</a:t>
            </a:r>
            <a:r>
              <a:rPr lang="en-US" sz="1600" dirty="0">
                <a:effectLst/>
              </a:rPr>
              <a:t> </a:t>
            </a:r>
            <a:r>
              <a:rPr lang="en-US" sz="1600" dirty="0" err="1">
                <a:effectLst/>
              </a:rPr>
              <a:t>alkukyselyn</a:t>
            </a:r>
            <a:r>
              <a:rPr lang="en-US" sz="1600" dirty="0">
                <a:effectLst/>
              </a:rPr>
              <a:t> </a:t>
            </a:r>
            <a:r>
              <a:rPr lang="en-US" sz="1600" dirty="0" err="1">
                <a:effectLst/>
              </a:rPr>
              <a:t>aineistossa</a:t>
            </a:r>
            <a:r>
              <a:rPr lang="en-US" sz="1600" dirty="0">
                <a:effectLst/>
              </a:rPr>
              <a:t>, </a:t>
            </a:r>
            <a:r>
              <a:rPr lang="en-US" sz="1600" dirty="0" err="1">
                <a:effectLst/>
              </a:rPr>
              <a:t>eläkeläiset</a:t>
            </a:r>
            <a:r>
              <a:rPr lang="en-US" sz="1600" dirty="0">
                <a:effectLst/>
              </a:rPr>
              <a:t> </a:t>
            </a:r>
            <a:r>
              <a:rPr lang="en-US" sz="1600" dirty="0" err="1">
                <a:effectLst/>
              </a:rPr>
              <a:t>ovat</a:t>
            </a:r>
            <a:r>
              <a:rPr lang="en-US" sz="1600" dirty="0">
                <a:effectLst/>
              </a:rPr>
              <a:t> </a:t>
            </a:r>
            <a:r>
              <a:rPr lang="en-US" sz="1600" dirty="0" err="1">
                <a:effectLst/>
              </a:rPr>
              <a:t>tyytyväisimpiä</a:t>
            </a:r>
            <a:r>
              <a:rPr lang="en-US" sz="1600" dirty="0">
                <a:effectLst/>
              </a:rPr>
              <a:t> </a:t>
            </a:r>
            <a:r>
              <a:rPr lang="en-US" sz="1600" dirty="0" err="1">
                <a:effectLst/>
              </a:rPr>
              <a:t>terveyteensä</a:t>
            </a:r>
            <a:r>
              <a:rPr lang="en-US" sz="1600" dirty="0">
                <a:effectLst/>
              </a:rPr>
              <a:t>.</a:t>
            </a:r>
          </a:p>
        </p:txBody>
      </p:sp>
      <p:graphicFrame>
        <p:nvGraphicFramePr>
          <p:cNvPr id="12" name="Taulukko 11">
            <a:extLst>
              <a:ext uri="{FF2B5EF4-FFF2-40B4-BE49-F238E27FC236}">
                <a16:creationId xmlns:a16="http://schemas.microsoft.com/office/drawing/2014/main" id="{C1B1CE41-539C-5222-56E4-9DA615EC44EB}"/>
              </a:ext>
            </a:extLst>
          </p:cNvPr>
          <p:cNvGraphicFramePr>
            <a:graphicFrameLocks noGrp="1"/>
          </p:cNvGraphicFramePr>
          <p:nvPr>
            <p:extLst>
              <p:ext uri="{D42A27DB-BD31-4B8C-83A1-F6EECF244321}">
                <p14:modId xmlns:p14="http://schemas.microsoft.com/office/powerpoint/2010/main" val="723387040"/>
              </p:ext>
            </p:extLst>
          </p:nvPr>
        </p:nvGraphicFramePr>
        <p:xfrm>
          <a:off x="6441440" y="2063578"/>
          <a:ext cx="5037987" cy="3701230"/>
        </p:xfrm>
        <a:graphic>
          <a:graphicData uri="http://schemas.openxmlformats.org/drawingml/2006/table">
            <a:tbl>
              <a:tblPr firstRow="1" firstCol="1" bandRow="1">
                <a:solidFill>
                  <a:srgbClr val="F7F7F7"/>
                </a:solidFill>
              </a:tblPr>
              <a:tblGrid>
                <a:gridCol w="3042912">
                  <a:extLst>
                    <a:ext uri="{9D8B030D-6E8A-4147-A177-3AD203B41FA5}">
                      <a16:colId xmlns:a16="http://schemas.microsoft.com/office/drawing/2014/main" val="3710539049"/>
                    </a:ext>
                  </a:extLst>
                </a:gridCol>
                <a:gridCol w="1995075">
                  <a:extLst>
                    <a:ext uri="{9D8B030D-6E8A-4147-A177-3AD203B41FA5}">
                      <a16:colId xmlns:a16="http://schemas.microsoft.com/office/drawing/2014/main" val="47897857"/>
                    </a:ext>
                  </a:extLst>
                </a:gridCol>
              </a:tblGrid>
              <a:tr h="1278950">
                <a:tc>
                  <a:txBody>
                    <a:bodyPr/>
                    <a:lstStyle/>
                    <a:p>
                      <a:pPr>
                        <a:lnSpc>
                          <a:spcPct val="116000"/>
                        </a:lnSpc>
                        <a:spcAft>
                          <a:spcPts val="800"/>
                        </a:spcAft>
                      </a:pPr>
                      <a:r>
                        <a:rPr lang="fi-FI" sz="1600" b="1" cap="all" spc="60" dirty="0">
                          <a:solidFill>
                            <a:schemeClr val="tx2"/>
                          </a:solidFill>
                          <a:effectLst/>
                          <a:latin typeface="Aptos" panose="020B0004020202020204" pitchFamily="34" charset="0"/>
                          <a:ea typeface="Aptos" panose="020B0004020202020204" pitchFamily="34" charset="0"/>
                          <a:cs typeface="Arial" panose="020B0604020202020204" pitchFamily="34" charset="0"/>
                        </a:rPr>
                        <a:t>Taulukko 1. Työllisyystilanne</a:t>
                      </a:r>
                    </a:p>
                  </a:txBody>
                  <a:tcPr marL="182388" marR="182388" marT="182388" marB="182388" anchor="b">
                    <a:lnL w="12700" cmpd="sng">
                      <a:noFill/>
                    </a:lnL>
                    <a:lnR w="12700" cmpd="sng">
                      <a:noFill/>
                    </a:lnR>
                    <a:lnT w="12700" cmpd="sng">
                      <a:noFill/>
                    </a:lnT>
                    <a:lnB w="38100" cmpd="sng">
                      <a:noFill/>
                    </a:lnB>
                    <a:noFill/>
                  </a:tcPr>
                </a:tc>
                <a:tc>
                  <a:txBody>
                    <a:bodyPr/>
                    <a:lstStyle/>
                    <a:p>
                      <a:pPr>
                        <a:lnSpc>
                          <a:spcPct val="116000"/>
                        </a:lnSpc>
                        <a:spcAft>
                          <a:spcPts val="800"/>
                        </a:spcAft>
                      </a:pPr>
                      <a:r>
                        <a:rPr lang="fi-FI" sz="1600" b="1" cap="all" spc="60" dirty="0">
                          <a:solidFill>
                            <a:schemeClr val="tx2"/>
                          </a:solidFill>
                          <a:effectLst/>
                          <a:latin typeface="Aptos" panose="020B0004020202020204" pitchFamily="34" charset="0"/>
                          <a:ea typeface="Aptos" panose="020B0004020202020204" pitchFamily="34" charset="0"/>
                          <a:cs typeface="Arial" panose="020B0604020202020204" pitchFamily="34" charset="0"/>
                        </a:rPr>
                        <a:t>Tyytyväisyys terveyteen (Keskiarvo)</a:t>
                      </a:r>
                    </a:p>
                  </a:txBody>
                  <a:tcPr marL="182388" marR="182388" marT="182388" marB="182388" anchor="b">
                    <a:lnL w="12700" cmpd="sng">
                      <a:noFill/>
                    </a:lnL>
                    <a:lnR w="12700" cmpd="sng">
                      <a:noFill/>
                    </a:lnR>
                    <a:lnT w="12700" cmpd="sng">
                      <a:noFill/>
                    </a:lnT>
                    <a:lnB w="38100" cmpd="sng">
                      <a:noFill/>
                    </a:lnB>
                    <a:noFill/>
                  </a:tcPr>
                </a:tc>
                <a:extLst>
                  <a:ext uri="{0D108BD9-81ED-4DB2-BD59-A6C34878D82A}">
                    <a16:rowId xmlns:a16="http://schemas.microsoft.com/office/drawing/2014/main" val="3327132281"/>
                  </a:ext>
                </a:extLst>
              </a:tr>
              <a:tr h="605570">
                <a:tc>
                  <a:txBody>
                    <a:bodyPr/>
                    <a:lstStyle/>
                    <a:p>
                      <a:pPr marL="39370" marR="39370">
                        <a:lnSpc>
                          <a:spcPct val="116000"/>
                        </a:lnSpc>
                        <a:spcAft>
                          <a:spcPts val="595"/>
                        </a:spcAft>
                      </a:pPr>
                      <a:r>
                        <a:rPr lang="fi-FI" sz="1600" b="1" cap="none" spc="0">
                          <a:solidFill>
                            <a:schemeClr val="tx1"/>
                          </a:solidFill>
                          <a:effectLst/>
                          <a:latin typeface="Aptos" panose="020B0004020202020204" pitchFamily="34" charset="0"/>
                          <a:ea typeface="Times New Roman" panose="02020603050405020304" pitchFamily="18" charset="0"/>
                          <a:cs typeface="Arial" panose="020B0604020202020204" pitchFamily="34" charset="0"/>
                        </a:rPr>
                        <a:t>Ei-työssä</a:t>
                      </a:r>
                      <a:endParaRPr lang="fi-FI" sz="1600" b="1" cap="none" spc="0">
                        <a:solidFill>
                          <a:schemeClr val="tx1"/>
                        </a:solidFill>
                        <a:effectLst/>
                        <a:latin typeface="Aptos" panose="020B0004020202020204" pitchFamily="34" charset="0"/>
                        <a:ea typeface="Aptos" panose="020B0004020202020204" pitchFamily="34" charset="0"/>
                        <a:cs typeface="Arial" panose="020B0604020202020204" pitchFamily="34" charset="0"/>
                      </a:endParaRPr>
                    </a:p>
                  </a:txBody>
                  <a:tcPr marL="0" marR="0" marT="0" marB="121592">
                    <a:lnL w="12700" cmpd="sng">
                      <a:noFill/>
                      <a:prstDash val="solid"/>
                    </a:lnL>
                    <a:lnR w="12700" cmpd="sng">
                      <a:noFill/>
                      <a:prstDash val="solid"/>
                    </a:lnR>
                    <a:lnT w="38100" cmpd="sng">
                      <a:noFill/>
                    </a:lnT>
                    <a:lnB w="12700" cmpd="sng">
                      <a:noFill/>
                      <a:prstDash val="solid"/>
                    </a:lnB>
                    <a:solidFill>
                      <a:srgbClr val="F7F7F7"/>
                    </a:solidFill>
                  </a:tcPr>
                </a:tc>
                <a:tc>
                  <a:txBody>
                    <a:bodyPr/>
                    <a:lstStyle/>
                    <a:p>
                      <a:pPr marL="39370" marR="39370" algn="ctr">
                        <a:lnSpc>
                          <a:spcPct val="116000"/>
                        </a:lnSpc>
                        <a:spcAft>
                          <a:spcPts val="595"/>
                        </a:spcAft>
                      </a:pPr>
                      <a:r>
                        <a:rPr lang="fi-FI" sz="2100" cap="none" spc="0">
                          <a:solidFill>
                            <a:schemeClr val="tx1"/>
                          </a:solidFill>
                          <a:effectLst/>
                          <a:latin typeface="Aptos" panose="020B0004020202020204" pitchFamily="34" charset="0"/>
                          <a:ea typeface="Times New Roman" panose="02020603050405020304" pitchFamily="18" charset="0"/>
                          <a:cs typeface="Arial" panose="020B0604020202020204" pitchFamily="34" charset="0"/>
                        </a:rPr>
                        <a:t>2,20</a:t>
                      </a:r>
                      <a:endParaRPr lang="fi-FI" sz="2100" cap="none" spc="0">
                        <a:solidFill>
                          <a:schemeClr val="tx1"/>
                        </a:solidFill>
                        <a:effectLst/>
                        <a:latin typeface="Aptos" panose="020B0004020202020204" pitchFamily="34" charset="0"/>
                        <a:ea typeface="Aptos" panose="020B0004020202020204" pitchFamily="34" charset="0"/>
                        <a:cs typeface="Arial" panose="020B0604020202020204" pitchFamily="34" charset="0"/>
                      </a:endParaRPr>
                    </a:p>
                  </a:txBody>
                  <a:tcPr marL="0" marR="0" marT="0" marB="121592">
                    <a:lnL w="12700" cmpd="sng">
                      <a:noFill/>
                      <a:prstDash val="solid"/>
                    </a:lnL>
                    <a:lnR w="12700" cmpd="sng">
                      <a:noFill/>
                      <a:prstDash val="solid"/>
                    </a:lnR>
                    <a:lnT w="38100" cmpd="sng">
                      <a:noFill/>
                    </a:lnT>
                    <a:lnB w="12700" cmpd="sng">
                      <a:noFill/>
                      <a:prstDash val="solid"/>
                    </a:lnB>
                    <a:solidFill>
                      <a:srgbClr val="F7F7F7"/>
                    </a:solidFill>
                  </a:tcPr>
                </a:tc>
                <a:extLst>
                  <a:ext uri="{0D108BD9-81ED-4DB2-BD59-A6C34878D82A}">
                    <a16:rowId xmlns:a16="http://schemas.microsoft.com/office/drawing/2014/main" val="778856303"/>
                  </a:ext>
                </a:extLst>
              </a:tr>
              <a:tr h="605570">
                <a:tc>
                  <a:txBody>
                    <a:bodyPr/>
                    <a:lstStyle/>
                    <a:p>
                      <a:pPr marL="39370" marR="39370">
                        <a:lnSpc>
                          <a:spcPct val="116000"/>
                        </a:lnSpc>
                        <a:spcAft>
                          <a:spcPts val="595"/>
                        </a:spcAft>
                      </a:pPr>
                      <a:r>
                        <a:rPr lang="fi-FI" sz="1600" b="1" cap="none" spc="0" dirty="0">
                          <a:solidFill>
                            <a:schemeClr val="tx1"/>
                          </a:solidFill>
                          <a:effectLst/>
                          <a:latin typeface="Aptos" panose="020B0004020202020204" pitchFamily="34" charset="0"/>
                          <a:ea typeface="Times New Roman" panose="02020603050405020304" pitchFamily="18" charset="0"/>
                          <a:cs typeface="Arial" panose="020B0604020202020204" pitchFamily="34" charset="0"/>
                        </a:rPr>
                        <a:t>Työssä</a:t>
                      </a:r>
                      <a:endParaRPr lang="fi-FI" sz="1600" b="1" cap="none" spc="0" dirty="0">
                        <a:solidFill>
                          <a:schemeClr val="tx1"/>
                        </a:solidFill>
                        <a:effectLst/>
                        <a:latin typeface="Aptos" panose="020B0004020202020204" pitchFamily="34" charset="0"/>
                        <a:ea typeface="Aptos" panose="020B0004020202020204" pitchFamily="34" charset="0"/>
                        <a:cs typeface="Arial" panose="020B0604020202020204" pitchFamily="34" charset="0"/>
                      </a:endParaRPr>
                    </a:p>
                  </a:txBody>
                  <a:tcPr marL="0" marR="0" marT="0" marB="121592">
                    <a:lnL w="12700" cmpd="sng">
                      <a:noFill/>
                      <a:prstDash val="solid"/>
                    </a:lnL>
                    <a:lnR w="12700" cmpd="sng">
                      <a:noFill/>
                      <a:prstDash val="solid"/>
                    </a:lnR>
                    <a:lnT w="12700" cmpd="sng">
                      <a:noFill/>
                      <a:prstDash val="solid"/>
                    </a:lnT>
                    <a:lnB w="12700" cmpd="sng">
                      <a:noFill/>
                      <a:prstDash val="solid"/>
                    </a:lnB>
                    <a:solidFill>
                      <a:schemeClr val="bg1">
                        <a:lumMod val="85000"/>
                      </a:schemeClr>
                    </a:solidFill>
                  </a:tcPr>
                </a:tc>
                <a:tc>
                  <a:txBody>
                    <a:bodyPr/>
                    <a:lstStyle/>
                    <a:p>
                      <a:pPr marL="39370" marR="39370" algn="ctr">
                        <a:lnSpc>
                          <a:spcPct val="116000"/>
                        </a:lnSpc>
                        <a:spcAft>
                          <a:spcPts val="595"/>
                        </a:spcAft>
                      </a:pPr>
                      <a:r>
                        <a:rPr lang="fi-FI" sz="2100" cap="none" spc="0" dirty="0">
                          <a:solidFill>
                            <a:schemeClr val="tx1"/>
                          </a:solidFill>
                          <a:effectLst/>
                          <a:latin typeface="Aptos" panose="020B0004020202020204" pitchFamily="34" charset="0"/>
                          <a:ea typeface="Times New Roman" panose="02020603050405020304" pitchFamily="18" charset="0"/>
                          <a:cs typeface="Arial" panose="020B0604020202020204" pitchFamily="34" charset="0"/>
                        </a:rPr>
                        <a:t>3,13</a:t>
                      </a:r>
                      <a:endParaRPr lang="fi-FI" sz="2100" cap="none" spc="0" dirty="0">
                        <a:solidFill>
                          <a:schemeClr val="tx1"/>
                        </a:solidFill>
                        <a:effectLst/>
                        <a:latin typeface="Aptos" panose="020B0004020202020204" pitchFamily="34" charset="0"/>
                        <a:ea typeface="Aptos" panose="020B0004020202020204" pitchFamily="34" charset="0"/>
                        <a:cs typeface="Arial" panose="020B0604020202020204" pitchFamily="34" charset="0"/>
                      </a:endParaRPr>
                    </a:p>
                  </a:txBody>
                  <a:tcPr marL="0" marR="0" marT="0" marB="121592">
                    <a:lnL w="12700" cmpd="sng">
                      <a:noFill/>
                      <a:prstDash val="solid"/>
                    </a:lnL>
                    <a:lnR w="12700" cmpd="sng">
                      <a:noFill/>
                      <a:prstDash val="solid"/>
                    </a:lnR>
                    <a:lnT w="12700" cmpd="sng">
                      <a:noFill/>
                      <a:prstDash val="solid"/>
                    </a:lnT>
                    <a:lnB w="12700" cmpd="sng">
                      <a:noFill/>
                      <a:prstDash val="solid"/>
                    </a:lnB>
                    <a:solidFill>
                      <a:schemeClr val="bg1">
                        <a:lumMod val="85000"/>
                      </a:schemeClr>
                    </a:solidFill>
                  </a:tcPr>
                </a:tc>
                <a:extLst>
                  <a:ext uri="{0D108BD9-81ED-4DB2-BD59-A6C34878D82A}">
                    <a16:rowId xmlns:a16="http://schemas.microsoft.com/office/drawing/2014/main" val="2868828430"/>
                  </a:ext>
                </a:extLst>
              </a:tr>
              <a:tr h="605570">
                <a:tc>
                  <a:txBody>
                    <a:bodyPr/>
                    <a:lstStyle/>
                    <a:p>
                      <a:pPr marL="39370" marR="39370">
                        <a:lnSpc>
                          <a:spcPct val="116000"/>
                        </a:lnSpc>
                        <a:spcAft>
                          <a:spcPts val="595"/>
                        </a:spcAft>
                      </a:pPr>
                      <a:r>
                        <a:rPr lang="fi-FI" sz="1600" b="1" cap="none" spc="0" dirty="0">
                          <a:solidFill>
                            <a:schemeClr val="tx2"/>
                          </a:solidFill>
                          <a:effectLst/>
                          <a:latin typeface="Aptos" panose="020B0004020202020204" pitchFamily="34" charset="0"/>
                          <a:ea typeface="Times New Roman" panose="02020603050405020304" pitchFamily="18" charset="0"/>
                          <a:cs typeface="Arial" panose="020B0604020202020204" pitchFamily="34" charset="0"/>
                        </a:rPr>
                        <a:t>Eläkkeellä</a:t>
                      </a:r>
                      <a:endParaRPr lang="fi-FI" sz="1600" b="1" cap="none" spc="0" dirty="0">
                        <a:solidFill>
                          <a:schemeClr val="tx2"/>
                        </a:solidFill>
                        <a:effectLst/>
                        <a:latin typeface="Aptos" panose="020B0004020202020204" pitchFamily="34" charset="0"/>
                        <a:ea typeface="Aptos" panose="020B0004020202020204" pitchFamily="34" charset="0"/>
                        <a:cs typeface="Arial" panose="020B0604020202020204" pitchFamily="34" charset="0"/>
                      </a:endParaRPr>
                    </a:p>
                  </a:txBody>
                  <a:tcPr marL="0" marR="0" marT="0" marB="121592">
                    <a:lnL w="12700" cmpd="sng">
                      <a:noFill/>
                      <a:prstDash val="solid"/>
                    </a:lnL>
                    <a:lnR w="12700" cmpd="sng">
                      <a:noFill/>
                      <a:prstDash val="solid"/>
                    </a:lnR>
                    <a:lnT w="12700" cmpd="sng">
                      <a:noFill/>
                      <a:prstDash val="solid"/>
                    </a:lnT>
                    <a:lnB w="12700" cmpd="sng">
                      <a:noFill/>
                      <a:prstDash val="solid"/>
                    </a:lnB>
                    <a:solidFill>
                      <a:srgbClr val="F7F7F7"/>
                    </a:solidFill>
                  </a:tcPr>
                </a:tc>
                <a:tc>
                  <a:txBody>
                    <a:bodyPr/>
                    <a:lstStyle/>
                    <a:p>
                      <a:pPr marL="39370" marR="39370" algn="ctr">
                        <a:lnSpc>
                          <a:spcPct val="116000"/>
                        </a:lnSpc>
                        <a:spcAft>
                          <a:spcPts val="595"/>
                        </a:spcAft>
                      </a:pPr>
                      <a:r>
                        <a:rPr lang="fi-FI" sz="2100" cap="none" spc="0" dirty="0">
                          <a:solidFill>
                            <a:schemeClr val="tx2"/>
                          </a:solidFill>
                          <a:effectLst/>
                          <a:latin typeface="Aptos" panose="020B0004020202020204" pitchFamily="34" charset="0"/>
                          <a:ea typeface="Times New Roman" panose="02020603050405020304" pitchFamily="18" charset="0"/>
                          <a:cs typeface="Arial" panose="020B0604020202020204" pitchFamily="34" charset="0"/>
                        </a:rPr>
                        <a:t>3,33</a:t>
                      </a:r>
                      <a:endParaRPr lang="fi-FI" sz="2100" cap="none" spc="0" dirty="0">
                        <a:solidFill>
                          <a:schemeClr val="tx2"/>
                        </a:solidFill>
                        <a:effectLst/>
                        <a:latin typeface="Aptos" panose="020B0004020202020204" pitchFamily="34" charset="0"/>
                        <a:ea typeface="Aptos" panose="020B0004020202020204" pitchFamily="34" charset="0"/>
                        <a:cs typeface="Arial" panose="020B0604020202020204" pitchFamily="34" charset="0"/>
                      </a:endParaRPr>
                    </a:p>
                  </a:txBody>
                  <a:tcPr marL="0" marR="0" marT="0" marB="121592">
                    <a:lnL w="12700" cmpd="sng">
                      <a:noFill/>
                      <a:prstDash val="solid"/>
                    </a:lnL>
                    <a:lnR w="12700" cmpd="sng">
                      <a:noFill/>
                      <a:prstDash val="solid"/>
                    </a:lnR>
                    <a:lnT w="12700" cmpd="sng">
                      <a:noFill/>
                      <a:prstDash val="solid"/>
                    </a:lnT>
                    <a:lnB w="12700" cmpd="sng">
                      <a:noFill/>
                      <a:prstDash val="solid"/>
                    </a:lnB>
                    <a:solidFill>
                      <a:srgbClr val="F7F7F7"/>
                    </a:solidFill>
                  </a:tcPr>
                </a:tc>
                <a:extLst>
                  <a:ext uri="{0D108BD9-81ED-4DB2-BD59-A6C34878D82A}">
                    <a16:rowId xmlns:a16="http://schemas.microsoft.com/office/drawing/2014/main" val="542434101"/>
                  </a:ext>
                </a:extLst>
              </a:tr>
              <a:tr h="605570">
                <a:tc>
                  <a:txBody>
                    <a:bodyPr/>
                    <a:lstStyle/>
                    <a:p>
                      <a:pPr marL="39370" marR="39370">
                        <a:lnSpc>
                          <a:spcPct val="116000"/>
                        </a:lnSpc>
                        <a:spcAft>
                          <a:spcPts val="595"/>
                        </a:spcAft>
                      </a:pPr>
                      <a:r>
                        <a:rPr lang="fi-FI" sz="1600" b="1" cap="none" spc="0">
                          <a:solidFill>
                            <a:schemeClr val="tx1"/>
                          </a:solidFill>
                          <a:effectLst/>
                          <a:latin typeface="Aptos" panose="020B0004020202020204" pitchFamily="34" charset="0"/>
                          <a:ea typeface="Times New Roman" panose="02020603050405020304" pitchFamily="18" charset="0"/>
                          <a:cs typeface="Arial" panose="020B0604020202020204" pitchFamily="34" charset="0"/>
                        </a:rPr>
                        <a:t>Kaikki</a:t>
                      </a:r>
                      <a:endParaRPr lang="fi-FI" sz="1600" b="1" cap="none" spc="0">
                        <a:solidFill>
                          <a:schemeClr val="tx1"/>
                        </a:solidFill>
                        <a:effectLst/>
                        <a:latin typeface="Aptos" panose="020B0004020202020204" pitchFamily="34" charset="0"/>
                        <a:ea typeface="Aptos" panose="020B0004020202020204" pitchFamily="34" charset="0"/>
                        <a:cs typeface="Arial" panose="020B0604020202020204" pitchFamily="34" charset="0"/>
                      </a:endParaRPr>
                    </a:p>
                  </a:txBody>
                  <a:tcPr marL="0" marR="0" marT="0" marB="121592">
                    <a:lnL w="12700" cmpd="sng">
                      <a:noFill/>
                      <a:prstDash val="solid"/>
                    </a:lnL>
                    <a:lnR w="12700" cmpd="sng">
                      <a:noFill/>
                      <a:prstDash val="solid"/>
                    </a:lnR>
                    <a:lnT w="12700" cmpd="sng">
                      <a:noFill/>
                      <a:prstDash val="solid"/>
                    </a:lnT>
                    <a:lnB w="12700" cmpd="sng">
                      <a:noFill/>
                      <a:prstDash val="solid"/>
                    </a:lnB>
                    <a:solidFill>
                      <a:schemeClr val="bg1">
                        <a:lumMod val="85000"/>
                      </a:schemeClr>
                    </a:solidFill>
                  </a:tcPr>
                </a:tc>
                <a:tc>
                  <a:txBody>
                    <a:bodyPr/>
                    <a:lstStyle/>
                    <a:p>
                      <a:pPr marL="39370" marR="39370" algn="ctr">
                        <a:lnSpc>
                          <a:spcPct val="116000"/>
                        </a:lnSpc>
                        <a:spcAft>
                          <a:spcPts val="595"/>
                        </a:spcAft>
                      </a:pPr>
                      <a:r>
                        <a:rPr lang="fi-FI" sz="2100" cap="none" spc="0" dirty="0">
                          <a:solidFill>
                            <a:schemeClr val="tx1"/>
                          </a:solidFill>
                          <a:effectLst/>
                          <a:latin typeface="Aptos" panose="020B0004020202020204" pitchFamily="34" charset="0"/>
                          <a:ea typeface="Times New Roman" panose="02020603050405020304" pitchFamily="18" charset="0"/>
                          <a:cs typeface="Arial" panose="020B0604020202020204" pitchFamily="34" charset="0"/>
                        </a:rPr>
                        <a:t>2,75</a:t>
                      </a:r>
                      <a:endParaRPr lang="fi-FI" sz="2100" cap="none" spc="0" dirty="0">
                        <a:solidFill>
                          <a:schemeClr val="tx1"/>
                        </a:solidFill>
                        <a:effectLst/>
                        <a:latin typeface="Aptos" panose="020B0004020202020204" pitchFamily="34" charset="0"/>
                        <a:ea typeface="Aptos" panose="020B0004020202020204" pitchFamily="34" charset="0"/>
                        <a:cs typeface="Arial" panose="020B0604020202020204" pitchFamily="34" charset="0"/>
                      </a:endParaRPr>
                    </a:p>
                  </a:txBody>
                  <a:tcPr marL="0" marR="0" marT="0" marB="121592">
                    <a:lnL w="12700" cmpd="sng">
                      <a:noFill/>
                      <a:prstDash val="solid"/>
                    </a:lnL>
                    <a:lnR w="12700" cmpd="sng">
                      <a:noFill/>
                      <a:prstDash val="solid"/>
                    </a:lnR>
                    <a:lnT w="12700" cmpd="sng">
                      <a:noFill/>
                      <a:prstDash val="solid"/>
                    </a:lnT>
                    <a:lnB w="12700" cmpd="sng">
                      <a:noFill/>
                      <a:prstDash val="solid"/>
                    </a:lnB>
                    <a:solidFill>
                      <a:schemeClr val="bg1">
                        <a:lumMod val="85000"/>
                      </a:schemeClr>
                    </a:solidFill>
                  </a:tcPr>
                </a:tc>
                <a:extLst>
                  <a:ext uri="{0D108BD9-81ED-4DB2-BD59-A6C34878D82A}">
                    <a16:rowId xmlns:a16="http://schemas.microsoft.com/office/drawing/2014/main" val="1786511540"/>
                  </a:ext>
                </a:extLst>
              </a:tr>
            </a:tbl>
          </a:graphicData>
        </a:graphic>
      </p:graphicFrame>
    </p:spTree>
    <p:extLst>
      <p:ext uri="{BB962C8B-B14F-4D97-AF65-F5344CB8AC3E}">
        <p14:creationId xmlns:p14="http://schemas.microsoft.com/office/powerpoint/2010/main" val="33837929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3F5F63EC-F165-202C-087B-EB1F1969C5D7}"/>
              </a:ext>
            </a:extLst>
          </p:cNvPr>
          <p:cNvSpPr>
            <a:spLocks noGrp="1"/>
          </p:cNvSpPr>
          <p:nvPr>
            <p:ph type="title"/>
          </p:nvPr>
        </p:nvSpPr>
        <p:spPr/>
        <p:txBody>
          <a:bodyPr>
            <a:normAutofit/>
          </a:bodyPr>
          <a:lstStyle/>
          <a:p>
            <a:pPr>
              <a:lnSpc>
                <a:spcPct val="116000"/>
              </a:lnSpc>
              <a:spcBef>
                <a:spcPts val="200"/>
              </a:spcBef>
            </a:pPr>
            <a:r>
              <a:rPr lang="fi-FI" sz="3600" dirty="0">
                <a:ea typeface="MS Gothic" panose="020B0609070205080204" pitchFamily="49" charset="-128"/>
                <a:cs typeface="Times New Roman" panose="02020603050405020304" pitchFamily="18" charset="0"/>
              </a:rPr>
              <a:t>2.vaihe: Hyvinvointimuutosten</a:t>
            </a:r>
            <a:r>
              <a:rPr lang="fi-FI" sz="3600" dirty="0">
                <a:effectLst/>
                <a:ea typeface="MS Gothic" panose="020B0609070205080204" pitchFamily="49" charset="-128"/>
                <a:cs typeface="Times New Roman" panose="02020603050405020304" pitchFamily="18" charset="0"/>
              </a:rPr>
              <a:t> arvo</a:t>
            </a:r>
            <a:br>
              <a:rPr lang="fi-FI" sz="3200" b="1" dirty="0">
                <a:solidFill>
                  <a:srgbClr val="0F4761"/>
                </a:solidFill>
                <a:effectLst/>
                <a:latin typeface="Aptos Display" panose="020B0004020202020204" pitchFamily="34" charset="0"/>
                <a:ea typeface="MS Gothic" panose="020B0609070205080204" pitchFamily="49" charset="-128"/>
                <a:cs typeface="Times New Roman" panose="02020603050405020304" pitchFamily="18" charset="0"/>
              </a:rPr>
            </a:br>
            <a:endParaRPr lang="fi-FI" dirty="0"/>
          </a:p>
        </p:txBody>
      </p:sp>
      <p:sp>
        <p:nvSpPr>
          <p:cNvPr id="2" name="Kuvan paikkamerkki 1">
            <a:extLst>
              <a:ext uri="{FF2B5EF4-FFF2-40B4-BE49-F238E27FC236}">
                <a16:creationId xmlns:a16="http://schemas.microsoft.com/office/drawing/2014/main" id="{227CC2A0-0A33-604C-50EA-5ADD66BF0F1F}"/>
              </a:ext>
            </a:extLst>
          </p:cNvPr>
          <p:cNvSpPr>
            <a:spLocks noGrp="1"/>
          </p:cNvSpPr>
          <p:nvPr>
            <p:ph type="pic" sz="quarter" idx="13"/>
          </p:nvPr>
        </p:nvSpPr>
        <p:spPr/>
        <p:txBody>
          <a:bodyPr>
            <a:normAutofit fontScale="92500"/>
          </a:bodyPr>
          <a:lstStyle/>
          <a:p>
            <a:pPr>
              <a:lnSpc>
                <a:spcPct val="116000"/>
              </a:lnSpc>
              <a:spcAft>
                <a:spcPts val="800"/>
              </a:spcAft>
            </a:pPr>
            <a:r>
              <a:rPr lang="fi-FI" sz="1600" dirty="0">
                <a:ea typeface="Aptos" panose="020B0004020202020204" pitchFamily="34" charset="0"/>
                <a:cs typeface="Arial" panose="020B0604020202020204" pitchFamily="34" charset="0"/>
              </a:rPr>
              <a:t>Näiden tulosten perusteella voimme </a:t>
            </a:r>
            <a:r>
              <a:rPr lang="fi-FI" sz="1600" b="1" dirty="0">
                <a:ea typeface="Aptos" panose="020B0004020202020204" pitchFamily="34" charset="0"/>
                <a:cs typeface="Arial" panose="020B0604020202020204" pitchFamily="34" charset="0"/>
              </a:rPr>
              <a:t>arvottaa ryhmätoiminnassa aikaan saadut muutokset. </a:t>
            </a:r>
          </a:p>
          <a:p>
            <a:pPr lvl="1">
              <a:lnSpc>
                <a:spcPct val="116000"/>
              </a:lnSpc>
              <a:spcAft>
                <a:spcPts val="800"/>
              </a:spcAft>
              <a:buFont typeface="Wingdings" panose="05000000000000000000" pitchFamily="2" charset="2"/>
              <a:buChar char="Ø"/>
            </a:pPr>
            <a:r>
              <a:rPr lang="fi-FI" b="1" dirty="0">
                <a:solidFill>
                  <a:schemeClr val="tx2"/>
                </a:solidFill>
                <a:ea typeface="Aptos" panose="020B0004020202020204" pitchFamily="34" charset="0"/>
                <a:cs typeface="Arial" panose="020B0604020202020204" pitchFamily="34" charset="0"/>
              </a:rPr>
              <a:t>Jaksamista normaaliarjessa arvotetaan hinnalla 2 602 €/piste ja </a:t>
            </a:r>
          </a:p>
          <a:p>
            <a:pPr lvl="1">
              <a:lnSpc>
                <a:spcPct val="116000"/>
              </a:lnSpc>
              <a:spcAft>
                <a:spcPts val="800"/>
              </a:spcAft>
              <a:buFont typeface="Wingdings" panose="05000000000000000000" pitchFamily="2" charset="2"/>
              <a:buChar char="Ø"/>
            </a:pPr>
            <a:r>
              <a:rPr lang="fi-FI" b="1" dirty="0">
                <a:solidFill>
                  <a:schemeClr val="tx2"/>
                </a:solidFill>
                <a:ea typeface="Aptos" panose="020B0004020202020204" pitchFamily="34" charset="0"/>
                <a:cs typeface="Arial" panose="020B0604020202020204" pitchFamily="34" charset="0"/>
              </a:rPr>
              <a:t>tyytyväisyyttä terveyteen hinnalla 1158 €/piste. </a:t>
            </a:r>
          </a:p>
          <a:p>
            <a:pPr lvl="1">
              <a:lnSpc>
                <a:spcPct val="116000"/>
              </a:lnSpc>
              <a:spcAft>
                <a:spcPts val="800"/>
              </a:spcAft>
              <a:buFont typeface="Wingdings" panose="05000000000000000000" pitchFamily="2" charset="2"/>
              <a:buChar char="Ø"/>
            </a:pPr>
            <a:endParaRPr lang="fi-FI" b="1" dirty="0">
              <a:solidFill>
                <a:schemeClr val="tx2"/>
              </a:solidFill>
              <a:ea typeface="Aptos" panose="020B0004020202020204" pitchFamily="34" charset="0"/>
              <a:cs typeface="Arial" panose="020B0604020202020204" pitchFamily="34" charset="0"/>
            </a:endParaRPr>
          </a:p>
          <a:p>
            <a:pPr marL="457200" lvl="1" indent="0">
              <a:lnSpc>
                <a:spcPct val="116000"/>
              </a:lnSpc>
              <a:spcAft>
                <a:spcPts val="800"/>
              </a:spcAft>
              <a:buNone/>
            </a:pPr>
            <a:r>
              <a:rPr lang="fi-FI" sz="1300" b="1" dirty="0">
                <a:solidFill>
                  <a:schemeClr val="tx2"/>
                </a:solidFill>
                <a:ea typeface="Aptos" panose="020B0004020202020204" pitchFamily="34" charset="0"/>
                <a:cs typeface="Arial" panose="020B0604020202020204" pitchFamily="34" charset="0"/>
              </a:rPr>
              <a:t>*</a:t>
            </a:r>
            <a:r>
              <a:rPr lang="fi-FI" sz="1300" b="1" dirty="0"/>
              <a:t>Regressioanalyysi </a:t>
            </a:r>
            <a:r>
              <a:rPr lang="fi-FI" sz="1300" dirty="0"/>
              <a:t>on yksi käytetyimmistä monimuuttujamenetelmistä, jonka avulla voi mallittaa muuttujien välisiä riippuvuussuhteita. </a:t>
            </a:r>
            <a:endParaRPr lang="fi-FI" sz="1300" dirty="0">
              <a:solidFill>
                <a:schemeClr val="tx2"/>
              </a:solidFill>
              <a:ea typeface="Aptos" panose="020B0004020202020204" pitchFamily="34" charset="0"/>
              <a:cs typeface="Arial" panose="020B0604020202020204" pitchFamily="34" charset="0"/>
            </a:endParaRPr>
          </a:p>
          <a:p>
            <a:endParaRPr lang="fi-FI" dirty="0"/>
          </a:p>
        </p:txBody>
      </p:sp>
      <p:sp>
        <p:nvSpPr>
          <p:cNvPr id="6" name="Sisällön paikkamerkki 5">
            <a:extLst>
              <a:ext uri="{FF2B5EF4-FFF2-40B4-BE49-F238E27FC236}">
                <a16:creationId xmlns:a16="http://schemas.microsoft.com/office/drawing/2014/main" id="{6440FD12-44E7-92C6-D473-E7BB9B77C817}"/>
              </a:ext>
            </a:extLst>
          </p:cNvPr>
          <p:cNvSpPr>
            <a:spLocks noGrp="1"/>
          </p:cNvSpPr>
          <p:nvPr>
            <p:ph idx="1"/>
          </p:nvPr>
        </p:nvSpPr>
        <p:spPr/>
        <p:txBody>
          <a:bodyPr>
            <a:normAutofit fontScale="92500" lnSpcReduction="10000"/>
          </a:bodyPr>
          <a:lstStyle/>
          <a:p>
            <a:r>
              <a:rPr lang="fi-FI" sz="1600" dirty="0">
                <a:effectLst/>
                <a:ea typeface="Aptos" panose="020B0004020202020204" pitchFamily="34" charset="0"/>
                <a:cs typeface="Arial" panose="020B0604020202020204" pitchFamily="34" charset="0"/>
              </a:rPr>
              <a:t>Seuraavaksi muodostettiin arviot </a:t>
            </a:r>
            <a:r>
              <a:rPr lang="fi-FI" sz="1600" b="1" dirty="0">
                <a:effectLst/>
                <a:ea typeface="Aptos" panose="020B0004020202020204" pitchFamily="34" charset="0"/>
                <a:cs typeface="Arial" panose="020B0604020202020204" pitchFamily="34" charset="0"/>
              </a:rPr>
              <a:t>hyvinvointimuutosten arvosta </a:t>
            </a:r>
            <a:r>
              <a:rPr lang="fi-FI" sz="1600" b="1" i="1" dirty="0">
                <a:effectLst/>
                <a:ea typeface="Aptos" panose="020B0004020202020204" pitchFamily="34" charset="0"/>
                <a:cs typeface="Arial" panose="020B0604020202020204" pitchFamily="34" charset="0"/>
              </a:rPr>
              <a:t>regressiomallin </a:t>
            </a:r>
            <a:r>
              <a:rPr lang="fi-FI" sz="1600" b="1" dirty="0">
                <a:effectLst/>
                <a:ea typeface="Aptos" panose="020B0004020202020204" pitchFamily="34" charset="0"/>
                <a:cs typeface="Arial" panose="020B0604020202020204" pitchFamily="34" charset="0"/>
              </a:rPr>
              <a:t>avulla. </a:t>
            </a:r>
          </a:p>
          <a:p>
            <a:r>
              <a:rPr lang="fi-FI" sz="1600" dirty="0">
                <a:effectLst/>
                <a:ea typeface="Aptos" panose="020B0004020202020204" pitchFamily="34" charset="0"/>
                <a:cs typeface="Arial" panose="020B0604020202020204" pitchFamily="34" charset="0"/>
              </a:rPr>
              <a:t>Regressiomallissa idea on, että mallin kertoimet kuvaavat sitä, kuinka suuren osan tyytyväisyydestä terveyteen sekä jaksamisesta arjessa </a:t>
            </a:r>
            <a:r>
              <a:rPr lang="fi-FI" sz="1600" b="1" dirty="0">
                <a:effectLst/>
                <a:ea typeface="Aptos" panose="020B0004020202020204" pitchFamily="34" charset="0"/>
                <a:cs typeface="Arial" panose="020B0604020202020204" pitchFamily="34" charset="0"/>
              </a:rPr>
              <a:t>tulotaso</a:t>
            </a:r>
            <a:r>
              <a:rPr lang="fi-FI" sz="1600" dirty="0">
                <a:effectLst/>
                <a:ea typeface="Aptos" panose="020B0004020202020204" pitchFamily="34" charset="0"/>
                <a:cs typeface="Arial" panose="020B0604020202020204" pitchFamily="34" charset="0"/>
              </a:rPr>
              <a:t> työllisenä, ei työllisenä tai eläkeläisenä selittää. </a:t>
            </a:r>
          </a:p>
          <a:p>
            <a:r>
              <a:rPr lang="fi-FI" sz="1600" dirty="0">
                <a:effectLst/>
                <a:ea typeface="Aptos" panose="020B0004020202020204" pitchFamily="34" charset="0"/>
                <a:cs typeface="Arial" panose="020B0604020202020204" pitchFamily="34" charset="0"/>
              </a:rPr>
              <a:t>Ideana on mallin avulla kuvata sellaista </a:t>
            </a:r>
            <a:r>
              <a:rPr lang="fi-FI" sz="1600" b="1" dirty="0">
                <a:effectLst/>
                <a:ea typeface="Aptos" panose="020B0004020202020204" pitchFamily="34" charset="0"/>
                <a:cs typeface="Arial" panose="020B0604020202020204" pitchFamily="34" charset="0"/>
              </a:rPr>
              <a:t>tulotasossa tarvittavaa muutosta, jonka voitaisiin ajatella kompensoivan eroa yksilöiden terveydessä.</a:t>
            </a:r>
            <a:r>
              <a:rPr lang="fi-FI" sz="1600" dirty="0">
                <a:ea typeface="Aptos" panose="020B0004020202020204" pitchFamily="34" charset="0"/>
                <a:cs typeface="Arial" panose="020B0604020202020204" pitchFamily="34" charset="0"/>
              </a:rPr>
              <a:t> Mallin perusteella: </a:t>
            </a:r>
            <a:endParaRPr lang="fi-FI" sz="1600" b="1" dirty="0">
              <a:effectLst/>
              <a:ea typeface="Aptos" panose="020B0004020202020204" pitchFamily="34" charset="0"/>
              <a:cs typeface="Arial" panose="020B0604020202020204" pitchFamily="34" charset="0"/>
            </a:endParaRPr>
          </a:p>
          <a:p>
            <a:pPr lvl="1">
              <a:lnSpc>
                <a:spcPct val="116000"/>
              </a:lnSpc>
              <a:spcAft>
                <a:spcPts val="800"/>
              </a:spcAft>
            </a:pPr>
            <a:r>
              <a:rPr lang="fi-FI" dirty="0">
                <a:effectLst/>
                <a:ea typeface="Aptos" panose="020B0004020202020204" pitchFamily="34" charset="0"/>
                <a:cs typeface="Arial" panose="020B0604020202020204" pitchFamily="34" charset="0"/>
              </a:rPr>
              <a:t>yhden pisteen parannus </a:t>
            </a:r>
            <a:r>
              <a:rPr lang="fi-FI" dirty="0">
                <a:solidFill>
                  <a:schemeClr val="tx2"/>
                </a:solidFill>
                <a:effectLst/>
                <a:ea typeface="Aptos" panose="020B0004020202020204" pitchFamily="34" charset="0"/>
                <a:cs typeface="Arial" panose="020B0604020202020204" pitchFamily="34" charset="0"/>
              </a:rPr>
              <a:t>jaksamisessa suoriutua normaaliarjessa </a:t>
            </a:r>
            <a:r>
              <a:rPr lang="fi-FI" dirty="0">
                <a:effectLst/>
                <a:ea typeface="Aptos" panose="020B0004020202020204" pitchFamily="34" charset="0"/>
                <a:cs typeface="Arial" panose="020B0604020202020204" pitchFamily="34" charset="0"/>
              </a:rPr>
              <a:t>on yhteydessä 2 602 euroa korkeampiin käytettävissä oleviin tuloihin ja </a:t>
            </a:r>
          </a:p>
          <a:p>
            <a:pPr lvl="1">
              <a:lnSpc>
                <a:spcPct val="116000"/>
              </a:lnSpc>
              <a:spcAft>
                <a:spcPts val="800"/>
              </a:spcAft>
            </a:pPr>
            <a:r>
              <a:rPr lang="fi-FI" dirty="0">
                <a:effectLst/>
                <a:ea typeface="Aptos" panose="020B0004020202020204" pitchFamily="34" charset="0"/>
                <a:cs typeface="Arial" panose="020B0604020202020204" pitchFamily="34" charset="0"/>
              </a:rPr>
              <a:t>yhden pisteen </a:t>
            </a:r>
            <a:r>
              <a:rPr lang="fi-FI" dirty="0">
                <a:solidFill>
                  <a:schemeClr val="tx2"/>
                </a:solidFill>
                <a:effectLst/>
                <a:ea typeface="Aptos" panose="020B0004020202020204" pitchFamily="34" charset="0"/>
                <a:cs typeface="Arial" panose="020B0604020202020204" pitchFamily="34" charset="0"/>
              </a:rPr>
              <a:t>parempi tyytyväisyys terveyteen </a:t>
            </a:r>
            <a:r>
              <a:rPr lang="fi-FI" dirty="0">
                <a:effectLst/>
                <a:ea typeface="Aptos" panose="020B0004020202020204" pitchFamily="34" charset="0"/>
                <a:cs typeface="Arial" panose="020B0604020202020204" pitchFamily="34" charset="0"/>
              </a:rPr>
              <a:t>yhteydessä 1 158 euroa korkeampiin käytettävissä oleviin tuloihin. </a:t>
            </a:r>
          </a:p>
          <a:p>
            <a:endParaRPr lang="fi-FI" sz="1800" dirty="0">
              <a:effectLst/>
              <a:latin typeface="Aptos" panose="020B0004020202020204" pitchFamily="34" charset="0"/>
              <a:ea typeface="Aptos" panose="020B0004020202020204" pitchFamily="34" charset="0"/>
              <a:cs typeface="Arial" panose="020B0604020202020204" pitchFamily="34" charset="0"/>
            </a:endParaRPr>
          </a:p>
          <a:p>
            <a:pPr marL="0" indent="0">
              <a:buNone/>
            </a:pPr>
            <a:endParaRPr lang="fi-FI" dirty="0"/>
          </a:p>
        </p:txBody>
      </p:sp>
    </p:spTree>
    <p:extLst>
      <p:ext uri="{BB962C8B-B14F-4D97-AF65-F5344CB8AC3E}">
        <p14:creationId xmlns:p14="http://schemas.microsoft.com/office/powerpoint/2010/main" val="36869879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06DFFC4-924F-1BB2-9942-F1E7C9BB445A}"/>
              </a:ext>
            </a:extLst>
          </p:cNvPr>
          <p:cNvSpPr>
            <a:spLocks noGrp="1"/>
          </p:cNvSpPr>
          <p:nvPr>
            <p:ph type="title"/>
          </p:nvPr>
        </p:nvSpPr>
        <p:spPr/>
        <p:txBody>
          <a:bodyPr/>
          <a:lstStyle/>
          <a:p>
            <a:r>
              <a:rPr lang="fi-FI" dirty="0">
                <a:cs typeface="Arial" panose="020B0604020202020204" pitchFamily="34" charset="0"/>
              </a:rPr>
              <a:t>3.vaihe: Terveyspalveluiden käyttö</a:t>
            </a:r>
            <a:endParaRPr lang="fi-FI" dirty="0"/>
          </a:p>
        </p:txBody>
      </p:sp>
      <p:sp>
        <p:nvSpPr>
          <p:cNvPr id="3" name="Sisällön paikkamerkki 2">
            <a:extLst>
              <a:ext uri="{FF2B5EF4-FFF2-40B4-BE49-F238E27FC236}">
                <a16:creationId xmlns:a16="http://schemas.microsoft.com/office/drawing/2014/main" id="{95A5464A-EE82-0A61-F187-28526847438D}"/>
              </a:ext>
            </a:extLst>
          </p:cNvPr>
          <p:cNvSpPr>
            <a:spLocks noGrp="1"/>
          </p:cNvSpPr>
          <p:nvPr>
            <p:ph idx="1"/>
          </p:nvPr>
        </p:nvSpPr>
        <p:spPr/>
        <p:txBody>
          <a:bodyPr>
            <a:normAutofit/>
          </a:bodyPr>
          <a:lstStyle/>
          <a:p>
            <a:r>
              <a:rPr lang="fi-FI" sz="1600" dirty="0">
                <a:effectLst/>
                <a:ea typeface="Aptos" panose="020B0004020202020204" pitchFamily="34" charset="0"/>
                <a:cs typeface="Arial" panose="020B0604020202020204" pitchFamily="34" charset="0"/>
              </a:rPr>
              <a:t>Ennen SROI-lukujen muodostamista viimeinen arvotettava asia ovat </a:t>
            </a:r>
            <a:r>
              <a:rPr lang="fi-FI" sz="1600" b="1" dirty="0">
                <a:effectLst/>
                <a:ea typeface="Aptos" panose="020B0004020202020204" pitchFamily="34" charset="0"/>
                <a:cs typeface="Arial" panose="020B0604020202020204" pitchFamily="34" charset="0"/>
              </a:rPr>
              <a:t>muutokset terveyspalveluiden käytössä.</a:t>
            </a:r>
          </a:p>
          <a:p>
            <a:r>
              <a:rPr lang="fi-FI" sz="1600" dirty="0">
                <a:effectLst/>
                <a:ea typeface="Aptos" panose="020B0004020202020204" pitchFamily="34" charset="0"/>
                <a:cs typeface="Arial" panose="020B0604020202020204" pitchFamily="34" charset="0"/>
              </a:rPr>
              <a:t>Seurantajakson (6kk) aikana terveyspalveluiden käyttö oli </a:t>
            </a:r>
            <a:r>
              <a:rPr lang="fi-FI" sz="1600" b="1" dirty="0">
                <a:effectLst/>
                <a:ea typeface="Aptos" panose="020B0004020202020204" pitchFamily="34" charset="0"/>
                <a:cs typeface="Arial" panose="020B0604020202020204" pitchFamily="34" charset="0"/>
              </a:rPr>
              <a:t>vähentynyt hieman</a:t>
            </a:r>
            <a:r>
              <a:rPr lang="fi-FI" sz="1600" dirty="0">
                <a:effectLst/>
                <a:ea typeface="Aptos" panose="020B0004020202020204" pitchFamily="34" charset="0"/>
                <a:cs typeface="Arial" panose="020B0604020202020204" pitchFamily="34" charset="0"/>
              </a:rPr>
              <a:t>.</a:t>
            </a:r>
          </a:p>
          <a:p>
            <a:r>
              <a:rPr lang="fi-FI" sz="1600" dirty="0">
                <a:effectLst/>
                <a:ea typeface="Aptos" panose="020B0004020202020204" pitchFamily="34" charset="0"/>
                <a:cs typeface="Arial" panose="020B0604020202020204" pitchFamily="34" charset="0"/>
              </a:rPr>
              <a:t>Poimittujen eri terveyspalvelujen kustannusten painottamaton keskiarvo o</a:t>
            </a:r>
            <a:r>
              <a:rPr lang="fi-FI" sz="1600" dirty="0">
                <a:ea typeface="Aptos" panose="020B0004020202020204" pitchFamily="34" charset="0"/>
                <a:cs typeface="Arial" panose="020B0604020202020204" pitchFamily="34" charset="0"/>
              </a:rPr>
              <a:t>n</a:t>
            </a:r>
            <a:r>
              <a:rPr lang="fi-FI" sz="1600" dirty="0">
                <a:effectLst/>
                <a:ea typeface="Aptos" panose="020B0004020202020204" pitchFamily="34" charset="0"/>
                <a:cs typeface="Arial" panose="020B0604020202020204" pitchFamily="34" charset="0"/>
              </a:rPr>
              <a:t> </a:t>
            </a:r>
            <a:r>
              <a:rPr lang="fi-FI" sz="1600" b="1" dirty="0">
                <a:effectLst/>
                <a:ea typeface="Aptos" panose="020B0004020202020204" pitchFamily="34" charset="0"/>
                <a:cs typeface="Arial" panose="020B0604020202020204" pitchFamily="34" charset="0"/>
              </a:rPr>
              <a:t>69 euroa.</a:t>
            </a:r>
          </a:p>
          <a:p>
            <a:endParaRPr lang="fi-FI" sz="1600" b="1" dirty="0">
              <a:ea typeface="Aptos" panose="020B0004020202020204" pitchFamily="34" charset="0"/>
              <a:cs typeface="Arial" panose="020B0604020202020204" pitchFamily="34" charset="0"/>
            </a:endParaRPr>
          </a:p>
          <a:p>
            <a:pPr>
              <a:buFont typeface="Wingdings" panose="05000000000000000000" pitchFamily="2" charset="2"/>
              <a:buChar char="Ø"/>
            </a:pPr>
            <a:r>
              <a:rPr lang="fi-FI" sz="1600" dirty="0">
                <a:ea typeface="Aptos" panose="020B0004020202020204" pitchFamily="34" charset="0"/>
                <a:cs typeface="Arial" panose="020B0604020202020204" pitchFamily="34" charset="0"/>
              </a:rPr>
              <a:t>S</a:t>
            </a:r>
            <a:r>
              <a:rPr lang="fi-FI" sz="1600" dirty="0">
                <a:effectLst/>
                <a:ea typeface="Aptos" panose="020B0004020202020204" pitchFamily="34" charset="0"/>
                <a:cs typeface="Arial" panose="020B0604020202020204" pitchFamily="34" charset="0"/>
              </a:rPr>
              <a:t>eurantakyselyn vastausten perusteella </a:t>
            </a:r>
            <a:r>
              <a:rPr lang="fi-FI" sz="1600" b="1" dirty="0">
                <a:effectLst/>
                <a:ea typeface="Aptos" panose="020B0004020202020204" pitchFamily="34" charset="0"/>
                <a:cs typeface="Arial" panose="020B0604020202020204" pitchFamily="34" charset="0"/>
              </a:rPr>
              <a:t>toiminnan avulla on säästetty noin 17 lääkäri-, hoitaja- tai muuta vastaavaa käyntiä julkisessa tai yksityisessä terveydenhuollossa.</a:t>
            </a:r>
          </a:p>
          <a:p>
            <a:pPr>
              <a:buFont typeface="Wingdings" panose="05000000000000000000" pitchFamily="2" charset="2"/>
              <a:buChar char="Ø"/>
            </a:pPr>
            <a:r>
              <a:rPr lang="fi-FI" sz="1600" b="1" dirty="0">
                <a:solidFill>
                  <a:schemeClr val="tx2"/>
                </a:solidFill>
                <a:ea typeface="Aptos" panose="020B0004020202020204" pitchFamily="34" charset="0"/>
                <a:cs typeface="Arial" panose="020B0604020202020204" pitchFamily="34" charset="0"/>
              </a:rPr>
              <a:t>R</a:t>
            </a:r>
            <a:r>
              <a:rPr lang="fi-FI" sz="1600" b="1" dirty="0">
                <a:solidFill>
                  <a:schemeClr val="tx2"/>
                </a:solidFill>
                <a:effectLst/>
                <a:ea typeface="Aptos" panose="020B0004020202020204" pitchFamily="34" charset="0"/>
                <a:cs typeface="Arial" panose="020B0604020202020204" pitchFamily="34" charset="0"/>
              </a:rPr>
              <a:t>ahamääräisesti kyse on arviolta 1 159 euron suuruisesta hyödystä yhteiskunnalle.</a:t>
            </a:r>
          </a:p>
          <a:p>
            <a:endParaRPr lang="fi-FI" sz="1800" dirty="0">
              <a:effectLst/>
              <a:latin typeface="Aptos" panose="020B0004020202020204" pitchFamily="34" charset="0"/>
              <a:ea typeface="Aptos" panose="020B0004020202020204" pitchFamily="34" charset="0"/>
              <a:cs typeface="Arial" panose="020B0604020202020204" pitchFamily="34" charset="0"/>
            </a:endParaRPr>
          </a:p>
          <a:p>
            <a:pPr marL="0" indent="0">
              <a:buNone/>
            </a:pPr>
            <a:endParaRPr lang="fi-FI" dirty="0"/>
          </a:p>
        </p:txBody>
      </p:sp>
      <p:pic>
        <p:nvPicPr>
          <p:cNvPr id="9" name="Kuvan paikkamerkki 8" descr="Kuva, joka sisältää kohteen kukka, hedelmä, animaatio, kuvitus">
            <a:extLst>
              <a:ext uri="{FF2B5EF4-FFF2-40B4-BE49-F238E27FC236}">
                <a16:creationId xmlns:a16="http://schemas.microsoft.com/office/drawing/2014/main" id="{72EB81DB-811D-47BD-D332-F0C13CCADA3B}"/>
              </a:ext>
            </a:extLst>
          </p:cNvPr>
          <p:cNvPicPr>
            <a:picLocks noGrp="1" noChangeAspect="1"/>
          </p:cNvPicPr>
          <p:nvPr>
            <p:ph type="pic" sz="quarter" idx="13"/>
          </p:nvPr>
        </p:nvPicPr>
        <p:blipFill rotWithShape="1">
          <a:blip r:embed="rId3"/>
          <a:srcRect l="-1" t="1545" r="-2769" b="139"/>
          <a:stretch/>
        </p:blipFill>
        <p:spPr>
          <a:xfrm>
            <a:off x="6447925" y="1564105"/>
            <a:ext cx="5162549" cy="4450615"/>
          </a:xfrm>
        </p:spPr>
      </p:pic>
    </p:spTree>
    <p:extLst>
      <p:ext uri="{BB962C8B-B14F-4D97-AF65-F5344CB8AC3E}">
        <p14:creationId xmlns:p14="http://schemas.microsoft.com/office/powerpoint/2010/main" val="4047110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574C3F92-BE56-7F1B-CE94-CEC38D444FA2}"/>
              </a:ext>
            </a:extLst>
          </p:cNvPr>
          <p:cNvSpPr>
            <a:spLocks noGrp="1"/>
          </p:cNvSpPr>
          <p:nvPr>
            <p:ph type="title"/>
          </p:nvPr>
        </p:nvSpPr>
        <p:spPr>
          <a:xfrm>
            <a:off x="839788" y="457200"/>
            <a:ext cx="10868463" cy="1384834"/>
          </a:xfrm>
        </p:spPr>
        <p:txBody>
          <a:bodyPr>
            <a:normAutofit fontScale="90000"/>
          </a:bodyPr>
          <a:lstStyle/>
          <a:p>
            <a:r>
              <a:rPr kumimoji="0" lang="fi-FI" altLang="fi-FI" sz="3600" i="0" u="none" strike="noStrike" cap="none" normalizeH="0" baseline="0" dirty="0">
                <a:ln>
                  <a:noFill/>
                </a:ln>
                <a:solidFill>
                  <a:schemeClr val="tx1"/>
                </a:solidFill>
                <a:effectLst/>
                <a:ea typeface="Aptos" panose="020B0004020202020204" pitchFamily="34" charset="0"/>
                <a:cs typeface="Arial" panose="020B0604020202020204" pitchFamily="34" charset="0"/>
              </a:rPr>
              <a:t>Kuvio 1. Ryhmiin osallistuneiden kokemat muutokset (keskiarvot) alku- ja loppukyselyssä</a:t>
            </a:r>
            <a:br>
              <a:rPr kumimoji="0" lang="fi-FI" altLang="fi-FI" sz="3200" b="0" i="0" u="none" strike="noStrike" cap="none" normalizeH="0" baseline="0" dirty="0">
                <a:ln>
                  <a:noFill/>
                </a:ln>
                <a:solidFill>
                  <a:schemeClr val="tx1"/>
                </a:solidFill>
                <a:effectLst/>
              </a:rPr>
            </a:br>
            <a:endParaRPr lang="fi-FI" dirty="0"/>
          </a:p>
        </p:txBody>
      </p:sp>
      <p:pic>
        <p:nvPicPr>
          <p:cNvPr id="9" name="Sisällön paikkamerkki 8" descr="Kuva, joka sisältää kohteen teksti, kuvakaappaus, viiva, Samansuuntainen&#10;&#10;Kuvaus luotu automaattisesti">
            <a:extLst>
              <a:ext uri="{FF2B5EF4-FFF2-40B4-BE49-F238E27FC236}">
                <a16:creationId xmlns:a16="http://schemas.microsoft.com/office/drawing/2014/main" id="{7F4E55C7-7F3F-BE00-D0EA-CCAD234E93A8}"/>
              </a:ext>
            </a:extLst>
          </p:cNvPr>
          <p:cNvPicPr>
            <a:picLocks noGrp="1" noChangeAspect="1"/>
          </p:cNvPicPr>
          <p:nvPr>
            <p:ph idx="1"/>
          </p:nvPr>
        </p:nvPicPr>
        <p:blipFill>
          <a:blip r:embed="rId2"/>
          <a:stretch>
            <a:fillRect/>
          </a:stretch>
        </p:blipFill>
        <p:spPr>
          <a:xfrm>
            <a:off x="6105697" y="1666875"/>
            <a:ext cx="5602554" cy="3743325"/>
          </a:xfrm>
        </p:spPr>
      </p:pic>
      <p:sp>
        <p:nvSpPr>
          <p:cNvPr id="7" name="Otsikko 1">
            <a:extLst>
              <a:ext uri="{FF2B5EF4-FFF2-40B4-BE49-F238E27FC236}">
                <a16:creationId xmlns:a16="http://schemas.microsoft.com/office/drawing/2014/main" id="{AEA22457-368A-078F-F887-4BC6AD217717}"/>
              </a:ext>
            </a:extLst>
          </p:cNvPr>
          <p:cNvSpPr>
            <a:spLocks noGrp="1"/>
          </p:cNvSpPr>
          <p:nvPr>
            <p:ph type="body" sz="half" idx="2"/>
          </p:nvPr>
        </p:nvSpPr>
        <p:spPr>
          <a:xfrm>
            <a:off x="839788" y="1842034"/>
            <a:ext cx="5131804" cy="3568166"/>
          </a:xfrm>
        </p:spPr>
        <p:txBody>
          <a:bodyPr anchor="ctr">
            <a:normAutofit fontScale="97500"/>
          </a:bodyPr>
          <a:lstStyle/>
          <a:p>
            <a:pPr marL="0" marR="0" lvl="0" indent="0" defTabSz="914400" rtl="0" eaLnBrk="0" fontAlgn="base" latinLnBrk="0" hangingPunct="0">
              <a:spcBef>
                <a:spcPct val="0"/>
              </a:spcBef>
              <a:spcAft>
                <a:spcPts val="600"/>
              </a:spcAft>
              <a:tabLst/>
            </a:pPr>
            <a:r>
              <a:rPr lang="fi-FI" altLang="fi-FI" dirty="0">
                <a:ea typeface="Aptos" panose="020B0004020202020204" pitchFamily="34" charset="0"/>
                <a:cs typeface="Arial" panose="020B0604020202020204" pitchFamily="34" charset="0"/>
              </a:rPr>
              <a:t>V</a:t>
            </a:r>
            <a:r>
              <a:rPr kumimoji="0" lang="fi-FI" altLang="fi-FI" b="0" i="0" u="none" strike="noStrike" cap="none" normalizeH="0" baseline="0" dirty="0">
                <a:ln>
                  <a:noFill/>
                </a:ln>
                <a:effectLst/>
                <a:ea typeface="Aptos" panose="020B0004020202020204" pitchFamily="34" charset="0"/>
                <a:cs typeface="Arial" panose="020B0604020202020204" pitchFamily="34" charset="0"/>
              </a:rPr>
              <a:t>ertaisryhmiin osallistuneiden tyytyväisyys terveyteen sekä arjen jaksaminen </a:t>
            </a:r>
            <a:r>
              <a:rPr kumimoji="0" lang="fi-FI" altLang="fi-FI" b="1" i="0" u="none" strike="noStrike" cap="none" normalizeH="0" baseline="0" dirty="0">
                <a:ln>
                  <a:noFill/>
                </a:ln>
                <a:effectLst/>
                <a:ea typeface="Aptos" panose="020B0004020202020204" pitchFamily="34" charset="0"/>
                <a:cs typeface="Arial" panose="020B0604020202020204" pitchFamily="34" charset="0"/>
              </a:rPr>
              <a:t>kohenivat hankkeen aikana</a:t>
            </a:r>
            <a:r>
              <a:rPr kumimoji="0" lang="fi-FI" altLang="fi-FI" b="0" i="0" u="none" strike="noStrike" cap="none" normalizeH="0" baseline="0" dirty="0">
                <a:ln>
                  <a:noFill/>
                </a:ln>
                <a:effectLst/>
                <a:ea typeface="Aptos" panose="020B0004020202020204" pitchFamily="34" charset="0"/>
                <a:cs typeface="Arial" panose="020B0604020202020204" pitchFamily="34" charset="0"/>
              </a:rPr>
              <a:t>. </a:t>
            </a:r>
          </a:p>
          <a:p>
            <a:pPr eaLnBrk="0" fontAlgn="base" hangingPunct="0">
              <a:spcBef>
                <a:spcPct val="0"/>
              </a:spcBef>
              <a:spcAft>
                <a:spcPts val="600"/>
              </a:spcAft>
            </a:pPr>
            <a:endParaRPr lang="fi-FI" dirty="0">
              <a:solidFill>
                <a:schemeClr val="tx2"/>
              </a:solidFill>
              <a:effectLst/>
              <a:ea typeface="Aptos" panose="020B0004020202020204" pitchFamily="34" charset="0"/>
              <a:cs typeface="Arial" panose="020B0604020202020204" pitchFamily="34" charset="0"/>
            </a:endParaRPr>
          </a:p>
          <a:p>
            <a:pPr eaLnBrk="0" fontAlgn="base" hangingPunct="0">
              <a:spcBef>
                <a:spcPct val="0"/>
              </a:spcBef>
              <a:spcAft>
                <a:spcPts val="600"/>
              </a:spcAft>
            </a:pPr>
            <a:r>
              <a:rPr lang="fi-FI" dirty="0">
                <a:effectLst/>
                <a:ea typeface="Aptos" panose="020B0004020202020204" pitchFamily="34" charset="0"/>
                <a:cs typeface="Arial" panose="020B0604020202020204" pitchFamily="34" charset="0"/>
              </a:rPr>
              <a:t>Ryhmiin osallistuneiden vastausten </a:t>
            </a:r>
            <a:r>
              <a:rPr lang="fi-FI" b="1" dirty="0">
                <a:effectLst/>
                <a:ea typeface="Aptos" panose="020B0004020202020204" pitchFamily="34" charset="0"/>
                <a:cs typeface="Arial" panose="020B0604020202020204" pitchFamily="34" charset="0"/>
              </a:rPr>
              <a:t>kehitys</a:t>
            </a:r>
            <a:r>
              <a:rPr lang="fi-FI" dirty="0">
                <a:effectLst/>
                <a:ea typeface="Aptos" panose="020B0004020202020204" pitchFamily="34" charset="0"/>
                <a:cs typeface="Arial" panose="020B0604020202020204" pitchFamily="34" charset="0"/>
              </a:rPr>
              <a:t> on kuvattu viivoilla ja </a:t>
            </a:r>
            <a:r>
              <a:rPr lang="fi-FI" b="1" dirty="0">
                <a:effectLst/>
                <a:ea typeface="Aptos" panose="020B0004020202020204" pitchFamily="34" charset="0"/>
                <a:cs typeface="Arial" panose="020B0604020202020204" pitchFamily="34" charset="0"/>
              </a:rPr>
              <a:t>arvopisteiden </a:t>
            </a:r>
            <a:r>
              <a:rPr lang="fi-FI" dirty="0">
                <a:effectLst/>
                <a:ea typeface="Aptos" panose="020B0004020202020204" pitchFamily="34" charset="0"/>
                <a:cs typeface="Arial" panose="020B0604020202020204" pitchFamily="34" charset="0"/>
              </a:rPr>
              <a:t>otsikoista näkyvät vastausten keskiarvot. </a:t>
            </a:r>
          </a:p>
          <a:p>
            <a:pPr marL="342900" indent="-342900" eaLnBrk="0" fontAlgn="base" hangingPunct="0">
              <a:spcBef>
                <a:spcPct val="0"/>
              </a:spcBef>
              <a:spcAft>
                <a:spcPts val="600"/>
              </a:spcAft>
              <a:buAutoNum type="arabicParenBoth"/>
            </a:pPr>
            <a:r>
              <a:rPr lang="fi-FI" dirty="0">
                <a:solidFill>
                  <a:srgbClr val="0070C0"/>
                </a:solidFill>
                <a:ea typeface="Aptos" panose="020B0004020202020204" pitchFamily="34" charset="0"/>
                <a:cs typeface="Arial" panose="020B0604020202020204" pitchFamily="34" charset="0"/>
              </a:rPr>
              <a:t>parantunut jaksaminen arjessa: </a:t>
            </a:r>
            <a:r>
              <a:rPr lang="fi-FI" dirty="0">
                <a:solidFill>
                  <a:srgbClr val="0070C0"/>
                </a:solidFill>
                <a:effectLst/>
                <a:ea typeface="Aptos" panose="020B0004020202020204" pitchFamily="34" charset="0"/>
                <a:cs typeface="Arial" panose="020B0604020202020204" pitchFamily="34" charset="0"/>
              </a:rPr>
              <a:t>0,55 pistettä</a:t>
            </a:r>
          </a:p>
          <a:p>
            <a:pPr eaLnBrk="0" fontAlgn="base" hangingPunct="0">
              <a:spcBef>
                <a:spcPct val="0"/>
              </a:spcBef>
              <a:spcAft>
                <a:spcPts val="600"/>
              </a:spcAft>
            </a:pPr>
            <a:r>
              <a:rPr lang="fi-FI" dirty="0">
                <a:solidFill>
                  <a:srgbClr val="FF9900"/>
                </a:solidFill>
                <a:ea typeface="Aptos" panose="020B0004020202020204" pitchFamily="34" charset="0"/>
                <a:cs typeface="Arial" panose="020B0604020202020204" pitchFamily="34" charset="0"/>
              </a:rPr>
              <a:t>(1) parantunut tyytyväisyys terveyteen: 0,54 pistettä</a:t>
            </a:r>
          </a:p>
          <a:p>
            <a:pPr marL="0" marR="0" lvl="0" indent="0" defTabSz="914400" rtl="0" eaLnBrk="0" fontAlgn="base" latinLnBrk="0" hangingPunct="0">
              <a:spcBef>
                <a:spcPct val="0"/>
              </a:spcBef>
              <a:spcAft>
                <a:spcPts val="600"/>
              </a:spcAft>
              <a:tabLst/>
            </a:pPr>
            <a:endParaRPr kumimoji="0" lang="fi-FI" altLang="fi-FI" b="0" i="0" u="none" strike="noStrike" cap="none" normalizeH="0" baseline="0" dirty="0">
              <a:ln>
                <a:noFill/>
              </a:ln>
              <a:solidFill>
                <a:schemeClr val="tx1"/>
              </a:solidFill>
              <a:effectLst/>
              <a:ea typeface="Aptos" panose="020B0004020202020204" pitchFamily="34" charset="0"/>
              <a:cs typeface="Arial" panose="020B0604020202020204" pitchFamily="34" charset="0"/>
            </a:endParaRPr>
          </a:p>
          <a:p>
            <a:pPr marL="0" marR="0" lvl="0" indent="0" defTabSz="914400" rtl="0" eaLnBrk="0" fontAlgn="base" latinLnBrk="0" hangingPunct="0">
              <a:spcBef>
                <a:spcPct val="0"/>
              </a:spcBef>
              <a:spcAft>
                <a:spcPts val="600"/>
              </a:spcAft>
              <a:tabLst/>
            </a:pPr>
            <a:endParaRPr lang="fi-FI" sz="4000" dirty="0"/>
          </a:p>
        </p:txBody>
      </p:sp>
    </p:spTree>
    <p:extLst>
      <p:ext uri="{BB962C8B-B14F-4D97-AF65-F5344CB8AC3E}">
        <p14:creationId xmlns:p14="http://schemas.microsoft.com/office/powerpoint/2010/main" val="13697193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3CD5EAA-407C-E8AD-DB2C-F3B2CF6FF11B}"/>
              </a:ext>
            </a:extLst>
          </p:cNvPr>
          <p:cNvSpPr>
            <a:spLocks noGrp="1"/>
          </p:cNvSpPr>
          <p:nvPr>
            <p:ph type="title"/>
          </p:nvPr>
        </p:nvSpPr>
        <p:spPr/>
        <p:txBody>
          <a:bodyPr/>
          <a:lstStyle/>
          <a:p>
            <a:r>
              <a:rPr lang="fi-FI" dirty="0"/>
              <a:t>4.vaihe: SROI-suhdeluvun laskeminen</a:t>
            </a:r>
          </a:p>
        </p:txBody>
      </p:sp>
      <p:sp>
        <p:nvSpPr>
          <p:cNvPr id="3" name="Sisällön paikkamerkki 2">
            <a:extLst>
              <a:ext uri="{FF2B5EF4-FFF2-40B4-BE49-F238E27FC236}">
                <a16:creationId xmlns:a16="http://schemas.microsoft.com/office/drawing/2014/main" id="{44DA7E2C-90B2-32EB-AC0B-8BC896D15993}"/>
              </a:ext>
            </a:extLst>
          </p:cNvPr>
          <p:cNvSpPr>
            <a:spLocks noGrp="1"/>
          </p:cNvSpPr>
          <p:nvPr>
            <p:ph idx="1"/>
          </p:nvPr>
        </p:nvSpPr>
        <p:spPr>
          <a:xfrm>
            <a:off x="680720" y="1825625"/>
            <a:ext cx="10758141" cy="4351338"/>
          </a:xfrm>
        </p:spPr>
        <p:txBody>
          <a:bodyPr>
            <a:normAutofit/>
          </a:bodyPr>
          <a:lstStyle/>
          <a:p>
            <a:pPr>
              <a:lnSpc>
                <a:spcPct val="116000"/>
              </a:lnSpc>
              <a:spcAft>
                <a:spcPts val="800"/>
              </a:spcAft>
            </a:pPr>
            <a:r>
              <a:rPr lang="fi-FI" sz="1600" dirty="0">
                <a:ea typeface="Aptos" panose="020B0004020202020204" pitchFamily="34" charset="0"/>
                <a:cs typeface="Arial" panose="020B0604020202020204" pitchFamily="34" charset="0"/>
              </a:rPr>
              <a:t>R</a:t>
            </a:r>
            <a:r>
              <a:rPr lang="fi-FI" sz="1600" dirty="0">
                <a:effectLst/>
                <a:ea typeface="Aptos" panose="020B0004020202020204" pitchFamily="34" charset="0"/>
                <a:cs typeface="Arial" panose="020B0604020202020204" pitchFamily="34" charset="0"/>
              </a:rPr>
              <a:t>aportissa </a:t>
            </a:r>
            <a:r>
              <a:rPr lang="fi-FI" sz="1600" dirty="0">
                <a:ea typeface="Aptos" panose="020B0004020202020204" pitchFamily="34" charset="0"/>
                <a:cs typeface="Arial" panose="020B0604020202020204" pitchFamily="34" charset="0"/>
              </a:rPr>
              <a:t>laskettiin</a:t>
            </a:r>
            <a:r>
              <a:rPr lang="fi-FI" sz="1600" dirty="0">
                <a:effectLst/>
                <a:ea typeface="Aptos" panose="020B0004020202020204" pitchFamily="34" charset="0"/>
                <a:cs typeface="Arial" panose="020B0604020202020204" pitchFamily="34" charset="0"/>
              </a:rPr>
              <a:t> </a:t>
            </a:r>
            <a:r>
              <a:rPr lang="fi-FI" sz="1600" b="1" dirty="0">
                <a:effectLst/>
                <a:ea typeface="Aptos" panose="020B0004020202020204" pitchFamily="34" charset="0"/>
                <a:cs typeface="Arial" panose="020B0604020202020204" pitchFamily="34" charset="0"/>
              </a:rPr>
              <a:t>toimintaa koskeva SROI-suhdeluku* </a:t>
            </a:r>
            <a:r>
              <a:rPr lang="fi-FI" sz="1600" dirty="0">
                <a:effectLst/>
                <a:ea typeface="Aptos" panose="020B0004020202020204" pitchFamily="34" charset="0"/>
                <a:cs typeface="Arial" panose="020B0604020202020204" pitchFamily="34" charset="0"/>
              </a:rPr>
              <a:t>raportissa esitettyihin tuloksiin perustuen. </a:t>
            </a:r>
          </a:p>
          <a:p>
            <a:pPr>
              <a:lnSpc>
                <a:spcPct val="116000"/>
              </a:lnSpc>
              <a:spcAft>
                <a:spcPts val="800"/>
              </a:spcAft>
            </a:pPr>
            <a:r>
              <a:rPr lang="fi-FI" sz="1600" dirty="0">
                <a:effectLst/>
                <a:ea typeface="Aptos" panose="020B0004020202020204" pitchFamily="34" charset="0"/>
                <a:cs typeface="Arial" panose="020B0604020202020204" pitchFamily="34" charset="0"/>
              </a:rPr>
              <a:t>SROI-luku lasketaan </a:t>
            </a:r>
            <a:r>
              <a:rPr lang="fi-FI" sz="1600" b="1" dirty="0">
                <a:effectLst/>
                <a:ea typeface="Aptos" panose="020B0004020202020204" pitchFamily="34" charset="0"/>
                <a:cs typeface="Arial" panose="020B0604020202020204" pitchFamily="34" charset="0"/>
              </a:rPr>
              <a:t>jakamalla hankkeen tuottamat (</a:t>
            </a:r>
            <a:r>
              <a:rPr lang="fi-FI" sz="1600" b="1" dirty="0" err="1">
                <a:effectLst/>
                <a:ea typeface="Aptos" panose="020B0004020202020204" pitchFamily="34" charset="0"/>
                <a:cs typeface="Arial" panose="020B0604020202020204" pitchFamily="34" charset="0"/>
              </a:rPr>
              <a:t>rahamääräistetyt</a:t>
            </a:r>
            <a:r>
              <a:rPr lang="fi-FI" sz="1600" b="1" dirty="0">
                <a:effectLst/>
                <a:ea typeface="Aptos" panose="020B0004020202020204" pitchFamily="34" charset="0"/>
                <a:cs typeface="Arial" panose="020B0604020202020204" pitchFamily="34" charset="0"/>
              </a:rPr>
              <a:t>) hyödyt toiminnon kustannuksilla.</a:t>
            </a:r>
          </a:p>
          <a:p>
            <a:pPr>
              <a:lnSpc>
                <a:spcPct val="116000"/>
              </a:lnSpc>
              <a:spcAft>
                <a:spcPts val="800"/>
              </a:spcAft>
            </a:pPr>
            <a:r>
              <a:rPr lang="fi-FI" sz="1600" b="1" dirty="0">
                <a:solidFill>
                  <a:schemeClr val="tx2"/>
                </a:solidFill>
                <a:effectLst/>
                <a:ea typeface="Aptos" panose="020B0004020202020204" pitchFamily="34" charset="0"/>
                <a:cs typeface="Arial" panose="020B0604020202020204" pitchFamily="34" charset="0"/>
              </a:rPr>
              <a:t>A. Yhteenlasketuksi </a:t>
            </a:r>
            <a:r>
              <a:rPr lang="fi-FI" sz="1600" b="1" dirty="0" err="1">
                <a:solidFill>
                  <a:schemeClr val="tx2"/>
                </a:solidFill>
                <a:effectLst/>
                <a:ea typeface="Aptos" panose="020B0004020202020204" pitchFamily="34" charset="0"/>
                <a:cs typeface="Arial" panose="020B0604020202020204" pitchFamily="34" charset="0"/>
              </a:rPr>
              <a:t>rahamääräistetyksi</a:t>
            </a:r>
            <a:r>
              <a:rPr lang="fi-FI" sz="1600" b="1" dirty="0">
                <a:solidFill>
                  <a:schemeClr val="tx2"/>
                </a:solidFill>
                <a:effectLst/>
                <a:ea typeface="Aptos" panose="020B0004020202020204" pitchFamily="34" charset="0"/>
                <a:cs typeface="Arial" panose="020B0604020202020204" pitchFamily="34" charset="0"/>
              </a:rPr>
              <a:t> hyödyksi </a:t>
            </a:r>
            <a:r>
              <a:rPr lang="fi-FI" sz="1600" b="1" dirty="0">
                <a:effectLst/>
                <a:ea typeface="Aptos" panose="020B0004020202020204" pitchFamily="34" charset="0"/>
                <a:cs typeface="Arial" panose="020B0604020202020204" pitchFamily="34" charset="0"/>
              </a:rPr>
              <a:t>muodostuu:</a:t>
            </a:r>
          </a:p>
          <a:p>
            <a:pPr lvl="1">
              <a:lnSpc>
                <a:spcPct val="116000"/>
              </a:lnSpc>
              <a:spcAft>
                <a:spcPts val="800"/>
              </a:spcAft>
              <a:buFont typeface="Wingdings" panose="05000000000000000000" pitchFamily="2" charset="2"/>
              <a:buChar char="Ø"/>
            </a:pPr>
            <a:r>
              <a:rPr lang="fi-FI" dirty="0">
                <a:solidFill>
                  <a:srgbClr val="FF9900"/>
                </a:solidFill>
                <a:ea typeface="Aptos" panose="020B0004020202020204" pitchFamily="34" charset="0"/>
                <a:cs typeface="Arial" panose="020B0604020202020204" pitchFamily="34" charset="0"/>
              </a:rPr>
              <a:t>(1) parantuneen tyytyväisyyden terveyteen osalta: </a:t>
            </a:r>
            <a:r>
              <a:rPr lang="fi-FI" dirty="0">
                <a:solidFill>
                  <a:srgbClr val="FF9900"/>
                </a:solidFill>
                <a:effectLst/>
                <a:ea typeface="Aptos" panose="020B0004020202020204" pitchFamily="34" charset="0"/>
                <a:cs typeface="Arial" panose="020B0604020202020204" pitchFamily="34" charset="0"/>
              </a:rPr>
              <a:t>0,54 pistettä </a:t>
            </a:r>
            <a:r>
              <a:rPr lang="fi-FI" dirty="0">
                <a:effectLst/>
                <a:ea typeface="Aptos" panose="020B0004020202020204" pitchFamily="34" charset="0"/>
                <a:cs typeface="Arial" panose="020B0604020202020204" pitchFamily="34" charset="0"/>
              </a:rPr>
              <a:t>× 31 osallistujaa ×1 158 € (hyvinvointimuutoksen arvo/ piste/ osallistuja) = </a:t>
            </a:r>
            <a:r>
              <a:rPr lang="fi-FI" b="1" dirty="0">
                <a:effectLst/>
                <a:ea typeface="Aptos" panose="020B0004020202020204" pitchFamily="34" charset="0"/>
                <a:cs typeface="Arial" panose="020B0604020202020204" pitchFamily="34" charset="0"/>
              </a:rPr>
              <a:t>19 385 €</a:t>
            </a:r>
            <a:endParaRPr lang="fi-FI" dirty="0">
              <a:effectLst/>
              <a:ea typeface="Aptos" panose="020B0004020202020204" pitchFamily="34" charset="0"/>
              <a:cs typeface="Arial" panose="020B0604020202020204" pitchFamily="34" charset="0"/>
            </a:endParaRPr>
          </a:p>
          <a:p>
            <a:pPr lvl="1">
              <a:lnSpc>
                <a:spcPct val="116000"/>
              </a:lnSpc>
              <a:spcAft>
                <a:spcPts val="800"/>
              </a:spcAft>
              <a:buFont typeface="Wingdings" panose="05000000000000000000" pitchFamily="2" charset="2"/>
              <a:buChar char="Ø"/>
            </a:pPr>
            <a:r>
              <a:rPr lang="fi-FI" dirty="0">
                <a:solidFill>
                  <a:srgbClr val="0070C0"/>
                </a:solidFill>
                <a:ea typeface="Aptos" panose="020B0004020202020204" pitchFamily="34" charset="0"/>
                <a:cs typeface="Arial" panose="020B0604020202020204" pitchFamily="34" charset="0"/>
              </a:rPr>
              <a:t>(2) parantuneen normaaliarjen jaksamisen osalta: </a:t>
            </a:r>
            <a:r>
              <a:rPr lang="fi-FI" dirty="0">
                <a:solidFill>
                  <a:srgbClr val="0070C0"/>
                </a:solidFill>
                <a:effectLst/>
                <a:ea typeface="Aptos" panose="020B0004020202020204" pitchFamily="34" charset="0"/>
                <a:cs typeface="Arial" panose="020B0604020202020204" pitchFamily="34" charset="0"/>
              </a:rPr>
              <a:t>0,55 pistettä </a:t>
            </a:r>
            <a:r>
              <a:rPr lang="fi-FI" dirty="0">
                <a:effectLst/>
                <a:ea typeface="Aptos" panose="020B0004020202020204" pitchFamily="34" charset="0"/>
                <a:cs typeface="Arial" panose="020B0604020202020204" pitchFamily="34" charset="0"/>
              </a:rPr>
              <a:t>× 31 osallistujaa × 2 602 € (muutoksen arvo/piste/osallistuja) = </a:t>
            </a:r>
            <a:r>
              <a:rPr lang="fi-FI" b="1" dirty="0">
                <a:effectLst/>
                <a:ea typeface="Aptos" panose="020B0004020202020204" pitchFamily="34" charset="0"/>
                <a:cs typeface="Arial" panose="020B0604020202020204" pitchFamily="34" charset="0"/>
              </a:rPr>
              <a:t>44 364 € </a:t>
            </a:r>
          </a:p>
          <a:p>
            <a:pPr lvl="1">
              <a:lnSpc>
                <a:spcPct val="116000"/>
              </a:lnSpc>
              <a:spcAft>
                <a:spcPts val="800"/>
              </a:spcAft>
              <a:buFont typeface="Wingdings" panose="05000000000000000000" pitchFamily="2" charset="2"/>
              <a:buChar char="Ø"/>
            </a:pPr>
            <a:r>
              <a:rPr lang="fi-FI" dirty="0">
                <a:effectLst/>
                <a:ea typeface="Aptos" panose="020B0004020202020204" pitchFamily="34" charset="0"/>
                <a:cs typeface="Arial" panose="020B0604020202020204" pitchFamily="34" charset="0"/>
              </a:rPr>
              <a:t>Lisäksi Vertaistervarit-ryhmään osallistuneiden puolen vuoden seurantakyselyssä ilmoittama </a:t>
            </a:r>
            <a:r>
              <a:rPr lang="fi-FI" b="1" dirty="0">
                <a:effectLst/>
                <a:ea typeface="Aptos" panose="020B0004020202020204" pitchFamily="34" charset="0"/>
                <a:cs typeface="Arial" panose="020B0604020202020204" pitchFamily="34" charset="0"/>
              </a:rPr>
              <a:t>terveyspalveluiden (vähentynyt) käyttö </a:t>
            </a:r>
            <a:r>
              <a:rPr lang="fi-FI" dirty="0">
                <a:effectLst/>
                <a:ea typeface="Aptos" panose="020B0004020202020204" pitchFamily="34" charset="0"/>
                <a:cs typeface="Arial" panose="020B0604020202020204" pitchFamily="34" charset="0"/>
              </a:rPr>
              <a:t>on arvoltaan yhteensä </a:t>
            </a:r>
            <a:r>
              <a:rPr lang="fi-FI" b="1" dirty="0">
                <a:effectLst/>
                <a:ea typeface="Aptos" panose="020B0004020202020204" pitchFamily="34" charset="0"/>
                <a:cs typeface="Arial" panose="020B0604020202020204" pitchFamily="34" charset="0"/>
              </a:rPr>
              <a:t>1 159 </a:t>
            </a:r>
            <a:r>
              <a:rPr lang="fi-FI" b="1" dirty="0">
                <a:ea typeface="Aptos" panose="020B0004020202020204" pitchFamily="34" charset="0"/>
                <a:cs typeface="Arial" panose="020B0604020202020204" pitchFamily="34" charset="0"/>
              </a:rPr>
              <a:t>€ </a:t>
            </a:r>
            <a:r>
              <a:rPr lang="fi-FI" b="1" dirty="0">
                <a:solidFill>
                  <a:schemeClr val="tx2"/>
                </a:solidFill>
                <a:ea typeface="Aptos" panose="020B0004020202020204" pitchFamily="34" charset="0"/>
                <a:cs typeface="Arial" panose="020B0604020202020204" pitchFamily="34" charset="0"/>
              </a:rPr>
              <a:t>(3)</a:t>
            </a:r>
            <a:r>
              <a:rPr lang="fi-FI" dirty="0">
                <a:solidFill>
                  <a:schemeClr val="tx2"/>
                </a:solidFill>
                <a:effectLst/>
                <a:ea typeface="Aptos" panose="020B0004020202020204" pitchFamily="34" charset="0"/>
                <a:cs typeface="Arial" panose="020B0604020202020204" pitchFamily="34" charset="0"/>
              </a:rPr>
              <a:t>.</a:t>
            </a:r>
          </a:p>
          <a:p>
            <a:pPr lvl="1">
              <a:lnSpc>
                <a:spcPct val="116000"/>
              </a:lnSpc>
              <a:spcAft>
                <a:spcPts val="800"/>
              </a:spcAft>
              <a:buFont typeface="Wingdings" panose="05000000000000000000" pitchFamily="2" charset="2"/>
              <a:buChar char="Ø"/>
            </a:pPr>
            <a:r>
              <a:rPr lang="fi-FI" dirty="0">
                <a:solidFill>
                  <a:schemeClr val="tx2"/>
                </a:solidFill>
                <a:ea typeface="Aptos" panose="020B0004020202020204" pitchFamily="34" charset="0"/>
                <a:cs typeface="Arial" panose="020B0604020202020204" pitchFamily="34" charset="0"/>
              </a:rPr>
              <a:t>Hyöty </a:t>
            </a:r>
            <a:r>
              <a:rPr lang="fi-FI" dirty="0" err="1">
                <a:solidFill>
                  <a:schemeClr val="tx2"/>
                </a:solidFill>
                <a:ea typeface="Aptos" panose="020B0004020202020204" pitchFamily="34" charset="0"/>
                <a:cs typeface="Arial" panose="020B0604020202020204" pitchFamily="34" charset="0"/>
              </a:rPr>
              <a:t>rahamääräistettynä</a:t>
            </a:r>
            <a:r>
              <a:rPr lang="fi-FI" dirty="0">
                <a:solidFill>
                  <a:schemeClr val="tx2"/>
                </a:solidFill>
                <a:ea typeface="Aptos" panose="020B0004020202020204" pitchFamily="34" charset="0"/>
                <a:cs typeface="Arial" panose="020B0604020202020204" pitchFamily="34" charset="0"/>
              </a:rPr>
              <a:t> yhteensä: </a:t>
            </a:r>
            <a:r>
              <a:rPr lang="fi-FI" b="1" dirty="0">
                <a:solidFill>
                  <a:schemeClr val="tx2"/>
                </a:solidFill>
                <a:ea typeface="Aptos" panose="020B0004020202020204" pitchFamily="34" charset="0"/>
                <a:cs typeface="Arial" panose="020B0604020202020204" pitchFamily="34" charset="0"/>
              </a:rPr>
              <a:t>64 908 €.</a:t>
            </a:r>
            <a:endParaRPr lang="fi-FI" b="1" dirty="0">
              <a:solidFill>
                <a:schemeClr val="tx2"/>
              </a:solidFill>
              <a:effectLst/>
              <a:ea typeface="Aptos" panose="020B0004020202020204" pitchFamily="34" charset="0"/>
              <a:cs typeface="Arial" panose="020B0604020202020204" pitchFamily="34" charset="0"/>
            </a:endParaRPr>
          </a:p>
          <a:p>
            <a:pPr lvl="1">
              <a:lnSpc>
                <a:spcPct val="116000"/>
              </a:lnSpc>
              <a:spcAft>
                <a:spcPts val="800"/>
              </a:spcAft>
              <a:buFont typeface="Wingdings" panose="05000000000000000000" pitchFamily="2" charset="2"/>
              <a:buChar char="Ø"/>
            </a:pPr>
            <a:endParaRPr lang="fi-FI" dirty="0">
              <a:solidFill>
                <a:schemeClr val="tx2"/>
              </a:solidFill>
              <a:effectLst/>
              <a:ea typeface="Aptos" panose="020B0004020202020204" pitchFamily="34" charset="0"/>
              <a:cs typeface="Arial" panose="020B0604020202020204" pitchFamily="34" charset="0"/>
            </a:endParaRPr>
          </a:p>
          <a:p>
            <a:endParaRPr lang="fi-FI" dirty="0"/>
          </a:p>
        </p:txBody>
      </p:sp>
    </p:spTree>
    <p:extLst>
      <p:ext uri="{BB962C8B-B14F-4D97-AF65-F5344CB8AC3E}">
        <p14:creationId xmlns:p14="http://schemas.microsoft.com/office/powerpoint/2010/main" val="16547508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A3EB439-69EF-52D2-F26F-6BFB964EEBC5}"/>
              </a:ext>
            </a:extLst>
          </p:cNvPr>
          <p:cNvSpPr>
            <a:spLocks noGrp="1"/>
          </p:cNvSpPr>
          <p:nvPr>
            <p:ph type="title"/>
          </p:nvPr>
        </p:nvSpPr>
        <p:spPr/>
        <p:txBody>
          <a:bodyPr/>
          <a:lstStyle/>
          <a:p>
            <a:r>
              <a:rPr lang="fi-FI" dirty="0"/>
              <a:t>5.vaihe: Vertaistervarit-ryhmien kustannukset</a:t>
            </a:r>
          </a:p>
        </p:txBody>
      </p:sp>
      <p:sp>
        <p:nvSpPr>
          <p:cNvPr id="3" name="Sisällön paikkamerkki 2">
            <a:extLst>
              <a:ext uri="{FF2B5EF4-FFF2-40B4-BE49-F238E27FC236}">
                <a16:creationId xmlns:a16="http://schemas.microsoft.com/office/drawing/2014/main" id="{47501EAF-BF3F-EB18-3174-3BFF47142236}"/>
              </a:ext>
            </a:extLst>
          </p:cNvPr>
          <p:cNvSpPr>
            <a:spLocks noGrp="1"/>
          </p:cNvSpPr>
          <p:nvPr>
            <p:ph idx="1"/>
          </p:nvPr>
        </p:nvSpPr>
        <p:spPr>
          <a:xfrm>
            <a:off x="838200" y="1574800"/>
            <a:ext cx="5562600" cy="4602163"/>
          </a:xfrm>
        </p:spPr>
        <p:txBody>
          <a:bodyPr>
            <a:normAutofit fontScale="85000" lnSpcReduction="10000"/>
          </a:bodyPr>
          <a:lstStyle/>
          <a:p>
            <a:pPr>
              <a:lnSpc>
                <a:spcPct val="116000"/>
              </a:lnSpc>
              <a:spcAft>
                <a:spcPts val="800"/>
              </a:spcAft>
            </a:pPr>
            <a:r>
              <a:rPr lang="fi-FI" sz="1600" b="1" dirty="0">
                <a:effectLst/>
                <a:ea typeface="Aptos" panose="020B0004020202020204" pitchFamily="34" charset="0"/>
                <a:cs typeface="Arial" panose="020B0604020202020204" pitchFamily="34" charset="0"/>
              </a:rPr>
              <a:t>Ryhmän keskiarvoinen järjestämiskustannus on 374 euroa </a:t>
            </a:r>
            <a:r>
              <a:rPr lang="fi-FI" sz="1600" dirty="0">
                <a:effectLst/>
                <a:ea typeface="Aptos" panose="020B0004020202020204" pitchFamily="34" charset="0"/>
                <a:cs typeface="Arial" panose="020B0604020202020204" pitchFamily="34" charset="0"/>
              </a:rPr>
              <a:t>per ryhmä</a:t>
            </a:r>
            <a:r>
              <a:rPr lang="fi-FI" sz="1600" dirty="0">
                <a:ea typeface="Aptos" panose="020B0004020202020204" pitchFamily="34" charset="0"/>
                <a:cs typeface="Arial" panose="020B0604020202020204" pitchFamily="34" charset="0"/>
              </a:rPr>
              <a:t>, </a:t>
            </a:r>
            <a:r>
              <a:rPr lang="fi-FI" sz="1600" dirty="0">
                <a:effectLst/>
                <a:ea typeface="Aptos" panose="020B0004020202020204" pitchFamily="34" charset="0"/>
                <a:cs typeface="Arial" panose="020B0604020202020204" pitchFamily="34" charset="0"/>
              </a:rPr>
              <a:t>kokonaiskustannus on </a:t>
            </a:r>
            <a:r>
              <a:rPr lang="fi-FI" sz="1600" dirty="0">
                <a:ea typeface="Aptos" panose="020B0004020202020204" pitchFamily="34" charset="0"/>
                <a:cs typeface="Arial" panose="020B0604020202020204" pitchFamily="34" charset="0"/>
              </a:rPr>
              <a:t>kuusi</a:t>
            </a:r>
            <a:r>
              <a:rPr lang="fi-FI" sz="1600" dirty="0">
                <a:effectLst/>
                <a:ea typeface="Aptos" panose="020B0004020202020204" pitchFamily="34" charset="0"/>
                <a:cs typeface="Arial" panose="020B0604020202020204" pitchFamily="34" charset="0"/>
              </a:rPr>
              <a:t> ryhmää × 374 € </a:t>
            </a:r>
            <a:r>
              <a:rPr lang="fi-FI" sz="1600" b="1" dirty="0">
                <a:effectLst/>
                <a:ea typeface="Aptos" panose="020B0004020202020204" pitchFamily="34" charset="0"/>
                <a:cs typeface="Arial" panose="020B0604020202020204" pitchFamily="34" charset="0"/>
              </a:rPr>
              <a:t>= 2 244€</a:t>
            </a:r>
            <a:r>
              <a:rPr lang="fi-FI" sz="1600" dirty="0">
                <a:effectLst/>
                <a:ea typeface="Aptos" panose="020B0004020202020204" pitchFamily="34" charset="0"/>
                <a:cs typeface="Arial" panose="020B0604020202020204" pitchFamily="34" charset="0"/>
              </a:rPr>
              <a:t>. </a:t>
            </a:r>
          </a:p>
          <a:p>
            <a:pPr lvl="1">
              <a:lnSpc>
                <a:spcPct val="116000"/>
              </a:lnSpc>
              <a:spcAft>
                <a:spcPts val="800"/>
              </a:spcAft>
            </a:pPr>
            <a:r>
              <a:rPr lang="fi-FI" sz="1400" dirty="0">
                <a:ea typeface="Aptos" panose="020B0004020202020204" pitchFamily="34" charset="0"/>
                <a:cs typeface="Arial" panose="020B0604020202020204" pitchFamily="34" charset="0"/>
              </a:rPr>
              <a:t>Sisältää koordinaattorin yhden tunnin palkan per ryhmäkerta (suunnittelua, markkinointia, ohjausta, palautteen keruuta jne.)</a:t>
            </a:r>
          </a:p>
          <a:p>
            <a:pPr lvl="1">
              <a:lnSpc>
                <a:spcPct val="116000"/>
              </a:lnSpc>
              <a:spcAft>
                <a:spcPts val="800"/>
              </a:spcAft>
            </a:pPr>
            <a:r>
              <a:rPr lang="fi-FI" sz="1400" dirty="0">
                <a:effectLst/>
                <a:ea typeface="Aptos" panose="020B0004020202020204" pitchFamily="34" charset="0"/>
                <a:cs typeface="Arial" panose="020B0604020202020204" pitchFamily="34" charset="0"/>
              </a:rPr>
              <a:t>Sisältää lähiryhmän kuluja: markkinointi, tila, tarjoilut, kahden vapaaehtoisohjaajan matkakulut, ohjelmaan liittyvät kustannukset jne.</a:t>
            </a:r>
          </a:p>
          <a:p>
            <a:pPr lvl="1">
              <a:lnSpc>
                <a:spcPct val="116000"/>
              </a:lnSpc>
              <a:spcAft>
                <a:spcPts val="800"/>
              </a:spcAft>
            </a:pPr>
            <a:r>
              <a:rPr lang="fi-FI" sz="1400" dirty="0">
                <a:effectLst/>
                <a:ea typeface="Aptos" panose="020B0004020202020204" pitchFamily="34" charset="0"/>
                <a:cs typeface="Arial" panose="020B0604020202020204" pitchFamily="34" charset="0"/>
              </a:rPr>
              <a:t>Sisältää etäryhmän kuluja: asiantuntijakuluja, toimintaan liittyviä kuluja (itsenäisesti tehty smoothie ym.)</a:t>
            </a:r>
          </a:p>
          <a:p>
            <a:pPr>
              <a:lnSpc>
                <a:spcPct val="116000"/>
              </a:lnSpc>
              <a:spcAft>
                <a:spcPts val="800"/>
              </a:spcAft>
            </a:pPr>
            <a:r>
              <a:rPr lang="fi-FI" sz="1600" dirty="0">
                <a:effectLst/>
                <a:ea typeface="Aptos" panose="020B0004020202020204" pitchFamily="34" charset="0"/>
                <a:cs typeface="Arial" panose="020B0604020202020204" pitchFamily="34" charset="0"/>
              </a:rPr>
              <a:t>Ryhmien kustannuksiin </a:t>
            </a:r>
            <a:r>
              <a:rPr lang="fi-FI" sz="1600" dirty="0">
                <a:ea typeface="Aptos" panose="020B0004020202020204" pitchFamily="34" charset="0"/>
                <a:cs typeface="Arial" panose="020B0604020202020204" pitchFamily="34" charset="0"/>
              </a:rPr>
              <a:t>lasketaan mukaan</a:t>
            </a:r>
            <a:r>
              <a:rPr lang="fi-FI" sz="1600" dirty="0">
                <a:effectLst/>
                <a:ea typeface="Aptos" panose="020B0004020202020204" pitchFamily="34" charset="0"/>
                <a:cs typeface="Arial" panose="020B0604020202020204" pitchFamily="34" charset="0"/>
              </a:rPr>
              <a:t> vertaisohjaajien </a:t>
            </a:r>
            <a:r>
              <a:rPr lang="fi-FI" sz="1600" b="1" dirty="0">
                <a:effectLst/>
                <a:ea typeface="Aptos" panose="020B0004020202020204" pitchFamily="34" charset="0"/>
                <a:cs typeface="Arial" panose="020B0604020202020204" pitchFamily="34" charset="0"/>
              </a:rPr>
              <a:t>koulutuskustannukset</a:t>
            </a:r>
            <a:r>
              <a:rPr lang="fi-FI" sz="1600" b="1" dirty="0">
                <a:ea typeface="Aptos" panose="020B0004020202020204" pitchFamily="34" charset="0"/>
                <a:cs typeface="Arial" panose="020B0604020202020204" pitchFamily="34" charset="0"/>
              </a:rPr>
              <a:t>, </a:t>
            </a:r>
            <a:r>
              <a:rPr lang="fi-FI" sz="1600" b="1" dirty="0">
                <a:effectLst/>
                <a:ea typeface="Aptos" panose="020B0004020202020204" pitchFamily="34" charset="0"/>
                <a:cs typeface="Arial" panose="020B0604020202020204" pitchFamily="34" charset="0"/>
              </a:rPr>
              <a:t>keskiarvo on 294 €.</a:t>
            </a:r>
            <a:endParaRPr lang="fi-FI" sz="1600" dirty="0">
              <a:effectLst/>
              <a:ea typeface="Aptos" panose="020B0004020202020204" pitchFamily="34" charset="0"/>
              <a:cs typeface="Arial" panose="020B0604020202020204" pitchFamily="34" charset="0"/>
            </a:endParaRPr>
          </a:p>
          <a:p>
            <a:pPr>
              <a:lnSpc>
                <a:spcPct val="116000"/>
              </a:lnSpc>
              <a:spcAft>
                <a:spcPts val="800"/>
              </a:spcAft>
            </a:pPr>
            <a:r>
              <a:rPr lang="fi-FI" sz="1600" dirty="0">
                <a:ea typeface="Aptos" panose="020B0004020202020204" pitchFamily="34" charset="0"/>
                <a:cs typeface="Arial" panose="020B0604020202020204" pitchFamily="34" charset="0"/>
              </a:rPr>
              <a:t>K</a:t>
            </a:r>
            <a:r>
              <a:rPr lang="fi-FI" sz="1600" dirty="0">
                <a:effectLst/>
                <a:ea typeface="Aptos" panose="020B0004020202020204" pitchFamily="34" charset="0"/>
                <a:cs typeface="Arial" panose="020B0604020202020204" pitchFamily="34" charset="0"/>
              </a:rPr>
              <a:t>uuden ryhmän ohjaamiseen </a:t>
            </a:r>
            <a:r>
              <a:rPr lang="fi-FI" sz="1600" b="1" dirty="0">
                <a:effectLst/>
                <a:ea typeface="Aptos" panose="020B0004020202020204" pitchFamily="34" charset="0"/>
                <a:cs typeface="Arial" panose="020B0604020202020204" pitchFamily="34" charset="0"/>
              </a:rPr>
              <a:t>tarvitaan kaksitoista ohjaajakoulutuksen käynyttä </a:t>
            </a:r>
            <a:r>
              <a:rPr lang="fi-FI" sz="1600" dirty="0">
                <a:effectLst/>
                <a:ea typeface="Aptos" panose="020B0004020202020204" pitchFamily="34" charset="0"/>
                <a:cs typeface="Arial" panose="020B0604020202020204" pitchFamily="34" charset="0"/>
              </a:rPr>
              <a:t>eli 12 × 294 € = </a:t>
            </a:r>
            <a:r>
              <a:rPr lang="fi-FI" sz="1600" b="1" dirty="0">
                <a:effectLst/>
                <a:ea typeface="Aptos" panose="020B0004020202020204" pitchFamily="34" charset="0"/>
                <a:cs typeface="Arial" panose="020B0604020202020204" pitchFamily="34" charset="0"/>
              </a:rPr>
              <a:t>3 528 </a:t>
            </a:r>
            <a:r>
              <a:rPr lang="fi-FI" sz="1600" b="1" dirty="0">
                <a:ea typeface="Aptos" panose="020B0004020202020204" pitchFamily="34" charset="0"/>
                <a:cs typeface="Arial" panose="020B0604020202020204" pitchFamily="34" charset="0"/>
              </a:rPr>
              <a:t>€</a:t>
            </a:r>
            <a:r>
              <a:rPr lang="fi-FI" sz="1600" dirty="0">
                <a:effectLst/>
                <a:ea typeface="Aptos" panose="020B0004020202020204" pitchFamily="34" charset="0"/>
                <a:cs typeface="Arial" panose="020B0604020202020204" pitchFamily="34" charset="0"/>
              </a:rPr>
              <a:t>. </a:t>
            </a:r>
          </a:p>
          <a:p>
            <a:pPr>
              <a:lnSpc>
                <a:spcPct val="116000"/>
              </a:lnSpc>
              <a:spcAft>
                <a:spcPts val="800"/>
              </a:spcAft>
            </a:pPr>
            <a:r>
              <a:rPr lang="fi-FI" sz="1600" b="1" dirty="0">
                <a:solidFill>
                  <a:schemeClr val="accent1"/>
                </a:solidFill>
                <a:effectLst/>
                <a:ea typeface="Aptos" panose="020B0004020202020204" pitchFamily="34" charset="0"/>
                <a:cs typeface="Arial" panose="020B0604020202020204" pitchFamily="34" charset="0"/>
              </a:rPr>
              <a:t>Vertaistervarit-ryhmien (6) kustannusarvioksi </a:t>
            </a:r>
            <a:r>
              <a:rPr lang="fi-FI" sz="1600" b="1" dirty="0">
                <a:effectLst/>
                <a:ea typeface="Aptos" panose="020B0004020202020204" pitchFamily="34" charset="0"/>
                <a:cs typeface="Arial" panose="020B0604020202020204" pitchFamily="34" charset="0"/>
              </a:rPr>
              <a:t>saadaan yhteensä </a:t>
            </a:r>
            <a:r>
              <a:rPr lang="fi-FI" sz="1600" dirty="0">
                <a:effectLst/>
                <a:ea typeface="Aptos" panose="020B0004020202020204" pitchFamily="34" charset="0"/>
                <a:cs typeface="Arial" panose="020B0604020202020204" pitchFamily="34" charset="0"/>
              </a:rPr>
              <a:t>2 244 €+ 3 528 €</a:t>
            </a:r>
            <a:r>
              <a:rPr lang="fi-FI" sz="1600" b="1" dirty="0">
                <a:effectLst/>
                <a:ea typeface="Aptos" panose="020B0004020202020204" pitchFamily="34" charset="0"/>
                <a:cs typeface="Arial" panose="020B0604020202020204" pitchFamily="34" charset="0"/>
              </a:rPr>
              <a:t>= </a:t>
            </a:r>
            <a:r>
              <a:rPr lang="fi-FI" sz="1600" b="1" dirty="0">
                <a:solidFill>
                  <a:schemeClr val="accent1"/>
                </a:solidFill>
                <a:effectLst/>
                <a:ea typeface="Aptos" panose="020B0004020202020204" pitchFamily="34" charset="0"/>
                <a:cs typeface="Arial" panose="020B0604020202020204" pitchFamily="34" charset="0"/>
              </a:rPr>
              <a:t>5 772 </a:t>
            </a:r>
            <a:r>
              <a:rPr lang="fi-FI" sz="1600" b="1" dirty="0">
                <a:solidFill>
                  <a:schemeClr val="accent1"/>
                </a:solidFill>
                <a:ea typeface="Aptos" panose="020B0004020202020204" pitchFamily="34" charset="0"/>
                <a:cs typeface="Arial" panose="020B0604020202020204" pitchFamily="34" charset="0"/>
              </a:rPr>
              <a:t>€ (4)</a:t>
            </a:r>
            <a:r>
              <a:rPr lang="fi-FI" sz="1600" b="1" dirty="0">
                <a:solidFill>
                  <a:schemeClr val="accent1"/>
                </a:solidFill>
                <a:effectLst/>
                <a:ea typeface="Aptos" panose="020B0004020202020204" pitchFamily="34" charset="0"/>
                <a:cs typeface="Arial" panose="020B0604020202020204" pitchFamily="34" charset="0"/>
              </a:rPr>
              <a:t>.</a:t>
            </a:r>
          </a:p>
          <a:p>
            <a:pPr marL="0" indent="0">
              <a:buNone/>
            </a:pPr>
            <a:endParaRPr lang="fi-FI" dirty="0"/>
          </a:p>
        </p:txBody>
      </p:sp>
      <p:pic>
        <p:nvPicPr>
          <p:cNvPr id="7" name="Kuvan paikkamerkki 6">
            <a:extLst>
              <a:ext uri="{FF2B5EF4-FFF2-40B4-BE49-F238E27FC236}">
                <a16:creationId xmlns:a16="http://schemas.microsoft.com/office/drawing/2014/main" id="{C4FC0808-D5AB-EABB-CD52-56E08E556E01}"/>
              </a:ext>
            </a:extLst>
          </p:cNvPr>
          <p:cNvPicPr>
            <a:picLocks noGrp="1" noChangeAspect="1"/>
          </p:cNvPicPr>
          <p:nvPr>
            <p:ph type="pic" sz="quarter" idx="13"/>
          </p:nvPr>
        </p:nvPicPr>
        <p:blipFill>
          <a:blip r:embed="rId3"/>
          <a:srcRect t="447" b="969"/>
          <a:stretch/>
        </p:blipFill>
        <p:spPr>
          <a:xfrm>
            <a:off x="6747304" y="1825625"/>
            <a:ext cx="4732123" cy="3841249"/>
          </a:xfrm>
          <a:prstGeom prst="rect">
            <a:avLst/>
          </a:prstGeom>
        </p:spPr>
      </p:pic>
    </p:spTree>
    <p:extLst>
      <p:ext uri="{BB962C8B-B14F-4D97-AF65-F5344CB8AC3E}">
        <p14:creationId xmlns:p14="http://schemas.microsoft.com/office/powerpoint/2010/main" val="41347485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83D7B6F-4F06-7778-2B08-E06B0F9024CC}"/>
              </a:ext>
            </a:extLst>
          </p:cNvPr>
          <p:cNvSpPr>
            <a:spLocks noGrp="1"/>
          </p:cNvSpPr>
          <p:nvPr>
            <p:ph type="title"/>
          </p:nvPr>
        </p:nvSpPr>
        <p:spPr>
          <a:xfrm>
            <a:off x="838200" y="365125"/>
            <a:ext cx="10515600" cy="1325563"/>
          </a:xfrm>
        </p:spPr>
        <p:txBody>
          <a:bodyPr anchor="ctr">
            <a:normAutofit/>
          </a:bodyPr>
          <a:lstStyle/>
          <a:p>
            <a:r>
              <a:rPr lang="fi-FI" dirty="0"/>
              <a:t>Tulokset (1/2) ryhmien järjestämiskustannusten perusteella:</a:t>
            </a:r>
          </a:p>
        </p:txBody>
      </p:sp>
      <p:graphicFrame>
        <p:nvGraphicFramePr>
          <p:cNvPr id="7" name="Sisällön paikkamerkki 2">
            <a:extLst>
              <a:ext uri="{FF2B5EF4-FFF2-40B4-BE49-F238E27FC236}">
                <a16:creationId xmlns:a16="http://schemas.microsoft.com/office/drawing/2014/main" id="{CAD3EF2D-0042-0081-78C0-39C6999CC467}"/>
              </a:ext>
            </a:extLst>
          </p:cNvPr>
          <p:cNvGraphicFramePr>
            <a:graphicFrameLocks noGrp="1"/>
          </p:cNvGraphicFramePr>
          <p:nvPr>
            <p:ph idx="1"/>
            <p:extLst>
              <p:ext uri="{D42A27DB-BD31-4B8C-83A1-F6EECF244321}">
                <p14:modId xmlns:p14="http://schemas.microsoft.com/office/powerpoint/2010/main" val="291025627"/>
              </p:ext>
            </p:extLst>
          </p:nvPr>
        </p:nvGraphicFramePr>
        <p:xfrm>
          <a:off x="838200" y="1825625"/>
          <a:ext cx="9294845"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797372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9528"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FAD2F541-B27B-AEE2-F5E9-2551AC37A235}"/>
              </a:ext>
            </a:extLst>
          </p:cNvPr>
          <p:cNvSpPr>
            <a:spLocks noGrp="1"/>
          </p:cNvSpPr>
          <p:nvPr>
            <p:ph type="title"/>
          </p:nvPr>
        </p:nvSpPr>
        <p:spPr>
          <a:xfrm>
            <a:off x="1245072" y="1289765"/>
            <a:ext cx="3651101" cy="4270963"/>
          </a:xfrm>
        </p:spPr>
        <p:txBody>
          <a:bodyPr anchor="ctr">
            <a:normAutofit/>
          </a:bodyPr>
          <a:lstStyle/>
          <a:p>
            <a:pPr algn="ctr"/>
            <a:r>
              <a:rPr lang="fi-FI" sz="3500" dirty="0">
                <a:solidFill>
                  <a:srgbClr val="FFFFFF"/>
                </a:solidFill>
              </a:rPr>
              <a:t>Tulokset (2/2):</a:t>
            </a:r>
            <a:br>
              <a:rPr lang="fi-FI" sz="3500" dirty="0">
                <a:solidFill>
                  <a:srgbClr val="FFFFFF"/>
                </a:solidFill>
              </a:rPr>
            </a:br>
            <a:r>
              <a:rPr lang="fi-FI" sz="3500" dirty="0">
                <a:solidFill>
                  <a:srgbClr val="FFFFFF"/>
                </a:solidFill>
              </a:rPr>
              <a:t>Yksi sijoitettu euro tuottaa kymmenen euroa sosiaalista ylijäämää</a:t>
            </a:r>
          </a:p>
        </p:txBody>
      </p:sp>
      <p:sp>
        <p:nvSpPr>
          <p:cNvPr id="12"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3493" y="374394"/>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w="776" cap="flat">
            <a:noFill/>
            <a:prstDash val="solid"/>
            <a:miter/>
          </a:ln>
        </p:spPr>
        <p:txBody>
          <a:bodyPr rtlCol="0" anchor="ctr"/>
          <a:lstStyle/>
          <a:p>
            <a:endParaRPr lang="en-US"/>
          </a:p>
        </p:txBody>
      </p:sp>
      <p:sp>
        <p:nvSpPr>
          <p:cNvPr id="14"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109" y="1084507"/>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endParaRPr lang="en-US"/>
          </a:p>
        </p:txBody>
      </p:sp>
      <p:sp>
        <p:nvSpPr>
          <p:cNvPr id="3" name="Sisällön paikkamerkki 2">
            <a:extLst>
              <a:ext uri="{FF2B5EF4-FFF2-40B4-BE49-F238E27FC236}">
                <a16:creationId xmlns:a16="http://schemas.microsoft.com/office/drawing/2014/main" id="{72035AB5-A791-9662-A607-B8973F5CED13}"/>
              </a:ext>
            </a:extLst>
          </p:cNvPr>
          <p:cNvSpPr>
            <a:spLocks noGrp="1"/>
          </p:cNvSpPr>
          <p:nvPr>
            <p:ph idx="1"/>
          </p:nvPr>
        </p:nvSpPr>
        <p:spPr>
          <a:xfrm>
            <a:off x="6096000" y="518400"/>
            <a:ext cx="5490161" cy="5837949"/>
          </a:xfrm>
        </p:spPr>
        <p:txBody>
          <a:bodyPr anchor="ctr">
            <a:normAutofit/>
          </a:bodyPr>
          <a:lstStyle/>
          <a:p>
            <a:pPr marL="0" indent="0">
              <a:buNone/>
            </a:pPr>
            <a:r>
              <a:rPr lang="fi-FI" sz="2000" dirty="0">
                <a:solidFill>
                  <a:schemeClr val="tx1">
                    <a:alpha val="80000"/>
                  </a:schemeClr>
                </a:solidFill>
                <a:effectLst/>
                <a:latin typeface="Aptos" panose="020B0004020202020204" pitchFamily="34" charset="0"/>
                <a:ea typeface="Aptos" panose="020B0004020202020204" pitchFamily="34" charset="0"/>
                <a:cs typeface="Arial" panose="020B0604020202020204" pitchFamily="34" charset="0"/>
              </a:rPr>
              <a:t>Kun parantunut tyytyväisyys terveyteen (1), jaksaminen normaaliarjessa (2) sekä vähentynyt terveyspalveluiden käyttö (3) lasketaan yhteen, saadaan </a:t>
            </a:r>
            <a:r>
              <a:rPr lang="fi-FI" sz="2000" b="1" dirty="0">
                <a:solidFill>
                  <a:schemeClr val="tx1">
                    <a:alpha val="80000"/>
                  </a:schemeClr>
                </a:solidFill>
                <a:effectLst/>
                <a:latin typeface="Aptos" panose="020B0004020202020204" pitchFamily="34" charset="0"/>
                <a:ea typeface="Aptos" panose="020B0004020202020204" pitchFamily="34" charset="0"/>
                <a:cs typeface="Arial" panose="020B0604020202020204" pitchFamily="34" charset="0"/>
              </a:rPr>
              <a:t>yhteensä 64 908 € suuruiset laskennalliset hyödyt:</a:t>
            </a:r>
          </a:p>
          <a:p>
            <a:pPr marL="0" indent="0">
              <a:buNone/>
            </a:pPr>
            <a:endParaRPr lang="fi-FI" sz="2000" b="1" dirty="0">
              <a:solidFill>
                <a:schemeClr val="tx1">
                  <a:alpha val="80000"/>
                </a:schemeClr>
              </a:solidFill>
              <a:latin typeface="Aptos" panose="020B0004020202020204" pitchFamily="34" charset="0"/>
              <a:ea typeface="Aptos" panose="020B0004020202020204" pitchFamily="34" charset="0"/>
              <a:cs typeface="Arial" panose="020B0604020202020204" pitchFamily="34" charset="0"/>
            </a:endParaRPr>
          </a:p>
          <a:p>
            <a:pPr marL="0" indent="0">
              <a:buNone/>
            </a:pPr>
            <a:r>
              <a:rPr lang="fi-FI" sz="2000" b="1" dirty="0">
                <a:solidFill>
                  <a:schemeClr val="tx1">
                    <a:alpha val="80000"/>
                  </a:schemeClr>
                </a:solidFill>
                <a:latin typeface="Aptos" panose="020B0004020202020204" pitchFamily="34" charset="0"/>
                <a:ea typeface="Aptos" panose="020B0004020202020204" pitchFamily="34" charset="0"/>
                <a:cs typeface="Arial" panose="020B0604020202020204" pitchFamily="34" charset="0"/>
              </a:rPr>
              <a:t>Laskennalliset hyödyt </a:t>
            </a:r>
            <a:r>
              <a:rPr lang="fi-FI" sz="2000" dirty="0">
                <a:solidFill>
                  <a:schemeClr val="tx1">
                    <a:alpha val="80000"/>
                  </a:schemeClr>
                </a:solidFill>
                <a:latin typeface="Aptos" panose="020B0004020202020204" pitchFamily="34" charset="0"/>
                <a:ea typeface="Aptos" panose="020B0004020202020204" pitchFamily="34" charset="0"/>
                <a:cs typeface="Arial" panose="020B0604020202020204" pitchFamily="34" charset="0"/>
              </a:rPr>
              <a:t>ovat </a:t>
            </a:r>
            <a:r>
              <a:rPr lang="fi-FI" sz="2000" b="1" dirty="0">
                <a:solidFill>
                  <a:schemeClr val="tx1">
                    <a:alpha val="80000"/>
                  </a:schemeClr>
                </a:solidFill>
                <a:latin typeface="Aptos" panose="020B0004020202020204" pitchFamily="34" charset="0"/>
                <a:ea typeface="Aptos" panose="020B0004020202020204" pitchFamily="34" charset="0"/>
                <a:cs typeface="Arial" panose="020B0604020202020204" pitchFamily="34" charset="0"/>
              </a:rPr>
              <a:t>yli 11-kertaiset </a:t>
            </a:r>
            <a:r>
              <a:rPr lang="fi-FI" sz="2000" dirty="0">
                <a:solidFill>
                  <a:schemeClr val="tx1">
                    <a:alpha val="80000"/>
                  </a:schemeClr>
                </a:solidFill>
                <a:latin typeface="Aptos" panose="020B0004020202020204" pitchFamily="34" charset="0"/>
                <a:ea typeface="Aptos" panose="020B0004020202020204" pitchFamily="34" charset="0"/>
                <a:cs typeface="Arial" panose="020B0604020202020204" pitchFamily="34" charset="0"/>
              </a:rPr>
              <a:t>ryhmien järjestämiskustannuksiin (4) nähden.</a:t>
            </a:r>
          </a:p>
          <a:p>
            <a:pPr marL="0" indent="0">
              <a:buNone/>
            </a:pPr>
            <a:r>
              <a:rPr lang="fi-FI" sz="2000" dirty="0">
                <a:solidFill>
                  <a:schemeClr val="tx1">
                    <a:alpha val="80000"/>
                  </a:schemeClr>
                </a:solidFill>
                <a:ea typeface="Aptos" panose="020B0004020202020204" pitchFamily="34" charset="0"/>
                <a:cs typeface="Arial" panose="020B0604020202020204" pitchFamily="34" charset="0"/>
              </a:rPr>
              <a:t>64 908 € : 5 772 € (4) </a:t>
            </a:r>
            <a:r>
              <a:rPr lang="fi-FI" sz="2000" b="1" dirty="0">
                <a:solidFill>
                  <a:schemeClr val="tx1">
                    <a:alpha val="80000"/>
                  </a:schemeClr>
                </a:solidFill>
                <a:ea typeface="Aptos" panose="020B0004020202020204" pitchFamily="34" charset="0"/>
                <a:cs typeface="Arial" panose="020B0604020202020204" pitchFamily="34" charset="0"/>
              </a:rPr>
              <a:t>=11,24 (SROI)</a:t>
            </a:r>
            <a:endParaRPr lang="fi-FI" sz="2000" dirty="0">
              <a:solidFill>
                <a:schemeClr val="tx1">
                  <a:alpha val="80000"/>
                </a:schemeClr>
              </a:solidFill>
              <a:effectLst/>
              <a:ea typeface="Aptos" panose="020B0004020202020204" pitchFamily="34" charset="0"/>
              <a:cs typeface="Arial" panose="020B0604020202020204" pitchFamily="34" charset="0"/>
            </a:endParaRPr>
          </a:p>
          <a:p>
            <a:pPr marL="457200" lvl="1" indent="0">
              <a:buNone/>
            </a:pPr>
            <a:endParaRPr lang="fi-FI" sz="2000" dirty="0">
              <a:solidFill>
                <a:schemeClr val="tx1">
                  <a:alpha val="80000"/>
                </a:schemeClr>
              </a:solidFill>
              <a:effectLst/>
              <a:latin typeface="Aptos" panose="020B0004020202020204" pitchFamily="34" charset="0"/>
              <a:ea typeface="Aptos" panose="020B0004020202020204" pitchFamily="34" charset="0"/>
              <a:cs typeface="Arial" panose="020B0604020202020204" pitchFamily="34" charset="0"/>
            </a:endParaRPr>
          </a:p>
          <a:p>
            <a:pPr>
              <a:buFont typeface="Wingdings" panose="05000000000000000000" pitchFamily="2" charset="2"/>
              <a:buChar char="Ø"/>
            </a:pPr>
            <a:r>
              <a:rPr lang="fi-FI" sz="2000" b="1" dirty="0">
                <a:solidFill>
                  <a:schemeClr val="accent1">
                    <a:alpha val="80000"/>
                  </a:schemeClr>
                </a:solidFill>
                <a:effectLst/>
                <a:latin typeface="Aptos" panose="020B0004020202020204" pitchFamily="34" charset="0"/>
                <a:ea typeface="Aptos" panose="020B0004020202020204" pitchFamily="34" charset="0"/>
                <a:cs typeface="Arial" panose="020B0604020202020204" pitchFamily="34" charset="0"/>
              </a:rPr>
              <a:t>Yksi Vertaistervarit-ryhmiin sijoitettu euro maksaa siis itsensä takaisin – ja tuottaa yli kymmenen euroa sosiaalista ylijäämää.</a:t>
            </a:r>
          </a:p>
          <a:p>
            <a:endParaRPr lang="fi-FI" sz="2000" dirty="0">
              <a:solidFill>
                <a:schemeClr val="tx1">
                  <a:alpha val="80000"/>
                </a:schemeClr>
              </a:solidFill>
            </a:endParaRPr>
          </a:p>
        </p:txBody>
      </p:sp>
      <p:sp>
        <p:nvSpPr>
          <p:cNvPr id="16"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36547" y="5751820"/>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endParaRPr lang="en-US"/>
          </a:p>
        </p:txBody>
      </p:sp>
      <p:cxnSp>
        <p:nvCxnSpPr>
          <p:cNvPr id="18" name="Straight Connector 17">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4082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985EB9E-820C-8D68-1AA2-3BCF737B7907}"/>
              </a:ext>
            </a:extLst>
          </p:cNvPr>
          <p:cNvSpPr>
            <a:spLocks noGrp="1"/>
          </p:cNvSpPr>
          <p:nvPr>
            <p:ph type="title"/>
          </p:nvPr>
        </p:nvSpPr>
        <p:spPr/>
        <p:txBody>
          <a:bodyPr/>
          <a:lstStyle/>
          <a:p>
            <a:r>
              <a:rPr lang="fi-FI" dirty="0">
                <a:latin typeface="Aptos" panose="020B0004020202020204" pitchFamily="34" charset="0"/>
                <a:ea typeface="Aptos" panose="020B0004020202020204" pitchFamily="34" charset="0"/>
                <a:cs typeface="Arial" panose="020B0604020202020204" pitchFamily="34" charset="0"/>
              </a:rPr>
              <a:t>Kuinka realistinen tällainen arvio on? </a:t>
            </a:r>
            <a:endParaRPr lang="fi-FI" dirty="0"/>
          </a:p>
        </p:txBody>
      </p:sp>
      <p:sp>
        <p:nvSpPr>
          <p:cNvPr id="3" name="Sisällön paikkamerkki 2">
            <a:extLst>
              <a:ext uri="{FF2B5EF4-FFF2-40B4-BE49-F238E27FC236}">
                <a16:creationId xmlns:a16="http://schemas.microsoft.com/office/drawing/2014/main" id="{1DAAB676-2A58-8372-F54D-FFAF95F9AF90}"/>
              </a:ext>
            </a:extLst>
          </p:cNvPr>
          <p:cNvSpPr>
            <a:spLocks noGrp="1"/>
          </p:cNvSpPr>
          <p:nvPr>
            <p:ph idx="1"/>
          </p:nvPr>
        </p:nvSpPr>
        <p:spPr>
          <a:xfrm>
            <a:off x="712573" y="1825625"/>
            <a:ext cx="5383427" cy="4351338"/>
          </a:xfrm>
        </p:spPr>
        <p:txBody>
          <a:bodyPr>
            <a:normAutofit/>
          </a:bodyPr>
          <a:lstStyle/>
          <a:p>
            <a:r>
              <a:rPr lang="fi-FI" sz="1800" dirty="0">
                <a:effectLst/>
                <a:latin typeface="Aptos" panose="020B0004020202020204" pitchFamily="34" charset="0"/>
                <a:ea typeface="Aptos" panose="020B0004020202020204" pitchFamily="34" charset="0"/>
                <a:cs typeface="Arial" panose="020B0604020202020204" pitchFamily="34" charset="0"/>
              </a:rPr>
              <a:t>SROI-lukujen vertailua eri hankkeiden välillä tehdään yleensä melko vähän, sillä esimerkiksi </a:t>
            </a:r>
            <a:r>
              <a:rPr lang="fi-FI" sz="1800" b="1" dirty="0">
                <a:effectLst/>
                <a:latin typeface="Aptos" panose="020B0004020202020204" pitchFamily="34" charset="0"/>
                <a:ea typeface="Aptos" panose="020B0004020202020204" pitchFamily="34" charset="0"/>
                <a:cs typeface="Arial" panose="020B0604020202020204" pitchFamily="34" charset="0"/>
              </a:rPr>
              <a:t>juuri hyötyjen arvottamisessa tehdyt ratkaisut vaikuttavat SROI-arvoon ratkaisevasti</a:t>
            </a:r>
            <a:r>
              <a:rPr lang="fi-FI" sz="1800" dirty="0">
                <a:effectLst/>
                <a:latin typeface="Aptos" panose="020B0004020202020204" pitchFamily="34" charset="0"/>
                <a:ea typeface="Aptos" panose="020B0004020202020204" pitchFamily="34" charset="0"/>
                <a:cs typeface="Arial" panose="020B0604020202020204" pitchFamily="34" charset="0"/>
              </a:rPr>
              <a:t>. </a:t>
            </a:r>
          </a:p>
          <a:p>
            <a:r>
              <a:rPr lang="fi-FI" sz="1800" dirty="0">
                <a:effectLst/>
                <a:latin typeface="Aptos" panose="020B0004020202020204" pitchFamily="34" charset="0"/>
                <a:ea typeface="Aptos" panose="020B0004020202020204" pitchFamily="34" charset="0"/>
                <a:cs typeface="Arial" panose="020B0604020202020204" pitchFamily="34" charset="0"/>
              </a:rPr>
              <a:t>THL (2023) on arvioinut hyvin samankaltaista </a:t>
            </a:r>
            <a:r>
              <a:rPr lang="fi-FI" sz="1800" b="1" dirty="0">
                <a:effectLst/>
                <a:latin typeface="Aptos" panose="020B0004020202020204" pitchFamily="34" charset="0"/>
                <a:ea typeface="Aptos" panose="020B0004020202020204" pitchFamily="34" charset="0"/>
                <a:cs typeface="Arial" panose="020B0604020202020204" pitchFamily="34" charset="0"/>
              </a:rPr>
              <a:t>Arjen sankarit-toimintamallia. </a:t>
            </a:r>
            <a:r>
              <a:rPr lang="fi-FI" sz="1800" dirty="0">
                <a:effectLst/>
                <a:latin typeface="Aptos" panose="020B0004020202020204" pitchFamily="34" charset="0"/>
                <a:ea typeface="Aptos" panose="020B0004020202020204" pitchFamily="34" charset="0"/>
                <a:cs typeface="Arial" panose="020B0604020202020204" pitchFamily="34" charset="0"/>
              </a:rPr>
              <a:t>Mallin arvioinnissa päädyttiin SROI-lukujen haarukkaan 4–5  toiminnan kustannusten ollessa 250 €/henkilö/vuosi. </a:t>
            </a:r>
          </a:p>
          <a:p>
            <a:r>
              <a:rPr lang="fi-FI" sz="1800" dirty="0">
                <a:effectLst/>
                <a:latin typeface="Aptos" panose="020B0004020202020204" pitchFamily="34" charset="0"/>
                <a:ea typeface="Aptos" panose="020B0004020202020204" pitchFamily="34" charset="0"/>
                <a:cs typeface="Arial" panose="020B0604020202020204" pitchFamily="34" charset="0"/>
              </a:rPr>
              <a:t>Kun Vertaistervarit-ryhmien kokonaiskustannukset jaetaan ryhmiin osallistuneiden määrällä, saadaan </a:t>
            </a:r>
            <a:r>
              <a:rPr lang="fi-FI" sz="1800" b="1" dirty="0">
                <a:effectLst/>
                <a:latin typeface="Aptos" panose="020B0004020202020204" pitchFamily="34" charset="0"/>
                <a:ea typeface="Aptos" panose="020B0004020202020204" pitchFamily="34" charset="0"/>
                <a:cs typeface="Arial" panose="020B0604020202020204" pitchFamily="34" charset="0"/>
              </a:rPr>
              <a:t>keskiarvoiseksi kustannukseksi noin 186 euroa. </a:t>
            </a:r>
          </a:p>
          <a:p>
            <a:r>
              <a:rPr lang="fi-FI" sz="1800" dirty="0">
                <a:effectLst/>
                <a:latin typeface="Aptos" panose="020B0004020202020204" pitchFamily="34" charset="0"/>
                <a:ea typeface="Aptos" panose="020B0004020202020204" pitchFamily="34" charset="0"/>
                <a:cs typeface="Arial" panose="020B0604020202020204" pitchFamily="34" charset="0"/>
              </a:rPr>
              <a:t>Liikutaan siten hyvin samankaltaisissa arvioissa, vaikka niihin olisi saavuttu (hyötyjen arvottamisen osalta) hieman eri reittiä.</a:t>
            </a:r>
          </a:p>
          <a:p>
            <a:pPr marL="0" indent="0">
              <a:buNone/>
            </a:pPr>
            <a:endParaRPr lang="fi-FI" dirty="0"/>
          </a:p>
        </p:txBody>
      </p:sp>
      <p:sp>
        <p:nvSpPr>
          <p:cNvPr id="7" name="Kuvan paikkamerkki 6">
            <a:extLst>
              <a:ext uri="{FF2B5EF4-FFF2-40B4-BE49-F238E27FC236}">
                <a16:creationId xmlns:a16="http://schemas.microsoft.com/office/drawing/2014/main" id="{A477A222-30F4-D073-D1E0-1ACFDC930FDB}"/>
              </a:ext>
            </a:extLst>
          </p:cNvPr>
          <p:cNvSpPr>
            <a:spLocks noGrp="1"/>
          </p:cNvSpPr>
          <p:nvPr>
            <p:ph type="pic" sz="quarter" idx="13"/>
          </p:nvPr>
        </p:nvSpPr>
        <p:spPr>
          <a:xfrm>
            <a:off x="6747304" y="1825626"/>
            <a:ext cx="4732123" cy="4178934"/>
          </a:xfrm>
        </p:spPr>
        <p:txBody>
          <a:bodyPr>
            <a:normAutofit lnSpcReduction="10000"/>
          </a:bodyPr>
          <a:lstStyle/>
          <a:p>
            <a:pPr marL="0" indent="0">
              <a:buNone/>
            </a:pPr>
            <a:endParaRPr lang="fi-FI" b="1" dirty="0"/>
          </a:p>
          <a:p>
            <a:pPr marL="0" indent="0">
              <a:buNone/>
            </a:pPr>
            <a:endParaRPr lang="fi-FI" b="1" dirty="0"/>
          </a:p>
          <a:p>
            <a:pPr marL="0" indent="0">
              <a:buNone/>
            </a:pPr>
            <a:endParaRPr lang="fi-FI" b="1" dirty="0"/>
          </a:p>
          <a:p>
            <a:pPr marL="0" indent="0">
              <a:buNone/>
            </a:pPr>
            <a:endParaRPr lang="fi-FI" b="1" dirty="0"/>
          </a:p>
          <a:p>
            <a:pPr marL="0" indent="0">
              <a:buNone/>
            </a:pPr>
            <a:endParaRPr lang="fi-FI" b="1" dirty="0"/>
          </a:p>
          <a:p>
            <a:pPr marL="0" indent="0">
              <a:buNone/>
            </a:pPr>
            <a:endParaRPr lang="fi-FI" b="1" dirty="0"/>
          </a:p>
          <a:p>
            <a:pPr marL="0" indent="0">
              <a:buNone/>
            </a:pPr>
            <a:endParaRPr lang="fi-FI" b="1" dirty="0"/>
          </a:p>
          <a:p>
            <a:pPr marL="0" indent="0">
              <a:buNone/>
            </a:pPr>
            <a:r>
              <a:rPr lang="fi-FI" sz="1500" b="1" dirty="0"/>
              <a:t>Arjen sankarit -toimintamallin arviointi</a:t>
            </a:r>
          </a:p>
          <a:p>
            <a:r>
              <a:rPr lang="fi-FI" sz="1500" dirty="0"/>
              <a:t>Tällä sivulla on tiivistelmä Arjen sankarit -toimintamallin arvioinnista. </a:t>
            </a:r>
          </a:p>
          <a:p>
            <a:pPr marL="0" indent="0">
              <a:buNone/>
            </a:pPr>
            <a:r>
              <a:rPr lang="fi-FI" sz="1500" dirty="0">
                <a:hlinkClick r:id="rId3" tooltip="Aukeaa uuteen ikkunaan"/>
              </a:rPr>
              <a:t>Arjen sankarit -toimintamallin laaja arviointiraportti</a:t>
            </a:r>
            <a:endParaRPr lang="fi-FI" sz="1500" dirty="0"/>
          </a:p>
          <a:p>
            <a:pPr marL="0" indent="0">
              <a:buNone/>
            </a:pPr>
            <a:r>
              <a:rPr lang="fi-FI" sz="1500" dirty="0">
                <a:hlinkClick r:id="rId4"/>
              </a:rPr>
              <a:t>https://www.maajakotitalousnaiset.fi/hankkeet/arjen-sankarit-miehet-kuntoon-ja-tyollistymisen-polulle</a:t>
            </a:r>
            <a:endParaRPr lang="fi-FI" sz="1500" dirty="0"/>
          </a:p>
          <a:p>
            <a:pPr marL="0" indent="0">
              <a:buNone/>
            </a:pPr>
            <a:endParaRPr lang="fi-FI" dirty="0"/>
          </a:p>
          <a:p>
            <a:pPr marL="0" indent="0">
              <a:buNone/>
            </a:pPr>
            <a:endParaRPr lang="fi-FI" dirty="0"/>
          </a:p>
        </p:txBody>
      </p:sp>
      <p:pic>
        <p:nvPicPr>
          <p:cNvPr id="10" name="Kuva 9">
            <a:extLst>
              <a:ext uri="{FF2B5EF4-FFF2-40B4-BE49-F238E27FC236}">
                <a16:creationId xmlns:a16="http://schemas.microsoft.com/office/drawing/2014/main" id="{BD8A69E4-DE2F-ACF3-7EAF-262D13F895B4}"/>
              </a:ext>
            </a:extLst>
          </p:cNvPr>
          <p:cNvPicPr>
            <a:picLocks noChangeAspect="1"/>
          </p:cNvPicPr>
          <p:nvPr/>
        </p:nvPicPr>
        <p:blipFill>
          <a:blip r:embed="rId5"/>
          <a:stretch>
            <a:fillRect/>
          </a:stretch>
        </p:blipFill>
        <p:spPr>
          <a:xfrm>
            <a:off x="7609840" y="1690688"/>
            <a:ext cx="2469944" cy="2469944"/>
          </a:xfrm>
          <a:prstGeom prst="rect">
            <a:avLst/>
          </a:prstGeom>
        </p:spPr>
      </p:pic>
    </p:spTree>
    <p:extLst>
      <p:ext uri="{BB962C8B-B14F-4D97-AF65-F5344CB8AC3E}">
        <p14:creationId xmlns:p14="http://schemas.microsoft.com/office/powerpoint/2010/main" val="19408282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081A959A-DB89-CEB2-7491-A6DF0D2035C3}"/>
              </a:ext>
            </a:extLst>
          </p:cNvPr>
          <p:cNvSpPr>
            <a:spLocks noGrp="1"/>
          </p:cNvSpPr>
          <p:nvPr>
            <p:ph type="title"/>
          </p:nvPr>
        </p:nvSpPr>
        <p:spPr/>
        <p:txBody>
          <a:bodyPr/>
          <a:lstStyle/>
          <a:p>
            <a:r>
              <a:rPr lang="fi-FI" dirty="0"/>
              <a:t>Miten voimme yhdessä hyödyntää arviointituloksia?</a:t>
            </a:r>
          </a:p>
        </p:txBody>
      </p:sp>
      <p:sp>
        <p:nvSpPr>
          <p:cNvPr id="7" name="Tekstin paikkamerkki 6">
            <a:extLst>
              <a:ext uri="{FF2B5EF4-FFF2-40B4-BE49-F238E27FC236}">
                <a16:creationId xmlns:a16="http://schemas.microsoft.com/office/drawing/2014/main" id="{24D5756E-E397-F4B8-2724-547397966ECC}"/>
              </a:ext>
            </a:extLst>
          </p:cNvPr>
          <p:cNvSpPr>
            <a:spLocks noGrp="1"/>
          </p:cNvSpPr>
          <p:nvPr>
            <p:ph type="body" idx="1"/>
          </p:nvPr>
        </p:nvSpPr>
        <p:spPr>
          <a:xfrm>
            <a:off x="839788" y="1681163"/>
            <a:ext cx="5157787" cy="370921"/>
          </a:xfrm>
        </p:spPr>
        <p:txBody>
          <a:bodyPr/>
          <a:lstStyle/>
          <a:p>
            <a:r>
              <a:rPr lang="fi-FI" dirty="0"/>
              <a:t>Tässä arvioinnissa:</a:t>
            </a:r>
          </a:p>
        </p:txBody>
      </p:sp>
      <p:sp>
        <p:nvSpPr>
          <p:cNvPr id="5" name="Sisällön paikkamerkki 4">
            <a:extLst>
              <a:ext uri="{FF2B5EF4-FFF2-40B4-BE49-F238E27FC236}">
                <a16:creationId xmlns:a16="http://schemas.microsoft.com/office/drawing/2014/main" id="{3BEED6E0-B95C-921A-40AD-69F2037197A3}"/>
              </a:ext>
            </a:extLst>
          </p:cNvPr>
          <p:cNvSpPr>
            <a:spLocks noGrp="1"/>
          </p:cNvSpPr>
          <p:nvPr>
            <p:ph sz="half" idx="2"/>
          </p:nvPr>
        </p:nvSpPr>
        <p:spPr>
          <a:xfrm>
            <a:off x="839788" y="2052084"/>
            <a:ext cx="5157787" cy="4137579"/>
          </a:xfrm>
        </p:spPr>
        <p:txBody>
          <a:bodyPr>
            <a:normAutofit fontScale="92500" lnSpcReduction="20000"/>
          </a:bodyPr>
          <a:lstStyle/>
          <a:p>
            <a:r>
              <a:rPr lang="fi-FI" sz="1700" b="1" dirty="0"/>
              <a:t>Arviointimallia ja mittareita </a:t>
            </a:r>
            <a:r>
              <a:rPr lang="fi-FI" sz="1700" dirty="0"/>
              <a:t>voi soveltaa vastaavaan ryhmätoimintaan.</a:t>
            </a:r>
          </a:p>
          <a:p>
            <a:r>
              <a:rPr lang="fi-FI" sz="1700" dirty="0"/>
              <a:t>Tuloksia voi verrata vastaaviin koulutettujenvapaaehtoisten vertaisohjaajien ohjaamiin ryhmiin.</a:t>
            </a:r>
          </a:p>
          <a:p>
            <a:pPr marL="0" indent="0">
              <a:buNone/>
            </a:pPr>
            <a:endParaRPr lang="fi-FI" sz="1700" dirty="0"/>
          </a:p>
          <a:p>
            <a:endParaRPr lang="fi-FI" dirty="0"/>
          </a:p>
        </p:txBody>
      </p:sp>
      <p:sp>
        <p:nvSpPr>
          <p:cNvPr id="8" name="Tekstin paikkamerkki 7">
            <a:extLst>
              <a:ext uri="{FF2B5EF4-FFF2-40B4-BE49-F238E27FC236}">
                <a16:creationId xmlns:a16="http://schemas.microsoft.com/office/drawing/2014/main" id="{68D59A8F-AEE0-0EFB-0A85-33D952E443A0}"/>
              </a:ext>
            </a:extLst>
          </p:cNvPr>
          <p:cNvSpPr>
            <a:spLocks noGrp="1"/>
          </p:cNvSpPr>
          <p:nvPr>
            <p:ph type="body" sz="quarter" idx="3"/>
          </p:nvPr>
        </p:nvSpPr>
        <p:spPr>
          <a:xfrm>
            <a:off x="6172200" y="1681163"/>
            <a:ext cx="5183188" cy="370921"/>
          </a:xfrm>
        </p:spPr>
        <p:txBody>
          <a:bodyPr/>
          <a:lstStyle/>
          <a:p>
            <a:r>
              <a:rPr lang="fi-FI" dirty="0"/>
              <a:t>Kehittämisajatuksia:</a:t>
            </a:r>
          </a:p>
        </p:txBody>
      </p:sp>
      <p:sp>
        <p:nvSpPr>
          <p:cNvPr id="9" name="Sisällön paikkamerkki 8">
            <a:extLst>
              <a:ext uri="{FF2B5EF4-FFF2-40B4-BE49-F238E27FC236}">
                <a16:creationId xmlns:a16="http://schemas.microsoft.com/office/drawing/2014/main" id="{EEE9276A-CF47-09B0-978D-6842C9BE6D48}"/>
              </a:ext>
            </a:extLst>
          </p:cNvPr>
          <p:cNvSpPr>
            <a:spLocks noGrp="1"/>
          </p:cNvSpPr>
          <p:nvPr>
            <p:ph sz="quarter" idx="4"/>
          </p:nvPr>
        </p:nvSpPr>
        <p:spPr>
          <a:xfrm>
            <a:off x="6172199" y="2052084"/>
            <a:ext cx="5357813" cy="4137579"/>
          </a:xfrm>
        </p:spPr>
        <p:txBody>
          <a:bodyPr>
            <a:normAutofit fontScale="92500" lnSpcReduction="20000"/>
          </a:bodyPr>
          <a:lstStyle/>
          <a:p>
            <a:r>
              <a:rPr lang="fi-FI" b="1" dirty="0" err="1">
                <a:solidFill>
                  <a:srgbClr val="000000"/>
                </a:solidFill>
              </a:rPr>
              <a:t>SROI:n</a:t>
            </a:r>
            <a:r>
              <a:rPr lang="fi-FI" b="1" dirty="0">
                <a:solidFill>
                  <a:srgbClr val="000000"/>
                </a:solidFill>
              </a:rPr>
              <a:t> </a:t>
            </a:r>
            <a:r>
              <a:rPr lang="fi-FI" dirty="0">
                <a:solidFill>
                  <a:srgbClr val="000000"/>
                </a:solidFill>
              </a:rPr>
              <a:t>toteuttaminen antaa uusia näkökulmia ja auttaa kehittämään toimintaa. </a:t>
            </a:r>
          </a:p>
          <a:p>
            <a:r>
              <a:rPr lang="fi-FI" dirty="0">
                <a:solidFill>
                  <a:srgbClr val="000000"/>
                </a:solidFill>
              </a:rPr>
              <a:t>Tuloksia voi myös käyttää toiminnan brändäykseen, markkinointiin, vaikuttamistyöhön ja rahoituksen perusteluna tai rahoitushaun tukena.</a:t>
            </a:r>
            <a:endParaRPr lang="fi-FI" dirty="0"/>
          </a:p>
          <a:p>
            <a:r>
              <a:rPr lang="fi-FI" dirty="0"/>
              <a:t>Hanketta tai toimintaa suunnitellessa pohditaan, miten yhteiskunnallisia vaikutuksia arvioidaan </a:t>
            </a:r>
            <a:r>
              <a:rPr lang="fi-FI" b="1" dirty="0"/>
              <a:t>(arviointisuunnitelma</a:t>
            </a:r>
            <a:r>
              <a:rPr lang="fi-FI" dirty="0"/>
              <a:t>)</a:t>
            </a:r>
          </a:p>
          <a:p>
            <a:r>
              <a:rPr lang="fi-FI" dirty="0"/>
              <a:t>Valitaan oleelliset </a:t>
            </a:r>
            <a:r>
              <a:rPr lang="fi-FI" b="1" dirty="0"/>
              <a:t>mittarit</a:t>
            </a:r>
            <a:r>
              <a:rPr lang="fi-FI" dirty="0"/>
              <a:t>.</a:t>
            </a:r>
          </a:p>
          <a:p>
            <a:r>
              <a:rPr lang="fi-FI" dirty="0"/>
              <a:t>Tehdään </a:t>
            </a:r>
            <a:r>
              <a:rPr lang="fi-FI" b="1" dirty="0"/>
              <a:t>näkyväksi</a:t>
            </a:r>
            <a:r>
              <a:rPr lang="fi-FI" dirty="0"/>
              <a:t> kuinka edullista vertaisryhmätoiminta on ja mikä on toiminnan vaikuttavuus.</a:t>
            </a:r>
          </a:p>
          <a:p>
            <a:r>
              <a:rPr lang="fi-FI" b="1" dirty="0"/>
              <a:t>Resursseja</a:t>
            </a:r>
            <a:r>
              <a:rPr lang="fi-FI" dirty="0"/>
              <a:t> tarvitaan jatkossakin: </a:t>
            </a:r>
          </a:p>
          <a:p>
            <a:pPr lvl="1">
              <a:buFont typeface="Wingdings" panose="05000000000000000000" pitchFamily="2" charset="2"/>
              <a:buChar char="Ø"/>
            </a:pPr>
            <a:r>
              <a:rPr lang="fi-FI" dirty="0"/>
              <a:t>ohjaajien kouluttamiseen</a:t>
            </a:r>
          </a:p>
          <a:p>
            <a:pPr lvl="1">
              <a:buFont typeface="Wingdings" panose="05000000000000000000" pitchFamily="2" charset="2"/>
              <a:buChar char="Ø"/>
            </a:pPr>
            <a:r>
              <a:rPr lang="fi-FI" dirty="0"/>
              <a:t>ammattilaisia koordinoimaan ja ohjaamaan</a:t>
            </a:r>
          </a:p>
          <a:p>
            <a:pPr lvl="1">
              <a:buFont typeface="Wingdings" panose="05000000000000000000" pitchFamily="2" charset="2"/>
              <a:buChar char="Ø"/>
            </a:pPr>
            <a:r>
              <a:rPr lang="fi-FI" dirty="0"/>
              <a:t>markkinointiin ja yhteistyön kehittämiseen.</a:t>
            </a:r>
          </a:p>
          <a:p>
            <a:pPr marL="0" indent="0">
              <a:buNone/>
            </a:pPr>
            <a:endParaRPr lang="fi-FI" dirty="0"/>
          </a:p>
        </p:txBody>
      </p:sp>
      <p:pic>
        <p:nvPicPr>
          <p:cNvPr id="2" name="Kuva 1" descr="Kuva, joka sisältää kohteen piirtäminen, ruoka&#10;&#10;Kuvaus luotu automaattisesti">
            <a:extLst>
              <a:ext uri="{FF2B5EF4-FFF2-40B4-BE49-F238E27FC236}">
                <a16:creationId xmlns:a16="http://schemas.microsoft.com/office/drawing/2014/main" id="{A24CAF9D-3A61-4CBA-F172-D2ABC1D2B1FC}"/>
              </a:ext>
            </a:extLst>
          </p:cNvPr>
          <p:cNvPicPr>
            <a:picLocks noChangeAspect="1"/>
          </p:cNvPicPr>
          <p:nvPr/>
        </p:nvPicPr>
        <p:blipFill>
          <a:blip r:embed="rId3"/>
          <a:stretch>
            <a:fillRect/>
          </a:stretch>
        </p:blipFill>
        <p:spPr>
          <a:xfrm>
            <a:off x="8592344" y="1707873"/>
            <a:ext cx="342900" cy="317500"/>
          </a:xfrm>
          <a:prstGeom prst="rect">
            <a:avLst/>
          </a:prstGeom>
        </p:spPr>
      </p:pic>
      <p:pic>
        <p:nvPicPr>
          <p:cNvPr id="3" name="Kuva 2">
            <a:extLst>
              <a:ext uri="{FF2B5EF4-FFF2-40B4-BE49-F238E27FC236}">
                <a16:creationId xmlns:a16="http://schemas.microsoft.com/office/drawing/2014/main" id="{D7F62465-1AE5-C476-6BC0-D26B69DD5D55}"/>
              </a:ext>
            </a:extLst>
          </p:cNvPr>
          <p:cNvPicPr>
            <a:picLocks noChangeAspect="1"/>
          </p:cNvPicPr>
          <p:nvPr/>
        </p:nvPicPr>
        <p:blipFill>
          <a:blip r:embed="rId4"/>
          <a:stretch>
            <a:fillRect/>
          </a:stretch>
        </p:blipFill>
        <p:spPr>
          <a:xfrm>
            <a:off x="3240881" y="1690688"/>
            <a:ext cx="355600" cy="330200"/>
          </a:xfrm>
          <a:prstGeom prst="rect">
            <a:avLst/>
          </a:prstGeom>
        </p:spPr>
      </p:pic>
    </p:spTree>
    <p:extLst>
      <p:ext uri="{BB962C8B-B14F-4D97-AF65-F5344CB8AC3E}">
        <p14:creationId xmlns:p14="http://schemas.microsoft.com/office/powerpoint/2010/main" val="13897808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AD23567-FCFA-1D3D-164E-C383C35C9EEA}"/>
              </a:ext>
            </a:extLst>
          </p:cNvPr>
          <p:cNvSpPr>
            <a:spLocks noGrp="1"/>
          </p:cNvSpPr>
          <p:nvPr>
            <p:ph type="title"/>
          </p:nvPr>
        </p:nvSpPr>
        <p:spPr/>
        <p:txBody>
          <a:bodyPr/>
          <a:lstStyle/>
          <a:p>
            <a:r>
              <a:rPr lang="fi-FI" dirty="0"/>
              <a:t>Arviointiraportti valmistui 7.6.2024</a:t>
            </a:r>
          </a:p>
        </p:txBody>
      </p:sp>
      <p:pic>
        <p:nvPicPr>
          <p:cNvPr id="6" name="Kuvan paikkamerkki 5" descr="Kuva, joka sisältää kohteen kirjoneulonta&#10;&#10;Kuvaus luotu automaattisesti">
            <a:extLst>
              <a:ext uri="{FF2B5EF4-FFF2-40B4-BE49-F238E27FC236}">
                <a16:creationId xmlns:a16="http://schemas.microsoft.com/office/drawing/2014/main" id="{33B41956-0CB7-E208-CC4F-5A958DD4A659}"/>
              </a:ext>
            </a:extLst>
          </p:cNvPr>
          <p:cNvPicPr>
            <a:picLocks noGrp="1" noChangeAspect="1"/>
          </p:cNvPicPr>
          <p:nvPr>
            <p:ph type="pic" sz="quarter" idx="13"/>
          </p:nvPr>
        </p:nvPicPr>
        <p:blipFill>
          <a:blip r:embed="rId3"/>
          <a:srcRect t="14223" b="14223"/>
          <a:stretch>
            <a:fillRect/>
          </a:stretch>
        </p:blipFill>
        <p:spPr>
          <a:xfrm>
            <a:off x="7836373" y="1825625"/>
            <a:ext cx="3643054" cy="2606541"/>
          </a:xfrm>
        </p:spPr>
      </p:pic>
      <p:sp>
        <p:nvSpPr>
          <p:cNvPr id="3" name="Sisällön paikkamerkki 2">
            <a:extLst>
              <a:ext uri="{FF2B5EF4-FFF2-40B4-BE49-F238E27FC236}">
                <a16:creationId xmlns:a16="http://schemas.microsoft.com/office/drawing/2014/main" id="{C8E7126C-A8C1-7470-A8D6-C63F33DFE972}"/>
              </a:ext>
            </a:extLst>
          </p:cNvPr>
          <p:cNvSpPr>
            <a:spLocks noGrp="1"/>
          </p:cNvSpPr>
          <p:nvPr>
            <p:ph idx="1"/>
          </p:nvPr>
        </p:nvSpPr>
        <p:spPr>
          <a:xfrm>
            <a:off x="838199" y="1825624"/>
            <a:ext cx="6998174" cy="4585335"/>
          </a:xfrm>
        </p:spPr>
        <p:txBody>
          <a:bodyPr>
            <a:normAutofit/>
          </a:bodyPr>
          <a:lstStyle/>
          <a:p>
            <a:r>
              <a:rPr lang="fi-FI" sz="1900" dirty="0"/>
              <a:t>Arvioinnissa tarkastellaan Vertaistervarit-hankkeen taloudellisia ja sosiaalisia vaikutuksia </a:t>
            </a:r>
            <a:r>
              <a:rPr lang="fi-FI" sz="1900" b="1" dirty="0"/>
              <a:t>SROI-arviointimenetelmään</a:t>
            </a:r>
            <a:r>
              <a:rPr lang="fi-FI" sz="1900" dirty="0"/>
              <a:t> tukeutuen.</a:t>
            </a:r>
          </a:p>
          <a:p>
            <a:r>
              <a:rPr lang="fi-FI" sz="1900" b="1" dirty="0"/>
              <a:t>Kuntoutussäätiö yhteistyössä Psoriasisliiton </a:t>
            </a:r>
            <a:r>
              <a:rPr lang="fi-FI" sz="1900" dirty="0"/>
              <a:t>kanssa.</a:t>
            </a:r>
          </a:p>
          <a:p>
            <a:pPr lvl="1"/>
            <a:r>
              <a:rPr lang="fi-FI" sz="1500" dirty="0">
                <a:effectLst/>
                <a:ea typeface="Aptos" panose="020B0004020202020204" pitchFamily="34" charset="0"/>
                <a:cs typeface="Arial" panose="020B0604020202020204" pitchFamily="34" charset="0"/>
              </a:rPr>
              <a:t>Timo Ilomäki, </a:t>
            </a:r>
            <a:r>
              <a:rPr lang="fi-FI" sz="1500" b="0" i="0" dirty="0">
                <a:solidFill>
                  <a:srgbClr val="1C1C1C"/>
                </a:solidFill>
                <a:effectLst/>
                <a:highlight>
                  <a:srgbClr val="FFFFFF"/>
                </a:highlight>
              </a:rPr>
              <a:t>Tutkija, VTM, </a:t>
            </a:r>
            <a:r>
              <a:rPr lang="fi-FI" sz="1500" b="0" i="0" dirty="0" err="1">
                <a:solidFill>
                  <a:srgbClr val="1C1C1C"/>
                </a:solidFill>
                <a:effectLst/>
                <a:highlight>
                  <a:srgbClr val="FFFFFF"/>
                </a:highlight>
              </a:rPr>
              <a:t>TtM</a:t>
            </a:r>
            <a:endParaRPr lang="fi-FI" sz="1500" dirty="0">
              <a:effectLst/>
              <a:ea typeface="Aptos" panose="020B0004020202020204" pitchFamily="34" charset="0"/>
              <a:cs typeface="Arial" panose="020B0604020202020204" pitchFamily="34" charset="0"/>
            </a:endParaRPr>
          </a:p>
          <a:p>
            <a:pPr lvl="1"/>
            <a:r>
              <a:rPr lang="fi-FI" sz="1500" dirty="0">
                <a:effectLst/>
                <a:ea typeface="Aptos" panose="020B0004020202020204" pitchFamily="34" charset="0"/>
                <a:cs typeface="Arial" panose="020B0604020202020204" pitchFamily="34" charset="0"/>
              </a:rPr>
              <a:t>Satu Niskanen, </a:t>
            </a:r>
            <a:r>
              <a:rPr lang="fi-FI" sz="1500" dirty="0">
                <a:solidFill>
                  <a:srgbClr val="242424"/>
                </a:solidFill>
                <a:effectLst/>
                <a:highlight>
                  <a:srgbClr val="FFFFFF"/>
                </a:highlight>
                <a:ea typeface="Aptos" panose="020B0004020202020204" pitchFamily="34" charset="0"/>
                <a:cs typeface="Aptos" panose="020B0004020202020204" pitchFamily="34" charset="0"/>
              </a:rPr>
              <a:t>Koulutus- ja kustannusvaikuttavuustoiminnan päällikkö, </a:t>
            </a:r>
            <a:r>
              <a:rPr lang="fi-FI" sz="1500" b="0" i="0" dirty="0" err="1">
                <a:solidFill>
                  <a:srgbClr val="1C1C1C"/>
                </a:solidFill>
                <a:effectLst/>
                <a:highlight>
                  <a:srgbClr val="FFFFFF"/>
                </a:highlight>
              </a:rPr>
              <a:t>TtM</a:t>
            </a:r>
            <a:endParaRPr lang="fi-FI" sz="1500" dirty="0">
              <a:effectLst/>
              <a:ea typeface="Aptos" panose="020B0004020202020204" pitchFamily="34" charset="0"/>
              <a:cs typeface="Arial" panose="020B0604020202020204" pitchFamily="34" charset="0"/>
            </a:endParaRPr>
          </a:p>
          <a:p>
            <a:pPr lvl="1"/>
            <a:r>
              <a:rPr lang="fi-FI" sz="1500" dirty="0">
                <a:effectLst/>
                <a:ea typeface="Aptos" panose="020B0004020202020204" pitchFamily="34" charset="0"/>
                <a:cs typeface="Arial" panose="020B0604020202020204" pitchFamily="34" charset="0"/>
              </a:rPr>
              <a:t>Erna Alitalo, </a:t>
            </a:r>
            <a:r>
              <a:rPr lang="fi-FI" sz="1500" dirty="0">
                <a:solidFill>
                  <a:srgbClr val="000000"/>
                </a:solidFill>
                <a:effectLst/>
                <a:ea typeface="Aptos" panose="020B0004020202020204" pitchFamily="34" charset="0"/>
                <a:cs typeface="Aptos" panose="020B0004020202020204" pitchFamily="34" charset="0"/>
              </a:rPr>
              <a:t>Rahoitus- ja TKI-päällikkö, VTM</a:t>
            </a:r>
          </a:p>
          <a:p>
            <a:pPr lvl="1"/>
            <a:r>
              <a:rPr lang="fi-FI" sz="1500" dirty="0">
                <a:effectLst/>
                <a:ea typeface="Aptos" panose="020B0004020202020204" pitchFamily="34" charset="0"/>
                <a:cs typeface="Aptos" panose="020B0004020202020204" pitchFamily="34" charset="0"/>
              </a:rPr>
              <a:t>Psoriasisliitosta projektipäällikkö Anne Savuoja ja </a:t>
            </a:r>
            <a:r>
              <a:rPr lang="fi-FI" sz="1500" dirty="0">
                <a:ea typeface="Aptos" panose="020B0004020202020204" pitchFamily="34" charset="0"/>
                <a:cs typeface="Aptos" panose="020B0004020202020204" pitchFamily="34" charset="0"/>
              </a:rPr>
              <a:t>toiminnanjohtaja Sonja Bäckman</a:t>
            </a:r>
            <a:endParaRPr lang="fi-FI" sz="1500" dirty="0">
              <a:effectLst/>
              <a:ea typeface="Aptos" panose="020B0004020202020204" pitchFamily="34" charset="0"/>
              <a:cs typeface="Aptos" panose="020B0004020202020204" pitchFamily="34" charset="0"/>
            </a:endParaRPr>
          </a:p>
          <a:p>
            <a:r>
              <a:rPr lang="fi-FI" sz="1900" dirty="0"/>
              <a:t>Arvioinnin kohteena oli vuonna 2021 toteutuneet kuusi Vertaistervarit-ryhmää.</a:t>
            </a:r>
          </a:p>
          <a:p>
            <a:r>
              <a:rPr lang="fi-FI" sz="1900" dirty="0"/>
              <a:t>Keräsimme seurantatieto ensimmäisellä ja viimeisellä ryhmätapaamiskerralla sekä kuuden kuukauden kuluttua ryhmän päättymisestä.</a:t>
            </a:r>
          </a:p>
          <a:p>
            <a:endParaRPr lang="fi-FI" dirty="0"/>
          </a:p>
        </p:txBody>
      </p:sp>
    </p:spTree>
    <p:extLst>
      <p:ext uri="{BB962C8B-B14F-4D97-AF65-F5344CB8AC3E}">
        <p14:creationId xmlns:p14="http://schemas.microsoft.com/office/powerpoint/2010/main" val="7587819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37A6479-BDCA-BD08-55CB-FE2D8024EB9E}"/>
              </a:ext>
            </a:extLst>
          </p:cNvPr>
          <p:cNvSpPr>
            <a:spLocks noGrp="1"/>
          </p:cNvSpPr>
          <p:nvPr>
            <p:ph type="title"/>
          </p:nvPr>
        </p:nvSpPr>
        <p:spPr>
          <a:xfrm>
            <a:off x="838200" y="365125"/>
            <a:ext cx="10515600" cy="929521"/>
          </a:xfrm>
        </p:spPr>
        <p:txBody>
          <a:bodyPr/>
          <a:lstStyle/>
          <a:p>
            <a:r>
              <a:rPr lang="fi-FI" dirty="0"/>
              <a:t>Vaikuttava vertaistoiminta jatkuu…</a:t>
            </a:r>
          </a:p>
        </p:txBody>
      </p:sp>
      <p:sp>
        <p:nvSpPr>
          <p:cNvPr id="3" name="Sisällön paikkamerkki 2">
            <a:extLst>
              <a:ext uri="{FF2B5EF4-FFF2-40B4-BE49-F238E27FC236}">
                <a16:creationId xmlns:a16="http://schemas.microsoft.com/office/drawing/2014/main" id="{6D3A1EFB-A73E-F654-20CC-EF2773B050C8}"/>
              </a:ext>
            </a:extLst>
          </p:cNvPr>
          <p:cNvSpPr>
            <a:spLocks noGrp="1"/>
          </p:cNvSpPr>
          <p:nvPr>
            <p:ph idx="1"/>
          </p:nvPr>
        </p:nvSpPr>
        <p:spPr>
          <a:xfrm>
            <a:off x="838200" y="1412341"/>
            <a:ext cx="5979059" cy="4764622"/>
          </a:xfrm>
        </p:spPr>
        <p:txBody>
          <a:bodyPr>
            <a:normAutofit/>
          </a:bodyPr>
          <a:lstStyle/>
          <a:p>
            <a:pPr marL="0" indent="0">
              <a:buNone/>
            </a:pPr>
            <a:r>
              <a:rPr lang="fi-FI" sz="1800" b="1" dirty="0">
                <a:effectLst/>
                <a:latin typeface="Aptos" panose="020B0004020202020204" pitchFamily="34" charset="0"/>
                <a:ea typeface="Aptos" panose="020B0004020202020204" pitchFamily="34" charset="0"/>
                <a:cs typeface="Arial" panose="020B0604020202020204" pitchFamily="34" charset="0"/>
              </a:rPr>
              <a:t>Vertaistervarit-ohjaajat  (</a:t>
            </a:r>
            <a:r>
              <a:rPr lang="fi-FI" sz="1800" dirty="0">
                <a:effectLst/>
                <a:latin typeface="Aptos" panose="020B0004020202020204" pitchFamily="34" charset="0"/>
                <a:ea typeface="Aptos" panose="020B0004020202020204" pitchFamily="34" charset="0"/>
                <a:cs typeface="Arial" panose="020B0604020202020204" pitchFamily="34" charset="0"/>
              </a:rPr>
              <a:t>40) on yhteystietolistalla (Psoriasisliitto hallinnoi), Hengitysliitolla omat ohjaajat</a:t>
            </a:r>
          </a:p>
          <a:p>
            <a:pPr marL="0" indent="0">
              <a:buNone/>
            </a:pPr>
            <a:r>
              <a:rPr lang="fi-FI" dirty="0">
                <a:solidFill>
                  <a:schemeClr val="tx2"/>
                </a:solidFill>
                <a:latin typeface="Aptos" panose="020B0004020202020204" pitchFamily="34" charset="0"/>
                <a:ea typeface="Aptos" panose="020B0004020202020204" pitchFamily="34" charset="0"/>
                <a:cs typeface="Arial" panose="020B0604020202020204" pitchFamily="34" charset="0"/>
                <a:hlinkClick r:id="rId3"/>
              </a:rPr>
              <a:t>www.vertaistervarit.fi</a:t>
            </a:r>
            <a:r>
              <a:rPr lang="fi-FI" dirty="0">
                <a:solidFill>
                  <a:schemeClr val="tx2"/>
                </a:solidFill>
                <a:latin typeface="Aptos" panose="020B0004020202020204" pitchFamily="34" charset="0"/>
                <a:ea typeface="Aptos" panose="020B0004020202020204" pitchFamily="34" charset="0"/>
                <a:cs typeface="Arial" panose="020B0604020202020204" pitchFamily="34" charset="0"/>
              </a:rPr>
              <a:t> </a:t>
            </a:r>
            <a:r>
              <a:rPr lang="fi-FI" b="1" dirty="0">
                <a:latin typeface="Aptos" panose="020B0004020202020204" pitchFamily="34" charset="0"/>
                <a:ea typeface="Aptos" panose="020B0004020202020204" pitchFamily="34" charset="0"/>
                <a:cs typeface="Arial" panose="020B0604020202020204" pitchFamily="34" charset="0"/>
              </a:rPr>
              <a:t>verkkosivua</a:t>
            </a:r>
            <a:r>
              <a:rPr lang="fi-FI" dirty="0">
                <a:latin typeface="Aptos" panose="020B0004020202020204" pitchFamily="34" charset="0"/>
                <a:ea typeface="Aptos" panose="020B0004020202020204" pitchFamily="34" charset="0"/>
                <a:cs typeface="Arial" panose="020B0604020202020204" pitchFamily="34" charset="0"/>
              </a:rPr>
              <a:t> ylläpidetään v. 2025:</a:t>
            </a:r>
          </a:p>
          <a:p>
            <a:pPr lvl="1"/>
            <a:r>
              <a:rPr lang="fi-FI" dirty="0">
                <a:effectLst/>
                <a:latin typeface="Aptos" panose="020B0004020202020204" pitchFamily="34" charset="0"/>
                <a:ea typeface="Aptos" panose="020B0004020202020204" pitchFamily="34" charset="0"/>
                <a:cs typeface="Arial" panose="020B0604020202020204" pitchFamily="34" charset="0"/>
              </a:rPr>
              <a:t>Vertaistervarit-ryhmämalli </a:t>
            </a:r>
          </a:p>
          <a:p>
            <a:pPr lvl="1"/>
            <a:r>
              <a:rPr lang="fi-FI" dirty="0">
                <a:latin typeface="Aptos" panose="020B0004020202020204" pitchFamily="34" charset="0"/>
                <a:ea typeface="Aptos" panose="020B0004020202020204" pitchFamily="34" charset="0"/>
                <a:cs typeface="Arial" panose="020B0604020202020204" pitchFamily="34" charset="0"/>
              </a:rPr>
              <a:t>H</a:t>
            </a:r>
            <a:r>
              <a:rPr lang="fi-FI" dirty="0">
                <a:effectLst/>
                <a:latin typeface="Aptos" panose="020B0004020202020204" pitchFamily="34" charset="0"/>
                <a:ea typeface="Aptos" panose="020B0004020202020204" pitchFamily="34" charset="0"/>
                <a:cs typeface="Arial" panose="020B0604020202020204" pitchFamily="34" charset="0"/>
              </a:rPr>
              <a:t>yvinvointitapahtumamalli</a:t>
            </a:r>
          </a:p>
          <a:p>
            <a:pPr marL="0" indent="0">
              <a:buNone/>
            </a:pPr>
            <a:r>
              <a:rPr lang="fi-FI" b="1" dirty="0">
                <a:latin typeface="Aptos" panose="020B0004020202020204" pitchFamily="34" charset="0"/>
                <a:ea typeface="Aptos" panose="020B0004020202020204" pitchFamily="34" charset="0"/>
                <a:cs typeface="Arial" panose="020B0604020202020204" pitchFamily="34" charset="0"/>
              </a:rPr>
              <a:t>Vertaistervarit-ohjaajakoulutuksen uusi nimi: </a:t>
            </a:r>
            <a:r>
              <a:rPr lang="fi-FI" b="1" dirty="0">
                <a:solidFill>
                  <a:schemeClr val="tx2"/>
                </a:solidFill>
                <a:latin typeface="Aptos" panose="020B0004020202020204" pitchFamily="34" charset="0"/>
                <a:ea typeface="Aptos" panose="020B0004020202020204" pitchFamily="34" charset="0"/>
                <a:cs typeface="Arial" panose="020B0604020202020204" pitchFamily="34" charset="0"/>
              </a:rPr>
              <a:t>Elintapamuutosryhmän vertaisohjaajakoulutus</a:t>
            </a:r>
            <a:endParaRPr lang="fi-FI" sz="1800" b="1" dirty="0">
              <a:effectLst/>
              <a:latin typeface="Aptos" panose="020B0004020202020204" pitchFamily="34" charset="0"/>
              <a:ea typeface="Aptos" panose="020B0004020202020204" pitchFamily="34" charset="0"/>
              <a:cs typeface="Arial" panose="020B0604020202020204" pitchFamily="34" charset="0"/>
            </a:endParaRPr>
          </a:p>
          <a:p>
            <a:pPr lvl="1"/>
            <a:r>
              <a:rPr lang="fi-FI" b="1" dirty="0">
                <a:latin typeface="Aptos" panose="020B0004020202020204" pitchFamily="34" charset="0"/>
                <a:ea typeface="Aptos" panose="020B0004020202020204" pitchFamily="34" charset="0"/>
                <a:cs typeface="Arial" panose="020B0604020202020204" pitchFamily="34" charset="0"/>
              </a:rPr>
              <a:t>Koulutusmallit</a:t>
            </a:r>
            <a:r>
              <a:rPr lang="fi-FI" dirty="0">
                <a:latin typeface="Aptos" panose="020B0004020202020204" pitchFamily="34" charset="0"/>
                <a:ea typeface="Aptos" panose="020B0004020202020204" pitchFamily="34" charset="0"/>
                <a:cs typeface="Arial" panose="020B0604020202020204" pitchFamily="34" charset="0"/>
              </a:rPr>
              <a:t> suunnittelimme yhteistyössä järjestöjen ja Opintokeskus </a:t>
            </a:r>
            <a:r>
              <a:rPr lang="fi-FI" dirty="0" err="1">
                <a:latin typeface="Aptos" panose="020B0004020202020204" pitchFamily="34" charset="0"/>
                <a:ea typeface="Aptos" panose="020B0004020202020204" pitchFamily="34" charset="0"/>
                <a:cs typeface="Arial" panose="020B0604020202020204" pitchFamily="34" charset="0"/>
              </a:rPr>
              <a:t>Siviksen</a:t>
            </a:r>
            <a:r>
              <a:rPr lang="fi-FI" dirty="0">
                <a:latin typeface="Aptos" panose="020B0004020202020204" pitchFamily="34" charset="0"/>
                <a:ea typeface="Aptos" panose="020B0004020202020204" pitchFamily="34" charset="0"/>
                <a:cs typeface="Arial" panose="020B0604020202020204" pitchFamily="34" charset="0"/>
              </a:rPr>
              <a:t> kanssa.</a:t>
            </a:r>
          </a:p>
          <a:p>
            <a:pPr lvl="1"/>
            <a:r>
              <a:rPr lang="fi-FI" dirty="0">
                <a:latin typeface="Aptos" panose="020B0004020202020204" pitchFamily="34" charset="0"/>
                <a:ea typeface="Aptos" panose="020B0004020202020204" pitchFamily="34" charset="0"/>
                <a:cs typeface="Arial" panose="020B0604020202020204" pitchFamily="34" charset="0"/>
              </a:rPr>
              <a:t>Opintokeskus </a:t>
            </a:r>
            <a:r>
              <a:rPr lang="fi-FI" dirty="0" err="1">
                <a:latin typeface="Aptos" panose="020B0004020202020204" pitchFamily="34" charset="0"/>
                <a:ea typeface="Aptos" panose="020B0004020202020204" pitchFamily="34" charset="0"/>
                <a:cs typeface="Arial" panose="020B0604020202020204" pitchFamily="34" charset="0"/>
              </a:rPr>
              <a:t>Siviksen</a:t>
            </a:r>
            <a:r>
              <a:rPr lang="fi-FI" dirty="0">
                <a:latin typeface="Aptos" panose="020B0004020202020204" pitchFamily="34" charset="0"/>
                <a:ea typeface="Aptos" panose="020B0004020202020204" pitchFamily="34" charset="0"/>
                <a:cs typeface="Arial" panose="020B0604020202020204" pitchFamily="34" charset="0"/>
              </a:rPr>
              <a:t> kautta opintosuoritukset viedään Kansalliseen opintosuoritusrekisteriin Koskeen.</a:t>
            </a:r>
          </a:p>
          <a:p>
            <a:pPr marL="0" indent="0">
              <a:buNone/>
            </a:pPr>
            <a:r>
              <a:rPr lang="fi-FI" b="1" dirty="0">
                <a:latin typeface="Aptos" panose="020B0004020202020204" pitchFamily="34" charset="0"/>
                <a:ea typeface="Aptos" panose="020B0004020202020204" pitchFamily="34" charset="0"/>
                <a:cs typeface="Arial" panose="020B0604020202020204" pitchFamily="34" charset="0"/>
              </a:rPr>
              <a:t>Psoriasisliitto kiittää </a:t>
            </a:r>
            <a:r>
              <a:rPr lang="fi-FI" dirty="0">
                <a:latin typeface="Aptos" panose="020B0004020202020204" pitchFamily="34" charset="0"/>
                <a:ea typeface="Aptos" panose="020B0004020202020204" pitchFamily="34" charset="0"/>
                <a:cs typeface="Arial" panose="020B0604020202020204" pitchFamily="34" charset="0"/>
              </a:rPr>
              <a:t>Vertaistervarit-ryhmiin osallistuneita, Vertaistervarit-ohjaajia, ohjausryhmän jäseniä ja kaikkia hankekumppaneita tuloksellisesta yhteistyöstä </a:t>
            </a:r>
            <a:r>
              <a:rPr lang="fi-FI" dirty="0">
                <a:latin typeface="Aptos" panose="020B0004020202020204" pitchFamily="34" charset="0"/>
                <a:ea typeface="Aptos" panose="020B0004020202020204" pitchFamily="34" charset="0"/>
                <a:cs typeface="Arial" panose="020B0604020202020204" pitchFamily="34" charset="0"/>
                <a:sym typeface="Wingdings" panose="05000000000000000000" pitchFamily="2" charset="2"/>
              </a:rPr>
              <a:t></a:t>
            </a:r>
            <a:endParaRPr lang="fi-FI" sz="1800" dirty="0">
              <a:effectLst/>
              <a:latin typeface="Aptos" panose="020B0004020202020204" pitchFamily="34" charset="0"/>
              <a:ea typeface="Aptos" panose="020B0004020202020204" pitchFamily="34" charset="0"/>
              <a:cs typeface="Arial" panose="020B0604020202020204" pitchFamily="34" charset="0"/>
            </a:endParaRPr>
          </a:p>
          <a:p>
            <a:endParaRPr lang="fi-FI" dirty="0"/>
          </a:p>
        </p:txBody>
      </p:sp>
      <p:pic>
        <p:nvPicPr>
          <p:cNvPr id="6" name="Kuvan paikkamerkki 5" descr="Kuva, joka sisältää kohteen teksti, seinä, piirros, taide&#10;&#10;Kuvaus luotu automaattisesti">
            <a:extLst>
              <a:ext uri="{FF2B5EF4-FFF2-40B4-BE49-F238E27FC236}">
                <a16:creationId xmlns:a16="http://schemas.microsoft.com/office/drawing/2014/main" id="{7FA278B4-0EE0-CEB3-45B9-5C7BF2E24F32}"/>
              </a:ext>
            </a:extLst>
          </p:cNvPr>
          <p:cNvPicPr>
            <a:picLocks noGrp="1" noChangeAspect="1"/>
          </p:cNvPicPr>
          <p:nvPr>
            <p:ph type="pic" sz="quarter" idx="13"/>
          </p:nvPr>
        </p:nvPicPr>
        <p:blipFill>
          <a:blip r:embed="rId4"/>
          <a:srcRect l="29876" r="29876"/>
          <a:stretch>
            <a:fillRect/>
          </a:stretch>
        </p:blipFill>
        <p:spPr>
          <a:xfrm rot="5400000">
            <a:off x="7796850" y="1270429"/>
            <a:ext cx="2860597" cy="3997862"/>
          </a:xfrm>
        </p:spPr>
      </p:pic>
      <p:pic>
        <p:nvPicPr>
          <p:cNvPr id="4" name="Kuva 3" descr="Kuva, joka sisältää kohteen piirtäminen, ruoka&#10;&#10;Kuvaus luotu automaattisesti">
            <a:extLst>
              <a:ext uri="{FF2B5EF4-FFF2-40B4-BE49-F238E27FC236}">
                <a16:creationId xmlns:a16="http://schemas.microsoft.com/office/drawing/2014/main" id="{3FC7BE51-816A-AD52-6109-C558E47DE59F}"/>
              </a:ext>
            </a:extLst>
          </p:cNvPr>
          <p:cNvPicPr>
            <a:picLocks noChangeAspect="1"/>
          </p:cNvPicPr>
          <p:nvPr/>
        </p:nvPicPr>
        <p:blipFill>
          <a:blip r:embed="rId5"/>
          <a:stretch>
            <a:fillRect/>
          </a:stretch>
        </p:blipFill>
        <p:spPr>
          <a:xfrm>
            <a:off x="7400938" y="671135"/>
            <a:ext cx="342900" cy="317500"/>
          </a:xfrm>
          <a:prstGeom prst="rect">
            <a:avLst/>
          </a:prstGeom>
        </p:spPr>
      </p:pic>
      <p:pic>
        <p:nvPicPr>
          <p:cNvPr id="7" name="Kuva 6" descr="Kuva, joka sisältää kohteen teksti, Fontti, kuvakaappaus, muotoilu&#10;&#10;Kuvaus luotu automaattisesti">
            <a:extLst>
              <a:ext uri="{FF2B5EF4-FFF2-40B4-BE49-F238E27FC236}">
                <a16:creationId xmlns:a16="http://schemas.microsoft.com/office/drawing/2014/main" id="{0D7F1CC4-3F96-896C-F6D8-259C1C86CECC}"/>
              </a:ext>
            </a:extLst>
          </p:cNvPr>
          <p:cNvPicPr>
            <a:picLocks noChangeAspect="1"/>
          </p:cNvPicPr>
          <p:nvPr/>
        </p:nvPicPr>
        <p:blipFill>
          <a:blip r:embed="rId6"/>
          <a:stretch>
            <a:fillRect/>
          </a:stretch>
        </p:blipFill>
        <p:spPr>
          <a:xfrm>
            <a:off x="9856300" y="3429000"/>
            <a:ext cx="2126178" cy="1700942"/>
          </a:xfrm>
          <a:prstGeom prst="rect">
            <a:avLst/>
          </a:prstGeom>
        </p:spPr>
      </p:pic>
    </p:spTree>
    <p:extLst>
      <p:ext uri="{BB962C8B-B14F-4D97-AF65-F5344CB8AC3E}">
        <p14:creationId xmlns:p14="http://schemas.microsoft.com/office/powerpoint/2010/main" val="40018650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F43CF1B-7897-AE3E-9A19-E568A33947F7}"/>
              </a:ext>
            </a:extLst>
          </p:cNvPr>
          <p:cNvSpPr>
            <a:spLocks noGrp="1"/>
          </p:cNvSpPr>
          <p:nvPr>
            <p:ph type="title"/>
          </p:nvPr>
        </p:nvSpPr>
        <p:spPr>
          <a:xfrm>
            <a:off x="838200" y="365126"/>
            <a:ext cx="10515600" cy="878884"/>
          </a:xfrm>
        </p:spPr>
        <p:txBody>
          <a:bodyPr/>
          <a:lstStyle/>
          <a:p>
            <a:r>
              <a:rPr lang="fi-FI" dirty="0"/>
              <a:t>Raportissa käytetty kirjallisuus:</a:t>
            </a:r>
          </a:p>
        </p:txBody>
      </p:sp>
      <p:sp>
        <p:nvSpPr>
          <p:cNvPr id="3" name="Sisällön paikkamerkki 2">
            <a:extLst>
              <a:ext uri="{FF2B5EF4-FFF2-40B4-BE49-F238E27FC236}">
                <a16:creationId xmlns:a16="http://schemas.microsoft.com/office/drawing/2014/main" id="{9698FA59-B9CB-AD69-ACFD-C5A50192307F}"/>
              </a:ext>
            </a:extLst>
          </p:cNvPr>
          <p:cNvSpPr>
            <a:spLocks noGrp="1"/>
          </p:cNvSpPr>
          <p:nvPr>
            <p:ph idx="1"/>
          </p:nvPr>
        </p:nvSpPr>
        <p:spPr>
          <a:xfrm>
            <a:off x="838200" y="1073888"/>
            <a:ext cx="10515600" cy="5103075"/>
          </a:xfrm>
        </p:spPr>
        <p:txBody>
          <a:bodyPr>
            <a:noAutofit/>
          </a:bodyPr>
          <a:lstStyle/>
          <a:p>
            <a:pPr marL="0" indent="0">
              <a:lnSpc>
                <a:spcPct val="100000"/>
              </a:lnSpc>
              <a:spcAft>
                <a:spcPts val="800"/>
              </a:spcAft>
              <a:buNone/>
            </a:pPr>
            <a:r>
              <a:rPr lang="fi-FI" sz="1200" dirty="0">
                <a:effectLst/>
                <a:ea typeface="Aptos" panose="020B0004020202020204" pitchFamily="34" charset="0"/>
                <a:cs typeface="Aptos" panose="020B0004020202020204" pitchFamily="34" charset="0"/>
              </a:rPr>
              <a:t>Haukka-Wacklin T (2007). Avosopeutumisvalmennuksen vaikuttavuus MS-kuntoutujien koherenssin tunteeseen sekä kuntoutuskokemuksiin ja -muutoksiin. Pro gradu -tutkielma. Sosiaali-politiikan ja sosiaalityön laitos, Tampereen yliopisto, Tampere.</a:t>
            </a:r>
            <a:endParaRPr lang="fi-FI" sz="1200" dirty="0">
              <a:effectLst/>
              <a:ea typeface="Aptos" panose="020B0004020202020204" pitchFamily="34" charset="0"/>
              <a:cs typeface="Arial" panose="020B0604020202020204" pitchFamily="34" charset="0"/>
            </a:endParaRPr>
          </a:p>
          <a:p>
            <a:pPr marL="0" indent="0">
              <a:lnSpc>
                <a:spcPct val="100000"/>
              </a:lnSpc>
              <a:spcAft>
                <a:spcPts val="800"/>
              </a:spcAft>
              <a:buNone/>
            </a:pPr>
            <a:r>
              <a:rPr lang="fi-FI" sz="1200" dirty="0">
                <a:effectLst/>
                <a:ea typeface="Aptos" panose="020B0004020202020204" pitchFamily="34" charset="0"/>
                <a:cs typeface="Arial" panose="020B0604020202020204" pitchFamily="34" charset="0"/>
              </a:rPr>
              <a:t>Heino A S M &amp; Arminen I (2024) Verkkovertaistuki järjestöjen auttamistyönä -ryhmämuotoisen verkkovertaistuen rakenteet, sisällöt ja saavutettavuus. Verkkovertaistuki-hanke 2021-2023. </a:t>
            </a:r>
            <a:r>
              <a:rPr lang="fi-FI" sz="1200" dirty="0">
                <a:effectLst/>
                <a:ea typeface="Aptos" panose="020B0004020202020204" pitchFamily="34" charset="0"/>
                <a:cs typeface="Aptos" panose="020B0004020202020204" pitchFamily="34" charset="0"/>
              </a:rPr>
              <a:t>Helsingin yliopisto. </a:t>
            </a:r>
            <a:r>
              <a:rPr lang="fi-FI" sz="1200" u="sng" dirty="0">
                <a:solidFill>
                  <a:srgbClr val="467886"/>
                </a:solidFill>
                <a:effectLst/>
                <a:ea typeface="Aptos" panose="020B0004020202020204" pitchFamily="34" charset="0"/>
                <a:cs typeface="Aptos" panose="020B0004020202020204" pitchFamily="34" charset="0"/>
                <a:hlinkClick r:id="rId3"/>
              </a:rPr>
              <a:t>https://psori.fi/wp-content/uploads/2024/05/Verkkovertaistuki-jarjestojen-auttamistyona-_loppuraportti_2024-ID-31054.pdf</a:t>
            </a:r>
            <a:r>
              <a:rPr lang="fi-FI" sz="1200" dirty="0">
                <a:effectLst/>
                <a:ea typeface="Aptos" panose="020B0004020202020204" pitchFamily="34" charset="0"/>
                <a:cs typeface="Aptos" panose="020B0004020202020204" pitchFamily="34" charset="0"/>
              </a:rPr>
              <a:t> </a:t>
            </a:r>
            <a:endParaRPr lang="fi-FI" sz="1200" dirty="0">
              <a:effectLst/>
              <a:ea typeface="Aptos" panose="020B0004020202020204" pitchFamily="34" charset="0"/>
              <a:cs typeface="Arial" panose="020B0604020202020204" pitchFamily="34" charset="0"/>
            </a:endParaRPr>
          </a:p>
          <a:p>
            <a:pPr marL="0" indent="0">
              <a:lnSpc>
                <a:spcPct val="100000"/>
              </a:lnSpc>
              <a:spcAft>
                <a:spcPts val="800"/>
              </a:spcAft>
              <a:buNone/>
            </a:pPr>
            <a:r>
              <a:rPr lang="fi-FI" sz="1200" dirty="0">
                <a:effectLst/>
                <a:ea typeface="Aptos" panose="020B0004020202020204" pitchFamily="34" charset="0"/>
                <a:cs typeface="Aptos" panose="020B0004020202020204" pitchFamily="34" charset="0"/>
              </a:rPr>
              <a:t>Kettunen S (2021) Terveyden rahallinen arvo </a:t>
            </a:r>
            <a:r>
              <a:rPr lang="fi-FI" sz="1200" dirty="0" err="1">
                <a:effectLst/>
                <a:ea typeface="Aptos" panose="020B0004020202020204" pitchFamily="34" charset="0"/>
                <a:cs typeface="Aptos" panose="020B0004020202020204" pitchFamily="34" charset="0"/>
              </a:rPr>
              <a:t>Wellbeing</a:t>
            </a:r>
            <a:r>
              <a:rPr lang="fi-FI" sz="1200" dirty="0">
                <a:effectLst/>
                <a:ea typeface="Aptos" panose="020B0004020202020204" pitchFamily="34" charset="0"/>
                <a:cs typeface="Aptos" panose="020B0004020202020204" pitchFamily="34" charset="0"/>
              </a:rPr>
              <a:t> </a:t>
            </a:r>
            <a:r>
              <a:rPr lang="fi-FI" sz="1200" dirty="0" err="1">
                <a:effectLst/>
                <a:ea typeface="Aptos" panose="020B0004020202020204" pitchFamily="34" charset="0"/>
                <a:cs typeface="Aptos" panose="020B0004020202020204" pitchFamily="34" charset="0"/>
              </a:rPr>
              <a:t>Valuation</a:t>
            </a:r>
            <a:r>
              <a:rPr lang="fi-FI" sz="1200" dirty="0">
                <a:effectLst/>
                <a:ea typeface="Aptos" panose="020B0004020202020204" pitchFamily="34" charset="0"/>
                <a:cs typeface="Aptos" panose="020B0004020202020204" pitchFamily="34" charset="0"/>
              </a:rPr>
              <a:t> -menetelmällä. Pro gradu -tutkielma (terveystaloustiede). Sosiaali- ja terveysjohtamisen laitos, Itä-Suomen yliopisto, Kuopio.</a:t>
            </a:r>
            <a:endParaRPr lang="fi-FI" sz="1200" dirty="0">
              <a:effectLst/>
              <a:ea typeface="Aptos" panose="020B0004020202020204" pitchFamily="34" charset="0"/>
              <a:cs typeface="Arial" panose="020B0604020202020204" pitchFamily="34" charset="0"/>
            </a:endParaRPr>
          </a:p>
          <a:p>
            <a:pPr marL="0" indent="0">
              <a:lnSpc>
                <a:spcPct val="100000"/>
              </a:lnSpc>
              <a:spcAft>
                <a:spcPts val="800"/>
              </a:spcAft>
              <a:buNone/>
            </a:pPr>
            <a:r>
              <a:rPr lang="fi-FI" sz="1200" dirty="0">
                <a:effectLst/>
                <a:ea typeface="Aptos" panose="020B0004020202020204" pitchFamily="34" charset="0"/>
                <a:cs typeface="Aptos" panose="020B0004020202020204" pitchFamily="34" charset="0"/>
              </a:rPr>
              <a:t>Klemelä J (2016) Järjestöt, vaikuttavuus &amp; raha – SROI-arviointimenetelmä. SOSTE Suomen </a:t>
            </a:r>
            <a:r>
              <a:rPr lang="fi-FI" sz="1200" dirty="0" err="1">
                <a:effectLst/>
                <a:ea typeface="Aptos" panose="020B0004020202020204" pitchFamily="34" charset="0"/>
                <a:cs typeface="Aptos" panose="020B0004020202020204" pitchFamily="34" charset="0"/>
              </a:rPr>
              <a:t>sosiaali</a:t>
            </a:r>
            <a:r>
              <a:rPr lang="fi-FI" sz="1200" dirty="0">
                <a:effectLst/>
                <a:ea typeface="Aptos" panose="020B0004020202020204" pitchFamily="34" charset="0"/>
                <a:cs typeface="Aptos" panose="020B0004020202020204" pitchFamily="34" charset="0"/>
              </a:rPr>
              <a:t> ja terveys ry, Helsinki.</a:t>
            </a:r>
            <a:endParaRPr lang="fi-FI" sz="1200" dirty="0">
              <a:effectLst/>
              <a:ea typeface="Aptos" panose="020B0004020202020204" pitchFamily="34" charset="0"/>
              <a:cs typeface="Arial" panose="020B0604020202020204" pitchFamily="34" charset="0"/>
            </a:endParaRPr>
          </a:p>
          <a:p>
            <a:pPr marL="0" indent="0">
              <a:lnSpc>
                <a:spcPct val="100000"/>
              </a:lnSpc>
              <a:spcAft>
                <a:spcPts val="800"/>
              </a:spcAft>
              <a:buNone/>
            </a:pPr>
            <a:r>
              <a:rPr lang="fi-FI" sz="1200" dirty="0" err="1">
                <a:effectLst/>
                <a:ea typeface="Aptos" panose="020B0004020202020204" pitchFamily="34" charset="0"/>
                <a:cs typeface="Arial" panose="020B0604020202020204" pitchFamily="34" charset="0"/>
              </a:rPr>
              <a:t>Laimio</a:t>
            </a:r>
            <a:r>
              <a:rPr lang="fi-FI" sz="1200" dirty="0">
                <a:effectLst/>
                <a:ea typeface="Aptos" panose="020B0004020202020204" pitchFamily="34" charset="0"/>
                <a:cs typeface="Arial" panose="020B0604020202020204" pitchFamily="34" charset="0"/>
              </a:rPr>
              <a:t> A &amp; </a:t>
            </a:r>
            <a:r>
              <a:rPr lang="fi-FI" sz="1200" dirty="0" err="1">
                <a:effectLst/>
                <a:ea typeface="Aptos" panose="020B0004020202020204" pitchFamily="34" charset="0"/>
                <a:cs typeface="Arial" panose="020B0604020202020204" pitchFamily="34" charset="0"/>
              </a:rPr>
              <a:t>Karnell</a:t>
            </a:r>
            <a:r>
              <a:rPr lang="fi-FI" sz="1200" dirty="0">
                <a:effectLst/>
                <a:ea typeface="Aptos" panose="020B0004020202020204" pitchFamily="34" charset="0"/>
                <a:cs typeface="Arial" panose="020B0604020202020204" pitchFamily="34" charset="0"/>
              </a:rPr>
              <a:t> S (2010). Vertaistoiminta – kokemuksellista vuorovaikutusta. Teoksessa T. Laatikainen (toim.) Vertaistoiminta kannattaa. Helsinki: SOLVER palvelut Oy, 9–20.</a:t>
            </a:r>
          </a:p>
          <a:p>
            <a:pPr marL="0" indent="0">
              <a:lnSpc>
                <a:spcPct val="100000"/>
              </a:lnSpc>
              <a:spcAft>
                <a:spcPts val="800"/>
              </a:spcAft>
              <a:buNone/>
            </a:pPr>
            <a:r>
              <a:rPr lang="fi-FI" sz="1200" dirty="0" err="1">
                <a:effectLst/>
                <a:ea typeface="Aptos" panose="020B0004020202020204" pitchFamily="34" charset="0"/>
                <a:cs typeface="Arial" panose="020B0604020202020204" pitchFamily="34" charset="0"/>
              </a:rPr>
              <a:t>Mehtola</a:t>
            </a:r>
            <a:r>
              <a:rPr lang="fi-FI" sz="1200" dirty="0">
                <a:effectLst/>
                <a:ea typeface="Aptos" panose="020B0004020202020204" pitchFamily="34" charset="0"/>
                <a:cs typeface="Arial" panose="020B0604020202020204" pitchFamily="34" charset="0"/>
              </a:rPr>
              <a:t> S (2013) Vertaisuus ja osallisuus. Teoksessa A. </a:t>
            </a:r>
            <a:r>
              <a:rPr lang="fi-FI" sz="1200" dirty="0" err="1">
                <a:effectLst/>
                <a:ea typeface="Aptos" panose="020B0004020202020204" pitchFamily="34" charset="0"/>
                <a:cs typeface="Arial" panose="020B0604020202020204" pitchFamily="34" charset="0"/>
              </a:rPr>
              <a:t>Ojuri</a:t>
            </a:r>
            <a:r>
              <a:rPr lang="fi-FI" sz="1200" dirty="0">
                <a:effectLst/>
                <a:ea typeface="Aptos" panose="020B0004020202020204" pitchFamily="34" charset="0"/>
                <a:cs typeface="Arial" panose="020B0604020202020204" pitchFamily="34" charset="0"/>
              </a:rPr>
              <a:t> (toim.) Vertaisryhmä. Väkivaltaa kokeneiden naisten osallisuuden ja voimaantumisen tukeminen. Helsinki: Ensi- ja turvakotien liitto, 6 </a:t>
            </a:r>
            <a:r>
              <a:rPr lang="fi-FI" sz="1200" dirty="0">
                <a:effectLst/>
                <a:ea typeface="Aptos" panose="020B0004020202020204" pitchFamily="34" charset="0"/>
                <a:cs typeface="Aptos" panose="020B0004020202020204" pitchFamily="34" charset="0"/>
              </a:rPr>
              <a:t>–</a:t>
            </a:r>
            <a:r>
              <a:rPr lang="fi-FI" sz="1200" dirty="0">
                <a:effectLst/>
                <a:ea typeface="Aptos" panose="020B0004020202020204" pitchFamily="34" charset="0"/>
                <a:cs typeface="Arial" panose="020B0604020202020204" pitchFamily="34" charset="0"/>
              </a:rPr>
              <a:t> 9.</a:t>
            </a:r>
          </a:p>
          <a:p>
            <a:pPr marL="0" indent="0">
              <a:lnSpc>
                <a:spcPct val="100000"/>
              </a:lnSpc>
              <a:spcAft>
                <a:spcPts val="800"/>
              </a:spcAft>
              <a:buNone/>
            </a:pPr>
            <a:r>
              <a:rPr lang="fi-FI" sz="1200" dirty="0">
                <a:effectLst/>
                <a:ea typeface="Aptos" panose="020B0004020202020204" pitchFamily="34" charset="0"/>
                <a:cs typeface="Arial" panose="020B0604020202020204" pitchFamily="34" charset="0"/>
              </a:rPr>
              <a:t>Mikkonen I &amp; Saarinen A (2018) Vertaistuki sosiaali- ja terveysalalla. Tallinna: </a:t>
            </a:r>
            <a:r>
              <a:rPr lang="fi-FI" sz="1200" dirty="0" err="1">
                <a:effectLst/>
                <a:ea typeface="Aptos" panose="020B0004020202020204" pitchFamily="34" charset="0"/>
                <a:cs typeface="Arial" panose="020B0604020202020204" pitchFamily="34" charset="0"/>
              </a:rPr>
              <a:t>Printon</a:t>
            </a:r>
            <a:r>
              <a:rPr lang="fi-FI" sz="1200" dirty="0">
                <a:effectLst/>
                <a:ea typeface="Aptos" panose="020B0004020202020204" pitchFamily="34" charset="0"/>
                <a:cs typeface="Arial" panose="020B0604020202020204" pitchFamily="34" charset="0"/>
              </a:rPr>
              <a:t>.</a:t>
            </a:r>
          </a:p>
          <a:p>
            <a:pPr marL="0" indent="0">
              <a:lnSpc>
                <a:spcPct val="100000"/>
              </a:lnSpc>
              <a:spcAft>
                <a:spcPts val="800"/>
              </a:spcAft>
              <a:buNone/>
            </a:pPr>
            <a:r>
              <a:rPr lang="fi-FI" sz="1200" dirty="0" err="1">
                <a:effectLst/>
                <a:ea typeface="Aptos" panose="020B0004020202020204" pitchFamily="34" charset="0"/>
                <a:cs typeface="Arial" panose="020B0604020202020204" pitchFamily="34" charset="0"/>
              </a:rPr>
              <a:t>Mäklin</a:t>
            </a:r>
            <a:r>
              <a:rPr lang="fi-FI" sz="1200" dirty="0">
                <a:effectLst/>
                <a:ea typeface="Aptos" panose="020B0004020202020204" pitchFamily="34" charset="0"/>
                <a:cs typeface="Arial" panose="020B0604020202020204" pitchFamily="34" charset="0"/>
              </a:rPr>
              <a:t> S &amp; Kokko P (2020) Terveyden- ja sosiaalihuollon yksikkökustannukset Suomessa vuonna 2017: </a:t>
            </a:r>
            <a:r>
              <a:rPr lang="fi-FI" sz="1200" u="sng" dirty="0">
                <a:solidFill>
                  <a:srgbClr val="467886"/>
                </a:solidFill>
                <a:effectLst/>
                <a:ea typeface="Aptos" panose="020B0004020202020204" pitchFamily="34" charset="0"/>
                <a:cs typeface="Arial" panose="020B0604020202020204" pitchFamily="34" charset="0"/>
                <a:hlinkClick r:id="rId4"/>
              </a:rPr>
              <a:t>https://www.julkari.fi/bitstream/handle/10024/142882/URN_ISBN_978-952-343-493-6.pdf?sequence=1&amp;isAllowed=y</a:t>
            </a:r>
            <a:endParaRPr lang="fi-FI" sz="1200" dirty="0">
              <a:effectLst/>
              <a:ea typeface="Aptos" panose="020B0004020202020204" pitchFamily="34" charset="0"/>
              <a:cs typeface="Arial" panose="020B0604020202020204" pitchFamily="34" charset="0"/>
            </a:endParaRPr>
          </a:p>
          <a:p>
            <a:pPr marL="0" indent="0">
              <a:lnSpc>
                <a:spcPct val="100000"/>
              </a:lnSpc>
              <a:spcAft>
                <a:spcPts val="800"/>
              </a:spcAft>
              <a:buNone/>
            </a:pPr>
            <a:r>
              <a:rPr lang="fi-FI" sz="1200" dirty="0">
                <a:effectLst/>
                <a:ea typeface="Aptos" panose="020B0004020202020204" pitchFamily="34" charset="0"/>
                <a:cs typeface="Arial" panose="020B0604020202020204" pitchFamily="34" charset="0"/>
              </a:rPr>
              <a:t>Nieminen P &amp; Lahikainen E (2021) Vertaistuen moninaisuus. Kansalaisareenan julkaisuja 1/2021.</a:t>
            </a:r>
            <a:r>
              <a:rPr lang="fi-FI" sz="1200" dirty="0">
                <a:effectLst/>
                <a:ea typeface="Aptos" panose="020B0004020202020204" pitchFamily="34" charset="0"/>
                <a:cs typeface="Aptos" panose="020B0004020202020204" pitchFamily="34" charset="0"/>
              </a:rPr>
              <a:t> </a:t>
            </a:r>
            <a:r>
              <a:rPr lang="fi-FI" sz="1200" u="sng" dirty="0">
                <a:solidFill>
                  <a:srgbClr val="0000FF"/>
                </a:solidFill>
                <a:effectLst/>
                <a:ea typeface="Aptos" panose="020B0004020202020204" pitchFamily="34" charset="0"/>
                <a:cs typeface="Aptos" panose="020B0004020202020204" pitchFamily="34" charset="0"/>
                <a:hlinkClick r:id="rId5"/>
              </a:rPr>
              <a:t>https://kansalaisareena.fi/wp-content/uploads/2021/01/Vertaistuen_moninaisuus_WEB1494.pdf</a:t>
            </a:r>
            <a:endParaRPr lang="fi-FI" sz="1200" dirty="0">
              <a:effectLst/>
              <a:ea typeface="Aptos" panose="020B0004020202020204" pitchFamily="34" charset="0"/>
              <a:cs typeface="Arial" panose="020B0604020202020204" pitchFamily="34" charset="0"/>
            </a:endParaRPr>
          </a:p>
          <a:p>
            <a:pPr marL="0" indent="0">
              <a:buNone/>
            </a:pPr>
            <a:r>
              <a:rPr lang="fi-FI" sz="1200" dirty="0">
                <a:effectLst/>
                <a:ea typeface="Aptos" panose="020B0004020202020204" pitchFamily="34" charset="0"/>
                <a:cs typeface="Arial" panose="020B0604020202020204" pitchFamily="34" charset="0"/>
              </a:rPr>
              <a:t>THL (2023): HYTE-toimintamalli 2/2023. Arjen sankarit. Hyvinvointia ja terveyttä edistävien toimintamallien arviointi. Terveyden ja hyvinvoinnin laitos. </a:t>
            </a:r>
            <a:endParaRPr lang="fi-FI" sz="1200" dirty="0"/>
          </a:p>
        </p:txBody>
      </p:sp>
    </p:spTree>
    <p:extLst>
      <p:ext uri="{BB962C8B-B14F-4D97-AF65-F5344CB8AC3E}">
        <p14:creationId xmlns:p14="http://schemas.microsoft.com/office/powerpoint/2010/main" val="9952716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EF63329-761D-6AA1-72F8-8C50EB7EF476}"/>
              </a:ext>
            </a:extLst>
          </p:cNvPr>
          <p:cNvSpPr>
            <a:spLocks noGrp="1"/>
          </p:cNvSpPr>
          <p:nvPr>
            <p:ph type="title"/>
          </p:nvPr>
        </p:nvSpPr>
        <p:spPr/>
        <p:txBody>
          <a:bodyPr/>
          <a:lstStyle/>
          <a:p>
            <a:r>
              <a:rPr lang="fi-FI" dirty="0"/>
              <a:t>Arviointiraportin tuloksia tiivistäen:</a:t>
            </a:r>
          </a:p>
        </p:txBody>
      </p:sp>
      <p:pic>
        <p:nvPicPr>
          <p:cNvPr id="6" name="Kuvan paikkamerkki 5" descr="Kuva, joka sisältää kohteen hedelmä, kasvi, kukka, piha-&#10;&#10;Kuvaus luotu automaattisesti">
            <a:extLst>
              <a:ext uri="{FF2B5EF4-FFF2-40B4-BE49-F238E27FC236}">
                <a16:creationId xmlns:a16="http://schemas.microsoft.com/office/drawing/2014/main" id="{A6938627-8DD0-FA6D-24FC-096D282C7D87}"/>
              </a:ext>
            </a:extLst>
          </p:cNvPr>
          <p:cNvPicPr>
            <a:picLocks noGrp="1" noChangeAspect="1"/>
          </p:cNvPicPr>
          <p:nvPr>
            <p:ph type="pic" sz="quarter" idx="13"/>
          </p:nvPr>
        </p:nvPicPr>
        <p:blipFill>
          <a:blip r:embed="rId3"/>
          <a:srcRect l="3378" r="3378"/>
          <a:stretch>
            <a:fillRect/>
          </a:stretch>
        </p:blipFill>
        <p:spPr/>
      </p:pic>
      <p:sp>
        <p:nvSpPr>
          <p:cNvPr id="3" name="Sisällön paikkamerkki 2">
            <a:extLst>
              <a:ext uri="{FF2B5EF4-FFF2-40B4-BE49-F238E27FC236}">
                <a16:creationId xmlns:a16="http://schemas.microsoft.com/office/drawing/2014/main" id="{E0565C9F-5C71-014D-FA2E-31051DD6EC88}"/>
              </a:ext>
            </a:extLst>
          </p:cNvPr>
          <p:cNvSpPr>
            <a:spLocks noGrp="1"/>
          </p:cNvSpPr>
          <p:nvPr>
            <p:ph idx="1"/>
          </p:nvPr>
        </p:nvSpPr>
        <p:spPr/>
        <p:txBody>
          <a:bodyPr/>
          <a:lstStyle/>
          <a:p>
            <a:r>
              <a:rPr lang="fi-FI" sz="1600" dirty="0">
                <a:ea typeface="Aptos" panose="020B0004020202020204" pitchFamily="34" charset="0"/>
                <a:cs typeface="Arial" panose="020B0604020202020204" pitchFamily="34" charset="0"/>
              </a:rPr>
              <a:t>Arvioinnissa hyödynnettiin</a:t>
            </a:r>
            <a:r>
              <a:rPr lang="fi-FI" sz="1600" dirty="0">
                <a:effectLst/>
                <a:ea typeface="Aptos" panose="020B0004020202020204" pitchFamily="34" charset="0"/>
                <a:cs typeface="Arial" panose="020B0604020202020204" pitchFamily="34" charset="0"/>
              </a:rPr>
              <a:t> Psoriasisliiton keräämää </a:t>
            </a:r>
            <a:r>
              <a:rPr lang="fi-FI" sz="1600" b="1" dirty="0">
                <a:effectLst/>
                <a:ea typeface="Aptos" panose="020B0004020202020204" pitchFamily="34" charset="0"/>
                <a:cs typeface="Arial" panose="020B0604020202020204" pitchFamily="34" charset="0"/>
              </a:rPr>
              <a:t>arviointitietoa</a:t>
            </a:r>
            <a:r>
              <a:rPr lang="fi-FI" sz="1600" dirty="0">
                <a:effectLst/>
                <a:ea typeface="Aptos" panose="020B0004020202020204" pitchFamily="34" charset="0"/>
                <a:cs typeface="Arial" panose="020B0604020202020204" pitchFamily="34" charset="0"/>
              </a:rPr>
              <a:t> Vertaistervarit-ryhmistä ja toiminnan kustannuksiin liittyviä lukuja</a:t>
            </a:r>
            <a:r>
              <a:rPr lang="fi-FI" sz="1600" dirty="0">
                <a:ea typeface="Aptos" panose="020B0004020202020204" pitchFamily="34" charset="0"/>
                <a:cs typeface="Arial" panose="020B0604020202020204" pitchFamily="34" charset="0"/>
              </a:rPr>
              <a:t>.</a:t>
            </a:r>
            <a:r>
              <a:rPr lang="fi-FI" sz="1600" dirty="0">
                <a:effectLst/>
                <a:ea typeface="Aptos" panose="020B0004020202020204" pitchFamily="34" charset="0"/>
                <a:cs typeface="Arial" panose="020B0604020202020204" pitchFamily="34" charset="0"/>
              </a:rPr>
              <a:t> </a:t>
            </a:r>
            <a:r>
              <a:rPr lang="fi-FI" sz="1600" dirty="0">
                <a:effectLst/>
                <a:ea typeface="Aptos" panose="020B0004020202020204" pitchFamily="34" charset="0"/>
                <a:cs typeface="Arial" panose="020B0604020202020204" pitchFamily="34" charset="0"/>
                <a:hlinkClick r:id="rId4"/>
              </a:rPr>
              <a:t>www.vertaistervarit.fi</a:t>
            </a:r>
            <a:endParaRPr lang="fi-FI" sz="1600" dirty="0">
              <a:effectLst/>
              <a:ea typeface="Aptos" panose="020B0004020202020204" pitchFamily="34" charset="0"/>
              <a:cs typeface="Arial" panose="020B0604020202020204" pitchFamily="34" charset="0"/>
            </a:endParaRPr>
          </a:p>
          <a:p>
            <a:r>
              <a:rPr lang="fi-FI" sz="1600" dirty="0">
                <a:ea typeface="Aptos" panose="020B0004020202020204" pitchFamily="34" charset="0"/>
                <a:cs typeface="Arial" panose="020B0604020202020204" pitchFamily="34" charset="0"/>
              </a:rPr>
              <a:t>H</a:t>
            </a:r>
            <a:r>
              <a:rPr lang="fi-FI" sz="1600" dirty="0">
                <a:effectLst/>
                <a:ea typeface="Aptos" panose="020B0004020202020204" pitchFamily="34" charset="0"/>
                <a:cs typeface="Arial" panose="020B0604020202020204" pitchFamily="34" charset="0"/>
              </a:rPr>
              <a:t>ankkeen taloudellisten vaikutusten arviointi osoittaa, että Vertaistervarit-ryhmätoiminta synnyttää 0,5–11-kertaisia laskennallisia hyötyjä (SROI-lukuja) toimintaan käytettyyn rahasummaan nähden eli </a:t>
            </a:r>
            <a:r>
              <a:rPr lang="fi-FI" sz="1600" b="1" dirty="0">
                <a:solidFill>
                  <a:schemeClr val="tx2"/>
                </a:solidFill>
                <a:effectLst/>
                <a:ea typeface="Aptos" panose="020B0004020202020204" pitchFamily="34" charset="0"/>
                <a:cs typeface="Arial" panose="020B0604020202020204" pitchFamily="34" charset="0"/>
              </a:rPr>
              <a:t>toimintaan sijoitettu euro maksaa parhaimmillaan itsensä yli 11-kertaisena takaisin. </a:t>
            </a:r>
          </a:p>
          <a:p>
            <a:r>
              <a:rPr lang="fi-FI" sz="1600" b="1" dirty="0">
                <a:solidFill>
                  <a:schemeClr val="tx2"/>
                </a:solidFill>
                <a:effectLst/>
                <a:ea typeface="Aptos" panose="020B0004020202020204" pitchFamily="34" charset="0"/>
                <a:cs typeface="Arial" panose="020B0604020202020204" pitchFamily="34" charset="0"/>
              </a:rPr>
              <a:t>Jo pelkän vähentyneen terveyspalveluiden käytön osalta laskennalliset hyödyt ylittivät Vertaistervarit-ryhmien kustannukset, mikäli kyselyssä havaittu terveyspalveluiden käytön vähentymä ulottuu puolesta vuodesta yhteen vuoteen saakka.</a:t>
            </a:r>
          </a:p>
          <a:p>
            <a:endParaRPr lang="fi-FI" dirty="0">
              <a:latin typeface="Aptos" panose="020B0004020202020204" pitchFamily="34" charset="0"/>
              <a:ea typeface="Aptos" panose="020B0004020202020204" pitchFamily="34" charset="0"/>
              <a:cs typeface="Arial" panose="020B0604020202020204" pitchFamily="34" charset="0"/>
            </a:endParaRPr>
          </a:p>
          <a:p>
            <a:endParaRPr lang="fi-FI" sz="1800" dirty="0">
              <a:effectLst/>
              <a:latin typeface="Aptos" panose="020B0004020202020204" pitchFamily="34" charset="0"/>
              <a:ea typeface="Aptos" panose="020B0004020202020204" pitchFamily="34" charset="0"/>
              <a:cs typeface="Arial" panose="020B0604020202020204" pitchFamily="34" charset="0"/>
            </a:endParaRPr>
          </a:p>
          <a:p>
            <a:endParaRPr lang="fi-FI" dirty="0"/>
          </a:p>
        </p:txBody>
      </p:sp>
    </p:spTree>
    <p:extLst>
      <p:ext uri="{BB962C8B-B14F-4D97-AF65-F5344CB8AC3E}">
        <p14:creationId xmlns:p14="http://schemas.microsoft.com/office/powerpoint/2010/main" val="16153966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7B947C8-F46E-4944-825E-4490F5C19837}"/>
              </a:ext>
            </a:extLst>
          </p:cNvPr>
          <p:cNvSpPr>
            <a:spLocks noGrp="1"/>
          </p:cNvSpPr>
          <p:nvPr>
            <p:ph type="title"/>
          </p:nvPr>
        </p:nvSpPr>
        <p:spPr/>
        <p:txBody>
          <a:bodyPr/>
          <a:lstStyle/>
          <a:p>
            <a:r>
              <a:rPr lang="fi-FI" dirty="0"/>
              <a:t>Otsikko</a:t>
            </a:r>
          </a:p>
        </p:txBody>
      </p:sp>
      <p:sp>
        <p:nvSpPr>
          <p:cNvPr id="7" name="Suorakulmio 6">
            <a:extLst>
              <a:ext uri="{FF2B5EF4-FFF2-40B4-BE49-F238E27FC236}">
                <a16:creationId xmlns:a16="http://schemas.microsoft.com/office/drawing/2014/main" id="{038C4BD3-3D50-3649-BF4D-C89A50679C13}"/>
              </a:ext>
            </a:extLst>
          </p:cNvPr>
          <p:cNvSpPr/>
          <p:nvPr/>
        </p:nvSpPr>
        <p:spPr>
          <a:xfrm>
            <a:off x="10193216" y="5852260"/>
            <a:ext cx="1899138" cy="9026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8" name="Kuva 7" descr="Kuva, joka sisältää kohteen lintu&#10;&#10;Kuvaus luotu automaattisesti">
            <a:extLst>
              <a:ext uri="{FF2B5EF4-FFF2-40B4-BE49-F238E27FC236}">
                <a16:creationId xmlns:a16="http://schemas.microsoft.com/office/drawing/2014/main" id="{16E120C6-6E3F-034D-95F6-D8958AE7AE25}"/>
              </a:ext>
            </a:extLst>
          </p:cNvPr>
          <p:cNvPicPr>
            <a:picLocks noChangeAspect="1"/>
          </p:cNvPicPr>
          <p:nvPr/>
        </p:nvPicPr>
        <p:blipFill>
          <a:blip r:embed="rId3"/>
          <a:stretch>
            <a:fillRect/>
          </a:stretch>
        </p:blipFill>
        <p:spPr>
          <a:xfrm>
            <a:off x="355235" y="398584"/>
            <a:ext cx="11485073" cy="6611815"/>
          </a:xfrm>
          <a:prstGeom prst="rect">
            <a:avLst/>
          </a:prstGeom>
        </p:spPr>
      </p:pic>
      <p:pic>
        <p:nvPicPr>
          <p:cNvPr id="14" name="Kuva 13">
            <a:extLst>
              <a:ext uri="{FF2B5EF4-FFF2-40B4-BE49-F238E27FC236}">
                <a16:creationId xmlns:a16="http://schemas.microsoft.com/office/drawing/2014/main" id="{F401DD16-EE1D-1B49-B5D2-DAC7BCF5DD79}"/>
              </a:ext>
            </a:extLst>
          </p:cNvPr>
          <p:cNvPicPr>
            <a:picLocks noChangeAspect="1"/>
          </p:cNvPicPr>
          <p:nvPr/>
        </p:nvPicPr>
        <p:blipFill>
          <a:blip r:embed="rId4"/>
          <a:stretch>
            <a:fillRect/>
          </a:stretch>
        </p:blipFill>
        <p:spPr>
          <a:xfrm>
            <a:off x="4638397" y="2195656"/>
            <a:ext cx="2738203" cy="1409768"/>
          </a:xfrm>
          <a:prstGeom prst="rect">
            <a:avLst/>
          </a:prstGeom>
        </p:spPr>
      </p:pic>
      <p:sp>
        <p:nvSpPr>
          <p:cNvPr id="6" name="Tekstiruutu 5">
            <a:extLst>
              <a:ext uri="{FF2B5EF4-FFF2-40B4-BE49-F238E27FC236}">
                <a16:creationId xmlns:a16="http://schemas.microsoft.com/office/drawing/2014/main" id="{CAAECE4A-70F1-E24B-B4E1-8480BBBFD3EB}"/>
              </a:ext>
            </a:extLst>
          </p:cNvPr>
          <p:cNvSpPr txBox="1"/>
          <p:nvPr/>
        </p:nvSpPr>
        <p:spPr>
          <a:xfrm>
            <a:off x="2420239" y="3576156"/>
            <a:ext cx="7174520" cy="830997"/>
          </a:xfrm>
          <a:prstGeom prst="rect">
            <a:avLst/>
          </a:prstGeom>
          <a:noFill/>
        </p:spPr>
        <p:txBody>
          <a:bodyPr wrap="square" rtlCol="0">
            <a:spAutoFit/>
          </a:bodyPr>
          <a:lstStyle/>
          <a:p>
            <a:pPr algn="ctr"/>
            <a:r>
              <a:rPr lang="fi-FI" sz="2400" b="1" dirty="0">
                <a:solidFill>
                  <a:schemeClr val="tx2"/>
                </a:solidFill>
                <a:effectLst/>
                <a:latin typeface="Arial" panose="020B0604020202020204" pitchFamily="34" charset="0"/>
              </a:rPr>
              <a:t>Vertaistervarit – vertaistukea elintapamuutokseen </a:t>
            </a:r>
          </a:p>
        </p:txBody>
      </p:sp>
      <p:grpSp>
        <p:nvGrpSpPr>
          <p:cNvPr id="10" name="Ryhmä 9">
            <a:extLst>
              <a:ext uri="{FF2B5EF4-FFF2-40B4-BE49-F238E27FC236}">
                <a16:creationId xmlns:a16="http://schemas.microsoft.com/office/drawing/2014/main" id="{2B7425AE-F666-0344-B488-4D2D34408259}"/>
              </a:ext>
            </a:extLst>
          </p:cNvPr>
          <p:cNvGrpSpPr/>
          <p:nvPr/>
        </p:nvGrpSpPr>
        <p:grpSpPr>
          <a:xfrm>
            <a:off x="2052771" y="5712431"/>
            <a:ext cx="7909452" cy="923330"/>
            <a:chOff x="1260924" y="5769161"/>
            <a:chExt cx="7909452" cy="923330"/>
          </a:xfrm>
        </p:grpSpPr>
        <p:sp>
          <p:nvSpPr>
            <p:cNvPr id="4" name="Suorakulmio 3">
              <a:extLst>
                <a:ext uri="{FF2B5EF4-FFF2-40B4-BE49-F238E27FC236}">
                  <a16:creationId xmlns:a16="http://schemas.microsoft.com/office/drawing/2014/main" id="{A32194A8-D21A-0541-8B12-C0CB2EEC52FA}"/>
                </a:ext>
              </a:extLst>
            </p:cNvPr>
            <p:cNvSpPr/>
            <p:nvPr/>
          </p:nvSpPr>
          <p:spPr>
            <a:xfrm>
              <a:off x="3120095" y="5769161"/>
              <a:ext cx="6050281" cy="923330"/>
            </a:xfrm>
            <a:prstGeom prst="rect">
              <a:avLst/>
            </a:prstGeom>
          </p:spPr>
          <p:txBody>
            <a:bodyPr wrap="square">
              <a:spAutoFit/>
            </a:bodyPr>
            <a:lstStyle/>
            <a:p>
              <a:r>
                <a:rPr lang="fi-FI" dirty="0">
                  <a:latin typeface="Arial" panose="020B0604020202020204" pitchFamily="34" charset="0"/>
                </a:rPr>
                <a:t>www.vertaistervarit.fi</a:t>
              </a:r>
            </a:p>
            <a:p>
              <a:r>
                <a:rPr lang="fi-FI" dirty="0">
                  <a:latin typeface="Arial" panose="020B0604020202020204" pitchFamily="34" charset="0"/>
                </a:rPr>
                <a:t>www.psori.fi</a:t>
              </a:r>
            </a:p>
            <a:p>
              <a:endParaRPr lang="fi-FI" b="0" dirty="0">
                <a:effectLst/>
                <a:latin typeface="Arial" panose="020B0604020202020204" pitchFamily="34" charset="0"/>
              </a:endParaRPr>
            </a:p>
          </p:txBody>
        </p:sp>
        <p:sp>
          <p:nvSpPr>
            <p:cNvPr id="5" name="Suorakulmio 4">
              <a:extLst>
                <a:ext uri="{FF2B5EF4-FFF2-40B4-BE49-F238E27FC236}">
                  <a16:creationId xmlns:a16="http://schemas.microsoft.com/office/drawing/2014/main" id="{A9CA464D-1848-DA43-BB95-E522DD55AE7E}"/>
                </a:ext>
              </a:extLst>
            </p:cNvPr>
            <p:cNvSpPr/>
            <p:nvPr/>
          </p:nvSpPr>
          <p:spPr>
            <a:xfrm>
              <a:off x="1260924" y="5844383"/>
              <a:ext cx="184731" cy="369332"/>
            </a:xfrm>
            <a:prstGeom prst="rect">
              <a:avLst/>
            </a:prstGeom>
          </p:spPr>
          <p:txBody>
            <a:bodyPr wrap="none">
              <a:spAutoFit/>
            </a:bodyPr>
            <a:lstStyle/>
            <a:p>
              <a:endParaRPr lang="fi-FI" dirty="0">
                <a:latin typeface="Arial" panose="020B0604020202020204" pitchFamily="34" charset="0"/>
              </a:endParaRPr>
            </a:p>
          </p:txBody>
        </p:sp>
        <p:sp>
          <p:nvSpPr>
            <p:cNvPr id="9" name="Suorakulmio 8">
              <a:extLst>
                <a:ext uri="{FF2B5EF4-FFF2-40B4-BE49-F238E27FC236}">
                  <a16:creationId xmlns:a16="http://schemas.microsoft.com/office/drawing/2014/main" id="{5F5CF2E5-0303-B44F-B439-3BEE98A88EE1}"/>
                </a:ext>
              </a:extLst>
            </p:cNvPr>
            <p:cNvSpPr/>
            <p:nvPr/>
          </p:nvSpPr>
          <p:spPr>
            <a:xfrm flipH="1">
              <a:off x="2833925" y="5852260"/>
              <a:ext cx="45719" cy="3693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pic>
        <p:nvPicPr>
          <p:cNvPr id="3" name="Kuva 2" descr="Kuva, joka sisältää kohteen piirtäminen, ruoka&#10;&#10;Kuvaus luotu automaattisesti">
            <a:extLst>
              <a:ext uri="{FF2B5EF4-FFF2-40B4-BE49-F238E27FC236}">
                <a16:creationId xmlns:a16="http://schemas.microsoft.com/office/drawing/2014/main" id="{0DA4B197-A32E-C3A0-2ADA-FE59C8E84AC5}"/>
              </a:ext>
            </a:extLst>
          </p:cNvPr>
          <p:cNvPicPr>
            <a:picLocks noChangeAspect="1"/>
          </p:cNvPicPr>
          <p:nvPr/>
        </p:nvPicPr>
        <p:blipFill>
          <a:blip r:embed="rId5"/>
          <a:stretch>
            <a:fillRect/>
          </a:stretch>
        </p:blipFill>
        <p:spPr>
          <a:xfrm>
            <a:off x="7630808" y="4053085"/>
            <a:ext cx="342900" cy="317500"/>
          </a:xfrm>
          <a:prstGeom prst="rect">
            <a:avLst/>
          </a:prstGeom>
        </p:spPr>
      </p:pic>
    </p:spTree>
    <p:extLst>
      <p:ext uri="{BB962C8B-B14F-4D97-AF65-F5344CB8AC3E}">
        <p14:creationId xmlns:p14="http://schemas.microsoft.com/office/powerpoint/2010/main" val="38152822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uvan paikkamerkki 3">
            <a:extLst>
              <a:ext uri="{FF2B5EF4-FFF2-40B4-BE49-F238E27FC236}">
                <a16:creationId xmlns:a16="http://schemas.microsoft.com/office/drawing/2014/main" id="{0680C425-A9B1-0A64-B0E7-614BC5F84626}"/>
              </a:ext>
            </a:extLst>
          </p:cNvPr>
          <p:cNvPicPr>
            <a:picLocks noGrp="1" noChangeAspect="1"/>
          </p:cNvPicPr>
          <p:nvPr>
            <p:ph type="pic" sz="quarter" idx="13"/>
          </p:nvPr>
        </p:nvPicPr>
        <p:blipFill>
          <a:blip r:embed="rId3"/>
          <a:srcRect l="2603" r="2603"/>
          <a:stretch>
            <a:fillRect/>
          </a:stretch>
        </p:blipFill>
        <p:spPr>
          <a:xfrm>
            <a:off x="8707124" y="2063750"/>
            <a:ext cx="2772088" cy="3162685"/>
          </a:xfrm>
          <a:prstGeom prst="rect">
            <a:avLst/>
          </a:prstGeom>
        </p:spPr>
      </p:pic>
      <p:sp>
        <p:nvSpPr>
          <p:cNvPr id="11" name="Otsikko 10">
            <a:extLst>
              <a:ext uri="{FF2B5EF4-FFF2-40B4-BE49-F238E27FC236}">
                <a16:creationId xmlns:a16="http://schemas.microsoft.com/office/drawing/2014/main" id="{3CBDEBA2-C0C2-A7CB-9386-F4A6FD57B728}"/>
              </a:ext>
            </a:extLst>
          </p:cNvPr>
          <p:cNvSpPr>
            <a:spLocks noGrp="1"/>
          </p:cNvSpPr>
          <p:nvPr>
            <p:ph type="title"/>
          </p:nvPr>
        </p:nvSpPr>
        <p:spPr/>
        <p:txBody>
          <a:bodyPr/>
          <a:lstStyle/>
          <a:p>
            <a:r>
              <a:rPr lang="fi-FI" dirty="0"/>
              <a:t>Vertaistervarit-hanke – vertaistukea elintapamuutokseen</a:t>
            </a:r>
          </a:p>
        </p:txBody>
      </p:sp>
      <p:sp>
        <p:nvSpPr>
          <p:cNvPr id="3" name="Sisällön paikkamerkki 2">
            <a:extLst>
              <a:ext uri="{FF2B5EF4-FFF2-40B4-BE49-F238E27FC236}">
                <a16:creationId xmlns:a16="http://schemas.microsoft.com/office/drawing/2014/main" id="{30165916-2900-FC8F-B08E-08026D459350}"/>
              </a:ext>
            </a:extLst>
          </p:cNvPr>
          <p:cNvSpPr>
            <a:spLocks noGrp="1"/>
          </p:cNvSpPr>
          <p:nvPr>
            <p:ph idx="1"/>
          </p:nvPr>
        </p:nvSpPr>
        <p:spPr>
          <a:xfrm>
            <a:off x="838200" y="2063750"/>
            <a:ext cx="7375628" cy="4337050"/>
          </a:xfrm>
        </p:spPr>
        <p:txBody>
          <a:bodyPr>
            <a:normAutofit/>
          </a:bodyPr>
          <a:lstStyle/>
          <a:p>
            <a:r>
              <a:rPr lang="fi-FI" dirty="0"/>
              <a:t>Psoriasisliitto ry:n koordinoi STEA-rahoitteisen Vertaistervarit-hankkeen vuosina 2020-2024. </a:t>
            </a:r>
            <a:r>
              <a:rPr lang="fi-FI" dirty="0">
                <a:hlinkClick r:id="rId4"/>
              </a:rPr>
              <a:t>www.vertaistervarit.fi</a:t>
            </a:r>
            <a:endParaRPr lang="fi-FI" dirty="0"/>
          </a:p>
          <a:p>
            <a:r>
              <a:rPr lang="fi-FI" dirty="0"/>
              <a:t>Hankkeen tavoitteena on ollut kuntalaisten hyvinvoinnin, terveyden ja osallisuuden lisääntyminen.</a:t>
            </a:r>
          </a:p>
          <a:p>
            <a:r>
              <a:rPr lang="fi-FI" dirty="0"/>
              <a:t>Hankkeen sopimuskumppaneina toimi yhdeksän järjestöä/yhdistystä sekä kuusi kuntaa ja kolme kaupunkia Pohjois-Pohjanmaalta sekä Pohjois-Pohjanmaan liitto.</a:t>
            </a:r>
          </a:p>
          <a:p>
            <a:r>
              <a:rPr lang="fi-FI" dirty="0"/>
              <a:t>Hankkeen ohjausryhmän puheenjohtajina toimivat v. 2020-2022 Sirpa Hyyrönmäki (PPSHP/</a:t>
            </a:r>
            <a:r>
              <a:rPr lang="fi-FI" dirty="0" err="1"/>
              <a:t>Pohde</a:t>
            </a:r>
            <a:r>
              <a:rPr lang="fi-FI" dirty="0"/>
              <a:t>) ja v. 2023-2024 Auli Suorsa (Pohjois-Pohjanmaan liitto).</a:t>
            </a:r>
          </a:p>
          <a:p>
            <a:pPr marL="0" indent="0">
              <a:buNone/>
            </a:pPr>
            <a:endParaRPr lang="fi-FI" dirty="0"/>
          </a:p>
          <a:p>
            <a:endParaRPr lang="fi-FI" dirty="0"/>
          </a:p>
          <a:p>
            <a:endParaRPr lang="fi-FI" dirty="0"/>
          </a:p>
        </p:txBody>
      </p:sp>
      <p:pic>
        <p:nvPicPr>
          <p:cNvPr id="6" name="Kuva 5" descr="Kuva, joka sisältää kohteen pelaaja, pallo, kello, pitäminen&#10;&#10;Kuvaus luotu automaattisesti">
            <a:extLst>
              <a:ext uri="{FF2B5EF4-FFF2-40B4-BE49-F238E27FC236}">
                <a16:creationId xmlns:a16="http://schemas.microsoft.com/office/drawing/2014/main" id="{525CA152-E7B8-A16C-3D1F-BD56FE3FF38D}"/>
              </a:ext>
            </a:extLst>
          </p:cNvPr>
          <p:cNvPicPr>
            <a:picLocks noChangeAspect="1"/>
          </p:cNvPicPr>
          <p:nvPr/>
        </p:nvPicPr>
        <p:blipFill>
          <a:blip r:embed="rId5"/>
          <a:stretch>
            <a:fillRect/>
          </a:stretch>
        </p:blipFill>
        <p:spPr>
          <a:xfrm>
            <a:off x="8707124" y="2455214"/>
            <a:ext cx="1079500" cy="1079500"/>
          </a:xfrm>
          <a:prstGeom prst="rect">
            <a:avLst/>
          </a:prstGeom>
        </p:spPr>
      </p:pic>
      <p:pic>
        <p:nvPicPr>
          <p:cNvPr id="7" name="Kuva 6">
            <a:extLst>
              <a:ext uri="{FF2B5EF4-FFF2-40B4-BE49-F238E27FC236}">
                <a16:creationId xmlns:a16="http://schemas.microsoft.com/office/drawing/2014/main" id="{9E491D61-7C13-6CA7-B376-D7C420FEE3FE}"/>
              </a:ext>
            </a:extLst>
          </p:cNvPr>
          <p:cNvPicPr>
            <a:picLocks noChangeAspect="1"/>
          </p:cNvPicPr>
          <p:nvPr/>
        </p:nvPicPr>
        <p:blipFill>
          <a:blip r:embed="rId6"/>
          <a:stretch>
            <a:fillRect/>
          </a:stretch>
        </p:blipFill>
        <p:spPr>
          <a:xfrm>
            <a:off x="10524324" y="2889250"/>
            <a:ext cx="1079500" cy="1079500"/>
          </a:xfrm>
          <a:prstGeom prst="rect">
            <a:avLst/>
          </a:prstGeom>
        </p:spPr>
      </p:pic>
      <p:pic>
        <p:nvPicPr>
          <p:cNvPr id="8" name="Kuva 7">
            <a:extLst>
              <a:ext uri="{FF2B5EF4-FFF2-40B4-BE49-F238E27FC236}">
                <a16:creationId xmlns:a16="http://schemas.microsoft.com/office/drawing/2014/main" id="{0D07F2E0-AC33-3460-2BB6-1076A146E962}"/>
              </a:ext>
            </a:extLst>
          </p:cNvPr>
          <p:cNvPicPr>
            <a:picLocks noChangeAspect="1"/>
          </p:cNvPicPr>
          <p:nvPr/>
        </p:nvPicPr>
        <p:blipFill>
          <a:blip r:embed="rId7"/>
          <a:stretch>
            <a:fillRect/>
          </a:stretch>
        </p:blipFill>
        <p:spPr>
          <a:xfrm>
            <a:off x="9659602" y="2455214"/>
            <a:ext cx="1079500" cy="1079500"/>
          </a:xfrm>
          <a:prstGeom prst="rect">
            <a:avLst/>
          </a:prstGeom>
        </p:spPr>
      </p:pic>
      <p:pic>
        <p:nvPicPr>
          <p:cNvPr id="9" name="Kuva 8" descr="Kuva, joka sisältää kohteen pöytä&#10;&#10;Kuvaus luotu automaattisesti">
            <a:extLst>
              <a:ext uri="{FF2B5EF4-FFF2-40B4-BE49-F238E27FC236}">
                <a16:creationId xmlns:a16="http://schemas.microsoft.com/office/drawing/2014/main" id="{A9DD574A-B8F4-62E5-6AE0-7242D853F27B}"/>
              </a:ext>
            </a:extLst>
          </p:cNvPr>
          <p:cNvPicPr>
            <a:picLocks noChangeAspect="1"/>
          </p:cNvPicPr>
          <p:nvPr/>
        </p:nvPicPr>
        <p:blipFill>
          <a:blip r:embed="rId8"/>
          <a:stretch>
            <a:fillRect/>
          </a:stretch>
        </p:blipFill>
        <p:spPr>
          <a:xfrm>
            <a:off x="8829326" y="3337039"/>
            <a:ext cx="1079500" cy="1079500"/>
          </a:xfrm>
          <a:prstGeom prst="rect">
            <a:avLst/>
          </a:prstGeom>
        </p:spPr>
      </p:pic>
      <p:pic>
        <p:nvPicPr>
          <p:cNvPr id="10" name="Kuva 9" descr="Kuva, joka sisältää kohteen peli, pöytä&#10;&#10;Kuvaus luotu automaattisesti">
            <a:extLst>
              <a:ext uri="{FF2B5EF4-FFF2-40B4-BE49-F238E27FC236}">
                <a16:creationId xmlns:a16="http://schemas.microsoft.com/office/drawing/2014/main" id="{214EB371-D0A8-04C0-97C1-56653437E2B4}"/>
              </a:ext>
            </a:extLst>
          </p:cNvPr>
          <p:cNvPicPr>
            <a:picLocks noChangeAspect="1"/>
          </p:cNvPicPr>
          <p:nvPr/>
        </p:nvPicPr>
        <p:blipFill>
          <a:blip r:embed="rId9"/>
          <a:stretch>
            <a:fillRect/>
          </a:stretch>
        </p:blipFill>
        <p:spPr>
          <a:xfrm>
            <a:off x="9784214" y="3462786"/>
            <a:ext cx="1079500" cy="1079500"/>
          </a:xfrm>
          <a:prstGeom prst="rect">
            <a:avLst/>
          </a:prstGeom>
        </p:spPr>
      </p:pic>
    </p:spTree>
    <p:extLst>
      <p:ext uri="{BB962C8B-B14F-4D97-AF65-F5344CB8AC3E}">
        <p14:creationId xmlns:p14="http://schemas.microsoft.com/office/powerpoint/2010/main" val="27069586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C0768273-53DA-D523-42AB-F959CB127D42}"/>
              </a:ext>
            </a:extLst>
          </p:cNvPr>
          <p:cNvSpPr>
            <a:spLocks noGrp="1"/>
          </p:cNvSpPr>
          <p:nvPr>
            <p:ph type="title"/>
          </p:nvPr>
        </p:nvSpPr>
        <p:spPr/>
        <p:txBody>
          <a:bodyPr/>
          <a:lstStyle/>
          <a:p>
            <a:r>
              <a:rPr lang="fi-FI" dirty="0"/>
              <a:t>Vertaistervarit-ryhmiä ohjasivat vapaaehtoistoimijat</a:t>
            </a:r>
          </a:p>
        </p:txBody>
      </p:sp>
      <p:pic>
        <p:nvPicPr>
          <p:cNvPr id="4" name="Kuvan paikkamerkki 3">
            <a:extLst>
              <a:ext uri="{FF2B5EF4-FFF2-40B4-BE49-F238E27FC236}">
                <a16:creationId xmlns:a16="http://schemas.microsoft.com/office/drawing/2014/main" id="{18B683FC-A9CF-D7E2-4391-26D1D128542C}"/>
              </a:ext>
            </a:extLst>
          </p:cNvPr>
          <p:cNvPicPr>
            <a:picLocks noGrp="1" noChangeAspect="1"/>
          </p:cNvPicPr>
          <p:nvPr>
            <p:ph type="pic" sz="quarter" idx="13"/>
          </p:nvPr>
        </p:nvPicPr>
        <p:blipFill>
          <a:blip r:embed="rId3"/>
          <a:srcRect l="596" r="596"/>
          <a:stretch>
            <a:fillRect/>
          </a:stretch>
        </p:blipFill>
        <p:spPr/>
      </p:pic>
      <p:sp>
        <p:nvSpPr>
          <p:cNvPr id="6" name="Sisällön paikkamerkki 5">
            <a:extLst>
              <a:ext uri="{FF2B5EF4-FFF2-40B4-BE49-F238E27FC236}">
                <a16:creationId xmlns:a16="http://schemas.microsoft.com/office/drawing/2014/main" id="{E46BEE48-BC88-78B0-A2B1-527A55E324B3}"/>
              </a:ext>
            </a:extLst>
          </p:cNvPr>
          <p:cNvSpPr>
            <a:spLocks noGrp="1"/>
          </p:cNvSpPr>
          <p:nvPr>
            <p:ph idx="1"/>
          </p:nvPr>
        </p:nvSpPr>
        <p:spPr>
          <a:xfrm>
            <a:off x="838200" y="1412240"/>
            <a:ext cx="5410200" cy="5080635"/>
          </a:xfrm>
        </p:spPr>
        <p:txBody>
          <a:bodyPr>
            <a:normAutofit fontScale="85000" lnSpcReduction="20000"/>
          </a:bodyPr>
          <a:lstStyle/>
          <a:p>
            <a:pPr marL="0" indent="0">
              <a:buNone/>
            </a:pPr>
            <a:r>
              <a:rPr lang="fi-FI" dirty="0">
                <a:solidFill>
                  <a:schemeClr val="accent1"/>
                </a:solidFill>
              </a:rPr>
              <a:t>Vertaistervarit-ohjaajat</a:t>
            </a:r>
          </a:p>
          <a:p>
            <a:pPr lvl="1"/>
            <a:r>
              <a:rPr lang="fi-FI" dirty="0"/>
              <a:t>64 vapaaehtoista vertaisohjaajaa </a:t>
            </a:r>
          </a:p>
          <a:p>
            <a:pPr lvl="1"/>
            <a:r>
              <a:rPr lang="fi-FI" dirty="0"/>
              <a:t>10 ohjaajakoulutusta eri puolilla maata sekä verkkoalustalla yhteistyössä Opintokeskus </a:t>
            </a:r>
            <a:r>
              <a:rPr lang="fi-FI" dirty="0" err="1"/>
              <a:t>Siviksen</a:t>
            </a:r>
            <a:r>
              <a:rPr lang="fi-FI" dirty="0"/>
              <a:t> kanssa.</a:t>
            </a:r>
          </a:p>
          <a:p>
            <a:pPr marL="0" indent="0">
              <a:buNone/>
            </a:pPr>
            <a:r>
              <a:rPr lang="fi-FI" dirty="0">
                <a:solidFill>
                  <a:schemeClr val="accent1"/>
                </a:solidFill>
              </a:rPr>
              <a:t>Vertaistervarit-ryhmät</a:t>
            </a:r>
          </a:p>
          <a:p>
            <a:pPr lvl="1"/>
            <a:r>
              <a:rPr lang="fi-FI" dirty="0"/>
              <a:t>ryhmiä on toteutunut 20 eri puolilla Suomea, osallistujia yhteensä 143</a:t>
            </a:r>
          </a:p>
          <a:p>
            <a:pPr lvl="1"/>
            <a:r>
              <a:rPr lang="fi-FI" dirty="0"/>
              <a:t>osallistujat ja ohjaajat saivat tietoa ja vertaistukea elintapamuutoksen tekemiseen ja ylläpitämiseen</a:t>
            </a:r>
          </a:p>
          <a:p>
            <a:pPr lvl="1"/>
            <a:r>
              <a:rPr lang="fi-FI" dirty="0"/>
              <a:t>hankkeen aikana ryhmät oli tarkoitettu lähinnä työikäisille ja juuri eläkkeelle jääneille kuntalaisille</a:t>
            </a:r>
          </a:p>
          <a:p>
            <a:pPr lvl="1"/>
            <a:r>
              <a:rPr lang="fi-FI" dirty="0"/>
              <a:t>ryhmätapaamisten pääteemoina olivat liikkuminen, syöminen, päihteet ja hyvä uni sekä hyvinvointia luonnosta ja kulttuurista</a:t>
            </a:r>
          </a:p>
          <a:p>
            <a:pPr lvl="1"/>
            <a:r>
              <a:rPr lang="fi-FI" dirty="0"/>
              <a:t>ne olivat suljettuja ryhmiä ja kutakin ryhmää ohjasi kaksi koulutettua Vertaistervarit-ohjaajaa</a:t>
            </a:r>
          </a:p>
          <a:p>
            <a:pPr lvl="1"/>
            <a:r>
              <a:rPr lang="fi-FI" dirty="0"/>
              <a:t>vertaiskeskustelun ohella esim. liikuttiin, kokkailtiin sekä pidettiin alustuksia ja toteutettiin vierailuja.</a:t>
            </a:r>
          </a:p>
          <a:p>
            <a:endParaRPr lang="en-US" dirty="0"/>
          </a:p>
          <a:p>
            <a:pPr marL="0" indent="0">
              <a:buNone/>
            </a:pPr>
            <a:r>
              <a:rPr lang="fi-FI" sz="1800" dirty="0">
                <a:effectLst/>
                <a:latin typeface="Aptos" panose="020B0004020202020204" pitchFamily="34" charset="0"/>
                <a:ea typeface="Aptos" panose="020B0004020202020204" pitchFamily="34" charset="0"/>
                <a:cs typeface="Arial" panose="020B0604020202020204" pitchFamily="34" charset="0"/>
              </a:rPr>
              <a:t> Vertaistervarit-ryhmien seurantatulokset v. 2020-2021: </a:t>
            </a:r>
            <a:r>
              <a:rPr lang="fi-FI" sz="1800" u="sng" dirty="0">
                <a:solidFill>
                  <a:srgbClr val="467886"/>
                </a:solidFill>
                <a:effectLst/>
                <a:latin typeface="Aptos" panose="020B0004020202020204" pitchFamily="34" charset="0"/>
                <a:ea typeface="Aptos" panose="020B0004020202020204" pitchFamily="34" charset="0"/>
                <a:cs typeface="Arial" panose="020B0604020202020204" pitchFamily="34" charset="0"/>
                <a:hlinkClick r:id="rId4"/>
              </a:rPr>
              <a:t>https://bin.yhdistysavain.fi/1604999/Wi5jLsZfBCmQc1fyXxPh0aP2T1/Vertaistervarit-ryhmien%20seurantatulokset%20v.%202021_2.pdf</a:t>
            </a:r>
            <a:r>
              <a:rPr lang="fi-FI" sz="1800" dirty="0">
                <a:effectLst/>
                <a:latin typeface="Aptos" panose="020B0004020202020204" pitchFamily="34" charset="0"/>
                <a:ea typeface="Aptos" panose="020B0004020202020204" pitchFamily="34" charset="0"/>
                <a:cs typeface="Arial" panose="020B0604020202020204" pitchFamily="34" charset="0"/>
              </a:rPr>
              <a:t> </a:t>
            </a:r>
            <a:endParaRPr lang="fi-FI" dirty="0"/>
          </a:p>
          <a:p>
            <a:endParaRPr lang="fi-FI" dirty="0"/>
          </a:p>
        </p:txBody>
      </p:sp>
    </p:spTree>
    <p:extLst>
      <p:ext uri="{BB962C8B-B14F-4D97-AF65-F5344CB8AC3E}">
        <p14:creationId xmlns:p14="http://schemas.microsoft.com/office/powerpoint/2010/main" val="12684028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A347D7F-7FE3-0713-20FC-07839EA465BB}"/>
              </a:ext>
            </a:extLst>
          </p:cNvPr>
          <p:cNvSpPr>
            <a:spLocks noGrp="1"/>
          </p:cNvSpPr>
          <p:nvPr>
            <p:ph type="title"/>
          </p:nvPr>
        </p:nvSpPr>
        <p:spPr>
          <a:xfrm>
            <a:off x="838200" y="365125"/>
            <a:ext cx="10750236" cy="1155857"/>
          </a:xfrm>
        </p:spPr>
        <p:txBody>
          <a:bodyPr anchor="ctr">
            <a:normAutofit/>
          </a:bodyPr>
          <a:lstStyle/>
          <a:p>
            <a:r>
              <a:rPr lang="fi-FI" dirty="0"/>
              <a:t>Seurantatietoa Vertaistervarit-ryhmiin osallistuneilta v.2021 </a:t>
            </a:r>
          </a:p>
        </p:txBody>
      </p:sp>
      <p:graphicFrame>
        <p:nvGraphicFramePr>
          <p:cNvPr id="5" name="Sisällön paikkamerkki 2">
            <a:extLst>
              <a:ext uri="{FF2B5EF4-FFF2-40B4-BE49-F238E27FC236}">
                <a16:creationId xmlns:a16="http://schemas.microsoft.com/office/drawing/2014/main" id="{7424DA00-3BB9-4A27-AB10-18B4C1627A03}"/>
              </a:ext>
            </a:extLst>
          </p:cNvPr>
          <p:cNvGraphicFramePr>
            <a:graphicFrameLocks noGrp="1"/>
          </p:cNvGraphicFramePr>
          <p:nvPr>
            <p:ph idx="1"/>
            <p:extLst>
              <p:ext uri="{D42A27DB-BD31-4B8C-83A1-F6EECF244321}">
                <p14:modId xmlns:p14="http://schemas.microsoft.com/office/powerpoint/2010/main" val="751378965"/>
              </p:ext>
            </p:extLst>
          </p:nvPr>
        </p:nvGraphicFramePr>
        <p:xfrm>
          <a:off x="603564" y="1670180"/>
          <a:ext cx="11263316" cy="48226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355462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F3DEAB4-77D5-CDB4-BB14-484A97A617E9}"/>
              </a:ext>
            </a:extLst>
          </p:cNvPr>
          <p:cNvSpPr>
            <a:spLocks noGrp="1"/>
          </p:cNvSpPr>
          <p:nvPr>
            <p:ph type="title"/>
          </p:nvPr>
        </p:nvSpPr>
        <p:spPr>
          <a:xfrm>
            <a:off x="839788" y="365126"/>
            <a:ext cx="10515600" cy="977636"/>
          </a:xfrm>
        </p:spPr>
        <p:txBody>
          <a:bodyPr>
            <a:normAutofit fontScale="90000"/>
          </a:bodyPr>
          <a:lstStyle/>
          <a:p>
            <a:br>
              <a:rPr lang="fi-FI" dirty="0"/>
            </a:br>
            <a:r>
              <a:rPr lang="fi-FI" dirty="0"/>
              <a:t>Vertaisuus ja vertaistuki (Arviointiraportissa)</a:t>
            </a:r>
            <a:br>
              <a:rPr lang="fi-FI" dirty="0"/>
            </a:br>
            <a:r>
              <a:rPr lang="fi-FI" sz="1600" dirty="0"/>
              <a:t>(Lähteet:</a:t>
            </a:r>
            <a:r>
              <a:rPr lang="fi-FI" sz="1600" dirty="0">
                <a:solidFill>
                  <a:srgbClr val="000000"/>
                </a:solidFill>
                <a:ea typeface="Aptos" panose="020B0004020202020204" pitchFamily="34" charset="0"/>
                <a:cs typeface="Arial" panose="020B0604020202020204" pitchFamily="34" charset="0"/>
              </a:rPr>
              <a:t> </a:t>
            </a:r>
            <a:r>
              <a:rPr lang="fi-FI" sz="1600" dirty="0">
                <a:ea typeface="Aptos" panose="020B0004020202020204" pitchFamily="34" charset="0"/>
                <a:cs typeface="Arial" panose="020B0604020202020204" pitchFamily="34" charset="0"/>
              </a:rPr>
              <a:t>Haukka-Wacklin 2007; Mikkonen 2009; </a:t>
            </a:r>
            <a:r>
              <a:rPr lang="fi-FI" sz="1600" dirty="0" err="1">
                <a:ea typeface="Aptos" panose="020B0004020202020204" pitchFamily="34" charset="0"/>
                <a:cs typeface="Arial" panose="020B0604020202020204" pitchFamily="34" charset="0"/>
              </a:rPr>
              <a:t>Toija</a:t>
            </a:r>
            <a:r>
              <a:rPr lang="fi-FI" sz="1600" dirty="0">
                <a:ea typeface="Aptos" panose="020B0004020202020204" pitchFamily="34" charset="0"/>
                <a:cs typeface="Arial" panose="020B0604020202020204" pitchFamily="34" charset="0"/>
              </a:rPr>
              <a:t> 2011; </a:t>
            </a:r>
            <a:r>
              <a:rPr lang="fi-FI" sz="1600" dirty="0" err="1">
                <a:ea typeface="Aptos" panose="020B0004020202020204" pitchFamily="34" charset="0"/>
                <a:cs typeface="Arial" panose="020B0604020202020204" pitchFamily="34" charset="0"/>
              </a:rPr>
              <a:t>Embuldeniya</a:t>
            </a:r>
            <a:r>
              <a:rPr lang="fi-FI" sz="1600" dirty="0">
                <a:ea typeface="Aptos" panose="020B0004020202020204" pitchFamily="34" charset="0"/>
                <a:cs typeface="Arial" panose="020B0604020202020204" pitchFamily="34" charset="0"/>
              </a:rPr>
              <a:t> ym. 2013.; Heino &amp; Arminen 2024; </a:t>
            </a:r>
            <a:r>
              <a:rPr lang="fi-FI" sz="1600" dirty="0">
                <a:solidFill>
                  <a:srgbClr val="000000"/>
                </a:solidFill>
                <a:ea typeface="Aptos" panose="020B0004020202020204" pitchFamily="34" charset="0"/>
                <a:cs typeface="Arial" panose="020B0604020202020204" pitchFamily="34" charset="0"/>
              </a:rPr>
              <a:t>Mikkonen &amp; Saarinen 2018)</a:t>
            </a:r>
            <a:br>
              <a:rPr lang="fi-FI" dirty="0"/>
            </a:br>
            <a:endParaRPr lang="fi-FI" dirty="0"/>
          </a:p>
        </p:txBody>
      </p:sp>
      <p:sp>
        <p:nvSpPr>
          <p:cNvPr id="12" name="Tekstin paikkamerkki 11">
            <a:extLst>
              <a:ext uri="{FF2B5EF4-FFF2-40B4-BE49-F238E27FC236}">
                <a16:creationId xmlns:a16="http://schemas.microsoft.com/office/drawing/2014/main" id="{DD96AF75-8A7C-4EBA-0AD2-75AE94EE7311}"/>
              </a:ext>
            </a:extLst>
          </p:cNvPr>
          <p:cNvSpPr>
            <a:spLocks noGrp="1"/>
          </p:cNvSpPr>
          <p:nvPr>
            <p:ph type="body" idx="1"/>
          </p:nvPr>
        </p:nvSpPr>
        <p:spPr>
          <a:xfrm>
            <a:off x="839788" y="1330961"/>
            <a:ext cx="5180013" cy="152082"/>
          </a:xfrm>
        </p:spPr>
        <p:txBody>
          <a:bodyPr>
            <a:normAutofit fontScale="25000" lnSpcReduction="20000"/>
          </a:bodyPr>
          <a:lstStyle/>
          <a:p>
            <a:endParaRPr lang="fi-FI" sz="5400" b="0" dirty="0">
              <a:ea typeface="Aptos" panose="020B0004020202020204" pitchFamily="34" charset="0"/>
              <a:cs typeface="Arial" panose="020B0604020202020204" pitchFamily="34" charset="0"/>
            </a:endParaRPr>
          </a:p>
          <a:p>
            <a:endParaRPr lang="fi-FI" dirty="0"/>
          </a:p>
        </p:txBody>
      </p:sp>
      <p:sp>
        <p:nvSpPr>
          <p:cNvPr id="3" name="Sisällön paikkamerkki 2">
            <a:extLst>
              <a:ext uri="{FF2B5EF4-FFF2-40B4-BE49-F238E27FC236}">
                <a16:creationId xmlns:a16="http://schemas.microsoft.com/office/drawing/2014/main" id="{45DD16F1-D541-C119-F639-9D41BEEF9B0C}"/>
              </a:ext>
            </a:extLst>
          </p:cNvPr>
          <p:cNvSpPr>
            <a:spLocks noGrp="1"/>
          </p:cNvSpPr>
          <p:nvPr>
            <p:ph sz="half" idx="2"/>
          </p:nvPr>
        </p:nvSpPr>
        <p:spPr>
          <a:xfrm>
            <a:off x="839788" y="1483043"/>
            <a:ext cx="5256212" cy="4706620"/>
          </a:xfrm>
        </p:spPr>
        <p:txBody>
          <a:bodyPr>
            <a:noAutofit/>
          </a:bodyPr>
          <a:lstStyle/>
          <a:p>
            <a:pPr marL="0" indent="0">
              <a:buNone/>
            </a:pPr>
            <a:r>
              <a:rPr lang="fi-FI" sz="1400" b="1" dirty="0">
                <a:ea typeface="Aptos" panose="020B0004020202020204" pitchFamily="34" charset="0"/>
                <a:cs typeface="Arial" panose="020B0604020202020204" pitchFamily="34" charset="0"/>
              </a:rPr>
              <a:t>Vertaisuus: </a:t>
            </a:r>
          </a:p>
          <a:p>
            <a:r>
              <a:rPr lang="fi-FI" sz="1400" dirty="0">
                <a:ea typeface="Aptos" panose="020B0004020202020204" pitchFamily="34" charset="0"/>
                <a:cs typeface="Arial" panose="020B0604020202020204" pitchFamily="34" charset="0"/>
              </a:rPr>
              <a:t>samankaltaiset elämäntilanteet ja kokemukset muodostavat vertaisuutta. </a:t>
            </a:r>
          </a:p>
          <a:p>
            <a:r>
              <a:rPr lang="fi-FI" sz="1400" dirty="0">
                <a:ea typeface="Aptos" panose="020B0004020202020204" pitchFamily="34" charset="0"/>
                <a:cs typeface="Arial" panose="020B0604020202020204" pitchFamily="34" charset="0"/>
              </a:rPr>
              <a:t>keskinäinen asiantuntijuus, tasa-arvo, yhdenvertaisuus, luottamus ja vertaiselta saatu tuki</a:t>
            </a:r>
            <a:endParaRPr lang="fi-FI" sz="1400" b="1" dirty="0">
              <a:ea typeface="Aptos" panose="020B0004020202020204" pitchFamily="34" charset="0"/>
              <a:cs typeface="Arial" panose="020B0604020202020204" pitchFamily="34" charset="0"/>
            </a:endParaRPr>
          </a:p>
          <a:p>
            <a:pPr marL="0" indent="0">
              <a:buNone/>
            </a:pPr>
            <a:r>
              <a:rPr lang="fi-FI" sz="1400" b="1" dirty="0">
                <a:ea typeface="Aptos" panose="020B0004020202020204" pitchFamily="34" charset="0"/>
                <a:cs typeface="Arial" panose="020B0604020202020204" pitchFamily="34" charset="0"/>
              </a:rPr>
              <a:t>Vertaistuki:</a:t>
            </a:r>
          </a:p>
          <a:p>
            <a:r>
              <a:rPr lang="fi-FI" sz="1400" dirty="0">
                <a:ea typeface="Aptos" panose="020B0004020202020204" pitchFamily="34" charset="0"/>
                <a:cs typeface="Arial" panose="020B0604020202020204" pitchFamily="34" charset="0"/>
              </a:rPr>
              <a:t>samankaltaisessa elämäntilanteessa olevien keskinäistä kokemusten vaihtoa</a:t>
            </a:r>
          </a:p>
          <a:p>
            <a:r>
              <a:rPr lang="fi-FI" sz="1400" dirty="0">
                <a:ea typeface="Aptos" panose="020B0004020202020204" pitchFamily="34" charset="0"/>
                <a:cs typeface="Arial" panose="020B0604020202020204" pitchFamily="34" charset="0"/>
              </a:rPr>
              <a:t>voidaan toteuttaa kahden kesken tai ryhmässä kasvokkain,  verkon tai puhelimen välityksellä</a:t>
            </a:r>
          </a:p>
          <a:p>
            <a:pPr marL="0" indent="0">
              <a:buNone/>
            </a:pPr>
            <a:r>
              <a:rPr lang="fi-FI" sz="1400" b="1" dirty="0">
                <a:effectLst/>
                <a:ea typeface="Aptos" panose="020B0004020202020204" pitchFamily="34" charset="0"/>
                <a:cs typeface="Arial" panose="020B0604020202020204" pitchFamily="34" charset="0"/>
              </a:rPr>
              <a:t>Vertaistukiryhmä</a:t>
            </a:r>
            <a:r>
              <a:rPr lang="fi-FI" sz="1400" dirty="0">
                <a:effectLst/>
                <a:ea typeface="Aptos" panose="020B0004020202020204" pitchFamily="34" charset="0"/>
                <a:cs typeface="Arial" panose="020B0604020202020204" pitchFamily="34" charset="0"/>
              </a:rPr>
              <a:t> </a:t>
            </a:r>
          </a:p>
          <a:p>
            <a:r>
              <a:rPr lang="fi-FI" sz="1400" dirty="0">
                <a:effectLst/>
                <a:ea typeface="Aptos" panose="020B0004020202020204" pitchFamily="34" charset="0"/>
                <a:cs typeface="Arial" panose="020B0604020202020204" pitchFamily="34" charset="0"/>
              </a:rPr>
              <a:t>ryhmän jäsen tulee kuulluksi ja hyväksytyksi omine ongelmineen, kysymyksineen, tunteineen ja ajatuksineen</a:t>
            </a:r>
          </a:p>
          <a:p>
            <a:r>
              <a:rPr lang="fi-FI" sz="1400" dirty="0">
                <a:effectLst/>
                <a:ea typeface="Aptos" panose="020B0004020202020204" pitchFamily="34" charset="0"/>
                <a:cs typeface="Arial" panose="020B0604020202020204" pitchFamily="34" charset="0"/>
              </a:rPr>
              <a:t>jäsenet toimivat toisilleen esimerkkinä selviytymisestä ja muutoksen mahdollisuudesta</a:t>
            </a:r>
          </a:p>
          <a:p>
            <a:r>
              <a:rPr lang="fi-FI" sz="1400" dirty="0">
                <a:effectLst/>
                <a:ea typeface="Aptos" panose="020B0004020202020204" pitchFamily="34" charset="0"/>
                <a:cs typeface="Arial" panose="020B0604020202020204" pitchFamily="34" charset="0"/>
              </a:rPr>
              <a:t>uudessa elämäntilanteessa toisten saman asian kokeneiden tapaaminen auttaa ymmärtämään omia tuntemuksia prosessiin kuuluvina ja normaaleina reaktioina.</a:t>
            </a:r>
          </a:p>
        </p:txBody>
      </p:sp>
      <p:sp>
        <p:nvSpPr>
          <p:cNvPr id="13" name="Tekstin paikkamerkki 12">
            <a:extLst>
              <a:ext uri="{FF2B5EF4-FFF2-40B4-BE49-F238E27FC236}">
                <a16:creationId xmlns:a16="http://schemas.microsoft.com/office/drawing/2014/main" id="{3E0EFDA0-9933-9CEF-97B3-F6E0433D3779}"/>
              </a:ext>
            </a:extLst>
          </p:cNvPr>
          <p:cNvSpPr>
            <a:spLocks noGrp="1"/>
          </p:cNvSpPr>
          <p:nvPr>
            <p:ph type="body" sz="quarter" idx="3"/>
          </p:nvPr>
        </p:nvSpPr>
        <p:spPr>
          <a:xfrm>
            <a:off x="6096000" y="1081804"/>
            <a:ext cx="5259388" cy="1600438"/>
          </a:xfrm>
        </p:spPr>
        <p:txBody>
          <a:bodyPr>
            <a:normAutofit fontScale="25000" lnSpcReduction="20000"/>
          </a:bodyPr>
          <a:lstStyle/>
          <a:p>
            <a:pPr>
              <a:lnSpc>
                <a:spcPct val="120000"/>
              </a:lnSpc>
            </a:pPr>
            <a:r>
              <a:rPr lang="fi-FI" sz="5600" dirty="0">
                <a:ea typeface="Aptos" panose="020B0004020202020204" pitchFamily="34" charset="0"/>
                <a:cs typeface="Arial" panose="020B0604020202020204" pitchFamily="34" charset="0"/>
              </a:rPr>
              <a:t>Vertaisryhmän ohjaajat </a:t>
            </a:r>
          </a:p>
          <a:p>
            <a:pPr marL="1143000" lvl="1" indent="-685800">
              <a:lnSpc>
                <a:spcPct val="120000"/>
              </a:lnSpc>
              <a:buFont typeface="Arial" panose="020B0604020202020204" pitchFamily="34" charset="0"/>
              <a:buChar char="•"/>
            </a:pPr>
            <a:r>
              <a:rPr lang="fi-FI" sz="5600" b="0" dirty="0">
                <a:ea typeface="Aptos" panose="020B0004020202020204" pitchFamily="34" charset="0"/>
                <a:cs typeface="Arial" panose="020B0604020202020204" pitchFamily="34" charset="0"/>
              </a:rPr>
              <a:t>rakentavat myönteistä ryhmädynamiikkaa aktiivisesti säätelemällä ja jäsentämällä ryhmän toimintaa, tunteita ja vuorovaikutusta </a:t>
            </a:r>
          </a:p>
          <a:p>
            <a:pPr marL="1143000" lvl="1" indent="-685800">
              <a:lnSpc>
                <a:spcPct val="120000"/>
              </a:lnSpc>
              <a:buFont typeface="Arial" panose="020B0604020202020204" pitchFamily="34" charset="0"/>
              <a:buChar char="•"/>
            </a:pPr>
            <a:r>
              <a:rPr lang="fi-FI" sz="5600" b="0" dirty="0">
                <a:ea typeface="Aptos" panose="020B0004020202020204" pitchFamily="34" charset="0"/>
                <a:cs typeface="Arial" panose="020B0604020202020204" pitchFamily="34" charset="0"/>
              </a:rPr>
              <a:t>koulutettuja vertaisia (vapaaehtoisia) tai ammattilaisia.</a:t>
            </a:r>
            <a:endParaRPr lang="fi-FI" dirty="0"/>
          </a:p>
        </p:txBody>
      </p:sp>
      <p:pic>
        <p:nvPicPr>
          <p:cNvPr id="11" name="Kuvan paikkamerkki 10" descr="Kuva, joka sisältää kohteen vaate, animaatio, clipart, kuvitus&#10;&#10;Kuvaus luotu automaattisesti">
            <a:extLst>
              <a:ext uri="{FF2B5EF4-FFF2-40B4-BE49-F238E27FC236}">
                <a16:creationId xmlns:a16="http://schemas.microsoft.com/office/drawing/2014/main" id="{DAF5EE9B-3695-79EE-8474-697530C28531}"/>
              </a:ext>
            </a:extLst>
          </p:cNvPr>
          <p:cNvPicPr>
            <a:picLocks noGrp="1" noChangeAspect="1"/>
          </p:cNvPicPr>
          <p:nvPr>
            <p:ph sz="quarter" idx="4"/>
          </p:nvPr>
        </p:nvPicPr>
        <p:blipFill>
          <a:blip r:embed="rId3"/>
          <a:stretch>
            <a:fillRect/>
          </a:stretch>
        </p:blipFill>
        <p:spPr>
          <a:xfrm>
            <a:off x="6512560" y="2682242"/>
            <a:ext cx="3931920" cy="3561755"/>
          </a:xfrm>
        </p:spPr>
      </p:pic>
    </p:spTree>
    <p:extLst>
      <p:ext uri="{BB962C8B-B14F-4D97-AF65-F5344CB8AC3E}">
        <p14:creationId xmlns:p14="http://schemas.microsoft.com/office/powerpoint/2010/main" val="10976807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7145DA3-EA3B-58FC-06E0-A29E8737EE2B}"/>
              </a:ext>
            </a:extLst>
          </p:cNvPr>
          <p:cNvSpPr>
            <a:spLocks noGrp="1"/>
          </p:cNvSpPr>
          <p:nvPr>
            <p:ph type="title"/>
          </p:nvPr>
        </p:nvSpPr>
        <p:spPr/>
        <p:txBody>
          <a:bodyPr/>
          <a:lstStyle/>
          <a:p>
            <a:r>
              <a:rPr lang="fi-FI" sz="3200" dirty="0">
                <a:effectLst/>
                <a:ea typeface="Aptos" panose="020B0004020202020204" pitchFamily="34" charset="0"/>
                <a:cs typeface="Arial" panose="020B0604020202020204" pitchFamily="34" charset="0"/>
              </a:rPr>
              <a:t>Vertaisryhmien tuottamat arvotettavat muutokset</a:t>
            </a:r>
            <a:endParaRPr lang="fi-FI" dirty="0"/>
          </a:p>
        </p:txBody>
      </p:sp>
      <p:sp>
        <p:nvSpPr>
          <p:cNvPr id="4" name="Kuvan paikkamerkki 3">
            <a:extLst>
              <a:ext uri="{FF2B5EF4-FFF2-40B4-BE49-F238E27FC236}">
                <a16:creationId xmlns:a16="http://schemas.microsoft.com/office/drawing/2014/main" id="{46E865D8-3C5F-DE7D-3A5C-686270AEA116}"/>
              </a:ext>
            </a:extLst>
          </p:cNvPr>
          <p:cNvSpPr>
            <a:spLocks noGrp="1"/>
          </p:cNvSpPr>
          <p:nvPr>
            <p:ph type="pic" sz="quarter" idx="13"/>
          </p:nvPr>
        </p:nvSpPr>
        <p:spPr>
          <a:xfrm>
            <a:off x="6747304" y="1604865"/>
            <a:ext cx="4732123" cy="4615009"/>
          </a:xfrm>
        </p:spPr>
        <p:txBody>
          <a:bodyPr>
            <a:normAutofit fontScale="85000" lnSpcReduction="20000"/>
          </a:bodyPr>
          <a:lstStyle/>
          <a:p>
            <a:pPr>
              <a:lnSpc>
                <a:spcPct val="116000"/>
              </a:lnSpc>
              <a:spcAft>
                <a:spcPts val="800"/>
              </a:spcAft>
            </a:pPr>
            <a:r>
              <a:rPr lang="fi-FI" sz="1900" dirty="0">
                <a:ea typeface="Aptos" panose="020B0004020202020204" pitchFamily="34" charset="0"/>
                <a:cs typeface="Arial" panose="020B0604020202020204" pitchFamily="34" charset="0"/>
              </a:rPr>
              <a:t>Vertaisryhmien tuottamiksi </a:t>
            </a:r>
            <a:r>
              <a:rPr lang="fi-FI" sz="1900" b="1" dirty="0">
                <a:ea typeface="Aptos" panose="020B0004020202020204" pitchFamily="34" charset="0"/>
                <a:cs typeface="Arial" panose="020B0604020202020204" pitchFamily="34" charset="0"/>
              </a:rPr>
              <a:t>arvotettaviksi muutoksiksi </a:t>
            </a:r>
            <a:r>
              <a:rPr lang="fi-FI" sz="1900" dirty="0">
                <a:ea typeface="Aptos" panose="020B0004020202020204" pitchFamily="34" charset="0"/>
                <a:cs typeface="Arial" panose="020B0604020202020204" pitchFamily="34" charset="0"/>
              </a:rPr>
              <a:t>valittiin ryhmäläisten ja vertaisohjaajien </a:t>
            </a:r>
            <a:r>
              <a:rPr lang="fi-FI" sz="1900" b="1" dirty="0">
                <a:ea typeface="Aptos" panose="020B0004020202020204" pitchFamily="34" charset="0"/>
                <a:cs typeface="Arial" panose="020B0604020202020204" pitchFamily="34" charset="0"/>
              </a:rPr>
              <a:t>hyvinvoinnissa tapahtuneet parannukset:</a:t>
            </a:r>
          </a:p>
          <a:p>
            <a:pPr lvl="1">
              <a:lnSpc>
                <a:spcPct val="116000"/>
              </a:lnSpc>
              <a:buFont typeface="Wingdings" panose="05000000000000000000" pitchFamily="2" charset="2"/>
              <a:buChar char="Ø"/>
            </a:pPr>
            <a:r>
              <a:rPr lang="fi-FI" sz="1700" b="1" dirty="0">
                <a:solidFill>
                  <a:schemeClr val="tx2"/>
                </a:solidFill>
                <a:ea typeface="Aptos" panose="020B0004020202020204" pitchFamily="34" charset="0"/>
                <a:cs typeface="Arial" panose="020B0604020202020204" pitchFamily="34" charset="0"/>
              </a:rPr>
              <a:t>tyytyväisyys terveyteen</a:t>
            </a:r>
          </a:p>
          <a:p>
            <a:pPr lvl="1">
              <a:lnSpc>
                <a:spcPct val="116000"/>
              </a:lnSpc>
              <a:buFont typeface="Wingdings" panose="05000000000000000000" pitchFamily="2" charset="2"/>
              <a:buChar char="Ø"/>
            </a:pPr>
            <a:r>
              <a:rPr lang="fi-FI" sz="1700" b="1" dirty="0">
                <a:solidFill>
                  <a:schemeClr val="tx2"/>
                </a:solidFill>
                <a:ea typeface="Aptos" panose="020B0004020202020204" pitchFamily="34" charset="0"/>
                <a:cs typeface="Arial" panose="020B0604020202020204" pitchFamily="34" charset="0"/>
              </a:rPr>
              <a:t>jaksaminen / normaalista arjesta selviytyminen</a:t>
            </a:r>
          </a:p>
          <a:p>
            <a:pPr lvl="1">
              <a:lnSpc>
                <a:spcPct val="116000"/>
              </a:lnSpc>
              <a:spcAft>
                <a:spcPts val="800"/>
              </a:spcAft>
              <a:buFont typeface="Wingdings" panose="05000000000000000000" pitchFamily="2" charset="2"/>
              <a:buChar char="Ø"/>
            </a:pPr>
            <a:r>
              <a:rPr lang="fi-FI" sz="1700" b="1" dirty="0">
                <a:solidFill>
                  <a:schemeClr val="tx2"/>
                </a:solidFill>
                <a:ea typeface="Aptos" panose="020B0004020202020204" pitchFamily="34" charset="0"/>
                <a:cs typeface="Arial" panose="020B0604020202020204" pitchFamily="34" charset="0"/>
              </a:rPr>
              <a:t>suoraan osallistujiin mutta välillisesti myös terveyspalveluiden käyttöön kohdistuva palvelutarpeen väheneminen.</a:t>
            </a:r>
          </a:p>
          <a:p>
            <a:pPr marL="457200" lvl="1" indent="0">
              <a:lnSpc>
                <a:spcPct val="116000"/>
              </a:lnSpc>
              <a:spcAft>
                <a:spcPts val="800"/>
              </a:spcAft>
              <a:buNone/>
            </a:pPr>
            <a:r>
              <a:rPr lang="fi-FI" sz="1900" dirty="0">
                <a:ea typeface="Aptos" panose="020B0004020202020204" pitchFamily="34" charset="0"/>
                <a:cs typeface="Arial" panose="020B0604020202020204" pitchFamily="34" charset="0"/>
              </a:rPr>
              <a:t>Seurantatuloksissa on </a:t>
            </a:r>
            <a:r>
              <a:rPr lang="fi-FI" sz="1900" b="1" dirty="0">
                <a:ea typeface="Aptos" panose="020B0004020202020204" pitchFamily="34" charset="0"/>
                <a:cs typeface="Arial" panose="020B0604020202020204" pitchFamily="34" charset="0"/>
              </a:rPr>
              <a:t>monia muita kiinnostavia muutoksia</a:t>
            </a:r>
            <a:r>
              <a:rPr lang="fi-FI" sz="1900" dirty="0">
                <a:ea typeface="Aptos" panose="020B0004020202020204" pitchFamily="34" charset="0"/>
                <a:cs typeface="Arial" panose="020B0604020202020204" pitchFamily="34" charset="0"/>
              </a:rPr>
              <a:t>, kuten liikuntaan, ravitsemukseen ja uneen liittyviä parannuksia, mutta valitussa arviointitavassa näiden muutosten ajatellaan ilmenevän tyytyväisyytenä terveyteen sekä arjen jaksamisen paranemisena.</a:t>
            </a:r>
          </a:p>
          <a:p>
            <a:endParaRPr lang="fi-FI" dirty="0"/>
          </a:p>
        </p:txBody>
      </p:sp>
      <p:sp>
        <p:nvSpPr>
          <p:cNvPr id="3" name="Sisällön paikkamerkki 2">
            <a:extLst>
              <a:ext uri="{FF2B5EF4-FFF2-40B4-BE49-F238E27FC236}">
                <a16:creationId xmlns:a16="http://schemas.microsoft.com/office/drawing/2014/main" id="{44CD6E55-C0F6-C71B-72E5-928B8F7923EE}"/>
              </a:ext>
            </a:extLst>
          </p:cNvPr>
          <p:cNvSpPr>
            <a:spLocks noGrp="1"/>
          </p:cNvSpPr>
          <p:nvPr>
            <p:ph idx="1"/>
          </p:nvPr>
        </p:nvSpPr>
        <p:spPr>
          <a:xfrm>
            <a:off x="838200" y="1604865"/>
            <a:ext cx="5257800" cy="4572098"/>
          </a:xfrm>
        </p:spPr>
        <p:txBody>
          <a:bodyPr>
            <a:normAutofit fontScale="92500" lnSpcReduction="10000"/>
          </a:bodyPr>
          <a:lstStyle/>
          <a:p>
            <a:r>
              <a:rPr lang="fi-FI" sz="1900" dirty="0">
                <a:ea typeface="Aptos" panose="020B0004020202020204" pitchFamily="34" charset="0"/>
                <a:cs typeface="Arial" panose="020B0604020202020204" pitchFamily="34" charset="0"/>
              </a:rPr>
              <a:t>T</a:t>
            </a:r>
            <a:r>
              <a:rPr lang="fi-FI" sz="1900" dirty="0">
                <a:effectLst/>
                <a:ea typeface="Aptos" panose="020B0004020202020204" pitchFamily="34" charset="0"/>
                <a:cs typeface="Arial" panose="020B0604020202020204" pitchFamily="34" charset="0"/>
              </a:rPr>
              <a:t>ehtiin </a:t>
            </a:r>
            <a:r>
              <a:rPr lang="fi-FI" sz="1900" b="1" dirty="0">
                <a:effectLst/>
                <a:ea typeface="Aptos" panose="020B0004020202020204" pitchFamily="34" charset="0"/>
                <a:cs typeface="Arial" panose="020B0604020202020204" pitchFamily="34" charset="0"/>
              </a:rPr>
              <a:t>”kevennetty” SROI-arviointi *</a:t>
            </a:r>
            <a:endParaRPr lang="fi-FI" sz="1900" dirty="0">
              <a:effectLst/>
              <a:ea typeface="Aptos" panose="020B0004020202020204" pitchFamily="34" charset="0"/>
              <a:cs typeface="Arial" panose="020B0604020202020204" pitchFamily="34" charset="0"/>
            </a:endParaRPr>
          </a:p>
          <a:p>
            <a:r>
              <a:rPr lang="fi-FI" sz="1900" dirty="0">
                <a:effectLst/>
                <a:ea typeface="Aptos" panose="020B0004020202020204" pitchFamily="34" charset="0"/>
                <a:cs typeface="Arial" panose="020B0604020202020204" pitchFamily="34" charset="0"/>
              </a:rPr>
              <a:t>Arviointi noudattelee monilta osin SROI-analyysin periaatteita, mutta ei pidä sisällään kaikkia SROI-arvioinnin vaiheita.**</a:t>
            </a:r>
          </a:p>
          <a:p>
            <a:r>
              <a:rPr lang="fi-FI" sz="1900" dirty="0">
                <a:effectLst/>
                <a:ea typeface="Aptos" panose="020B0004020202020204" pitchFamily="34" charset="0"/>
                <a:cs typeface="Arial" panose="020B0604020202020204" pitchFamily="34" charset="0"/>
              </a:rPr>
              <a:t>Tämä arviointi pitää sisällään </a:t>
            </a:r>
            <a:r>
              <a:rPr lang="fi-FI" sz="1900" b="1" dirty="0">
                <a:effectLst/>
                <a:ea typeface="Aptos" panose="020B0004020202020204" pitchFamily="34" charset="0"/>
                <a:cs typeface="Arial" panose="020B0604020202020204" pitchFamily="34" charset="0"/>
              </a:rPr>
              <a:t>mittaustulosten rahallisen arvottamisen sekä SROI-suhdeluvun laskemisen.</a:t>
            </a:r>
          </a:p>
          <a:p>
            <a:r>
              <a:rPr lang="fi-FI" sz="1900" dirty="0">
                <a:effectLst/>
                <a:ea typeface="Aptos" panose="020B0004020202020204" pitchFamily="34" charset="0"/>
                <a:cs typeface="Arial" panose="020B0604020202020204" pitchFamily="34" charset="0"/>
              </a:rPr>
              <a:t>Analyysin </a:t>
            </a:r>
            <a:r>
              <a:rPr lang="fi-FI" sz="1900" b="1" dirty="0">
                <a:effectLst/>
                <a:ea typeface="Aptos" panose="020B0004020202020204" pitchFamily="34" charset="0"/>
                <a:cs typeface="Arial" panose="020B0604020202020204" pitchFamily="34" charset="0"/>
              </a:rPr>
              <a:t>sidosryhmiksi</a:t>
            </a:r>
            <a:r>
              <a:rPr lang="fi-FI" sz="1900" dirty="0">
                <a:effectLst/>
                <a:ea typeface="Aptos" panose="020B0004020202020204" pitchFamily="34" charset="0"/>
                <a:cs typeface="Arial" panose="020B0604020202020204" pitchFamily="34" charset="0"/>
              </a:rPr>
              <a:t> valittiin ryhmäläiset ja vertaisohjaajat.</a:t>
            </a:r>
            <a:endParaRPr lang="fi-FI" sz="1900" dirty="0"/>
          </a:p>
          <a:p>
            <a:pPr marL="0" indent="0">
              <a:buNone/>
            </a:pPr>
            <a:endParaRPr lang="fi-FI" sz="1700" dirty="0">
              <a:ea typeface="Aptos" panose="020B0004020202020204" pitchFamily="34" charset="0"/>
              <a:cs typeface="Arial" panose="020B0604020202020204" pitchFamily="34" charset="0"/>
            </a:endParaRPr>
          </a:p>
          <a:p>
            <a:pPr marL="0" indent="0">
              <a:buNone/>
            </a:pPr>
            <a:r>
              <a:rPr lang="fi-FI" sz="1300" dirty="0">
                <a:ea typeface="Aptos" panose="020B0004020202020204" pitchFamily="34" charset="0"/>
                <a:cs typeface="Arial" panose="020B0604020202020204" pitchFamily="34" charset="0"/>
              </a:rPr>
              <a:t>*</a:t>
            </a:r>
            <a:r>
              <a:rPr lang="fi-FI" sz="1300" dirty="0">
                <a:solidFill>
                  <a:srgbClr val="000000"/>
                </a:solidFill>
              </a:rPr>
              <a:t>SROI, </a:t>
            </a:r>
            <a:r>
              <a:rPr lang="fi-FI" sz="1300" dirty="0" err="1">
                <a:solidFill>
                  <a:srgbClr val="000000"/>
                </a:solidFill>
              </a:rPr>
              <a:t>Social</a:t>
            </a:r>
            <a:r>
              <a:rPr lang="fi-FI" sz="1300" dirty="0">
                <a:solidFill>
                  <a:srgbClr val="000000"/>
                </a:solidFill>
              </a:rPr>
              <a:t> Return on </a:t>
            </a:r>
            <a:r>
              <a:rPr lang="fi-FI" sz="1300" dirty="0" err="1">
                <a:solidFill>
                  <a:srgbClr val="000000"/>
                </a:solidFill>
              </a:rPr>
              <a:t>Investment</a:t>
            </a:r>
            <a:r>
              <a:rPr lang="fi-FI" sz="1300" dirty="0">
                <a:solidFill>
                  <a:srgbClr val="000000"/>
                </a:solidFill>
              </a:rPr>
              <a:t>, on arviointimenetelmä, joka arvioi rahamääräisesti organisaation tai projektin sosiaalisia, terveydellisiä ja ympäristöllisiä vaikutuksia. SROI siis osoittaa, kuinka monta euroa toimintaan sijoitettu rahasumma tuottaa yhteiskunnalle takaisin.</a:t>
            </a:r>
            <a:endParaRPr lang="fi-FI" sz="1300" dirty="0">
              <a:solidFill>
                <a:srgbClr val="47A190"/>
              </a:solidFill>
              <a:ea typeface="Aptos" panose="020B0004020202020204" pitchFamily="34" charset="0"/>
              <a:cs typeface="Arial" panose="020B0604020202020204" pitchFamily="34" charset="0"/>
            </a:endParaRPr>
          </a:p>
          <a:p>
            <a:pPr marL="0" indent="0">
              <a:buNone/>
            </a:pPr>
            <a:r>
              <a:rPr lang="fi-FI" sz="1300" dirty="0">
                <a:ea typeface="Aptos" panose="020B0004020202020204" pitchFamily="34" charset="0"/>
                <a:cs typeface="Arial" panose="020B0604020202020204" pitchFamily="34" charset="0"/>
              </a:rPr>
              <a:t> **SROI-arvioinnin vaiheet ja niihin sisältyvät tutkimustehtävät on kuvattu esimerkiksi Juha Klemelän kirjoittamassa oppaassa </a:t>
            </a:r>
            <a:r>
              <a:rPr lang="fi-FI" sz="1300" i="1" dirty="0">
                <a:ea typeface="Aptos" panose="020B0004020202020204" pitchFamily="34" charset="0"/>
                <a:cs typeface="Arial" panose="020B0604020202020204" pitchFamily="34" charset="0"/>
              </a:rPr>
              <a:t>Järjestöt, vaikuttavuus ja raha</a:t>
            </a:r>
            <a:r>
              <a:rPr lang="fi-FI" sz="1300" dirty="0">
                <a:ea typeface="Aptos" panose="020B0004020202020204" pitchFamily="34" charset="0"/>
                <a:cs typeface="Arial" panose="020B0604020202020204" pitchFamily="34" charset="0"/>
              </a:rPr>
              <a:t> (Klemelä 2016) ja  raportissa 5/2024 </a:t>
            </a:r>
            <a:r>
              <a:rPr lang="fi-FI" sz="1300" dirty="0"/>
              <a:t>Kuntoutussäätiön SROI-arvioinnit 2017–2023.</a:t>
            </a:r>
            <a:endParaRPr lang="fi-FI" sz="1300" dirty="0">
              <a:ea typeface="Aptos" panose="020B0004020202020204" pitchFamily="34" charset="0"/>
              <a:cs typeface="Arial" panose="020B0604020202020204" pitchFamily="34" charset="0"/>
            </a:endParaRPr>
          </a:p>
          <a:p>
            <a:endParaRPr lang="fi-FI" sz="1700" dirty="0">
              <a:ea typeface="Aptos" panose="020B0004020202020204" pitchFamily="34" charset="0"/>
              <a:cs typeface="Arial" panose="020B0604020202020204" pitchFamily="34" charset="0"/>
            </a:endParaRPr>
          </a:p>
          <a:p>
            <a:pPr marL="0" indent="0">
              <a:buNone/>
            </a:pPr>
            <a:endParaRPr lang="fi-FI" dirty="0"/>
          </a:p>
        </p:txBody>
      </p:sp>
    </p:spTree>
    <p:extLst>
      <p:ext uri="{BB962C8B-B14F-4D97-AF65-F5344CB8AC3E}">
        <p14:creationId xmlns:p14="http://schemas.microsoft.com/office/powerpoint/2010/main" val="17584201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84865EC-F534-04CB-F3D6-62B2E01AE4D6}"/>
              </a:ext>
            </a:extLst>
          </p:cNvPr>
          <p:cNvSpPr>
            <a:spLocks noGrp="1"/>
          </p:cNvSpPr>
          <p:nvPr>
            <p:ph type="title"/>
          </p:nvPr>
        </p:nvSpPr>
        <p:spPr>
          <a:xfrm>
            <a:off x="838200" y="1035698"/>
            <a:ext cx="10515600" cy="654990"/>
          </a:xfrm>
        </p:spPr>
        <p:txBody>
          <a:bodyPr>
            <a:normAutofit fontScale="90000"/>
          </a:bodyPr>
          <a:lstStyle/>
          <a:p>
            <a:r>
              <a:rPr lang="fi-FI" sz="3600" dirty="0"/>
              <a:t>1. vaihe: Muutosten </a:t>
            </a:r>
            <a:r>
              <a:rPr lang="fi-FI" sz="3600" dirty="0" err="1"/>
              <a:t>rahamääräistäminen</a:t>
            </a:r>
            <a:r>
              <a:rPr lang="fi-FI" sz="3600" dirty="0"/>
              <a:t>* 1/2</a:t>
            </a:r>
            <a:br>
              <a:rPr lang="fi-FI" dirty="0"/>
            </a:br>
            <a:r>
              <a:rPr lang="fi-FI" dirty="0"/>
              <a:t>	</a:t>
            </a:r>
            <a:br>
              <a:rPr lang="fi-FI" sz="1800" dirty="0">
                <a:effectLst/>
                <a:latin typeface="Arial" panose="020B0604020202020204" pitchFamily="34" charset="0"/>
              </a:rPr>
            </a:br>
            <a:endParaRPr lang="fi-FI" dirty="0"/>
          </a:p>
        </p:txBody>
      </p:sp>
      <p:pic>
        <p:nvPicPr>
          <p:cNvPr id="6" name="Kuvan paikkamerkki 5" descr="Kuva, joka sisältää kohteen taivas, vesi, piha-, henkilö">
            <a:extLst>
              <a:ext uri="{FF2B5EF4-FFF2-40B4-BE49-F238E27FC236}">
                <a16:creationId xmlns:a16="http://schemas.microsoft.com/office/drawing/2014/main" id="{A8808BC7-4857-96D1-2BDF-EEFEB85B04AA}"/>
              </a:ext>
            </a:extLst>
          </p:cNvPr>
          <p:cNvPicPr>
            <a:picLocks noGrp="1" noChangeAspect="1"/>
          </p:cNvPicPr>
          <p:nvPr>
            <p:ph type="pic" sz="quarter" idx="13"/>
          </p:nvPr>
        </p:nvPicPr>
        <p:blipFill rotWithShape="1">
          <a:blip r:embed="rId3"/>
          <a:srcRect t="6343" b="14223"/>
          <a:stretch/>
        </p:blipFill>
        <p:spPr>
          <a:xfrm>
            <a:off x="6747304" y="2121973"/>
            <a:ext cx="4732123" cy="3758641"/>
          </a:xfrm>
        </p:spPr>
      </p:pic>
      <p:sp>
        <p:nvSpPr>
          <p:cNvPr id="3" name="Sisällön paikkamerkki 2">
            <a:extLst>
              <a:ext uri="{FF2B5EF4-FFF2-40B4-BE49-F238E27FC236}">
                <a16:creationId xmlns:a16="http://schemas.microsoft.com/office/drawing/2014/main" id="{B75AD47D-34F7-AA52-4072-ABEAC6957E70}"/>
              </a:ext>
            </a:extLst>
          </p:cNvPr>
          <p:cNvSpPr>
            <a:spLocks noGrp="1"/>
          </p:cNvSpPr>
          <p:nvPr>
            <p:ph idx="1"/>
          </p:nvPr>
        </p:nvSpPr>
        <p:spPr>
          <a:xfrm>
            <a:off x="838200" y="1825625"/>
            <a:ext cx="5257800" cy="4351338"/>
          </a:xfrm>
        </p:spPr>
        <p:txBody>
          <a:bodyPr>
            <a:normAutofit lnSpcReduction="10000"/>
          </a:bodyPr>
          <a:lstStyle/>
          <a:p>
            <a:r>
              <a:rPr lang="fi-FI" sz="1600" dirty="0">
                <a:ea typeface="Aptos" panose="020B0004020202020204" pitchFamily="34" charset="0"/>
                <a:cs typeface="Arial" panose="020B0604020202020204" pitchFamily="34" charset="0"/>
              </a:rPr>
              <a:t>Arvioinnissa tutkija </a:t>
            </a:r>
            <a:r>
              <a:rPr lang="fi-FI" sz="1600" dirty="0">
                <a:effectLst/>
                <a:ea typeface="Aptos" panose="020B0004020202020204" pitchFamily="34" charset="0"/>
                <a:cs typeface="Arial" panose="020B0604020202020204" pitchFamily="34" charset="0"/>
              </a:rPr>
              <a:t>käytti tekniikkaa </a:t>
            </a:r>
            <a:r>
              <a:rPr lang="fi-FI" sz="1600" b="1" dirty="0" err="1">
                <a:effectLst/>
                <a:ea typeface="Aptos" panose="020B0004020202020204" pitchFamily="34" charset="0"/>
                <a:cs typeface="Arial" panose="020B0604020202020204" pitchFamily="34" charset="0"/>
              </a:rPr>
              <a:t>Wellbeing</a:t>
            </a:r>
            <a:r>
              <a:rPr lang="fi-FI" sz="1600" b="1" dirty="0">
                <a:effectLst/>
                <a:ea typeface="Aptos" panose="020B0004020202020204" pitchFamily="34" charset="0"/>
                <a:cs typeface="Arial" panose="020B0604020202020204" pitchFamily="34" charset="0"/>
              </a:rPr>
              <a:t> </a:t>
            </a:r>
            <a:r>
              <a:rPr lang="fi-FI" sz="1600" b="1" dirty="0" err="1">
                <a:effectLst/>
                <a:ea typeface="Aptos" panose="020B0004020202020204" pitchFamily="34" charset="0"/>
                <a:cs typeface="Arial" panose="020B0604020202020204" pitchFamily="34" charset="0"/>
              </a:rPr>
              <a:t>Valuation</a:t>
            </a:r>
            <a:r>
              <a:rPr lang="fi-FI" sz="1600" b="1" dirty="0">
                <a:effectLst/>
                <a:ea typeface="Aptos" panose="020B0004020202020204" pitchFamily="34" charset="0"/>
                <a:cs typeface="Arial" panose="020B0604020202020204" pitchFamily="34" charset="0"/>
              </a:rPr>
              <a:t> (WBV)*</a:t>
            </a:r>
          </a:p>
          <a:p>
            <a:r>
              <a:rPr lang="fi-FI" sz="1600" dirty="0">
                <a:effectLst/>
                <a:ea typeface="Aptos" panose="020B0004020202020204" pitchFamily="34" charset="0"/>
                <a:cs typeface="Arial" panose="020B0604020202020204" pitchFamily="34" charset="0"/>
              </a:rPr>
              <a:t>WBV-tekniikassa muutoksia hyvinvoinnissa samaistetaan muutoksiin yksilöiden käytössä olevissa tuloissa. </a:t>
            </a:r>
          </a:p>
          <a:p>
            <a:r>
              <a:rPr lang="fi-FI" sz="1600" b="1" dirty="0">
                <a:effectLst/>
                <a:ea typeface="Aptos" panose="020B0004020202020204" pitchFamily="34" charset="0"/>
                <a:cs typeface="Arial" panose="020B0604020202020204" pitchFamily="34" charset="0"/>
              </a:rPr>
              <a:t>tutkimusten mukaan tuloilla ja subjektiivisella hyvinvoinnilla on vahva tilastollinen yhteys. </a:t>
            </a:r>
          </a:p>
          <a:p>
            <a:r>
              <a:rPr lang="fi-FI" sz="1600" dirty="0">
                <a:effectLst/>
                <a:ea typeface="Aptos" panose="020B0004020202020204" pitchFamily="34" charset="0"/>
                <a:cs typeface="Arial" panose="020B0604020202020204" pitchFamily="34" charset="0"/>
              </a:rPr>
              <a:t>Tarkastelun perusajatus on se, että koska tulot selittävät jonkin osuuden hyvinvoinnista, niin tulomuutokset parantavat/heikentävät hyvinvointia – ja toisaalta hyvinvointimuutokset ovat jonkin </a:t>
            </a:r>
            <a:r>
              <a:rPr lang="fi-FI" sz="1600" i="1" dirty="0">
                <a:effectLst/>
                <a:ea typeface="Aptos" panose="020B0004020202020204" pitchFamily="34" charset="0"/>
                <a:cs typeface="Arial" panose="020B0604020202020204" pitchFamily="34" charset="0"/>
              </a:rPr>
              <a:t>arvoisia </a:t>
            </a:r>
            <a:r>
              <a:rPr lang="fi-FI" sz="1600" dirty="0">
                <a:effectLst/>
                <a:ea typeface="Aptos" panose="020B0004020202020204" pitchFamily="34" charset="0"/>
                <a:cs typeface="Arial" panose="020B0604020202020204" pitchFamily="34" charset="0"/>
              </a:rPr>
              <a:t>riippumatta tulojen muutoksesta.</a:t>
            </a:r>
          </a:p>
          <a:p>
            <a:pPr>
              <a:lnSpc>
                <a:spcPct val="116000"/>
              </a:lnSpc>
              <a:spcAft>
                <a:spcPts val="800"/>
              </a:spcAft>
            </a:pPr>
            <a:r>
              <a:rPr lang="fi-FI" sz="1600" dirty="0">
                <a:effectLst/>
                <a:ea typeface="Aptos" panose="020B0004020202020204" pitchFamily="34" charset="0"/>
                <a:cs typeface="Arial" panose="020B0604020202020204" pitchFamily="34" charset="0"/>
              </a:rPr>
              <a:t>Tässä arvioinnissa käytössä ei ole suoria tulotietoja, eikä myöskään tietoja sosioekonomisten taustatietojen muutoksesta. Käytössä on siis enemmänkin </a:t>
            </a:r>
            <a:r>
              <a:rPr lang="fi-FI" sz="1600" b="1" dirty="0">
                <a:effectLst/>
                <a:ea typeface="Aptos" panose="020B0004020202020204" pitchFamily="34" charset="0"/>
                <a:cs typeface="Arial" panose="020B0604020202020204" pitchFamily="34" charset="0"/>
              </a:rPr>
              <a:t>WBV-tekniikkaa jäljittelevä arvottamistapa</a:t>
            </a:r>
            <a:r>
              <a:rPr lang="fi-FI" sz="1600" dirty="0">
                <a:effectLst/>
                <a:ea typeface="Aptos" panose="020B0004020202020204" pitchFamily="34" charset="0"/>
                <a:cs typeface="Arial" panose="020B0604020202020204" pitchFamily="34" charset="0"/>
              </a:rPr>
              <a:t>.</a:t>
            </a:r>
          </a:p>
          <a:p>
            <a:pPr marL="0" indent="0">
              <a:lnSpc>
                <a:spcPct val="116000"/>
              </a:lnSpc>
              <a:spcAft>
                <a:spcPts val="800"/>
              </a:spcAft>
              <a:buNone/>
            </a:pPr>
            <a:endParaRPr lang="fi-FI" sz="1800" dirty="0">
              <a:effectLst/>
              <a:latin typeface="Aptos" panose="020B0004020202020204" pitchFamily="34" charset="0"/>
              <a:ea typeface="Aptos" panose="020B0004020202020204" pitchFamily="34" charset="0"/>
              <a:cs typeface="Arial" panose="020B0604020202020204" pitchFamily="34" charset="0"/>
            </a:endParaRPr>
          </a:p>
          <a:p>
            <a:pPr marL="0" indent="0">
              <a:buNone/>
            </a:pPr>
            <a:endParaRPr lang="fi-FI" dirty="0"/>
          </a:p>
        </p:txBody>
      </p:sp>
    </p:spTree>
    <p:extLst>
      <p:ext uri="{BB962C8B-B14F-4D97-AF65-F5344CB8AC3E}">
        <p14:creationId xmlns:p14="http://schemas.microsoft.com/office/powerpoint/2010/main" val="8293165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FA2CCC7-54E7-3740-043E-C11A705896DA}"/>
              </a:ext>
            </a:extLst>
          </p:cNvPr>
          <p:cNvSpPr>
            <a:spLocks noGrp="1"/>
          </p:cNvSpPr>
          <p:nvPr>
            <p:ph type="title"/>
          </p:nvPr>
        </p:nvSpPr>
        <p:spPr>
          <a:xfrm>
            <a:off x="838200" y="365125"/>
            <a:ext cx="10515600" cy="1097915"/>
          </a:xfrm>
        </p:spPr>
        <p:txBody>
          <a:bodyPr>
            <a:normAutofit/>
          </a:bodyPr>
          <a:lstStyle/>
          <a:p>
            <a:r>
              <a:rPr lang="fi-FI" dirty="0"/>
              <a:t>1.Muutosten </a:t>
            </a:r>
            <a:r>
              <a:rPr lang="fi-FI" dirty="0" err="1"/>
              <a:t>rahamääräistäminen</a:t>
            </a:r>
            <a:r>
              <a:rPr lang="fi-FI" dirty="0"/>
              <a:t> 2/2</a:t>
            </a:r>
            <a:br>
              <a:rPr lang="fi-FI" dirty="0"/>
            </a:br>
            <a:endParaRPr lang="fi-FI" sz="1600" dirty="0">
              <a:latin typeface="+mn-lt"/>
            </a:endParaRPr>
          </a:p>
        </p:txBody>
      </p:sp>
      <p:pic>
        <p:nvPicPr>
          <p:cNvPr id="6" name="Kuvan paikkamerkki 5" descr="Kuva, joka sisältää kohteen taivas, vesi, piha-, henkilö&#10;&#10;Kuvaus luotu automaattisesti">
            <a:extLst>
              <a:ext uri="{FF2B5EF4-FFF2-40B4-BE49-F238E27FC236}">
                <a16:creationId xmlns:a16="http://schemas.microsoft.com/office/drawing/2014/main" id="{5CC16FBF-59B3-96A4-3DB6-E881441BDEBF}"/>
              </a:ext>
            </a:extLst>
          </p:cNvPr>
          <p:cNvPicPr>
            <a:picLocks noGrp="1" noChangeAspect="1"/>
          </p:cNvPicPr>
          <p:nvPr>
            <p:ph type="pic" sz="quarter" idx="13"/>
          </p:nvPr>
        </p:nvPicPr>
        <p:blipFill>
          <a:blip r:embed="rId3"/>
          <a:srcRect t="1531" b="14224"/>
          <a:stretch/>
        </p:blipFill>
        <p:spPr>
          <a:xfrm>
            <a:off x="6747304" y="1984812"/>
            <a:ext cx="4732123" cy="3986289"/>
          </a:xfrm>
        </p:spPr>
      </p:pic>
      <p:sp>
        <p:nvSpPr>
          <p:cNvPr id="3" name="Sisällön paikkamerkki 2">
            <a:extLst>
              <a:ext uri="{FF2B5EF4-FFF2-40B4-BE49-F238E27FC236}">
                <a16:creationId xmlns:a16="http://schemas.microsoft.com/office/drawing/2014/main" id="{262F3A10-9540-F836-35A8-6701CC90997F}"/>
              </a:ext>
            </a:extLst>
          </p:cNvPr>
          <p:cNvSpPr>
            <a:spLocks noGrp="1"/>
          </p:cNvSpPr>
          <p:nvPr>
            <p:ph idx="1"/>
          </p:nvPr>
        </p:nvSpPr>
        <p:spPr>
          <a:xfrm>
            <a:off x="838200" y="1463040"/>
            <a:ext cx="5257800" cy="5029835"/>
          </a:xfrm>
        </p:spPr>
        <p:txBody>
          <a:bodyPr>
            <a:normAutofit fontScale="40000" lnSpcReduction="20000"/>
          </a:bodyPr>
          <a:lstStyle/>
          <a:p>
            <a:pPr marL="0" indent="0">
              <a:lnSpc>
                <a:spcPct val="120000"/>
              </a:lnSpc>
              <a:spcAft>
                <a:spcPts val="800"/>
              </a:spcAft>
              <a:buNone/>
            </a:pPr>
            <a:r>
              <a:rPr lang="fi-FI" sz="4300" b="1" dirty="0">
                <a:effectLst/>
                <a:ea typeface="Aptos" panose="020B0004020202020204" pitchFamily="34" charset="0"/>
                <a:cs typeface="Arial" panose="020B0604020202020204" pitchFamily="34" charset="0"/>
              </a:rPr>
              <a:t>Arvioinnissa käytettävissä olevia tietoja </a:t>
            </a:r>
            <a:r>
              <a:rPr lang="fi-FI" sz="4300" dirty="0">
                <a:effectLst/>
                <a:ea typeface="Aptos" panose="020B0004020202020204" pitchFamily="34" charset="0"/>
                <a:cs typeface="Arial" panose="020B0604020202020204" pitchFamily="34" charset="0"/>
              </a:rPr>
              <a:t>olivat:</a:t>
            </a:r>
          </a:p>
          <a:p>
            <a:pPr lvl="1">
              <a:lnSpc>
                <a:spcPct val="120000"/>
              </a:lnSpc>
            </a:pPr>
            <a:r>
              <a:rPr lang="fi-FI" sz="4300" dirty="0">
                <a:effectLst/>
                <a:ea typeface="Aptos" panose="020B0004020202020204" pitchFamily="34" charset="0"/>
                <a:cs typeface="Arial" panose="020B0604020202020204" pitchFamily="34" charset="0"/>
              </a:rPr>
              <a:t>Ryhmäläisten ja vertaisohjaajien pääasiallisen toiminnan mukainen </a:t>
            </a:r>
            <a:r>
              <a:rPr lang="fi-FI" sz="4300" b="1" dirty="0">
                <a:effectLst/>
                <a:ea typeface="Aptos" panose="020B0004020202020204" pitchFamily="34" charset="0"/>
                <a:cs typeface="Arial" panose="020B0604020202020204" pitchFamily="34" charset="0"/>
              </a:rPr>
              <a:t>(työllisyys)status </a:t>
            </a:r>
            <a:r>
              <a:rPr lang="fi-FI" sz="4300" dirty="0">
                <a:effectLst/>
                <a:ea typeface="Aptos" panose="020B0004020202020204" pitchFamily="34" charset="0"/>
                <a:cs typeface="Arial" panose="020B0604020202020204" pitchFamily="34" charset="0"/>
              </a:rPr>
              <a:t>ryhmien käynnistyessä </a:t>
            </a:r>
            <a:r>
              <a:rPr lang="fi-FI" sz="3000" dirty="0">
                <a:effectLst/>
                <a:ea typeface="Aptos" panose="020B0004020202020204" pitchFamily="34" charset="0"/>
                <a:cs typeface="Arial" panose="020B0604020202020204" pitchFamily="34" charset="0"/>
              </a:rPr>
              <a:t>(työtön, opiskelija, työllinen, eläkeläinen)</a:t>
            </a:r>
          </a:p>
          <a:p>
            <a:pPr lvl="1">
              <a:lnSpc>
                <a:spcPct val="120000"/>
              </a:lnSpc>
            </a:pPr>
            <a:r>
              <a:rPr lang="fi-FI" sz="4300" b="1" dirty="0">
                <a:effectLst/>
                <a:ea typeface="Aptos" panose="020B0004020202020204" pitchFamily="34" charset="0"/>
                <a:cs typeface="Arial" panose="020B0604020202020204" pitchFamily="34" charset="0"/>
              </a:rPr>
              <a:t>hyvinvoinnissa</a:t>
            </a:r>
            <a:r>
              <a:rPr lang="fi-FI" sz="4300" dirty="0">
                <a:effectLst/>
                <a:ea typeface="Aptos" panose="020B0004020202020204" pitchFamily="34" charset="0"/>
                <a:cs typeface="Arial" panose="020B0604020202020204" pitchFamily="34" charset="0"/>
              </a:rPr>
              <a:t> (tyytyväisyys terveyteen &amp; jaksaminen arjessa) </a:t>
            </a:r>
            <a:r>
              <a:rPr lang="fi-FI" sz="4300" b="1" dirty="0">
                <a:effectLst/>
                <a:ea typeface="Aptos" panose="020B0004020202020204" pitchFamily="34" charset="0"/>
                <a:cs typeface="Arial" panose="020B0604020202020204" pitchFamily="34" charset="0"/>
              </a:rPr>
              <a:t>tapahtuneet muutokset </a:t>
            </a:r>
            <a:r>
              <a:rPr lang="fi-FI" sz="4300" dirty="0">
                <a:ea typeface="Aptos" panose="020B0004020202020204" pitchFamily="34" charset="0"/>
                <a:cs typeface="Arial" panose="020B0604020202020204" pitchFamily="34" charset="0"/>
              </a:rPr>
              <a:t>ryhmän aikana</a:t>
            </a:r>
            <a:r>
              <a:rPr lang="fi-FI" sz="4300" dirty="0">
                <a:effectLst/>
                <a:ea typeface="Aptos" panose="020B0004020202020204" pitchFamily="34" charset="0"/>
                <a:cs typeface="Arial" panose="020B0604020202020204" pitchFamily="34" charset="0"/>
              </a:rPr>
              <a:t> </a:t>
            </a:r>
          </a:p>
          <a:p>
            <a:pPr lvl="1">
              <a:lnSpc>
                <a:spcPct val="120000"/>
              </a:lnSpc>
            </a:pPr>
            <a:r>
              <a:rPr lang="fi-FI" sz="4300" dirty="0">
                <a:effectLst/>
                <a:ea typeface="Aptos" panose="020B0004020202020204" pitchFamily="34" charset="0"/>
                <a:cs typeface="Arial" panose="020B0604020202020204" pitchFamily="34" charset="0"/>
              </a:rPr>
              <a:t>sekä tieto esimerkiksi työttömien ja eläkeläisten </a:t>
            </a:r>
            <a:r>
              <a:rPr lang="fi-FI" sz="4300" b="1" dirty="0">
                <a:effectLst/>
                <a:ea typeface="Aptos" panose="020B0004020202020204" pitchFamily="34" charset="0"/>
                <a:cs typeface="Arial" panose="020B0604020202020204" pitchFamily="34" charset="0"/>
              </a:rPr>
              <a:t>eroista koetussa hyvinvoinnissa </a:t>
            </a:r>
            <a:r>
              <a:rPr lang="fi-FI" sz="4300" dirty="0">
                <a:effectLst/>
                <a:ea typeface="Aptos" panose="020B0004020202020204" pitchFamily="34" charset="0"/>
                <a:cs typeface="Arial" panose="020B0604020202020204" pitchFamily="34" charset="0"/>
              </a:rPr>
              <a:t>seurantajakson alussa </a:t>
            </a:r>
            <a:r>
              <a:rPr lang="fi-FI" sz="3500" dirty="0">
                <a:effectLst/>
                <a:ea typeface="Aptos" panose="020B0004020202020204" pitchFamily="34" charset="0"/>
                <a:cs typeface="Arial" panose="020B0604020202020204" pitchFamily="34" charset="0"/>
              </a:rPr>
              <a:t>(Kuvio 1)</a:t>
            </a:r>
          </a:p>
          <a:p>
            <a:pPr lvl="1">
              <a:lnSpc>
                <a:spcPct val="120000"/>
              </a:lnSpc>
              <a:spcAft>
                <a:spcPts val="800"/>
              </a:spcAft>
            </a:pPr>
            <a:r>
              <a:rPr lang="fi-FI" sz="4300" b="1" dirty="0">
                <a:ea typeface="Aptos" panose="020B0004020202020204" pitchFamily="34" charset="0"/>
                <a:cs typeface="Arial" panose="020B0604020202020204" pitchFamily="34" charset="0"/>
              </a:rPr>
              <a:t>t</a:t>
            </a:r>
            <a:r>
              <a:rPr lang="fi-FI" sz="4300" b="1" dirty="0">
                <a:effectLst/>
                <a:ea typeface="Aptos" panose="020B0004020202020204" pitchFamily="34" charset="0"/>
                <a:cs typeface="Arial" panose="020B0604020202020204" pitchFamily="34" charset="0"/>
              </a:rPr>
              <a:t>ilastotiedot</a:t>
            </a:r>
            <a:r>
              <a:rPr lang="fi-FI" sz="4300" dirty="0">
                <a:effectLst/>
                <a:ea typeface="Aptos" panose="020B0004020202020204" pitchFamily="34" charset="0"/>
                <a:cs typeface="Arial" panose="020B0604020202020204" pitchFamily="34" charset="0"/>
              </a:rPr>
              <a:t> suomalaisten keskimääräisten </a:t>
            </a:r>
            <a:r>
              <a:rPr lang="fi-FI" sz="4300" b="1" dirty="0">
                <a:effectLst/>
                <a:ea typeface="Aptos" panose="020B0004020202020204" pitchFamily="34" charset="0"/>
                <a:cs typeface="Arial" panose="020B0604020202020204" pitchFamily="34" charset="0"/>
              </a:rPr>
              <a:t>tulojen muutoksista </a:t>
            </a:r>
            <a:r>
              <a:rPr lang="fi-FI" sz="4300" dirty="0">
                <a:effectLst/>
                <a:ea typeface="Aptos" panose="020B0004020202020204" pitchFamily="34" charset="0"/>
                <a:cs typeface="Arial" panose="020B0604020202020204" pitchFamily="34" charset="0"/>
              </a:rPr>
              <a:t>eläkkeelle siirryttäessä ja eri statusten (työllinen, työtön, eläkeläinen) keskimääräisistä</a:t>
            </a:r>
            <a:r>
              <a:rPr lang="fi-FI" sz="4300" b="1" dirty="0">
                <a:effectLst/>
                <a:ea typeface="Aptos" panose="020B0004020202020204" pitchFamily="34" charset="0"/>
                <a:cs typeface="Arial" panose="020B0604020202020204" pitchFamily="34" charset="0"/>
              </a:rPr>
              <a:t> tuloista</a:t>
            </a:r>
            <a:r>
              <a:rPr lang="fi-FI" sz="4300" dirty="0">
                <a:effectLst/>
                <a:ea typeface="Aptos" panose="020B0004020202020204" pitchFamily="34" charset="0"/>
                <a:cs typeface="Arial" panose="020B0604020202020204" pitchFamily="34" charset="0"/>
              </a:rPr>
              <a:t>.</a:t>
            </a:r>
          </a:p>
          <a:p>
            <a:pPr marL="0" indent="0">
              <a:buNone/>
            </a:pPr>
            <a:endParaRPr lang="fi-FI" dirty="0"/>
          </a:p>
        </p:txBody>
      </p:sp>
    </p:spTree>
    <p:extLst>
      <p:ext uri="{BB962C8B-B14F-4D97-AF65-F5344CB8AC3E}">
        <p14:creationId xmlns:p14="http://schemas.microsoft.com/office/powerpoint/2010/main" val="3691748509"/>
      </p:ext>
    </p:extLst>
  </p:cSld>
  <p:clrMapOvr>
    <a:masterClrMapping/>
  </p:clrMapOvr>
</p:sld>
</file>

<file path=ppt/theme/theme1.xml><?xml version="1.0" encoding="utf-8"?>
<a:theme xmlns:a="http://schemas.openxmlformats.org/drawingml/2006/main" name="Office-teema">
  <a:themeElements>
    <a:clrScheme name="Vertaistervarit">
      <a:dk1>
        <a:srgbClr val="000000"/>
      </a:dk1>
      <a:lt1>
        <a:srgbClr val="FFFFFF"/>
      </a:lt1>
      <a:dk2>
        <a:srgbClr val="47A190"/>
      </a:dk2>
      <a:lt2>
        <a:srgbClr val="C0E26D"/>
      </a:lt2>
      <a:accent1>
        <a:srgbClr val="47A190"/>
      </a:accent1>
      <a:accent2>
        <a:srgbClr val="C0E26D"/>
      </a:accent2>
      <a:accent3>
        <a:srgbClr val="F9E758"/>
      </a:accent3>
      <a:accent4>
        <a:srgbClr val="C7C4B6"/>
      </a:accent4>
      <a:accent5>
        <a:srgbClr val="F6F7F6"/>
      </a:accent5>
      <a:accent6>
        <a:srgbClr val="000000"/>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Asiakirja" ma:contentTypeID="0x0101000DF541DBBB53FE44A0FC6841C2718988" ma:contentTypeVersion="8" ma:contentTypeDescription="Luo uusi asiakirja." ma:contentTypeScope="" ma:versionID="ba64fa004bf1851bb7f0a4dc53f097c8">
  <xsd:schema xmlns:xsd="http://www.w3.org/2001/XMLSchema" xmlns:xs="http://www.w3.org/2001/XMLSchema" xmlns:p="http://schemas.microsoft.com/office/2006/metadata/properties" xmlns:ns2="d47ea6cf-5a22-46fe-9a68-9aac9862f6b2" targetNamespace="http://schemas.microsoft.com/office/2006/metadata/properties" ma:root="true" ma:fieldsID="bf9c8d7cee2ab3db80c081be064ef634" ns2:_="">
    <xsd:import namespace="d47ea6cf-5a22-46fe-9a68-9aac9862f6b2"/>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47ea6cf-5a22-46fe-9a68-9aac9862f6b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466A713-AEFF-47F3-BF01-FA48E760B449}">
  <ds:schemaRefs>
    <ds:schemaRef ds:uri="http://schemas.openxmlformats.org/package/2006/metadata/core-properties"/>
    <ds:schemaRef ds:uri="http://purl.org/dc/elements/1.1/"/>
    <ds:schemaRef ds:uri="http://schemas.microsoft.com/office/2006/documentManagement/types"/>
    <ds:schemaRef ds:uri="d47ea6cf-5a22-46fe-9a68-9aac9862f6b2"/>
    <ds:schemaRef ds:uri="http://purl.org/dc/terms/"/>
    <ds:schemaRef ds:uri="http://www.w3.org/XML/1998/namespace"/>
    <ds:schemaRef ds:uri="http://purl.org/dc/dcmitype/"/>
    <ds:schemaRef ds:uri="http://schemas.microsoft.com/office/infopath/2007/PartnerControls"/>
    <ds:schemaRef ds:uri="http://schemas.microsoft.com/office/2006/metadata/properties"/>
  </ds:schemaRefs>
</ds:datastoreItem>
</file>

<file path=customXml/itemProps2.xml><?xml version="1.0" encoding="utf-8"?>
<ds:datastoreItem xmlns:ds="http://schemas.openxmlformats.org/officeDocument/2006/customXml" ds:itemID="{A0E61CC6-12A4-4B0D-800C-3F95761ECA2B}">
  <ds:schemaRefs>
    <ds:schemaRef ds:uri="http://schemas.microsoft.com/sharepoint/v3/contenttype/forms"/>
  </ds:schemaRefs>
</ds:datastoreItem>
</file>

<file path=customXml/itemProps3.xml><?xml version="1.0" encoding="utf-8"?>
<ds:datastoreItem xmlns:ds="http://schemas.openxmlformats.org/officeDocument/2006/customXml" ds:itemID="{C5F880FE-B88A-4AEC-8544-638E4FEE158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47ea6cf-5a22-46fe-9a68-9aac9862f6b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3573</TotalTime>
  <Words>3033</Words>
  <Application>Microsoft Office PowerPoint</Application>
  <PresentationFormat>Laajakuva</PresentationFormat>
  <Paragraphs>261</Paragraphs>
  <Slides>23</Slides>
  <Notes>22</Notes>
  <HiddenSlides>0</HiddenSlides>
  <MMClips>0</MMClips>
  <ScaleCrop>false</ScaleCrop>
  <HeadingPairs>
    <vt:vector size="6" baseType="variant">
      <vt:variant>
        <vt:lpstr>Käytetyt fontit</vt:lpstr>
      </vt:variant>
      <vt:variant>
        <vt:i4>7</vt:i4>
      </vt:variant>
      <vt:variant>
        <vt:lpstr>Teema</vt:lpstr>
      </vt:variant>
      <vt:variant>
        <vt:i4>1</vt:i4>
      </vt:variant>
      <vt:variant>
        <vt:lpstr>Dian otsikot</vt:lpstr>
      </vt:variant>
      <vt:variant>
        <vt:i4>23</vt:i4>
      </vt:variant>
    </vt:vector>
  </HeadingPairs>
  <TitlesOfParts>
    <vt:vector size="31" baseType="lpstr">
      <vt:lpstr>MS Gothic</vt:lpstr>
      <vt:lpstr>Aptos</vt:lpstr>
      <vt:lpstr>Aptos Display</vt:lpstr>
      <vt:lpstr>Arial</vt:lpstr>
      <vt:lpstr>Calibri</vt:lpstr>
      <vt:lpstr>Segoe UI</vt:lpstr>
      <vt:lpstr>Wingdings</vt:lpstr>
      <vt:lpstr>Office-teema</vt:lpstr>
      <vt:lpstr>Vertaistervarit-hankkeen vuoden 2021 vertaisryhmien taloudellinen ja sosiaalinen arviointi</vt:lpstr>
      <vt:lpstr>Arviointiraportti valmistui 7.6.2024</vt:lpstr>
      <vt:lpstr>Vertaistervarit-hanke – vertaistukea elintapamuutokseen</vt:lpstr>
      <vt:lpstr>Vertaistervarit-ryhmiä ohjasivat vapaaehtoistoimijat</vt:lpstr>
      <vt:lpstr>Seurantatietoa Vertaistervarit-ryhmiin osallistuneilta v.2021 </vt:lpstr>
      <vt:lpstr> Vertaisuus ja vertaistuki (Arviointiraportissa) (Lähteet: Haukka-Wacklin 2007; Mikkonen 2009; Toija 2011; Embuldeniya ym. 2013.; Heino &amp; Arminen 2024; Mikkonen &amp; Saarinen 2018) </vt:lpstr>
      <vt:lpstr>Vertaisryhmien tuottamat arvotettavat muutokset</vt:lpstr>
      <vt:lpstr>1. vaihe: Muutosten rahamääräistäminen* 1/2   </vt:lpstr>
      <vt:lpstr>1.Muutosten rahamääräistäminen 2/2 </vt:lpstr>
      <vt:lpstr>Taulukko 1. Ryhmiin osallistuneiden tyytyväisyys terveyteensä jakson alussa (n = 32)</vt:lpstr>
      <vt:lpstr>2.vaihe: Hyvinvointimuutosten arvo </vt:lpstr>
      <vt:lpstr>3.vaihe: Terveyspalveluiden käyttö</vt:lpstr>
      <vt:lpstr>Kuvio 1. Ryhmiin osallistuneiden kokemat muutokset (keskiarvot) alku- ja loppukyselyssä </vt:lpstr>
      <vt:lpstr>4.vaihe: SROI-suhdeluvun laskeminen</vt:lpstr>
      <vt:lpstr>5.vaihe: Vertaistervarit-ryhmien kustannukset</vt:lpstr>
      <vt:lpstr>Tulokset (1/2) ryhmien järjestämiskustannusten perusteella:</vt:lpstr>
      <vt:lpstr>Tulokset (2/2): Yksi sijoitettu euro tuottaa kymmenen euroa sosiaalista ylijäämää</vt:lpstr>
      <vt:lpstr>Kuinka realistinen tällainen arvio on? </vt:lpstr>
      <vt:lpstr>Miten voimme yhdessä hyödyntää arviointituloksia?</vt:lpstr>
      <vt:lpstr>Vaikuttava vertaistoiminta jatkuu…</vt:lpstr>
      <vt:lpstr>Raportissa käytetty kirjallisuus:</vt:lpstr>
      <vt:lpstr>Arviointiraportin tuloksia tiivistäen:</vt:lpstr>
      <vt:lpstr>Otsikko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Jenna Salminen</dc:creator>
  <cp:lastModifiedBy>Anne Savuoja</cp:lastModifiedBy>
  <cp:revision>117</cp:revision>
  <cp:lastPrinted>2024-10-09T09:32:38Z</cp:lastPrinted>
  <dcterms:created xsi:type="dcterms:W3CDTF">2020-06-25T10:14:16Z</dcterms:created>
  <dcterms:modified xsi:type="dcterms:W3CDTF">2024-10-18T11:59:42Z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0x0101000DF541DBBB53FE44A0FC6841C2718988</vt:lpwstr>
  </property>
</Properties>
</file>