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45"/>
    <p:restoredTop sz="95588"/>
  </p:normalViewPr>
  <p:slideViewPr>
    <p:cSldViewPr snapToGrid="0" snapToObjects="1">
      <p:cViewPr varScale="1">
        <p:scale>
          <a:sx n="93" d="100"/>
          <a:sy n="93" d="100"/>
        </p:scale>
        <p:origin x="21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9155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9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6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0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912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2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7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6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1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3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5/28/22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11" r:id="rId6"/>
    <p:sldLayoutId id="2147483706" r:id="rId7"/>
    <p:sldLayoutId id="2147483707" r:id="rId8"/>
    <p:sldLayoutId id="2147483708" r:id="rId9"/>
    <p:sldLayoutId id="2147483710" r:id="rId10"/>
    <p:sldLayoutId id="2147483709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ajakylanpalstaviljelijat.seura.info/miten-hakea-uutta-palsta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 descr="Terttu (kukat)">
            <a:extLst>
              <a:ext uri="{FF2B5EF4-FFF2-40B4-BE49-F238E27FC236}">
                <a16:creationId xmlns:a16="http://schemas.microsoft.com/office/drawing/2014/main" id="{AA42D15A-B9AB-F63C-2E36-B7C3448F22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33" b="1179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Rectangle 5">
            <a:extLst>
              <a:ext uri="{FF2B5EF4-FFF2-40B4-BE49-F238E27FC236}">
                <a16:creationId xmlns:a16="http://schemas.microsoft.com/office/drawing/2014/main" id="{FBE11A49-02A1-4D4C-9A49-CDF496B10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900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6F7B180-1800-3696-2BAA-31D16D3C5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561" y="1066800"/>
            <a:ext cx="3931320" cy="2267193"/>
          </a:xfrm>
        </p:spPr>
        <p:txBody>
          <a:bodyPr>
            <a:normAutofit/>
          </a:bodyPr>
          <a:lstStyle/>
          <a:p>
            <a:r>
              <a:rPr lang="fi-FI" sz="2000" dirty="0"/>
              <a:t>Ohje palstaviljelijälle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016A45C-959E-3571-E704-E37FDFA96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561" y="4327781"/>
            <a:ext cx="3931321" cy="1033669"/>
          </a:xfrm>
        </p:spPr>
        <p:txBody>
          <a:bodyPr>
            <a:normAutofit/>
          </a:bodyPr>
          <a:lstStyle/>
          <a:p>
            <a:r>
              <a:rPr lang="fi-FI" dirty="0"/>
              <a:t>Rajakylän palstaviljelijät ry</a:t>
            </a:r>
          </a:p>
        </p:txBody>
      </p:sp>
      <p:grpSp>
        <p:nvGrpSpPr>
          <p:cNvPr id="22" name="Group 12">
            <a:extLst>
              <a:ext uri="{FF2B5EF4-FFF2-40B4-BE49-F238E27FC236}">
                <a16:creationId xmlns:a16="http://schemas.microsoft.com/office/drawing/2014/main" id="{F1732D3A-CFF0-45BE-AD79-F83D0272C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80479" y="3871114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892F72C-7FB6-49C8-A402-D5DC42DB6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14">
              <a:extLst>
                <a:ext uri="{FF2B5EF4-FFF2-40B4-BE49-F238E27FC236}">
                  <a16:creationId xmlns:a16="http://schemas.microsoft.com/office/drawing/2014/main" id="{FC92C2E1-605F-49BD-8AC8-DC52B3015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8BE2E0F-EE6D-4748-AB8F-724D0DDC6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53424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487F7DC3-CE18-4971-1898-632F2F684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9253" y="2288912"/>
            <a:ext cx="7113494" cy="150438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 err="1"/>
              <a:t>Yhdis</a:t>
            </a:r>
            <a:r>
              <a:rPr lang="fi-FI" dirty="0" err="1"/>
              <a:t>tys</a:t>
            </a:r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1595711"/>
            <a:ext cx="867485" cy="115439"/>
            <a:chOff x="8910933" y="1861308"/>
            <a:chExt cx="867485" cy="11543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kstiruutu 5">
            <a:extLst>
              <a:ext uri="{FF2B5EF4-FFF2-40B4-BE49-F238E27FC236}">
                <a16:creationId xmlns:a16="http://schemas.microsoft.com/office/drawing/2014/main" id="{1A5A2331-D358-BA7E-C4CA-11122D3B1894}"/>
              </a:ext>
            </a:extLst>
          </p:cNvPr>
          <p:cNvSpPr txBox="1"/>
          <p:nvPr/>
        </p:nvSpPr>
        <p:spPr>
          <a:xfrm>
            <a:off x="1743456" y="3998976"/>
            <a:ext cx="9363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Rajakylän palstaviljelijät Ry on yhdistys, joka vuokraa ja ylläpitää viljelytoimintaa Vantaan Rajakylässä. Yhdistys on perustettu 2020 ja se toimii vapaa-ehtoisten voimin – mukaan toimintaan pääsevät kaikki halukkaat</a:t>
            </a:r>
          </a:p>
        </p:txBody>
      </p:sp>
    </p:spTree>
    <p:extLst>
      <p:ext uri="{BB962C8B-B14F-4D97-AF65-F5344CB8AC3E}">
        <p14:creationId xmlns:p14="http://schemas.microsoft.com/office/powerpoint/2010/main" val="1979271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DB4E205-932D-9F96-F73F-D7070C1B6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Miten saan palstan?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B9ED16D-B1F0-1BA0-97DC-F1BDCC0AF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Palstoja vapautuu vuosittain jonkun verran. Mikäli haluat palstan, lähetä viesti </a:t>
            </a:r>
            <a:r>
              <a:rPr lang="fi-FI" dirty="0">
                <a:hlinkClick r:id="rId2"/>
              </a:rPr>
              <a:t>https://rajakylanpalstaviljelijat.seura.info/miten-hakea-uutta-palstaa/</a:t>
            </a:r>
            <a:endParaRPr lang="fi-FI" dirty="0"/>
          </a:p>
          <a:p>
            <a:pPr marL="617220" lvl="1" indent="-342900"/>
            <a:r>
              <a:rPr lang="fi-FI" dirty="0"/>
              <a:t>Ilmoita: nimi, osoite, puhelinnumero ja sähköposti</a:t>
            </a:r>
          </a:p>
          <a:p>
            <a:pPr marL="617220" lvl="1" indent="-342900"/>
            <a:r>
              <a:rPr lang="fi-FI" dirty="0"/>
              <a:t>Hallituksen jäsenet ottavat yhteyttä ja ilmoittavat kun palstaa pääsee katsomaan</a:t>
            </a:r>
          </a:p>
          <a:p>
            <a:pPr marL="617220" lvl="1" indent="-342900"/>
            <a:r>
              <a:rPr lang="fi-FI" dirty="0"/>
              <a:t>Huomaathan, että vapautuvat palstat voivat  olla hoitamattomia.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Yhdistyksen sivuilla on myös säännöt, joihin jokainen viljelijä sitoutuu vuokratessaan palstan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Palstamaksuilla rahoitetaan maanvuokra Vantaan kaupungille, laitteet ja niihin tarvittavat öljyt, talkoot sekä muut yhteishankinnat/menot (</a:t>
            </a:r>
            <a:r>
              <a:rPr lang="fi-FI" dirty="0" err="1"/>
              <a:t>esim</a:t>
            </a:r>
            <a:r>
              <a:rPr lang="fi-FI" dirty="0"/>
              <a:t> kirjanpito)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0885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165E19-0C59-08EA-0AD7-1DF66A193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630767"/>
          </a:xfrm>
        </p:spPr>
        <p:txBody>
          <a:bodyPr/>
          <a:lstStyle/>
          <a:p>
            <a:r>
              <a:rPr lang="fi-FI" dirty="0"/>
              <a:t>Kun saat palstan….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484567-6324-353C-225A-B9A592239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233" y="1531136"/>
            <a:ext cx="10134600" cy="490624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Toimita tietosi yhdistykselle sähköpostitse (Nimi, osoite, sähköposti, puhelinnumero) ja yhdistys luo sinulle yhdistyksen sivuille oman profiilin</a:t>
            </a:r>
          </a:p>
          <a:p>
            <a:pPr marL="617220" lvl="1" indent="-342900"/>
            <a:r>
              <a:rPr lang="fi-FI" dirty="0"/>
              <a:t>Yhdistyksen sivuilta saat aina tietoa ajankohtaisista asioista</a:t>
            </a:r>
          </a:p>
          <a:p>
            <a:pPr marL="617220" lvl="1" indent="-342900"/>
            <a:r>
              <a:rPr lang="fi-FI" dirty="0"/>
              <a:t>Omia tietoja pidetään päivitetään itse, näin saat laskun ajoissa ja oikeaan osoitteeseen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1" dirty="0"/>
              <a:t>Maksa palstamaksu (2022/30 e) yhdistyksen tilille ja käytä viitenumeroa! Mikäli palstaa ei ole maksettu, se voidaan luovuttaa seuraavalle jonossa ilman erillistä irtisanomismenettelyä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Tutustu palstaasi, ilmansuuntiin, vesipisteisiin ja naapureihin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Mikäli maa on hoitamaton, siihen voi tilata ”möyhennyksen” koneella Reijolta (10e). Möyhennys tehdään lapiolla käännetylle maalle. Ennen möyhennystä kannattaa poimia pahimmat rikkakasvit pois – pääset kitkemisessä helpommalla!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Jokainen palstalainen hankkii omat välineet. Grillipaikan luona on kannellinen laatikko, josta löytyy yhteiskäyttöön joitain työvälineitä alkuun sekä kottikärryjä, joita saa lainata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Grillipaikan luota löytyy myös trimmeri, jota saa lainata sopimalla asiasta Reijon kanssa. Trimmeri palautetaan ehjänä ja puhdistettuna käytön jälkeen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Jokainen palstalainen on oikeutettu osallistumaan yhdistyksen kokouksiin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691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675EB0-AB65-ACD9-CDFC-78981BBB2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712" y="394473"/>
            <a:ext cx="5486400" cy="610377"/>
          </a:xfrm>
        </p:spPr>
        <p:txBody>
          <a:bodyPr anchor="t"/>
          <a:lstStyle/>
          <a:p>
            <a:r>
              <a:rPr lang="fi-FI" b="1" dirty="0"/>
              <a:t>Käytännön asioita: siisteys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7B19C91-DD50-1FD2-E330-ACBA9E765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3193" y="1582345"/>
            <a:ext cx="4953000" cy="3998323"/>
          </a:xfrm>
        </p:spPr>
        <p:txBody>
          <a:bodyPr>
            <a:normAutofit fontScale="85000" lnSpcReduction="10000"/>
          </a:bodyPr>
          <a:lstStyle/>
          <a:p>
            <a:r>
              <a:rPr lang="fi-FI" b="1" dirty="0"/>
              <a:t>Palstalla saa olla: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Työväline laatikko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Komposti (lehti-/heinä-/rikkaruohot)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Vesisäiliö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Normaalit puutarhakalusteet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Aita (</a:t>
            </a:r>
            <a:r>
              <a:rPr lang="fi-FI" dirty="0" err="1"/>
              <a:t>maks</a:t>
            </a:r>
            <a:r>
              <a:rPr lang="fi-FI" dirty="0"/>
              <a:t> korkeus 1 m)</a:t>
            </a:r>
          </a:p>
          <a:p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08ED8642-349A-8F4F-0FFB-37338D3C0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5269" y="1633079"/>
            <a:ext cx="4953000" cy="3998323"/>
          </a:xfrm>
        </p:spPr>
        <p:txBody>
          <a:bodyPr>
            <a:normAutofit fontScale="85000" lnSpcReduction="10000"/>
          </a:bodyPr>
          <a:lstStyle/>
          <a:p>
            <a:r>
              <a:rPr lang="fi-FI" b="1" dirty="0"/>
              <a:t>Palstalle ei saa tuoda, eikä siellä saa olla</a:t>
            </a:r>
            <a:r>
              <a:rPr lang="fi-FI" dirty="0"/>
              <a:t>:*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Ruoka- tai kompostoimaton eläinperäien jäte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Huonekaluja, mattoja </a:t>
            </a:r>
            <a:r>
              <a:rPr lang="fi-FI" dirty="0" err="1"/>
              <a:t>yms</a:t>
            </a: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Elektroniikkaa (jääkaapit, televisiot </a:t>
            </a:r>
            <a:r>
              <a:rPr lang="fi-FI" dirty="0" err="1"/>
              <a:t>yms</a:t>
            </a:r>
            <a:r>
              <a:rPr lang="fi-FI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Kemikaaleja (</a:t>
            </a:r>
            <a:r>
              <a:rPr lang="fi-FI" dirty="0" err="1"/>
              <a:t>esim</a:t>
            </a:r>
            <a:r>
              <a:rPr lang="fi-FI" dirty="0"/>
              <a:t> öljy, torjunta-aineet, myrkyt </a:t>
            </a:r>
            <a:r>
              <a:rPr lang="fi-FI" dirty="0" err="1"/>
              <a:t>jne</a:t>
            </a:r>
            <a:r>
              <a:rPr lang="fi-FI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Roskia/rakennus- tai metallijätettä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Vierasperäisiä kasveja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Eläimiä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Maalattu tai painekäsitelty puu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Autonrenkaat</a:t>
            </a:r>
          </a:p>
          <a:p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6A6CCBDF-B607-E0F4-7B12-C75D02802F22}"/>
              </a:ext>
            </a:extLst>
          </p:cNvPr>
          <p:cNvSpPr txBox="1"/>
          <p:nvPr/>
        </p:nvSpPr>
        <p:spPr>
          <a:xfrm>
            <a:off x="743712" y="5949434"/>
            <a:ext cx="993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 Mikäli ohjeistusta ei noudateta, hallitus voi huomauttaa asiasta ja irtisanoa palstalaisen vuokraoikeuden</a:t>
            </a:r>
          </a:p>
        </p:txBody>
      </p:sp>
      <p:grpSp>
        <p:nvGrpSpPr>
          <p:cNvPr id="9" name="Ryhmä 8">
            <a:extLst>
              <a:ext uri="{FF2B5EF4-FFF2-40B4-BE49-F238E27FC236}">
                <a16:creationId xmlns:a16="http://schemas.microsoft.com/office/drawing/2014/main" id="{0165CBAA-64BB-6BEF-D204-1E5CF78B4E5C}"/>
              </a:ext>
            </a:extLst>
          </p:cNvPr>
          <p:cNvGrpSpPr/>
          <p:nvPr/>
        </p:nvGrpSpPr>
        <p:grpSpPr>
          <a:xfrm>
            <a:off x="3562708" y="1362395"/>
            <a:ext cx="660400" cy="703656"/>
            <a:chOff x="3571937" y="1334277"/>
            <a:chExt cx="660400" cy="703656"/>
          </a:xfrm>
        </p:grpSpPr>
        <p:sp>
          <p:nvSpPr>
            <p:cNvPr id="7" name="Rengas 6">
              <a:extLst>
                <a:ext uri="{FF2B5EF4-FFF2-40B4-BE49-F238E27FC236}">
                  <a16:creationId xmlns:a16="http://schemas.microsoft.com/office/drawing/2014/main" id="{6233E155-304E-01BD-7023-ED239C90451C}"/>
                </a:ext>
              </a:extLst>
            </p:cNvPr>
            <p:cNvSpPr/>
            <p:nvPr/>
          </p:nvSpPr>
          <p:spPr>
            <a:xfrm>
              <a:off x="3571937" y="1334277"/>
              <a:ext cx="660400" cy="703656"/>
            </a:xfrm>
            <a:prstGeom prst="donut">
              <a:avLst>
                <a:gd name="adj" fmla="val 9291"/>
              </a:avLst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B6AFB8B9-78BF-0749-F5A8-A911D5E820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695822" y="1456267"/>
              <a:ext cx="405281" cy="452044"/>
            </a:xfrm>
            <a:prstGeom prst="rect">
              <a:avLst/>
            </a:prstGeom>
          </p:spPr>
        </p:pic>
      </p:grpSp>
      <p:grpSp>
        <p:nvGrpSpPr>
          <p:cNvPr id="3" name="Ryhmä 2">
            <a:extLst>
              <a:ext uri="{FF2B5EF4-FFF2-40B4-BE49-F238E27FC236}">
                <a16:creationId xmlns:a16="http://schemas.microsoft.com/office/drawing/2014/main" id="{34BE672F-57BF-3249-89F3-AEAC31857472}"/>
              </a:ext>
            </a:extLst>
          </p:cNvPr>
          <p:cNvGrpSpPr/>
          <p:nvPr/>
        </p:nvGrpSpPr>
        <p:grpSpPr>
          <a:xfrm>
            <a:off x="10349992" y="1281250"/>
            <a:ext cx="660400" cy="703657"/>
            <a:chOff x="9177867" y="1175155"/>
            <a:chExt cx="660400" cy="703657"/>
          </a:xfrm>
        </p:grpSpPr>
        <p:sp>
          <p:nvSpPr>
            <p:cNvPr id="8" name="Rengas 7">
              <a:extLst>
                <a:ext uri="{FF2B5EF4-FFF2-40B4-BE49-F238E27FC236}">
                  <a16:creationId xmlns:a16="http://schemas.microsoft.com/office/drawing/2014/main" id="{0086B54C-5889-C102-5065-F3C6E1FFD89A}"/>
                </a:ext>
              </a:extLst>
            </p:cNvPr>
            <p:cNvSpPr/>
            <p:nvPr/>
          </p:nvSpPr>
          <p:spPr>
            <a:xfrm>
              <a:off x="9177867" y="1175155"/>
              <a:ext cx="660400" cy="703657"/>
            </a:xfrm>
            <a:prstGeom prst="donut">
              <a:avLst>
                <a:gd name="adj" fmla="val 9291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11" name="Kerro 10">
              <a:extLst>
                <a:ext uri="{FF2B5EF4-FFF2-40B4-BE49-F238E27FC236}">
                  <a16:creationId xmlns:a16="http://schemas.microsoft.com/office/drawing/2014/main" id="{01ADB6F9-2633-5844-8594-EB4F662F6EC2}"/>
                </a:ext>
              </a:extLst>
            </p:cNvPr>
            <p:cNvSpPr/>
            <p:nvPr/>
          </p:nvSpPr>
          <p:spPr>
            <a:xfrm>
              <a:off x="9220200" y="1256300"/>
              <a:ext cx="575733" cy="574034"/>
            </a:xfrm>
            <a:prstGeom prst="mathMultiply">
              <a:avLst>
                <a:gd name="adj1" fmla="val 11721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43286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196905-DBFC-1897-EB96-6487BC7CB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1"/>
            <a:ext cx="10134600" cy="711200"/>
          </a:xfrm>
        </p:spPr>
        <p:txBody>
          <a:bodyPr/>
          <a:lstStyle/>
          <a:p>
            <a:r>
              <a:rPr lang="fi-FI" b="1" dirty="0"/>
              <a:t>Kaupunki valvoo sääntöjen noudattamista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086535-3D2F-3156-CBE5-AE64AC742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9299" y="1473201"/>
            <a:ext cx="6972301" cy="39983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Mikäli palstayhdistys ei noudata vuokrauksen ehtoja, yhdistyksen vuokrasopimus voidaan irtisanoa: kaikki menettävät palstansa, jos sääntöjä ei noudateta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Kaupunki valvoo sääntöjen noudattamista säännöllisesti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Siksi yhdistys antaa ohjeita ja varoituksia;</a:t>
            </a:r>
          </a:p>
          <a:p>
            <a:pPr marL="617220" lvl="1" indent="-342900"/>
            <a:r>
              <a:rPr lang="fi-FI" dirty="0"/>
              <a:t>Keltainen kortti palstalla: Palsta on hoitamaton, sillä säilytetään sopimuksen vastaista tavaraa, rakennelmat ovat liian isoja tai palstaa on laajennettu omavaltaisesti. </a:t>
            </a:r>
            <a:r>
              <a:rPr lang="fi-FI" b="1" dirty="0"/>
              <a:t>Ohje: korjaa tilanne välittömästi!</a:t>
            </a:r>
          </a:p>
          <a:p>
            <a:pPr marL="617220" lvl="1" indent="-342900"/>
            <a:r>
              <a:rPr lang="fi-FI" dirty="0"/>
              <a:t>Punainen kortti: olet saanut kaksi keltaista korttia, mutta et ole toiminut: vuokrasopimuksesi puretaan välittömästi. Korjaa tavarasi- maksettua vuokraa ei palauteta sääntörikkomuksen takia</a:t>
            </a:r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B614ECC1-EADF-562F-47AC-E1C3EDAFF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0690" y="1903912"/>
            <a:ext cx="3568700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0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459D5C-1041-9F42-6D92-937E68F11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Palstoilla käyttäytyminen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50A591-8636-AB14-2324-0D5447484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4" y="2155369"/>
            <a:ext cx="10134599" cy="39983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Palstoilla tervehditään muita viljelijöitä ja autetaan tarpeen mukaan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Kaikki palstalaiset ovat yhtä arvokkaita sukupuolesta, taustasta ja iästä riippumatta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Palstoilla ei jaeta näkemyksiä politiikasta tai uskonnosta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Älä metelöi tarpeettomasti palstoilla ja pyri huomioimaan naapurit (ääni, hajut)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Yleisen turvallisuuden vuoksi grillaus vain grillipaikalla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Palstoilla, ohjeista, säännöistä  ja sääntöjen noudattamisen valvonnasta, vastaa hallitus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5575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B219D3-27DB-FBF5-C75B-443C88C71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715433"/>
          </a:xfrm>
        </p:spPr>
        <p:txBody>
          <a:bodyPr/>
          <a:lstStyle/>
          <a:p>
            <a:r>
              <a:rPr lang="fi-FI" b="1" dirty="0"/>
              <a:t>Talkoot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2CBC14-E100-E561-02FC-B971517D9E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1608667"/>
            <a:ext cx="10375762" cy="454502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Talkoot ovat vapaaehtoisuuteen perustuva yhteistyön muoto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Talkoista ilmoitetaan yhdistyksen sivuilla ja yhdistyksen Facebook sivuilla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Palstatalkoilla pyritään edistämään kaikkien palstalaisten yhteistä hyvää; hoitamaan yhteisiä alueita, mahdollistamaan jätteiden keräämisen, aitojen korjaukset, vesipisteiden ja siltojen kunnostukset, kaivojen kunnostus jne.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Jokaisen panos yhteiseksi hyväksi on tärkeä; siksi jatkossa talkoopäivinä palstoille tullaan vain </a:t>
            </a:r>
            <a:r>
              <a:rPr lang="fi-FI" dirty="0" err="1"/>
              <a:t>talkoilemaan</a:t>
            </a:r>
            <a:r>
              <a:rPr lang="fi-FI" dirty="0"/>
              <a:t> - seuraavina päivinä voi tulla hoitamaan omaa palstaansa normaalisti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Tämä mahdollistaa myös ruokatarjoilun: ruokatarjoilu on tarkoitettu vain  talkootyöhön osallistujille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Hallitus ottaa myös jatkossa mielellään ideoita talkootöihin osallistuvilta siitä, miten voisimme kehittää toimintaa</a:t>
            </a:r>
          </a:p>
        </p:txBody>
      </p:sp>
    </p:spTree>
    <p:extLst>
      <p:ext uri="{BB962C8B-B14F-4D97-AF65-F5344CB8AC3E}">
        <p14:creationId xmlns:p14="http://schemas.microsoft.com/office/powerpoint/2010/main" val="939086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EC69CE-1FEA-FD42-A4F0-CF010441B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1"/>
            <a:ext cx="10134600" cy="464820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Kun luovut palstasta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9448BD8-8A52-983F-7BC9-848839331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8700" y="1429838"/>
            <a:ext cx="10134600" cy="3998323"/>
          </a:xfrm>
        </p:spPr>
        <p:txBody>
          <a:bodyPr>
            <a:normAutofit fontScale="92500" lnSpcReduction="10000"/>
          </a:bodyPr>
          <a:lstStyle/>
          <a:p>
            <a:r>
              <a:rPr lang="fi-FI" b="1" dirty="0"/>
              <a:t>Luovut palstasta pysyvästi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Ilmoita palstayhdistykselle kun luovut palstasta: palstoja jonotetaan, ja joku muu saa palstan käyttöön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Siivoa palsta ja vie omat tavarasi (työvälineet, kastelukannut, vesisäiliö yms.)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Pensaat ja puut jätetään paikoilleen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Tontti tulee olla siivottu seuraaviin kevättalkoisiin mennessä; yhdistys ei voi siivota tai säilyttää tavaroita palstalaisten puolesta. Jos tavaraa palstalle jää, ne siirtyvät seuraavalle palstalaiselle korvauksetta. Mikäli palstaa ei siivota, yhdistys voi periä siivousmaksun 100 euroa (2022)</a:t>
            </a:r>
          </a:p>
          <a:p>
            <a:r>
              <a:rPr lang="fi-FI" b="1" dirty="0"/>
              <a:t>Väliaikainen luopuminen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Palstasta voi luopua väliaikaisesti vuodeksi ilmoittamalla asiasta palstayhdistykselle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Väliaikainen luopuminen edellyttää kuitenkin palstamaksun maksamista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2126603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LightSeedRightStep">
      <a:dk1>
        <a:srgbClr val="000000"/>
      </a:dk1>
      <a:lt1>
        <a:srgbClr val="FFFFFF"/>
      </a:lt1>
      <a:dk2>
        <a:srgbClr val="2F3920"/>
      </a:dk2>
      <a:lt2>
        <a:srgbClr val="E2E8E3"/>
      </a:lt2>
      <a:accent1>
        <a:srgbClr val="C492BD"/>
      </a:accent1>
      <a:accent2>
        <a:srgbClr val="BA7F99"/>
      </a:accent2>
      <a:accent3>
        <a:srgbClr val="C69697"/>
      </a:accent3>
      <a:accent4>
        <a:srgbClr val="BA967F"/>
      </a:accent4>
      <a:accent5>
        <a:srgbClr val="ABA382"/>
      </a:accent5>
      <a:accent6>
        <a:srgbClr val="9DA973"/>
      </a:accent6>
      <a:hlink>
        <a:srgbClr val="568E5E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721</Words>
  <Application>Microsoft Macintosh PowerPoint</Application>
  <PresentationFormat>Laajakuva</PresentationFormat>
  <Paragraphs>68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Bembo</vt:lpstr>
      <vt:lpstr>AdornVTI</vt:lpstr>
      <vt:lpstr>Ohje palstaviljelijälle</vt:lpstr>
      <vt:lpstr>Yhdistys</vt:lpstr>
      <vt:lpstr>Miten saan palstan?</vt:lpstr>
      <vt:lpstr>Kun saat palstan….</vt:lpstr>
      <vt:lpstr>Käytännön asioita: siisteys</vt:lpstr>
      <vt:lpstr>Kaupunki valvoo sääntöjen noudattamista</vt:lpstr>
      <vt:lpstr>Palstoilla käyttäytyminen</vt:lpstr>
      <vt:lpstr>Talkoot</vt:lpstr>
      <vt:lpstr>Kun luovut palstasta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Katarina Uotinen</dc:creator>
  <cp:lastModifiedBy>Katarina Uotinen</cp:lastModifiedBy>
  <cp:revision>6</cp:revision>
  <dcterms:created xsi:type="dcterms:W3CDTF">2022-05-10T13:26:17Z</dcterms:created>
  <dcterms:modified xsi:type="dcterms:W3CDTF">2022-05-28T09:59:13Z</dcterms:modified>
</cp:coreProperties>
</file>