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5"/>
  </p:notesMasterIdLst>
  <p:sldIdLst>
    <p:sldId id="256" r:id="rId2"/>
    <p:sldId id="269" r:id="rId3"/>
    <p:sldId id="263" r:id="rId4"/>
    <p:sldId id="445" r:id="rId5"/>
    <p:sldId id="446" r:id="rId6"/>
    <p:sldId id="262" r:id="rId7"/>
    <p:sldId id="282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5" r:id="rId16"/>
    <p:sldId id="454" r:id="rId17"/>
    <p:sldId id="456" r:id="rId18"/>
    <p:sldId id="457" r:id="rId19"/>
    <p:sldId id="458" r:id="rId20"/>
    <p:sldId id="2038" r:id="rId21"/>
    <p:sldId id="309" r:id="rId22"/>
    <p:sldId id="2039" r:id="rId23"/>
    <p:sldId id="278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BE38519-DA55-4F6A-B971-DF0F351EB422}">
          <p14:sldIdLst>
            <p14:sldId id="256"/>
            <p14:sldId id="269"/>
            <p14:sldId id="263"/>
            <p14:sldId id="445"/>
            <p14:sldId id="446"/>
            <p14:sldId id="262"/>
            <p14:sldId id="282"/>
            <p14:sldId id="447"/>
            <p14:sldId id="448"/>
            <p14:sldId id="449"/>
            <p14:sldId id="450"/>
            <p14:sldId id="451"/>
            <p14:sldId id="452"/>
            <p14:sldId id="453"/>
            <p14:sldId id="455"/>
            <p14:sldId id="454"/>
            <p14:sldId id="456"/>
            <p14:sldId id="457"/>
            <p14:sldId id="458"/>
            <p14:sldId id="2038"/>
            <p14:sldId id="309"/>
            <p14:sldId id="203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2310A-DCC6-4E31-BF59-ECC5F8EF0373}" v="1" dt="2025-08-21T21:13:33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oukanen" userId="d761a583a1d5bc82" providerId="LiveId" clId="{B772310A-DCC6-4E31-BF59-ECC5F8EF0373}"/>
    <pc:docChg chg="custSel modSld">
      <pc:chgData name="Timo Joukanen" userId="d761a583a1d5bc82" providerId="LiveId" clId="{B772310A-DCC6-4E31-BF59-ECC5F8EF0373}" dt="2025-08-25T06:36:39.278" v="415" actId="20577"/>
      <pc:docMkLst>
        <pc:docMk/>
      </pc:docMkLst>
      <pc:sldChg chg="modSp mod">
        <pc:chgData name="Timo Joukanen" userId="d761a583a1d5bc82" providerId="LiveId" clId="{B772310A-DCC6-4E31-BF59-ECC5F8EF0373}" dt="2025-08-21T21:03:07.972" v="3" actId="6549"/>
        <pc:sldMkLst>
          <pc:docMk/>
          <pc:sldMk cId="2465875158" sldId="256"/>
        </pc:sldMkLst>
        <pc:spChg chg="mod">
          <ac:chgData name="Timo Joukanen" userId="d761a583a1d5bc82" providerId="LiveId" clId="{B772310A-DCC6-4E31-BF59-ECC5F8EF0373}" dt="2025-08-21T21:03:07.972" v="3" actId="6549"/>
          <ac:spMkLst>
            <pc:docMk/>
            <pc:sldMk cId="2465875158" sldId="256"/>
            <ac:spMk id="3" creationId="{4F419C4E-8057-1C78-3B0F-6161B82EB4A9}"/>
          </ac:spMkLst>
        </pc:spChg>
      </pc:sldChg>
      <pc:sldChg chg="modSp mod">
        <pc:chgData name="Timo Joukanen" userId="d761a583a1d5bc82" providerId="LiveId" clId="{B772310A-DCC6-4E31-BF59-ECC5F8EF0373}" dt="2025-08-23T08:04:03.424" v="291" actId="20577"/>
        <pc:sldMkLst>
          <pc:docMk/>
          <pc:sldMk cId="2723822712" sldId="263"/>
        </pc:sldMkLst>
        <pc:spChg chg="mod">
          <ac:chgData name="Timo Joukanen" userId="d761a583a1d5bc82" providerId="LiveId" clId="{B772310A-DCC6-4E31-BF59-ECC5F8EF0373}" dt="2025-08-23T08:04:03.424" v="291" actId="20577"/>
          <ac:spMkLst>
            <pc:docMk/>
            <pc:sldMk cId="2723822712" sldId="263"/>
            <ac:spMk id="3" creationId="{E0650998-DD1B-F0A4-5ACE-A1A0925FE682}"/>
          </ac:spMkLst>
        </pc:spChg>
      </pc:sldChg>
      <pc:sldChg chg="modSp mod">
        <pc:chgData name="Timo Joukanen" userId="d761a583a1d5bc82" providerId="LiveId" clId="{B772310A-DCC6-4E31-BF59-ECC5F8EF0373}" dt="2025-08-25T06:35:50.582" v="404" actId="20577"/>
        <pc:sldMkLst>
          <pc:docMk/>
          <pc:sldMk cId="239297299" sldId="282"/>
        </pc:sldMkLst>
        <pc:spChg chg="mod">
          <ac:chgData name="Timo Joukanen" userId="d761a583a1d5bc82" providerId="LiveId" clId="{B772310A-DCC6-4E31-BF59-ECC5F8EF0373}" dt="2025-08-25T06:35:50.582" v="404" actId="20577"/>
          <ac:spMkLst>
            <pc:docMk/>
            <pc:sldMk cId="239297299" sldId="282"/>
            <ac:spMk id="3" creationId="{7222FF71-D4A9-5316-B827-891DA44F0CDB}"/>
          </ac:spMkLst>
        </pc:spChg>
      </pc:sldChg>
      <pc:sldChg chg="modSp mod">
        <pc:chgData name="Timo Joukanen" userId="d761a583a1d5bc82" providerId="LiveId" clId="{B772310A-DCC6-4E31-BF59-ECC5F8EF0373}" dt="2025-08-21T21:13:10.996" v="233" actId="20577"/>
        <pc:sldMkLst>
          <pc:docMk/>
          <pc:sldMk cId="2021762271" sldId="309"/>
        </pc:sldMkLst>
        <pc:spChg chg="mod">
          <ac:chgData name="Timo Joukanen" userId="d761a583a1d5bc82" providerId="LiveId" clId="{B772310A-DCC6-4E31-BF59-ECC5F8EF0373}" dt="2025-08-21T21:13:10.996" v="233" actId="20577"/>
          <ac:spMkLst>
            <pc:docMk/>
            <pc:sldMk cId="2021762271" sldId="309"/>
            <ac:spMk id="3" creationId="{E0650998-DD1B-F0A4-5ACE-A1A0925FE682}"/>
          </ac:spMkLst>
        </pc:spChg>
      </pc:sldChg>
      <pc:sldChg chg="modSp mod">
        <pc:chgData name="Timo Joukanen" userId="d761a583a1d5bc82" providerId="LiveId" clId="{B772310A-DCC6-4E31-BF59-ECC5F8EF0373}" dt="2025-08-23T08:04:49.231" v="316" actId="6549"/>
        <pc:sldMkLst>
          <pc:docMk/>
          <pc:sldMk cId="2202371351" sldId="445"/>
        </pc:sldMkLst>
        <pc:spChg chg="mod">
          <ac:chgData name="Timo Joukanen" userId="d761a583a1d5bc82" providerId="LiveId" clId="{B772310A-DCC6-4E31-BF59-ECC5F8EF0373}" dt="2025-08-23T08:04:49.231" v="316" actId="6549"/>
          <ac:spMkLst>
            <pc:docMk/>
            <pc:sldMk cId="2202371351" sldId="445"/>
            <ac:spMk id="3" creationId="{26038E79-DA88-C2ED-DA98-56CD72745C0A}"/>
          </ac:spMkLst>
        </pc:spChg>
      </pc:sldChg>
      <pc:sldChg chg="modSp mod">
        <pc:chgData name="Timo Joukanen" userId="d761a583a1d5bc82" providerId="LiveId" clId="{B772310A-DCC6-4E31-BF59-ECC5F8EF0373}" dt="2025-08-23T08:06:48.411" v="334" actId="20577"/>
        <pc:sldMkLst>
          <pc:docMk/>
          <pc:sldMk cId="2076884995" sldId="446"/>
        </pc:sldMkLst>
        <pc:spChg chg="mod">
          <ac:chgData name="Timo Joukanen" userId="d761a583a1d5bc82" providerId="LiveId" clId="{B772310A-DCC6-4E31-BF59-ECC5F8EF0373}" dt="2025-08-23T08:06:48.411" v="334" actId="20577"/>
          <ac:spMkLst>
            <pc:docMk/>
            <pc:sldMk cId="2076884995" sldId="446"/>
            <ac:spMk id="3" creationId="{447E14FD-6403-9C89-EB35-EDFA0D47D616}"/>
          </ac:spMkLst>
        </pc:spChg>
      </pc:sldChg>
      <pc:sldChg chg="modSp mod">
        <pc:chgData name="Timo Joukanen" userId="d761a583a1d5bc82" providerId="LiveId" clId="{B772310A-DCC6-4E31-BF59-ECC5F8EF0373}" dt="2025-08-21T21:05:05.539" v="22" actId="404"/>
        <pc:sldMkLst>
          <pc:docMk/>
          <pc:sldMk cId="931836524" sldId="447"/>
        </pc:sldMkLst>
        <pc:spChg chg="mod">
          <ac:chgData name="Timo Joukanen" userId="d761a583a1d5bc82" providerId="LiveId" clId="{B772310A-DCC6-4E31-BF59-ECC5F8EF0373}" dt="2025-08-21T21:05:05.539" v="22" actId="404"/>
          <ac:spMkLst>
            <pc:docMk/>
            <pc:sldMk cId="931836524" sldId="447"/>
            <ac:spMk id="3" creationId="{4BE65B22-9DC3-8F3C-C3EE-DBEA48726BAA}"/>
          </ac:spMkLst>
        </pc:spChg>
      </pc:sldChg>
      <pc:sldChg chg="modSp mod">
        <pc:chgData name="Timo Joukanen" userId="d761a583a1d5bc82" providerId="LiveId" clId="{B772310A-DCC6-4E31-BF59-ECC5F8EF0373}" dt="2025-08-23T08:09:23.246" v="341" actId="6549"/>
        <pc:sldMkLst>
          <pc:docMk/>
          <pc:sldMk cId="1054170263" sldId="448"/>
        </pc:sldMkLst>
        <pc:spChg chg="mod">
          <ac:chgData name="Timo Joukanen" userId="d761a583a1d5bc82" providerId="LiveId" clId="{B772310A-DCC6-4E31-BF59-ECC5F8EF0373}" dt="2025-08-23T08:09:23.246" v="341" actId="6549"/>
          <ac:spMkLst>
            <pc:docMk/>
            <pc:sldMk cId="1054170263" sldId="448"/>
            <ac:spMk id="3" creationId="{96B5515A-27DA-9D37-DF3B-62AD2522080F}"/>
          </ac:spMkLst>
        </pc:spChg>
      </pc:sldChg>
      <pc:sldChg chg="modSp mod">
        <pc:chgData name="Timo Joukanen" userId="d761a583a1d5bc82" providerId="LiveId" clId="{B772310A-DCC6-4E31-BF59-ECC5F8EF0373}" dt="2025-08-21T21:06:11.467" v="32" actId="6549"/>
        <pc:sldMkLst>
          <pc:docMk/>
          <pc:sldMk cId="1907190130" sldId="449"/>
        </pc:sldMkLst>
        <pc:spChg chg="mod">
          <ac:chgData name="Timo Joukanen" userId="d761a583a1d5bc82" providerId="LiveId" clId="{B772310A-DCC6-4E31-BF59-ECC5F8EF0373}" dt="2025-08-21T21:06:11.467" v="32" actId="6549"/>
          <ac:spMkLst>
            <pc:docMk/>
            <pc:sldMk cId="1907190130" sldId="449"/>
            <ac:spMk id="3" creationId="{82837375-B03D-29BF-083D-ECAE67882BC0}"/>
          </ac:spMkLst>
        </pc:spChg>
      </pc:sldChg>
      <pc:sldChg chg="modSp mod">
        <pc:chgData name="Timo Joukanen" userId="d761a583a1d5bc82" providerId="LiveId" clId="{B772310A-DCC6-4E31-BF59-ECC5F8EF0373}" dt="2025-08-23T08:10:18.511" v="361" actId="20577"/>
        <pc:sldMkLst>
          <pc:docMk/>
          <pc:sldMk cId="3346202248" sldId="450"/>
        </pc:sldMkLst>
        <pc:spChg chg="mod">
          <ac:chgData name="Timo Joukanen" userId="d761a583a1d5bc82" providerId="LiveId" clId="{B772310A-DCC6-4E31-BF59-ECC5F8EF0373}" dt="2025-08-23T08:10:18.511" v="361" actId="20577"/>
          <ac:spMkLst>
            <pc:docMk/>
            <pc:sldMk cId="3346202248" sldId="450"/>
            <ac:spMk id="3" creationId="{0652D54F-1B95-B47E-2119-2FBAA8190522}"/>
          </ac:spMkLst>
        </pc:spChg>
      </pc:sldChg>
      <pc:sldChg chg="modSp mod">
        <pc:chgData name="Timo Joukanen" userId="d761a583a1d5bc82" providerId="LiveId" clId="{B772310A-DCC6-4E31-BF59-ECC5F8EF0373}" dt="2025-08-21T21:08:25.253" v="82" actId="6549"/>
        <pc:sldMkLst>
          <pc:docMk/>
          <pc:sldMk cId="1202137197" sldId="451"/>
        </pc:sldMkLst>
        <pc:spChg chg="mod">
          <ac:chgData name="Timo Joukanen" userId="d761a583a1d5bc82" providerId="LiveId" clId="{B772310A-DCC6-4E31-BF59-ECC5F8EF0373}" dt="2025-08-21T21:08:25.253" v="82" actId="6549"/>
          <ac:spMkLst>
            <pc:docMk/>
            <pc:sldMk cId="1202137197" sldId="451"/>
            <ac:spMk id="3" creationId="{861F7B8E-8A00-E837-755B-30111F352862}"/>
          </ac:spMkLst>
        </pc:spChg>
      </pc:sldChg>
      <pc:sldChg chg="modSp mod">
        <pc:chgData name="Timo Joukanen" userId="d761a583a1d5bc82" providerId="LiveId" clId="{B772310A-DCC6-4E31-BF59-ECC5F8EF0373}" dt="2025-08-25T06:36:14.132" v="409" actId="20577"/>
        <pc:sldMkLst>
          <pc:docMk/>
          <pc:sldMk cId="2791776253" sldId="452"/>
        </pc:sldMkLst>
        <pc:spChg chg="mod">
          <ac:chgData name="Timo Joukanen" userId="d761a583a1d5bc82" providerId="LiveId" clId="{B772310A-DCC6-4E31-BF59-ECC5F8EF0373}" dt="2025-08-25T06:36:14.132" v="409" actId="20577"/>
          <ac:spMkLst>
            <pc:docMk/>
            <pc:sldMk cId="2791776253" sldId="452"/>
            <ac:spMk id="3" creationId="{AC5884E2-F336-C5A2-9910-816E51654127}"/>
          </ac:spMkLst>
        </pc:spChg>
      </pc:sldChg>
      <pc:sldChg chg="modSp mod">
        <pc:chgData name="Timo Joukanen" userId="d761a583a1d5bc82" providerId="LiveId" clId="{B772310A-DCC6-4E31-BF59-ECC5F8EF0373}" dt="2025-08-25T06:36:26.844" v="414" actId="20577"/>
        <pc:sldMkLst>
          <pc:docMk/>
          <pc:sldMk cId="2944617674" sldId="453"/>
        </pc:sldMkLst>
        <pc:spChg chg="mod">
          <ac:chgData name="Timo Joukanen" userId="d761a583a1d5bc82" providerId="LiveId" clId="{B772310A-DCC6-4E31-BF59-ECC5F8EF0373}" dt="2025-08-25T06:36:26.844" v="414" actId="20577"/>
          <ac:spMkLst>
            <pc:docMk/>
            <pc:sldMk cId="2944617674" sldId="453"/>
            <ac:spMk id="3" creationId="{DE663892-3E3C-6C86-F43F-A774614A26A1}"/>
          </ac:spMkLst>
        </pc:spChg>
      </pc:sldChg>
      <pc:sldChg chg="modSp mod">
        <pc:chgData name="Timo Joukanen" userId="d761a583a1d5bc82" providerId="LiveId" clId="{B772310A-DCC6-4E31-BF59-ECC5F8EF0373}" dt="2025-08-25T06:35:29.587" v="399" actId="20577"/>
        <pc:sldMkLst>
          <pc:docMk/>
          <pc:sldMk cId="1026159676" sldId="454"/>
        </pc:sldMkLst>
        <pc:spChg chg="mod">
          <ac:chgData name="Timo Joukanen" userId="d761a583a1d5bc82" providerId="LiveId" clId="{B772310A-DCC6-4E31-BF59-ECC5F8EF0373}" dt="2025-08-25T06:35:29.587" v="399" actId="20577"/>
          <ac:spMkLst>
            <pc:docMk/>
            <pc:sldMk cId="1026159676" sldId="454"/>
            <ac:spMk id="3" creationId="{6CCC8148-14E2-9DB5-33BC-9610FE854019}"/>
          </ac:spMkLst>
        </pc:spChg>
      </pc:sldChg>
      <pc:sldChg chg="modSp mod">
        <pc:chgData name="Timo Joukanen" userId="d761a583a1d5bc82" providerId="LiveId" clId="{B772310A-DCC6-4E31-BF59-ECC5F8EF0373}" dt="2025-08-25T06:36:39.278" v="415" actId="20577"/>
        <pc:sldMkLst>
          <pc:docMk/>
          <pc:sldMk cId="3348334710" sldId="457"/>
        </pc:sldMkLst>
        <pc:spChg chg="mod">
          <ac:chgData name="Timo Joukanen" userId="d761a583a1d5bc82" providerId="LiveId" clId="{B772310A-DCC6-4E31-BF59-ECC5F8EF0373}" dt="2025-08-25T06:36:39.278" v="415" actId="20577"/>
          <ac:spMkLst>
            <pc:docMk/>
            <pc:sldMk cId="3348334710" sldId="457"/>
            <ac:spMk id="3" creationId="{AB28F5A5-9685-BB63-0570-7CF785AC013A}"/>
          </ac:spMkLst>
        </pc:spChg>
      </pc:sldChg>
      <pc:sldChg chg="modSp mod">
        <pc:chgData name="Timo Joukanen" userId="d761a583a1d5bc82" providerId="LiveId" clId="{B772310A-DCC6-4E31-BF59-ECC5F8EF0373}" dt="2025-08-21T21:11:37.032" v="133" actId="6549"/>
        <pc:sldMkLst>
          <pc:docMk/>
          <pc:sldMk cId="64239314" sldId="2038"/>
        </pc:sldMkLst>
        <pc:spChg chg="mod">
          <ac:chgData name="Timo Joukanen" userId="d761a583a1d5bc82" providerId="LiveId" clId="{B772310A-DCC6-4E31-BF59-ECC5F8EF0373}" dt="2025-08-21T21:11:37.032" v="133" actId="6549"/>
          <ac:spMkLst>
            <pc:docMk/>
            <pc:sldMk cId="64239314" sldId="2038"/>
            <ac:spMk id="42" creationId="{5F1E6390-19B8-6632-FA6C-4E48F0DD9B84}"/>
          </ac:spMkLst>
        </pc:spChg>
      </pc:sldChg>
      <pc:sldChg chg="modSp mod">
        <pc:chgData name="Timo Joukanen" userId="d761a583a1d5bc82" providerId="LiveId" clId="{B772310A-DCC6-4E31-BF59-ECC5F8EF0373}" dt="2025-08-21T21:13:36.095" v="234" actId="207"/>
        <pc:sldMkLst>
          <pc:docMk/>
          <pc:sldMk cId="1853886761" sldId="2039"/>
        </pc:sldMkLst>
        <pc:spChg chg="mod">
          <ac:chgData name="Timo Joukanen" userId="d761a583a1d5bc82" providerId="LiveId" clId="{B772310A-DCC6-4E31-BF59-ECC5F8EF0373}" dt="2025-08-21T21:13:36.095" v="234" actId="207"/>
          <ac:spMkLst>
            <pc:docMk/>
            <pc:sldMk cId="1853886761" sldId="2039"/>
            <ac:spMk id="3" creationId="{E0650998-DD1B-F0A4-5ACE-A1A0925FE6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E8D4-2A7B-4329-81E7-F36D691E088C}" type="datetimeFigureOut">
              <a:rPr lang="fi-FI" smtClean="0"/>
              <a:t>24.8.2025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3054E-CD13-427E-A392-1722A0945B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61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7DEA-EE52-4D43-8D91-DF7E573680A7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ymboli, logo, tunnus, Tavaramerkki&#10;&#10;Kuvaus luotu automaattisesti">
            <a:extLst>
              <a:ext uri="{FF2B5EF4-FFF2-40B4-BE49-F238E27FC236}">
                <a16:creationId xmlns:a16="http://schemas.microsoft.com/office/drawing/2014/main" id="{BC6B12D1-329F-C0B1-9243-C9D1BB73778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80" y="1072701"/>
            <a:ext cx="4976040" cy="47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.fi/koulutus-1/klubi-ja-piiri/alasivu/klubipresidentti-klubin_varapresidentti/" TargetMode="External"/><Relationship Id="rId2" Type="http://schemas.openxmlformats.org/officeDocument/2006/relationships/hyperlink" Target="https://dpiiri.lions.fi/materiaali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lionsclubs.org/fi/resources-for-members/resource-center/club-president-vice-president" TargetMode="External"/><Relationship Id="rId4" Type="http://schemas.openxmlformats.org/officeDocument/2006/relationships/hyperlink" Target="https://www.lionsclubs.org/f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Presidenttivalmennus</a:t>
            </a:r>
            <a:r>
              <a:rPr lang="en-US" dirty="0"/>
              <a:t> 2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500" dirty="0"/>
              <a:t>2025 - 2026</a:t>
            </a:r>
            <a:endParaRPr lang="fi-FI" sz="25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77D6005-FCE8-95F9-09E6-18FC3580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34" y="906622"/>
            <a:ext cx="1783241" cy="9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E3C25-3357-1012-3CCE-72C8E2A9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8EB68-FAC5-1B3C-1213-00AF4AF3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Marras-joulukuu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837375-B03D-29BF-083D-ECAE67882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1"/>
            <a:ext cx="10521956" cy="42637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klubialoitteet ja ehdotukset piirikuvernööriksi/liiton puheenjohtajaksi valmisteluun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</a:pPr>
            <a:r>
              <a:rPr lang="fi-FI" sz="2000" dirty="0">
                <a:latin typeface="Arial" panose="020B0604020202020204" pitchFamily="34" charset="0"/>
              </a:rPr>
              <a:t>aloitteiden ja kannatustodistusten oltava perillä 15.1.2026 mennessä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nuorisovaihtoon ilmoittaminen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klubin itsenäisyyspäivän ja joulunajan perinteet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</a:pPr>
            <a:r>
              <a:rPr lang="fi-FI" sz="2200" dirty="0">
                <a:latin typeface="Arial" panose="020B0604020202020204" pitchFamily="34" charset="0"/>
              </a:rPr>
              <a:t>paikkakunnan palvelutarpeen kartoitus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</a:pPr>
            <a:r>
              <a:rPr lang="fi-FI" sz="2200" dirty="0">
                <a:latin typeface="Arial" panose="020B0604020202020204" pitchFamily="34" charset="0"/>
              </a:rPr>
              <a:t>klubiviestinnän vuosikello ja toteutus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19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A435-B1D8-3FB3-B66F-BABD7C3E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D4E7E-2D55-E1FE-6BBD-61034D06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Tammikuu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52D54F-1B95-B47E-2119-2FBAA8190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0"/>
            <a:ext cx="10521956" cy="35692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Lions-viikko (</a:t>
            </a:r>
            <a:r>
              <a:rPr lang="fi-FI" sz="2200" dirty="0" err="1">
                <a:latin typeface="Arial" panose="020B0604020202020204" pitchFamily="34" charset="0"/>
              </a:rPr>
              <a:t>Melvin</a:t>
            </a:r>
            <a:r>
              <a:rPr lang="fi-FI" sz="2200" dirty="0">
                <a:latin typeface="Arial" panose="020B0604020202020204" pitchFamily="34" charset="0"/>
              </a:rPr>
              <a:t> Jonesin syntymäpäivä 13.1.)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 err="1">
                <a:latin typeface="Arial" panose="020B0604020202020204" pitchFamily="34" charset="0"/>
              </a:rPr>
              <a:t>kv</a:t>
            </a:r>
            <a:r>
              <a:rPr lang="fi-FI" sz="2200" dirty="0">
                <a:latin typeface="Arial" panose="020B0604020202020204" pitchFamily="34" charset="0"/>
              </a:rPr>
              <a:t>-jäsenmaksu erääntyy 31.1.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klubialoitteet piirikuvernöörille tai Lions-liittoon perillä 15.1.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FFFF00"/>
                </a:solidFill>
                <a:latin typeface="Arial" panose="020B0604020202020204" pitchFamily="34" charset="0"/>
              </a:rPr>
              <a:t>osallistuminen piirin tapahtumiin yhdessä sihteerin ja rahastonhoitajan kanssa</a:t>
            </a:r>
          </a:p>
          <a:p>
            <a:pPr marL="342900" indent="-342900">
              <a:lnSpc>
                <a:spcPct val="150000"/>
              </a:lnSpc>
            </a:pPr>
            <a:r>
              <a:rPr lang="fi-FI" sz="2200" b="1" dirty="0">
                <a:latin typeface="Arial" panose="020B0604020202020204" pitchFamily="34" charset="0"/>
              </a:rPr>
              <a:t>Jäsentyytyväisyys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2000" dirty="0">
                <a:latin typeface="Arial" panose="020B0604020202020204" pitchFamily="34" charset="0"/>
              </a:rPr>
              <a:t>jäsenkyselyyn vastaaminen, jos kysely tehdään</a:t>
            </a:r>
          </a:p>
          <a:p>
            <a:pPr marL="1028700" lvl="1" indent="-342900"/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685800" lvl="1" indent="0">
              <a:buNone/>
            </a:pPr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2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163E-3ABF-9BD9-5D6B-B957F8F7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ECBF0-D9EE-98EF-9ADA-C29B7638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Helmi-</a:t>
            </a:r>
            <a:r>
              <a:rPr lang="en-US" dirty="0" err="1"/>
              <a:t>maaliskuu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F7B8E-8A00-E837-755B-30111F352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1"/>
            <a:ext cx="10521956" cy="307107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valmistautuminen vaalikokoukseen (kutsu 14 pv ennen)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uuden hallituksen esittely maaliskuun klubikokouksessa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edustajat piirin vuosikokoukseen, ilmoittautumiset, valtakirjat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tulevan presidentin valmennus (Presidentti-1)</a:t>
            </a:r>
          </a:p>
          <a:p>
            <a:pPr marL="685800" lvl="1" indent="0">
              <a:lnSpc>
                <a:spcPct val="150000"/>
              </a:lnSpc>
              <a:buNone/>
            </a:pPr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13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F36F0-2A86-6CEB-B5BA-DA75B77A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EF753-6683-1351-9EF0-A82B1A70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Huhtikuu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5884E2-F336-C5A2-9910-816E5165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0"/>
            <a:ext cx="10521956" cy="427315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vaalikokous, uuden hallituksen valinta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toimintasuunnitelman ja talousarvion esittely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edustajat valitaan liiton vuosikokoukseen &gt; ilmoittautumiset &gt; valtakirjat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tulevien klubivirkailijoiden koulutukset (liiton ja piirin – myös syksyllä)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osallistuminen Piirin vuosikokoukseen </a:t>
            </a:r>
            <a:r>
              <a:rPr lang="fi-FI" sz="2200" dirty="0">
                <a:solidFill>
                  <a:srgbClr val="FFFF00"/>
                </a:solidFill>
                <a:latin typeface="Arial" panose="020B0604020202020204" pitchFamily="34" charset="0"/>
              </a:rPr>
              <a:t>18.4.2026 Savitaipaleella </a:t>
            </a:r>
            <a:r>
              <a:rPr lang="fi-FI" sz="2200" dirty="0">
                <a:latin typeface="Arial" panose="020B0604020202020204" pitchFamily="34" charset="0"/>
              </a:rPr>
              <a:t>yhdessä sihteerin ja rahastonhoitajan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77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1BF92-9A13-651F-913A-AC28BAC7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5DFF6-25CA-BCC4-DD82-116FED95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Touko-</a:t>
            </a:r>
            <a:r>
              <a:rPr lang="en-US" dirty="0" err="1"/>
              <a:t>kesäkuu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663892-3E3C-6C86-F43F-A774614A2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1"/>
            <a:ext cx="10521956" cy="307107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klubin perustiedot Lion Portaliin 15.5.2026 mennessä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hallituksen vaihtokokouksen valmistelu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varmista, että jäsenraportit tehdään ajallaan, jotta uudet jäsenmaksut perustuvat oikeaan jäsenmäärään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varmista, että maksut on hoidettu </a:t>
            </a:r>
            <a:r>
              <a:rPr lang="fi-FI" sz="2200" dirty="0" err="1">
                <a:latin typeface="Arial" panose="020B0604020202020204" pitchFamily="34" charset="0"/>
              </a:rPr>
              <a:t>LCI:lle</a:t>
            </a:r>
            <a:r>
              <a:rPr lang="fi-FI" sz="2200" dirty="0">
                <a:latin typeface="Arial" panose="020B0604020202020204" pitchFamily="34" charset="0"/>
              </a:rPr>
              <a:t> ja Lions-liittoon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osallistuminen Suomen Lions-liiton vuosikokoukseen </a:t>
            </a:r>
            <a:r>
              <a:rPr lang="fi-FI" sz="2200" dirty="0">
                <a:solidFill>
                  <a:srgbClr val="FFFF00"/>
                </a:solidFill>
                <a:latin typeface="Arial" panose="020B0604020202020204" pitchFamily="34" charset="0"/>
              </a:rPr>
              <a:t>12.-14.6.2026 Oulussa </a:t>
            </a:r>
            <a:r>
              <a:rPr lang="fi-FI" sz="2200" dirty="0">
                <a:latin typeface="Arial" panose="020B0604020202020204" pitchFamily="34" charset="0"/>
              </a:rPr>
              <a:t>yhdessä klubilaisten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61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BD15-D830-65BD-8892-12F264A2E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C62C35-A121-5C76-E29F-48A13CB8A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Jäsenten</a:t>
            </a:r>
            <a:r>
              <a:rPr lang="en-US" dirty="0"/>
              <a:t> </a:t>
            </a:r>
            <a:r>
              <a:rPr lang="en-US" dirty="0" err="1"/>
              <a:t>huomioiminen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5C24037-651B-9145-E90D-05F858930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8" y="3001963"/>
            <a:ext cx="5303600" cy="9707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uusi</a:t>
            </a:r>
            <a:r>
              <a:rPr lang="en-US" dirty="0"/>
              <a:t> </a:t>
            </a:r>
            <a:r>
              <a:rPr lang="en-US" dirty="0" err="1"/>
              <a:t>jäsen</a:t>
            </a:r>
            <a:r>
              <a:rPr lang="en-US" dirty="0"/>
              <a:t> </a:t>
            </a:r>
            <a:r>
              <a:rPr lang="en-US" dirty="0" err="1"/>
              <a:t>klubiin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palkitsemiset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4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60EA4-4F2E-8BBE-8B97-FEA9A23C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97F0F-CD78-2C9C-CC9F-9F5A7E77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Uusi </a:t>
            </a:r>
            <a:r>
              <a:rPr lang="en-US" dirty="0" err="1"/>
              <a:t>jäsen</a:t>
            </a:r>
            <a:r>
              <a:rPr lang="en-US" dirty="0"/>
              <a:t> </a:t>
            </a:r>
            <a:r>
              <a:rPr lang="en-US" dirty="0" err="1"/>
              <a:t>klubiin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CC8148-14E2-9DB5-33BC-9610FE854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76" y="1910831"/>
            <a:ext cx="10521956" cy="42637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tee tilaisuudesta juhlallinen - onnistunut vastaanottotilaisuus säilyy heidän mielessään koko loppuelämän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kummin rooli on tärkeä</a:t>
            </a:r>
          </a:p>
          <a:p>
            <a:pPr marL="1014413" lvl="2" indent="-342900">
              <a:lnSpc>
                <a:spcPct val="150000"/>
              </a:lnSpc>
              <a:spcBef>
                <a:spcPts val="400"/>
              </a:spcBef>
            </a:pPr>
            <a:r>
              <a:rPr lang="fi-FI" sz="2000" dirty="0">
                <a:latin typeface="Arial" panose="020B0604020202020204" pitchFamily="34" charset="0"/>
              </a:rPr>
              <a:t>uuden </a:t>
            </a:r>
            <a:r>
              <a:rPr lang="fi-FI" sz="2000" dirty="0" err="1">
                <a:latin typeface="Arial" panose="020B0604020202020204" pitchFamily="34" charset="0"/>
              </a:rPr>
              <a:t>lionin</a:t>
            </a:r>
            <a:r>
              <a:rPr lang="fi-FI" sz="2000" dirty="0">
                <a:latin typeface="Arial" panose="020B0604020202020204" pitchFamily="34" charset="0"/>
              </a:rPr>
              <a:t> passi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huolehdi perusteellisesta perehdyttämisestä </a:t>
            </a:r>
            <a:r>
              <a:rPr lang="fi-FI" sz="2200" dirty="0" err="1">
                <a:latin typeface="Arial" panose="020B0604020202020204" pitchFamily="34" charset="0"/>
              </a:rPr>
              <a:t>lions</a:t>
            </a:r>
            <a:r>
              <a:rPr lang="fi-FI" sz="2200" dirty="0">
                <a:latin typeface="Arial" panose="020B0604020202020204" pitchFamily="34" charset="0"/>
              </a:rPr>
              <a:t>-toimintaan ja klubin tapoihin</a:t>
            </a:r>
          </a:p>
          <a:p>
            <a:pPr marL="1014413" lvl="2" indent="-342900">
              <a:lnSpc>
                <a:spcPct val="150000"/>
              </a:lnSpc>
              <a:spcBef>
                <a:spcPts val="400"/>
              </a:spcBef>
            </a:pPr>
            <a:r>
              <a:rPr lang="fi-FI" sz="2000" dirty="0">
                <a:latin typeface="Arial" panose="020B0604020202020204" pitchFamily="34" charset="0"/>
              </a:rPr>
              <a:t>piirin uuden jäsenen valmennus </a:t>
            </a:r>
            <a:r>
              <a:rPr lang="fi-FI" sz="2000" u="sng" dirty="0">
                <a:latin typeface="Arial" panose="020B0604020202020204" pitchFamily="34" charset="0"/>
              </a:rPr>
              <a:t>yhdessä kummin kanssa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</a:pPr>
            <a:r>
              <a:rPr lang="fi-FI" sz="2200" dirty="0">
                <a:latin typeface="Arial" panose="020B0604020202020204" pitchFamily="34" charset="0"/>
              </a:rPr>
              <a:t>kuuntele uuden jäsenen ideoita, uudista klubin toimintaa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</a:pPr>
            <a:endParaRPr lang="fi-FI" sz="20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15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7A46-9501-9DF7-AB8A-DF7D0DCD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D0CDA-F05F-27A4-766E-2FC5872B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Palkitsemiset</a:t>
            </a:r>
            <a:r>
              <a:rPr lang="en-US" dirty="0"/>
              <a:t>, </a:t>
            </a:r>
            <a:r>
              <a:rPr lang="en-US" dirty="0" err="1">
                <a:solidFill>
                  <a:srgbClr val="FFFF00"/>
                </a:solidFill>
              </a:rPr>
              <a:t>hallintotililtä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005504-A31C-FEA6-8B10-26E5F9E5F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2106323"/>
            <a:ext cx="10521956" cy="320350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virkailijapalkinnot liiton/</a:t>
            </a:r>
            <a:r>
              <a:rPr lang="fi-FI" sz="2200" dirty="0" err="1">
                <a:latin typeface="Arial" panose="020B0604020202020204" pitchFamily="34" charset="0"/>
              </a:rPr>
              <a:t>LCI:n</a:t>
            </a:r>
            <a:r>
              <a:rPr lang="fi-FI" sz="2200" dirty="0">
                <a:latin typeface="Arial" panose="020B0604020202020204" pitchFamily="34" charset="0"/>
              </a:rPr>
              <a:t> verkkokaupasta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sihteerin palkinto G-125 S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rahastonhoitajan palkinto G-125 T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toimikunnan puheenjohtajan palkinto G-125 C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tiedottajan/klubijulkaisijan palkinto G-149 C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tunnustuspalkinto ansioituneelle </a:t>
            </a:r>
            <a:r>
              <a:rPr lang="fi-FI" sz="1800" dirty="0" err="1">
                <a:latin typeface="Arial" panose="020B0604020202020204" pitchFamily="34" charset="0"/>
              </a:rPr>
              <a:t>lionille</a:t>
            </a:r>
            <a:r>
              <a:rPr lang="fi-FI" sz="1800" dirty="0">
                <a:latin typeface="Arial" panose="020B0604020202020204" pitchFamily="34" charset="0"/>
              </a:rPr>
              <a:t> G-168</a:t>
            </a:r>
          </a:p>
          <a:p>
            <a:pPr marL="1014413" lvl="2" indent="-342900"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</a:rPr>
              <a:t>lisäksi muita 100 %:n </a:t>
            </a:r>
            <a:r>
              <a:rPr lang="fi-FI" sz="1800" dirty="0" err="1">
                <a:latin typeface="Arial" panose="020B0604020202020204" pitchFamily="34" charset="0"/>
              </a:rPr>
              <a:t>Chervoneita</a:t>
            </a:r>
            <a:r>
              <a:rPr lang="fi-FI" sz="1800" dirty="0">
                <a:latin typeface="Arial" panose="020B0604020202020204" pitchFamily="34" charset="0"/>
              </a:rPr>
              <a:t> ym.</a:t>
            </a:r>
          </a:p>
          <a:p>
            <a:pPr marL="342900" indent="-342900">
              <a:lnSpc>
                <a:spcPct val="150000"/>
              </a:lnSpc>
            </a:pPr>
            <a:r>
              <a:rPr lang="fi-FI" sz="2200" dirty="0">
                <a:latin typeface="Arial" panose="020B0604020202020204" pitchFamily="34" charset="0"/>
              </a:rPr>
              <a:t>klubin omat perinteet</a:t>
            </a:r>
          </a:p>
          <a:p>
            <a:pPr marL="342900" indent="-342900">
              <a:lnSpc>
                <a:spcPct val="100000"/>
              </a:lnSpc>
            </a:pPr>
            <a:endParaRPr lang="fi-FI" sz="2000" dirty="0">
              <a:latin typeface="Arial" panose="020B0604020202020204" pitchFamily="34" charset="0"/>
            </a:endParaRPr>
          </a:p>
          <a:p>
            <a:pPr marL="1014413" lvl="2" indent="-342900">
              <a:lnSpc>
                <a:spcPct val="100000"/>
              </a:lnSpc>
            </a:pPr>
            <a:endParaRPr lang="fi-FI" sz="18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</a:pPr>
            <a:endParaRPr lang="fi-FI" sz="20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78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1F39-C483-471F-4BD5-E9ED4E3D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34EBD-99AC-87AC-DB54-6C87AD7E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Palkitsemiset</a:t>
            </a:r>
            <a:r>
              <a:rPr lang="en-US" dirty="0"/>
              <a:t>, </a:t>
            </a:r>
            <a:r>
              <a:rPr lang="en-US" dirty="0" err="1">
                <a:solidFill>
                  <a:srgbClr val="FFFF00"/>
                </a:solidFill>
              </a:rPr>
              <a:t>aktiviteettitililtä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28F5A5-9685-BB63-0570-7CF785AC0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2106323"/>
            <a:ext cx="10521956" cy="320350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Harkitse yhdessä klubin hallituksen kanssa, voiko joku jäsenistä ansaita Melvin Jones-jäsenyyden tai Lions-Ritari-arvon</a:t>
            </a:r>
          </a:p>
          <a:p>
            <a:pPr marL="1014413" lvl="2" indent="-342900">
              <a:lnSpc>
                <a:spcPct val="150000"/>
              </a:lnSpc>
              <a:spcBef>
                <a:spcPts val="400"/>
              </a:spcBef>
            </a:pPr>
            <a:r>
              <a:rPr lang="fi-FI" sz="2200" dirty="0">
                <a:latin typeface="Arial" panose="020B0604020202020204" pitchFamily="34" charset="0"/>
              </a:rPr>
              <a:t>Melvin Jones-jäsenyys maksaa 1000 USD</a:t>
            </a:r>
          </a:p>
          <a:p>
            <a:pPr marL="1014413" lvl="2" indent="-342900">
              <a:lnSpc>
                <a:spcPct val="150000"/>
              </a:lnSpc>
              <a:spcBef>
                <a:spcPts val="400"/>
              </a:spcBef>
            </a:pPr>
            <a:r>
              <a:rPr lang="fi-FI" sz="2200" dirty="0">
                <a:latin typeface="Arial" panose="020B0604020202020204" pitchFamily="34" charset="0"/>
              </a:rPr>
              <a:t>Lions-Ritari/Pro-Ritari arvo 850 euroa</a:t>
            </a:r>
          </a:p>
          <a:p>
            <a:pPr marL="1014413" lvl="2" indent="-342900">
              <a:lnSpc>
                <a:spcPct val="150000"/>
              </a:lnSpc>
            </a:pPr>
            <a:endParaRPr lang="fi-FI" sz="18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</a:pPr>
            <a:endParaRPr lang="fi-FI" sz="20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33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157A6-5EC4-B7B0-473C-3A81EB32C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F3B7DB-E149-FD19-F063-F4DD46EBE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Tukea</a:t>
            </a:r>
            <a:r>
              <a:rPr lang="en-US" dirty="0"/>
              <a:t> </a:t>
            </a:r>
            <a:r>
              <a:rPr lang="en-US" dirty="0" err="1"/>
              <a:t>tehtävääsi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C6B7F9D-5CE3-AD5C-FA95-4066003EE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8" y="3001963"/>
            <a:ext cx="5303600" cy="9707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piiri</a:t>
            </a:r>
            <a:r>
              <a:rPr lang="en-US" dirty="0"/>
              <a:t>, </a:t>
            </a:r>
            <a:r>
              <a:rPr lang="en-US" dirty="0" err="1"/>
              <a:t>lohkon</a:t>
            </a:r>
            <a:r>
              <a:rPr lang="en-US" dirty="0"/>
              <a:t> </a:t>
            </a:r>
            <a:r>
              <a:rPr lang="en-US" dirty="0" err="1"/>
              <a:t>puheenjohtajat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Lions-</a:t>
            </a:r>
            <a:r>
              <a:rPr lang="en-US" dirty="0" err="1"/>
              <a:t>liitto</a:t>
            </a:r>
            <a:r>
              <a:rPr lang="en-US" dirty="0"/>
              <a:t>, LCI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939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C1D3A-17BC-EAE6-C76B-7F878E5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Presidenttivalmennus</a:t>
            </a:r>
            <a:r>
              <a:rPr lang="en-US" dirty="0"/>
              <a:t> 2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A1D038-02A4-8163-C962-002E993E3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0437" y="1293189"/>
            <a:ext cx="5616000" cy="29038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Presidenttivalmennus</a:t>
            </a:r>
            <a:r>
              <a:rPr lang="en-US" dirty="0">
                <a:solidFill>
                  <a:srgbClr val="FFFF00"/>
                </a:solidFill>
              </a:rPr>
              <a:t> 1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klubi järjestön osana</a:t>
            </a:r>
            <a:endParaRPr lang="fi-FI" sz="2200" b="0" i="0" u="none" strike="noStrike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Lions toimijatasot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virka ja toimenkuva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kauden valmistelu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toimintasuunnitelma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b="0" i="0" u="none" strike="noStrike" baseline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</a:t>
            </a: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roolit ja johtaminen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tukea presidentin tehtävään</a:t>
            </a:r>
          </a:p>
          <a:p>
            <a:pPr marL="1028700" lvl="1" indent="-342900"/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0">
              <a:buNone/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3A1767-5E2C-71AE-E63C-C82DA7136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791" y="1293189"/>
            <a:ext cx="6271367" cy="41932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Presidenttivalmennus</a:t>
            </a:r>
            <a:r>
              <a:rPr lang="en-US" dirty="0">
                <a:solidFill>
                  <a:srgbClr val="FFFF00"/>
                </a:solidFill>
              </a:rPr>
              <a:t> 2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presidentin tehtävät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kokoukset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klubin vuosikello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palkitsemiset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jäsenhuolto, uudet jäsenet, kummit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raportointi</a:t>
            </a:r>
          </a:p>
          <a:p>
            <a:pPr marL="0" indent="0">
              <a:buNone/>
            </a:pPr>
            <a:endParaRPr lang="fi-FI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98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29A57-17CF-F546-642B-486E9715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5F1E6390-19B8-6632-FA6C-4E48F0DD9B84}"/>
              </a:ext>
            </a:extLst>
          </p:cNvPr>
          <p:cNvSpPr txBox="1"/>
          <p:nvPr/>
        </p:nvSpPr>
        <p:spPr>
          <a:xfrm>
            <a:off x="1033364" y="1007829"/>
            <a:ext cx="634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i="0" u="none" strike="noStrike" cap="none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D-piiri 2025-26  piirihallitus</a:t>
            </a:r>
            <a:endParaRPr lang="fi-FI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5CFF530-EB1E-7229-8B08-839F11DA79E0}"/>
              </a:ext>
            </a:extLst>
          </p:cNvPr>
          <p:cNvSpPr/>
          <p:nvPr/>
        </p:nvSpPr>
        <p:spPr>
          <a:xfrm>
            <a:off x="4647222" y="1859506"/>
            <a:ext cx="1800000" cy="13647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156683D-1A03-0396-43FE-550E49068238}"/>
              </a:ext>
            </a:extLst>
          </p:cNvPr>
          <p:cNvSpPr/>
          <p:nvPr/>
        </p:nvSpPr>
        <p:spPr>
          <a:xfrm>
            <a:off x="10047222" y="1859506"/>
            <a:ext cx="1800000" cy="13647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43375A9-DC6E-65C9-7AE1-D44215F77A13}"/>
              </a:ext>
            </a:extLst>
          </p:cNvPr>
          <p:cNvSpPr/>
          <p:nvPr/>
        </p:nvSpPr>
        <p:spPr>
          <a:xfrm>
            <a:off x="8247222" y="1859506"/>
            <a:ext cx="1800000" cy="13647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3AADB3F-67FA-D1C4-CD3E-11AF403640D0}"/>
              </a:ext>
            </a:extLst>
          </p:cNvPr>
          <p:cNvSpPr/>
          <p:nvPr/>
        </p:nvSpPr>
        <p:spPr>
          <a:xfrm>
            <a:off x="6447222" y="1859506"/>
            <a:ext cx="1800000" cy="13647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29A5046-4397-FC59-BEAB-C262DFAB479C}"/>
              </a:ext>
            </a:extLst>
          </p:cNvPr>
          <p:cNvSpPr/>
          <p:nvPr/>
        </p:nvSpPr>
        <p:spPr>
          <a:xfrm>
            <a:off x="4647222" y="1963902"/>
            <a:ext cx="7200000" cy="3343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KLUBIT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4B43C2-ED4E-694B-1C46-025D5936580E}"/>
              </a:ext>
            </a:extLst>
          </p:cNvPr>
          <p:cNvSpPr txBox="1"/>
          <p:nvPr/>
        </p:nvSpPr>
        <p:spPr>
          <a:xfrm>
            <a:off x="256101" y="2423393"/>
            <a:ext cx="296156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chemeClr val="accent3"/>
                </a:solidFill>
              </a:rPr>
              <a:t>Lohkojen puheenjohtajat (ZC)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669AE63-BC20-D808-06F9-EA716B799BA9}"/>
              </a:ext>
            </a:extLst>
          </p:cNvPr>
          <p:cNvSpPr txBox="1"/>
          <p:nvPr/>
        </p:nvSpPr>
        <p:spPr>
          <a:xfrm>
            <a:off x="256101" y="2779466"/>
            <a:ext cx="2742245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chemeClr val="accent3"/>
                </a:solidFill>
              </a:rPr>
              <a:t>Alueen puheenjohtajat (RC)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01194F3-4D43-D869-3FAA-31A01D150C90}"/>
              </a:ext>
            </a:extLst>
          </p:cNvPr>
          <p:cNvSpPr/>
          <p:nvPr/>
        </p:nvSpPr>
        <p:spPr>
          <a:xfrm>
            <a:off x="112735" y="2372617"/>
            <a:ext cx="11823164" cy="1775161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56419DB-3679-5AA9-00A1-A8C0357CD242}"/>
              </a:ext>
            </a:extLst>
          </p:cNvPr>
          <p:cNvSpPr txBox="1"/>
          <p:nvPr/>
        </p:nvSpPr>
        <p:spPr>
          <a:xfrm>
            <a:off x="256101" y="3214348"/>
            <a:ext cx="4134272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chemeClr val="accent3"/>
                </a:solidFill>
              </a:rPr>
              <a:t>Kuvernööritiimi: DG, 1VDG, 2VDG, IPDG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0A6BB54-8156-7152-15BF-988D02A47315}"/>
              </a:ext>
            </a:extLst>
          </p:cNvPr>
          <p:cNvSpPr txBox="1"/>
          <p:nvPr/>
        </p:nvSpPr>
        <p:spPr>
          <a:xfrm>
            <a:off x="270085" y="3556614"/>
            <a:ext cx="28988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chemeClr val="accent3"/>
                </a:solidFill>
              </a:rPr>
              <a:t>Piirisihteeri (CS)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BE32CD9-CBCF-FB57-4EDB-47E16958DE16}"/>
              </a:ext>
            </a:extLst>
          </p:cNvPr>
          <p:cNvSpPr txBox="1"/>
          <p:nvPr/>
        </p:nvSpPr>
        <p:spPr>
          <a:xfrm>
            <a:off x="270083" y="3771888"/>
            <a:ext cx="3144519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chemeClr val="accent3"/>
                </a:solidFill>
              </a:rPr>
              <a:t>Rahastonhoitaja (CT)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1088842-F5E7-50F5-9E82-003B313B38B4}"/>
              </a:ext>
            </a:extLst>
          </p:cNvPr>
          <p:cNvSpPr txBox="1"/>
          <p:nvPr/>
        </p:nvSpPr>
        <p:spPr>
          <a:xfrm>
            <a:off x="270083" y="4244106"/>
            <a:ext cx="3356202" cy="8309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i-FI" sz="1600" b="1" kern="0" dirty="0">
                <a:solidFill>
                  <a:srgbClr val="00338D"/>
                </a:solidFill>
              </a:rPr>
              <a:t>GAT-tiimi</a:t>
            </a:r>
          </a:p>
          <a:p>
            <a:pPr algn="l"/>
            <a:r>
              <a:rPr lang="fi-FI" sz="1600" kern="0" dirty="0">
                <a:solidFill>
                  <a:srgbClr val="00338D"/>
                </a:solidFill>
              </a:rPr>
              <a:t>(Global Action Team, maailmanlaajuinen toimintaryhmä)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3FC714B-F940-67A8-AB2E-AAB399501DAA}"/>
              </a:ext>
            </a:extLst>
          </p:cNvPr>
          <p:cNvSpPr/>
          <p:nvPr/>
        </p:nvSpPr>
        <p:spPr>
          <a:xfrm>
            <a:off x="4648824" y="4201087"/>
            <a:ext cx="2397600" cy="11154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400" b="1" dirty="0">
                <a:solidFill>
                  <a:srgbClr val="00338D"/>
                </a:solidFill>
              </a:rPr>
              <a:t>Jäsenyys</a:t>
            </a:r>
          </a:p>
          <a:p>
            <a:pPr algn="ctr"/>
            <a:endParaRPr lang="fi-FI" sz="1400" dirty="0">
              <a:solidFill>
                <a:srgbClr val="FF0000"/>
              </a:solidFill>
            </a:endParaRPr>
          </a:p>
          <a:p>
            <a:pPr algn="ctr"/>
            <a:r>
              <a:rPr lang="fi-FI" sz="1800" b="1" dirty="0">
                <a:solidFill>
                  <a:srgbClr val="FF0000"/>
                </a:solidFill>
              </a:rPr>
              <a:t>GMT</a:t>
            </a:r>
          </a:p>
          <a:p>
            <a:pPr algn="ctr"/>
            <a:r>
              <a:rPr lang="fi-FI" sz="1800" b="1" dirty="0">
                <a:solidFill>
                  <a:srgbClr val="FF0000"/>
                </a:solidFill>
              </a:rPr>
              <a:t>GET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3169C7A-E4AE-1973-ECA4-C07A63CFF6F9}"/>
              </a:ext>
            </a:extLst>
          </p:cNvPr>
          <p:cNvSpPr/>
          <p:nvPr/>
        </p:nvSpPr>
        <p:spPr>
          <a:xfrm>
            <a:off x="7048422" y="4201087"/>
            <a:ext cx="2397600" cy="11154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400" b="1" dirty="0">
                <a:solidFill>
                  <a:srgbClr val="00338D"/>
                </a:solidFill>
              </a:rPr>
              <a:t>Palvelu</a:t>
            </a:r>
          </a:p>
          <a:p>
            <a:pPr algn="ctr"/>
            <a:endParaRPr lang="fi-FI" sz="1400" dirty="0">
              <a:solidFill>
                <a:srgbClr val="FF0000"/>
              </a:solidFill>
            </a:endParaRPr>
          </a:p>
          <a:p>
            <a:pPr algn="ctr"/>
            <a:r>
              <a:rPr lang="fi-FI" sz="2000" b="1" dirty="0">
                <a:solidFill>
                  <a:srgbClr val="FF0000"/>
                </a:solidFill>
              </a:rPr>
              <a:t>GST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1958241-EC29-F07B-3183-EADDA37F5C26}"/>
              </a:ext>
            </a:extLst>
          </p:cNvPr>
          <p:cNvSpPr/>
          <p:nvPr/>
        </p:nvSpPr>
        <p:spPr>
          <a:xfrm>
            <a:off x="9446022" y="4201087"/>
            <a:ext cx="2397600" cy="11154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400" b="1" dirty="0">
                <a:solidFill>
                  <a:srgbClr val="00338D"/>
                </a:solidFill>
              </a:rPr>
              <a:t>Valmennus</a:t>
            </a:r>
            <a:endParaRPr lang="fi-FI" sz="1400" dirty="0">
              <a:solidFill>
                <a:srgbClr val="00338D"/>
              </a:solidFill>
            </a:endParaRPr>
          </a:p>
          <a:p>
            <a:pPr algn="ctr"/>
            <a:endParaRPr lang="fi-FI" sz="2000" b="1" dirty="0">
              <a:solidFill>
                <a:srgbClr val="FF0000"/>
              </a:solidFill>
            </a:endParaRPr>
          </a:p>
          <a:p>
            <a:pPr algn="ctr"/>
            <a:r>
              <a:rPr lang="fi-FI" sz="2000" b="1" dirty="0">
                <a:solidFill>
                  <a:srgbClr val="FF0000"/>
                </a:solidFill>
              </a:rPr>
              <a:t>GLT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35EF93BB-DA96-7E23-FE50-487A919DC19F}"/>
              </a:ext>
            </a:extLst>
          </p:cNvPr>
          <p:cNvSpPr/>
          <p:nvPr/>
        </p:nvSpPr>
        <p:spPr>
          <a:xfrm>
            <a:off x="2320119" y="5438635"/>
            <a:ext cx="9523503" cy="996284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rgbClr val="FF0000"/>
                </a:solidFill>
              </a:rPr>
              <a:t>Viestintä ja markkinointi</a:t>
            </a:r>
          </a:p>
          <a:p>
            <a:pPr algn="ctr"/>
            <a:r>
              <a:rPr lang="fi-FI" sz="1400" dirty="0">
                <a:solidFill>
                  <a:srgbClr val="00338D"/>
                </a:solidFill>
              </a:rPr>
              <a:t>Lions Quest, Nuorisovaihto, Rauhanjuliste, LCIF, Arne Ritari -säätiö, Sri Lankan tuki, Leot, Diabetes-kävely ja Leijonahiihto, Webmaster/tietotekniikka, PRC; markkinointi/viestintä/piirilehti…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BC6FA68-CEAB-DF47-4B37-6E0139B6C1B5}"/>
              </a:ext>
            </a:extLst>
          </p:cNvPr>
          <p:cNvSpPr txBox="1"/>
          <p:nvPr/>
        </p:nvSpPr>
        <p:spPr>
          <a:xfrm>
            <a:off x="270083" y="5644389"/>
            <a:ext cx="189692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rgbClr val="00338D"/>
                </a:solidFill>
              </a:rPr>
              <a:t>Toimikunnat (DC) ja yhteyshenkilöt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AE439F8-5C30-FE9D-0AB2-798BF82CF222}"/>
              </a:ext>
            </a:extLst>
          </p:cNvPr>
          <p:cNvSpPr/>
          <p:nvPr/>
        </p:nvSpPr>
        <p:spPr>
          <a:xfrm>
            <a:off x="270083" y="2423393"/>
            <a:ext cx="2898860" cy="694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6837BE8-AA5D-060E-B54F-295EB2A22CD0}"/>
              </a:ext>
            </a:extLst>
          </p:cNvPr>
          <p:cNvSpPr txBox="1"/>
          <p:nvPr/>
        </p:nvSpPr>
        <p:spPr>
          <a:xfrm>
            <a:off x="3182924" y="2592670"/>
            <a:ext cx="919349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600" kern="0" dirty="0">
                <a:solidFill>
                  <a:srgbClr val="FF0000"/>
                </a:solidFill>
              </a:rPr>
              <a:t>(PNAT)</a:t>
            </a:r>
          </a:p>
        </p:txBody>
      </p:sp>
    </p:spTree>
    <p:extLst>
      <p:ext uri="{BB962C8B-B14F-4D97-AF65-F5344CB8AC3E}">
        <p14:creationId xmlns:p14="http://schemas.microsoft.com/office/powerpoint/2010/main" val="6423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Tukea</a:t>
            </a:r>
            <a:r>
              <a:rPr lang="en-GB" dirty="0"/>
              <a:t> </a:t>
            </a:r>
            <a:r>
              <a:rPr lang="en-GB" dirty="0" err="1"/>
              <a:t>tehtävääsi</a:t>
            </a:r>
            <a:r>
              <a:rPr lang="en-GB" dirty="0"/>
              <a:t>	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958400" cy="4420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 klubin edelliset presidentit ja virkailija</a:t>
            </a:r>
            <a:r>
              <a:rPr lang="fi-FI" dirty="0">
                <a:latin typeface="Arial" panose="020B0604020202020204" pitchFamily="34" charset="0"/>
              </a:rPr>
              <a:t>t</a:t>
            </a:r>
            <a:endParaRPr lang="fi-FI" sz="24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 kollegat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dirty="0">
                <a:latin typeface="Arial" panose="020B0604020202020204" pitchFamily="34" charset="0"/>
              </a:rPr>
              <a:t> piirin</a:t>
            </a:r>
            <a:r>
              <a:rPr lang="fi-FI" sz="2400" b="0" i="0" u="none" strike="noStrike" baseline="0" dirty="0">
                <a:latin typeface="Arial" panose="020B0604020202020204" pitchFamily="34" charset="0"/>
              </a:rPr>
              <a:t> valmennustapahtumat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dirty="0">
                <a:latin typeface="Arial" panose="020B0604020202020204" pitchFamily="34" charset="0"/>
              </a:rPr>
              <a:t> piiri- ja aluefoorumit, PNAT-kokoukset</a:t>
            </a:r>
            <a:endParaRPr lang="fi-FI" sz="24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 piirin virkailijat, erityisesti lohkosi puheenjohtaja</a:t>
            </a:r>
            <a:endParaRPr lang="fi-FI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 b="0" i="0" u="none" strike="noStrike" baseline="0" dirty="0">
                <a:latin typeface="Arial" panose="020B0604020202020204" pitchFamily="34" charset="0"/>
              </a:rPr>
              <a:t> Lion Portal ja LCI:n resurssikeskus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latin typeface="Arial" panose="020B0604020202020204" pitchFamily="34" charset="0"/>
              </a:rPr>
              <a:t> liiton jäsensivut </a:t>
            </a:r>
            <a:endParaRPr lang="fi-FI" sz="24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i-FI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i-FI" sz="20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76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Tukea</a:t>
            </a:r>
            <a:r>
              <a:rPr lang="en-GB" dirty="0"/>
              <a:t> </a:t>
            </a:r>
            <a:r>
              <a:rPr lang="en-GB" dirty="0" err="1"/>
              <a:t>tehtävääsi</a:t>
            </a:r>
            <a:r>
              <a:rPr lang="en-GB" dirty="0"/>
              <a:t>	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9523967" cy="44208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LIONS-INFO (elokuun LION-lehden liitteenä)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Piirin kotisivut			</a:t>
            </a:r>
            <a:r>
              <a:rPr lang="fi-FI" sz="2000" b="1" u="sng" dirty="0">
                <a:solidFill>
                  <a:srgbClr val="FFFF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https://dpiiri.lions.fi/materiaalit/</a:t>
            </a:r>
            <a:endParaRPr lang="fi-FI" sz="20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Liiton kotisivut  		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https://www.lions.fi/koulutus-1/klubi-ja-piiri/alasivu/klubipresidentti-klubin_varapresidentti/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309563" lvl="1" indent="0">
              <a:lnSpc>
                <a:spcPct val="100000"/>
              </a:lnSpc>
              <a:buNone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Kansainvälisen järjestön kotisivut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https://www.lionsclubs.org/fi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Lion Portal &gt;  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</a:rPr>
              <a:t>Learn-osio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</a:rPr>
              <a:t>Presidentin e-kirja	             	</a:t>
            </a:r>
            <a:r>
              <a:rPr lang="fi-FI" sz="2000" b="1" dirty="0">
                <a:solidFill>
                  <a:srgbClr val="FFFF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https://www.lionsclubs.org/fi/resources-for-members/resource-center/club-president-vice-president</a:t>
            </a:r>
            <a:endParaRPr lang="fi-FI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2F446-57CE-3A45-0B8A-EE2F383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Presidentin</a:t>
            </a:r>
            <a:r>
              <a:rPr lang="en-US" dirty="0"/>
              <a:t> </a:t>
            </a:r>
            <a:r>
              <a:rPr lang="en-US" dirty="0" err="1"/>
              <a:t>tehtävät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50998-DD1B-F0A4-5ACE-A1A0925FE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46378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o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let klubin ylin hallintovirkailija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j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ohdat hallitusta ja klubia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0" i="0" u="none" strike="noStrike" baseline="0" dirty="0">
                <a:latin typeface="Arial" panose="020B0604020202020204" pitchFamily="34" charset="0"/>
              </a:rPr>
              <a:t>jaa valtuuksia ja vastuuta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0" i="0" u="none" strike="noStrike" baseline="0" dirty="0">
                <a:latin typeface="Arial" panose="020B0604020202020204" pitchFamily="34" charset="0"/>
              </a:rPr>
              <a:t>seuraa ja kannusta eri toimikuntien toimintaa ja vetäjiä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almistele sihteerin kanssa hallitus- ja kokousasiat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almistele kunkin vastuualueen lionin kanssa esitykset hallitukselle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o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let piirin tapahtumien; aluefoorumin, piirifoorumin, </a:t>
            </a:r>
            <a:r>
              <a:rPr lang="fi-FI" sz="2200" b="0" i="0" u="none" strike="noStrike" baseline="0" dirty="0" err="1">
                <a:latin typeface="Arial" panose="020B0604020202020204" pitchFamily="34" charset="0"/>
              </a:rPr>
              <a:t>PNAT:in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 aktiivijäsen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o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sallistu piirin- ja liiton vuosikokouksiin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82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7A71-D98E-A933-7768-C43BDC20B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5B2D11-B222-EB81-8B96-4F97D612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Klubikokoukset</a:t>
            </a:r>
            <a:r>
              <a:rPr lang="en-US" dirty="0"/>
              <a:t> ja </a:t>
            </a:r>
            <a:r>
              <a:rPr lang="en-US" dirty="0" err="1"/>
              <a:t>tapaamiset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038E79-DA88-C2ED-DA98-56CD72745C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1827248"/>
            <a:ext cx="10521956" cy="32035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s</a:t>
            </a:r>
            <a:r>
              <a:rPr lang="fi-FI" sz="2200" b="0" i="0" u="none" strike="noStrike" baseline="0" dirty="0">
                <a:latin typeface="Arial" panose="020B0604020202020204" pitchFamily="34" charset="0"/>
              </a:rPr>
              <a:t>ääntöjen mukaisia kokouksia on vain kaksi; vuosi- ja vaalikokous.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kaikki muut voivat olla kuukausitapaamisia.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huomioi päätöksentekotarpeet – jos kk-kokous, kutsut 7 pv ennen (huomioi klubisäännöt).</a:t>
            </a:r>
            <a:endParaRPr lang="fi-FI" sz="1800" b="0" i="0" u="none" strike="noStrike" baseline="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0" i="0" u="none" strike="noStrike" baseline="0" dirty="0">
                <a:latin typeface="Arial" panose="020B0604020202020204" pitchFamily="34" charset="0"/>
              </a:rPr>
              <a:t>valmistele hyvin ennakkoon.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’valmiit pöytäkirjat’ käsikirjoitukseksi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sovi työnjako sihteerin kanssa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jos asia ei etene, siirrä se toimikunnalle tai hallitukselle jatkokäsittelyyn.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237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28243-9D34-0AE6-77C3-134332D04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4A7548-3A31-2223-2677-0D2CB157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Sääntömääräiset</a:t>
            </a:r>
            <a:r>
              <a:rPr lang="en-US" dirty="0"/>
              <a:t> </a:t>
            </a:r>
            <a:r>
              <a:rPr lang="en-US" dirty="0" err="1"/>
              <a:t>kokoukset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7E14FD-6403-9C89-EB35-EDFA0D47D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1765436"/>
            <a:ext cx="10946041" cy="4666544"/>
          </a:xfrm>
        </p:spPr>
        <p:txBody>
          <a:bodyPr/>
          <a:lstStyle/>
          <a:p>
            <a:pPr marL="0" indent="0">
              <a:buNone/>
            </a:pPr>
            <a:r>
              <a:rPr lang="fi-FI" sz="2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Vuosikokous syksyllä</a:t>
            </a:r>
          </a:p>
          <a:p>
            <a:pPr marL="0" indent="0">
              <a:buNone/>
            </a:pPr>
            <a:endParaRPr lang="fi-FI" sz="1100" b="0" i="0" u="none" strike="noStrike" baseline="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kutsut 14 pv ennen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vuosikokouksen pj hallituksen ulkopuolelta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hyväksytään hallituksen laatima toimintakertomus edelliseltä toimintavuodelta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esitetään edellisen toimintavuoden tilinpäätös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päätetään tilinpäätöksen vahvistamisesta ja vastuuvapauden myöntämisestä hallitukselle ja muille vastuuvelvollisille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(vahvistetaan talousarvio ja jäsenmaksut, ellei tehty jo vaalikokouksessa)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tilinpäätöksen allekirjoittaa voimassaoleva hallitus</a:t>
            </a:r>
          </a:p>
          <a:p>
            <a:pPr marL="0" indent="0">
              <a:spcBef>
                <a:spcPts val="400"/>
              </a:spcBef>
              <a:buNone/>
            </a:pPr>
            <a:endParaRPr lang="fi-FI" sz="11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fi-FI" sz="2200" dirty="0">
                <a:solidFill>
                  <a:srgbClr val="FFFF00"/>
                </a:solidFill>
                <a:latin typeface="Arial" panose="020B0604020202020204" pitchFamily="34" charset="0"/>
              </a:rPr>
              <a:t>Vaalikokous huhtikuussa</a:t>
            </a:r>
          </a:p>
          <a:p>
            <a:pPr marL="0" indent="0">
              <a:spcBef>
                <a:spcPts val="400"/>
              </a:spcBef>
              <a:buNone/>
            </a:pPr>
            <a:endParaRPr lang="fi-FI" sz="11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kutsut 14 pv ennen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vaalikokouksen puheenjohtajana presidentti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valitaan uusi hallitus, esitelty jo maaliskuun klubikokouksessa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valitaan toiminnantarkastajat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esitellään (ja vahvistetaan) toimintasuunnitelma ja talousarvio sekä jäsenmaksut (uudet säännöt)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88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Vuosikello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8" y="3001963"/>
            <a:ext cx="5303600" cy="9707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kuukausikohtainen</a:t>
            </a:r>
            <a:r>
              <a:rPr lang="en-US" dirty="0"/>
              <a:t> </a:t>
            </a:r>
            <a:r>
              <a:rPr lang="en-US" dirty="0" err="1"/>
              <a:t>muistilista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475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22C1-B074-5CFD-91E9-C37F7014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930A3-D2E7-B152-ADBE-5BE03469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Kesäkuu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22FF71-D4A9-5316-B827-891DA44F0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0" y="1778400"/>
            <a:ext cx="10900279" cy="4546726"/>
          </a:xfrm>
        </p:spPr>
        <p:txBody>
          <a:bodyPr/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</a:rPr>
              <a:t>varmista, että jäsenraportit tehdään ajallaan, tällöin uudet jäsenmaksut perustuvat oikeaan jäsenmäärään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</a:rPr>
              <a:t>varmista, että tulevan kauden virkailijat on ilmoitettu Lion Portaliin (</a:t>
            </a:r>
            <a:r>
              <a:rPr lang="fi-FI" sz="2200" dirty="0" err="1">
                <a:latin typeface="Arial" panose="020B0604020202020204" pitchFamily="34" charset="0"/>
              </a:rPr>
              <a:t>ep</a:t>
            </a:r>
            <a:r>
              <a:rPr lang="fi-FI" sz="2200" dirty="0">
                <a:latin typeface="Arial" panose="020B0604020202020204" pitchFamily="34" charset="0"/>
              </a:rPr>
              <a:t> 15.5.)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</a:rPr>
              <a:t>varmista, että maksut on hoidettu </a:t>
            </a:r>
            <a:r>
              <a:rPr lang="fi-FI" sz="2200" dirty="0" err="1">
                <a:latin typeface="Arial" panose="020B0604020202020204" pitchFamily="34" charset="0"/>
              </a:rPr>
              <a:t>LCI:lle</a:t>
            </a:r>
            <a:r>
              <a:rPr lang="fi-FI" sz="2200" dirty="0">
                <a:latin typeface="Arial" panose="020B0604020202020204" pitchFamily="34" charset="0"/>
              </a:rPr>
              <a:t> ja Lions-liittoon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</a:rPr>
              <a:t>hallituksen vaihtokokous ja tehtävien luovutus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</a:rPr>
              <a:t>Suomen Lions-liiton vuosikokous yhdessä presidentin, sihteerin ja rahastonhoitajan kanssa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i-FI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1" dirty="0">
                <a:latin typeface="Arial" panose="020B0604020202020204" pitchFamily="34" charset="0"/>
              </a:rPr>
              <a:t>Kutsu Lioniksi –kampanjan valmistelu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elo-lokakuun aktiviteetit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viestintäkalenteri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somepäivitykset 2 krt/vko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dirty="0">
                <a:latin typeface="Arial" panose="020B0604020202020204" pitchFamily="34" charset="0"/>
              </a:rPr>
              <a:t>päivitysaiheet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9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F6BD1-2D57-72B4-36AD-215F771E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88EFD-259F-7B6C-F826-9558554E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Heinä-elokuu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E65B22-9DC3-8F3C-C3EE-DBEA4872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0" y="1595520"/>
            <a:ext cx="10521956" cy="47043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muutosilmoitus yhdistysrekisteriin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sovi työnjako jäsen- ja aktiviteettiraportoinnista sihteerin/</a:t>
            </a:r>
            <a:r>
              <a:rPr lang="fi-FI" sz="1800" dirty="0" err="1">
                <a:latin typeface="Arial" panose="020B0604020202020204" pitchFamily="34" charset="0"/>
              </a:rPr>
              <a:t>adminin</a:t>
            </a:r>
            <a:r>
              <a:rPr lang="fi-FI" sz="1800" dirty="0">
                <a:latin typeface="Arial" panose="020B0604020202020204" pitchFamily="34" charset="0"/>
              </a:rPr>
              <a:t> kanssa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tee palkintoanomukset edellisen kauden piirikuvernöörille</a:t>
            </a:r>
          </a:p>
          <a:p>
            <a:pPr marL="1028700" lvl="1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100%-presidentin palkinto</a:t>
            </a:r>
          </a:p>
          <a:p>
            <a:pPr marL="1028700" lvl="1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klubin erinomaisuuspalkinto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aloita tilinpäätöksen valmistelu rahastonhoitajan kanssa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 err="1">
                <a:latin typeface="Arial" panose="020B0604020202020204" pitchFamily="34" charset="0"/>
              </a:rPr>
              <a:t>kv</a:t>
            </a:r>
            <a:r>
              <a:rPr lang="fi-FI" sz="1800" dirty="0">
                <a:latin typeface="Arial" panose="020B0604020202020204" pitchFamily="34" charset="0"/>
              </a:rPr>
              <a:t>-jäsenmaksu erääntyy 31.7.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kotimainen jäsenmaksu erääntyy 15.8.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osallistuminen D-piirin tapahtumiin yhdessä sihteerin ja rahastonhoitajan kanssa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fi-FI" sz="1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b="1" dirty="0">
                <a:latin typeface="Arial" panose="020B0604020202020204" pitchFamily="34" charset="0"/>
              </a:rPr>
              <a:t>Kutsu Lioniksi –kampanja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elo-lokakuun aktiviteetit, toteutus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</a:rPr>
              <a:t>somepäivitysten aloitus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i-FI" sz="22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83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9733B-5DDF-7C52-F067-4A035BDF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91AA2-D7BD-419D-78A2-C3433A53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Syys-lokakuu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B5515A-27DA-9D37-DF3B-62AD25220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525" y="1683807"/>
            <a:ext cx="10369258" cy="46224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vuosikokouksen valmistelut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</a:pPr>
            <a:r>
              <a:rPr lang="fi-FI" sz="1800" dirty="0">
                <a:latin typeface="Arial" panose="020B0604020202020204" pitchFamily="34" charset="0"/>
              </a:rPr>
              <a:t>kutsut 14 pv ennen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</a:pPr>
            <a:r>
              <a:rPr lang="fi-FI" sz="1800" dirty="0">
                <a:latin typeface="Arial" panose="020B0604020202020204" pitchFamily="34" charset="0"/>
              </a:rPr>
              <a:t>tilinpäätös ja toimintakertomus toiminnantarkastajille ajoissa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FFFF00"/>
                </a:solidFill>
                <a:latin typeface="Arial" panose="020B0604020202020204" pitchFamily="34" charset="0"/>
              </a:rPr>
              <a:t>osallistuminen piirifoorumiin ja PNAT-kokouksiin yhdessä sihteerin ja rahastonhoitajan kanssa</a:t>
            </a:r>
          </a:p>
          <a:p>
            <a:pPr marL="1028700" lvl="1" indent="-342900">
              <a:lnSpc>
                <a:spcPct val="150000"/>
              </a:lnSpc>
              <a:spcBef>
                <a:spcPts val="400"/>
              </a:spcBef>
            </a:pPr>
            <a:endParaRPr lang="fi-FI" sz="1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Arial" panose="020B0604020202020204" pitchFamily="34" charset="0"/>
              </a:rPr>
              <a:t>Kutsu Lioniksi –kampanja</a:t>
            </a:r>
          </a:p>
          <a:p>
            <a:pPr marL="1028700" lvl="1" indent="-342900">
              <a:lnSpc>
                <a:spcPct val="100000"/>
              </a:lnSpc>
              <a:spcBef>
                <a:spcPts val="400"/>
              </a:spcBef>
            </a:pPr>
            <a:r>
              <a:rPr lang="fi-FI" sz="1800" dirty="0">
                <a:latin typeface="Arial" panose="020B0604020202020204" pitchFamily="34" charset="0"/>
              </a:rPr>
              <a:t>syys-lokakuun aktiviteetit, toteutus</a:t>
            </a:r>
          </a:p>
          <a:p>
            <a:pPr marL="1028700" lvl="1" indent="-342900">
              <a:lnSpc>
                <a:spcPct val="100000"/>
              </a:lnSpc>
              <a:spcBef>
                <a:spcPts val="400"/>
              </a:spcBef>
            </a:pPr>
            <a:r>
              <a:rPr lang="fi-FI" sz="1800" dirty="0">
                <a:latin typeface="Arial" panose="020B0604020202020204" pitchFamily="34" charset="0"/>
              </a:rPr>
              <a:t>somepäivitysten jatko</a:t>
            </a:r>
          </a:p>
          <a:p>
            <a:pPr marL="1390650" lvl="2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600" dirty="0">
                <a:latin typeface="Arial" panose="020B0604020202020204" pitchFamily="34" charset="0"/>
              </a:rPr>
              <a:t>Jaa, kommentoi, tykkää</a:t>
            </a:r>
          </a:p>
          <a:p>
            <a:pPr marL="1028700" lvl="1" indent="-342900">
              <a:lnSpc>
                <a:spcPct val="100000"/>
              </a:lnSpc>
              <a:spcBef>
                <a:spcPts val="400"/>
              </a:spcBef>
            </a:pPr>
            <a:r>
              <a:rPr lang="fi-FI" sz="1800" dirty="0">
                <a:latin typeface="Arial" panose="020B0604020202020204" pitchFamily="34" charset="0"/>
              </a:rPr>
              <a:t>Leijonien Hyvän päivän (8.10.) valmistelu</a:t>
            </a:r>
          </a:p>
          <a:p>
            <a:pPr marL="652463" lvl="1" indent="-342900">
              <a:spcBef>
                <a:spcPts val="400"/>
              </a:spcBef>
            </a:pPr>
            <a:endParaRPr lang="fi-FI" sz="2000" dirty="0">
              <a:latin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4170263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930</Words>
  <Application>Microsoft Office PowerPoint</Application>
  <PresentationFormat>Laajakuva</PresentationFormat>
  <Paragraphs>208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5" baseType="lpstr">
      <vt:lpstr>Aptos</vt:lpstr>
      <vt:lpstr>Arial</vt:lpstr>
      <vt:lpstr>Arial Narrow</vt:lpstr>
      <vt:lpstr>Calibri</vt:lpstr>
      <vt:lpstr>Helvetica</vt:lpstr>
      <vt:lpstr>Open sans</vt:lpstr>
      <vt:lpstr>Open Sans Regular</vt:lpstr>
      <vt:lpstr>Segoe UI Semibold</vt:lpstr>
      <vt:lpstr>Tahoma</vt:lpstr>
      <vt:lpstr>Wingdings</vt:lpstr>
      <vt:lpstr>ヒラギノ角ゴ Pro W3</vt:lpstr>
      <vt:lpstr>LIONS2024</vt:lpstr>
      <vt:lpstr>PowerPoint-esitys</vt:lpstr>
      <vt:lpstr>Presidenttivalmennus 2</vt:lpstr>
      <vt:lpstr>Presidentin tehtävät</vt:lpstr>
      <vt:lpstr>Klubikokoukset ja tapaamiset</vt:lpstr>
      <vt:lpstr>Sääntömääräiset kokoukset</vt:lpstr>
      <vt:lpstr>PowerPoint-esitys</vt:lpstr>
      <vt:lpstr>Kesäkuu</vt:lpstr>
      <vt:lpstr>Heinä-elokuu</vt:lpstr>
      <vt:lpstr>Syys-lokakuu</vt:lpstr>
      <vt:lpstr>Marras-joulukuu</vt:lpstr>
      <vt:lpstr>Tammikuu</vt:lpstr>
      <vt:lpstr>Helmi-maaliskuu</vt:lpstr>
      <vt:lpstr>Huhtikuu</vt:lpstr>
      <vt:lpstr>Touko-kesäkuu</vt:lpstr>
      <vt:lpstr>PowerPoint-esitys</vt:lpstr>
      <vt:lpstr>Uusi jäsen klubiin</vt:lpstr>
      <vt:lpstr>Palkitsemiset, hallintotililtä</vt:lpstr>
      <vt:lpstr>Palkitsemiset, aktiviteettitililtä</vt:lpstr>
      <vt:lpstr>PowerPoint-esitys</vt:lpstr>
      <vt:lpstr>PowerPoint-esitys</vt:lpstr>
      <vt:lpstr>Tukea tehtävääsi </vt:lpstr>
      <vt:lpstr>Tukea tehtävääsi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Timo Tanskanen</dc:creator>
  <cp:lastModifiedBy>Timo Joukanen</cp:lastModifiedBy>
  <cp:revision>6</cp:revision>
  <dcterms:created xsi:type="dcterms:W3CDTF">2024-02-18T23:56:24Z</dcterms:created>
  <dcterms:modified xsi:type="dcterms:W3CDTF">2025-08-25T06:36:45Z</dcterms:modified>
</cp:coreProperties>
</file>