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19" r:id="rId6"/>
    <p:sldId id="290" r:id="rId7"/>
    <p:sldId id="307" r:id="rId8"/>
    <p:sldId id="293" r:id="rId9"/>
    <p:sldId id="280" r:id="rId10"/>
    <p:sldId id="278" r:id="rId11"/>
    <p:sldId id="309" r:id="rId12"/>
    <p:sldId id="310" r:id="rId13"/>
    <p:sldId id="318" r:id="rId14"/>
    <p:sldId id="261" r:id="rId15"/>
    <p:sldId id="262" r:id="rId16"/>
    <p:sldId id="296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73008" autoAdjust="0"/>
  </p:normalViewPr>
  <p:slideViewPr>
    <p:cSldViewPr>
      <p:cViewPr varScale="1">
        <p:scale>
          <a:sx n="56" d="100"/>
          <a:sy n="56" d="100"/>
        </p:scale>
        <p:origin x="1334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9:32:26.9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 0,'20790'0'0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57:52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1 224,'202'14,"-29"0,229-14,20 1,-216 13,63 0,-229-12,48 9,27 2,346 27,-140-19,4-23,-108 0,2341 2,-2330 15,-9-1,442-15,-420-13,-37 1,-142 12,-7 1,74-11,-85 3,54-10,159-4,-221 20,50-9,25-2,9 1,-13 0,64-3,46 1,-137 7,116-25,-162 25,79-21,-69 16,0 1,50-4,6 15,9-1,-27-11,12-3,163 15,-7-1,-102-12,35-2,205 16,-357-3,52-9,-50 4,41-1,-31 8,6-1,49-9,122-9,2 20,-78 1,-74-3,84 4,-126 1,2 2,-2 1,0 2,44 21,-46-19,1-1,-1 1,2-3,-1-3,30 6,-41-11,-8 0,1 1,-1 0,1 0,-1 0,11 5,-9-2,11 4,30 17,-32-13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7T09:58:01.1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30,'613'0,"-460"-14,-25 1,368 11,-256 3,-199 0,-1 3,46 8,-68-8,-1 0,2 2,29 14,-29-14,1 1,0-1,0-1,0-1,22 1,38 6,-21-2,-1-2,1-3,60-7,-26 1,789 2,-856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5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6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17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9T17:33:22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7C167DB-EFF0-400D-96A1-6799F871DE5B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299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7C167DB-EFF0-400D-96A1-6799F871DE5B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8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26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03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i-FI" sz="2200" dirty="0"/>
              <a:t>Vanhusasiavaltuutettu Päivi Topo: ”Ikääntyvien pitäisi olla yhdenvertaisia digitalisoituvassa yhteiskunnassa.”  (HS 21.10.2020)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Organisoitua tukea sähköisten palveluiden käyttöön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Keinoja ilmoittaa, että ei voi käyttää sähköisiä palveluita </a:t>
            </a:r>
          </a:p>
          <a:p>
            <a:pPr marL="800100" lvl="1" indent="-34290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fi-FI" sz="2200" dirty="0">
                <a:solidFill>
                  <a:schemeClr val="tx1"/>
                </a:solidFill>
              </a:rPr>
              <a:t>Toisen puolesta toimiminen pitäisi olla mahdollista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C7F4A-D9D8-4404-B856-9AEE5277C5F9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55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4FB09-C7CC-1E8A-3408-3F9BB445E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972F3-138A-E8D3-40E0-2D9D97051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35EE1-E7EB-2699-3EC0-DDA3FA55AEB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A1C4AA-F963-4D90-8189-1713A0A1FCAB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B215F-AE4A-8F20-AB69-6F4284607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36DD1-4E05-A732-D2C7-ECA334F102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EAF5-EE2C-16B2-4558-3F1C953DED4C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335A7C-F55D-417B-8770-0E72BBDF2CB6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schemeClr val="bg2">
                <a:tint val="100000"/>
                <a:shade val="42000"/>
                <a:hueMod val="100000"/>
                <a:satMod val="100000"/>
              </a:schemeClr>
              <a:schemeClr val="bg2">
                <a:tint val="40000"/>
                <a:shade val="100000"/>
                <a:hueMod val="10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4/9/2025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s://bin.yhdistysavain.fi/1578042/5LVSXGRIp3T1dP1yxJeb0boKJt/SenioriAppi%20Android-k%C3%A4nnykk%C3%A4%C3%A4n.pdf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nioriappi.senioriliitto.fi/" TargetMode="External"/><Relationship Id="rId5" Type="http://schemas.openxmlformats.org/officeDocument/2006/relationships/hyperlink" Target="https://www.senioriliitto.fi/jasenille/senioriappi/" TargetMode="External"/><Relationship Id="rId4" Type="http://schemas.openxmlformats.org/officeDocument/2006/relationships/hyperlink" Target="https://bin.yhdistysavain.fi/1578042/Yxhc6H17lnXJLUW33Sek0boPhG/SenioriAppi%20iPhone%20-k%C3%A4nnykk%C3%A4%C3%A4n.pdf" TargetMode="Externa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tutkimus-ja-kehittaminen/tutkimukset-ja-hankkeet/finger-tutkimushank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vo-karjala.senioripiiri.fi/yhdistys/toimintasuunnitelm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nioriliitto.fi/jasenille/seniori-podcast/kuuntele-ensimmaisen-kauden-jaksot-taalta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8.png"/><Relationship Id="rId3" Type="http://schemas.openxmlformats.org/officeDocument/2006/relationships/hyperlink" Target="https://www.senioriliitto.fi/patina/patinan-verkkolehti/" TargetMode="External"/><Relationship Id="rId12" Type="http://schemas.openxmlformats.org/officeDocument/2006/relationships/customXml" Target="../ink/ink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customXml" Target="../ink/ink1.xml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hyperlink" Target="https://www.senioriliitto.fi/jasenille/sahkoposti-eiko-viestimme-nay-sahkopostissasi-oikeassa-paikass/" TargetMode="External"/><Relationship Id="rId1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enioriliitto.fi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vo-karjala.senioripiiri.fi/yhdistys/blogi/" TargetMode="External"/><Relationship Id="rId5" Type="http://schemas.openxmlformats.org/officeDocument/2006/relationships/hyperlink" Target="https://kuopio.senioriyhdistys.fi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savo-karjala.senioripiiri.fi/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uopionSeniori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9.jpeg"/><Relationship Id="rId3" Type="http://schemas.openxmlformats.org/officeDocument/2006/relationships/hyperlink" Target="https://www.senioriliitto.fi/jasenille/senioriappi/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8.xml"/><Relationship Id="rId5" Type="http://schemas.openxmlformats.org/officeDocument/2006/relationships/customXml" Target="../ink/ink4.xml"/><Relationship Id="rId15" Type="http://schemas.openxmlformats.org/officeDocument/2006/relationships/image" Target="../media/image21.jpeg"/><Relationship Id="rId10" Type="http://schemas.openxmlformats.org/officeDocument/2006/relationships/customXml" Target="../ink/ink7.xml"/><Relationship Id="rId4" Type="http://schemas.openxmlformats.org/officeDocument/2006/relationships/image" Target="../media/image17.png"/><Relationship Id="rId9" Type="http://schemas.openxmlformats.org/officeDocument/2006/relationships/customXml" Target="../ink/ink6.xm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spcBef>
                <a:spcPts val="0"/>
              </a:spcBef>
              <a:buNone/>
            </a:pPr>
            <a:r>
              <a:rPr lang="en-US" b="1" dirty="0" err="1"/>
              <a:t>Tiedotus</a:t>
            </a:r>
            <a:r>
              <a:rPr lang="en-US" b="1" dirty="0"/>
              <a:t> ja senioriappi</a:t>
            </a:r>
            <a:endParaRPr lang="en-US" sz="4800" b="1" i="0" spc="-100" baseline="0" dirty="0"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4000" cy="114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Savo-</a:t>
            </a:r>
            <a:r>
              <a:rPr lang="en-US" sz="2400" dirty="0" err="1"/>
              <a:t>Karjalan</a:t>
            </a:r>
            <a:r>
              <a:rPr lang="en-US" sz="2400" dirty="0"/>
              <a:t> </a:t>
            </a:r>
            <a:r>
              <a:rPr lang="en-US" sz="2400" dirty="0" err="1"/>
              <a:t>kansallinen</a:t>
            </a:r>
            <a:r>
              <a:rPr lang="en-US" sz="2400" dirty="0"/>
              <a:t> </a:t>
            </a:r>
            <a:r>
              <a:rPr lang="en-US" sz="2400" dirty="0" err="1"/>
              <a:t>senioripiiri</a:t>
            </a:r>
            <a:r>
              <a:rPr lang="en-US" sz="2400" dirty="0"/>
              <a:t> </a:t>
            </a:r>
            <a:r>
              <a:rPr lang="en-US" sz="2400" dirty="0" err="1"/>
              <a:t>ry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000" dirty="0" err="1"/>
              <a:t>Koulutus</a:t>
            </a:r>
            <a:r>
              <a:rPr lang="en-US" sz="2000" dirty="0"/>
              <a:t>- ja </a:t>
            </a:r>
            <a:r>
              <a:rPr lang="en-US" sz="2000" dirty="0" err="1"/>
              <a:t>kehittämispäivä</a:t>
            </a:r>
            <a:r>
              <a:rPr lang="en-US" sz="2000" dirty="0"/>
              <a:t> 10.4.2025 </a:t>
            </a:r>
          </a:p>
          <a:p>
            <a:pPr lvl="0"/>
            <a:r>
              <a:rPr lang="en-US" sz="2000" dirty="0"/>
              <a:t>Veikko Brax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3ED8119-793B-D978-4193-2197CE903DAD}"/>
              </a:ext>
            </a:extLst>
          </p:cNvPr>
          <p:cNvSpPr txBox="1"/>
          <p:nvPr/>
        </p:nvSpPr>
        <p:spPr>
          <a:xfrm>
            <a:off x="323529" y="1556792"/>
            <a:ext cx="727280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Hallinto saa apua</a:t>
            </a:r>
            <a:r>
              <a:rPr lang="fi-FI" sz="2000" dirty="0">
                <a:solidFill>
                  <a:schemeClr val="bg1"/>
                </a:solidFill>
              </a:rPr>
              <a:t> tekoälyltä parin kolmen vuoden päästä: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Tiedottaminen:  </a:t>
            </a:r>
            <a:r>
              <a:rPr lang="fi-FI" sz="2000" dirty="0">
                <a:solidFill>
                  <a:schemeClr val="bg1"/>
                </a:solidFill>
              </a:rPr>
              <a:t>Uutiskirjeiden, blogien ja some –julkaisujen kirjoitus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Tapahtumat:  </a:t>
            </a:r>
            <a:r>
              <a:rPr lang="fi-FI" sz="2000" dirty="0">
                <a:solidFill>
                  <a:schemeClr val="bg1"/>
                </a:solidFill>
              </a:rPr>
              <a:t>Tapahtumien suunnittelu ja tiedottaminen, ja tuleva kehittäminen.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</a:rPr>
              <a:t>Viestintä:  </a:t>
            </a:r>
            <a:r>
              <a:rPr lang="fi-FI" sz="2000" dirty="0">
                <a:solidFill>
                  <a:schemeClr val="bg1"/>
                </a:solidFill>
              </a:rPr>
              <a:t>Virtuaalinen keskustelupalvelu vastaa kysymyksiin ja tarjoaa tukea  24/7, ja samalla se  vapauttaa hallintoa muihin tehtäviin.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168B67-EA2A-19FE-5D3F-C61D0112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Tekoäly tulee osaksi Tiedotusta…</a:t>
            </a:r>
            <a:endParaRPr lang="fi-FI" i="1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75BFB6-F656-D58F-7DB5-633BE0FF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9" t="-3325" r="9744" b="3325"/>
          <a:stretch/>
        </p:blipFill>
        <p:spPr>
          <a:xfrm>
            <a:off x="7559821" y="1258296"/>
            <a:ext cx="1260649" cy="2638579"/>
          </a:xfrm>
          <a:prstGeom prst="rect">
            <a:avLst/>
          </a:prstGeom>
          <a:ln>
            <a:noFill/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45D62-F739-5B70-9E94-89DC2445DB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3" t="18859" r="6463" b="-532"/>
          <a:stretch/>
        </p:blipFill>
        <p:spPr>
          <a:xfrm>
            <a:off x="7559821" y="4017615"/>
            <a:ext cx="1260649" cy="2567186"/>
          </a:xfrm>
          <a:prstGeom prst="rect">
            <a:avLst/>
          </a:prstGeom>
          <a:ln>
            <a:noFill/>
          </a:ln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8F11CD8-12A6-D2FB-C770-FF03D5B10083}"/>
              </a:ext>
            </a:extLst>
          </p:cNvPr>
          <p:cNvSpPr txBox="1"/>
          <p:nvPr/>
        </p:nvSpPr>
        <p:spPr>
          <a:xfrm>
            <a:off x="456416" y="1354669"/>
            <a:ext cx="7056784" cy="2739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Jäsenelle… </a:t>
            </a:r>
          </a:p>
          <a:p>
            <a:r>
              <a:rPr lang="fi-FI" dirty="0">
                <a:solidFill>
                  <a:schemeClr val="bg1"/>
                </a:solidFill>
              </a:rPr>
              <a:t>tekoäly tuo keskustelu- tai tekstimuotoisen yhteyden yhdistyksen palveluihin. Jäsen klikkaa sen yhdistyksen verkkosivuilta tai kännykän sovelluksena.</a:t>
            </a: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Keskustelupalvelu näyttää ja kuulostaa asialliselta keskustelulta.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 kysyy kysymyksiään, saa vastauksia ja ohjeita - kuin keskustelisi hyvän tutun kanssa pitkästä aikaa. Tekoäly ei koskaan suutu, se vain kuuntelee ja analysoi kuulemaansa..</a:t>
            </a:r>
          </a:p>
          <a:p>
            <a:pPr>
              <a:spcBef>
                <a:spcPts val="600"/>
              </a:spcBef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8CC5001-70DD-E7AD-D508-86AB70F35D04}"/>
              </a:ext>
            </a:extLst>
          </p:cNvPr>
          <p:cNvSpPr txBox="1"/>
          <p:nvPr/>
        </p:nvSpPr>
        <p:spPr>
          <a:xfrm>
            <a:off x="457200" y="3986187"/>
            <a:ext cx="7056000" cy="2539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>
                <a:solidFill>
                  <a:srgbClr val="002060"/>
                </a:solidFill>
              </a:rPr>
              <a:t>Tekoäly huomaa, </a:t>
            </a:r>
            <a:r>
              <a:rPr lang="fi-FI" dirty="0">
                <a:solidFill>
                  <a:srgbClr val="002060"/>
                </a:solidFill>
              </a:rPr>
              <a:t>jos jäsenen kognitiivinen kyky heikkenee. Se vähitellen muuntaa keskustelutapaansa jäsenelle sopivammaksi: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muistuttaa ja opastaa jäsentä ahkerammin niin, että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jäsen saa oikeaa tietoa oikeaan aikaan – ja kohteliaasti.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muuntaa keskustelua jäsenelle sopivaksi harjoitteeksi,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joka elvyttää hänen ajatteluaan yhdistyksen jäsenenä.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</a:rPr>
              <a:t>Tekoäly ilmoittaa sitten lopulta yhdistyksen johdolle, että 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dirty="0">
                <a:solidFill>
                  <a:srgbClr val="002060"/>
                </a:solidFill>
              </a:rPr>
              <a:t>jäsen taitaa tarvita apua.</a:t>
            </a:r>
          </a:p>
        </p:txBody>
      </p:sp>
    </p:spTree>
    <p:extLst>
      <p:ext uri="{BB962C8B-B14F-4D97-AF65-F5344CB8AC3E}">
        <p14:creationId xmlns:p14="http://schemas.microsoft.com/office/powerpoint/2010/main" val="24927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232A-2E29-39E1-EB39-F3E9B0C631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Senioriapin</a:t>
            </a:r>
            <a:r>
              <a:rPr lang="en-US" dirty="0"/>
              <a:t> </a:t>
            </a:r>
            <a:r>
              <a:rPr lang="en-US" dirty="0" err="1"/>
              <a:t>asennus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9013-201A-E4D5-3512-4B46DE6A5C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6672" y="1484784"/>
            <a:ext cx="9119864" cy="4812999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Tutustu </a:t>
            </a:r>
            <a:r>
              <a:rPr lang="fi-FI" sz="2400" b="1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 tai </a:t>
            </a:r>
            <a:r>
              <a:rPr lang="fi-FI" sz="2400" b="1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iPhone(IOS)</a:t>
            </a:r>
            <a:r>
              <a:rPr lang="fi-FI" sz="2400" b="1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</a:rPr>
              <a:t> </a:t>
            </a:r>
            <a:r>
              <a:rPr lang="fi-FI" sz="2400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</a:rPr>
              <a:t> </a:t>
            </a:r>
            <a: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selko-ohjeeseen</a:t>
            </a:r>
            <a:b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tai Senioriliiton yleisempään </a:t>
            </a:r>
            <a:r>
              <a:rPr lang="fi-FI" sz="2400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ohjeeseen</a:t>
            </a:r>
            <a:endParaRPr lang="fi-FI" sz="2400" dirty="0">
              <a:solidFill>
                <a:schemeClr val="bg1">
                  <a:lumMod val="85000"/>
                  <a:lumOff val="15000"/>
                </a:schemeClr>
              </a:solidFill>
              <a:ea typeface="Microsoft Sans Serif" pitchFamily="34"/>
              <a:cs typeface="Microsoft Sans Serif" pitchFamily="34"/>
            </a:endParaRP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en-US" sz="2400" dirty="0" err="1">
                <a:solidFill>
                  <a:srgbClr val="FFC000"/>
                </a:solidFill>
              </a:rPr>
              <a:t>Tarkista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laitteesi</a:t>
            </a:r>
            <a:r>
              <a:rPr lang="en-US" sz="2400" dirty="0">
                <a:solidFill>
                  <a:srgbClr val="FFC000"/>
                </a:solidFill>
              </a:rPr>
              <a:t> Internet –</a:t>
            </a:r>
            <a:r>
              <a:rPr lang="en-US" sz="2400" dirty="0" err="1">
                <a:solidFill>
                  <a:srgbClr val="FFC000"/>
                </a:solidFill>
              </a:rPr>
              <a:t>yhteys</a:t>
            </a:r>
            <a:endParaRPr lang="en-US" sz="2400" dirty="0">
              <a:solidFill>
                <a:srgbClr val="FFC000"/>
              </a:solidFill>
            </a:endParaRP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Käynnistä selain (Chrome, Safari, Edge,…) </a:t>
            </a: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EI HAKUKONETTA</a:t>
            </a: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Avaa sivu </a:t>
            </a:r>
            <a:r>
              <a:rPr lang="fi-FI" sz="2400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https://senioriappi.senioriliitto.fi/</a:t>
            </a:r>
            <a:r>
              <a:rPr lang="fi-FI" sz="2400" dirty="0">
                <a:solidFill>
                  <a:schemeClr val="bg1">
                    <a:lumMod val="85000"/>
                    <a:lumOff val="15000"/>
                  </a:schemeClr>
                </a:solidFill>
                <a:ea typeface="Microsoft Sans Serif" pitchFamily="34"/>
                <a:cs typeface="Microsoft Sans Serif" pitchFamily="34"/>
              </a:rPr>
              <a:t>  </a:t>
            </a: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ja ohjeen mukaan</a:t>
            </a:r>
          </a:p>
          <a:p>
            <a:pPr lvl="1">
              <a:spcBef>
                <a:spcPts val="0"/>
              </a:spcBef>
              <a:buClrTx/>
            </a:pPr>
            <a:r>
              <a:rPr lang="fi-FI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Vaihtoehto 1: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fi-FI" sz="2400" dirty="0">
                <a:solidFill>
                  <a:schemeClr val="tx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Anna minulta saamasi Jäsennumerosi ja Salasanasi  </a:t>
            </a:r>
          </a:p>
          <a:p>
            <a:pPr lvl="1">
              <a:spcBef>
                <a:spcPts val="0"/>
              </a:spcBef>
              <a:buClrTx/>
            </a:pPr>
            <a:r>
              <a:rPr lang="fi-FI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Vaihtoehto 2: 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Luo itsellesi Salasana (tyyliin </a:t>
            </a:r>
            <a:r>
              <a:rPr lang="fi-FI" sz="2400" dirty="0" err="1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JuhaniSyntyi</a:t>
            </a: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*24.06.1998)</a:t>
            </a: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Lisää Käynnistyskuvake työpöydälle ja KT/SS laitteen muistiin</a:t>
            </a: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rgbClr val="FFCC00"/>
                </a:solidFill>
                <a:ea typeface="Microsoft Sans Serif" pitchFamily="34"/>
                <a:cs typeface="Microsoft Sans Serif" pitchFamily="34"/>
              </a:rPr>
              <a:t>Sijoita käynnistyskuvake sopivaan paikkaan laitteesi näytöllä</a:t>
            </a:r>
          </a:p>
          <a:p>
            <a:pPr marL="457200" lvl="0" indent="-457200">
              <a:buClrTx/>
              <a:buFont typeface="+mj-lt"/>
              <a:buAutoNum type="arabicParenR"/>
            </a:pPr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Toimiiko käynnistyskuvake, ja KT/SS tuominen muistista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D2DC4B7-42B0-A876-6418-385002F8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2130871"/>
            <a:ext cx="704348" cy="64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195115F-B42F-EC22-A511-996255F37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7668344" y="2130871"/>
            <a:ext cx="645950" cy="648000"/>
          </a:xfrm>
          <a:prstGeom prst="rect">
            <a:avLst/>
          </a:prstGeom>
        </p:spPr>
      </p:pic>
      <p:pic>
        <p:nvPicPr>
          <p:cNvPr id="1026" name="Picture 2" descr="Sininen E-logo häviää – Tältä näyttää Microsoft Edgen uusi ...">
            <a:extLst>
              <a:ext uri="{FF2B5EF4-FFF2-40B4-BE49-F238E27FC236}">
                <a16:creationId xmlns:a16="http://schemas.microsoft.com/office/drawing/2014/main" id="{E5795378-9102-C3A0-BD45-0056D0C2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11" y="2130871"/>
            <a:ext cx="6885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72BE-9A15-A9C0-4238-E7565F4312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Senioriapin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kokeilu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8D743-6310-C4F9-9C55-F451AB27ED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552" y="1556792"/>
            <a:ext cx="8867328" cy="4572000"/>
          </a:xfrm>
        </p:spPr>
        <p:txBody>
          <a:bodyPr>
            <a:normAutofit/>
          </a:bodyPr>
          <a:lstStyle/>
          <a:p>
            <a:pPr marL="514350" lvl="0" indent="-514350">
              <a:buClrTx/>
              <a:buFont typeface="+mj-lt"/>
              <a:buAutoNum type="arabicParenR"/>
            </a:pPr>
            <a:r>
              <a:rPr lang="en-US" dirty="0" err="1"/>
              <a:t>Käynnistä</a:t>
            </a:r>
            <a:r>
              <a:rPr lang="en-US" dirty="0"/>
              <a:t> Senioriappi, anna </a:t>
            </a:r>
            <a:r>
              <a:rPr lang="en-US" dirty="0" err="1"/>
              <a:t>salasana</a:t>
            </a:r>
            <a:r>
              <a:rPr lang="en-US" dirty="0"/>
              <a:t> </a:t>
            </a:r>
            <a:r>
              <a:rPr lang="en-US" dirty="0" err="1"/>
              <a:t>laitteen</a:t>
            </a:r>
            <a:r>
              <a:rPr lang="en-US" dirty="0"/>
              <a:t> </a:t>
            </a:r>
            <a:r>
              <a:rPr lang="en-US" dirty="0" err="1"/>
              <a:t>muistista</a:t>
            </a:r>
            <a:br>
              <a:rPr lang="en-US" dirty="0"/>
            </a:br>
            <a:r>
              <a:rPr lang="en-US" dirty="0"/>
              <a:t>(PIN-</a:t>
            </a:r>
            <a:r>
              <a:rPr lang="en-US" dirty="0" err="1"/>
              <a:t>koodi</a:t>
            </a:r>
            <a:r>
              <a:rPr lang="en-US" dirty="0"/>
              <a:t>, </a:t>
            </a:r>
            <a:r>
              <a:rPr lang="en-US" dirty="0" err="1"/>
              <a:t>sormenjälki</a:t>
            </a:r>
            <a:r>
              <a:rPr lang="en-US" dirty="0"/>
              <a:t> </a:t>
            </a:r>
            <a:r>
              <a:rPr lang="en-US" dirty="0" err="1"/>
              <a:t>tms</a:t>
            </a:r>
            <a:r>
              <a:rPr lang="en-US" dirty="0"/>
              <a:t> </a:t>
            </a:r>
            <a:r>
              <a:rPr lang="en-US" dirty="0" err="1"/>
              <a:t>tunnisti</a:t>
            </a:r>
            <a:r>
              <a:rPr lang="en-US" dirty="0"/>
              <a:t> </a:t>
            </a:r>
            <a:r>
              <a:rPr lang="en-US" dirty="0" err="1"/>
              <a:t>sinut</a:t>
            </a:r>
            <a:r>
              <a:rPr lang="en-US" dirty="0"/>
              <a:t> </a:t>
            </a:r>
            <a:r>
              <a:rPr lang="en-US" dirty="0" err="1"/>
              <a:t>aiemmin</a:t>
            </a:r>
            <a:r>
              <a:rPr lang="en-US" dirty="0"/>
              <a:t>)</a:t>
            </a:r>
          </a:p>
          <a:p>
            <a:pPr marL="514350" lvl="0" indent="-514350">
              <a:buClrTx/>
              <a:buFont typeface="+mj-lt"/>
              <a:buAutoNum type="arabicParenR"/>
            </a:pPr>
            <a:r>
              <a:rPr lang="en-US" dirty="0" err="1">
                <a:solidFill>
                  <a:srgbClr val="FFC000"/>
                </a:solidFill>
              </a:rPr>
              <a:t>Tutustu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Valikkoon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≡)  </a:t>
            </a:r>
            <a:r>
              <a:rPr lang="en-US" dirty="0">
                <a:solidFill>
                  <a:srgbClr val="FFC000"/>
                </a:solidFill>
              </a:rPr>
              <a:t>ja </a:t>
            </a:r>
            <a:r>
              <a:rPr lang="en-US" dirty="0" err="1">
                <a:solidFill>
                  <a:srgbClr val="FFC000"/>
                </a:solidFill>
              </a:rPr>
              <a:t>sen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toimintoihin</a:t>
            </a:r>
            <a:r>
              <a:rPr lang="en-US" dirty="0">
                <a:solidFill>
                  <a:srgbClr val="FFC000"/>
                </a:solidFill>
              </a:rPr>
              <a:t>…</a:t>
            </a:r>
          </a:p>
          <a:p>
            <a:pPr marL="514350" lvl="0" indent="-514350">
              <a:buClrTx/>
              <a:buFont typeface="+mj-lt"/>
              <a:buAutoNum type="arabicParenR"/>
            </a:pP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Omat </a:t>
            </a:r>
            <a:r>
              <a:rPr lang="en-US" dirty="0" err="1"/>
              <a:t>tiedot</a:t>
            </a:r>
            <a:r>
              <a:rPr lang="en-US" dirty="0"/>
              <a:t>  ja </a:t>
            </a:r>
            <a:r>
              <a:rPr lang="en-US" dirty="0" err="1"/>
              <a:t>Henkilötiedot</a:t>
            </a:r>
            <a:r>
              <a:rPr lang="en-US" dirty="0"/>
              <a:t> </a:t>
            </a:r>
          </a:p>
          <a:p>
            <a:pPr lvl="1">
              <a:buClrTx/>
            </a:pPr>
            <a:r>
              <a:rPr lang="en-US" dirty="0" err="1">
                <a:solidFill>
                  <a:srgbClr val="FFC000"/>
                </a:solidFill>
              </a:rPr>
              <a:t>Tarkista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henkilötietosi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Titteli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Laskutustapa</a:t>
            </a:r>
            <a:r>
              <a:rPr lang="en-US" dirty="0">
                <a:solidFill>
                  <a:srgbClr val="FFC000"/>
                </a:solidFill>
              </a:rPr>
              <a:t>,…)  ja </a:t>
            </a:r>
            <a:r>
              <a:rPr lang="en-US" dirty="0" err="1">
                <a:solidFill>
                  <a:srgbClr val="FFC000"/>
                </a:solidFill>
              </a:rPr>
              <a:t>Tallenna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ClrTx/>
            </a:pPr>
            <a:r>
              <a:rPr lang="en-US" dirty="0" err="1">
                <a:solidFill>
                  <a:srgbClr val="FFC000"/>
                </a:solidFill>
              </a:rPr>
              <a:t>Tarkista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sitten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Yhteystiedot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Jäsentiedot</a:t>
            </a:r>
            <a:r>
              <a:rPr lang="en-US" dirty="0">
                <a:solidFill>
                  <a:srgbClr val="FFC000"/>
                </a:solidFill>
              </a:rPr>
              <a:t>   ja </a:t>
            </a:r>
            <a:r>
              <a:rPr lang="en-US" dirty="0" err="1">
                <a:solidFill>
                  <a:srgbClr val="FFC000"/>
                </a:solidFill>
              </a:rPr>
              <a:t>Päivitä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marL="514350" lvl="0" indent="-514350">
              <a:buClrTx/>
              <a:buFont typeface="+mj-lt"/>
              <a:buAutoNum type="arabicParenR"/>
            </a:pPr>
            <a:r>
              <a:rPr lang="en-US" dirty="0" err="1"/>
              <a:t>Tutustu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r>
              <a:rPr lang="en-US" dirty="0" err="1"/>
              <a:t>Tapahtumiin</a:t>
            </a:r>
            <a:endParaRPr lang="en-US" dirty="0"/>
          </a:p>
          <a:p>
            <a:pPr lvl="1">
              <a:buClrTx/>
            </a:pPr>
            <a:r>
              <a:rPr lang="en-US" dirty="0" err="1">
                <a:solidFill>
                  <a:srgbClr val="FFC000"/>
                </a:solidFill>
              </a:rPr>
              <a:t>Liiton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Piirin</a:t>
            </a:r>
            <a:r>
              <a:rPr lang="en-US" dirty="0">
                <a:solidFill>
                  <a:srgbClr val="FFC000"/>
                </a:solidFill>
              </a:rPr>
              <a:t>/</a:t>
            </a:r>
            <a:r>
              <a:rPr lang="en-US" dirty="0" err="1">
                <a:solidFill>
                  <a:srgbClr val="FFC000"/>
                </a:solidFill>
              </a:rPr>
              <a:t>Yhdistyksen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tapahtumat</a:t>
            </a:r>
            <a:r>
              <a:rPr lang="en-US" dirty="0">
                <a:solidFill>
                  <a:srgbClr val="FFC000"/>
                </a:solidFill>
              </a:rPr>
              <a:t>,  </a:t>
            </a:r>
          </a:p>
          <a:p>
            <a:pPr lvl="1">
              <a:buClrTx/>
            </a:pPr>
            <a:r>
              <a:rPr lang="en-US" dirty="0">
                <a:solidFill>
                  <a:srgbClr val="FFC000"/>
                </a:solidFill>
              </a:rPr>
              <a:t>Omat </a:t>
            </a:r>
            <a:r>
              <a:rPr lang="en-US" dirty="0" err="1">
                <a:solidFill>
                  <a:srgbClr val="FFC000"/>
                </a:solidFill>
              </a:rPr>
              <a:t>tulevat</a:t>
            </a:r>
            <a:r>
              <a:rPr lang="en-US" dirty="0">
                <a:solidFill>
                  <a:srgbClr val="FFC000"/>
                </a:solidFill>
              </a:rPr>
              <a:t> ja </a:t>
            </a:r>
            <a:r>
              <a:rPr lang="en-US" dirty="0" err="1">
                <a:solidFill>
                  <a:srgbClr val="FFC000"/>
                </a:solidFill>
              </a:rPr>
              <a:t>menneet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tapahtumat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ClrTx/>
            </a:pPr>
            <a:r>
              <a:rPr lang="en-US" dirty="0" err="1">
                <a:solidFill>
                  <a:srgbClr val="FFC000"/>
                </a:solidFill>
              </a:rPr>
              <a:t>Ilmoittautuminen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tapahtumaan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982432"/>
            <a:ext cx="8928992" cy="551723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THL </a:t>
            </a:r>
            <a:r>
              <a:rPr lang="fi-FI" sz="2200" dirty="0" err="1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Finger</a:t>
            </a: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”Jopa 45…50 % muistisairauksista liittyy muokattavissa oleviin elintapatekijöihin.” </a:t>
            </a:r>
          </a:p>
          <a:p>
            <a:pPr marL="0" indent="0">
              <a:buClrTx/>
              <a:buNone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Kannattaisiko</a:t>
            </a:r>
            <a:r>
              <a:rPr lang="fi-FI" sz="2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ikääntyvän opiskella digi-asioita?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Tietokone, Tabletti, Älypuhelin:  </a:t>
            </a: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Laite, Käyttis, Netti, Oheislaite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Käyttöjärjestelmän suojaus: 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Päivitykset, Haittaohjelmilta suojaus 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Tiedon suoja: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Tiedostojen hallinta, Salasanojen suojaus, Digijäämistö</a:t>
            </a:r>
          </a:p>
          <a:p>
            <a:pPr marL="91440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Sovellukset:  </a:t>
            </a:r>
            <a:r>
              <a:rPr lang="fi-FI" sz="20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Sähköposti, Selain, Senioriappi, (Kilta, FB, WhatsApp)                                                            	        </a:t>
            </a:r>
            <a:r>
              <a:rPr lang="fi-FI" sz="20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(Verkkopankki, OmaKanta, </a:t>
            </a:r>
            <a:r>
              <a:rPr lang="fi-FI" sz="2000" dirty="0" err="1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OmaVero</a:t>
            </a:r>
            <a:r>
              <a:rPr lang="fi-FI" sz="20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,…)</a:t>
            </a:r>
          </a:p>
          <a:p>
            <a:pPr marL="0" indent="0">
              <a:buClrTx/>
              <a:buNone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Kannattaisiko säilyttää Tiedotuksen perinteiset Keinot?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Paperinen esite kauden alussa ja tarvittaessa kokouksen alussa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 ja puhelin </a:t>
            </a:r>
          </a:p>
          <a:p>
            <a:pPr marL="0" indent="0">
              <a:buClrTx/>
              <a:buNone/>
            </a:pPr>
            <a:r>
              <a:rPr lang="fi-FI" sz="22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Kannattaisiko ottaa käyttöön Tiedotuksen uusia Keinoja?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Blogi, Verkkosivut, Senioriappi, Facebook,…</a:t>
            </a:r>
          </a:p>
          <a:p>
            <a:pPr marL="0" indent="0"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Kuinka huomioida ne, joilla on hitaasti kasvava hidaste digiasioihin?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Paperinen esite kauden alussa ja tarvittaessa, kirjeenä tai käteen</a:t>
            </a:r>
          </a:p>
          <a:p>
            <a:pPr marL="822960" lvl="1" indent="-457200">
              <a:spcBef>
                <a:spcPts val="0"/>
              </a:spcBef>
              <a:buClrTx/>
              <a:buFont typeface="+mj-lt"/>
              <a:buAutoNum type="arabicPeriod"/>
            </a:pPr>
            <a:r>
              <a:rPr lang="fi-FI" sz="20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Vertaistuki, Tukihenkilö</a:t>
            </a:r>
          </a:p>
          <a:p>
            <a:pPr marL="457200" lvl="1" indent="-457200">
              <a:spcBef>
                <a:spcPts val="600"/>
              </a:spcBef>
              <a:buClrTx/>
              <a:buFont typeface="+mj-lt"/>
              <a:buAutoNum type="arabicPeriod"/>
            </a:pPr>
            <a:endParaRPr lang="fi-FI" sz="22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6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Keskusteltavaa…</a:t>
            </a:r>
            <a:endParaRPr lang="fi-FI" sz="2800" b="1" dirty="0">
              <a:solidFill>
                <a:schemeClr val="tx1">
                  <a:lumMod val="95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n-US" sz="4200" b="0" i="0" spc="-100" baseline="0" dirty="0">
                <a:solidFill>
                  <a:srgbClr val="F9F9F9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onstantia"/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3140968"/>
            <a:ext cx="4186808" cy="2955032"/>
          </a:xfrm>
        </p:spPr>
        <p:txBody>
          <a:bodyPr/>
          <a:lstStyle/>
          <a:p>
            <a:pPr marL="274320" indent="-274320" algn="l" defTabSz="91440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sz="2600" b="0" i="0" dirty="0">
                <a:solidFill>
                  <a:schemeClr val="tx1"/>
                </a:solidFill>
                <a:latin typeface="Constantia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3C91E8-95C0-6094-5D48-E8668340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fi-FI" dirty="0"/>
              <a:t>Tehtävät </a:t>
            </a:r>
          </a:p>
          <a:p>
            <a:pPr>
              <a:buClrTx/>
            </a:pPr>
            <a:r>
              <a:rPr lang="fi-FI" dirty="0"/>
              <a:t>Nykyiset Keinot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fi-FI" dirty="0"/>
              <a:t>Keskustelu: Kokous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fi-FI" dirty="0"/>
              <a:t>Tulosteet: Kirje, Nyrkkiposti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fi-FI" dirty="0"/>
              <a:t>Sähköposti, Verkkosivut: Laite internet -yhteydellä</a:t>
            </a:r>
          </a:p>
          <a:p>
            <a:pPr>
              <a:buClrTx/>
            </a:pPr>
            <a:r>
              <a:rPr lang="fi-FI" dirty="0"/>
              <a:t>Uudet Keinot ?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fi-FI" dirty="0"/>
              <a:t>FB, Senioriappi,… 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fi-FI" dirty="0"/>
              <a:t>Tekoälyn vaikutus</a:t>
            </a:r>
          </a:p>
          <a:p>
            <a:pPr>
              <a:buClrTx/>
            </a:pPr>
            <a:r>
              <a:rPr lang="fi-FI" dirty="0"/>
              <a:t>Lopuksi kaksi vaihtoehtoa</a:t>
            </a:r>
          </a:p>
          <a:p>
            <a:pPr lvl="1">
              <a:buClrTx/>
            </a:pPr>
            <a:r>
              <a:rPr lang="fi-FI" dirty="0"/>
              <a:t>Senioriapin asennus esim. 15 min</a:t>
            </a:r>
          </a:p>
          <a:p>
            <a:pPr lvl="1">
              <a:buClrTx/>
            </a:pPr>
            <a:r>
              <a:rPr lang="fi-FI" dirty="0"/>
              <a:t>Keskustelu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072FBA-2279-5473-DE10-68A832D7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400"/>
            <a:ext cx="8928992" cy="121920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Tiedotus = Tiedottaminen + Viestintä</a:t>
            </a:r>
          </a:p>
        </p:txBody>
      </p:sp>
    </p:spTree>
    <p:extLst>
      <p:ext uri="{BB962C8B-B14F-4D97-AF65-F5344CB8AC3E}">
        <p14:creationId xmlns:p14="http://schemas.microsoft.com/office/powerpoint/2010/main" val="85105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928992" cy="7920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fi-FI" sz="2200" dirty="0"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fi-FI" sz="22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oimintasuunnitelma</a:t>
            </a:r>
            <a:r>
              <a:rPr lang="fi-FI" sz="22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määrittelee tiedotuksen tehtävät ja keinot</a:t>
            </a:r>
            <a:br>
              <a:rPr lang="fi-FI" sz="22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200" dirty="0">
                <a:solidFill>
                  <a:schemeClr val="tx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Kansallinen Senioriliitto ry:n ohjeistuksen mukaisesti</a:t>
            </a:r>
            <a:endParaRPr lang="fi-FI" sz="2000" dirty="0">
              <a:solidFill>
                <a:schemeClr val="tx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Tx/>
              <a:buNone/>
            </a:pPr>
            <a:endParaRPr lang="fi-FI" sz="2000" dirty="0">
              <a:solidFill>
                <a:srgbClr val="FFFF0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Otsikko 2">
            <a:extLst>
              <a:ext uri="{FF2B5EF4-FFF2-40B4-BE49-F238E27FC236}">
                <a16:creationId xmlns:a16="http://schemas.microsoft.com/office/drawing/2014/main" id="{88E98A86-5A25-6287-79CB-1B037C45C312}"/>
              </a:ext>
            </a:extLst>
          </p:cNvPr>
          <p:cNvSpPr txBox="1">
            <a:spLocks/>
          </p:cNvSpPr>
          <p:nvPr/>
        </p:nvSpPr>
        <p:spPr>
          <a:xfrm>
            <a:off x="601216" y="368424"/>
            <a:ext cx="8219256" cy="71309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 dirty="0"/>
              <a:t>Tiedotuksen tehtävät…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7C2F2E0-F0F1-BE32-B702-ECC3FCDA6DBC}"/>
              </a:ext>
            </a:extLst>
          </p:cNvPr>
          <p:cNvSpPr txBox="1"/>
          <p:nvPr/>
        </p:nvSpPr>
        <p:spPr>
          <a:xfrm>
            <a:off x="467544" y="2132856"/>
            <a:ext cx="710316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Sisäinen tiedotus </a:t>
            </a:r>
          </a:p>
          <a:p>
            <a:pPr marL="800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Hallituksen ja toimihenkilöiden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Piirin kokouskutsujen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Piirin tapahtumien, retkien ja matkojen esittely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Muun toiminnan esittely (eläkeasiat, vanhusasiat,…)</a:t>
            </a:r>
          </a:p>
          <a:p>
            <a:pPr marL="800100" lvl="1" indent="-3429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1165860" lvl="2" indent="-342900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Piirin tapahtumien ja retkien ilmoittautuminen</a:t>
            </a: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D5DFD79-470A-B0C5-7C3D-DD854266FAC0}"/>
              </a:ext>
            </a:extLst>
          </p:cNvPr>
          <p:cNvSpPr txBox="1"/>
          <p:nvPr/>
        </p:nvSpPr>
        <p:spPr>
          <a:xfrm>
            <a:off x="467544" y="4725144"/>
            <a:ext cx="61194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i-FI" sz="20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Ulkoinen tiedotus </a:t>
            </a:r>
          </a:p>
          <a:p>
            <a:pPr marL="651510" lvl="1" indent="-28575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</a:t>
            </a:r>
          </a:p>
          <a:p>
            <a:pPr marL="1165860" lvl="2" indent="-34290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Piirin toiminnan esittely</a:t>
            </a:r>
          </a:p>
          <a:p>
            <a:pPr marL="1165860" lvl="2" indent="-34290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v"/>
            </a:pPr>
            <a:r>
              <a:rPr lang="fi-FI" sz="2000" dirty="0" err="1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Paikalliyhdistysten</a:t>
            </a: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ja liiton esittelyyn linkit</a:t>
            </a:r>
          </a:p>
          <a:p>
            <a:pPr marL="651510" lvl="1" indent="-28575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marL="1165860" lvl="2" indent="-342900">
              <a:spcBef>
                <a:spcPts val="0"/>
              </a:spcBef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v"/>
            </a:pPr>
            <a:r>
              <a:rPr lang="fi-FI" sz="2000" dirty="0">
                <a:solidFill>
                  <a:schemeClr val="accent3">
                    <a:lumMod val="20000"/>
                    <a:lumOff val="8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Jäsenhankinnan esittelyyn linkit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1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B98075BE-ED88-1449-79FD-626331A09DCF}"/>
              </a:ext>
            </a:extLst>
          </p:cNvPr>
          <p:cNvSpPr txBox="1"/>
          <p:nvPr/>
        </p:nvSpPr>
        <p:spPr>
          <a:xfrm>
            <a:off x="138184" y="5476366"/>
            <a:ext cx="875429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                                                   </a:t>
            </a:r>
          </a:p>
          <a:p>
            <a:r>
              <a:rPr lang="fi-FI" dirty="0"/>
              <a:t>                                        </a:t>
            </a:r>
          </a:p>
          <a:p>
            <a:endParaRPr lang="fi-FI" dirty="0"/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836FEFF4-932D-7656-5A35-B41580D5078A}"/>
              </a:ext>
            </a:extLst>
          </p:cNvPr>
          <p:cNvCxnSpPr>
            <a:cxnSpLocks/>
          </p:cNvCxnSpPr>
          <p:nvPr/>
        </p:nvCxnSpPr>
        <p:spPr>
          <a:xfrm flipV="1">
            <a:off x="1763688" y="4045194"/>
            <a:ext cx="0" cy="1616054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AF55ECF-6666-E45A-362F-236A2673D309}"/>
              </a:ext>
            </a:extLst>
          </p:cNvPr>
          <p:cNvSpPr txBox="1"/>
          <p:nvPr/>
        </p:nvSpPr>
        <p:spPr>
          <a:xfrm>
            <a:off x="5003890" y="4504263"/>
            <a:ext cx="104427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Netti-sivut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64084A10-E81A-1549-0BFE-901D3B51DA66}"/>
              </a:ext>
            </a:extLst>
          </p:cNvPr>
          <p:cNvSpPr/>
          <p:nvPr/>
        </p:nvSpPr>
        <p:spPr>
          <a:xfrm>
            <a:off x="1331640" y="2749049"/>
            <a:ext cx="7508638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78F97B7-56C2-3C22-141D-56ADBD18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368424"/>
            <a:ext cx="8219256" cy="713092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Tiedotuksen keinot…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8011D90-2EE8-AFCD-37CA-5F3DEF714262}"/>
              </a:ext>
            </a:extLst>
          </p:cNvPr>
          <p:cNvSpPr txBox="1"/>
          <p:nvPr/>
        </p:nvSpPr>
        <p:spPr>
          <a:xfrm>
            <a:off x="1475652" y="3253626"/>
            <a:ext cx="1812429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Hallitus Pj/</a:t>
            </a:r>
            <a:r>
              <a:rPr lang="fi-FI" dirty="0" err="1">
                <a:solidFill>
                  <a:schemeClr val="bg1"/>
                </a:solidFill>
              </a:rPr>
              <a:t>Vpj</a:t>
            </a:r>
            <a:r>
              <a:rPr lang="fi-FI" dirty="0">
                <a:solidFill>
                  <a:schemeClr val="bg1"/>
                </a:solidFill>
              </a:rPr>
              <a:t>/Sihteeri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90C882-226E-7284-93ED-9FE334F4317D}"/>
              </a:ext>
            </a:extLst>
          </p:cNvPr>
          <p:cNvSpPr txBox="1"/>
          <p:nvPr/>
        </p:nvSpPr>
        <p:spPr>
          <a:xfrm>
            <a:off x="4885116" y="3068960"/>
            <a:ext cx="112704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KSL ry:n</a:t>
            </a:r>
          </a:p>
          <a:p>
            <a:r>
              <a:rPr lang="fi-FI" sz="1600" dirty="0">
                <a:solidFill>
                  <a:schemeClr val="bg1"/>
                </a:solidFill>
              </a:rPr>
              <a:t>valtuuston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edustaja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AB898A5-2365-1A2E-E2DF-E0C878FE2CA8}"/>
              </a:ext>
            </a:extLst>
          </p:cNvPr>
          <p:cNvSpPr txBox="1"/>
          <p:nvPr/>
        </p:nvSpPr>
        <p:spPr>
          <a:xfrm>
            <a:off x="3491876" y="3253626"/>
            <a:ext cx="120122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Talouden-</a:t>
            </a:r>
          </a:p>
          <a:p>
            <a:r>
              <a:rPr lang="fi-FI" dirty="0">
                <a:solidFill>
                  <a:schemeClr val="bg1"/>
                </a:solidFill>
              </a:rPr>
              <a:t>hoitaja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0B0E87C-8A7B-1BFE-C5FD-069E47D3239C}"/>
              </a:ext>
            </a:extLst>
          </p:cNvPr>
          <p:cNvSpPr txBox="1"/>
          <p:nvPr/>
        </p:nvSpPr>
        <p:spPr>
          <a:xfrm>
            <a:off x="6156172" y="3315182"/>
            <a:ext cx="1344677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Hyvinvointi-aluevastaava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A849DB-20C2-4543-44FF-25F6311730FE}"/>
              </a:ext>
            </a:extLst>
          </p:cNvPr>
          <p:cNvSpPr txBox="1"/>
          <p:nvPr/>
        </p:nvSpPr>
        <p:spPr>
          <a:xfrm>
            <a:off x="395536" y="1844824"/>
            <a:ext cx="218233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Paikallisyhdistykset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DF20FB9-1750-D713-4CBF-25B8AE1A3D5A}"/>
              </a:ext>
            </a:extLst>
          </p:cNvPr>
          <p:cNvSpPr txBox="1"/>
          <p:nvPr/>
        </p:nvSpPr>
        <p:spPr>
          <a:xfrm>
            <a:off x="395536" y="1331476"/>
            <a:ext cx="218233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KSL  ry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3AE4ECF-67C9-B565-D553-22894418ACDC}"/>
              </a:ext>
            </a:extLst>
          </p:cNvPr>
          <p:cNvSpPr txBox="1"/>
          <p:nvPr/>
        </p:nvSpPr>
        <p:spPr>
          <a:xfrm>
            <a:off x="3923928" y="5661247"/>
            <a:ext cx="93594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Sähkö-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posti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CB31A4D-7FB3-F357-235F-3B41A0099AB3}"/>
              </a:ext>
            </a:extLst>
          </p:cNvPr>
          <p:cNvSpPr txBox="1"/>
          <p:nvPr/>
        </p:nvSpPr>
        <p:spPr>
          <a:xfrm>
            <a:off x="389535" y="5661247"/>
            <a:ext cx="1626185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Jäsen itse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8814296-3C38-28EF-1130-26AAC8D4645B}"/>
              </a:ext>
            </a:extLst>
          </p:cNvPr>
          <p:cNvSpPr txBox="1"/>
          <p:nvPr/>
        </p:nvSpPr>
        <p:spPr>
          <a:xfrm>
            <a:off x="2159898" y="5661247"/>
            <a:ext cx="162618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Posti, Puhelin, Tietokone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EDB725B-89D4-1613-8F60-E33E1F9A6CA2}"/>
              </a:ext>
            </a:extLst>
          </p:cNvPr>
          <p:cNvSpPr txBox="1"/>
          <p:nvPr/>
        </p:nvSpPr>
        <p:spPr>
          <a:xfrm>
            <a:off x="5003889" y="5661247"/>
            <a:ext cx="103879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Netti-selain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73CDF15-FD2C-5673-F931-6B2366C6F572}"/>
              </a:ext>
            </a:extLst>
          </p:cNvPr>
          <p:cNvSpPr txBox="1"/>
          <p:nvPr/>
        </p:nvSpPr>
        <p:spPr>
          <a:xfrm>
            <a:off x="7635108" y="3315182"/>
            <a:ext cx="1070817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Tiedotus-</a:t>
            </a:r>
          </a:p>
          <a:p>
            <a:r>
              <a:rPr lang="fi-FI" sz="1600" dirty="0">
                <a:solidFill>
                  <a:schemeClr val="bg1"/>
                </a:solidFill>
              </a:rPr>
              <a:t>vastaava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EE1868A-F1C4-7996-69C1-81C627DB3551}"/>
              </a:ext>
            </a:extLst>
          </p:cNvPr>
          <p:cNvSpPr txBox="1"/>
          <p:nvPr/>
        </p:nvSpPr>
        <p:spPr>
          <a:xfrm>
            <a:off x="5852077" y="2747420"/>
            <a:ext cx="301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/>
              <a:t>Hallitus ja toimihenkilöt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613ABA6B-7066-B239-4DD7-8D0A367B2293}"/>
              </a:ext>
            </a:extLst>
          </p:cNvPr>
          <p:cNvSpPr/>
          <p:nvPr/>
        </p:nvSpPr>
        <p:spPr>
          <a:xfrm>
            <a:off x="3111277" y="1150579"/>
            <a:ext cx="5710142" cy="12961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8F8BB896-1480-615E-D825-4663FF0FC4E4}"/>
              </a:ext>
            </a:extLst>
          </p:cNvPr>
          <p:cNvSpPr txBox="1"/>
          <p:nvPr/>
        </p:nvSpPr>
        <p:spPr>
          <a:xfrm>
            <a:off x="5282832" y="1476612"/>
            <a:ext cx="165795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Jäsenluettelo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0FAD4302-7DDE-3C5D-D371-F75C23795ADC}"/>
              </a:ext>
            </a:extLst>
          </p:cNvPr>
          <p:cNvSpPr txBox="1"/>
          <p:nvPr/>
        </p:nvSpPr>
        <p:spPr>
          <a:xfrm>
            <a:off x="6682329" y="1115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chemeClr val="bg2"/>
                </a:solidFill>
              </a:rPr>
              <a:t>KILTA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081A2B3-9F05-4456-142C-A2DE0F8D6BBF}"/>
              </a:ext>
            </a:extLst>
          </p:cNvPr>
          <p:cNvSpPr txBox="1"/>
          <p:nvPr/>
        </p:nvSpPr>
        <p:spPr>
          <a:xfrm>
            <a:off x="5276223" y="1907540"/>
            <a:ext cx="165795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Tapahtumat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A719006-7AC0-239E-BAFB-87E4D1E14D9C}"/>
              </a:ext>
            </a:extLst>
          </p:cNvPr>
          <p:cNvSpPr txBox="1"/>
          <p:nvPr/>
        </p:nvSpPr>
        <p:spPr>
          <a:xfrm>
            <a:off x="3259999" y="1353542"/>
            <a:ext cx="187220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Sähköpostin ja</a:t>
            </a:r>
          </a:p>
          <a:p>
            <a:r>
              <a:rPr lang="fi-FI" b="1" dirty="0"/>
              <a:t>Tekstiviestin</a:t>
            </a:r>
          </a:p>
          <a:p>
            <a:r>
              <a:rPr lang="fi-FI" b="1" dirty="0"/>
              <a:t>ryhmälähetys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CDCE381D-23CE-9BD5-6297-49C9FCEC65C2}"/>
              </a:ext>
            </a:extLst>
          </p:cNvPr>
          <p:cNvSpPr txBox="1"/>
          <p:nvPr/>
        </p:nvSpPr>
        <p:spPr>
          <a:xfrm>
            <a:off x="7074648" y="1902894"/>
            <a:ext cx="165795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Raportit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FD15E737-D671-216F-AA43-7D332D6F32CF}"/>
              </a:ext>
            </a:extLst>
          </p:cNvPr>
          <p:cNvSpPr txBox="1"/>
          <p:nvPr/>
        </p:nvSpPr>
        <p:spPr>
          <a:xfrm>
            <a:off x="3923929" y="4504263"/>
            <a:ext cx="93610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Sähkö-posti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BAC7DDA-90D9-FC1D-FEAB-30C3C417F081}"/>
              </a:ext>
            </a:extLst>
          </p:cNvPr>
          <p:cNvSpPr txBox="1"/>
          <p:nvPr/>
        </p:nvSpPr>
        <p:spPr>
          <a:xfrm>
            <a:off x="7020272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/>
              <a:t>Jäsenet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1D2D6374-DDB2-2F76-1214-C83B42289B58}"/>
              </a:ext>
            </a:extLst>
          </p:cNvPr>
          <p:cNvSpPr/>
          <p:nvPr/>
        </p:nvSpPr>
        <p:spPr>
          <a:xfrm>
            <a:off x="138184" y="4378615"/>
            <a:ext cx="7170115" cy="86246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2186CB7-E431-9B68-B86E-E259E62BA4DE}"/>
              </a:ext>
            </a:extLst>
          </p:cNvPr>
          <p:cNvSpPr txBox="1"/>
          <p:nvPr/>
        </p:nvSpPr>
        <p:spPr>
          <a:xfrm>
            <a:off x="6156181" y="4476464"/>
            <a:ext cx="107110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FF0000"/>
                </a:solidFill>
              </a:rPr>
              <a:t>Seniori-appi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FACA3D3F-54E8-4532-C8CC-09A5125CB40C}"/>
              </a:ext>
            </a:extLst>
          </p:cNvPr>
          <p:cNvSpPr txBox="1"/>
          <p:nvPr/>
        </p:nvSpPr>
        <p:spPr>
          <a:xfrm>
            <a:off x="2159898" y="4504263"/>
            <a:ext cx="16200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Tuloste, Kirje, Lehti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1BE326E-2F84-8526-85DD-A735F60BE516}"/>
              </a:ext>
            </a:extLst>
          </p:cNvPr>
          <p:cNvSpPr txBox="1"/>
          <p:nvPr/>
        </p:nvSpPr>
        <p:spPr>
          <a:xfrm>
            <a:off x="7074648" y="1475492"/>
            <a:ext cx="165795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/>
              <a:t>Tietopankki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FD3E7BD-99C9-00A9-1AB4-C137B7061B2D}"/>
              </a:ext>
            </a:extLst>
          </p:cNvPr>
          <p:cNvSpPr txBox="1"/>
          <p:nvPr/>
        </p:nvSpPr>
        <p:spPr>
          <a:xfrm>
            <a:off x="6156176" y="5661247"/>
            <a:ext cx="10728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Seniori-appi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1F2B63A-F840-F929-6CBF-4808F4CA56A6}"/>
              </a:ext>
            </a:extLst>
          </p:cNvPr>
          <p:cNvSpPr txBox="1"/>
          <p:nvPr/>
        </p:nvSpPr>
        <p:spPr>
          <a:xfrm>
            <a:off x="7404381" y="4486414"/>
            <a:ext cx="148809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WhatsApp, FB, </a:t>
            </a:r>
            <a:r>
              <a:rPr lang="fi-FI" dirty="0" err="1">
                <a:solidFill>
                  <a:srgbClr val="FF0000"/>
                </a:solidFill>
              </a:rPr>
              <a:t>Insta,You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FF745FCB-74B0-73AF-4DD6-DC951A51DD72}"/>
              </a:ext>
            </a:extLst>
          </p:cNvPr>
          <p:cNvSpPr txBox="1"/>
          <p:nvPr/>
        </p:nvSpPr>
        <p:spPr>
          <a:xfrm>
            <a:off x="7745546" y="5939988"/>
            <a:ext cx="99356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AA79E657-B0DF-DEE0-73B4-759DDB12ED8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577875" y="1516142"/>
            <a:ext cx="5334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B91D3A8B-9C1C-E218-5E8A-39E7094FCF8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577873" y="2029490"/>
            <a:ext cx="71020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iruutu 56">
            <a:extLst>
              <a:ext uri="{FF2B5EF4-FFF2-40B4-BE49-F238E27FC236}">
                <a16:creationId xmlns:a16="http://schemas.microsoft.com/office/drawing/2014/main" id="{D8594B88-6A49-3848-7A80-EADFB651BF64}"/>
              </a:ext>
            </a:extLst>
          </p:cNvPr>
          <p:cNvSpPr txBox="1"/>
          <p:nvPr/>
        </p:nvSpPr>
        <p:spPr>
          <a:xfrm>
            <a:off x="251520" y="4005064"/>
            <a:ext cx="100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Keinot</a:t>
            </a:r>
          </a:p>
        </p:txBody>
      </p: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4BEB8E06-E136-5B57-BC79-8C5C7AC5CD9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966348" y="2446723"/>
            <a:ext cx="0" cy="3006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35F4FF7-F4DC-2D37-0EFB-0E5DF7B07171}"/>
              </a:ext>
            </a:extLst>
          </p:cNvPr>
          <p:cNvSpPr txBox="1"/>
          <p:nvPr/>
        </p:nvSpPr>
        <p:spPr>
          <a:xfrm>
            <a:off x="251519" y="4504263"/>
            <a:ext cx="176420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2"/>
                </a:solidFill>
              </a:rPr>
              <a:t>Kokous, Teams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-etäkokous</a:t>
            </a:r>
          </a:p>
        </p:txBody>
      </p:sp>
    </p:spTree>
    <p:extLst>
      <p:ext uri="{BB962C8B-B14F-4D97-AF65-F5344CB8AC3E}">
        <p14:creationId xmlns:p14="http://schemas.microsoft.com/office/powerpoint/2010/main" val="27578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30" y="1501527"/>
            <a:ext cx="8666989" cy="23438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Perinteiset kokoukset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Hallinnollinen kokous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Tiedottaminen </a:t>
            </a:r>
          </a:p>
          <a:p>
            <a:pPr lvl="2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Viikkotapahtumia ei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Kerhoja ei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fi-FI" sz="19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368238"/>
            <a:ext cx="9144000" cy="1027668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Keskustelu on Tiedotuksen vanhin keino,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eli jäsenet kokoontuvat keskustellakseen…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8704"/>
            <a:ext cx="4104689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9922"/>
            <a:ext cx="4104456" cy="19947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99630" y="3835613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120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Etäkokous 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Osallistuminen tietokoneella (Teams-yhteys netin kautta)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Etäkuuntelu puhelimella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Kokouskutsu sähköpostina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AEF182D-A268-B850-1CC4-EA56800FE4F1}"/>
              </a:ext>
            </a:extLst>
          </p:cNvPr>
          <p:cNvSpPr txBox="1"/>
          <p:nvPr/>
        </p:nvSpPr>
        <p:spPr>
          <a:xfrm>
            <a:off x="399630" y="5700735"/>
            <a:ext cx="3599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Kuuntelija unohtaa pian….  </a:t>
            </a:r>
            <a:b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200" dirty="0">
                <a:solidFill>
                  <a:schemeClr val="accent5">
                    <a:lumMod val="40000"/>
                    <a:lumOff val="6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Sanoja muistaa kauan… </a:t>
            </a:r>
            <a:endParaRPr lang="fi-FI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4961B4C-B942-187C-7FA1-4BFBAC657FCD}"/>
              </a:ext>
            </a:extLst>
          </p:cNvPr>
          <p:cNvSpPr/>
          <p:nvPr/>
        </p:nvSpPr>
        <p:spPr>
          <a:xfrm>
            <a:off x="4729030" y="3679719"/>
            <a:ext cx="4284476" cy="2870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i-FI" sz="2400" b="1" dirty="0">
                <a:solidFill>
                  <a:schemeClr val="tx2">
                    <a:lumMod val="10000"/>
                  </a:schemeClr>
                </a:solidFill>
                <a:hlinkClick r:id="rId5"/>
              </a:rPr>
              <a:t>Seniori-podcast</a:t>
            </a:r>
            <a:endParaRPr lang="fi-FI" sz="2400" i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i-FI" sz="2200" dirty="0">
                <a:solidFill>
                  <a:schemeClr val="tx2">
                    <a:lumMod val="10000"/>
                  </a:schemeClr>
                </a:solidFill>
              </a:rPr>
              <a:t>Kokousten esitelmiä nauhoitteina tietokoneella tai kännykällä                kuunneltavaksi. </a:t>
            </a:r>
          </a:p>
          <a:p>
            <a:pPr>
              <a:spcBef>
                <a:spcPts val="600"/>
              </a:spcBef>
            </a:pPr>
            <a:r>
              <a:rPr lang="fi-FI" sz="2200" dirty="0">
                <a:solidFill>
                  <a:schemeClr val="tx2">
                    <a:lumMod val="10000"/>
                  </a:schemeClr>
                </a:solidFill>
              </a:rPr>
              <a:t>Tällä hetkellä on 23 podcastia julkisesti kuunneltavissa liiton sivuilla </a:t>
            </a:r>
          </a:p>
        </p:txBody>
      </p:sp>
    </p:spTree>
    <p:extLst>
      <p:ext uri="{BB962C8B-B14F-4D97-AF65-F5344CB8AC3E}">
        <p14:creationId xmlns:p14="http://schemas.microsoft.com/office/powerpoint/2010/main" val="15201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7733" y="1484784"/>
            <a:ext cx="5996475" cy="5145360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Luettavassa muodossa tiedottaminen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Tapahtumien aikataulut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Kokouksien esityslista 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Kokouksien pöytäkirja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Toimintasuunnitelma 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Säännöt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Jakelu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Postitse</a:t>
            </a:r>
            <a:r>
              <a:rPr lang="fi-FI" sz="2200" i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kirjeenä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Sähköpostin </a:t>
            </a: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liitteenä</a:t>
            </a:r>
          </a:p>
          <a:p>
            <a:pPr marL="708660" lvl="2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Käteen </a:t>
            </a: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kokouksessa</a:t>
            </a:r>
          </a:p>
          <a:p>
            <a:pPr marL="708660" lvl="2" indent="-3429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Patina -lehti </a:t>
            </a: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myös digi</a:t>
            </a: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spcBef>
                <a:spcPts val="60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Tekstimuotoisena asia säilyy… </a:t>
            </a:r>
            <a:b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mutta voi vanheta piankin…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-9872" y="260648"/>
            <a:ext cx="9144000" cy="1147192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Tekstimuotoinen Tiedotus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i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Kirje, Tuloste, Lehti, Sähköposti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181B4FF-8F86-58B9-0C38-F940B269A0F6}"/>
              </a:ext>
            </a:extLst>
          </p:cNvPr>
          <p:cNvSpPr/>
          <p:nvPr/>
        </p:nvSpPr>
        <p:spPr>
          <a:xfrm>
            <a:off x="4442079" y="2060848"/>
            <a:ext cx="4529701" cy="43442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28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Sähköposti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Hallinto voi lähettää 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Kiltasta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hyvä</a:t>
            </a:r>
            <a:b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Ilmoittautuminen, jonotus, peruu…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Massatiedottamiseen ei hyvä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Sähköpostin käytöstä 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ohje </a:t>
            </a:r>
            <a:b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gmail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outlook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icloud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,…</a:t>
            </a:r>
          </a:p>
          <a:p>
            <a:pPr>
              <a:spcBef>
                <a:spcPts val="1200"/>
              </a:spcBef>
            </a:pPr>
            <a:r>
              <a:rPr lang="fi-FI" sz="28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Hallinto voi lähettää </a:t>
            </a:r>
            <a:r>
              <a:rPr lang="fi-FI" sz="2000" dirty="0" err="1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Kiltasta</a:t>
            </a: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huono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Massatiedottamiseen kallis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Osalle ainoa toimiva tiedote</a:t>
            </a:r>
            <a:r>
              <a:rPr lang="fi-FI" sz="2000" dirty="0">
                <a:solidFill>
                  <a:srgbClr val="00206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206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D108D2B3-A74F-3D61-15B1-F16F78C2EA5B}"/>
              </a:ext>
            </a:extLst>
          </p:cNvPr>
          <p:cNvGrpSpPr/>
          <p:nvPr/>
        </p:nvGrpSpPr>
        <p:grpSpPr>
          <a:xfrm>
            <a:off x="496142" y="1690379"/>
            <a:ext cx="8475638" cy="4165195"/>
            <a:chOff x="532825" y="2158570"/>
            <a:chExt cx="8325467" cy="3637906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611D1E98-1C1E-2AC8-75EF-39E682B496E4}"/>
                </a:ext>
              </a:extLst>
            </p:cNvPr>
            <p:cNvGrpSpPr/>
            <p:nvPr/>
          </p:nvGrpSpPr>
          <p:grpSpPr>
            <a:xfrm>
              <a:off x="532825" y="2158570"/>
              <a:ext cx="8325467" cy="3637906"/>
              <a:chOff x="712042" y="1856009"/>
              <a:chExt cx="8142394" cy="35478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2" name="Käsinkirjoitus 11">
                    <a:extLst>
                      <a:ext uri="{FF2B5EF4-FFF2-40B4-BE49-F238E27FC236}">
                        <a16:creationId xmlns:a16="http://schemas.microsoft.com/office/drawing/2014/main" id="{4F18FE65-74A4-F214-CE6E-040BDF311624}"/>
                      </a:ext>
                    </a:extLst>
                  </p14:cNvPr>
                  <p14:cNvContentPartPr/>
                  <p14:nvPr/>
                </p14:nvContentPartPr>
                <p14:xfrm>
                  <a:off x="712042" y="4619766"/>
                  <a:ext cx="7190640" cy="720"/>
                </p14:xfrm>
              </p:contentPart>
            </mc:Choice>
            <mc:Fallback xmlns="">
              <p:pic>
                <p:nvPicPr>
                  <p:cNvPr id="12" name="Käsinkirjoitus 11">
                    <a:extLst>
                      <a:ext uri="{FF2B5EF4-FFF2-40B4-BE49-F238E27FC236}">
                        <a16:creationId xmlns:a16="http://schemas.microsoft.com/office/drawing/2014/main" id="{4F18FE65-74A4-F214-CE6E-040BDF311624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58402" y="4403766"/>
                    <a:ext cx="7298280" cy="432000"/>
                  </a:xfrm>
                  <a:prstGeom prst="rect">
                    <a:avLst/>
                  </a:prstGeom>
                </p:spPr>
              </p:pic>
            </mc:Fallback>
          </mc:AlternateContent>
          <p:pic>
            <p:nvPicPr>
              <p:cNvPr id="8" name="Kuva 7">
                <a:extLst>
                  <a:ext uri="{FF2B5EF4-FFF2-40B4-BE49-F238E27FC236}">
                    <a16:creationId xmlns:a16="http://schemas.microsoft.com/office/drawing/2014/main" id="{D22BE26B-7B2D-3E8C-BB0A-A1FB5CB9A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179" y="1856009"/>
                <a:ext cx="8139257" cy="354788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49D38CA-EAF1-0646-F08B-B0A4EF9C8A81}"/>
                    </a:ext>
                  </a:extLst>
                </p14:cNvPr>
                <p14:cNvContentPartPr/>
                <p14:nvPr/>
              </p14:nvContentPartPr>
              <p14:xfrm>
                <a:off x="609171" y="5128251"/>
                <a:ext cx="4539960" cy="12384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49D38CA-EAF1-0646-F08B-B0A4EF9C8A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531" y="5020251"/>
                  <a:ext cx="4647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E4BFD06A-6949-DF70-AF92-109B1CDE43AC}"/>
                    </a:ext>
                  </a:extLst>
                </p14:cNvPr>
                <p14:cNvContentPartPr/>
                <p14:nvPr/>
              </p14:nvContentPartPr>
              <p14:xfrm>
                <a:off x="7132011" y="4649811"/>
                <a:ext cx="1208160" cy="3672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E4BFD06A-6949-DF70-AF92-109B1CDE43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78371" y="4542171"/>
                  <a:ext cx="13158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D7DCEF35-0E78-AA08-1CE6-61B0086D98B7}"/>
              </a:ext>
            </a:extLst>
          </p:cNvPr>
          <p:cNvGrpSpPr/>
          <p:nvPr/>
        </p:nvGrpSpPr>
        <p:grpSpPr>
          <a:xfrm>
            <a:off x="3796298" y="1470076"/>
            <a:ext cx="5112568" cy="5194242"/>
            <a:chOff x="9511840" y="1345191"/>
            <a:chExt cx="5112568" cy="5194242"/>
          </a:xfrm>
          <a:effectLst>
            <a:outerShdw blurRad="50800" dist="38100" dir="8100000" sx="102000" sy="102000" algn="tr" rotWithShape="0">
              <a:prstClr val="black">
                <a:alpha val="43000"/>
              </a:prstClr>
            </a:outerShdw>
          </a:effectLst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766C4799-4FB2-0CA4-1C97-3C920216B716}"/>
                </a:ext>
              </a:extLst>
            </p:cNvPr>
            <p:cNvGrpSpPr/>
            <p:nvPr/>
          </p:nvGrpSpPr>
          <p:grpSpPr>
            <a:xfrm>
              <a:off x="9511840" y="1345191"/>
              <a:ext cx="5112568" cy="5194242"/>
              <a:chOff x="9261003" y="1266338"/>
              <a:chExt cx="5112568" cy="5194242"/>
            </a:xfrm>
          </p:grpSpPr>
          <p:grpSp>
            <p:nvGrpSpPr>
              <p:cNvPr id="20" name="Ryhmä 19">
                <a:extLst>
                  <a:ext uri="{FF2B5EF4-FFF2-40B4-BE49-F238E27FC236}">
                    <a16:creationId xmlns:a16="http://schemas.microsoft.com/office/drawing/2014/main" id="{78A16AB7-5955-0EB2-FA0A-9D8213E68C97}"/>
                  </a:ext>
                </a:extLst>
              </p:cNvPr>
              <p:cNvGrpSpPr/>
              <p:nvPr/>
            </p:nvGrpSpPr>
            <p:grpSpPr>
              <a:xfrm>
                <a:off x="9261003" y="1266338"/>
                <a:ext cx="5112568" cy="5194242"/>
                <a:chOff x="9693051" y="1266338"/>
                <a:chExt cx="5112568" cy="5194242"/>
              </a:xfrm>
            </p:grpSpPr>
            <p:sp>
              <p:nvSpPr>
                <p:cNvPr id="29" name="Suorakulmio 28">
                  <a:extLst>
                    <a:ext uri="{FF2B5EF4-FFF2-40B4-BE49-F238E27FC236}">
                      <a16:creationId xmlns:a16="http://schemas.microsoft.com/office/drawing/2014/main" id="{0BFF7B12-695E-ACBD-375F-A8E0A9B6A1BF}"/>
                    </a:ext>
                  </a:extLst>
                </p:cNvPr>
                <p:cNvSpPr/>
                <p:nvPr/>
              </p:nvSpPr>
              <p:spPr>
                <a:xfrm>
                  <a:off x="9693051" y="1266338"/>
                  <a:ext cx="5112568" cy="5194242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pSp>
              <p:nvGrpSpPr>
                <p:cNvPr id="30" name="Ryhmä 29">
                  <a:extLst>
                    <a:ext uri="{FF2B5EF4-FFF2-40B4-BE49-F238E27FC236}">
                      <a16:creationId xmlns:a16="http://schemas.microsoft.com/office/drawing/2014/main" id="{020D7C8F-9490-80EC-4C0C-06F319ACD751}"/>
                    </a:ext>
                  </a:extLst>
                </p:cNvPr>
                <p:cNvGrpSpPr/>
                <p:nvPr/>
              </p:nvGrpSpPr>
              <p:grpSpPr>
                <a:xfrm>
                  <a:off x="10021869" y="2401269"/>
                  <a:ext cx="4600260" cy="4007235"/>
                  <a:chOff x="10021869" y="2401269"/>
                  <a:chExt cx="4600260" cy="4007235"/>
                </a:xfrm>
              </p:grpSpPr>
              <p:pic>
                <p:nvPicPr>
                  <p:cNvPr id="32" name="Kuva 31">
                    <a:extLst>
                      <a:ext uri="{FF2B5EF4-FFF2-40B4-BE49-F238E27FC236}">
                        <a16:creationId xmlns:a16="http://schemas.microsoft.com/office/drawing/2014/main" id="{3118778B-E4C3-BE29-E56F-1D5D54AEAC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476656" y="5202023"/>
                    <a:ext cx="4141651" cy="1206481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pic>
                <p:nvPicPr>
                  <p:cNvPr id="33" name="Kuva 32">
                    <a:extLst>
                      <a:ext uri="{FF2B5EF4-FFF2-40B4-BE49-F238E27FC236}">
                        <a16:creationId xmlns:a16="http://schemas.microsoft.com/office/drawing/2014/main" id="{AF39EF56-D3E9-30B9-5674-2EF62C1972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rcRect l="9601" r="15014" b="4495"/>
                  <a:stretch/>
                </p:blipFill>
                <p:spPr>
                  <a:xfrm>
                    <a:off x="10021869" y="3206323"/>
                    <a:ext cx="2047957" cy="1728000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cxnSp>
                <p:nvCxnSpPr>
                  <p:cNvPr id="34" name="Suora nuoliyhdysviiva 33">
                    <a:extLst>
                      <a:ext uri="{FF2B5EF4-FFF2-40B4-BE49-F238E27FC236}">
                        <a16:creationId xmlns:a16="http://schemas.microsoft.com/office/drawing/2014/main" id="{FB473867-2321-8C01-80A0-03A07108EDDE}"/>
                      </a:ext>
                    </a:extLst>
                  </p:cNvPr>
                  <p:cNvCxnSpPr>
                    <a:cxnSpLocks/>
                    <a:stCxn id="25" idx="0"/>
                    <a:endCxn id="17" idx="2"/>
                  </p:cNvCxnSpPr>
                  <p:nvPr/>
                </p:nvCxnSpPr>
                <p:spPr>
                  <a:xfrm flipV="1">
                    <a:off x="10960239" y="2640449"/>
                    <a:ext cx="51457" cy="340366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uora nuoliyhdysviiva 35">
                    <a:extLst>
                      <a:ext uri="{FF2B5EF4-FFF2-40B4-BE49-F238E27FC236}">
                        <a16:creationId xmlns:a16="http://schemas.microsoft.com/office/drawing/2014/main" id="{60FA6A74-CE2C-9225-A2D2-DD969CB40431}"/>
                      </a:ext>
                    </a:extLst>
                  </p:cNvPr>
                  <p:cNvCxnSpPr>
                    <a:cxnSpLocks/>
                    <a:stCxn id="28" idx="2"/>
                    <a:endCxn id="39" idx="0"/>
                  </p:cNvCxnSpPr>
                  <p:nvPr/>
                </p:nvCxnSpPr>
                <p:spPr>
                  <a:xfrm>
                    <a:off x="13543181" y="2401269"/>
                    <a:ext cx="20101" cy="804862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uora nuoliyhdysviiva 36">
                    <a:extLst>
                      <a:ext uri="{FF2B5EF4-FFF2-40B4-BE49-F238E27FC236}">
                        <a16:creationId xmlns:a16="http://schemas.microsoft.com/office/drawing/2014/main" id="{2F236EA7-39E3-F1E3-3653-01CB86AEED3B}"/>
                      </a:ext>
                    </a:extLst>
                  </p:cNvPr>
                  <p:cNvCxnSpPr>
                    <a:cxnSpLocks/>
                    <a:stCxn id="39" idx="2"/>
                  </p:cNvCxnSpPr>
                  <p:nvPr/>
                </p:nvCxnSpPr>
                <p:spPr>
                  <a:xfrm flipH="1">
                    <a:off x="12956137" y="4934131"/>
                    <a:ext cx="607145" cy="504248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uora nuoliyhdysviiva 37">
                    <a:extLst>
                      <a:ext uri="{FF2B5EF4-FFF2-40B4-BE49-F238E27FC236}">
                        <a16:creationId xmlns:a16="http://schemas.microsoft.com/office/drawing/2014/main" id="{F1EEB3F3-FE37-9CAC-8568-DD11B19A1568}"/>
                      </a:ext>
                    </a:extLst>
                  </p:cNvPr>
                  <p:cNvCxnSpPr>
                    <a:cxnSpLocks/>
                    <a:stCxn id="39" idx="2"/>
                  </p:cNvCxnSpPr>
                  <p:nvPr/>
                </p:nvCxnSpPr>
                <p:spPr>
                  <a:xfrm>
                    <a:off x="13563282" y="4934131"/>
                    <a:ext cx="40927" cy="1224328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9" name="Kuva 38">
                    <a:extLst>
                      <a:ext uri="{FF2B5EF4-FFF2-40B4-BE49-F238E27FC236}">
                        <a16:creationId xmlns:a16="http://schemas.microsoft.com/office/drawing/2014/main" id="{048505BC-3632-10B6-F7A2-5CFF72CE6C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rcRect l="8519" t="1791" r="36112" b="-1791"/>
                  <a:stretch/>
                </p:blipFill>
                <p:spPr>
                  <a:xfrm>
                    <a:off x="12504435" y="3206131"/>
                    <a:ext cx="2117694" cy="1728000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</p:grpSp>
          </p:grpSp>
          <p:sp>
            <p:nvSpPr>
              <p:cNvPr id="28" name="Tekstiruutu 27">
                <a:extLst>
                  <a:ext uri="{FF2B5EF4-FFF2-40B4-BE49-F238E27FC236}">
                    <a16:creationId xmlns:a16="http://schemas.microsoft.com/office/drawing/2014/main" id="{4223DC8D-6999-2809-E13E-427213D5EC0C}"/>
                  </a:ext>
                </a:extLst>
              </p:cNvPr>
              <p:cNvSpPr txBox="1"/>
              <p:nvPr/>
            </p:nvSpPr>
            <p:spPr>
              <a:xfrm>
                <a:off x="12052733" y="1477939"/>
                <a:ext cx="2116800" cy="9233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dnainternet</a:t>
                </a:r>
                <a:r>
                  <a:rPr lang="fi-FI" dirty="0"/>
                  <a:t>, </a:t>
                </a:r>
                <a:r>
                  <a:rPr lang="fi-FI" dirty="0" err="1"/>
                  <a:t>hotmail</a:t>
                </a:r>
                <a:r>
                  <a:rPr lang="fi-FI" dirty="0"/>
                  <a:t>, </a:t>
                </a:r>
                <a:r>
                  <a:rPr lang="fi-FI" dirty="0" err="1"/>
                  <a:t>kolumbus</a:t>
                </a:r>
                <a:r>
                  <a:rPr lang="fi-FI" dirty="0"/>
                  <a:t>, </a:t>
                </a:r>
                <a:r>
                  <a:rPr lang="fi-FI" dirty="0" err="1"/>
                  <a:t>outlook</a:t>
                </a:r>
                <a:r>
                  <a:rPr lang="fi-FI" dirty="0"/>
                  <a:t>, saunalahti</a:t>
                </a:r>
              </a:p>
            </p:txBody>
          </p:sp>
          <p:sp>
            <p:nvSpPr>
              <p:cNvPr id="25" name="Tekstiruutu 24">
                <a:extLst>
                  <a:ext uri="{FF2B5EF4-FFF2-40B4-BE49-F238E27FC236}">
                    <a16:creationId xmlns:a16="http://schemas.microsoft.com/office/drawing/2014/main" id="{D358F905-8809-4CAF-FC78-A15F98600603}"/>
                  </a:ext>
                </a:extLst>
              </p:cNvPr>
              <p:cNvSpPr txBox="1"/>
              <p:nvPr/>
            </p:nvSpPr>
            <p:spPr>
              <a:xfrm>
                <a:off x="9923170" y="2980815"/>
                <a:ext cx="1210041" cy="36933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ysClr val="windowText" lastClr="000000"/>
                    </a:solidFill>
                  </a:rPr>
                  <a:t>MAILJET</a:t>
                </a:r>
              </a:p>
            </p:txBody>
          </p:sp>
        </p:grpSp>
        <p:cxnSp>
          <p:nvCxnSpPr>
            <p:cNvPr id="14" name="Suora nuoliyhdysviiva 13">
              <a:extLst>
                <a:ext uri="{FF2B5EF4-FFF2-40B4-BE49-F238E27FC236}">
                  <a16:creationId xmlns:a16="http://schemas.microsoft.com/office/drawing/2014/main" id="{501E4DCB-BF9B-E915-1E32-F1A576353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6041" y="2500804"/>
              <a:ext cx="1599615" cy="60584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15114629-A8FB-ED40-F480-74F327787872}"/>
                </a:ext>
              </a:extLst>
            </p:cNvPr>
            <p:cNvSpPr txBox="1"/>
            <p:nvPr/>
          </p:nvSpPr>
          <p:spPr>
            <a:xfrm>
              <a:off x="9592421" y="1518973"/>
              <a:ext cx="2476127" cy="1200329"/>
            </a:xfrm>
            <a:prstGeom prst="rect">
              <a:avLst/>
            </a:prstGeom>
            <a:solidFill>
              <a:srgbClr val="93A299"/>
            </a:solidFill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aol</a:t>
              </a:r>
              <a:r>
                <a:rPr lang="fi-FI" dirty="0"/>
                <a:t>, </a:t>
              </a:r>
              <a:r>
                <a:rPr lang="fi-FI" dirty="0" err="1"/>
                <a:t>bluemail</a:t>
              </a:r>
              <a:r>
                <a:rPr lang="fi-FI" dirty="0"/>
                <a:t>, </a:t>
              </a:r>
              <a:r>
                <a:rPr lang="fi-FI" dirty="0" err="1"/>
                <a:t>elisanet</a:t>
              </a:r>
              <a:r>
                <a:rPr lang="fi-FI" dirty="0"/>
                <a:t>, </a:t>
              </a:r>
              <a:br>
                <a:rPr lang="fi-FI" dirty="0"/>
              </a:br>
              <a:r>
                <a:rPr lang="fi-FI" dirty="0" err="1"/>
                <a:t>fimnet</a:t>
              </a:r>
              <a:r>
                <a:rPr lang="fi-FI" dirty="0"/>
                <a:t>, </a:t>
              </a:r>
              <a:r>
                <a:rPr lang="fi-FI" dirty="0" err="1"/>
                <a:t>gmail</a:t>
              </a:r>
              <a:r>
                <a:rPr lang="fi-FI" dirty="0"/>
                <a:t>, </a:t>
              </a:r>
              <a:r>
                <a:rPr lang="fi-FI" dirty="0" err="1"/>
                <a:t>inet</a:t>
              </a:r>
              <a:r>
                <a:rPr lang="fi-FI" dirty="0"/>
                <a:t>, </a:t>
              </a:r>
              <a:br>
                <a:rPr lang="fi-FI" dirty="0"/>
              </a:br>
              <a:r>
                <a:rPr lang="fi-FI" dirty="0" err="1"/>
                <a:t>icould</a:t>
              </a:r>
              <a:r>
                <a:rPr lang="fi-FI" dirty="0"/>
                <a:t>, </a:t>
              </a:r>
              <a:r>
                <a:rPr lang="fi-FI" dirty="0" err="1"/>
                <a:t>iki</a:t>
              </a:r>
              <a:r>
                <a:rPr lang="fi-FI" dirty="0"/>
                <a:t>, </a:t>
              </a:r>
              <a:r>
                <a:rPr lang="fi-FI" dirty="0" err="1"/>
                <a:t>yahoo</a:t>
              </a:r>
              <a:r>
                <a:rPr lang="fi-FI" dirty="0"/>
                <a:t>, </a:t>
              </a:r>
            </a:p>
            <a:p>
              <a:r>
                <a:rPr lang="fi-FI" dirty="0"/>
                <a:t>luukku, live,…</a:t>
              </a:r>
            </a:p>
          </p:txBody>
        </p:sp>
        <p:cxnSp>
          <p:nvCxnSpPr>
            <p:cNvPr id="18" name="Suora nuoliyhdysviiva 17">
              <a:extLst>
                <a:ext uri="{FF2B5EF4-FFF2-40B4-BE49-F238E27FC236}">
                  <a16:creationId xmlns:a16="http://schemas.microsoft.com/office/drawing/2014/main" id="{856E9489-177A-1035-2AD8-8595004531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08704" y="2713214"/>
              <a:ext cx="1890375" cy="52410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4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7733" y="1556792"/>
            <a:ext cx="5564427" cy="53012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Rakenteeltaan yhtenäiset sivut: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3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Kansallinen</a:t>
            </a: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senioriliitto ry 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3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Savo-Karjalan</a:t>
            </a:r>
            <a:r>
              <a:rPr lang="fi-FI" sz="2100" dirty="0">
                <a:solidFill>
                  <a:schemeClr val="accent6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kans. senioripiiri 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accent3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Kuopion</a:t>
            </a:r>
            <a:r>
              <a:rPr lang="fi-FI" sz="2100" dirty="0">
                <a:solidFill>
                  <a:schemeClr val="accent3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seudun seniorit ry</a:t>
            </a:r>
          </a:p>
          <a:p>
            <a:pPr marL="0" indent="0">
              <a:spcBef>
                <a:spcPts val="30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Piirin nettisivut ovat julkisia</a:t>
            </a:r>
          </a:p>
          <a:p>
            <a:pPr marL="0" indent="0">
              <a:spcBef>
                <a:spcPts val="300"/>
              </a:spcBef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Monipuolinen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Tiedottamiseen hyvä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Viestintään hyvä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Tietopankkina hyvä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Blogi-keskustelu</a:t>
            </a:r>
            <a:r>
              <a:rPr lang="fi-FI" sz="21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Tehokas 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Teksti, kuva, ääni, video,…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Helppo pitää ajan tasalla</a:t>
            </a:r>
          </a:p>
          <a:p>
            <a:pPr lvl="1">
              <a:spcBef>
                <a:spcPts val="0"/>
              </a:spcBef>
              <a:buClrTx/>
            </a:pPr>
            <a:r>
              <a:rPr lang="fi-FI" sz="21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Helppo käyttää</a:t>
            </a:r>
          </a:p>
          <a:p>
            <a:pPr marL="0" indent="0">
              <a:buClrTx/>
              <a:buNone/>
            </a:pPr>
            <a:endParaRPr lang="fi-FI" sz="24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8296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Nettisivuilla Tiedotus </a:t>
            </a:r>
            <a:b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https://savo-karjala.senioripiiri.fi/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24A8482-F02A-9E8D-B0CC-0A3D782B886C}"/>
              </a:ext>
            </a:extLst>
          </p:cNvPr>
          <p:cNvSpPr/>
          <p:nvPr/>
        </p:nvSpPr>
        <p:spPr>
          <a:xfrm>
            <a:off x="539552" y="1436639"/>
            <a:ext cx="5010624" cy="518457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Käynnistä Selain (Edge, Chrome..)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Kirjoita selaimen osoitenauhaan </a:t>
            </a:r>
            <a:r>
              <a:rPr lang="fi-FI" sz="2200" dirty="0">
                <a:hlinkClick r:id="rId4"/>
              </a:rPr>
              <a:t>https://savo-karjala.senioripiiri.fi/</a:t>
            </a:r>
            <a:endParaRPr lang="fi-FI" sz="22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</a:rPr>
              <a:t>Selaimeen avautuu Etusivu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Tallenna käynnistyskuvakkeeksi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Sivulta toiselle pääsee sivujen yläosan ja alasivun reunan Valikosta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Sivuilla linkkejä muille verkkosivuille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>
                <a:solidFill>
                  <a:schemeClr val="bg1"/>
                </a:solidFill>
              </a:rPr>
              <a:t>Palaa edelliseen klikkaamalla </a:t>
            </a:r>
            <a:r>
              <a:rPr lang="fi-FI" sz="22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←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dirty="0"/>
              <a:t>Sulje lopuksi sivusto sen välilehden nimestä (x)  ja sitten koko ikkuna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B253E09-1BA5-0C0D-D855-A00800917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361" y="1457937"/>
            <a:ext cx="3456383" cy="482531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0C92566-4DCE-018D-0478-13F590F6CD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39" t="166"/>
          <a:stretch/>
        </p:blipFill>
        <p:spPr>
          <a:xfrm>
            <a:off x="5474361" y="5851566"/>
            <a:ext cx="3456383" cy="201286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D76BAC5-922F-3F37-F2DC-598338074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531" y="1484784"/>
            <a:ext cx="7901308" cy="51255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526CCF-6BA5-8845-F2FB-0A21192FB3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672" y="1397360"/>
            <a:ext cx="7424300" cy="53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1844824"/>
            <a:ext cx="3655969" cy="465013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484784"/>
            <a:ext cx="5328592" cy="5256584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Rakenteeltaan yhtenäiset sivut: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Kansallinen senioriliitto ry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Senioripiirit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Paikallisyhdistykset </a:t>
            </a:r>
            <a:endParaRPr lang="fi-FI" sz="2200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FB-sivun julkaisu on ”pienilmoitus”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Julkinen Tiedottaminen (Avoin)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Sisäinen Tiedottaminen (Suljettu)</a:t>
            </a:r>
          </a:p>
          <a:p>
            <a:pPr marL="0" indent="0"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Julkaisu on tekstiä, kuva, ääntä, videota,…</a:t>
            </a:r>
          </a:p>
          <a:p>
            <a:pPr marL="0" indent="0">
              <a:buClrTx/>
              <a:buNone/>
            </a:pPr>
            <a:r>
              <a:rPr lang="fi-FI" sz="2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Julkaisuun voi myös vastata: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fi-FI" sz="2200" i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Tykkää, Jaa tai Kommentoi </a:t>
            </a:r>
          </a:p>
          <a:p>
            <a:pPr marL="0" lvl="1" indent="0">
              <a:spcBef>
                <a:spcPts val="600"/>
              </a:spcBef>
              <a:buClrTx/>
              <a:buNone/>
            </a:pP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KSS ry:n FB-sivun käyttö vähäistä</a:t>
            </a:r>
          </a:p>
          <a:p>
            <a:pPr marL="708660" lvl="2" indent="-342900">
              <a:spcBef>
                <a:spcPts val="0"/>
              </a:spcBef>
              <a:spcAft>
                <a:spcPts val="600"/>
              </a:spcAft>
              <a:buClrTx/>
            </a:pPr>
            <a:r>
              <a:rPr lang="fi-FI" sz="2200" dirty="0">
                <a:solidFill>
                  <a:srgbClr val="FFC00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Seuraajia 53, joista jäseniä 10 </a:t>
            </a:r>
          </a:p>
          <a:p>
            <a:pPr marL="0" lvl="1" indent="0">
              <a:spcBef>
                <a:spcPts val="0"/>
              </a:spcBef>
              <a:buClrTx/>
              <a:buNone/>
            </a:pPr>
            <a:r>
              <a:rPr lang="fi-FI" sz="2200" dirty="0">
                <a:solidFill>
                  <a:schemeClr val="tx1">
                    <a:lumMod val="95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FB tuo uudenlaisia jäseniä…</a:t>
            </a:r>
          </a:p>
          <a:p>
            <a:pPr marL="0" lvl="1" indent="0">
              <a:spcBef>
                <a:spcPts val="600"/>
              </a:spcBef>
              <a:buClrTx/>
              <a:buNone/>
            </a:pPr>
            <a:endParaRPr lang="fi-FI" dirty="0">
              <a:solidFill>
                <a:schemeClr val="tx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6512" y="260648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Facebook -sivulla Tiedottaminen</a:t>
            </a:r>
            <a:br>
              <a:rPr lang="fi-FI" sz="3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3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Savo-Karjalan piirillä ei ole tätä</a:t>
            </a:r>
            <a:endParaRPr lang="fi-FI" sz="3100" i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99885D8A-4B24-B39C-1C93-CE222944145F}"/>
              </a:ext>
            </a:extLst>
          </p:cNvPr>
          <p:cNvCxnSpPr>
            <a:cxnSpLocks/>
          </p:cNvCxnSpPr>
          <p:nvPr/>
        </p:nvCxnSpPr>
        <p:spPr>
          <a:xfrm>
            <a:off x="4427984" y="4941168"/>
            <a:ext cx="1152128" cy="86409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285FFA95-882D-CD75-BAA8-48BCE59B2938}"/>
              </a:ext>
            </a:extLst>
          </p:cNvPr>
          <p:cNvSpPr txBox="1"/>
          <p:nvPr/>
        </p:nvSpPr>
        <p:spPr>
          <a:xfrm>
            <a:off x="197048" y="1543141"/>
            <a:ext cx="4362743" cy="507831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200" dirty="0"/>
              <a:t>Senioriliitto FB</a:t>
            </a:r>
          </a:p>
          <a:p>
            <a:endParaRPr lang="fi-FI" sz="1000" dirty="0"/>
          </a:p>
          <a:p>
            <a:r>
              <a:rPr lang="fi-FI" sz="2200" dirty="0"/>
              <a:t>Senioripiirit FB: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Etelä-Savon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Hämeen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Keski-Suomen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Kymenlaakson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Lapin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Oulun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Pirkanmaan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Satakunnan kansallinen senioripiiri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Uudenmaan kansallinen senioripiiri 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Varsinais-Suomen kansallinen senioripiiri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accent3"/>
                </a:solidFill>
              </a:rPr>
              <a:t>-Etelä-Karjalan kansallinen senioripiiri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accent3"/>
                </a:solidFill>
              </a:rPr>
              <a:t>-Helsingin kansallinen senioripiiri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accent3"/>
                </a:solidFill>
              </a:rPr>
              <a:t>-Pohjanmaan kansallinen senioripiiri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accent3"/>
                </a:solidFill>
              </a:rPr>
              <a:t>-Savo-Karjalan kansallinen senioripiiri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1CE0980-34A1-B448-BB16-25F6FCF940CA}"/>
              </a:ext>
            </a:extLst>
          </p:cNvPr>
          <p:cNvSpPr txBox="1"/>
          <p:nvPr/>
        </p:nvSpPr>
        <p:spPr>
          <a:xfrm>
            <a:off x="4644008" y="1543141"/>
            <a:ext cx="4392488" cy="513986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200" dirty="0"/>
              <a:t>Paikallisyhdistykset FB: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Järvenpään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Kangasniemen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Lapuan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Kuopion seudun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Mikkelin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Oulun seniorit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Padasjoen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Parkanon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Piikkiön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Rauman 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Saariston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Turun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Töölön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Varkauden seudun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Ylivieskan seudun kansalliset seniorit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accent3"/>
                </a:solidFill>
              </a:rPr>
              <a:t>-Noin 145 paikallisyhdistystä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36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533591"/>
            <a:ext cx="9020811" cy="5145360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on uusi vaihtoehto verkkosivuille ja sähköpostille</a:t>
            </a:r>
            <a:br>
              <a:rPr lang="fi-FI" sz="24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400" b="1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mutta vain sisäiseen Tiedotukseen (eli KT/SS)</a:t>
            </a:r>
          </a:p>
          <a:p>
            <a:pPr marL="0" indent="0">
              <a:buClrTx/>
              <a:buNone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on </a:t>
            </a:r>
            <a:r>
              <a:rPr lang="fi-FI" sz="2400" b="1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selaimeen upotettava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toiminto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tietokoneessa, tabletissa, kännykässä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käyttöjärjestelmissä Android, iOS, Windows,…</a:t>
            </a:r>
          </a:p>
          <a:p>
            <a:pPr lvl="1">
              <a:spcBef>
                <a:spcPts val="0"/>
              </a:spcBef>
              <a:buClrTx/>
            </a:pPr>
            <a:r>
              <a:rPr lang="fi-FI" sz="2200" dirty="0">
                <a:solidFill>
                  <a:schemeClr val="accent6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selaimessa Chrome, Safari, Edge,…</a:t>
            </a:r>
          </a:p>
          <a:p>
            <a:pPr marL="0" indent="0">
              <a:buClrTx/>
              <a:buNone/>
            </a:pPr>
            <a:r>
              <a:rPr lang="fi-FI" sz="2400" dirty="0">
                <a:solidFill>
                  <a:schemeClr val="tx1">
                    <a:lumMod val="9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Jäsen asentaa </a:t>
            </a:r>
            <a:r>
              <a:rPr lang="fi-FI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Senioriapin verkkosivulta</a:t>
            </a:r>
            <a:r>
              <a:rPr lang="fi-FI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itse laitteelleen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 käynnistää </a:t>
            </a:r>
            <a:r>
              <a:rPr lang="fi-FI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SenioriApin</a:t>
            </a: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käynnistyskuvakkeesta </a:t>
            </a:r>
            <a:b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Laitteen näytölle avautuu sen etusivu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Senioriappi voi tallentaa KT/SS laitteen muistiin, eli henkilöllisyyden varmistaa laitteen PIN-koodi, sormenjälki tms.</a:t>
            </a:r>
            <a:br>
              <a:rPr lang="fi-FI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fi-FI" dirty="0">
              <a:solidFill>
                <a:schemeClr val="tx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ClrTx/>
              <a:buNone/>
            </a:pPr>
            <a:endParaRPr lang="fi-FI" sz="2400" dirty="0">
              <a:solidFill>
                <a:schemeClr val="tx1">
                  <a:lumMod val="9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fi-FI" sz="2200" dirty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Senioriapilla Tiedotus…</a:t>
            </a:r>
            <a:br>
              <a:rPr lang="fi-FI" sz="27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fi-FI" sz="27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https://www.senioriliitto.fi/jasenille/senioriappi/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4E3239-65E0-CD82-EB3E-AAE11D95F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533591"/>
            <a:ext cx="7230483" cy="5035732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7F0F357C-DD52-D36E-E2F1-6F5DCECD3F1D}"/>
              </a:ext>
            </a:extLst>
          </p:cNvPr>
          <p:cNvGrpSpPr/>
          <p:nvPr/>
        </p:nvGrpSpPr>
        <p:grpSpPr>
          <a:xfrm>
            <a:off x="5656716" y="5336682"/>
            <a:ext cx="149760" cy="7560"/>
            <a:chOff x="5656716" y="5336682"/>
            <a:chExt cx="149760" cy="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8569BE7-A64D-C610-097B-DE362F1C1437}"/>
                    </a:ext>
                  </a:extLst>
                </p14:cNvPr>
                <p14:cNvContentPartPr/>
                <p14:nvPr/>
              </p14:nvContentPartPr>
              <p14:xfrm>
                <a:off x="5656716" y="5343882"/>
                <a:ext cx="360" cy="36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8569BE7-A64D-C610-097B-DE362F1C14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0596" y="53377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B3B0D7F5-5854-A8FD-3020-8C18F71A9E5E}"/>
                    </a:ext>
                  </a:extLst>
                </p14:cNvPr>
                <p14:cNvContentPartPr/>
                <p14:nvPr/>
              </p14:nvContentPartPr>
              <p14:xfrm>
                <a:off x="5708556" y="5343882"/>
                <a:ext cx="360" cy="36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B3B0D7F5-5854-A8FD-3020-8C18F71A9E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02436" y="53377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AC9A34A4-0C34-97CF-2655-E9D9152B42E8}"/>
                    </a:ext>
                  </a:extLst>
                </p14:cNvPr>
                <p14:cNvContentPartPr/>
                <p14:nvPr/>
              </p14:nvContentPartPr>
              <p14:xfrm>
                <a:off x="5806116" y="5336682"/>
                <a:ext cx="360" cy="36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AC9A34A4-0C34-97CF-2655-E9D9152B42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9996" y="5330562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C7B85746-EC69-75C3-80D5-8A8C19FEBA47}"/>
                  </a:ext>
                </a:extLst>
              </p14:cNvPr>
              <p14:cNvContentPartPr/>
              <p14:nvPr/>
            </p14:nvContentPartPr>
            <p14:xfrm>
              <a:off x="5903316" y="5385282"/>
              <a:ext cx="360" cy="36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C7B85746-EC69-75C3-80D5-8A8C19FEBA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7196" y="537916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5884E287-8B84-389A-B118-9EAEEFA199AF}"/>
                  </a:ext>
                </a:extLst>
              </p14:cNvPr>
              <p14:cNvContentPartPr/>
              <p14:nvPr/>
            </p14:nvContentPartPr>
            <p14:xfrm>
              <a:off x="6897996" y="4766442"/>
              <a:ext cx="360" cy="36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5884E287-8B84-389A-B118-9EAEEFA199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1876" y="4760322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Kuva 22">
            <a:extLst>
              <a:ext uri="{FF2B5EF4-FFF2-40B4-BE49-F238E27FC236}">
                <a16:creationId xmlns:a16="http://schemas.microsoft.com/office/drawing/2014/main" id="{3AF3BA96-0CBC-00F7-821B-2C263CCE73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4958" y="1529323"/>
            <a:ext cx="2256716" cy="5040000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C709B5E4-9B10-E372-2846-5B897AE943B1}"/>
              </a:ext>
            </a:extLst>
          </p:cNvPr>
          <p:cNvGrpSpPr/>
          <p:nvPr/>
        </p:nvGrpSpPr>
        <p:grpSpPr>
          <a:xfrm>
            <a:off x="2051720" y="1584137"/>
            <a:ext cx="6949175" cy="5040000"/>
            <a:chOff x="1891572" y="35651"/>
            <a:chExt cx="6949175" cy="5040000"/>
          </a:xfrm>
        </p:grpSpPr>
        <p:pic>
          <p:nvPicPr>
            <p:cNvPr id="8" name="Kuva 7" descr="Kuva, joka sisältää kohteen teksti, kuvakaappaus, Fontti, ohjelmisto&#10;&#10;Kuvaus luotu automaattisesti">
              <a:extLst>
                <a:ext uri="{FF2B5EF4-FFF2-40B4-BE49-F238E27FC236}">
                  <a16:creationId xmlns:a16="http://schemas.microsoft.com/office/drawing/2014/main" id="{161E88FF-C581-DDFC-98C3-825324A2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05" y="35651"/>
              <a:ext cx="2256716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0" name="Kuva 9" descr="Kuva, joka sisältää kohteen teksti, kuvakaappaus, Fontti&#10;&#10;Kuvaus luotu automaattisesti">
              <a:extLst>
                <a:ext uri="{FF2B5EF4-FFF2-40B4-BE49-F238E27FC236}">
                  <a16:creationId xmlns:a16="http://schemas.microsoft.com/office/drawing/2014/main" id="{90A2F6A6-42FC-99F4-FA87-68378B69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572" y="35651"/>
              <a:ext cx="2256717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2" name="Kuva 11" descr="Kuva, joka sisältää kohteen teksti, kuvakaappaus, ohjelmisto, Verkkosivusto&#10;&#10;Kuvaus luotu automaattisesti">
              <a:extLst>
                <a:ext uri="{FF2B5EF4-FFF2-40B4-BE49-F238E27FC236}">
                  <a16:creationId xmlns:a16="http://schemas.microsoft.com/office/drawing/2014/main" id="{FD3A9B5E-5478-6130-CD17-F3204A9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031" y="35651"/>
              <a:ext cx="2256716" cy="504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929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ECF75D26760554489385AC954973E7EB0400F81816502B2BDF4D987F80A85D9BFCAE" ma:contentTypeVersion="56" ma:contentTypeDescription="Create a new document." ma:contentTypeScope="" ma:versionID="d0e4570ef4f158f42ec67a92531efa0a">
  <xsd:schema xmlns:xsd="http://www.w3.org/2001/XMLSchema" xmlns:xs="http://www.w3.org/2001/XMLSchema" xmlns:p="http://schemas.microsoft.com/office/2006/metadata/properties" xmlns:ns2="fed321ae-6156-42a7-960a-52334cae8eeb" targetNamespace="http://schemas.microsoft.com/office/2006/metadata/properties" ma:root="true" ma:fieldsID="99757c62dd58125eb8c5198fef8edc7b" ns2:_="">
    <xsd:import namespace="fed321ae-6156-42a7-960a-52334cae8eeb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321ae-6156-42a7-960a-52334cae8eeb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68641d70-7d20-4b75-b4ee-9f1fb20806b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B1967E72-6893-4011-8CD3-FDE06138676D}" ma:internalName="CSXSubmissionMarket" ma:readOnly="false" ma:showField="MarketName" ma:web="fed321ae-6156-42a7-960a-52334cae8eeb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fe96cbd0-4081-4635-a9a4-fa541e84c6c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C3B3AD65-8B61-4249-9240-C14FD59538C2}" ma:internalName="InProjectListLookup" ma:readOnly="true" ma:showField="InProjectLis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8a71d5ef-89a4-44cb-b82e-12ecc0190b7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C3B3AD65-8B61-4249-9240-C14FD59538C2}" ma:internalName="LastCompleteVersionLookup" ma:readOnly="true" ma:showField="LastComplete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C3B3AD65-8B61-4249-9240-C14FD59538C2}" ma:internalName="LastPreviewErrorLookup" ma:readOnly="true" ma:showField="LastPreviewError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C3B3AD65-8B61-4249-9240-C14FD59538C2}" ma:internalName="LastPreviewResultLookup" ma:readOnly="true" ma:showField="LastPreviewResul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C3B3AD65-8B61-4249-9240-C14FD59538C2}" ma:internalName="LastPreviewAttemptDateLookup" ma:readOnly="true" ma:showField="LastPreviewAttemptDat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C3B3AD65-8B61-4249-9240-C14FD59538C2}" ma:internalName="LastPreviewedByLookup" ma:readOnly="true" ma:showField="LastPreviewedBy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C3B3AD65-8B61-4249-9240-C14FD59538C2}" ma:internalName="LastPreviewTimeLookup" ma:readOnly="true" ma:showField="LastPreviewTi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C3B3AD65-8B61-4249-9240-C14FD59538C2}" ma:internalName="LastPreviewVersionLookup" ma:readOnly="true" ma:showField="LastPreview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C3B3AD65-8B61-4249-9240-C14FD59538C2}" ma:internalName="LastPublishErrorLookup" ma:readOnly="true" ma:showField="LastPublishError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C3B3AD65-8B61-4249-9240-C14FD59538C2}" ma:internalName="LastPublishResultLookup" ma:readOnly="true" ma:showField="LastPublishResult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C3B3AD65-8B61-4249-9240-C14FD59538C2}" ma:internalName="LastPublishAttemptDateLookup" ma:readOnly="true" ma:showField="LastPublishAttemptDat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C3B3AD65-8B61-4249-9240-C14FD59538C2}" ma:internalName="LastPublishedByLookup" ma:readOnly="true" ma:showField="LastPublishedBy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C3B3AD65-8B61-4249-9240-C14FD59538C2}" ma:internalName="LastPublishTimeLookup" ma:readOnly="true" ma:showField="LastPublishTi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C3B3AD65-8B61-4249-9240-C14FD59538C2}" ma:internalName="LastPublishVersionLookup" ma:readOnly="true" ma:showField="LastPublishVersion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6754A51-5249-4B19-8109-536CA3716581}" ma:internalName="LocLastLocAttemptVersionLookup" ma:readOnly="false" ma:showField="LastLocAttemptVersion" ma:web="fed321ae-6156-42a7-960a-52334cae8eeb">
      <xsd:simpleType>
        <xsd:restriction base="dms:Lookup"/>
      </xsd:simpleType>
    </xsd:element>
    <xsd:element name="LocLastLocAttemptVersionTypeLookup" ma:index="71" nillable="true" ma:displayName="Loc Last Loc Attempt Version Type" ma:default="" ma:list="{26754A51-5249-4B19-8109-536CA3716581}" ma:internalName="LocLastLocAttemptVersionTypeLookup" ma:readOnly="true" ma:showField="LastLocAttemptVersionType" ma:web="fed321ae-6156-42a7-960a-52334cae8eeb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6754A51-5249-4B19-8109-536CA3716581}" ma:internalName="LocNewPublishedVersionLookup" ma:readOnly="true" ma:showField="NewPublishedVersion" ma:web="fed321ae-6156-42a7-960a-52334cae8eeb">
      <xsd:simpleType>
        <xsd:restriction base="dms:Lookup"/>
      </xsd:simpleType>
    </xsd:element>
    <xsd:element name="LocOverallHandbackStatusLookup" ma:index="75" nillable="true" ma:displayName="Loc Overall Handback Status" ma:default="" ma:list="{26754A51-5249-4B19-8109-536CA3716581}" ma:internalName="LocOverallHandbackStatusLookup" ma:readOnly="true" ma:showField="OverallHandbackStatus" ma:web="fed321ae-6156-42a7-960a-52334cae8eeb">
      <xsd:simpleType>
        <xsd:restriction base="dms:Lookup"/>
      </xsd:simpleType>
    </xsd:element>
    <xsd:element name="LocOverallLocStatusLookup" ma:index="76" nillable="true" ma:displayName="Loc Overall Localize Status" ma:default="" ma:list="{26754A51-5249-4B19-8109-536CA3716581}" ma:internalName="LocOverallLocStatusLookup" ma:readOnly="true" ma:showField="OverallLocStatus" ma:web="fed321ae-6156-42a7-960a-52334cae8eeb">
      <xsd:simpleType>
        <xsd:restriction base="dms:Lookup"/>
      </xsd:simpleType>
    </xsd:element>
    <xsd:element name="LocOverallPreviewStatusLookup" ma:index="77" nillable="true" ma:displayName="Loc Overall Preview Status" ma:default="" ma:list="{26754A51-5249-4B19-8109-536CA3716581}" ma:internalName="LocOverallPreviewStatusLookup" ma:readOnly="true" ma:showField="OverallPreviewStatus" ma:web="fed321ae-6156-42a7-960a-52334cae8eeb">
      <xsd:simpleType>
        <xsd:restriction base="dms:Lookup"/>
      </xsd:simpleType>
    </xsd:element>
    <xsd:element name="LocOverallPublishStatusLookup" ma:index="78" nillable="true" ma:displayName="Loc Overall Publish Status" ma:default="" ma:list="{26754A51-5249-4B19-8109-536CA3716581}" ma:internalName="LocOverallPublishStatusLookup" ma:readOnly="true" ma:showField="OverallPublishStatus" ma:web="fed321ae-6156-42a7-960a-52334cae8eeb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6754A51-5249-4B19-8109-536CA3716581}" ma:internalName="LocProcessedForHandoffsLookup" ma:readOnly="true" ma:showField="ProcessedForHandoffs" ma:web="fed321ae-6156-42a7-960a-52334cae8eeb">
      <xsd:simpleType>
        <xsd:restriction base="dms:Lookup"/>
      </xsd:simpleType>
    </xsd:element>
    <xsd:element name="LocProcessedForMarketsLookup" ma:index="81" nillable="true" ma:displayName="Loc Processed For Markets" ma:default="" ma:list="{26754A51-5249-4B19-8109-536CA3716581}" ma:internalName="LocProcessedForMarketsLookup" ma:readOnly="true" ma:showField="ProcessedForMarkets" ma:web="fed321ae-6156-42a7-960a-52334cae8eeb">
      <xsd:simpleType>
        <xsd:restriction base="dms:Lookup"/>
      </xsd:simpleType>
    </xsd:element>
    <xsd:element name="LocPublishedDependentAssetsLookup" ma:index="82" nillable="true" ma:displayName="Loc Published Dependent Assets" ma:default="" ma:list="{26754A51-5249-4B19-8109-536CA3716581}" ma:internalName="LocPublishedDependentAssetsLookup" ma:readOnly="true" ma:showField="PublishedDependentAssets" ma:web="fed321ae-6156-42a7-960a-52334cae8eeb">
      <xsd:simpleType>
        <xsd:restriction base="dms:Lookup"/>
      </xsd:simpleType>
    </xsd:element>
    <xsd:element name="LocPublishedLinkedAssetsLookup" ma:index="83" nillable="true" ma:displayName="Loc Published Linked Assets" ma:default="" ma:list="{26754A51-5249-4B19-8109-536CA3716581}" ma:internalName="LocPublishedLinkedAssetsLookup" ma:readOnly="true" ma:showField="PublishedLinkedAssets" ma:web="fed321ae-6156-42a7-960a-52334cae8eeb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d3071c5b-fb70-47d2-bdf6-a8e5324839c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B1967E72-6893-4011-8CD3-FDE06138676D}" ma:internalName="Markets" ma:readOnly="false" ma:showField="MarketName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C3B3AD65-8B61-4249-9240-C14FD59538C2}" ma:internalName="NumOfRatingsLookup" ma:readOnly="true" ma:showField="NumOfRatings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C3B3AD65-8B61-4249-9240-C14FD59538C2}" ma:internalName="PublishStatusLookup" ma:readOnly="false" ma:showField="PublishStatus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4d9d8638-397f-43f6-b2ab-b4d47e3356b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b8e0e4e5-6291-4f73-9d66-6cbf2c17b79b}" ma:internalName="TaxCatchAll" ma:showField="CatchAllData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b8e0e4e5-6291-4f73-9d66-6cbf2c17b79b}" ma:internalName="TaxCatchAllLabel" ma:readOnly="true" ma:showField="CatchAllDataLabel" ma:web="fed321ae-6156-42a7-960a-52334cae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fed321ae-6156-42a7-960a-52334cae8eeb">english</DirectSourceMarket>
    <MarketSpecific xmlns="fed321ae-6156-42a7-960a-52334cae8eeb" xsi:nil="true"/>
    <ApprovalStatus xmlns="fed321ae-6156-42a7-960a-52334cae8eeb">InProgress</ApprovalStatus>
    <PrimaryImageGen xmlns="fed321ae-6156-42a7-960a-52334cae8eeb">true</PrimaryImageGen>
    <ThumbnailAssetId xmlns="fed321ae-6156-42a7-960a-52334cae8eeb" xsi:nil="true"/>
    <NumericId xmlns="fed321ae-6156-42a7-960a-52334cae8eeb">-1</NumericId>
    <TPFriendlyName xmlns="fed321ae-6156-42a7-960a-52334cae8eeb">Maan päivä -esitys</TPFriendlyName>
    <BusinessGroup xmlns="fed321ae-6156-42a7-960a-52334cae8eeb" xsi:nil="true"/>
    <APEditor xmlns="fed321ae-6156-42a7-960a-52334cae8eeb">
      <UserInfo>
        <DisplayName>REDMOND\v-luannv</DisplayName>
        <AccountId>96</AccountId>
        <AccountType/>
      </UserInfo>
    </APEditor>
    <SourceTitle xmlns="fed321ae-6156-42a7-960a-52334cae8eeb">Earth Day presentation</SourceTitle>
    <OpenTemplate xmlns="fed321ae-6156-42a7-960a-52334cae8eeb">true</OpenTemplate>
    <UALocComments xmlns="fed321ae-6156-42a7-960a-52334cae8eeb" xsi:nil="true"/>
    <ParentAssetId xmlns="fed321ae-6156-42a7-960a-52334cae8eeb" xsi:nil="true"/>
    <PublishStatusLookup xmlns="fed321ae-6156-42a7-960a-52334cae8eeb">
      <Value>63150</Value>
      <Value>364516</Value>
    </PublishStatusLookup>
    <IntlLangReviewDate xmlns="fed321ae-6156-42a7-960a-52334cae8eeb" xsi:nil="true"/>
    <LastPublishResultLookup xmlns="fed321ae-6156-42a7-960a-52334cae8eeb" xsi:nil="true"/>
    <MachineTranslated xmlns="fed321ae-6156-42a7-960a-52334cae8eeb">false</MachineTranslated>
    <OriginalSourceMarket xmlns="fed321ae-6156-42a7-960a-52334cae8eeb">english</OriginalSourceMarket>
    <TPInstallLocation xmlns="fed321ae-6156-42a7-960a-52334cae8eeb">{My Templates}</TPInstallLocation>
    <ClipArtFilename xmlns="fed321ae-6156-42a7-960a-52334cae8eeb" xsi:nil="true"/>
    <ContentItem xmlns="fed321ae-6156-42a7-960a-52334cae8eeb" xsi:nil="true"/>
    <APDescription xmlns="fed321ae-6156-42a7-960a-52334cae8eeb" xsi:nil="true"/>
    <EditorialStatus xmlns="fed321ae-6156-42a7-960a-52334cae8eeb" xsi:nil="true"/>
    <PublishTargets xmlns="fed321ae-6156-42a7-960a-52334cae8eeb">OfficeOnline</PublishTargets>
    <TPLaunchHelpLinkType xmlns="fed321ae-6156-42a7-960a-52334cae8eeb">Template</TPLaunchHelpLinkType>
    <TimesCloned xmlns="fed321ae-6156-42a7-960a-52334cae8eeb" xsi:nil="true"/>
    <LastModifiedDateTime xmlns="fed321ae-6156-42a7-960a-52334cae8eeb" xsi:nil="true"/>
    <Provider xmlns="fed321ae-6156-42a7-960a-52334cae8eeb">EY006220130</Provider>
    <AssetStart xmlns="fed321ae-6156-42a7-960a-52334cae8eeb">2009-01-02T00:00:00+00:00</AssetStart>
    <LastHandOff xmlns="fed321ae-6156-42a7-960a-52334cae8eeb" xsi:nil="true"/>
    <AcquiredFrom xmlns="fed321ae-6156-42a7-960a-52334cae8eeb" xsi:nil="true"/>
    <TPClientViewer xmlns="fed321ae-6156-42a7-960a-52334cae8eeb">Microsoft Office PowerPoint</TPClientViewer>
    <ArtSampleDocs xmlns="fed321ae-6156-42a7-960a-52334cae8eeb" xsi:nil="true"/>
    <UACurrentWords xmlns="fed321ae-6156-42a7-960a-52334cae8eeb">0</UACurrentWords>
    <UALocRecommendation xmlns="fed321ae-6156-42a7-960a-52334cae8eeb">Localize</UALocRecommendation>
    <IsDeleted xmlns="fed321ae-6156-42a7-960a-52334cae8eeb">false</IsDeleted>
    <ShowIn xmlns="fed321ae-6156-42a7-960a-52334cae8eeb" xsi:nil="true"/>
    <UANotes xmlns="fed321ae-6156-42a7-960a-52334cae8eeb" xsi:nil="true"/>
    <TemplateStatus xmlns="fed321ae-6156-42a7-960a-52334cae8eeb" xsi:nil="true"/>
    <VoteCount xmlns="fed321ae-6156-42a7-960a-52334cae8eeb" xsi:nil="true"/>
    <CSXHash xmlns="fed321ae-6156-42a7-960a-52334cae8eeb" xsi:nil="true"/>
    <CSXSubmissionMarket xmlns="fed321ae-6156-42a7-960a-52334cae8eeb" xsi:nil="true"/>
    <AssetExpire xmlns="fed321ae-6156-42a7-960a-52334cae8eeb">2029-05-12T00:00:00+00:00</AssetExpire>
    <DSATActionTaken xmlns="fed321ae-6156-42a7-960a-52334cae8eeb" xsi:nil="true"/>
    <SubmitterId xmlns="fed321ae-6156-42a7-960a-52334cae8eeb" xsi:nil="true"/>
    <TPExecutable xmlns="fed321ae-6156-42a7-960a-52334cae8eeb" xsi:nil="true"/>
    <AssetType xmlns="fed321ae-6156-42a7-960a-52334cae8eeb">TP</AssetType>
    <CSXSubmissionDate xmlns="fed321ae-6156-42a7-960a-52334cae8eeb" xsi:nil="true"/>
    <BugNumber xmlns="fed321ae-6156-42a7-960a-52334cae8eeb" xsi:nil="true"/>
    <CSXUpdate xmlns="fed321ae-6156-42a7-960a-52334cae8eeb">false</CSXUpdate>
    <ApprovalLog xmlns="fed321ae-6156-42a7-960a-52334cae8eeb" xsi:nil="true"/>
    <Milestone xmlns="fed321ae-6156-42a7-960a-52334cae8eeb" xsi:nil="true"/>
    <TPComponent xmlns="fed321ae-6156-42a7-960a-52334cae8eeb">PPTFiles</TPComponent>
    <OriginAsset xmlns="fed321ae-6156-42a7-960a-52334cae8eeb" xsi:nil="true"/>
    <AssetId xmlns="fed321ae-6156-42a7-960a-52334cae8eeb">TP010251335</AssetId>
    <TPApplication xmlns="fed321ae-6156-42a7-960a-52334cae8eeb">PowerPoint</TPApplication>
    <TPLaunchHelpLink xmlns="fed321ae-6156-42a7-960a-52334cae8eeb" xsi:nil="true"/>
    <IntlLocPriority xmlns="fed321ae-6156-42a7-960a-52334cae8eeb" xsi:nil="true"/>
    <IntlLangReviewer xmlns="fed321ae-6156-42a7-960a-52334cae8eeb" xsi:nil="true"/>
    <PlannedPubDate xmlns="fed321ae-6156-42a7-960a-52334cae8eeb" xsi:nil="true"/>
    <CrawlForDependencies xmlns="fed321ae-6156-42a7-960a-52334cae8eeb">false</CrawlForDependencies>
    <HandoffToMSDN xmlns="fed321ae-6156-42a7-960a-52334cae8eeb" xsi:nil="true"/>
    <TrustLevel xmlns="fed321ae-6156-42a7-960a-52334cae8eeb">1 Microsoft Managed Content</TrustLevel>
    <IsSearchable xmlns="fed321ae-6156-42a7-960a-52334cae8eeb">false</IsSearchable>
    <TPNamespace xmlns="fed321ae-6156-42a7-960a-52334cae8eeb">POWERPNT</TPNamespace>
    <Markets xmlns="fed321ae-6156-42a7-960a-52334cae8eeb"/>
    <UAProjectedTotalWords xmlns="fed321ae-6156-42a7-960a-52334cae8eeb" xsi:nil="true"/>
    <OutputCachingOn xmlns="fed321ae-6156-42a7-960a-52334cae8eeb">false</OutputCachingOn>
    <IntlLangReview xmlns="fed321ae-6156-42a7-960a-52334cae8eeb" xsi:nil="true"/>
    <APAuthor xmlns="fed321ae-6156-42a7-960a-52334cae8eeb">
      <UserInfo>
        <DisplayName>REDMOND\cynvey</DisplayName>
        <AccountId>227</AccountId>
        <AccountType/>
      </UserInfo>
    </APAuthor>
    <TPAppVersion xmlns="fed321ae-6156-42a7-960a-52334cae8eeb">12</TPAppVersion>
    <TPCommandLine xmlns="fed321ae-6156-42a7-960a-52334cae8eeb">{PP} /n {FilePath}</TPCommandLine>
    <Downloads xmlns="fed321ae-6156-42a7-960a-52334cae8eeb">0</Downloads>
    <LegacyData xmlns="fed321ae-6156-42a7-960a-52334cae8eeb" xsi:nil="true"/>
    <Providers xmlns="fed321ae-6156-42a7-960a-52334cae8eeb" xsi:nil="true"/>
    <TemplateTemplateType xmlns="fed321ae-6156-42a7-960a-52334cae8eeb">PowerPoint 12 Default</TemplateTemplateType>
    <EditorialTags xmlns="fed321ae-6156-42a7-960a-52334cae8eeb" xsi:nil="true"/>
    <PolicheckWords xmlns="fed321ae-6156-42a7-960a-52334cae8eeb" xsi:nil="true"/>
    <OOCacheId xmlns="fed321ae-6156-42a7-960a-52334cae8eeb" xsi:nil="true"/>
    <FriendlyTitle xmlns="fed321ae-6156-42a7-960a-52334cae8eeb" xsi:nil="true"/>
    <Manager xmlns="fed321ae-6156-42a7-960a-52334cae8eeb" xsi:nil="true"/>
    <LocManualTestRequired xmlns="fed321ae-6156-42a7-960a-52334cae8eeb" xsi:nil="true"/>
    <LocProcessedForHandoffsLookup xmlns="fed321ae-6156-42a7-960a-52334cae8eeb" xsi:nil="true"/>
    <LocNewPublishedVersionLookup xmlns="fed321ae-6156-42a7-960a-52334cae8eeb" xsi:nil="true"/>
    <BlockPublish xmlns="fed321ae-6156-42a7-960a-52334cae8eeb" xsi:nil="true"/>
    <LocalizationTagsTaxHTField0 xmlns="fed321ae-6156-42a7-960a-52334cae8eeb">
      <Terms xmlns="http://schemas.microsoft.com/office/infopath/2007/PartnerControls"/>
    </LocalizationTagsTaxHTField0>
    <LocLastLocAttemptVersionLookup xmlns="fed321ae-6156-42a7-960a-52334cae8eeb">70318</LocLastLocAttemptVersionLookup>
    <InternalTagsTaxHTField0 xmlns="fed321ae-6156-42a7-960a-52334cae8eeb">
      <Terms xmlns="http://schemas.microsoft.com/office/infopath/2007/PartnerControls"/>
    </InternalTagsTaxHTField0>
    <LocComments xmlns="fed321ae-6156-42a7-960a-52334cae8eeb" xsi:nil="true"/>
    <LocProcessedForMarketsLookup xmlns="fed321ae-6156-42a7-960a-52334cae8eeb" xsi:nil="true"/>
    <RecommendationsModifier xmlns="fed321ae-6156-42a7-960a-52334cae8eeb" xsi:nil="true"/>
    <ScenarioTagsTaxHTField0 xmlns="fed321ae-6156-42a7-960a-52334cae8eeb">
      <Terms xmlns="http://schemas.microsoft.com/office/infopath/2007/PartnerControls"/>
    </ScenarioTagsTaxHTField0>
    <FeatureTagsTaxHTField0 xmlns="fed321ae-6156-42a7-960a-52334cae8eeb">
      <Terms xmlns="http://schemas.microsoft.com/office/infopath/2007/PartnerControls"/>
    </FeatureTagsTaxHTField0>
    <LocOverallPreviewStatusLookup xmlns="fed321ae-6156-42a7-960a-52334cae8eeb" xsi:nil="true"/>
    <CampaignTagsTaxHTField0 xmlns="fed321ae-6156-42a7-960a-52334cae8eeb">
      <Terms xmlns="http://schemas.microsoft.com/office/infopath/2007/PartnerControls"/>
    </CampaignTagsTaxHTField0>
    <LocOverallLocStatusLookup xmlns="fed321ae-6156-42a7-960a-52334cae8eeb" xsi:nil="true"/>
    <LocOverallPublishStatusLookup xmlns="fed321ae-6156-42a7-960a-52334cae8eeb" xsi:nil="true"/>
    <LocPublishedLinkedAssetsLookup xmlns="fed321ae-6156-42a7-960a-52334cae8eeb" xsi:nil="true"/>
    <TaxCatchAll xmlns="fed321ae-6156-42a7-960a-52334cae8eeb"/>
    <LocLastLocAttemptVersionTypeLookup xmlns="fed321ae-6156-42a7-960a-52334cae8eeb" xsi:nil="true"/>
    <LocPublishedDependentAssetsLookup xmlns="fed321ae-6156-42a7-960a-52334cae8eeb" xsi:nil="true"/>
    <LocOverallHandbackStatusLookup xmlns="fed321ae-6156-42a7-960a-52334cae8eeb" xsi:nil="true"/>
    <LocRecommendedHandoff xmlns="fed321ae-6156-42a7-960a-52334cae8eeb" xsi:nil="true"/>
    <OriginalRelease xmlns="fed321ae-6156-42a7-960a-52334cae8eeb">14</OriginalRelease>
    <LocMarketGroupTiers2 xmlns="fed321ae-6156-42a7-960a-52334cae8eeb" xsi:nil="true"/>
  </documentManagement>
</p:properties>
</file>

<file path=customXml/itemProps1.xml><?xml version="1.0" encoding="utf-8"?>
<ds:datastoreItem xmlns:ds="http://schemas.openxmlformats.org/officeDocument/2006/customXml" ds:itemID="{CAD9DF03-CA7D-4243-AF06-2721AE9DE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321ae-6156-42a7-960a-52334cae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9074DC-C818-416C-8144-8D0821D6E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D332C-4347-4B9A-9E10-A4E34911C5FB}">
  <ds:schemaRefs>
    <ds:schemaRef ds:uri="http://schemas.microsoft.com/office/2006/metadata/properties"/>
    <ds:schemaRef ds:uri="http://schemas.microsoft.com/office/infopath/2007/PartnerControls"/>
    <ds:schemaRef ds:uri="fed321ae-6156-42a7-960a-52334cae8e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Maan päivä -esitys</Template>
  <TotalTime>1260</TotalTime>
  <Words>1368</Words>
  <Application>Microsoft Office PowerPoint</Application>
  <PresentationFormat>Näytössä katseltava diaesitys (4:3)</PresentationFormat>
  <Paragraphs>268</Paragraphs>
  <Slides>14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Courier New</vt:lpstr>
      <vt:lpstr>Microsoft Sans Serif</vt:lpstr>
      <vt:lpstr>Wingdings</vt:lpstr>
      <vt:lpstr>Wingdings 2</vt:lpstr>
      <vt:lpstr>Paperi</vt:lpstr>
      <vt:lpstr>Tiedotus ja senioriappi</vt:lpstr>
      <vt:lpstr>Tiedotus = Tiedottaminen + Viestintä</vt:lpstr>
      <vt:lpstr>PowerPoint-esitys</vt:lpstr>
      <vt:lpstr>Tiedotuksen keinot…</vt:lpstr>
      <vt:lpstr>Keskustelu on Tiedotuksen vanhin keino, eli jäsenet kokoontuvat keskustellakseen…</vt:lpstr>
      <vt:lpstr>Tekstimuotoinen Tiedotus Kirje, Tuloste, Lehti, Sähköposti</vt:lpstr>
      <vt:lpstr>Nettisivuilla Tiedotus  https://savo-karjala.senioripiiri.fi/</vt:lpstr>
      <vt:lpstr>Facebook -sivulla Tiedottaminen Savo-Karjalan piirillä ei ole tätä</vt:lpstr>
      <vt:lpstr>Senioriapilla Tiedotus… https://www.senioriliitto.fi/jasenille/senioriappi/</vt:lpstr>
      <vt:lpstr>Tekoäly tulee osaksi Tiedotusta…</vt:lpstr>
      <vt:lpstr>Senioriapin asennus </vt:lpstr>
      <vt:lpstr>Senioriapin toiminnan kokeilu </vt:lpstr>
      <vt:lpstr>    Keskusteltavaa…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Veikko Brax</dc:creator>
  <cp:lastModifiedBy>Veikko Brax</cp:lastModifiedBy>
  <cp:revision>235</cp:revision>
  <dcterms:created xsi:type="dcterms:W3CDTF">2025-03-22T15:45:34Z</dcterms:created>
  <dcterms:modified xsi:type="dcterms:W3CDTF">2025-04-09T16:05:23Z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0x010100ECF75D26760554489385AC954973E7EB0400F81816502B2BDF4D987F80A85D9BFCAE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PolicheckStatus">
    <vt:i4>0</vt:i4>
  </property>
  <property fmtid="{D5CDD505-2E9C-101B-9397-08002B2CF9AE}" pid="7" name="Applications">
    <vt:lpwstr>67;#Template 12;#53;#PowerPoint 12;#407;#PowerPoint 14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2588500</vt:r8>
  </property>
</Properties>
</file>