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6" r:id="rId4"/>
    <p:sldId id="267" r:id="rId5"/>
    <p:sldId id="268" r:id="rId6"/>
    <p:sldId id="269" r:id="rId7"/>
    <p:sldId id="270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A0909-D5FF-4A80-8E76-F2C5E6788B04}" type="datetimeFigureOut">
              <a:rPr lang="fi-FI" smtClean="0"/>
              <a:t>19.9.2026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88794-848B-49E4-8A54-1F96885C3FF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717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788794-848B-49E4-8A54-1F96885C3FF7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3387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49FA74-5DF2-175E-B881-3D184B84C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014985"/>
            <a:ext cx="8825658" cy="3364992"/>
          </a:xfrm>
        </p:spPr>
        <p:txBody>
          <a:bodyPr/>
          <a:lstStyle/>
          <a:p>
            <a:r>
              <a:rPr lang="fi-FI" sz="6600" b="1" dirty="0"/>
              <a:t>Suomen</a:t>
            </a:r>
            <a:br>
              <a:rPr lang="fi-FI" sz="6600" b="1" dirty="0"/>
            </a:br>
            <a:r>
              <a:rPr lang="fi-FI" sz="6600" b="1" dirty="0"/>
              <a:t>Maallikkotuomarit ry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D0402F4-2545-25DE-FC8D-254794244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517136"/>
            <a:ext cx="8825659" cy="1121664"/>
          </a:xfrm>
        </p:spPr>
        <p:txBody>
          <a:bodyPr/>
          <a:lstStyle/>
          <a:p>
            <a:r>
              <a:rPr lang="fi-FI" dirty="0"/>
              <a:t>Jouni </a:t>
            </a:r>
            <a:r>
              <a:rPr lang="fi-FI" dirty="0" err="1"/>
              <a:t>lehtimäki</a:t>
            </a:r>
            <a:r>
              <a:rPr lang="fi-FI" dirty="0"/>
              <a:t> | 19.9.2026</a:t>
            </a:r>
          </a:p>
          <a:p>
            <a:r>
              <a:rPr lang="fi-FI" dirty="0"/>
              <a:t>www.JOUNILEHTIMAKI.fi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4090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4171FF3-A32E-8586-3F0D-C260E0B969C6}"/>
              </a:ext>
            </a:extLst>
          </p:cNvPr>
          <p:cNvSpPr txBox="1"/>
          <p:nvPr/>
        </p:nvSpPr>
        <p:spPr>
          <a:xfrm>
            <a:off x="987552" y="868681"/>
            <a:ext cx="91805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Puolustaja ei puolusta rikosta, vaan ihmistä ja hänen oikeuksiaan. </a:t>
            </a:r>
          </a:p>
          <a:p>
            <a:endParaRPr lang="fi-FI" sz="2200" dirty="0"/>
          </a:p>
          <a:p>
            <a:r>
              <a:rPr lang="fi-FI" sz="2200" dirty="0"/>
              <a:t>Syytettyä on kohdeltava syyttömänä siihen saakka, kunnes syyllisyys on näytetty toteen. Puolustuksen tehtävänä ei ole todistaa syyttömyyttä. </a:t>
            </a:r>
          </a:p>
          <a:p>
            <a:endParaRPr lang="fi-FI" sz="2200" dirty="0"/>
          </a:p>
          <a:p>
            <a:r>
              <a:rPr lang="fi-FI" sz="2200" dirty="0"/>
              <a:t>Todistustaakka kuuluu syyttäjälle. </a:t>
            </a:r>
          </a:p>
          <a:p>
            <a:endParaRPr lang="fi-FI" sz="2200" dirty="0"/>
          </a:p>
          <a:p>
            <a:r>
              <a:rPr lang="fi-FI" sz="2200" dirty="0"/>
              <a:t>Puolustuksen kannalta keskeinen kysymys on jatkuvasti: onko syyttäjän esittämä näyttö todella riittävä tuomitsemiseen? </a:t>
            </a:r>
          </a:p>
          <a:p>
            <a:endParaRPr lang="fi-FI" sz="2200" dirty="0"/>
          </a:p>
          <a:p>
            <a:r>
              <a:rPr lang="fi-FI" sz="2200" dirty="0"/>
              <a:t>Järkevä (varteenotettava) epäily. Kaikkea epäilyä ei tarvitse poistaa, mutta tuomio ei voi perustua siihen, että syytetty todennäköisesti teki teon. </a:t>
            </a:r>
          </a:p>
        </p:txBody>
      </p:sp>
    </p:spTree>
    <p:extLst>
      <p:ext uri="{BB962C8B-B14F-4D97-AF65-F5344CB8AC3E}">
        <p14:creationId xmlns:p14="http://schemas.microsoft.com/office/powerpoint/2010/main" val="3302088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2AE81-F973-2F5F-2F71-54D34B4F4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28FEBC05-D434-04DB-81F1-00A61D849E92}"/>
              </a:ext>
            </a:extLst>
          </p:cNvPr>
          <p:cNvSpPr txBox="1"/>
          <p:nvPr/>
        </p:nvSpPr>
        <p:spPr>
          <a:xfrm>
            <a:off x="987552" y="868681"/>
            <a:ext cx="918057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Puolustajan tehtävä on myös haastaa kertomuksia. Todistaja voi olla täysin vilpitön ja silti väärässä. Muisti, havainto-olosuhteet, ajan kuluminen ja jälkikäteen saatu tieto vaikuttavat kertomuksiin. </a:t>
            </a:r>
          </a:p>
          <a:p>
            <a:endParaRPr lang="fi-FI" sz="2200" dirty="0"/>
          </a:p>
          <a:p>
            <a:r>
              <a:rPr lang="fi-FI" sz="2200" dirty="0"/>
              <a:t>Esitutkintapöytäkirja ei ole oikeudenkäynti. Käräjäoikeuden ratkaisu perustuu oikeudenkäynnissä vastaanotettuun aineistoon. Esitutkinnassa syntynyt käsitys tapahtumista ei saisi muuttua huomaamatta lähtökohtaiseksi "totuudeksi". </a:t>
            </a:r>
          </a:p>
          <a:p>
            <a:endParaRPr lang="fi-FI" sz="2200" dirty="0"/>
          </a:p>
          <a:p>
            <a:r>
              <a:rPr lang="fi-FI" sz="2200" dirty="0"/>
              <a:t>Vaihtoehtoinen tapahtumankulku. Puolustuksen ei aina tarvitse osoittaa, mitä varmasti tapahtui. Jos näyttö mahdollistaa varteenotettavan vaihtoehtoisen tapahtumankulun, sillä voi olla ratkaiseva merkitys syyllisyyskysymykseen. </a:t>
            </a:r>
          </a:p>
        </p:txBody>
      </p:sp>
    </p:spTree>
    <p:extLst>
      <p:ext uri="{BB962C8B-B14F-4D97-AF65-F5344CB8AC3E}">
        <p14:creationId xmlns:p14="http://schemas.microsoft.com/office/powerpoint/2010/main" val="1931461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2589D-5389-A21E-8EC2-3C5FC86E6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D46B3C47-BB13-6298-7D0C-9A924B0C6EC2}"/>
              </a:ext>
            </a:extLst>
          </p:cNvPr>
          <p:cNvSpPr txBox="1"/>
          <p:nvPr/>
        </p:nvSpPr>
        <p:spPr>
          <a:xfrm>
            <a:off x="987552" y="868681"/>
            <a:ext cx="918057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Syytetyn vaikeneminen. Syytetyllä on oikeus olla myötävaikuttamatta oman syyllisyytensä selvittämiseen. Vaikenemista ei pidä arkiajattelun tavoin tulkita automaattisesti merkiksi syyllisyydestä. </a:t>
            </a:r>
          </a:p>
          <a:p>
            <a:endParaRPr lang="fi-FI" sz="2200" dirty="0"/>
          </a:p>
          <a:p>
            <a:r>
              <a:rPr lang="fi-FI" sz="2200" dirty="0"/>
              <a:t>Henkilö ja teko on pidettävä erillään. Epämiellyttävä, epäuskottavalta vaikuttava tai aikaisemmin rikoksiin syyllistynyt ihminen voi käsiteltävässä asiassa olla syytön. Vastaavasti erittäin uskottavasti esiintyvä ihminen voi puhua totuudenvastaisesti. </a:t>
            </a:r>
          </a:p>
          <a:p>
            <a:endParaRPr lang="fi-FI" sz="2200" dirty="0"/>
          </a:p>
          <a:p>
            <a:r>
              <a:rPr lang="fi-FI" sz="2200" dirty="0"/>
              <a:t>Puolustaja tietää joskus enemmän kuin voi kertoa. Salassapito- ja lojaalisuusvelvollisuudet vaikuttavat puolustajan toimintaan. Oikeussalissa puolustajan ratkaisut voivat siksi joskus näyttää ulkopuolisesta erikoisilta. </a:t>
            </a:r>
          </a:p>
        </p:txBody>
      </p:sp>
    </p:spTree>
    <p:extLst>
      <p:ext uri="{BB962C8B-B14F-4D97-AF65-F5344CB8AC3E}">
        <p14:creationId xmlns:p14="http://schemas.microsoft.com/office/powerpoint/2010/main" val="377052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FACD1-3CEC-AC6A-80AE-B8EC0794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9A4E047F-AB3D-812B-D780-D21C41D45F48}"/>
              </a:ext>
            </a:extLst>
          </p:cNvPr>
          <p:cNvSpPr txBox="1"/>
          <p:nvPr/>
        </p:nvSpPr>
        <p:spPr>
          <a:xfrm>
            <a:off x="987552" y="868681"/>
            <a:ext cx="91805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Puolustaja ei saa valehdella tuomioistuimelle. Asiakkaan etujen ajaminen ei tarkoita sitä, että puolustaja voisi esittää tietoisesti perättömiä väitteitä tai johtaa tuomioistuinta harhaan. </a:t>
            </a:r>
          </a:p>
          <a:p>
            <a:endParaRPr lang="fi-FI" sz="2200" dirty="0"/>
          </a:p>
          <a:p>
            <a:r>
              <a:rPr lang="fi-FI" sz="2200" dirty="0"/>
              <a:t>Puolustuksen ja syyttäjän vastakkainasettelu kuuluu järjestelmään. Hyvä puolustus ei vaikeuta oikeuden toteutumista, vaan on yksi oikeudenmukaisen oikeudenkäynnin edellytyksistä. </a:t>
            </a:r>
          </a:p>
          <a:p>
            <a:endParaRPr lang="fi-FI" sz="2200" dirty="0"/>
          </a:p>
          <a:p>
            <a:r>
              <a:rPr lang="fi-FI" sz="2200" dirty="0"/>
              <a:t>Lautamiehen erityinen vastuu. Lautamies ei ole yleisen oikeustajun edustaja siinä merkityksessä, että ratkaistaisiin, miltä asia "tuntuu". Lautamies käyttää tuomiovaltaa ja arvioi näyttöä samojen oikeudellisten periaatteiden pohjalta kuin ammattituomari. </a:t>
            </a:r>
          </a:p>
        </p:txBody>
      </p:sp>
    </p:spTree>
    <p:extLst>
      <p:ext uri="{BB962C8B-B14F-4D97-AF65-F5344CB8AC3E}">
        <p14:creationId xmlns:p14="http://schemas.microsoft.com/office/powerpoint/2010/main" val="2885990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45E74-FA9D-A7D6-A514-90DB97CE5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5DDAD2E-A12F-979E-5DDE-6EEFC4306E9D}"/>
              </a:ext>
            </a:extLst>
          </p:cNvPr>
          <p:cNvSpPr txBox="1"/>
          <p:nvPr/>
        </p:nvSpPr>
        <p:spPr>
          <a:xfrm>
            <a:off x="987552" y="868681"/>
            <a:ext cx="918057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Rikoksesta syytetyn kertomus vaikuttaa teistä epäuskottavalta. Syyttäjänkään näyttö ei kuitenkaan täysin vakuuta. </a:t>
            </a:r>
          </a:p>
          <a:p>
            <a:endParaRPr lang="fi-FI" sz="2200" dirty="0"/>
          </a:p>
          <a:p>
            <a:r>
              <a:rPr lang="fi-FI" sz="2200" dirty="0"/>
              <a:t>Voidaanko syytetty tuomita sillä perusteella, että hänen oma selityksensä on vielä epäuskottavampi?</a:t>
            </a:r>
          </a:p>
          <a:p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2428599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AE2D8-046B-AD81-1696-4CA72184B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C120996-EBD0-224D-DF9D-A9C6DAF23DE7}"/>
              </a:ext>
            </a:extLst>
          </p:cNvPr>
          <p:cNvSpPr txBox="1"/>
          <p:nvPr/>
        </p:nvSpPr>
        <p:spPr>
          <a:xfrm>
            <a:off x="987552" y="868681"/>
            <a:ext cx="91805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200" dirty="0"/>
              <a:t>Kysymys ei viime kädessä ole siitä, uskommeko syytettyä, vaan siitä, onko syyttäjä näyttänyt syytteen toteen vaaditulla varmuudella. </a:t>
            </a:r>
          </a:p>
          <a:p>
            <a:endParaRPr lang="fi-FI" sz="2200" dirty="0"/>
          </a:p>
          <a:p>
            <a:r>
              <a:rPr lang="fi-FI" sz="2200" dirty="0"/>
              <a:t>Puolustuksen tehtävä ei ole huolehtia siitä, että syytetty voittaa. Puolustuksen tehtävä on huolehtia siitä, ettei ketään rangaista ilman lain edellyttämää näyttöä ja oikeudenmukaista oikeudenkäyntiä.</a:t>
            </a:r>
          </a:p>
          <a:p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1172608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88A332-8178-6D37-5E2D-1859D1CBF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4DDC893-E5EF-4CDE-B040-BA5B53AAD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5F1A06D-D369-4974-8208-56120C5E7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DAD27A50-88D7-4E2A-8488-F2879768A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47C6ACD-2325-48C6-B9F3-C21563A05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081DF83-4F35-4560-87E6-0DE8AAAC3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C704F0F-1CD8-4DC1-AEE9-225958232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5E36A266-06DD-C2DF-95CD-189B97D5AE1A}"/>
              </a:ext>
            </a:extLst>
          </p:cNvPr>
          <p:cNvSpPr txBox="1"/>
          <p:nvPr/>
        </p:nvSpPr>
        <p:spPr>
          <a:xfrm>
            <a:off x="635458" y="4542502"/>
            <a:ext cx="9186063" cy="11899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2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Kiitos! </a:t>
            </a:r>
            <a:r>
              <a:rPr lang="en-US" sz="2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Kysymyksiä</a:t>
            </a:r>
            <a:r>
              <a:rPr lang="en-US" sz="2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2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6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6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>
              <a:spcBef>
                <a:spcPct val="0"/>
              </a:spcBef>
              <a:spcAft>
                <a:spcPts val="600"/>
              </a:spcAft>
            </a:pPr>
            <a:endParaRPr lang="en-US" sz="6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6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E02F780-2202-76C7-E89C-3E740E8896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633" y="1958269"/>
            <a:ext cx="5964977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74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194</TotalTime>
  <Words>409</Words>
  <Application>Microsoft Office PowerPoint</Application>
  <PresentationFormat>Laajakuva</PresentationFormat>
  <Paragraphs>38</Paragraphs>
  <Slides>8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Aptos</vt:lpstr>
      <vt:lpstr>Century Gothic</vt:lpstr>
      <vt:lpstr>Wingdings 3</vt:lpstr>
      <vt:lpstr>Ioni</vt:lpstr>
      <vt:lpstr>Suomen Maallikkotuomarit ry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Jouni Lehtimäki</dc:creator>
  <cp:lastModifiedBy>Jouni Lehtimäki</cp:lastModifiedBy>
  <cp:revision>13</cp:revision>
  <dcterms:created xsi:type="dcterms:W3CDTF">2026-02-04T12:16:58Z</dcterms:created>
  <dcterms:modified xsi:type="dcterms:W3CDTF">2026-09-19T04:10:57Z</dcterms:modified>
</cp:coreProperties>
</file>