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66" r:id="rId4"/>
    <p:sldId id="267" r:id="rId5"/>
    <p:sldId id="265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A0909-D5FF-4A80-8E76-F2C5E6788B04}" type="datetimeFigureOut">
              <a:rPr lang="fi-FI" smtClean="0"/>
              <a:t>20.9.2026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788794-848B-49E4-8A54-1F96885C3FF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7174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788794-848B-49E4-8A54-1F96885C3FF7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9837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788794-848B-49E4-8A54-1F96885C3FF7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7018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788794-848B-49E4-8A54-1F96885C3FF7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3387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9/20/2026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9/20/2026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9/20/2026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9/20/2026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9/20/2026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49FA74-5DF2-175E-B881-3D184B84C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014985"/>
            <a:ext cx="8825658" cy="3364992"/>
          </a:xfrm>
        </p:spPr>
        <p:txBody>
          <a:bodyPr/>
          <a:lstStyle/>
          <a:p>
            <a:r>
              <a:rPr lang="fi-FI" sz="6600" b="1" dirty="0"/>
              <a:t>Suomen</a:t>
            </a:r>
            <a:br>
              <a:rPr lang="fi-FI" sz="6600" b="1" dirty="0"/>
            </a:br>
            <a:r>
              <a:rPr lang="fi-FI" sz="6600" b="1" dirty="0"/>
              <a:t>Maallikkotuomarit ry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D0402F4-2545-25DE-FC8D-254794244B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517136"/>
            <a:ext cx="8825659" cy="1121664"/>
          </a:xfrm>
        </p:spPr>
        <p:txBody>
          <a:bodyPr/>
          <a:lstStyle/>
          <a:p>
            <a:r>
              <a:rPr lang="fi-FI" dirty="0"/>
              <a:t>Jouni </a:t>
            </a:r>
            <a:r>
              <a:rPr lang="fi-FI" dirty="0" err="1"/>
              <a:t>lehtimäki</a:t>
            </a:r>
            <a:r>
              <a:rPr lang="fi-FI" dirty="0"/>
              <a:t> </a:t>
            </a:r>
            <a:r>
              <a:rPr lang="fi-FI"/>
              <a:t>| 20.9.2026</a:t>
            </a:r>
            <a:endParaRPr lang="fi-FI" dirty="0"/>
          </a:p>
          <a:p>
            <a:r>
              <a:rPr lang="fi-FI" dirty="0"/>
              <a:t>www.JOUNILEHTIMAKI.fi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409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C4171FF3-A32E-8586-3F0D-C260E0B969C6}"/>
              </a:ext>
            </a:extLst>
          </p:cNvPr>
          <p:cNvSpPr txBox="1"/>
          <p:nvPr/>
        </p:nvSpPr>
        <p:spPr>
          <a:xfrm>
            <a:off x="987552" y="868681"/>
            <a:ext cx="918057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200" dirty="0"/>
              <a:t>Oikeudenkäyntien kesto </a:t>
            </a:r>
          </a:p>
          <a:p>
            <a:r>
              <a:rPr lang="fi-FI" sz="2200" dirty="0"/>
              <a:t> </a:t>
            </a:r>
          </a:p>
          <a:p>
            <a:r>
              <a:rPr lang="fi-FI" sz="2200" dirty="0"/>
              <a:t>Tuomioistuinten ja oikeudenhoidon resurssit </a:t>
            </a:r>
          </a:p>
          <a:p>
            <a:endParaRPr lang="fi-FI" sz="2200" dirty="0"/>
          </a:p>
          <a:p>
            <a:r>
              <a:rPr lang="fi-FI" sz="2200" dirty="0"/>
              <a:t>Oikeudenkäyntikulujen kasvu</a:t>
            </a:r>
          </a:p>
          <a:p>
            <a:endParaRPr lang="fi-FI" sz="2200" dirty="0"/>
          </a:p>
          <a:p>
            <a:r>
              <a:rPr lang="fi-FI" sz="2200" dirty="0"/>
              <a:t>Oikeusavun saatavuus </a:t>
            </a:r>
          </a:p>
          <a:p>
            <a:r>
              <a:rPr lang="fi-FI" sz="2200" dirty="0"/>
              <a:t> </a:t>
            </a:r>
          </a:p>
          <a:p>
            <a:r>
              <a:rPr lang="fi-FI" sz="2200" dirty="0"/>
              <a:t>Oikeudenkäyntien digitalisoituminen </a:t>
            </a:r>
          </a:p>
          <a:p>
            <a:endParaRPr lang="fi-FI" sz="2200" dirty="0"/>
          </a:p>
          <a:p>
            <a:r>
              <a:rPr lang="fi-FI" sz="2200" dirty="0"/>
              <a:t>Tekoäly tulee myös oikeudenhoitoon </a:t>
            </a:r>
          </a:p>
          <a:p>
            <a:endParaRPr lang="fi-FI" sz="2200" dirty="0"/>
          </a:p>
          <a:p>
            <a:r>
              <a:rPr lang="fi-FI" sz="2200" dirty="0"/>
              <a:t>Oikeudenkäynnin ymmärrettävyys </a:t>
            </a:r>
          </a:p>
          <a:p>
            <a:endParaRPr lang="fi-FI" sz="2200" dirty="0"/>
          </a:p>
          <a:p>
            <a:r>
              <a:rPr lang="fi-FI" sz="2200" dirty="0" err="1"/>
              <a:t>Monikulttuuristuva</a:t>
            </a:r>
            <a:r>
              <a:rPr lang="fi-FI" sz="2200" dirty="0"/>
              <a:t> Suomi </a:t>
            </a:r>
          </a:p>
        </p:txBody>
      </p:sp>
    </p:spTree>
    <p:extLst>
      <p:ext uri="{BB962C8B-B14F-4D97-AF65-F5344CB8AC3E}">
        <p14:creationId xmlns:p14="http://schemas.microsoft.com/office/powerpoint/2010/main" val="3302088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8B048-9DD9-1F38-8449-6A5FDEA66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168E6DC3-C1A1-05F3-3644-F978A6352310}"/>
              </a:ext>
            </a:extLst>
          </p:cNvPr>
          <p:cNvSpPr txBox="1"/>
          <p:nvPr/>
        </p:nvSpPr>
        <p:spPr>
          <a:xfrm>
            <a:off x="987552" y="868681"/>
            <a:ext cx="918057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200" dirty="0"/>
              <a:t>Haavoittuvassa asemassa olevat henkilöt </a:t>
            </a:r>
          </a:p>
          <a:p>
            <a:endParaRPr lang="fi-FI" sz="2200" dirty="0"/>
          </a:p>
          <a:p>
            <a:r>
              <a:rPr lang="fi-FI" sz="2200" dirty="0"/>
              <a:t>Julkisuus ja sosiaalinen media </a:t>
            </a:r>
          </a:p>
          <a:p>
            <a:endParaRPr lang="fi-FI" sz="2200" dirty="0"/>
          </a:p>
          <a:p>
            <a:r>
              <a:rPr lang="fi-FI" sz="2200" dirty="0"/>
              <a:t>Luottamus tuomioistuimiin </a:t>
            </a:r>
          </a:p>
          <a:p>
            <a:endParaRPr lang="fi-FI" sz="2200" dirty="0"/>
          </a:p>
          <a:p>
            <a:r>
              <a:rPr lang="fi-FI" sz="2200" dirty="0"/>
              <a:t>Viisi kysymystä tulevaisuuteen:</a:t>
            </a:r>
          </a:p>
          <a:p>
            <a:r>
              <a:rPr lang="fi-FI" sz="2200" dirty="0"/>
              <a:t>1) Pääseekö jokainen Suomessa tosiasiassa oikeuksiinsa? </a:t>
            </a:r>
          </a:p>
          <a:p>
            <a:r>
              <a:rPr lang="fi-FI" sz="2200" dirty="0"/>
              <a:t>2) Saako hän ratkaisun kohtuullisessa ajassa? </a:t>
            </a:r>
          </a:p>
          <a:p>
            <a:r>
              <a:rPr lang="fi-FI" sz="2200" dirty="0"/>
              <a:t>3) Onko hänellä varaa käyttää oikeuksiaan? </a:t>
            </a:r>
          </a:p>
          <a:p>
            <a:r>
              <a:rPr lang="fi-FI" sz="2200" dirty="0"/>
              <a:t>4) Ymmärtääkö hän, miten ja miksi hänen asiansa ratkaistiin? </a:t>
            </a:r>
          </a:p>
          <a:p>
            <a:r>
              <a:rPr lang="fi-FI" sz="2200" dirty="0"/>
              <a:t>5) Luottaako hän lopputuloksesta riippumatta siihen, että häntä  kohdeltiin oikeudenmukaisesti? </a:t>
            </a:r>
          </a:p>
        </p:txBody>
      </p:sp>
    </p:spTree>
    <p:extLst>
      <p:ext uri="{BB962C8B-B14F-4D97-AF65-F5344CB8AC3E}">
        <p14:creationId xmlns:p14="http://schemas.microsoft.com/office/powerpoint/2010/main" val="4221872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54CF1-B55F-39C5-3B96-1A5F5E141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7A2E5210-D910-5FC1-9021-8FE5D5E55021}"/>
              </a:ext>
            </a:extLst>
          </p:cNvPr>
          <p:cNvSpPr txBox="1"/>
          <p:nvPr/>
        </p:nvSpPr>
        <p:spPr>
          <a:xfrm>
            <a:off x="987552" y="868681"/>
            <a:ext cx="91805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200" dirty="0"/>
              <a:t>Oikeusvaltion todellinen mittari ei ole se, kuinka hienot lait meillä on, vaan se, miten oikeusturva toteutuu yksittäisen ihmisen kohdalla silloin, kun hän sitä tarvitsee.</a:t>
            </a:r>
          </a:p>
        </p:txBody>
      </p:sp>
    </p:spTree>
    <p:extLst>
      <p:ext uri="{BB962C8B-B14F-4D97-AF65-F5344CB8AC3E}">
        <p14:creationId xmlns:p14="http://schemas.microsoft.com/office/powerpoint/2010/main" val="2479568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88A332-8178-6D37-5E2D-1859D1CBF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94DDC893-E5EF-4CDE-B040-BA5B53AAD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5F1A06D-D369-4974-8208-56120C5E7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DAD27A50-88D7-4E2A-8488-F2879768A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47C6ACD-2325-48C6-B9F3-C21563A05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081DF83-4F35-4560-87E6-0DE8AAAC3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C704F0F-1CD8-4DC1-AEE9-225958232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5E36A266-06DD-C2DF-95CD-189B97D5AE1A}"/>
              </a:ext>
            </a:extLst>
          </p:cNvPr>
          <p:cNvSpPr txBox="1"/>
          <p:nvPr/>
        </p:nvSpPr>
        <p:spPr>
          <a:xfrm>
            <a:off x="635458" y="4542502"/>
            <a:ext cx="9186063" cy="11899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Kiitos! </a:t>
            </a:r>
            <a:r>
              <a:rPr lang="en-US" sz="2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Kysymyksiä</a:t>
            </a:r>
            <a:r>
              <a:rPr lang="en-US" sz="2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6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6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342900" indent="-342900">
              <a:spcBef>
                <a:spcPct val="0"/>
              </a:spcBef>
              <a:spcAft>
                <a:spcPts val="600"/>
              </a:spcAft>
            </a:pPr>
            <a:endParaRPr lang="en-US" sz="6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6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7B4E3B15-053B-7BA5-8C06-0AFD358DB7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2658" y="2057401"/>
            <a:ext cx="6809844" cy="367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747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219</TotalTime>
  <Words>135</Words>
  <Application>Microsoft Office PowerPoint</Application>
  <PresentationFormat>Laajakuva</PresentationFormat>
  <Paragraphs>37</Paragraphs>
  <Slides>5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Aptos</vt:lpstr>
      <vt:lpstr>Century Gothic</vt:lpstr>
      <vt:lpstr>Wingdings 3</vt:lpstr>
      <vt:lpstr>Ioni</vt:lpstr>
      <vt:lpstr>Suomen Maallikkotuomarit ry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Jouni Lehtimäki</dc:creator>
  <cp:lastModifiedBy>Jouni Lehtimäki</cp:lastModifiedBy>
  <cp:revision>17</cp:revision>
  <dcterms:created xsi:type="dcterms:W3CDTF">2026-02-04T12:16:58Z</dcterms:created>
  <dcterms:modified xsi:type="dcterms:W3CDTF">2026-09-20T14:27:57Z</dcterms:modified>
</cp:coreProperties>
</file>