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6" r:id="rId2"/>
    <p:sldId id="257" r:id="rId3"/>
    <p:sldId id="258" r:id="rId4"/>
    <p:sldId id="263" r:id="rId5"/>
    <p:sldId id="259" r:id="rId6"/>
    <p:sldId id="260" r:id="rId7"/>
    <p:sldId id="264" r:id="rId8"/>
    <p:sldId id="267" r:id="rId9"/>
    <p:sldId id="270" r:id="rId10"/>
    <p:sldId id="261" r:id="rId11"/>
    <p:sldId id="266" r:id="rId12"/>
    <p:sldId id="269" r:id="rId13"/>
    <p:sldId id="265" r:id="rId14"/>
    <p:sldId id="268" r:id="rId15"/>
  </p:sldIdLst>
  <p:sldSz cx="12192000" cy="6858000"/>
  <p:notesSz cx="6858000"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t>‹#›</a:t>
            </a:fld>
            <a:endParaRPr lang="en-US"/>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6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883030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99961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50643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289933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02097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67184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178088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79446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649433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t>3/21/2026</a:t>
            </a:fld>
            <a:endParaRPr lang="en-US"/>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t>‹#›</a:t>
            </a:fld>
            <a:endParaRPr lang="en-US"/>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389728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3/21/2026</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338028924"/>
      </p:ext>
    </p:extLst>
  </p:cSld>
  <p:clrMap bg1="dk1" tx1="lt1" bg2="dk2" tx2="lt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1" r:id="rId6"/>
    <p:sldLayoutId id="2147483737" r:id="rId7"/>
    <p:sldLayoutId id="2147483738" r:id="rId8"/>
    <p:sldLayoutId id="2147483739" r:id="rId9"/>
    <p:sldLayoutId id="2147483740" r:id="rId10"/>
    <p:sldLayoutId id="2147483742"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0105F5E-5B61-4F51-927C-5B28DB7DD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5882C1C4-D961-459C-91C5-334ABD6E63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16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A7B8B125-A98E-403C-9A7F-494FF789C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00" y="0"/>
            <a:ext cx="11322200" cy="6858000"/>
          </a:xfrm>
          <a:custGeom>
            <a:avLst/>
            <a:gdLst>
              <a:gd name="connsiteX0" fmla="*/ 0 w 11593823"/>
              <a:gd name="connsiteY0" fmla="*/ 0 h 6858000"/>
              <a:gd name="connsiteX1" fmla="*/ 2155010 w 11593823"/>
              <a:gd name="connsiteY1" fmla="*/ 0 h 6858000"/>
              <a:gd name="connsiteX2" fmla="*/ 4676142 w 11593823"/>
              <a:gd name="connsiteY2" fmla="*/ 0 h 6858000"/>
              <a:gd name="connsiteX3" fmla="*/ 4806770 w 11593823"/>
              <a:gd name="connsiteY3" fmla="*/ 0 h 6858000"/>
              <a:gd name="connsiteX4" fmla="*/ 4806770 w 11593823"/>
              <a:gd name="connsiteY4" fmla="*/ 2 h 6858000"/>
              <a:gd name="connsiteX5" fmla="*/ 9092864 w 11593823"/>
              <a:gd name="connsiteY5" fmla="*/ 2 h 6858000"/>
              <a:gd name="connsiteX6" fmla="*/ 9092866 w 11593823"/>
              <a:gd name="connsiteY6" fmla="*/ 0 h 6858000"/>
              <a:gd name="connsiteX7" fmla="*/ 11322200 w 11593823"/>
              <a:gd name="connsiteY7" fmla="*/ 0 h 6858000"/>
              <a:gd name="connsiteX8" fmla="*/ 11322198 w 11593823"/>
              <a:gd name="connsiteY8" fmla="*/ 2 h 6858000"/>
              <a:gd name="connsiteX9" fmla="*/ 11593823 w 11593823"/>
              <a:gd name="connsiteY9" fmla="*/ 2 h 6858000"/>
              <a:gd name="connsiteX10" fmla="*/ 11322197 w 11593823"/>
              <a:gd name="connsiteY10" fmla="*/ 4 h 6858000"/>
              <a:gd name="connsiteX11" fmla="*/ 5311608 w 11593823"/>
              <a:gd name="connsiteY11" fmla="*/ 6858000 h 6858000"/>
              <a:gd name="connsiteX12" fmla="*/ 5288856 w 11593823"/>
              <a:gd name="connsiteY12" fmla="*/ 6858000 h 6858000"/>
              <a:gd name="connsiteX13" fmla="*/ 4806770 w 11593823"/>
              <a:gd name="connsiteY13" fmla="*/ 6858000 h 6858000"/>
              <a:gd name="connsiteX14" fmla="*/ 4676142 w 11593823"/>
              <a:gd name="connsiteY14" fmla="*/ 6858000 h 6858000"/>
              <a:gd name="connsiteX15" fmla="*/ 3082273 w 11593823"/>
              <a:gd name="connsiteY15" fmla="*/ 6858000 h 6858000"/>
              <a:gd name="connsiteX16" fmla="*/ 2625273 w 11593823"/>
              <a:gd name="connsiteY16" fmla="*/ 6858000 h 6858000"/>
              <a:gd name="connsiteX17" fmla="*/ 2155010 w 11593823"/>
              <a:gd name="connsiteY17" fmla="*/ 6858000 h 6858000"/>
              <a:gd name="connsiteX18" fmla="*/ 0 w 11593823"/>
              <a:gd name="connsiteY18" fmla="*/ 6858000 h 6858000"/>
              <a:gd name="connsiteX0" fmla="*/ 0 w 11593823"/>
              <a:gd name="connsiteY0" fmla="*/ 0 h 6858000"/>
              <a:gd name="connsiteX1" fmla="*/ 2155010 w 11593823"/>
              <a:gd name="connsiteY1" fmla="*/ 0 h 6858000"/>
              <a:gd name="connsiteX2" fmla="*/ 4676142 w 11593823"/>
              <a:gd name="connsiteY2" fmla="*/ 0 h 6858000"/>
              <a:gd name="connsiteX3" fmla="*/ 4806770 w 11593823"/>
              <a:gd name="connsiteY3" fmla="*/ 0 h 6858000"/>
              <a:gd name="connsiteX4" fmla="*/ 4806770 w 11593823"/>
              <a:gd name="connsiteY4" fmla="*/ 2 h 6858000"/>
              <a:gd name="connsiteX5" fmla="*/ 9092864 w 11593823"/>
              <a:gd name="connsiteY5" fmla="*/ 2 h 6858000"/>
              <a:gd name="connsiteX6" fmla="*/ 11322200 w 11593823"/>
              <a:gd name="connsiteY6" fmla="*/ 0 h 6858000"/>
              <a:gd name="connsiteX7" fmla="*/ 11322198 w 11593823"/>
              <a:gd name="connsiteY7" fmla="*/ 2 h 6858000"/>
              <a:gd name="connsiteX8" fmla="*/ 11593823 w 11593823"/>
              <a:gd name="connsiteY8" fmla="*/ 2 h 6858000"/>
              <a:gd name="connsiteX9" fmla="*/ 11322197 w 11593823"/>
              <a:gd name="connsiteY9" fmla="*/ 4 h 6858000"/>
              <a:gd name="connsiteX10" fmla="*/ 5311608 w 11593823"/>
              <a:gd name="connsiteY10" fmla="*/ 6858000 h 6858000"/>
              <a:gd name="connsiteX11" fmla="*/ 5288856 w 11593823"/>
              <a:gd name="connsiteY11" fmla="*/ 6858000 h 6858000"/>
              <a:gd name="connsiteX12" fmla="*/ 4806770 w 11593823"/>
              <a:gd name="connsiteY12" fmla="*/ 6858000 h 6858000"/>
              <a:gd name="connsiteX13" fmla="*/ 4676142 w 11593823"/>
              <a:gd name="connsiteY13" fmla="*/ 6858000 h 6858000"/>
              <a:gd name="connsiteX14" fmla="*/ 3082273 w 11593823"/>
              <a:gd name="connsiteY14" fmla="*/ 6858000 h 6858000"/>
              <a:gd name="connsiteX15" fmla="*/ 2625273 w 11593823"/>
              <a:gd name="connsiteY15" fmla="*/ 6858000 h 6858000"/>
              <a:gd name="connsiteX16" fmla="*/ 2155010 w 11593823"/>
              <a:gd name="connsiteY16" fmla="*/ 6858000 h 6858000"/>
              <a:gd name="connsiteX17" fmla="*/ 0 w 11593823"/>
              <a:gd name="connsiteY17" fmla="*/ 6858000 h 6858000"/>
              <a:gd name="connsiteX18" fmla="*/ 0 w 11593823"/>
              <a:gd name="connsiteY18" fmla="*/ 0 h 6858000"/>
              <a:gd name="connsiteX0" fmla="*/ 0 w 11593823"/>
              <a:gd name="connsiteY0" fmla="*/ 0 h 6858000"/>
              <a:gd name="connsiteX1" fmla="*/ 2155010 w 11593823"/>
              <a:gd name="connsiteY1" fmla="*/ 0 h 6858000"/>
              <a:gd name="connsiteX2" fmla="*/ 4676142 w 11593823"/>
              <a:gd name="connsiteY2" fmla="*/ 0 h 6858000"/>
              <a:gd name="connsiteX3" fmla="*/ 4806770 w 11593823"/>
              <a:gd name="connsiteY3" fmla="*/ 0 h 6858000"/>
              <a:gd name="connsiteX4" fmla="*/ 4806770 w 11593823"/>
              <a:gd name="connsiteY4" fmla="*/ 2 h 6858000"/>
              <a:gd name="connsiteX5" fmla="*/ 11322200 w 11593823"/>
              <a:gd name="connsiteY5" fmla="*/ 0 h 6858000"/>
              <a:gd name="connsiteX6" fmla="*/ 11322198 w 11593823"/>
              <a:gd name="connsiteY6" fmla="*/ 2 h 6858000"/>
              <a:gd name="connsiteX7" fmla="*/ 11593823 w 11593823"/>
              <a:gd name="connsiteY7" fmla="*/ 2 h 6858000"/>
              <a:gd name="connsiteX8" fmla="*/ 11322197 w 11593823"/>
              <a:gd name="connsiteY8" fmla="*/ 4 h 6858000"/>
              <a:gd name="connsiteX9" fmla="*/ 5311608 w 11593823"/>
              <a:gd name="connsiteY9" fmla="*/ 6858000 h 6858000"/>
              <a:gd name="connsiteX10" fmla="*/ 5288856 w 11593823"/>
              <a:gd name="connsiteY10" fmla="*/ 6858000 h 6858000"/>
              <a:gd name="connsiteX11" fmla="*/ 4806770 w 11593823"/>
              <a:gd name="connsiteY11" fmla="*/ 6858000 h 6858000"/>
              <a:gd name="connsiteX12" fmla="*/ 4676142 w 11593823"/>
              <a:gd name="connsiteY12" fmla="*/ 6858000 h 6858000"/>
              <a:gd name="connsiteX13" fmla="*/ 3082273 w 11593823"/>
              <a:gd name="connsiteY13" fmla="*/ 6858000 h 6858000"/>
              <a:gd name="connsiteX14" fmla="*/ 2625273 w 11593823"/>
              <a:gd name="connsiteY14" fmla="*/ 6858000 h 6858000"/>
              <a:gd name="connsiteX15" fmla="*/ 2155010 w 11593823"/>
              <a:gd name="connsiteY15" fmla="*/ 6858000 h 6858000"/>
              <a:gd name="connsiteX16" fmla="*/ 0 w 11593823"/>
              <a:gd name="connsiteY16" fmla="*/ 6858000 h 6858000"/>
              <a:gd name="connsiteX17" fmla="*/ 0 w 11593823"/>
              <a:gd name="connsiteY17" fmla="*/ 0 h 6858000"/>
              <a:gd name="connsiteX0" fmla="*/ 0 w 11593823"/>
              <a:gd name="connsiteY0" fmla="*/ 0 h 6858000"/>
              <a:gd name="connsiteX1" fmla="*/ 2155010 w 11593823"/>
              <a:gd name="connsiteY1" fmla="*/ 0 h 6858000"/>
              <a:gd name="connsiteX2" fmla="*/ 4806770 w 11593823"/>
              <a:gd name="connsiteY2" fmla="*/ 0 h 6858000"/>
              <a:gd name="connsiteX3" fmla="*/ 4806770 w 11593823"/>
              <a:gd name="connsiteY3" fmla="*/ 2 h 6858000"/>
              <a:gd name="connsiteX4" fmla="*/ 11322200 w 11593823"/>
              <a:gd name="connsiteY4" fmla="*/ 0 h 6858000"/>
              <a:gd name="connsiteX5" fmla="*/ 11322198 w 11593823"/>
              <a:gd name="connsiteY5" fmla="*/ 2 h 6858000"/>
              <a:gd name="connsiteX6" fmla="*/ 11593823 w 11593823"/>
              <a:gd name="connsiteY6" fmla="*/ 2 h 6858000"/>
              <a:gd name="connsiteX7" fmla="*/ 11322197 w 11593823"/>
              <a:gd name="connsiteY7" fmla="*/ 4 h 6858000"/>
              <a:gd name="connsiteX8" fmla="*/ 5311608 w 11593823"/>
              <a:gd name="connsiteY8" fmla="*/ 6858000 h 6858000"/>
              <a:gd name="connsiteX9" fmla="*/ 5288856 w 11593823"/>
              <a:gd name="connsiteY9" fmla="*/ 6858000 h 6858000"/>
              <a:gd name="connsiteX10" fmla="*/ 4806770 w 11593823"/>
              <a:gd name="connsiteY10" fmla="*/ 6858000 h 6858000"/>
              <a:gd name="connsiteX11" fmla="*/ 4676142 w 11593823"/>
              <a:gd name="connsiteY11" fmla="*/ 6858000 h 6858000"/>
              <a:gd name="connsiteX12" fmla="*/ 3082273 w 11593823"/>
              <a:gd name="connsiteY12" fmla="*/ 6858000 h 6858000"/>
              <a:gd name="connsiteX13" fmla="*/ 2625273 w 11593823"/>
              <a:gd name="connsiteY13" fmla="*/ 6858000 h 6858000"/>
              <a:gd name="connsiteX14" fmla="*/ 2155010 w 11593823"/>
              <a:gd name="connsiteY14" fmla="*/ 6858000 h 6858000"/>
              <a:gd name="connsiteX15" fmla="*/ 0 w 11593823"/>
              <a:gd name="connsiteY15" fmla="*/ 6858000 h 6858000"/>
              <a:gd name="connsiteX16" fmla="*/ 0 w 11593823"/>
              <a:gd name="connsiteY16" fmla="*/ 0 h 6858000"/>
              <a:gd name="connsiteX0" fmla="*/ 0 w 11593823"/>
              <a:gd name="connsiteY0" fmla="*/ 0 h 6858000"/>
              <a:gd name="connsiteX1" fmla="*/ 2155010 w 11593823"/>
              <a:gd name="connsiteY1" fmla="*/ 0 h 6858000"/>
              <a:gd name="connsiteX2" fmla="*/ 4806770 w 11593823"/>
              <a:gd name="connsiteY2" fmla="*/ 0 h 6858000"/>
              <a:gd name="connsiteX3" fmla="*/ 11322200 w 11593823"/>
              <a:gd name="connsiteY3" fmla="*/ 0 h 6858000"/>
              <a:gd name="connsiteX4" fmla="*/ 11322198 w 11593823"/>
              <a:gd name="connsiteY4" fmla="*/ 2 h 6858000"/>
              <a:gd name="connsiteX5" fmla="*/ 11593823 w 11593823"/>
              <a:gd name="connsiteY5" fmla="*/ 2 h 6858000"/>
              <a:gd name="connsiteX6" fmla="*/ 11322197 w 11593823"/>
              <a:gd name="connsiteY6" fmla="*/ 4 h 6858000"/>
              <a:gd name="connsiteX7" fmla="*/ 5311608 w 11593823"/>
              <a:gd name="connsiteY7" fmla="*/ 6858000 h 6858000"/>
              <a:gd name="connsiteX8" fmla="*/ 5288856 w 11593823"/>
              <a:gd name="connsiteY8" fmla="*/ 6858000 h 6858000"/>
              <a:gd name="connsiteX9" fmla="*/ 4806770 w 11593823"/>
              <a:gd name="connsiteY9" fmla="*/ 6858000 h 6858000"/>
              <a:gd name="connsiteX10" fmla="*/ 4676142 w 11593823"/>
              <a:gd name="connsiteY10" fmla="*/ 6858000 h 6858000"/>
              <a:gd name="connsiteX11" fmla="*/ 3082273 w 11593823"/>
              <a:gd name="connsiteY11" fmla="*/ 6858000 h 6858000"/>
              <a:gd name="connsiteX12" fmla="*/ 2625273 w 11593823"/>
              <a:gd name="connsiteY12" fmla="*/ 6858000 h 6858000"/>
              <a:gd name="connsiteX13" fmla="*/ 2155010 w 11593823"/>
              <a:gd name="connsiteY13" fmla="*/ 6858000 h 6858000"/>
              <a:gd name="connsiteX14" fmla="*/ 0 w 11593823"/>
              <a:gd name="connsiteY14" fmla="*/ 6858000 h 6858000"/>
              <a:gd name="connsiteX15" fmla="*/ 0 w 11593823"/>
              <a:gd name="connsiteY15" fmla="*/ 0 h 6858000"/>
              <a:gd name="connsiteX0" fmla="*/ 0 w 11593823"/>
              <a:gd name="connsiteY0" fmla="*/ 0 h 6858000"/>
              <a:gd name="connsiteX1" fmla="*/ 2155010 w 11593823"/>
              <a:gd name="connsiteY1" fmla="*/ 0 h 6858000"/>
              <a:gd name="connsiteX2" fmla="*/ 11322200 w 11593823"/>
              <a:gd name="connsiteY2" fmla="*/ 0 h 6858000"/>
              <a:gd name="connsiteX3" fmla="*/ 11322198 w 11593823"/>
              <a:gd name="connsiteY3" fmla="*/ 2 h 6858000"/>
              <a:gd name="connsiteX4" fmla="*/ 11593823 w 11593823"/>
              <a:gd name="connsiteY4" fmla="*/ 2 h 6858000"/>
              <a:gd name="connsiteX5" fmla="*/ 11322197 w 11593823"/>
              <a:gd name="connsiteY5" fmla="*/ 4 h 6858000"/>
              <a:gd name="connsiteX6" fmla="*/ 5311608 w 11593823"/>
              <a:gd name="connsiteY6" fmla="*/ 6858000 h 6858000"/>
              <a:gd name="connsiteX7" fmla="*/ 5288856 w 11593823"/>
              <a:gd name="connsiteY7" fmla="*/ 6858000 h 6858000"/>
              <a:gd name="connsiteX8" fmla="*/ 4806770 w 11593823"/>
              <a:gd name="connsiteY8" fmla="*/ 6858000 h 6858000"/>
              <a:gd name="connsiteX9" fmla="*/ 4676142 w 11593823"/>
              <a:gd name="connsiteY9" fmla="*/ 6858000 h 6858000"/>
              <a:gd name="connsiteX10" fmla="*/ 3082273 w 11593823"/>
              <a:gd name="connsiteY10" fmla="*/ 6858000 h 6858000"/>
              <a:gd name="connsiteX11" fmla="*/ 2625273 w 11593823"/>
              <a:gd name="connsiteY11" fmla="*/ 6858000 h 6858000"/>
              <a:gd name="connsiteX12" fmla="*/ 2155010 w 11593823"/>
              <a:gd name="connsiteY12" fmla="*/ 6858000 h 6858000"/>
              <a:gd name="connsiteX13" fmla="*/ 0 w 11593823"/>
              <a:gd name="connsiteY13" fmla="*/ 6858000 h 6858000"/>
              <a:gd name="connsiteX14" fmla="*/ 0 w 11593823"/>
              <a:gd name="connsiteY14"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806770 w 11593823"/>
              <a:gd name="connsiteY7" fmla="*/ 6858000 h 6858000"/>
              <a:gd name="connsiteX8" fmla="*/ 4676142 w 11593823"/>
              <a:gd name="connsiteY8" fmla="*/ 6858000 h 6858000"/>
              <a:gd name="connsiteX9" fmla="*/ 3082273 w 11593823"/>
              <a:gd name="connsiteY9" fmla="*/ 6858000 h 6858000"/>
              <a:gd name="connsiteX10" fmla="*/ 2625273 w 11593823"/>
              <a:gd name="connsiteY10" fmla="*/ 6858000 h 6858000"/>
              <a:gd name="connsiteX11" fmla="*/ 2155010 w 11593823"/>
              <a:gd name="connsiteY11" fmla="*/ 6858000 h 6858000"/>
              <a:gd name="connsiteX12" fmla="*/ 0 w 11593823"/>
              <a:gd name="connsiteY12" fmla="*/ 6858000 h 6858000"/>
              <a:gd name="connsiteX13" fmla="*/ 0 w 11593823"/>
              <a:gd name="connsiteY13"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806770 w 11593823"/>
              <a:gd name="connsiteY7" fmla="*/ 6858000 h 6858000"/>
              <a:gd name="connsiteX8" fmla="*/ 4676142 w 11593823"/>
              <a:gd name="connsiteY8" fmla="*/ 6858000 h 6858000"/>
              <a:gd name="connsiteX9" fmla="*/ 2625273 w 11593823"/>
              <a:gd name="connsiteY9" fmla="*/ 6858000 h 6858000"/>
              <a:gd name="connsiteX10" fmla="*/ 2155010 w 11593823"/>
              <a:gd name="connsiteY10" fmla="*/ 6858000 h 6858000"/>
              <a:gd name="connsiteX11" fmla="*/ 0 w 11593823"/>
              <a:gd name="connsiteY11" fmla="*/ 6858000 h 6858000"/>
              <a:gd name="connsiteX12" fmla="*/ 0 w 11593823"/>
              <a:gd name="connsiteY12"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806770 w 11593823"/>
              <a:gd name="connsiteY7" fmla="*/ 6858000 h 6858000"/>
              <a:gd name="connsiteX8" fmla="*/ 4676142 w 11593823"/>
              <a:gd name="connsiteY8" fmla="*/ 6858000 h 6858000"/>
              <a:gd name="connsiteX9" fmla="*/ 2155010 w 11593823"/>
              <a:gd name="connsiteY9" fmla="*/ 6858000 h 6858000"/>
              <a:gd name="connsiteX10" fmla="*/ 0 w 11593823"/>
              <a:gd name="connsiteY10" fmla="*/ 6858000 h 6858000"/>
              <a:gd name="connsiteX11" fmla="*/ 0 w 11593823"/>
              <a:gd name="connsiteY11"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806770 w 11593823"/>
              <a:gd name="connsiteY7" fmla="*/ 6858000 h 6858000"/>
              <a:gd name="connsiteX8" fmla="*/ 4676142 w 11593823"/>
              <a:gd name="connsiteY8" fmla="*/ 6858000 h 6858000"/>
              <a:gd name="connsiteX9" fmla="*/ 2155010 w 11593823"/>
              <a:gd name="connsiteY9" fmla="*/ 6858000 h 6858000"/>
              <a:gd name="connsiteX10" fmla="*/ 0 w 11593823"/>
              <a:gd name="connsiteY10" fmla="*/ 6858000 h 6858000"/>
              <a:gd name="connsiteX11" fmla="*/ 0 w 11593823"/>
              <a:gd name="connsiteY11"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806770 w 11593823"/>
              <a:gd name="connsiteY7" fmla="*/ 6858000 h 6858000"/>
              <a:gd name="connsiteX8" fmla="*/ 4676142 w 11593823"/>
              <a:gd name="connsiteY8" fmla="*/ 6858000 h 6858000"/>
              <a:gd name="connsiteX9" fmla="*/ 0 w 11593823"/>
              <a:gd name="connsiteY9" fmla="*/ 6858000 h 6858000"/>
              <a:gd name="connsiteX10" fmla="*/ 0 w 11593823"/>
              <a:gd name="connsiteY10"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4676142 w 11593823"/>
              <a:gd name="connsiteY7" fmla="*/ 6858000 h 6858000"/>
              <a:gd name="connsiteX8" fmla="*/ 0 w 11593823"/>
              <a:gd name="connsiteY8" fmla="*/ 6858000 h 6858000"/>
              <a:gd name="connsiteX9" fmla="*/ 0 w 11593823"/>
              <a:gd name="connsiteY9"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5288856 w 11593823"/>
              <a:gd name="connsiteY6" fmla="*/ 6858000 h 6858000"/>
              <a:gd name="connsiteX7" fmla="*/ 0 w 11593823"/>
              <a:gd name="connsiteY7" fmla="*/ 6858000 h 6858000"/>
              <a:gd name="connsiteX8" fmla="*/ 0 w 11593823"/>
              <a:gd name="connsiteY8" fmla="*/ 0 h 6858000"/>
              <a:gd name="connsiteX0" fmla="*/ 0 w 11593823"/>
              <a:gd name="connsiteY0" fmla="*/ 0 h 6858000"/>
              <a:gd name="connsiteX1" fmla="*/ 11322200 w 11593823"/>
              <a:gd name="connsiteY1" fmla="*/ 0 h 6858000"/>
              <a:gd name="connsiteX2" fmla="*/ 11322198 w 11593823"/>
              <a:gd name="connsiteY2" fmla="*/ 2 h 6858000"/>
              <a:gd name="connsiteX3" fmla="*/ 11593823 w 11593823"/>
              <a:gd name="connsiteY3" fmla="*/ 2 h 6858000"/>
              <a:gd name="connsiteX4" fmla="*/ 11322197 w 11593823"/>
              <a:gd name="connsiteY4" fmla="*/ 4 h 6858000"/>
              <a:gd name="connsiteX5" fmla="*/ 5311608 w 11593823"/>
              <a:gd name="connsiteY5" fmla="*/ 6858000 h 6858000"/>
              <a:gd name="connsiteX6" fmla="*/ 0 w 11593823"/>
              <a:gd name="connsiteY6" fmla="*/ 6858000 h 6858000"/>
              <a:gd name="connsiteX7" fmla="*/ 0 w 11593823"/>
              <a:gd name="connsiteY7" fmla="*/ 0 h 6858000"/>
              <a:gd name="connsiteX0" fmla="*/ 0 w 11322200"/>
              <a:gd name="connsiteY0" fmla="*/ 0 h 6858000"/>
              <a:gd name="connsiteX1" fmla="*/ 11322200 w 11322200"/>
              <a:gd name="connsiteY1" fmla="*/ 0 h 6858000"/>
              <a:gd name="connsiteX2" fmla="*/ 11322198 w 11322200"/>
              <a:gd name="connsiteY2" fmla="*/ 2 h 6858000"/>
              <a:gd name="connsiteX3" fmla="*/ 11322197 w 11322200"/>
              <a:gd name="connsiteY3" fmla="*/ 4 h 6858000"/>
              <a:gd name="connsiteX4" fmla="*/ 5311608 w 11322200"/>
              <a:gd name="connsiteY4" fmla="*/ 6858000 h 6858000"/>
              <a:gd name="connsiteX5" fmla="*/ 0 w 11322200"/>
              <a:gd name="connsiteY5" fmla="*/ 6858000 h 6858000"/>
              <a:gd name="connsiteX6" fmla="*/ 0 w 11322200"/>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22200" h="6858000">
                <a:moveTo>
                  <a:pt x="0" y="0"/>
                </a:moveTo>
                <a:lnTo>
                  <a:pt x="11322200" y="0"/>
                </a:lnTo>
                <a:lnTo>
                  <a:pt x="11322198" y="2"/>
                </a:lnTo>
                <a:cubicBezTo>
                  <a:pt x="11322198" y="3"/>
                  <a:pt x="11322197" y="3"/>
                  <a:pt x="11322197" y="4"/>
                </a:cubicBezTo>
                <a:lnTo>
                  <a:pt x="5311608" y="6858000"/>
                </a:lnTo>
                <a:lnTo>
                  <a:pt x="0" y="6858000"/>
                </a:lnTo>
                <a:lnTo>
                  <a:pt x="0"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bstrakti Genetic soveltuvuusselvitys">
            <a:extLst>
              <a:ext uri="{FF2B5EF4-FFF2-40B4-BE49-F238E27FC236}">
                <a16:creationId xmlns:a16="http://schemas.microsoft.com/office/drawing/2014/main" id="{0B1852B2-AD71-E55F-3626-5EA6561A4505}"/>
              </a:ext>
            </a:extLst>
          </p:cNvPr>
          <p:cNvPicPr>
            <a:picLocks noChangeAspect="1"/>
          </p:cNvPicPr>
          <p:nvPr/>
        </p:nvPicPr>
        <p:blipFill>
          <a:blip r:embed="rId2">
            <a:alphaModFix amt="60000"/>
          </a:blip>
          <a:srcRect t="228" r="-1" b="-1"/>
          <a:stretch>
            <a:fillRect/>
          </a:stretch>
        </p:blipFill>
        <p:spPr>
          <a:xfrm>
            <a:off x="5318308" y="10"/>
            <a:ext cx="6873692" cy="6857990"/>
          </a:xfrm>
          <a:custGeom>
            <a:avLst/>
            <a:gdLst/>
            <a:ahLst/>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close/>
              </a:path>
            </a:pathLst>
          </a:custGeom>
        </p:spPr>
      </p:pic>
      <p:sp>
        <p:nvSpPr>
          <p:cNvPr id="2" name="Otsikko 1">
            <a:extLst>
              <a:ext uri="{FF2B5EF4-FFF2-40B4-BE49-F238E27FC236}">
                <a16:creationId xmlns:a16="http://schemas.microsoft.com/office/drawing/2014/main" id="{A8D8C4E6-68E7-18F2-58E5-4A96534EF214}"/>
              </a:ext>
            </a:extLst>
          </p:cNvPr>
          <p:cNvSpPr>
            <a:spLocks noGrp="1"/>
          </p:cNvSpPr>
          <p:nvPr>
            <p:ph type="ctrTitle"/>
          </p:nvPr>
        </p:nvSpPr>
        <p:spPr>
          <a:xfrm>
            <a:off x="1160891" y="1061686"/>
            <a:ext cx="7323046" cy="3238465"/>
          </a:xfrm>
        </p:spPr>
        <p:txBody>
          <a:bodyPr anchor="t">
            <a:normAutofit fontScale="90000"/>
          </a:bodyPr>
          <a:lstStyle/>
          <a:p>
            <a:pPr algn="ctr"/>
            <a:r>
              <a:rPr lang="fi-FI" sz="6600" cap="none" dirty="0"/>
              <a:t>Ihmiskauppa</a:t>
            </a:r>
            <a:br>
              <a:rPr lang="fi-FI" sz="6600" cap="none" dirty="0"/>
            </a:br>
            <a:r>
              <a:rPr lang="fi-FI" sz="6600" cap="none" dirty="0"/>
              <a:t>ja sen ilmenemismuodot</a:t>
            </a:r>
            <a:br>
              <a:rPr lang="fi-FI" sz="6600" cap="none" dirty="0"/>
            </a:br>
            <a:r>
              <a:rPr lang="fi-FI" sz="3100" cap="none" dirty="0"/>
              <a:t>21.3.2026</a:t>
            </a:r>
          </a:p>
        </p:txBody>
      </p:sp>
      <p:sp>
        <p:nvSpPr>
          <p:cNvPr id="3" name="Alaotsikko 2">
            <a:extLst>
              <a:ext uri="{FF2B5EF4-FFF2-40B4-BE49-F238E27FC236}">
                <a16:creationId xmlns:a16="http://schemas.microsoft.com/office/drawing/2014/main" id="{A9972B96-3200-B1C8-AA46-651D07B34CE7}"/>
              </a:ext>
            </a:extLst>
          </p:cNvPr>
          <p:cNvSpPr>
            <a:spLocks noGrp="1"/>
          </p:cNvSpPr>
          <p:nvPr>
            <p:ph type="subTitle" idx="1"/>
          </p:nvPr>
        </p:nvSpPr>
        <p:spPr>
          <a:xfrm>
            <a:off x="1143000" y="5453796"/>
            <a:ext cx="4496783" cy="732996"/>
          </a:xfrm>
        </p:spPr>
        <p:txBody>
          <a:bodyPr anchor="t">
            <a:normAutofit/>
          </a:bodyPr>
          <a:lstStyle/>
          <a:p>
            <a:r>
              <a:rPr lang="fi-FI" dirty="0"/>
              <a:t>käräjätuomari Marko Ek, Keski-Suomen käräjäoikeus</a:t>
            </a:r>
          </a:p>
        </p:txBody>
      </p:sp>
      <p:cxnSp>
        <p:nvCxnSpPr>
          <p:cNvPr id="15" name="Straight Connector 14">
            <a:extLst>
              <a:ext uri="{FF2B5EF4-FFF2-40B4-BE49-F238E27FC236}">
                <a16:creationId xmlns:a16="http://schemas.microsoft.com/office/drawing/2014/main" id="{20B1C5DD-CB08-4407-9D12-CC2C42B047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88357" y="5151666"/>
            <a:ext cx="98606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1741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B16978-C41F-5885-761F-B1AF1345E3F8}"/>
              </a:ext>
            </a:extLst>
          </p:cNvPr>
          <p:cNvSpPr>
            <a:spLocks noGrp="1"/>
          </p:cNvSpPr>
          <p:nvPr>
            <p:ph type="title"/>
          </p:nvPr>
        </p:nvSpPr>
        <p:spPr/>
        <p:txBody>
          <a:bodyPr/>
          <a:lstStyle/>
          <a:p>
            <a:r>
              <a:rPr lang="fi-FI" dirty="0"/>
              <a:t>Ihmiskauppa oikeuskäytännön valossa</a:t>
            </a:r>
          </a:p>
        </p:txBody>
      </p:sp>
      <p:sp>
        <p:nvSpPr>
          <p:cNvPr id="3" name="Sisällön paikkamerkki 2">
            <a:extLst>
              <a:ext uri="{FF2B5EF4-FFF2-40B4-BE49-F238E27FC236}">
                <a16:creationId xmlns:a16="http://schemas.microsoft.com/office/drawing/2014/main" id="{858B3D02-7AA9-0C6E-FB96-3E481E80FC64}"/>
              </a:ext>
            </a:extLst>
          </p:cNvPr>
          <p:cNvSpPr>
            <a:spLocks noGrp="1"/>
          </p:cNvSpPr>
          <p:nvPr>
            <p:ph idx="1"/>
          </p:nvPr>
        </p:nvSpPr>
        <p:spPr/>
        <p:txBody>
          <a:bodyPr>
            <a:normAutofit fontScale="77500" lnSpcReduction="20000"/>
          </a:bodyPr>
          <a:lstStyle/>
          <a:p>
            <a:r>
              <a:rPr lang="fi-FI" dirty="0"/>
              <a:t>KKO 2022:2: A oli erehdyttämällä asianomistajia majoitusolosuhteista ja ansaintamahdollisuuksista Suomessa värvännyt heidät Thaimaasta Suomeen sekä kuljettanut, vastaanottanut ja majoittanut heidät käyttäen hyväkseen 26 asianomistajan A:sta ja majoitusleirin henkilökunnasta riippuvaista asemaa ja turvatonta tilaa heidän saattamisekseen marjojen ja sienten keräämistä käsittävään pakkotyöhön ja majoitusolosuhteiden osalta ihmisarvoa loukkaaviin olosuhteisiin. A:n katsottiin menettelyllään syyllistyneen 26 ihmiskaupparikokseen. 1 vuotta 10 kk.</a:t>
            </a:r>
          </a:p>
          <a:p>
            <a:r>
              <a:rPr lang="fi-FI" dirty="0"/>
              <a:t>KKO 2014:80: A oli Tampereella värvännyt 17-vuotiaan X:n saattaakseen tämän korvausta vastaan tapahtuvan sukupuoliyhteyden tai siihen rinnastettavan seksuaalisen teon tai siihen rinnastettavan seksuaalisen hyväksikäytön kohteeksi. A oli käyttänyt teossaan uhkausta ja kavaluutta saadakseen X:n vastoin tahtoaan ryhtymään korvausta vastaan tarjoamaan seksipalveluita. Hyöty oli mennyt lähinnä A:lle. Teko oli myös kokonaisuutena arvostellen törkeä, A tuomittiin törkeästä ihmiskaupasta törkeän parituksen sijaan. Ennen yksilöllisiä kohtuusseikkoja 2 vuotta 6 kuukautta.</a:t>
            </a:r>
          </a:p>
          <a:p>
            <a:r>
              <a:rPr lang="fi-FI" dirty="0"/>
              <a:t>Finlexissä 4 KKO:n ihmiskauppaan liittyvää oikeustapausta, lisäksi KKO 2015:89 ja KKO 2021:59</a:t>
            </a:r>
          </a:p>
        </p:txBody>
      </p:sp>
    </p:spTree>
    <p:extLst>
      <p:ext uri="{BB962C8B-B14F-4D97-AF65-F5344CB8AC3E}">
        <p14:creationId xmlns:p14="http://schemas.microsoft.com/office/powerpoint/2010/main" val="4056054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C14E06-AF95-10CD-F44F-E2885BF32BDD}"/>
              </a:ext>
            </a:extLst>
          </p:cNvPr>
          <p:cNvSpPr>
            <a:spLocks noGrp="1"/>
          </p:cNvSpPr>
          <p:nvPr>
            <p:ph type="title"/>
          </p:nvPr>
        </p:nvSpPr>
        <p:spPr/>
        <p:txBody>
          <a:bodyPr/>
          <a:lstStyle/>
          <a:p>
            <a:r>
              <a:rPr lang="fi-FI" dirty="0"/>
              <a:t>Ihmiskauppa oikeuskäytännön valossa</a:t>
            </a:r>
          </a:p>
        </p:txBody>
      </p:sp>
      <p:sp>
        <p:nvSpPr>
          <p:cNvPr id="3" name="Sisällön paikkamerkki 2">
            <a:extLst>
              <a:ext uri="{FF2B5EF4-FFF2-40B4-BE49-F238E27FC236}">
                <a16:creationId xmlns:a16="http://schemas.microsoft.com/office/drawing/2014/main" id="{9BD3F7EE-6506-4BFF-2E95-F39B9F7B24C1}"/>
              </a:ext>
            </a:extLst>
          </p:cNvPr>
          <p:cNvSpPr>
            <a:spLocks noGrp="1"/>
          </p:cNvSpPr>
          <p:nvPr>
            <p:ph idx="1"/>
          </p:nvPr>
        </p:nvSpPr>
        <p:spPr/>
        <p:txBody>
          <a:bodyPr>
            <a:normAutofit fontScale="92500" lnSpcReduction="20000"/>
          </a:bodyPr>
          <a:lstStyle/>
          <a:p>
            <a:r>
              <a:rPr lang="fi-FI" dirty="0"/>
              <a:t>Turun HO 30.9.2013 1700: pakkotyö ravintoloissa, ihmiskauppa, kiskonnantapainen työsyrjintä</a:t>
            </a:r>
          </a:p>
          <a:p>
            <a:r>
              <a:rPr lang="fi-FI" dirty="0"/>
              <a:t>Varsinais-Suomen käräjäoikeus 28.2.2025 R 21/5600: kaksi alaikäistä paperitonta nuorta päätyi vuonna 2011 työskentelemään Liedossa sijaitsevalla autohallilla – ei näytetty pakkotyötarkoitusta eikä tarkoitusta saattaa ihmisarvoa loukkaaviin olosuhteisiin</a:t>
            </a:r>
          </a:p>
          <a:p>
            <a:r>
              <a:rPr lang="fi-FI" dirty="0"/>
              <a:t>Tilastokeskus, Rangaistukset käräjäoikeuksittain ja rikoksittain (ihmiskauppa ja törkeä ihmiskauppa, oikeudessa tuomitut): vuonna 2019 2 tapausta, 2020 4 tapausta, 2021 2 tapausta, 2022 4 tapausta ja 2023 11 tapausta</a:t>
            </a:r>
          </a:p>
          <a:p>
            <a:r>
              <a:rPr lang="fi-FI" dirty="0"/>
              <a:t>Keski-Suomen käräjäoikeus: v- 2019-2023 ei yhtään tapausta</a:t>
            </a:r>
          </a:p>
          <a:p>
            <a:r>
              <a:rPr lang="fi-FI" dirty="0"/>
              <a:t>Hyvin harvinainen rikos oikeudessa – mistä tämä johtuu?</a:t>
            </a:r>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1141902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8B2108B-53BC-30AA-B477-431BF1CC2AEF}"/>
              </a:ext>
            </a:extLst>
          </p:cNvPr>
          <p:cNvSpPr>
            <a:spLocks noGrp="1"/>
          </p:cNvSpPr>
          <p:nvPr>
            <p:ph type="title"/>
          </p:nvPr>
        </p:nvSpPr>
        <p:spPr/>
        <p:txBody>
          <a:bodyPr/>
          <a:lstStyle/>
          <a:p>
            <a:r>
              <a:rPr lang="fi-FI" dirty="0"/>
              <a:t>Keski-Suomen käräjäoikeus 19.1.2018 nro 18/100182</a:t>
            </a:r>
          </a:p>
        </p:txBody>
      </p:sp>
      <p:sp>
        <p:nvSpPr>
          <p:cNvPr id="3" name="Sisällön paikkamerkki 2">
            <a:extLst>
              <a:ext uri="{FF2B5EF4-FFF2-40B4-BE49-F238E27FC236}">
                <a16:creationId xmlns:a16="http://schemas.microsoft.com/office/drawing/2014/main" id="{825AE704-B197-67CC-D61E-6409BDFFED89}"/>
              </a:ext>
            </a:extLst>
          </p:cNvPr>
          <p:cNvSpPr>
            <a:spLocks noGrp="1"/>
          </p:cNvSpPr>
          <p:nvPr>
            <p:ph idx="1"/>
          </p:nvPr>
        </p:nvSpPr>
        <p:spPr/>
        <p:txBody>
          <a:bodyPr>
            <a:normAutofit fontScale="77500" lnSpcReduction="20000"/>
          </a:bodyPr>
          <a:lstStyle/>
          <a:p>
            <a:r>
              <a:rPr lang="fi-FI" dirty="0"/>
              <a:t>”Lievemmän arvostelun puolesta puhuu se seikka, että -- Suomen ja Thaimaan viranomaisten myötävaikutuksella luotu thaimaalaisten marjanpoimijoiden rekrytointijärjestelmä altistaa jo lähtökohtaisesti poimijat tilanteisiin, joissa saatetaan joutua harkitsemaan ihmiskaupan tunnusmerkkien täyttymistä. Käräjäoikeuden mielestä on vaikea kuvitella, että Suomen kansalaiset tai EU-kansalaiset voisivat joutua Suomessa tämän jutun asianomistajien tilanteen kaltaiseen tilanteeseen. Näin ollen A ei ole itse aktiivisesti alusta alkaen luonut niitä rakenteita, joiden puitteissa poimijoiden rekrytointi on tapahtunut. Hän on ainoastaan käyttänyt hyväkseen jo olemassa olevia rakenteita ja menettelytapoja. Tämä tulee käräjäoikeuden mielestä ottaa huomioon rangaistuksen mittaamisessa.”</a:t>
            </a:r>
          </a:p>
          <a:p>
            <a:r>
              <a:rPr lang="fi-FI" dirty="0"/>
              <a:t>”Toiseksi asianomistajat ovat lähtökohtaisesti vapaaehtoisesti tulleet Suomeen ansaitsemaan rahaa. Tämä seikan osalta käräjäoikeus kuitenkin huomauttaa, että koska rekrytointiin on liittynyt erehdyttämistä, asianomistajien suostumusta ja vapaaehtoista saapumista Suomeen ei voi pitää pätevänä. Lisäksi asianomistajille olisi pitänyt olla tosiasiallinen mahdollisuus kieltäytyä työstä, lopettaa työn tekeminen tai poistua Suomesta, mitä ei tässä tapauksessa ole ollut.”</a:t>
            </a:r>
          </a:p>
        </p:txBody>
      </p:sp>
    </p:spTree>
    <p:extLst>
      <p:ext uri="{BB962C8B-B14F-4D97-AF65-F5344CB8AC3E}">
        <p14:creationId xmlns:p14="http://schemas.microsoft.com/office/powerpoint/2010/main" val="225894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C9F932-FDD9-F884-0E8F-D5CE5807B67F}"/>
              </a:ext>
            </a:extLst>
          </p:cNvPr>
          <p:cNvSpPr>
            <a:spLocks noGrp="1"/>
          </p:cNvSpPr>
          <p:nvPr>
            <p:ph type="title"/>
          </p:nvPr>
        </p:nvSpPr>
        <p:spPr/>
        <p:txBody>
          <a:bodyPr/>
          <a:lstStyle/>
          <a:p>
            <a:r>
              <a:rPr lang="fi-FI" dirty="0"/>
              <a:t>De </a:t>
            </a:r>
            <a:r>
              <a:rPr lang="fi-FI" dirty="0" err="1"/>
              <a:t>lege</a:t>
            </a:r>
            <a:r>
              <a:rPr lang="fi-FI" dirty="0"/>
              <a:t> </a:t>
            </a:r>
            <a:r>
              <a:rPr lang="fi-FI" dirty="0" err="1"/>
              <a:t>ferenda</a:t>
            </a:r>
            <a:endParaRPr lang="fi-FI" dirty="0"/>
          </a:p>
        </p:txBody>
      </p:sp>
      <p:sp>
        <p:nvSpPr>
          <p:cNvPr id="3" name="Sisällön paikkamerkki 2">
            <a:extLst>
              <a:ext uri="{FF2B5EF4-FFF2-40B4-BE49-F238E27FC236}">
                <a16:creationId xmlns:a16="http://schemas.microsoft.com/office/drawing/2014/main" id="{3DAB3B28-9ADC-D5C1-A86A-B0A9047BD7B8}"/>
              </a:ext>
            </a:extLst>
          </p:cNvPr>
          <p:cNvSpPr>
            <a:spLocks noGrp="1"/>
          </p:cNvSpPr>
          <p:nvPr>
            <p:ph idx="1"/>
          </p:nvPr>
        </p:nvSpPr>
        <p:spPr/>
        <p:txBody>
          <a:bodyPr>
            <a:normAutofit fontScale="92500" lnSpcReduction="20000"/>
          </a:bodyPr>
          <a:lstStyle/>
          <a:p>
            <a:r>
              <a:rPr lang="fi-FI" dirty="0"/>
              <a:t>EU:n ihmiskauppadirektiiviä päivitetty</a:t>
            </a:r>
          </a:p>
          <a:p>
            <a:r>
              <a:rPr lang="fi-FI" dirty="0"/>
              <a:t>Oikeusministeriön työryhmä esittää ihmiskauppakriminalisoinnin muuttamista</a:t>
            </a:r>
          </a:p>
          <a:p>
            <a:r>
              <a:rPr lang="fi-FI" dirty="0"/>
              <a:t>Sijaissynnyttäjäksi saattaminen lisättäisiin yhdeksi teon tarkoitukseksi</a:t>
            </a:r>
          </a:p>
          <a:p>
            <a:r>
              <a:rPr lang="fi-FI" dirty="0"/>
              <a:t>Uusi rangaistussäännös (25 luvun 3 d §) koskisi ihmiskaupan kohteena olevan henkilön hyväksikäyttöä ja tämä säännös tulisi myös oikeushenkilön rangaistusvastuun piiriin – voitaisiin tuomita hyväksikäyttöön syyllistyneelle yritykselle yhteisösakko</a:t>
            </a:r>
          </a:p>
          <a:p>
            <a:r>
              <a:rPr lang="fi-FI" dirty="0"/>
              <a:t>”Se, joka käyttää 3 tai 3 a §:ssä tarkoitetun rikoksen eli ihmiskaupan tai törkeän ihmiskaupan kohteena olevan henkilön suorittamaa palvelua, olisi tuomittava ihmiskaupan kohteena olevan henkilön hyväksikäytöstä sakkoon tai vankeuteen enintään yhdeksi vuodeksi.”</a:t>
            </a:r>
          </a:p>
        </p:txBody>
      </p:sp>
    </p:spTree>
    <p:extLst>
      <p:ext uri="{BB962C8B-B14F-4D97-AF65-F5344CB8AC3E}">
        <p14:creationId xmlns:p14="http://schemas.microsoft.com/office/powerpoint/2010/main" val="3564816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066B008-6616-DD92-2869-0F5ED5E715B7}"/>
              </a:ext>
            </a:extLst>
          </p:cNvPr>
          <p:cNvSpPr>
            <a:spLocks noGrp="1"/>
          </p:cNvSpPr>
          <p:nvPr>
            <p:ph type="title"/>
          </p:nvPr>
        </p:nvSpPr>
        <p:spPr/>
        <p:txBody>
          <a:bodyPr/>
          <a:lstStyle/>
          <a:p>
            <a:r>
              <a:rPr lang="fi-FI" dirty="0"/>
              <a:t>Kiitos!</a:t>
            </a:r>
          </a:p>
        </p:txBody>
      </p:sp>
    </p:spTree>
    <p:extLst>
      <p:ext uri="{BB962C8B-B14F-4D97-AF65-F5344CB8AC3E}">
        <p14:creationId xmlns:p14="http://schemas.microsoft.com/office/powerpoint/2010/main" val="2185606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2EDA72-30E6-0AA1-E074-39A4C65A7B1F}"/>
              </a:ext>
            </a:extLst>
          </p:cNvPr>
          <p:cNvSpPr>
            <a:spLocks noGrp="1"/>
          </p:cNvSpPr>
          <p:nvPr>
            <p:ph type="title"/>
          </p:nvPr>
        </p:nvSpPr>
        <p:spPr/>
        <p:txBody>
          <a:bodyPr/>
          <a:lstStyle/>
          <a:p>
            <a:r>
              <a:rPr lang="fi-FI" dirty="0"/>
              <a:t>Ihmiskauppa yhteiskunnallisena ilmiönä</a:t>
            </a:r>
          </a:p>
        </p:txBody>
      </p:sp>
      <p:sp>
        <p:nvSpPr>
          <p:cNvPr id="3" name="Sisällön paikkamerkki 2">
            <a:extLst>
              <a:ext uri="{FF2B5EF4-FFF2-40B4-BE49-F238E27FC236}">
                <a16:creationId xmlns:a16="http://schemas.microsoft.com/office/drawing/2014/main" id="{331782BA-4874-F296-F7C3-9CA172DA6C7A}"/>
              </a:ext>
            </a:extLst>
          </p:cNvPr>
          <p:cNvSpPr>
            <a:spLocks noGrp="1"/>
          </p:cNvSpPr>
          <p:nvPr>
            <p:ph idx="1"/>
          </p:nvPr>
        </p:nvSpPr>
        <p:spPr/>
        <p:txBody>
          <a:bodyPr>
            <a:normAutofit fontScale="70000" lnSpcReduction="20000"/>
          </a:bodyPr>
          <a:lstStyle/>
          <a:p>
            <a:endParaRPr lang="fi-FI" dirty="0"/>
          </a:p>
          <a:p>
            <a:r>
              <a:rPr lang="fi-FI" dirty="0"/>
              <a:t>Orjuutta ja erilaisia pakkotyön muotoja on esiintynyt historiassa ympäri maailman</a:t>
            </a:r>
          </a:p>
          <a:p>
            <a:r>
              <a:rPr lang="fi-FI" dirty="0"/>
              <a:t>Myös pyrkimyksiä orjuuden lakkauttamiseen antiikista nykypäivään</a:t>
            </a:r>
          </a:p>
          <a:p>
            <a:r>
              <a:rPr lang="fi-FI" dirty="0"/>
              <a:t>Orjuus kielletty Ranskan vallankumouksen 1794 yhteydessä (palautettiin myöhemmin), Britannian imperiumissa 1807 ja Yhdysvalloissa 1863, perustuslain 13. lisäys 1865</a:t>
            </a:r>
          </a:p>
          <a:p>
            <a:r>
              <a:rPr lang="fi-FI" dirty="0"/>
              <a:t>Orjuutta koskeva, </a:t>
            </a:r>
            <a:r>
              <a:rPr lang="fi-FI" dirty="0" err="1"/>
              <a:t>Genèvessä</a:t>
            </a:r>
            <a:r>
              <a:rPr lang="fi-FI" dirty="0"/>
              <a:t> 25. päivänä syyskuuta 1926 tehty kansainvälinen yleissopimus – orjuuden kielto</a:t>
            </a:r>
          </a:p>
          <a:p>
            <a:r>
              <a:rPr lang="fi-FI" dirty="0"/>
              <a:t>Maailmassa kuitenkin nykyisin 27,6 miljoonaa ihmistä pakkotyössä ja 22 miljoonaa pakkoavioliitossa (ILO ym., Global </a:t>
            </a:r>
            <a:r>
              <a:rPr lang="fi-FI" dirty="0" err="1"/>
              <a:t>Estimates</a:t>
            </a:r>
            <a:r>
              <a:rPr lang="fi-FI" dirty="0"/>
              <a:t> of </a:t>
            </a:r>
            <a:r>
              <a:rPr lang="fi-FI" dirty="0" err="1"/>
              <a:t>Modern</a:t>
            </a:r>
            <a:r>
              <a:rPr lang="fi-FI" dirty="0"/>
              <a:t> </a:t>
            </a:r>
            <a:r>
              <a:rPr lang="fi-FI" dirty="0" err="1"/>
              <a:t>Slavery</a:t>
            </a:r>
            <a:r>
              <a:rPr lang="fi-FI" dirty="0"/>
              <a:t>, 2022)</a:t>
            </a:r>
          </a:p>
          <a:p>
            <a:r>
              <a:rPr lang="fi-FI" dirty="0"/>
              <a:t>Pakkotyön tuottama rikoshyöty maailmassa 236 miljardia dollaria (ILO, </a:t>
            </a:r>
            <a:r>
              <a:rPr lang="fi-FI" dirty="0" err="1"/>
              <a:t>Profits</a:t>
            </a:r>
            <a:r>
              <a:rPr lang="fi-FI" dirty="0"/>
              <a:t> and </a:t>
            </a:r>
            <a:r>
              <a:rPr lang="fi-FI" dirty="0" err="1"/>
              <a:t>Poverty</a:t>
            </a:r>
            <a:r>
              <a:rPr lang="fi-FI" dirty="0"/>
              <a:t>: </a:t>
            </a:r>
            <a:r>
              <a:rPr lang="fi-FI" dirty="0" err="1"/>
              <a:t>The</a:t>
            </a:r>
            <a:r>
              <a:rPr lang="fi-FI" dirty="0"/>
              <a:t> </a:t>
            </a:r>
            <a:r>
              <a:rPr lang="fi-FI" dirty="0" err="1"/>
              <a:t>Economics</a:t>
            </a:r>
            <a:r>
              <a:rPr lang="fi-FI" dirty="0"/>
              <a:t> of </a:t>
            </a:r>
            <a:r>
              <a:rPr lang="fi-FI" dirty="0" err="1"/>
              <a:t>forced</a:t>
            </a:r>
            <a:r>
              <a:rPr lang="fi-FI" dirty="0"/>
              <a:t> labour 2024)</a:t>
            </a:r>
          </a:p>
          <a:p>
            <a:r>
              <a:rPr lang="fi-FI" dirty="0"/>
              <a:t>HE 34/2004 vp: vapaampi liikkuminen ja taloudellinen eriarvoistuminen ovat luoneet edellytyksiä lisääntyneelle ihmiskaupalle</a:t>
            </a:r>
          </a:p>
          <a:p>
            <a:endParaRPr lang="fi-FI" dirty="0"/>
          </a:p>
          <a:p>
            <a:endParaRPr lang="fi-FI" dirty="0"/>
          </a:p>
          <a:p>
            <a:endParaRPr lang="fi-FI" dirty="0"/>
          </a:p>
        </p:txBody>
      </p:sp>
    </p:spTree>
    <p:extLst>
      <p:ext uri="{BB962C8B-B14F-4D97-AF65-F5344CB8AC3E}">
        <p14:creationId xmlns:p14="http://schemas.microsoft.com/office/powerpoint/2010/main" val="2002796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6E857C-B9D5-E01B-E354-A8D6B0D6A2BC}"/>
              </a:ext>
            </a:extLst>
          </p:cNvPr>
          <p:cNvSpPr>
            <a:spLocks noGrp="1"/>
          </p:cNvSpPr>
          <p:nvPr>
            <p:ph type="title"/>
          </p:nvPr>
        </p:nvSpPr>
        <p:spPr/>
        <p:txBody>
          <a:bodyPr/>
          <a:lstStyle/>
          <a:p>
            <a:r>
              <a:rPr lang="fi-FI" dirty="0"/>
              <a:t>Kansainväliset ihmisoikeussopimukset</a:t>
            </a:r>
          </a:p>
        </p:txBody>
      </p:sp>
      <p:sp>
        <p:nvSpPr>
          <p:cNvPr id="3" name="Sisällön paikkamerkki 2">
            <a:extLst>
              <a:ext uri="{FF2B5EF4-FFF2-40B4-BE49-F238E27FC236}">
                <a16:creationId xmlns:a16="http://schemas.microsoft.com/office/drawing/2014/main" id="{E0479A2F-6A03-52E3-CE5A-27C5595BB7A7}"/>
              </a:ext>
            </a:extLst>
          </p:cNvPr>
          <p:cNvSpPr>
            <a:spLocks noGrp="1"/>
          </p:cNvSpPr>
          <p:nvPr>
            <p:ph idx="1"/>
          </p:nvPr>
        </p:nvSpPr>
        <p:spPr/>
        <p:txBody>
          <a:bodyPr>
            <a:normAutofit fontScale="85000" lnSpcReduction="10000"/>
          </a:bodyPr>
          <a:lstStyle/>
          <a:p>
            <a:r>
              <a:rPr lang="fi-FI" dirty="0"/>
              <a:t>Ihmisoikeuksien yleismaailmallinen julistus 1948</a:t>
            </a:r>
          </a:p>
          <a:p>
            <a:r>
              <a:rPr lang="fi-FI" dirty="0"/>
              <a:t>Kansalaisoikeuksia ja poliittisia oikeuksia koskeva kansainvälinen yleissopimus</a:t>
            </a:r>
          </a:p>
          <a:p>
            <a:r>
              <a:rPr lang="fi-FI" dirty="0"/>
              <a:t>Taloudellisia, sosiaalisia ja sivistyksellisiä oikeuksia koskeva kansainvälinen yleissopimus</a:t>
            </a:r>
          </a:p>
          <a:p>
            <a:r>
              <a:rPr lang="fi-FI" dirty="0"/>
              <a:t>Euroopan ihmisoikeussopimus, erit. 4 artiklan orjuuden ja pakkotyön kielto</a:t>
            </a:r>
          </a:p>
          <a:p>
            <a:r>
              <a:rPr lang="fi-FI" dirty="0"/>
              <a:t>Ihmiskauppa on monien keskeisten ihmisoikeuksien vastaista, mm. oikeus vapauteen ja itsemääräämisoikeuteen, oikeus henkilökohtaiseen turvallisuuteen, orjuuden ja pakkotyön kielto</a:t>
            </a:r>
          </a:p>
          <a:p>
            <a:r>
              <a:rPr lang="fi-FI" dirty="0"/>
              <a:t>Valtioilla velvoite ihmiskaupan estämiseen ja torjumiseen; ihmiskaupan kieltäminen ja rangaistavaksi säätäminen, ihmiskaupan uhrien suojaamistoimenpiteet, tehokkaat tutkintatoimenpiteet epäillyn ihmiskaupan tilanteissa (EIT S. M. v. Kroatia, 25.10.2020)</a:t>
            </a:r>
          </a:p>
          <a:p>
            <a:endParaRPr lang="fi-FI" dirty="0"/>
          </a:p>
          <a:p>
            <a:endParaRPr lang="fi-FI" dirty="0"/>
          </a:p>
        </p:txBody>
      </p:sp>
    </p:spTree>
    <p:extLst>
      <p:ext uri="{BB962C8B-B14F-4D97-AF65-F5344CB8AC3E}">
        <p14:creationId xmlns:p14="http://schemas.microsoft.com/office/powerpoint/2010/main" val="2717546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711BB4-779E-C9B3-3FF0-B85FAB338334}"/>
              </a:ext>
            </a:extLst>
          </p:cNvPr>
          <p:cNvSpPr>
            <a:spLocks noGrp="1"/>
          </p:cNvSpPr>
          <p:nvPr>
            <p:ph type="title"/>
          </p:nvPr>
        </p:nvSpPr>
        <p:spPr/>
        <p:txBody>
          <a:bodyPr/>
          <a:lstStyle/>
          <a:p>
            <a:r>
              <a:rPr lang="fi-FI" dirty="0"/>
              <a:t>Kansainvälinen ja eurooppalainen sääntely</a:t>
            </a:r>
          </a:p>
        </p:txBody>
      </p:sp>
      <p:sp>
        <p:nvSpPr>
          <p:cNvPr id="3" name="Sisällön paikkamerkki 2">
            <a:extLst>
              <a:ext uri="{FF2B5EF4-FFF2-40B4-BE49-F238E27FC236}">
                <a16:creationId xmlns:a16="http://schemas.microsoft.com/office/drawing/2014/main" id="{D174309E-E14E-110B-58FB-6F0ED5548F92}"/>
              </a:ext>
            </a:extLst>
          </p:cNvPr>
          <p:cNvSpPr>
            <a:spLocks noGrp="1"/>
          </p:cNvSpPr>
          <p:nvPr>
            <p:ph idx="1"/>
          </p:nvPr>
        </p:nvSpPr>
        <p:spPr/>
        <p:txBody>
          <a:bodyPr>
            <a:normAutofit fontScale="92500" lnSpcReduction="10000"/>
          </a:bodyPr>
          <a:lstStyle/>
          <a:p>
            <a:r>
              <a:rPr lang="fi-FI" dirty="0"/>
              <a:t>Kansainvälisen järjestäytyneen rikollisuuden vastaisen YK:n yleissopimuksen (ns. Palermon sopimuksen) ihmiskaupan, erityisesti naisten ja lasten kaupan ehkäisemistä, torjumista ja rankaisemista koskeva lisäpöytäkirja – ihmiskaupan määritelmä</a:t>
            </a:r>
          </a:p>
          <a:p>
            <a:r>
              <a:rPr lang="fi-FI" dirty="0"/>
              <a:t>Euroopan Neuvoston yleissopimus ihmiskaupan vastaisesta toiminnasta -  tarkennuksia määritelmään ja valtioille velvoitteita ihmiskaupan uhrien tunnistamiseen ja suojelemiseen</a:t>
            </a:r>
          </a:p>
          <a:p>
            <a:r>
              <a:rPr lang="fi-FI" dirty="0" err="1"/>
              <a:t>ILO:n</a:t>
            </a:r>
            <a:r>
              <a:rPr lang="fi-FI" dirty="0"/>
              <a:t> yleissopimukset, erityisesti pakkotyö</a:t>
            </a:r>
          </a:p>
          <a:p>
            <a:r>
              <a:rPr lang="fi-FI" dirty="0"/>
              <a:t>EU:n perusoikeuskirja, nimenomainen ihmiskaupan kielto</a:t>
            </a:r>
          </a:p>
          <a:p>
            <a:r>
              <a:rPr lang="fi-FI" dirty="0"/>
              <a:t>EU:n ihmiskaupan ehkäisemisestä ja torjumisesta sekä ihmiskaupan uhrien suojelemisesta annettu direktiivi, ihmiskaupan määritelmä</a:t>
            </a:r>
          </a:p>
          <a:p>
            <a:endParaRPr lang="fi-FI" dirty="0"/>
          </a:p>
        </p:txBody>
      </p:sp>
    </p:spTree>
    <p:extLst>
      <p:ext uri="{BB962C8B-B14F-4D97-AF65-F5344CB8AC3E}">
        <p14:creationId xmlns:p14="http://schemas.microsoft.com/office/powerpoint/2010/main" val="761716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9E846E-8257-F6D6-2C67-B860A2572FC9}"/>
              </a:ext>
            </a:extLst>
          </p:cNvPr>
          <p:cNvSpPr>
            <a:spLocks noGrp="1"/>
          </p:cNvSpPr>
          <p:nvPr>
            <p:ph type="title"/>
          </p:nvPr>
        </p:nvSpPr>
        <p:spPr/>
        <p:txBody>
          <a:bodyPr/>
          <a:lstStyle/>
          <a:p>
            <a:r>
              <a:rPr lang="fi-FI" dirty="0"/>
              <a:t>Ihmiskaupan torjunta Suomessa</a:t>
            </a:r>
          </a:p>
        </p:txBody>
      </p:sp>
      <p:sp>
        <p:nvSpPr>
          <p:cNvPr id="3" name="Sisällön paikkamerkki 2">
            <a:extLst>
              <a:ext uri="{FF2B5EF4-FFF2-40B4-BE49-F238E27FC236}">
                <a16:creationId xmlns:a16="http://schemas.microsoft.com/office/drawing/2014/main" id="{37F7E4F8-558B-9E37-85B0-D75A3C0AF73A}"/>
              </a:ext>
            </a:extLst>
          </p:cNvPr>
          <p:cNvSpPr>
            <a:spLocks noGrp="1"/>
          </p:cNvSpPr>
          <p:nvPr>
            <p:ph idx="1"/>
          </p:nvPr>
        </p:nvSpPr>
        <p:spPr/>
        <p:txBody>
          <a:bodyPr>
            <a:normAutofit fontScale="92500" lnSpcReduction="20000"/>
          </a:bodyPr>
          <a:lstStyle/>
          <a:p>
            <a:r>
              <a:rPr lang="fi-FI" dirty="0"/>
              <a:t>Laki kansainvälistä suojelua hakevan vastaanotosta sekä ihmiskaupan uhrin tunnistamisesta ja auttamisesta - ihmiskaupan uhrien auttamisjärjestelmä</a:t>
            </a:r>
          </a:p>
          <a:p>
            <a:r>
              <a:rPr lang="fi-FI" dirty="0"/>
              <a:t>Lupa- ja valvontavirasto, työsuojelu</a:t>
            </a:r>
          </a:p>
          <a:p>
            <a:r>
              <a:rPr lang="fi-FI" dirty="0"/>
              <a:t>Kolmas sektori</a:t>
            </a:r>
          </a:p>
          <a:p>
            <a:r>
              <a:rPr lang="fi-FI" dirty="0"/>
              <a:t>Rikosoikeusjärjestelmä poliisista syyttäjän kautta tuomioistuimiin</a:t>
            </a:r>
          </a:p>
          <a:p>
            <a:r>
              <a:rPr lang="fi-FI" dirty="0"/>
              <a:t>Ihmiskauppa kriminalisoitiin vuonna 2004 (HE 34/2004 vp), korvasi aiemman ihmisryöstöä koskevan säännöksen, muutoksia HE 103/2014, HE 13/2022 ja HE 65/2024 </a:t>
            </a:r>
          </a:p>
          <a:p>
            <a:r>
              <a:rPr lang="fi-FI" dirty="0"/>
              <a:t>Perustui paljolti kansainvälisiin velvoitteisiin, mutta sääntelyllä katsottiin olevan myös kansallista tarvetta</a:t>
            </a:r>
          </a:p>
        </p:txBody>
      </p:sp>
    </p:spTree>
    <p:extLst>
      <p:ext uri="{BB962C8B-B14F-4D97-AF65-F5344CB8AC3E}">
        <p14:creationId xmlns:p14="http://schemas.microsoft.com/office/powerpoint/2010/main" val="2699122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EADAC1-2851-D35B-3897-FCA7C6A04754}"/>
              </a:ext>
            </a:extLst>
          </p:cNvPr>
          <p:cNvSpPr>
            <a:spLocks noGrp="1"/>
          </p:cNvSpPr>
          <p:nvPr>
            <p:ph type="title"/>
          </p:nvPr>
        </p:nvSpPr>
        <p:spPr/>
        <p:txBody>
          <a:bodyPr/>
          <a:lstStyle/>
          <a:p>
            <a:r>
              <a:rPr lang="fi-FI" dirty="0"/>
              <a:t>Ihmiskauppakriminalisointi</a:t>
            </a:r>
          </a:p>
        </p:txBody>
      </p:sp>
      <p:sp>
        <p:nvSpPr>
          <p:cNvPr id="3" name="Sisällön paikkamerkki 2">
            <a:extLst>
              <a:ext uri="{FF2B5EF4-FFF2-40B4-BE49-F238E27FC236}">
                <a16:creationId xmlns:a16="http://schemas.microsoft.com/office/drawing/2014/main" id="{A575E4EA-D420-E463-F875-7A2E832D1100}"/>
              </a:ext>
            </a:extLst>
          </p:cNvPr>
          <p:cNvSpPr>
            <a:spLocks noGrp="1"/>
          </p:cNvSpPr>
          <p:nvPr>
            <p:ph idx="1"/>
          </p:nvPr>
        </p:nvSpPr>
        <p:spPr/>
        <p:txBody>
          <a:bodyPr>
            <a:normAutofit fontScale="47500" lnSpcReduction="20000"/>
          </a:bodyPr>
          <a:lstStyle/>
          <a:p>
            <a:pPr marL="0" indent="0">
              <a:buNone/>
            </a:pPr>
            <a:r>
              <a:rPr lang="fi-FI" dirty="0"/>
              <a:t>Rikoslain 25 luku Vapauteen kohdistuvista rikoksista</a:t>
            </a:r>
          </a:p>
          <a:p>
            <a:pPr marL="0" indent="0">
              <a:buNone/>
            </a:pPr>
            <a:r>
              <a:rPr lang="fi-FI" dirty="0"/>
              <a:t>3 § Ihmiskauppa</a:t>
            </a:r>
          </a:p>
          <a:p>
            <a:pPr marL="0" indent="0">
              <a:buNone/>
            </a:pPr>
            <a:r>
              <a:rPr lang="fi-FI" dirty="0"/>
              <a:t>Joka</a:t>
            </a:r>
          </a:p>
          <a:p>
            <a:pPr marL="0" indent="0">
              <a:buNone/>
            </a:pPr>
            <a:r>
              <a:rPr lang="fi-FI" dirty="0">
                <a:solidFill>
                  <a:schemeClr val="accent1"/>
                </a:solidFill>
              </a:rPr>
              <a:t> </a:t>
            </a:r>
            <a:r>
              <a:rPr lang="fi-FI" dirty="0"/>
              <a:t>1) käyttämällä hyväksi toisen riippuvaista asemaa tai turvatonta tilaa taikka toista painostamalla,</a:t>
            </a:r>
          </a:p>
          <a:p>
            <a:pPr marL="0" indent="0">
              <a:buNone/>
            </a:pPr>
            <a:r>
              <a:rPr lang="fi-FI" dirty="0"/>
              <a:t> 2) erehdyttämällä toista tai tämän erehdystä hyväksi käyttämällä,</a:t>
            </a:r>
          </a:p>
          <a:p>
            <a:pPr marL="0" indent="0">
              <a:buNone/>
            </a:pPr>
            <a:r>
              <a:rPr lang="fi-FI" dirty="0"/>
              <a:t> 3) maksamalla korvauksen toista määräysvallassaan pitävälle henkilölle tai</a:t>
            </a:r>
          </a:p>
          <a:p>
            <a:pPr marL="0" indent="0">
              <a:buNone/>
            </a:pPr>
            <a:r>
              <a:rPr lang="fi-FI" dirty="0"/>
              <a:t> 4) ottamalla vastaan sellaisen korvauksen</a:t>
            </a:r>
          </a:p>
          <a:p>
            <a:pPr marL="0" indent="0">
              <a:buNone/>
            </a:pPr>
            <a:r>
              <a:rPr lang="fi-FI" dirty="0"/>
              <a:t>ottaa toisen määräysvaltaansa, värvää toisen taikka luovuttaa, kuljettaa, vastaanottaa tai majoittaa toisen hänen saattamisekseen 20 luvun 10 §:n 1 momentin 1 kohdassa tarkoitetun tai siihen rinnastettavan seksuaalisen hyväksikäytön kohteeksi, pakkotyöhön, pakkoavioliittoon tai siihen rinnastettavaan liittoon tai muihin ihmisarvoa loukkaaviin olosuhteisiin taikka elimien tai kudoksien poistamiseksi, on tuomittava ihmiskaupasta vankeuteen vähintään neljäksi kuukaudeksi ja enintään kuudeksi vuodeksi.</a:t>
            </a:r>
          </a:p>
          <a:p>
            <a:pPr marL="0" indent="0">
              <a:buNone/>
            </a:pPr>
            <a:r>
              <a:rPr lang="fi-FI" dirty="0"/>
              <a:t>Ihmiskaupasta tuomitaan myös se, joka ottaa määräysvaltaansa kahdeksaatoista vuotta nuoremman henkilön taikka värvää, luovuttaa, kuljettaa, vastaanottaa tai majoittaa tämän 1 momentissa mainitussa tarkoituksessa, vaikka mitään 1 momentin 1–4 kohdassa tarkoitettua keinoa ei olisi käytetty.</a:t>
            </a:r>
          </a:p>
          <a:p>
            <a:pPr marL="0" indent="0">
              <a:buNone/>
            </a:pPr>
            <a:r>
              <a:rPr lang="fi-FI" dirty="0"/>
              <a:t>Yritys on rangaistava.</a:t>
            </a:r>
          </a:p>
        </p:txBody>
      </p:sp>
    </p:spTree>
    <p:extLst>
      <p:ext uri="{BB962C8B-B14F-4D97-AF65-F5344CB8AC3E}">
        <p14:creationId xmlns:p14="http://schemas.microsoft.com/office/powerpoint/2010/main" val="1716246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8963FC-F1A7-DDBC-9CD7-0A2977227A7C}"/>
              </a:ext>
            </a:extLst>
          </p:cNvPr>
          <p:cNvSpPr>
            <a:spLocks noGrp="1"/>
          </p:cNvSpPr>
          <p:nvPr>
            <p:ph type="title"/>
          </p:nvPr>
        </p:nvSpPr>
        <p:spPr/>
        <p:txBody>
          <a:bodyPr/>
          <a:lstStyle/>
          <a:p>
            <a:r>
              <a:rPr lang="fi-FI" dirty="0"/>
              <a:t>Ihmiskauppakriminalisoinnin rakenne – keinot, tekotapa ja tarkoitus</a:t>
            </a:r>
          </a:p>
        </p:txBody>
      </p:sp>
      <p:sp>
        <p:nvSpPr>
          <p:cNvPr id="3" name="Sisällön paikkamerkki 2">
            <a:extLst>
              <a:ext uri="{FF2B5EF4-FFF2-40B4-BE49-F238E27FC236}">
                <a16:creationId xmlns:a16="http://schemas.microsoft.com/office/drawing/2014/main" id="{8884C14A-2F7F-9C02-FEA0-A918DD3A02E5}"/>
              </a:ext>
            </a:extLst>
          </p:cNvPr>
          <p:cNvSpPr>
            <a:spLocks noGrp="1"/>
          </p:cNvSpPr>
          <p:nvPr>
            <p:ph idx="1"/>
          </p:nvPr>
        </p:nvSpPr>
        <p:spPr/>
        <p:txBody>
          <a:bodyPr>
            <a:normAutofit fontScale="77500" lnSpcReduction="20000"/>
          </a:bodyPr>
          <a:lstStyle/>
          <a:p>
            <a:pPr marL="0" indent="0">
              <a:buNone/>
            </a:pPr>
            <a:r>
              <a:rPr lang="fi-FI" dirty="0"/>
              <a:t>1) Keinot: toisen riippuvaisen aseman tai turvattoman tilan hyväksi käyttäminen taikka toisen painostaminen, toisen erehdyttäminen tai erehdyksen hyväksi käyttäminen, korvauksen maksaminen toista määräysvallassaan pitävälle henkilölle ja tuollaisen korvauksen vastaanottaminen – näin toisen vapautta ja itsemääräämisoikeutta rajoitetaan</a:t>
            </a:r>
          </a:p>
          <a:p>
            <a:pPr marL="0" indent="0">
              <a:buNone/>
            </a:pPr>
            <a:r>
              <a:rPr lang="fi-FI" dirty="0"/>
              <a:t>2) Tekotavat: toisen ottaminen valtaan, värvääminen, luovuttaminen, kuljettaminen, vastaanottaminen tai majoittaminen</a:t>
            </a:r>
          </a:p>
          <a:p>
            <a:pPr marL="0" indent="0">
              <a:buNone/>
            </a:pPr>
            <a:r>
              <a:rPr lang="fi-FI" dirty="0"/>
              <a:t>3) Tarkoitus: saattaa uhri parituksen tai siihen rinnastettavan seksuaalisen hyväksikäytön kohteeksi, pakkotyöhön, pakkoavioliittoon tai siihen rinnastettavaan liittoon tai muihin ihmisarvoa loukkaaviin olosuhteisiin taikka elimien tai kudoksien poistamiseksi</a:t>
            </a:r>
          </a:p>
          <a:p>
            <a:pPr marL="0" indent="0">
              <a:buNone/>
            </a:pPr>
            <a:r>
              <a:rPr lang="fi-FI" dirty="0"/>
              <a:t>Jotta kyseessä on ihmiskauppa, kaikkien kolmen elementin tulee täyttyä – mutta kustakin elementistä voi täyttyä vain yksi vaihtoehto. Lisäksi osatekijöiden välillä tulee olla yhteys.</a:t>
            </a:r>
          </a:p>
          <a:p>
            <a:pPr marL="0" indent="0">
              <a:buNone/>
            </a:pPr>
            <a:r>
              <a:rPr lang="fi-FI" dirty="0"/>
              <a:t>Tekijän on tullut menetellä tahallisesti ja tahallisuuden on ulotuttava kaikkiin osatekijöihin.</a:t>
            </a:r>
          </a:p>
        </p:txBody>
      </p:sp>
    </p:spTree>
    <p:extLst>
      <p:ext uri="{BB962C8B-B14F-4D97-AF65-F5344CB8AC3E}">
        <p14:creationId xmlns:p14="http://schemas.microsoft.com/office/powerpoint/2010/main" val="1574697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B33164-1321-5A63-48D3-98EE224C2A72}"/>
              </a:ext>
            </a:extLst>
          </p:cNvPr>
          <p:cNvSpPr>
            <a:spLocks noGrp="1"/>
          </p:cNvSpPr>
          <p:nvPr>
            <p:ph type="title"/>
          </p:nvPr>
        </p:nvSpPr>
        <p:spPr/>
        <p:txBody>
          <a:bodyPr/>
          <a:lstStyle/>
          <a:p>
            <a:r>
              <a:rPr lang="fi-FI" dirty="0"/>
              <a:t>Ihmiskauppa vaiheittaisena prosessina</a:t>
            </a:r>
          </a:p>
        </p:txBody>
      </p:sp>
      <p:sp>
        <p:nvSpPr>
          <p:cNvPr id="3" name="Sisällön paikkamerkki 2">
            <a:extLst>
              <a:ext uri="{FF2B5EF4-FFF2-40B4-BE49-F238E27FC236}">
                <a16:creationId xmlns:a16="http://schemas.microsoft.com/office/drawing/2014/main" id="{3E3F4067-02B3-0C2B-DC0B-475CF86C8130}"/>
              </a:ext>
            </a:extLst>
          </p:cNvPr>
          <p:cNvSpPr>
            <a:spLocks noGrp="1"/>
          </p:cNvSpPr>
          <p:nvPr>
            <p:ph idx="1"/>
          </p:nvPr>
        </p:nvSpPr>
        <p:spPr/>
        <p:txBody>
          <a:bodyPr/>
          <a:lstStyle/>
          <a:p>
            <a:r>
              <a:rPr lang="fi-FI" dirty="0"/>
              <a:t>Rekrytoimisvaihe, kuljettamis- ja siirtämisvaihe ja hyväksikäyttövaihe (Roth, Lakimies 5/2011)</a:t>
            </a:r>
          </a:p>
          <a:p>
            <a:r>
              <a:rPr lang="fi-FI" dirty="0"/>
              <a:t>Ihmiskaupan rikostunnusmerkistö voi täyttyä yhdessäkin näistä vaiheista – esimerkiksi hyväksikäyttövaiheessa on voinut toteutua jokin keino, tekotapa ja tarkoitus</a:t>
            </a:r>
          </a:p>
          <a:p>
            <a:r>
              <a:rPr lang="fi-FI" dirty="0"/>
              <a:t>Rekrytointivaiheessa usein toteutuu värväys ja houkutteleminen, kuljettamisvaiheessa henkilö siirretään elinpiiristään olosuhteisiin joissa hyväksikäyttö tapahtuu ja hyväksikäyttövaiheessa saatetaan esimerkiksi pakkotyöhön</a:t>
            </a:r>
          </a:p>
          <a:p>
            <a:r>
              <a:rPr lang="fi-FI" dirty="0"/>
              <a:t>Rikoslain osallisuussäännökset: tekijä, rikoskumppani, avunantaja</a:t>
            </a:r>
          </a:p>
        </p:txBody>
      </p:sp>
    </p:spTree>
    <p:extLst>
      <p:ext uri="{BB962C8B-B14F-4D97-AF65-F5344CB8AC3E}">
        <p14:creationId xmlns:p14="http://schemas.microsoft.com/office/powerpoint/2010/main" val="441444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E29E8C-B7EE-1429-8924-DCAE1EC4EE4F}"/>
              </a:ext>
            </a:extLst>
          </p:cNvPr>
          <p:cNvSpPr>
            <a:spLocks noGrp="1"/>
          </p:cNvSpPr>
          <p:nvPr>
            <p:ph type="title"/>
          </p:nvPr>
        </p:nvSpPr>
        <p:spPr/>
        <p:txBody>
          <a:bodyPr/>
          <a:lstStyle/>
          <a:p>
            <a:r>
              <a:rPr lang="fi-FI" dirty="0"/>
              <a:t>Rikoslaki 25 luku 3 a §: Törkeä ihmiskauppa</a:t>
            </a:r>
          </a:p>
        </p:txBody>
      </p:sp>
      <p:sp>
        <p:nvSpPr>
          <p:cNvPr id="3" name="Sisällön paikkamerkki 2">
            <a:extLst>
              <a:ext uri="{FF2B5EF4-FFF2-40B4-BE49-F238E27FC236}">
                <a16:creationId xmlns:a16="http://schemas.microsoft.com/office/drawing/2014/main" id="{9AB86BDD-9DDB-EFFA-C6A8-EAFF9A377926}"/>
              </a:ext>
            </a:extLst>
          </p:cNvPr>
          <p:cNvSpPr>
            <a:spLocks noGrp="1"/>
          </p:cNvSpPr>
          <p:nvPr>
            <p:ph idx="1"/>
          </p:nvPr>
        </p:nvSpPr>
        <p:spPr/>
        <p:txBody>
          <a:bodyPr>
            <a:normAutofit fontScale="70000" lnSpcReduction="20000"/>
          </a:bodyPr>
          <a:lstStyle/>
          <a:p>
            <a:pPr marL="0" indent="0">
              <a:buNone/>
            </a:pPr>
            <a:r>
              <a:rPr lang="fi-FI" dirty="0"/>
              <a:t>Jos ihmiskaupassa</a:t>
            </a:r>
          </a:p>
          <a:p>
            <a:pPr marL="0" indent="0">
              <a:buNone/>
            </a:pPr>
            <a:r>
              <a:rPr lang="fi-FI" dirty="0"/>
              <a:t>1)käytetään 3 §:ssä tarkoitettujen keinojen sijasta tai lisäksi väkivaltaa, uhkausta tai kavaluutta,</a:t>
            </a:r>
          </a:p>
          <a:p>
            <a:pPr marL="0" indent="0">
              <a:buNone/>
            </a:pPr>
            <a:r>
              <a:rPr lang="fi-FI" dirty="0"/>
              <a:t>2)aiheutetaan tahallisesti tai törkeällä huolimattomuudella toiselle vaikea ruumiinvamma, vakava sairaus tai hengenvaarallinen tila taikka näihin rinnastettavaa erityisen tuntuvaa kärsimystä,</a:t>
            </a:r>
          </a:p>
          <a:p>
            <a:pPr marL="0" indent="0">
              <a:buNone/>
            </a:pPr>
            <a:r>
              <a:rPr lang="fi-FI" dirty="0"/>
              <a:t>3)rikos kohdistuu kahdeksaatoista vuotta nuorempaan lapseen tai henkilöön, jonka kyky puolustaa itseään on olennaisesti heikentynyt, tai</a:t>
            </a:r>
          </a:p>
          <a:p>
            <a:pPr marL="0" indent="0">
              <a:buNone/>
            </a:pPr>
            <a:r>
              <a:rPr lang="fi-FI" dirty="0"/>
              <a:t>4)rikos tehdään osana 6 luvun 5 §:n 2 momentissa tarkoitetun järjestäytyneen rikollisryhmän toimintaa (8.5.2015/564)</a:t>
            </a:r>
          </a:p>
          <a:p>
            <a:pPr marL="0" indent="0">
              <a:buNone/>
            </a:pPr>
            <a:r>
              <a:rPr lang="fi-FI" dirty="0"/>
              <a:t>ja rikos on myös kokonaisuutena arvostellen törkeä, rikoksentekijä on tuomittava törkeästä ihmiskaupasta vankeuteen vähintään kahdeksi ja enintään kymmeneksi vuodeksi.</a:t>
            </a:r>
          </a:p>
          <a:p>
            <a:pPr marL="0" indent="0">
              <a:buNone/>
            </a:pPr>
            <a:r>
              <a:rPr lang="fi-FI" dirty="0"/>
              <a:t>Törkeästä ihmiskaupasta tuomitaan myös se, joka alistaa toisen orjuuteen tai pitää toista orjuudessa, kuljettaa orjia tai käy kauppaa orjilla, jos teko kokonaisuutena arvostellen on törkeä.</a:t>
            </a:r>
          </a:p>
          <a:p>
            <a:pPr marL="0" indent="0">
              <a:buNone/>
            </a:pPr>
            <a:r>
              <a:rPr lang="fi-FI" dirty="0"/>
              <a:t>Yritys on rangaistava.</a:t>
            </a:r>
          </a:p>
        </p:txBody>
      </p:sp>
    </p:spTree>
    <p:extLst>
      <p:ext uri="{BB962C8B-B14F-4D97-AF65-F5344CB8AC3E}">
        <p14:creationId xmlns:p14="http://schemas.microsoft.com/office/powerpoint/2010/main" val="643005874"/>
      </p:ext>
    </p:extLst>
  </p:cSld>
  <p:clrMapOvr>
    <a:masterClrMapping/>
  </p:clrMapOvr>
</p:sld>
</file>

<file path=ppt/theme/theme1.xml><?xml version="1.0" encoding="utf-8"?>
<a:theme xmlns:a="http://schemas.openxmlformats.org/drawingml/2006/main" name="RegattaVTI">
  <a:themeElements>
    <a:clrScheme name="Regatta Yellow">
      <a:dk1>
        <a:sysClr val="windowText" lastClr="000000"/>
      </a:dk1>
      <a:lt1>
        <a:sysClr val="window" lastClr="FFFFFF"/>
      </a:lt1>
      <a:dk2>
        <a:srgbClr val="181C30"/>
      </a:dk2>
      <a:lt2>
        <a:srgbClr val="C8E1F4"/>
      </a:lt2>
      <a:accent1>
        <a:srgbClr val="217ED3"/>
      </a:accent1>
      <a:accent2>
        <a:srgbClr val="B92525"/>
      </a:accent2>
      <a:accent3>
        <a:srgbClr val="18558C"/>
      </a:accent3>
      <a:accent4>
        <a:srgbClr val="1D8B35"/>
      </a:accent4>
      <a:accent5>
        <a:srgbClr val="EA75AA"/>
      </a:accent5>
      <a:accent6>
        <a:srgbClr val="F5A700"/>
      </a:accent6>
      <a:hlink>
        <a:srgbClr val="DB0000"/>
      </a:hlink>
      <a:folHlink>
        <a:srgbClr val="066BB6"/>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docProps/app.xml><?xml version="1.0" encoding="utf-8"?>
<Properties xmlns="http://schemas.openxmlformats.org/officeDocument/2006/extended-properties" xmlns:vt="http://schemas.openxmlformats.org/officeDocument/2006/docPropsVTypes">
  <TotalTime>817</TotalTime>
  <Words>1373</Words>
  <Application>Microsoft Office PowerPoint</Application>
  <PresentationFormat>Laajakuva</PresentationFormat>
  <Paragraphs>85</Paragraphs>
  <Slides>14</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14</vt:i4>
      </vt:variant>
    </vt:vector>
  </HeadingPairs>
  <TitlesOfParts>
    <vt:vector size="17" baseType="lpstr">
      <vt:lpstr>Arial</vt:lpstr>
      <vt:lpstr>Walbaum Display</vt:lpstr>
      <vt:lpstr>RegattaVTI</vt:lpstr>
      <vt:lpstr>Ihmiskauppa ja sen ilmenemismuodot 21.3.2026</vt:lpstr>
      <vt:lpstr>Ihmiskauppa yhteiskunnallisena ilmiönä</vt:lpstr>
      <vt:lpstr>Kansainväliset ihmisoikeussopimukset</vt:lpstr>
      <vt:lpstr>Kansainvälinen ja eurooppalainen sääntely</vt:lpstr>
      <vt:lpstr>Ihmiskaupan torjunta Suomessa</vt:lpstr>
      <vt:lpstr>Ihmiskauppakriminalisointi</vt:lpstr>
      <vt:lpstr>Ihmiskauppakriminalisoinnin rakenne – keinot, tekotapa ja tarkoitus</vt:lpstr>
      <vt:lpstr>Ihmiskauppa vaiheittaisena prosessina</vt:lpstr>
      <vt:lpstr>Rikoslaki 25 luku 3 a §: Törkeä ihmiskauppa</vt:lpstr>
      <vt:lpstr>Ihmiskauppa oikeuskäytännön valossa</vt:lpstr>
      <vt:lpstr>Ihmiskauppa oikeuskäytännön valossa</vt:lpstr>
      <vt:lpstr>Keski-Suomen käräjäoikeus 19.1.2018 nro 18/100182</vt:lpstr>
      <vt:lpstr>De lege ferenda</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Ek Marko (KO)</dc:creator>
  <cp:lastModifiedBy>Ek Marko (KO)</cp:lastModifiedBy>
  <cp:revision>18</cp:revision>
  <cp:lastPrinted>2026-03-21T08:10:38Z</cp:lastPrinted>
  <dcterms:created xsi:type="dcterms:W3CDTF">2025-11-20T12:54:10Z</dcterms:created>
  <dcterms:modified xsi:type="dcterms:W3CDTF">2026-03-21T08:12:52Z</dcterms:modified>
</cp:coreProperties>
</file>