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7" r:id="rId2"/>
    <p:sldId id="260" r:id="rId3"/>
    <p:sldId id="259" r:id="rId4"/>
    <p:sldId id="256" r:id="rId5"/>
    <p:sldId id="257" r:id="rId6"/>
    <p:sldId id="258" r:id="rId7"/>
    <p:sldId id="261" r:id="rId8"/>
    <p:sldId id="262" r:id="rId9"/>
    <p:sldId id="263" r:id="rId10"/>
    <p:sldId id="264" r:id="rId11"/>
    <p:sldId id="265" r:id="rId12"/>
    <p:sldId id="266"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65" d="100"/>
          <a:sy n="65" d="100"/>
        </p:scale>
        <p:origin x="724" y="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A397C-E648-49F4-B5D1-E59871783CA5}" type="datetimeFigureOut">
              <a:rPr lang="fi-FI" smtClean="0"/>
              <a:t>8.1.2025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49C09-3F05-414D-826D-669D4B781A4B}" type="slidenum">
              <a:rPr lang="fi-FI" smtClean="0"/>
              <a:t>‹#›</a:t>
            </a:fld>
            <a:endParaRPr lang="fi-FI"/>
          </a:p>
        </p:txBody>
      </p:sp>
    </p:spTree>
    <p:extLst>
      <p:ext uri="{BB962C8B-B14F-4D97-AF65-F5344CB8AC3E}">
        <p14:creationId xmlns:p14="http://schemas.microsoft.com/office/powerpoint/2010/main" val="3913679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E504AB-CFFB-4458-D47F-D335D306C783}"/>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6A3E6743-C346-058D-E2CF-C694577BAB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278CEA7B-C7FE-4F47-7428-B91E58DC61C1}"/>
              </a:ext>
            </a:extLst>
          </p:cNvPr>
          <p:cNvSpPr>
            <a:spLocks noGrp="1"/>
          </p:cNvSpPr>
          <p:nvPr>
            <p:ph type="dt" sz="half" idx="10"/>
          </p:nvPr>
        </p:nvSpPr>
        <p:spPr/>
        <p:txBody>
          <a:bodyPr/>
          <a:lstStyle/>
          <a:p>
            <a:fld id="{83066640-FC46-4C3C-9203-48DB5A2874F5}" type="datetimeFigureOut">
              <a:rPr lang="fi-FI" smtClean="0"/>
              <a:t>8.1.2025</a:t>
            </a:fld>
            <a:endParaRPr lang="fi-FI"/>
          </a:p>
        </p:txBody>
      </p:sp>
      <p:sp>
        <p:nvSpPr>
          <p:cNvPr id="5" name="Alatunnisteen paikkamerkki 4">
            <a:extLst>
              <a:ext uri="{FF2B5EF4-FFF2-40B4-BE49-F238E27FC236}">
                <a16:creationId xmlns:a16="http://schemas.microsoft.com/office/drawing/2014/main" id="{A6BD4D7C-6AA6-BDE9-7C29-377976326D3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6004204-D52F-18DD-298F-AA1E6F66AE76}"/>
              </a:ext>
            </a:extLst>
          </p:cNvPr>
          <p:cNvSpPr>
            <a:spLocks noGrp="1"/>
          </p:cNvSpPr>
          <p:nvPr>
            <p:ph type="sldNum" sz="quarter" idx="12"/>
          </p:nvPr>
        </p:nvSpPr>
        <p:spPr/>
        <p:txBody>
          <a:bodyPr/>
          <a:lstStyle/>
          <a:p>
            <a:fld id="{4FC31400-1F40-4C4B-895F-7E6BED47F0A8}" type="slidenum">
              <a:rPr lang="fi-FI" smtClean="0"/>
              <a:t>‹#›</a:t>
            </a:fld>
            <a:endParaRPr lang="fi-FI"/>
          </a:p>
        </p:txBody>
      </p:sp>
    </p:spTree>
    <p:extLst>
      <p:ext uri="{BB962C8B-B14F-4D97-AF65-F5344CB8AC3E}">
        <p14:creationId xmlns:p14="http://schemas.microsoft.com/office/powerpoint/2010/main" val="1118194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660E0D-52A9-FD58-ADFF-CCCDD410BF8E}"/>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9DB3016-FE1D-399A-C091-561FA56565FF}"/>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B0E9CAB-4B88-8AC6-728C-6FDBF4B3AA6D}"/>
              </a:ext>
            </a:extLst>
          </p:cNvPr>
          <p:cNvSpPr>
            <a:spLocks noGrp="1"/>
          </p:cNvSpPr>
          <p:nvPr>
            <p:ph type="dt" sz="half" idx="10"/>
          </p:nvPr>
        </p:nvSpPr>
        <p:spPr/>
        <p:txBody>
          <a:bodyPr/>
          <a:lstStyle/>
          <a:p>
            <a:fld id="{83066640-FC46-4C3C-9203-48DB5A2874F5}" type="datetimeFigureOut">
              <a:rPr lang="fi-FI" smtClean="0"/>
              <a:t>8.1.2025</a:t>
            </a:fld>
            <a:endParaRPr lang="fi-FI"/>
          </a:p>
        </p:txBody>
      </p:sp>
      <p:sp>
        <p:nvSpPr>
          <p:cNvPr id="5" name="Alatunnisteen paikkamerkki 4">
            <a:extLst>
              <a:ext uri="{FF2B5EF4-FFF2-40B4-BE49-F238E27FC236}">
                <a16:creationId xmlns:a16="http://schemas.microsoft.com/office/drawing/2014/main" id="{985C478B-8235-3220-85D7-7253625153E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7E723E2-D3DE-9BB4-0CFF-8B9345B3F3A4}"/>
              </a:ext>
            </a:extLst>
          </p:cNvPr>
          <p:cNvSpPr>
            <a:spLocks noGrp="1"/>
          </p:cNvSpPr>
          <p:nvPr>
            <p:ph type="sldNum" sz="quarter" idx="12"/>
          </p:nvPr>
        </p:nvSpPr>
        <p:spPr/>
        <p:txBody>
          <a:bodyPr/>
          <a:lstStyle/>
          <a:p>
            <a:fld id="{4FC31400-1F40-4C4B-895F-7E6BED47F0A8}" type="slidenum">
              <a:rPr lang="fi-FI" smtClean="0"/>
              <a:t>‹#›</a:t>
            </a:fld>
            <a:endParaRPr lang="fi-FI"/>
          </a:p>
        </p:txBody>
      </p:sp>
    </p:spTree>
    <p:extLst>
      <p:ext uri="{BB962C8B-B14F-4D97-AF65-F5344CB8AC3E}">
        <p14:creationId xmlns:p14="http://schemas.microsoft.com/office/powerpoint/2010/main" val="2512313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AB27E91A-7140-58F3-E66C-FE2E909E24AB}"/>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2E7BA1CD-4A67-B0A5-91DC-E748F3DD5EA2}"/>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D89BB78-3909-7D3D-01A5-42018FA9212D}"/>
              </a:ext>
            </a:extLst>
          </p:cNvPr>
          <p:cNvSpPr>
            <a:spLocks noGrp="1"/>
          </p:cNvSpPr>
          <p:nvPr>
            <p:ph type="dt" sz="half" idx="10"/>
          </p:nvPr>
        </p:nvSpPr>
        <p:spPr/>
        <p:txBody>
          <a:bodyPr/>
          <a:lstStyle/>
          <a:p>
            <a:fld id="{83066640-FC46-4C3C-9203-48DB5A2874F5}" type="datetimeFigureOut">
              <a:rPr lang="fi-FI" smtClean="0"/>
              <a:t>8.1.2025</a:t>
            </a:fld>
            <a:endParaRPr lang="fi-FI"/>
          </a:p>
        </p:txBody>
      </p:sp>
      <p:sp>
        <p:nvSpPr>
          <p:cNvPr id="5" name="Alatunnisteen paikkamerkki 4">
            <a:extLst>
              <a:ext uri="{FF2B5EF4-FFF2-40B4-BE49-F238E27FC236}">
                <a16:creationId xmlns:a16="http://schemas.microsoft.com/office/drawing/2014/main" id="{029A6610-2356-13CA-1D4D-65D98A415D0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486BEB4-CC66-39A9-05B9-5CB6A0A6E2B3}"/>
              </a:ext>
            </a:extLst>
          </p:cNvPr>
          <p:cNvSpPr>
            <a:spLocks noGrp="1"/>
          </p:cNvSpPr>
          <p:nvPr>
            <p:ph type="sldNum" sz="quarter" idx="12"/>
          </p:nvPr>
        </p:nvSpPr>
        <p:spPr/>
        <p:txBody>
          <a:bodyPr/>
          <a:lstStyle/>
          <a:p>
            <a:fld id="{4FC31400-1F40-4C4B-895F-7E6BED47F0A8}" type="slidenum">
              <a:rPr lang="fi-FI" smtClean="0"/>
              <a:t>‹#›</a:t>
            </a:fld>
            <a:endParaRPr lang="fi-FI"/>
          </a:p>
        </p:txBody>
      </p:sp>
    </p:spTree>
    <p:extLst>
      <p:ext uri="{BB962C8B-B14F-4D97-AF65-F5344CB8AC3E}">
        <p14:creationId xmlns:p14="http://schemas.microsoft.com/office/powerpoint/2010/main" val="57334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B1D906-AB00-8604-9635-8ADF36BE2B2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6FB4D4-F292-AB47-D614-CDED5972B80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CD00EE2-E9DF-BF9A-7C01-6CAC9388BD1F}"/>
              </a:ext>
            </a:extLst>
          </p:cNvPr>
          <p:cNvSpPr>
            <a:spLocks noGrp="1"/>
          </p:cNvSpPr>
          <p:nvPr>
            <p:ph type="dt" sz="half" idx="10"/>
          </p:nvPr>
        </p:nvSpPr>
        <p:spPr/>
        <p:txBody>
          <a:bodyPr/>
          <a:lstStyle/>
          <a:p>
            <a:fld id="{83066640-FC46-4C3C-9203-48DB5A2874F5}" type="datetimeFigureOut">
              <a:rPr lang="fi-FI" smtClean="0"/>
              <a:t>8.1.2025</a:t>
            </a:fld>
            <a:endParaRPr lang="fi-FI"/>
          </a:p>
        </p:txBody>
      </p:sp>
      <p:sp>
        <p:nvSpPr>
          <p:cNvPr id="5" name="Alatunnisteen paikkamerkki 4">
            <a:extLst>
              <a:ext uri="{FF2B5EF4-FFF2-40B4-BE49-F238E27FC236}">
                <a16:creationId xmlns:a16="http://schemas.microsoft.com/office/drawing/2014/main" id="{A4885864-EC1B-BB90-6483-3EE3DA0503D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4919868-F0D5-022A-E769-DDFF8585A765}"/>
              </a:ext>
            </a:extLst>
          </p:cNvPr>
          <p:cNvSpPr>
            <a:spLocks noGrp="1"/>
          </p:cNvSpPr>
          <p:nvPr>
            <p:ph type="sldNum" sz="quarter" idx="12"/>
          </p:nvPr>
        </p:nvSpPr>
        <p:spPr/>
        <p:txBody>
          <a:bodyPr/>
          <a:lstStyle/>
          <a:p>
            <a:fld id="{4FC31400-1F40-4C4B-895F-7E6BED47F0A8}" type="slidenum">
              <a:rPr lang="fi-FI" smtClean="0"/>
              <a:t>‹#›</a:t>
            </a:fld>
            <a:endParaRPr lang="fi-FI"/>
          </a:p>
        </p:txBody>
      </p:sp>
    </p:spTree>
    <p:extLst>
      <p:ext uri="{BB962C8B-B14F-4D97-AF65-F5344CB8AC3E}">
        <p14:creationId xmlns:p14="http://schemas.microsoft.com/office/powerpoint/2010/main" val="4105786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67D106-B762-9316-3AF6-8385C6EAC802}"/>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B994158-9E7D-D62F-7AB8-C2F5CF663C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5BBE5820-2605-0D10-DB0E-862D49A09601}"/>
              </a:ext>
            </a:extLst>
          </p:cNvPr>
          <p:cNvSpPr>
            <a:spLocks noGrp="1"/>
          </p:cNvSpPr>
          <p:nvPr>
            <p:ph type="dt" sz="half" idx="10"/>
          </p:nvPr>
        </p:nvSpPr>
        <p:spPr/>
        <p:txBody>
          <a:bodyPr/>
          <a:lstStyle/>
          <a:p>
            <a:fld id="{83066640-FC46-4C3C-9203-48DB5A2874F5}" type="datetimeFigureOut">
              <a:rPr lang="fi-FI" smtClean="0"/>
              <a:t>8.1.2025</a:t>
            </a:fld>
            <a:endParaRPr lang="fi-FI"/>
          </a:p>
        </p:txBody>
      </p:sp>
      <p:sp>
        <p:nvSpPr>
          <p:cNvPr id="5" name="Alatunnisteen paikkamerkki 4">
            <a:extLst>
              <a:ext uri="{FF2B5EF4-FFF2-40B4-BE49-F238E27FC236}">
                <a16:creationId xmlns:a16="http://schemas.microsoft.com/office/drawing/2014/main" id="{EF4FFD7D-A25E-C007-B59D-C62A95B31AC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4E41583-3A21-ECC7-69DB-96F23CDF6BAE}"/>
              </a:ext>
            </a:extLst>
          </p:cNvPr>
          <p:cNvSpPr>
            <a:spLocks noGrp="1"/>
          </p:cNvSpPr>
          <p:nvPr>
            <p:ph type="sldNum" sz="quarter" idx="12"/>
          </p:nvPr>
        </p:nvSpPr>
        <p:spPr/>
        <p:txBody>
          <a:bodyPr/>
          <a:lstStyle/>
          <a:p>
            <a:fld id="{4FC31400-1F40-4C4B-895F-7E6BED47F0A8}" type="slidenum">
              <a:rPr lang="fi-FI" smtClean="0"/>
              <a:t>‹#›</a:t>
            </a:fld>
            <a:endParaRPr lang="fi-FI"/>
          </a:p>
        </p:txBody>
      </p:sp>
    </p:spTree>
    <p:extLst>
      <p:ext uri="{BB962C8B-B14F-4D97-AF65-F5344CB8AC3E}">
        <p14:creationId xmlns:p14="http://schemas.microsoft.com/office/powerpoint/2010/main" val="1462316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1AF97D-015A-D665-29E6-B6B47BF800C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3C753A4-675E-AC3C-5F40-87A3E31C3F65}"/>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1097A80-2A3B-291E-6D27-855D01DC4542}"/>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39F4E9F2-2278-1AB6-3E7B-CFBE02A91A61}"/>
              </a:ext>
            </a:extLst>
          </p:cNvPr>
          <p:cNvSpPr>
            <a:spLocks noGrp="1"/>
          </p:cNvSpPr>
          <p:nvPr>
            <p:ph type="dt" sz="half" idx="10"/>
          </p:nvPr>
        </p:nvSpPr>
        <p:spPr/>
        <p:txBody>
          <a:bodyPr/>
          <a:lstStyle/>
          <a:p>
            <a:fld id="{83066640-FC46-4C3C-9203-48DB5A2874F5}" type="datetimeFigureOut">
              <a:rPr lang="fi-FI" smtClean="0"/>
              <a:t>8.1.2025</a:t>
            </a:fld>
            <a:endParaRPr lang="fi-FI"/>
          </a:p>
        </p:txBody>
      </p:sp>
      <p:sp>
        <p:nvSpPr>
          <p:cNvPr id="6" name="Alatunnisteen paikkamerkki 5">
            <a:extLst>
              <a:ext uri="{FF2B5EF4-FFF2-40B4-BE49-F238E27FC236}">
                <a16:creationId xmlns:a16="http://schemas.microsoft.com/office/drawing/2014/main" id="{7539845F-9368-62B7-C3E9-1232929EDC8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2EB083B-9862-86D9-E5F0-2C092349ECEA}"/>
              </a:ext>
            </a:extLst>
          </p:cNvPr>
          <p:cNvSpPr>
            <a:spLocks noGrp="1"/>
          </p:cNvSpPr>
          <p:nvPr>
            <p:ph type="sldNum" sz="quarter" idx="12"/>
          </p:nvPr>
        </p:nvSpPr>
        <p:spPr/>
        <p:txBody>
          <a:bodyPr/>
          <a:lstStyle/>
          <a:p>
            <a:fld id="{4FC31400-1F40-4C4B-895F-7E6BED47F0A8}" type="slidenum">
              <a:rPr lang="fi-FI" smtClean="0"/>
              <a:t>‹#›</a:t>
            </a:fld>
            <a:endParaRPr lang="fi-FI"/>
          </a:p>
        </p:txBody>
      </p:sp>
    </p:spTree>
    <p:extLst>
      <p:ext uri="{BB962C8B-B14F-4D97-AF65-F5344CB8AC3E}">
        <p14:creationId xmlns:p14="http://schemas.microsoft.com/office/powerpoint/2010/main" val="2746834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5AA1A2-3A17-FB86-205D-A3435EDFED42}"/>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988CDDC-B5BE-2054-DEE3-A67FE52FC4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6BD26AE9-56D0-7F34-F9BF-B358E54A3DC0}"/>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F70B2D14-AA02-4EC9-D3CF-D7EA753D67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B7C89480-8513-2AAB-CAE6-76BB172C40FD}"/>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992BF5E-3E26-93C2-0C40-28AE2AAE4BDB}"/>
              </a:ext>
            </a:extLst>
          </p:cNvPr>
          <p:cNvSpPr>
            <a:spLocks noGrp="1"/>
          </p:cNvSpPr>
          <p:nvPr>
            <p:ph type="dt" sz="half" idx="10"/>
          </p:nvPr>
        </p:nvSpPr>
        <p:spPr/>
        <p:txBody>
          <a:bodyPr/>
          <a:lstStyle/>
          <a:p>
            <a:fld id="{83066640-FC46-4C3C-9203-48DB5A2874F5}" type="datetimeFigureOut">
              <a:rPr lang="fi-FI" smtClean="0"/>
              <a:t>8.1.2025</a:t>
            </a:fld>
            <a:endParaRPr lang="fi-FI"/>
          </a:p>
        </p:txBody>
      </p:sp>
      <p:sp>
        <p:nvSpPr>
          <p:cNvPr id="8" name="Alatunnisteen paikkamerkki 7">
            <a:extLst>
              <a:ext uri="{FF2B5EF4-FFF2-40B4-BE49-F238E27FC236}">
                <a16:creationId xmlns:a16="http://schemas.microsoft.com/office/drawing/2014/main" id="{EF61124E-67AD-4708-EC0C-361A6A0045FD}"/>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06CB90BC-ACFB-C78A-2352-BF4332B3457D}"/>
              </a:ext>
            </a:extLst>
          </p:cNvPr>
          <p:cNvSpPr>
            <a:spLocks noGrp="1"/>
          </p:cNvSpPr>
          <p:nvPr>
            <p:ph type="sldNum" sz="quarter" idx="12"/>
          </p:nvPr>
        </p:nvSpPr>
        <p:spPr/>
        <p:txBody>
          <a:bodyPr/>
          <a:lstStyle/>
          <a:p>
            <a:fld id="{4FC31400-1F40-4C4B-895F-7E6BED47F0A8}" type="slidenum">
              <a:rPr lang="fi-FI" smtClean="0"/>
              <a:t>‹#›</a:t>
            </a:fld>
            <a:endParaRPr lang="fi-FI"/>
          </a:p>
        </p:txBody>
      </p:sp>
    </p:spTree>
    <p:extLst>
      <p:ext uri="{BB962C8B-B14F-4D97-AF65-F5344CB8AC3E}">
        <p14:creationId xmlns:p14="http://schemas.microsoft.com/office/powerpoint/2010/main" val="3833109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7E108A-BA32-EC61-E19B-98EE434858D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B5F3D4F8-1683-EABC-D406-08B2AD0D6472}"/>
              </a:ext>
            </a:extLst>
          </p:cNvPr>
          <p:cNvSpPr>
            <a:spLocks noGrp="1"/>
          </p:cNvSpPr>
          <p:nvPr>
            <p:ph type="dt" sz="half" idx="10"/>
          </p:nvPr>
        </p:nvSpPr>
        <p:spPr/>
        <p:txBody>
          <a:bodyPr/>
          <a:lstStyle/>
          <a:p>
            <a:fld id="{83066640-FC46-4C3C-9203-48DB5A2874F5}" type="datetimeFigureOut">
              <a:rPr lang="fi-FI" smtClean="0"/>
              <a:t>8.1.2025</a:t>
            </a:fld>
            <a:endParaRPr lang="fi-FI"/>
          </a:p>
        </p:txBody>
      </p:sp>
      <p:sp>
        <p:nvSpPr>
          <p:cNvPr id="4" name="Alatunnisteen paikkamerkki 3">
            <a:extLst>
              <a:ext uri="{FF2B5EF4-FFF2-40B4-BE49-F238E27FC236}">
                <a16:creationId xmlns:a16="http://schemas.microsoft.com/office/drawing/2014/main" id="{0E6C9437-BD99-3E9E-305A-4432B9B247D1}"/>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6DC274C4-C22D-863E-8EDE-BB6515B3D71E}"/>
              </a:ext>
            </a:extLst>
          </p:cNvPr>
          <p:cNvSpPr>
            <a:spLocks noGrp="1"/>
          </p:cNvSpPr>
          <p:nvPr>
            <p:ph type="sldNum" sz="quarter" idx="12"/>
          </p:nvPr>
        </p:nvSpPr>
        <p:spPr/>
        <p:txBody>
          <a:bodyPr/>
          <a:lstStyle/>
          <a:p>
            <a:fld id="{4FC31400-1F40-4C4B-895F-7E6BED47F0A8}" type="slidenum">
              <a:rPr lang="fi-FI" smtClean="0"/>
              <a:t>‹#›</a:t>
            </a:fld>
            <a:endParaRPr lang="fi-FI"/>
          </a:p>
        </p:txBody>
      </p:sp>
    </p:spTree>
    <p:extLst>
      <p:ext uri="{BB962C8B-B14F-4D97-AF65-F5344CB8AC3E}">
        <p14:creationId xmlns:p14="http://schemas.microsoft.com/office/powerpoint/2010/main" val="262305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DB8516C-1807-051F-35FE-9F0813EB2AD6}"/>
              </a:ext>
            </a:extLst>
          </p:cNvPr>
          <p:cNvSpPr>
            <a:spLocks noGrp="1"/>
          </p:cNvSpPr>
          <p:nvPr>
            <p:ph type="dt" sz="half" idx="10"/>
          </p:nvPr>
        </p:nvSpPr>
        <p:spPr/>
        <p:txBody>
          <a:bodyPr/>
          <a:lstStyle/>
          <a:p>
            <a:fld id="{83066640-FC46-4C3C-9203-48DB5A2874F5}" type="datetimeFigureOut">
              <a:rPr lang="fi-FI" smtClean="0"/>
              <a:t>8.1.2025</a:t>
            </a:fld>
            <a:endParaRPr lang="fi-FI"/>
          </a:p>
        </p:txBody>
      </p:sp>
      <p:sp>
        <p:nvSpPr>
          <p:cNvPr id="3" name="Alatunnisteen paikkamerkki 2">
            <a:extLst>
              <a:ext uri="{FF2B5EF4-FFF2-40B4-BE49-F238E27FC236}">
                <a16:creationId xmlns:a16="http://schemas.microsoft.com/office/drawing/2014/main" id="{352FE2BD-E104-C105-7B21-9B78F9A89247}"/>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ED2F2C73-3315-8682-8DEE-80FDA889511F}"/>
              </a:ext>
            </a:extLst>
          </p:cNvPr>
          <p:cNvSpPr>
            <a:spLocks noGrp="1"/>
          </p:cNvSpPr>
          <p:nvPr>
            <p:ph type="sldNum" sz="quarter" idx="12"/>
          </p:nvPr>
        </p:nvSpPr>
        <p:spPr/>
        <p:txBody>
          <a:bodyPr/>
          <a:lstStyle/>
          <a:p>
            <a:fld id="{4FC31400-1F40-4C4B-895F-7E6BED47F0A8}" type="slidenum">
              <a:rPr lang="fi-FI" smtClean="0"/>
              <a:t>‹#›</a:t>
            </a:fld>
            <a:endParaRPr lang="fi-FI"/>
          </a:p>
        </p:txBody>
      </p:sp>
    </p:spTree>
    <p:extLst>
      <p:ext uri="{BB962C8B-B14F-4D97-AF65-F5344CB8AC3E}">
        <p14:creationId xmlns:p14="http://schemas.microsoft.com/office/powerpoint/2010/main" val="653941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70E8FB-8700-0087-0DBC-C4BFA3B5773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44E67BA2-6126-AB92-B85E-31F34AF89C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874B6242-1E98-0D9D-2D5B-587DCE60B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C60C81E-3330-DE06-191D-352A5B09CED4}"/>
              </a:ext>
            </a:extLst>
          </p:cNvPr>
          <p:cNvSpPr>
            <a:spLocks noGrp="1"/>
          </p:cNvSpPr>
          <p:nvPr>
            <p:ph type="dt" sz="half" idx="10"/>
          </p:nvPr>
        </p:nvSpPr>
        <p:spPr/>
        <p:txBody>
          <a:bodyPr/>
          <a:lstStyle/>
          <a:p>
            <a:fld id="{83066640-FC46-4C3C-9203-48DB5A2874F5}" type="datetimeFigureOut">
              <a:rPr lang="fi-FI" smtClean="0"/>
              <a:t>8.1.2025</a:t>
            </a:fld>
            <a:endParaRPr lang="fi-FI"/>
          </a:p>
        </p:txBody>
      </p:sp>
      <p:sp>
        <p:nvSpPr>
          <p:cNvPr id="6" name="Alatunnisteen paikkamerkki 5">
            <a:extLst>
              <a:ext uri="{FF2B5EF4-FFF2-40B4-BE49-F238E27FC236}">
                <a16:creationId xmlns:a16="http://schemas.microsoft.com/office/drawing/2014/main" id="{17E74D81-32E1-E693-A2C1-76262EA5292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00E436E-75BD-F8C3-9292-8B6F252DAB0B}"/>
              </a:ext>
            </a:extLst>
          </p:cNvPr>
          <p:cNvSpPr>
            <a:spLocks noGrp="1"/>
          </p:cNvSpPr>
          <p:nvPr>
            <p:ph type="sldNum" sz="quarter" idx="12"/>
          </p:nvPr>
        </p:nvSpPr>
        <p:spPr/>
        <p:txBody>
          <a:bodyPr/>
          <a:lstStyle/>
          <a:p>
            <a:fld id="{4FC31400-1F40-4C4B-895F-7E6BED47F0A8}" type="slidenum">
              <a:rPr lang="fi-FI" smtClean="0"/>
              <a:t>‹#›</a:t>
            </a:fld>
            <a:endParaRPr lang="fi-FI"/>
          </a:p>
        </p:txBody>
      </p:sp>
    </p:spTree>
    <p:extLst>
      <p:ext uri="{BB962C8B-B14F-4D97-AF65-F5344CB8AC3E}">
        <p14:creationId xmlns:p14="http://schemas.microsoft.com/office/powerpoint/2010/main" val="278280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ED6A7F-6BED-CBD1-27DF-330C7C6617D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36A0675-923C-D378-B9BD-2D463F1825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8B640014-B505-0FF6-A547-8A9ABA809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FA553F2-A447-9B09-E9DA-270F8039FE16}"/>
              </a:ext>
            </a:extLst>
          </p:cNvPr>
          <p:cNvSpPr>
            <a:spLocks noGrp="1"/>
          </p:cNvSpPr>
          <p:nvPr>
            <p:ph type="dt" sz="half" idx="10"/>
          </p:nvPr>
        </p:nvSpPr>
        <p:spPr/>
        <p:txBody>
          <a:bodyPr/>
          <a:lstStyle/>
          <a:p>
            <a:fld id="{83066640-FC46-4C3C-9203-48DB5A2874F5}" type="datetimeFigureOut">
              <a:rPr lang="fi-FI" smtClean="0"/>
              <a:t>8.1.2025</a:t>
            </a:fld>
            <a:endParaRPr lang="fi-FI"/>
          </a:p>
        </p:txBody>
      </p:sp>
      <p:sp>
        <p:nvSpPr>
          <p:cNvPr id="6" name="Alatunnisteen paikkamerkki 5">
            <a:extLst>
              <a:ext uri="{FF2B5EF4-FFF2-40B4-BE49-F238E27FC236}">
                <a16:creationId xmlns:a16="http://schemas.microsoft.com/office/drawing/2014/main" id="{E0770C64-0712-F27E-A304-F00D5012566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EE08174B-1066-4C62-DC2B-072B5856B8C7}"/>
              </a:ext>
            </a:extLst>
          </p:cNvPr>
          <p:cNvSpPr>
            <a:spLocks noGrp="1"/>
          </p:cNvSpPr>
          <p:nvPr>
            <p:ph type="sldNum" sz="quarter" idx="12"/>
          </p:nvPr>
        </p:nvSpPr>
        <p:spPr/>
        <p:txBody>
          <a:bodyPr/>
          <a:lstStyle/>
          <a:p>
            <a:fld id="{4FC31400-1F40-4C4B-895F-7E6BED47F0A8}" type="slidenum">
              <a:rPr lang="fi-FI" smtClean="0"/>
              <a:t>‹#›</a:t>
            </a:fld>
            <a:endParaRPr lang="fi-FI"/>
          </a:p>
        </p:txBody>
      </p:sp>
    </p:spTree>
    <p:extLst>
      <p:ext uri="{BB962C8B-B14F-4D97-AF65-F5344CB8AC3E}">
        <p14:creationId xmlns:p14="http://schemas.microsoft.com/office/powerpoint/2010/main" val="369538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8C4F538-DD8E-6C92-C94C-3E3246A6C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5EC4DACF-1748-0938-EC84-32F9179E7C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212730D-B4BA-2EC0-E64F-56F323CCCC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3066640-FC46-4C3C-9203-48DB5A2874F5}" type="datetimeFigureOut">
              <a:rPr lang="fi-FI" smtClean="0"/>
              <a:t>8.1.2025</a:t>
            </a:fld>
            <a:endParaRPr lang="fi-FI"/>
          </a:p>
        </p:txBody>
      </p:sp>
      <p:sp>
        <p:nvSpPr>
          <p:cNvPr id="5" name="Alatunnisteen paikkamerkki 4">
            <a:extLst>
              <a:ext uri="{FF2B5EF4-FFF2-40B4-BE49-F238E27FC236}">
                <a16:creationId xmlns:a16="http://schemas.microsoft.com/office/drawing/2014/main" id="{636E4A9D-C15E-6D4A-03C9-4A2638519A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3A5C26CC-94D0-9D29-5A26-8454C6C708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FC31400-1F40-4C4B-895F-7E6BED47F0A8}" type="slidenum">
              <a:rPr lang="fi-FI" smtClean="0"/>
              <a:t>‹#›</a:t>
            </a:fld>
            <a:endParaRPr lang="fi-FI"/>
          </a:p>
        </p:txBody>
      </p:sp>
    </p:spTree>
    <p:extLst>
      <p:ext uri="{BB962C8B-B14F-4D97-AF65-F5344CB8AC3E}">
        <p14:creationId xmlns:p14="http://schemas.microsoft.com/office/powerpoint/2010/main" val="4015624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mna-elderly.com/sites/default/files/2021-10/mna-mini-finnish.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fineli.fi/fineli/fi/ruokapaivakirj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3" name="Rectangle 7174">
            <a:extLst>
              <a:ext uri="{FF2B5EF4-FFF2-40B4-BE49-F238E27FC236}">
                <a16:creationId xmlns:a16="http://schemas.microsoft.com/office/drawing/2014/main" id="{ECC07320-C2CA-4E29-8481-9D9E143C7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4D3866E2-8301-6915-BF51-6EB94C6FB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78" r="15010"/>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84" name="Rectangle 7176">
            <a:extLst>
              <a:ext uri="{FF2B5EF4-FFF2-40B4-BE49-F238E27FC236}">
                <a16:creationId xmlns:a16="http://schemas.microsoft.com/office/drawing/2014/main" id="{178FB36B-5BFE-42CA-BC60-1115E0D9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72C61690-B693-8016-CB71-F29C0DFF7EAB}"/>
              </a:ext>
            </a:extLst>
          </p:cNvPr>
          <p:cNvSpPr>
            <a:spLocks noGrp="1"/>
          </p:cNvSpPr>
          <p:nvPr>
            <p:ph type="ctrTitle"/>
          </p:nvPr>
        </p:nvSpPr>
        <p:spPr>
          <a:xfrm>
            <a:off x="457200" y="743447"/>
            <a:ext cx="3706587" cy="2685553"/>
          </a:xfrm>
          <a:noFill/>
        </p:spPr>
        <p:txBody>
          <a:bodyPr>
            <a:normAutofit/>
          </a:bodyPr>
          <a:lstStyle/>
          <a:p>
            <a:pPr algn="l"/>
            <a:r>
              <a:rPr lang="fi-FI" sz="5200" dirty="0"/>
              <a:t>Ravitseva kohtaaminen</a:t>
            </a:r>
          </a:p>
        </p:txBody>
      </p:sp>
      <p:sp>
        <p:nvSpPr>
          <p:cNvPr id="3" name="Alaotsikko 2">
            <a:extLst>
              <a:ext uri="{FF2B5EF4-FFF2-40B4-BE49-F238E27FC236}">
                <a16:creationId xmlns:a16="http://schemas.microsoft.com/office/drawing/2014/main" id="{481C147D-AA59-4D4E-92C8-D5A9F7794299}"/>
              </a:ext>
            </a:extLst>
          </p:cNvPr>
          <p:cNvSpPr>
            <a:spLocks noGrp="1"/>
          </p:cNvSpPr>
          <p:nvPr>
            <p:ph type="subTitle" idx="1"/>
          </p:nvPr>
        </p:nvSpPr>
        <p:spPr>
          <a:xfrm>
            <a:off x="457200" y="4629234"/>
            <a:ext cx="3706587" cy="1485319"/>
          </a:xfrm>
          <a:noFill/>
        </p:spPr>
        <p:txBody>
          <a:bodyPr>
            <a:normAutofit fontScale="92500"/>
          </a:bodyPr>
          <a:lstStyle/>
          <a:p>
            <a:pPr algn="l"/>
            <a:r>
              <a:rPr lang="fi-FI" sz="2000" dirty="0"/>
              <a:t>8.1.2025</a:t>
            </a:r>
          </a:p>
          <a:p>
            <a:pPr algn="l"/>
            <a:r>
              <a:rPr lang="fi-FI" sz="2000" dirty="0"/>
              <a:t>Heli Sillanpää</a:t>
            </a:r>
          </a:p>
          <a:p>
            <a:pPr algn="l"/>
            <a:r>
              <a:rPr lang="fi-FI" sz="2000" dirty="0"/>
              <a:t>Ravitsemusperehtynyt terveydenhuollon ammattilainen</a:t>
            </a:r>
          </a:p>
        </p:txBody>
      </p:sp>
      <p:sp>
        <p:nvSpPr>
          <p:cNvPr id="4" name="Alatunnisteen paikkamerkki 3">
            <a:extLst>
              <a:ext uri="{FF2B5EF4-FFF2-40B4-BE49-F238E27FC236}">
                <a16:creationId xmlns:a16="http://schemas.microsoft.com/office/drawing/2014/main" id="{17D4C0E2-7196-6F3E-59C8-77AA7D3E68E7}"/>
              </a:ext>
            </a:extLst>
          </p:cNvPr>
          <p:cNvSpPr>
            <a:spLocks noGrp="1"/>
          </p:cNvSpPr>
          <p:nvPr>
            <p:ph type="ftr" sz="quarter" idx="11"/>
          </p:nvPr>
        </p:nvSpPr>
        <p:spPr>
          <a:xfrm>
            <a:off x="253093" y="195755"/>
            <a:ext cx="4114800" cy="365125"/>
          </a:xfrm>
        </p:spPr>
        <p:txBody>
          <a:bodyPr/>
          <a:lstStyle/>
          <a:p>
            <a:r>
              <a:rPr lang="fi-FI" dirty="0"/>
              <a:t>https://valtioneuvosto.fi/-/1410837/yhteinen-ruokapoyta-keskustelufoorumi-suomalainen-ruokakulttuuri-on-onnea-ja-makuja</a:t>
            </a:r>
          </a:p>
        </p:txBody>
      </p:sp>
    </p:spTree>
    <p:extLst>
      <p:ext uri="{BB962C8B-B14F-4D97-AF65-F5344CB8AC3E}">
        <p14:creationId xmlns:p14="http://schemas.microsoft.com/office/powerpoint/2010/main" val="2751400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66B646-DE64-FAA3-F563-2B64827B3F98}"/>
              </a:ext>
            </a:extLst>
          </p:cNvPr>
          <p:cNvSpPr>
            <a:spLocks noGrp="1"/>
          </p:cNvSpPr>
          <p:nvPr>
            <p:ph type="title"/>
          </p:nvPr>
        </p:nvSpPr>
        <p:spPr>
          <a:xfrm>
            <a:off x="838200" y="381454"/>
            <a:ext cx="10515600" cy="663576"/>
          </a:xfrm>
        </p:spPr>
        <p:txBody>
          <a:bodyPr>
            <a:normAutofit/>
          </a:bodyPr>
          <a:lstStyle/>
          <a:p>
            <a:r>
              <a:rPr lang="fi-FI" sz="3600" dirty="0">
                <a:solidFill>
                  <a:srgbClr val="343841"/>
                </a:solidFill>
                <a:latin typeface="Arial" panose="020B0604020202020204" pitchFamily="34" charset="0"/>
                <a:cs typeface="Arial" panose="020B0604020202020204" pitchFamily="34" charset="0"/>
              </a:rPr>
              <a:t>	Riskitilanteita virhe- tai aliravitsemukselle</a:t>
            </a:r>
            <a:endParaRPr lang="fi-FI" sz="3600" dirty="0">
              <a:latin typeface="Arial" panose="020B0604020202020204" pitchFamily="34" charset="0"/>
              <a:cs typeface="Arial" panose="020B0604020202020204" pitchFamily="34" charset="0"/>
            </a:endParaRPr>
          </a:p>
        </p:txBody>
      </p:sp>
      <p:sp>
        <p:nvSpPr>
          <p:cNvPr id="3" name="Sisällön paikkamerkki 2">
            <a:extLst>
              <a:ext uri="{FF2B5EF4-FFF2-40B4-BE49-F238E27FC236}">
                <a16:creationId xmlns:a16="http://schemas.microsoft.com/office/drawing/2014/main" id="{11BEA028-64D7-1BEF-F440-50E98B53D5BF}"/>
              </a:ext>
            </a:extLst>
          </p:cNvPr>
          <p:cNvSpPr>
            <a:spLocks noGrp="1"/>
          </p:cNvSpPr>
          <p:nvPr>
            <p:ph idx="1"/>
          </p:nvPr>
        </p:nvSpPr>
        <p:spPr>
          <a:xfrm>
            <a:off x="838200" y="1045030"/>
            <a:ext cx="10515600" cy="5812969"/>
          </a:xfrm>
        </p:spPr>
        <p:txBody>
          <a:bodyPr>
            <a:normAutofit lnSpcReduction="10000"/>
          </a:bodyPr>
          <a:lstStyle/>
          <a:p>
            <a:pPr marL="0" indent="0">
              <a:buNone/>
            </a:pPr>
            <a:endParaRPr lang="fi-FI" dirty="0">
              <a:latin typeface="Arial" panose="020B0604020202020204" pitchFamily="34" charset="0"/>
              <a:cs typeface="Arial" panose="020B0604020202020204" pitchFamily="34" charset="0"/>
            </a:endParaRPr>
          </a:p>
          <a:p>
            <a:pPr algn="l">
              <a:buFont typeface="Arial" panose="020B0604020202020204" pitchFamily="34" charset="0"/>
              <a:buChar char="•"/>
            </a:pPr>
            <a:r>
              <a:rPr lang="fi-FI" b="0" i="0" dirty="0">
                <a:solidFill>
                  <a:srgbClr val="23282D"/>
                </a:solidFill>
                <a:effectLst/>
                <a:latin typeface="Arial" panose="020B0604020202020204" pitchFamily="34" charset="0"/>
                <a:cs typeface="Arial" panose="020B0604020202020204" pitchFamily="34" charset="0"/>
              </a:rPr>
              <a:t>Painoindeksi alle 23 kg/m2</a:t>
            </a:r>
          </a:p>
          <a:p>
            <a:pPr algn="l">
              <a:buFont typeface="Arial" panose="020B0604020202020204" pitchFamily="34" charset="0"/>
              <a:buChar char="•"/>
            </a:pPr>
            <a:r>
              <a:rPr lang="fi-FI" b="0" i="0" dirty="0">
                <a:solidFill>
                  <a:srgbClr val="23282D"/>
                </a:solidFill>
                <a:effectLst/>
                <a:latin typeface="Arial" panose="020B0604020202020204" pitchFamily="34" charset="0"/>
                <a:cs typeface="Arial" panose="020B0604020202020204" pitchFamily="34" charset="0"/>
              </a:rPr>
              <a:t>Painon putoaminen yli 3 kg kolmen kuukauden aikana. Punnitseminen!!!</a:t>
            </a:r>
          </a:p>
          <a:p>
            <a:pPr algn="l">
              <a:buFont typeface="Arial" panose="020B0604020202020204" pitchFamily="34" charset="0"/>
              <a:buChar char="•"/>
            </a:pPr>
            <a:r>
              <a:rPr lang="fi-FI" b="0" i="0" dirty="0">
                <a:solidFill>
                  <a:srgbClr val="23282D"/>
                </a:solidFill>
                <a:effectLst/>
                <a:latin typeface="Arial" panose="020B0604020202020204" pitchFamily="34" charset="0"/>
                <a:cs typeface="Arial" panose="020B0604020202020204" pitchFamily="34" charset="0"/>
              </a:rPr>
              <a:t>Akuutti sairaus, infektio tai painehaavoja</a:t>
            </a:r>
          </a:p>
          <a:p>
            <a:pPr algn="l">
              <a:buFont typeface="Arial" panose="020B0604020202020204" pitchFamily="34" charset="0"/>
              <a:buChar char="•"/>
            </a:pPr>
            <a:r>
              <a:rPr lang="fi-FI" b="0" i="0" dirty="0">
                <a:solidFill>
                  <a:srgbClr val="23282D"/>
                </a:solidFill>
                <a:effectLst/>
                <a:latin typeface="Arial" panose="020B0604020202020204" pitchFamily="34" charset="0"/>
                <a:cs typeface="Arial" panose="020B0604020202020204" pitchFamily="34" charset="0"/>
              </a:rPr>
              <a:t>Leikkaus tai sairaudesta toipuminen</a:t>
            </a:r>
          </a:p>
          <a:p>
            <a:pPr algn="l">
              <a:buFont typeface="Arial" panose="020B0604020202020204" pitchFamily="34" charset="0"/>
              <a:buChar char="•"/>
            </a:pPr>
            <a:r>
              <a:rPr lang="fi-FI" b="0" i="0" dirty="0">
                <a:solidFill>
                  <a:srgbClr val="23282D"/>
                </a:solidFill>
                <a:effectLst/>
                <a:latin typeface="Arial" panose="020B0604020202020204" pitchFamily="34" charset="0"/>
                <a:cs typeface="Arial" panose="020B0604020202020204" pitchFamily="34" charset="0"/>
              </a:rPr>
              <a:t>Ongelmat suunterveyden tai hampaiden/proteesien kanssa</a:t>
            </a:r>
          </a:p>
          <a:p>
            <a:pPr algn="l">
              <a:buFont typeface="Arial" panose="020B0604020202020204" pitchFamily="34" charset="0"/>
              <a:buChar char="•"/>
            </a:pPr>
            <a:r>
              <a:rPr lang="fi-FI" b="0" i="0" dirty="0">
                <a:solidFill>
                  <a:srgbClr val="23282D"/>
                </a:solidFill>
                <a:effectLst/>
                <a:latin typeface="Arial" panose="020B0604020202020204" pitchFamily="34" charset="0"/>
                <a:cs typeface="Arial" panose="020B0604020202020204" pitchFamily="34" charset="0"/>
              </a:rPr>
              <a:t>Nielemisongelmat</a:t>
            </a:r>
          </a:p>
          <a:p>
            <a:pPr algn="l">
              <a:buFont typeface="Arial" panose="020B0604020202020204" pitchFamily="34" charset="0"/>
              <a:buChar char="•"/>
            </a:pPr>
            <a:r>
              <a:rPr lang="fi-FI" b="0" i="0" dirty="0">
                <a:solidFill>
                  <a:srgbClr val="23282D"/>
                </a:solidFill>
                <a:effectLst/>
                <a:latin typeface="Arial" panose="020B0604020202020204" pitchFamily="34" charset="0"/>
                <a:cs typeface="Arial" panose="020B0604020202020204" pitchFamily="34" charset="0"/>
              </a:rPr>
              <a:t>Pehmeä, sosemainen tai nestemäinen ruokavalio</a:t>
            </a:r>
          </a:p>
          <a:p>
            <a:pPr algn="l">
              <a:buFont typeface="Arial" panose="020B0604020202020204" pitchFamily="34" charset="0"/>
              <a:buChar char="•"/>
            </a:pPr>
            <a:r>
              <a:rPr lang="fi-FI" b="0" i="0" dirty="0">
                <a:solidFill>
                  <a:srgbClr val="23282D"/>
                </a:solidFill>
                <a:effectLst/>
                <a:latin typeface="Arial" panose="020B0604020202020204" pitchFamily="34" charset="0"/>
                <a:cs typeface="Arial" panose="020B0604020202020204" pitchFamily="34" charset="0"/>
              </a:rPr>
              <a:t>Lääkkeiden aiheuttamat sivuvaikutukset (makuhäiriöt, kuiva suu, pahoinvointi, ripuli, ummetus)</a:t>
            </a:r>
          </a:p>
          <a:p>
            <a:pPr algn="l">
              <a:buFont typeface="Arial" panose="020B0604020202020204" pitchFamily="34" charset="0"/>
              <a:buChar char="•"/>
            </a:pPr>
            <a:r>
              <a:rPr lang="fi-FI" b="0" i="0" dirty="0">
                <a:solidFill>
                  <a:srgbClr val="23282D"/>
                </a:solidFill>
                <a:effectLst/>
                <a:latin typeface="Arial" panose="020B0604020202020204" pitchFamily="34" charset="0"/>
                <a:cs typeface="Arial" panose="020B0604020202020204" pitchFamily="34" charset="0"/>
              </a:rPr>
              <a:t>Muutokset tavallisissa arkirutiineissa, kuten hoitojakso sairaalassa, kotiuttaminen sairaalasta.</a:t>
            </a:r>
          </a:p>
          <a:p>
            <a:endParaRPr lang="fi-FI" dirty="0"/>
          </a:p>
        </p:txBody>
      </p:sp>
    </p:spTree>
    <p:extLst>
      <p:ext uri="{BB962C8B-B14F-4D97-AF65-F5344CB8AC3E}">
        <p14:creationId xmlns:p14="http://schemas.microsoft.com/office/powerpoint/2010/main" val="1763686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650DBD-CCE6-C572-4674-2879F8F9468A}"/>
              </a:ext>
            </a:extLst>
          </p:cNvPr>
          <p:cNvSpPr>
            <a:spLocks noGrp="1"/>
          </p:cNvSpPr>
          <p:nvPr>
            <p:ph type="title"/>
          </p:nvPr>
        </p:nvSpPr>
        <p:spPr>
          <a:xfrm>
            <a:off x="838200" y="365125"/>
            <a:ext cx="10515600" cy="892175"/>
          </a:xfrm>
        </p:spPr>
        <p:txBody>
          <a:bodyPr>
            <a:normAutofit fontScale="90000"/>
          </a:bodyPr>
          <a:lstStyle/>
          <a:p>
            <a:r>
              <a:rPr lang="fi-FI" b="1" i="0" dirty="0">
                <a:effectLst/>
                <a:latin typeface="Gotham"/>
              </a:rPr>
              <a:t>	Ravitsemustilan arviointi MNA-testillä</a:t>
            </a:r>
            <a:br>
              <a:rPr lang="fi-FI" b="1" i="0" dirty="0">
                <a:effectLst/>
                <a:latin typeface="Gotham"/>
              </a:rPr>
            </a:br>
            <a:endParaRPr lang="fi-FI" dirty="0"/>
          </a:p>
        </p:txBody>
      </p:sp>
      <p:sp>
        <p:nvSpPr>
          <p:cNvPr id="3" name="Sisällön paikkamerkki 2">
            <a:extLst>
              <a:ext uri="{FF2B5EF4-FFF2-40B4-BE49-F238E27FC236}">
                <a16:creationId xmlns:a16="http://schemas.microsoft.com/office/drawing/2014/main" id="{B001A8C8-6ACD-A92F-D07C-1B8367607146}"/>
              </a:ext>
            </a:extLst>
          </p:cNvPr>
          <p:cNvSpPr>
            <a:spLocks noGrp="1"/>
          </p:cNvSpPr>
          <p:nvPr>
            <p:ph idx="1"/>
          </p:nvPr>
        </p:nvSpPr>
        <p:spPr>
          <a:xfrm>
            <a:off x="838200" y="1061357"/>
            <a:ext cx="10515600" cy="5115606"/>
          </a:xfrm>
        </p:spPr>
        <p:txBody>
          <a:bodyPr/>
          <a:lstStyle/>
          <a:p>
            <a:pPr marL="0" indent="0" algn="l">
              <a:buNone/>
            </a:pPr>
            <a:endParaRPr lang="fi-FI" b="1" i="0" dirty="0">
              <a:effectLst/>
              <a:latin typeface="Gotham"/>
            </a:endParaRPr>
          </a:p>
          <a:p>
            <a:pPr algn="l"/>
            <a:r>
              <a:rPr lang="fi-FI" b="0" i="0" dirty="0">
                <a:effectLst/>
                <a:latin typeface="Gotham"/>
              </a:rPr>
              <a:t>MNA-testi (Mini </a:t>
            </a:r>
            <a:r>
              <a:rPr lang="fi-FI" b="0" i="0" dirty="0" err="1">
                <a:effectLst/>
                <a:latin typeface="Gotham"/>
              </a:rPr>
              <a:t>Nutritional</a:t>
            </a:r>
            <a:r>
              <a:rPr lang="fi-FI" b="0" i="0" dirty="0">
                <a:effectLst/>
                <a:latin typeface="Gotham"/>
              </a:rPr>
              <a:t> </a:t>
            </a:r>
            <a:r>
              <a:rPr lang="fi-FI" b="0" i="0" dirty="0" err="1">
                <a:effectLst/>
                <a:latin typeface="Gotham"/>
              </a:rPr>
              <a:t>Assessment</a:t>
            </a:r>
            <a:r>
              <a:rPr lang="fi-FI" b="0" i="0" dirty="0">
                <a:effectLst/>
                <a:latin typeface="Gotham"/>
              </a:rPr>
              <a:t>) on ravitsemustilan arviointiin tarkoitettu testi, jota voidaan käyttää yli 65-vuotta täyttäneiden virhe- ja aliravitsemusriskin arvioinnissa. </a:t>
            </a:r>
          </a:p>
          <a:p>
            <a:pPr algn="l"/>
            <a:r>
              <a:rPr lang="fi-FI" b="0" i="0" dirty="0">
                <a:effectLst/>
                <a:latin typeface="Gotham"/>
              </a:rPr>
              <a:t>Testissä on kaksi osaa: seulonta ja arviointi. Jos seulonta osasta saa 12-14 pistettä, ei tarvitse jatkaa arviointi osaan. Jos seulonta osasta saa alle 12 pistettä, tehdään testi loppuun asti.</a:t>
            </a:r>
          </a:p>
          <a:p>
            <a:pPr algn="l"/>
            <a:r>
              <a:rPr lang="fi-FI" b="0" i="0" dirty="0">
                <a:effectLst/>
                <a:latin typeface="Gotham"/>
              </a:rPr>
              <a:t>Testi jakaa ikääntyneet pisteiden perusteella kolmeen ravitsemustilaan: normaali ravitsemustila, </a:t>
            </a:r>
            <a:r>
              <a:rPr lang="fi-FI" b="0" i="0" dirty="0" err="1">
                <a:effectLst/>
                <a:latin typeface="Gotham"/>
              </a:rPr>
              <a:t>virhe-tai</a:t>
            </a:r>
            <a:r>
              <a:rPr lang="fi-FI" b="0" i="0" dirty="0">
                <a:effectLst/>
                <a:latin typeface="Gotham"/>
              </a:rPr>
              <a:t> aliravitsemusriskissä ja aliravittu</a:t>
            </a:r>
          </a:p>
          <a:p>
            <a:pPr algn="l"/>
            <a:r>
              <a:rPr lang="fi-FI" dirty="0">
                <a:hlinkClick r:id="rId2"/>
              </a:rPr>
              <a:t>mna-mini-finnish.pdf</a:t>
            </a:r>
            <a:endParaRPr lang="fi-FI" b="0" i="0" dirty="0">
              <a:effectLst/>
              <a:latin typeface="Gotham"/>
            </a:endParaRPr>
          </a:p>
          <a:p>
            <a:endParaRPr lang="fi-FI" dirty="0"/>
          </a:p>
        </p:txBody>
      </p:sp>
    </p:spTree>
    <p:extLst>
      <p:ext uri="{BB962C8B-B14F-4D97-AF65-F5344CB8AC3E}">
        <p14:creationId xmlns:p14="http://schemas.microsoft.com/office/powerpoint/2010/main" val="1732000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978481-A8E3-81A1-6F5F-174F09484F65}"/>
              </a:ext>
            </a:extLst>
          </p:cNvPr>
          <p:cNvSpPr>
            <a:spLocks noGrp="1"/>
          </p:cNvSpPr>
          <p:nvPr>
            <p:ph type="title"/>
          </p:nvPr>
        </p:nvSpPr>
        <p:spPr/>
        <p:txBody>
          <a:bodyPr/>
          <a:lstStyle/>
          <a:p>
            <a:r>
              <a:rPr lang="fi-FI" dirty="0"/>
              <a:t>			</a:t>
            </a:r>
            <a:r>
              <a:rPr lang="fi-FI" dirty="0" err="1"/>
              <a:t>Kotiinviemiseksi</a:t>
            </a:r>
            <a:endParaRPr lang="fi-FI" dirty="0"/>
          </a:p>
        </p:txBody>
      </p:sp>
      <p:sp>
        <p:nvSpPr>
          <p:cNvPr id="3" name="Sisällön paikkamerkki 2">
            <a:extLst>
              <a:ext uri="{FF2B5EF4-FFF2-40B4-BE49-F238E27FC236}">
                <a16:creationId xmlns:a16="http://schemas.microsoft.com/office/drawing/2014/main" id="{3AF0F522-EEA7-A6D2-8A59-8BD8E6675677}"/>
              </a:ext>
            </a:extLst>
          </p:cNvPr>
          <p:cNvSpPr>
            <a:spLocks noGrp="1"/>
          </p:cNvSpPr>
          <p:nvPr>
            <p:ph idx="1"/>
          </p:nvPr>
        </p:nvSpPr>
        <p:spPr/>
        <p:txBody>
          <a:bodyPr/>
          <a:lstStyle/>
          <a:p>
            <a:r>
              <a:rPr lang="fi-FI" dirty="0"/>
              <a:t>Vain syöty ruoka vaikuttaa</a:t>
            </a:r>
          </a:p>
          <a:p>
            <a:r>
              <a:rPr lang="fi-FI" dirty="0"/>
              <a:t>Ruoka saa maistua ja tuntua </a:t>
            </a:r>
          </a:p>
          <a:p>
            <a:r>
              <a:rPr lang="fi-FI" dirty="0"/>
              <a:t>Saavutetut linjat ovat tavoiteltavia</a:t>
            </a:r>
          </a:p>
          <a:p>
            <a:r>
              <a:rPr lang="fi-FI" dirty="0"/>
              <a:t>Ravitsemusohjausta ja –tukea on saatavilla</a:t>
            </a:r>
          </a:p>
          <a:p>
            <a:r>
              <a:rPr lang="fi-FI" dirty="0">
                <a:hlinkClick r:id="rId2"/>
              </a:rPr>
              <a:t>Ruokapäiväkirja - </a:t>
            </a:r>
            <a:r>
              <a:rPr lang="fi-FI" dirty="0" err="1">
                <a:hlinkClick r:id="rId2"/>
              </a:rPr>
              <a:t>Fineli</a:t>
            </a:r>
            <a:endParaRPr lang="fi-FI" dirty="0"/>
          </a:p>
          <a:p>
            <a:endParaRPr lang="fi-FI" dirty="0"/>
          </a:p>
          <a:p>
            <a:endParaRPr lang="fi-FI" dirty="0"/>
          </a:p>
        </p:txBody>
      </p:sp>
    </p:spTree>
    <p:extLst>
      <p:ext uri="{BB962C8B-B14F-4D97-AF65-F5344CB8AC3E}">
        <p14:creationId xmlns:p14="http://schemas.microsoft.com/office/powerpoint/2010/main" val="3991499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E85A3E-7772-32BB-4229-11E829BBA176}"/>
              </a:ext>
            </a:extLst>
          </p:cNvPr>
          <p:cNvSpPr>
            <a:spLocks noGrp="1"/>
          </p:cNvSpPr>
          <p:nvPr>
            <p:ph type="title"/>
          </p:nvPr>
        </p:nvSpPr>
        <p:spPr/>
        <p:txBody>
          <a:bodyPr/>
          <a:lstStyle/>
          <a:p>
            <a:r>
              <a:rPr lang="fi-FI" dirty="0"/>
              <a:t>		Ravitsemussuositukset</a:t>
            </a:r>
          </a:p>
        </p:txBody>
      </p:sp>
      <p:sp>
        <p:nvSpPr>
          <p:cNvPr id="3" name="Sisällön paikkamerkki 2">
            <a:extLst>
              <a:ext uri="{FF2B5EF4-FFF2-40B4-BE49-F238E27FC236}">
                <a16:creationId xmlns:a16="http://schemas.microsoft.com/office/drawing/2014/main" id="{BA40318C-93AA-46CF-6C0F-0C67BDBA7B9D}"/>
              </a:ext>
            </a:extLst>
          </p:cNvPr>
          <p:cNvSpPr>
            <a:spLocks noGrp="1"/>
          </p:cNvSpPr>
          <p:nvPr>
            <p:ph idx="1"/>
          </p:nvPr>
        </p:nvSpPr>
        <p:spPr>
          <a:xfrm>
            <a:off x="838200" y="1404258"/>
            <a:ext cx="10515600" cy="5225142"/>
          </a:xfrm>
        </p:spPr>
        <p:txBody>
          <a:bodyPr>
            <a:normAutofit fontScale="92500" lnSpcReduction="10000"/>
          </a:bodyPr>
          <a:lstStyle/>
          <a:p>
            <a:pPr algn="l">
              <a:spcBef>
                <a:spcPts val="1200"/>
              </a:spcBef>
              <a:spcAft>
                <a:spcPts val="1200"/>
              </a:spcAft>
            </a:pPr>
            <a:r>
              <a:rPr lang="fi-FI" dirty="0">
                <a:solidFill>
                  <a:srgbClr val="343841"/>
                </a:solidFill>
                <a:latin typeface="Roboto" panose="02000000000000000000" pitchFamily="2" charset="0"/>
              </a:rPr>
              <a:t>Kansalliset/maailmanlaajuiset</a:t>
            </a:r>
            <a:endParaRPr lang="fi-FI" b="0" i="0" dirty="0">
              <a:solidFill>
                <a:srgbClr val="343841"/>
              </a:solidFill>
              <a:effectLst/>
              <a:latin typeface="Roboto" panose="02000000000000000000" pitchFamily="2" charset="0"/>
            </a:endParaRPr>
          </a:p>
          <a:p>
            <a:pPr algn="l">
              <a:spcBef>
                <a:spcPts val="1200"/>
              </a:spcBef>
              <a:spcAft>
                <a:spcPts val="1200"/>
              </a:spcAft>
            </a:pPr>
            <a:r>
              <a:rPr lang="fi-FI" dirty="0">
                <a:solidFill>
                  <a:srgbClr val="343841"/>
                </a:solidFill>
                <a:latin typeface="Roboto" panose="02000000000000000000" pitchFamily="2" charset="0"/>
              </a:rPr>
              <a:t>p</a:t>
            </a:r>
            <a:r>
              <a:rPr lang="fi-FI" b="0" i="0" dirty="0">
                <a:solidFill>
                  <a:srgbClr val="343841"/>
                </a:solidFill>
                <a:effectLst/>
                <a:latin typeface="Roboto" panose="02000000000000000000" pitchFamily="2" charset="0"/>
              </a:rPr>
              <a:t>erustuvat tutkimuksiin eri ravintoaineiden tarpeesta koko elinkaaren aikana. </a:t>
            </a:r>
            <a:r>
              <a:rPr lang="fi-FI" dirty="0">
                <a:solidFill>
                  <a:srgbClr val="343841"/>
                </a:solidFill>
                <a:latin typeface="Roboto" panose="02000000000000000000" pitchFamily="2" charset="0"/>
              </a:rPr>
              <a:t>Huomioitu</a:t>
            </a:r>
            <a:r>
              <a:rPr lang="fi-FI" b="0" i="0" dirty="0">
                <a:solidFill>
                  <a:srgbClr val="343841"/>
                </a:solidFill>
                <a:effectLst/>
                <a:latin typeface="Roboto" panose="02000000000000000000" pitchFamily="2" charset="0"/>
              </a:rPr>
              <a:t> tutkimustieto ravintoaineiden vaikutuksesta sairauksien ehkäisyssä ja terveyden edistämisessä</a:t>
            </a:r>
          </a:p>
          <a:p>
            <a:pPr algn="l">
              <a:spcBef>
                <a:spcPts val="1200"/>
              </a:spcBef>
              <a:spcAft>
                <a:spcPts val="1200"/>
              </a:spcAft>
            </a:pPr>
            <a:r>
              <a:rPr lang="fi-FI" b="0" i="0" dirty="0">
                <a:solidFill>
                  <a:srgbClr val="343841"/>
                </a:solidFill>
                <a:effectLst/>
                <a:latin typeface="Roboto" panose="02000000000000000000" pitchFamily="2" charset="0"/>
              </a:rPr>
              <a:t> </a:t>
            </a:r>
            <a:r>
              <a:rPr lang="fi-FI" dirty="0">
                <a:solidFill>
                  <a:srgbClr val="343841"/>
                </a:solidFill>
                <a:latin typeface="Roboto" panose="02000000000000000000" pitchFamily="2" charset="0"/>
              </a:rPr>
              <a:t>m</a:t>
            </a:r>
            <a:r>
              <a:rPr lang="fi-FI" b="0" i="0" dirty="0">
                <a:solidFill>
                  <a:srgbClr val="343841"/>
                </a:solidFill>
                <a:effectLst/>
                <a:latin typeface="Roboto" panose="02000000000000000000" pitchFamily="2" charset="0"/>
              </a:rPr>
              <a:t>uuttuvat elintapojen ja kansanterveystilanteen muuttuessa sekä uuden tutkimustiedon karttuessa.</a:t>
            </a:r>
          </a:p>
          <a:p>
            <a:pPr algn="l">
              <a:spcBef>
                <a:spcPts val="1200"/>
              </a:spcBef>
              <a:spcAft>
                <a:spcPts val="1200"/>
              </a:spcAft>
            </a:pPr>
            <a:r>
              <a:rPr lang="fi-FI" b="0" i="0" dirty="0">
                <a:solidFill>
                  <a:srgbClr val="343841"/>
                </a:solidFill>
                <a:effectLst/>
                <a:latin typeface="Roboto" panose="02000000000000000000" pitchFamily="2" charset="0"/>
              </a:rPr>
              <a:t>Ensimmäiset suositukset terveen väestön ravitsemuksesta julkaistiin vuonna 1941 Yhdysvalloissa. Yhteispohjoismaisia suosituksia on laadittu 1980-luvun alusta lähtien</a:t>
            </a:r>
          </a:p>
          <a:p>
            <a:pPr algn="l">
              <a:spcBef>
                <a:spcPts val="1200"/>
              </a:spcBef>
              <a:spcAft>
                <a:spcPts val="1200"/>
              </a:spcAft>
            </a:pPr>
            <a:r>
              <a:rPr lang="fi-FI" b="0" i="0" dirty="0">
                <a:solidFill>
                  <a:srgbClr val="343841"/>
                </a:solidFill>
                <a:effectLst/>
                <a:latin typeface="Roboto" panose="02000000000000000000" pitchFamily="2" charset="0"/>
              </a:rPr>
              <a:t>Valtion ravitsemusneuvottelukunta julkaisi ensimmäiset suomalaiset ravitsemussuositukset vuonna 1987.</a:t>
            </a:r>
          </a:p>
          <a:p>
            <a:endParaRPr lang="fi-FI" dirty="0"/>
          </a:p>
        </p:txBody>
      </p:sp>
    </p:spTree>
    <p:extLst>
      <p:ext uri="{BB962C8B-B14F-4D97-AF65-F5344CB8AC3E}">
        <p14:creationId xmlns:p14="http://schemas.microsoft.com/office/powerpoint/2010/main" val="693219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72192F-F523-63E2-57A0-9B1C2C021FAA}"/>
              </a:ext>
            </a:extLst>
          </p:cNvPr>
          <p:cNvSpPr>
            <a:spLocks noGrp="1"/>
          </p:cNvSpPr>
          <p:nvPr>
            <p:ph type="title"/>
          </p:nvPr>
        </p:nvSpPr>
        <p:spPr>
          <a:xfrm>
            <a:off x="838200" y="365125"/>
            <a:ext cx="10515600" cy="843189"/>
          </a:xfrm>
        </p:spPr>
        <p:txBody>
          <a:bodyPr>
            <a:normAutofit fontScale="90000"/>
          </a:bodyPr>
          <a:lstStyle/>
          <a:p>
            <a:r>
              <a:rPr lang="fi-FI" b="0" i="0" dirty="0">
                <a:solidFill>
                  <a:srgbClr val="333333"/>
                </a:solidFill>
                <a:effectLst/>
                <a:latin typeface="Helvetica Neue"/>
              </a:rPr>
              <a:t>		Kestävää terveyttä ruoasta – </a:t>
            </a:r>
            <a:br>
              <a:rPr lang="fi-FI" b="0" i="0" dirty="0">
                <a:solidFill>
                  <a:srgbClr val="333333"/>
                </a:solidFill>
                <a:effectLst/>
                <a:latin typeface="Helvetica Neue"/>
              </a:rPr>
            </a:br>
            <a:r>
              <a:rPr lang="fi-FI" b="0" i="0" dirty="0">
                <a:solidFill>
                  <a:srgbClr val="333333"/>
                </a:solidFill>
                <a:effectLst/>
                <a:latin typeface="Helvetica Neue"/>
              </a:rPr>
              <a:t> kansalliset ravitsemussuositukset 2024 </a:t>
            </a:r>
            <a:endParaRPr lang="fi-FI" dirty="0"/>
          </a:p>
        </p:txBody>
      </p:sp>
      <p:sp>
        <p:nvSpPr>
          <p:cNvPr id="3" name="Sisällön paikkamerkki 2">
            <a:extLst>
              <a:ext uri="{FF2B5EF4-FFF2-40B4-BE49-F238E27FC236}">
                <a16:creationId xmlns:a16="http://schemas.microsoft.com/office/drawing/2014/main" id="{2727EEAA-BD92-1C59-1222-CC66A4ADECB6}"/>
              </a:ext>
            </a:extLst>
          </p:cNvPr>
          <p:cNvSpPr>
            <a:spLocks noGrp="1"/>
          </p:cNvSpPr>
          <p:nvPr>
            <p:ph idx="1"/>
          </p:nvPr>
        </p:nvSpPr>
        <p:spPr>
          <a:xfrm>
            <a:off x="838200" y="1338942"/>
            <a:ext cx="10515600" cy="5355771"/>
          </a:xfrm>
        </p:spPr>
        <p:txBody>
          <a:bodyPr>
            <a:normAutofit lnSpcReduction="10000"/>
          </a:bodyPr>
          <a:lstStyle/>
          <a:p>
            <a:r>
              <a:rPr lang="fi-FI" dirty="0">
                <a:solidFill>
                  <a:srgbClr val="333333"/>
                </a:solidFill>
                <a:latin typeface="Helvetica Neue"/>
              </a:rPr>
              <a:t>T</a:t>
            </a:r>
            <a:r>
              <a:rPr lang="fi-FI" b="0" i="0" dirty="0">
                <a:solidFill>
                  <a:srgbClr val="333333"/>
                </a:solidFill>
                <a:effectLst/>
                <a:latin typeface="Helvetica Neue"/>
              </a:rPr>
              <a:t>avoitteena on edistää väestön terveyttä, vastata ravitsemus- ja terveysongelmiin sekä vähentää ruoankäytöstä ja -tuotannosta aiheutuvia haitallisia ympäristövaikutuksia</a:t>
            </a:r>
          </a:p>
          <a:p>
            <a:r>
              <a:rPr lang="fi-FI" b="0" i="0" dirty="0">
                <a:solidFill>
                  <a:srgbClr val="333333"/>
                </a:solidFill>
                <a:effectLst/>
                <a:latin typeface="Helvetica Neue"/>
              </a:rPr>
              <a:t> </a:t>
            </a:r>
            <a:r>
              <a:rPr lang="fi-FI" dirty="0">
                <a:solidFill>
                  <a:srgbClr val="333333"/>
                </a:solidFill>
                <a:latin typeface="Helvetica Neue"/>
              </a:rPr>
              <a:t>S</a:t>
            </a:r>
            <a:r>
              <a:rPr lang="fi-FI" b="0" i="0" dirty="0">
                <a:solidFill>
                  <a:srgbClr val="333333"/>
                </a:solidFill>
                <a:effectLst/>
                <a:latin typeface="Helvetica Neue"/>
              </a:rPr>
              <a:t>isältää energian ja ravintoaineiden saantisuositukset, suositeltavat ruokavalinnat ja ohjeita suositusten toimeenpanoon ja soveltamiseen</a:t>
            </a:r>
          </a:p>
          <a:p>
            <a:r>
              <a:rPr lang="fi-FI" dirty="0">
                <a:solidFill>
                  <a:srgbClr val="333333"/>
                </a:solidFill>
                <a:latin typeface="Helvetica Neue"/>
              </a:rPr>
              <a:t>P</a:t>
            </a:r>
            <a:r>
              <a:rPr lang="fi-FI" b="0" i="0" dirty="0">
                <a:solidFill>
                  <a:srgbClr val="333333"/>
                </a:solidFill>
                <a:effectLst/>
                <a:latin typeface="Helvetica Neue"/>
              </a:rPr>
              <a:t>ohjaavat kesällä 2023 julkaistuihin pohjoismaisiin ravitsemussuosituksiin, joita laadittaessa käytiin läpi uusin tutkimusnäyttö ravinnon ja terveyden välisestä yhteydestä sekä ruoantuotannon ja -kulutuksen ympäristövaikutuksista.</a:t>
            </a:r>
          </a:p>
          <a:p>
            <a:r>
              <a:rPr lang="fi-FI" b="0" i="0" dirty="0">
                <a:solidFill>
                  <a:srgbClr val="333333"/>
                </a:solidFill>
                <a:effectLst/>
                <a:latin typeface="Helvetica Neue"/>
              </a:rPr>
              <a:t> Suosituksissa on huomioitu myös ajankohtaiset tiedot suomalaisten aikuisten ja lasten ruoankäytöstä ja ravintoaineiden saannista.</a:t>
            </a:r>
            <a:endParaRPr lang="fi-FI" dirty="0"/>
          </a:p>
        </p:txBody>
      </p:sp>
      <p:sp>
        <p:nvSpPr>
          <p:cNvPr id="4" name="Alatunnisteen paikkamerkki 3">
            <a:extLst>
              <a:ext uri="{FF2B5EF4-FFF2-40B4-BE49-F238E27FC236}">
                <a16:creationId xmlns:a16="http://schemas.microsoft.com/office/drawing/2014/main" id="{851F2646-8027-B196-7A63-B075AFCB8DE5}"/>
              </a:ext>
            </a:extLst>
          </p:cNvPr>
          <p:cNvSpPr>
            <a:spLocks noGrp="1"/>
          </p:cNvSpPr>
          <p:nvPr>
            <p:ph type="ftr" sz="quarter" idx="11"/>
          </p:nvPr>
        </p:nvSpPr>
        <p:spPr/>
        <p:txBody>
          <a:bodyPr/>
          <a:lstStyle/>
          <a:p>
            <a:r>
              <a:rPr lang="fi-FI"/>
              <a:t>https://www.julkari.fi/handle/10024/150005</a:t>
            </a:r>
          </a:p>
        </p:txBody>
      </p:sp>
    </p:spTree>
    <p:extLst>
      <p:ext uri="{BB962C8B-B14F-4D97-AF65-F5344CB8AC3E}">
        <p14:creationId xmlns:p14="http://schemas.microsoft.com/office/powerpoint/2010/main" val="2528380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uokapyramidissa ruoka-aineet on ryhmitelty pyramidin eri tasoille suositeltavan käyttömäärän ja käyttötiheyden mukaan. Pohjalla olevia syödään runsaasti ja päivittäin, huipulta vähemmän ja harvoin. Ruokapyramidin perustan muodostavat kasvikset, hedelmät ja marjat. Seuraavan pyramidissa ovat täysjyväviljavalmisteet ja peruna. Näiden yläpuolella ovat ravintorasvat, pähkinät ja siemenet sekä maitotuotteet. Seuraavana kala ja palkokasvit. Toisiksi ylimpänä ovat punainen liha, siipikarjan liha ja kananmunat ja ylimpänä sattumat, joita tulisi syödä vähän ja harvoin.">
            <a:extLst>
              <a:ext uri="{FF2B5EF4-FFF2-40B4-BE49-F238E27FC236}">
                <a16:creationId xmlns:a16="http://schemas.microsoft.com/office/drawing/2014/main" id="{21482C89-3EE6-0415-F582-5053ED11264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47564" y="643466"/>
            <a:ext cx="6496871" cy="5571067"/>
          </a:xfrm>
          <a:prstGeom prst="rect">
            <a:avLst/>
          </a:prstGeom>
          <a:noFill/>
          <a:extLst>
            <a:ext uri="{909E8E84-426E-40DD-AFC4-6F175D3DCCD1}">
              <a14:hiddenFill xmlns:a14="http://schemas.microsoft.com/office/drawing/2010/main">
                <a:solidFill>
                  <a:srgbClr val="FFFFFF"/>
                </a:solidFill>
              </a14:hiddenFill>
            </a:ext>
          </a:extLst>
        </p:spPr>
      </p:pic>
      <p:sp>
        <p:nvSpPr>
          <p:cNvPr id="4" name="Alatunnisteen paikkamerkki 3">
            <a:extLst>
              <a:ext uri="{FF2B5EF4-FFF2-40B4-BE49-F238E27FC236}">
                <a16:creationId xmlns:a16="http://schemas.microsoft.com/office/drawing/2014/main" id="{2FC26D33-81CD-70BC-2F15-35C34CFDEA7F}"/>
              </a:ext>
            </a:extLst>
          </p:cNvPr>
          <p:cNvSpPr>
            <a:spLocks noGrp="1"/>
          </p:cNvSpPr>
          <p:nvPr>
            <p:ph type="ftr" sz="quarter" idx="11"/>
          </p:nvPr>
        </p:nvSpPr>
        <p:spPr/>
        <p:txBody>
          <a:bodyPr/>
          <a:lstStyle/>
          <a:p>
            <a:r>
              <a:rPr lang="fi-FI" dirty="0"/>
              <a:t>@Valtion ravitsemusneuvottelukunta 2024</a:t>
            </a:r>
          </a:p>
        </p:txBody>
      </p:sp>
    </p:spTree>
    <p:extLst>
      <p:ext uri="{BB962C8B-B14F-4D97-AF65-F5344CB8AC3E}">
        <p14:creationId xmlns:p14="http://schemas.microsoft.com/office/powerpoint/2010/main" val="768900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Kuvassa lautasmalli, jossa pääruokana on ahvenfileet, keitetyt peruna sekä kasvilisä ja kanttarelleja. Lautasmalli sisältää myös öljypohjaisen salaatinkastikkeen, lasin rasvatonta maitoa tai piimää sekä täysjyväleipää kasvirasvalevitteellä. Jälkiruoaksi on marjoja.">
            <a:extLst>
              <a:ext uri="{FF2B5EF4-FFF2-40B4-BE49-F238E27FC236}">
                <a16:creationId xmlns:a16="http://schemas.microsoft.com/office/drawing/2014/main" id="{0AD9ECBE-AC79-893A-04B2-D419ACA634B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44888" y="643466"/>
            <a:ext cx="7902224" cy="5571067"/>
          </a:xfrm>
          <a:prstGeom prst="rect">
            <a:avLst/>
          </a:prstGeom>
          <a:noFill/>
          <a:extLst>
            <a:ext uri="{909E8E84-426E-40DD-AFC4-6F175D3DCCD1}">
              <a14:hiddenFill xmlns:a14="http://schemas.microsoft.com/office/drawing/2010/main">
                <a:solidFill>
                  <a:srgbClr val="FFFFFF"/>
                </a:solidFill>
              </a14:hiddenFill>
            </a:ext>
          </a:extLst>
        </p:spPr>
      </p:pic>
      <p:sp>
        <p:nvSpPr>
          <p:cNvPr id="2" name="Alatunnisteen paikkamerkki 1">
            <a:extLst>
              <a:ext uri="{FF2B5EF4-FFF2-40B4-BE49-F238E27FC236}">
                <a16:creationId xmlns:a16="http://schemas.microsoft.com/office/drawing/2014/main" id="{E9007B7A-18DF-55AC-DD98-65E519ED223F}"/>
              </a:ext>
            </a:extLst>
          </p:cNvPr>
          <p:cNvSpPr>
            <a:spLocks noGrp="1"/>
          </p:cNvSpPr>
          <p:nvPr>
            <p:ph type="ftr" sz="quarter" idx="11"/>
          </p:nvPr>
        </p:nvSpPr>
        <p:spPr/>
        <p:txBody>
          <a:bodyPr/>
          <a:lstStyle/>
          <a:p>
            <a:r>
              <a:rPr lang="fi-FI"/>
              <a:t>@Valtion ravitsemusneuvottelukunta 2024</a:t>
            </a:r>
          </a:p>
        </p:txBody>
      </p:sp>
    </p:spTree>
    <p:extLst>
      <p:ext uri="{BB962C8B-B14F-4D97-AF65-F5344CB8AC3E}">
        <p14:creationId xmlns:p14="http://schemas.microsoft.com/office/powerpoint/2010/main" val="2980168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Kuvassa 90 grammaa täysjyvää, joka koostuu lautasesta kaurapuuroa, 3 palasta täysjyväruisleipää sekä runsaasta desilitrasta keitettyjä ohrasuurimoita.">
            <a:extLst>
              <a:ext uri="{FF2B5EF4-FFF2-40B4-BE49-F238E27FC236}">
                <a16:creationId xmlns:a16="http://schemas.microsoft.com/office/drawing/2014/main" id="{645A7DF5-4BB9-07DE-FECB-7C600A8169E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2916" y="643466"/>
            <a:ext cx="8346167" cy="5571067"/>
          </a:xfrm>
          <a:prstGeom prst="rect">
            <a:avLst/>
          </a:prstGeom>
          <a:noFill/>
          <a:extLst>
            <a:ext uri="{909E8E84-426E-40DD-AFC4-6F175D3DCCD1}">
              <a14:hiddenFill xmlns:a14="http://schemas.microsoft.com/office/drawing/2010/main">
                <a:solidFill>
                  <a:srgbClr val="FFFFFF"/>
                </a:solidFill>
              </a14:hiddenFill>
            </a:ext>
          </a:extLst>
        </p:spPr>
      </p:pic>
      <p:sp>
        <p:nvSpPr>
          <p:cNvPr id="2" name="Alatunnisteen paikkamerkki 1">
            <a:extLst>
              <a:ext uri="{FF2B5EF4-FFF2-40B4-BE49-F238E27FC236}">
                <a16:creationId xmlns:a16="http://schemas.microsoft.com/office/drawing/2014/main" id="{423AA66A-EFE3-C2CB-43F2-5A113A78B937}"/>
              </a:ext>
            </a:extLst>
          </p:cNvPr>
          <p:cNvSpPr>
            <a:spLocks noGrp="1"/>
          </p:cNvSpPr>
          <p:nvPr>
            <p:ph type="ftr" sz="quarter" idx="11"/>
          </p:nvPr>
        </p:nvSpPr>
        <p:spPr/>
        <p:txBody>
          <a:bodyPr/>
          <a:lstStyle/>
          <a:p>
            <a:r>
              <a:rPr lang="fi-FI"/>
              <a:t>@Valtion ravitsemusneuvottelukunta</a:t>
            </a:r>
          </a:p>
        </p:txBody>
      </p:sp>
    </p:spTree>
    <p:extLst>
      <p:ext uri="{BB962C8B-B14F-4D97-AF65-F5344CB8AC3E}">
        <p14:creationId xmlns:p14="http://schemas.microsoft.com/office/powerpoint/2010/main" val="1893539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7FD1250F-D793-C426-9AA8-926FD59D36B8}"/>
              </a:ext>
            </a:extLst>
          </p:cNvPr>
          <p:cNvSpPr>
            <a:spLocks noGrp="1"/>
          </p:cNvSpPr>
          <p:nvPr>
            <p:ph type="title"/>
          </p:nvPr>
        </p:nvSpPr>
        <p:spPr>
          <a:xfrm>
            <a:off x="838200" y="489857"/>
            <a:ext cx="10515599" cy="930729"/>
          </a:xfrm>
        </p:spPr>
        <p:txBody>
          <a:bodyPr>
            <a:normAutofit fontScale="90000"/>
          </a:bodyPr>
          <a:lstStyle/>
          <a:p>
            <a:r>
              <a:rPr lang="fi-FI" sz="3100" b="0" i="0" dirty="0">
                <a:solidFill>
                  <a:srgbClr val="333333"/>
                </a:solidFill>
                <a:effectLst/>
                <a:latin typeface="Arial" panose="020B0604020202020204" pitchFamily="34" charset="0"/>
                <a:cs typeface="Arial" panose="020B0604020202020204" pitchFamily="34" charset="0"/>
              </a:rPr>
              <a:t>Vireyttä seniorivuosiin : Ikääntyneiden ruokasuositus 2020</a:t>
            </a:r>
            <a:r>
              <a:rPr lang="fi-FI" b="0" i="0" dirty="0">
                <a:solidFill>
                  <a:srgbClr val="333333"/>
                </a:solidFill>
                <a:effectLst/>
                <a:latin typeface="Helvetica Neue"/>
              </a:rPr>
              <a:t/>
            </a:r>
            <a:br>
              <a:rPr lang="fi-FI" b="0" i="0" dirty="0">
                <a:solidFill>
                  <a:srgbClr val="333333"/>
                </a:solidFill>
                <a:effectLst/>
                <a:latin typeface="Helvetica Neue"/>
              </a:rPr>
            </a:br>
            <a:endParaRPr lang="fi-FI" dirty="0"/>
          </a:p>
        </p:txBody>
      </p:sp>
      <p:sp>
        <p:nvSpPr>
          <p:cNvPr id="5" name="Sisällön paikkamerkki 4">
            <a:extLst>
              <a:ext uri="{FF2B5EF4-FFF2-40B4-BE49-F238E27FC236}">
                <a16:creationId xmlns:a16="http://schemas.microsoft.com/office/drawing/2014/main" id="{5063CAE0-0C6F-827E-CC67-305996BB4DE5}"/>
              </a:ext>
            </a:extLst>
          </p:cNvPr>
          <p:cNvSpPr>
            <a:spLocks noGrp="1"/>
          </p:cNvSpPr>
          <p:nvPr>
            <p:ph sz="half" idx="1"/>
          </p:nvPr>
        </p:nvSpPr>
        <p:spPr/>
        <p:txBody>
          <a:bodyPr>
            <a:normAutofit fontScale="77500" lnSpcReduction="20000"/>
          </a:bodyPr>
          <a:lstStyle/>
          <a:p>
            <a:endParaRPr lang="fi-FI"/>
          </a:p>
        </p:txBody>
      </p:sp>
      <p:sp>
        <p:nvSpPr>
          <p:cNvPr id="6" name="Sisällön paikkamerkki 5">
            <a:extLst>
              <a:ext uri="{FF2B5EF4-FFF2-40B4-BE49-F238E27FC236}">
                <a16:creationId xmlns:a16="http://schemas.microsoft.com/office/drawing/2014/main" id="{7811A01D-B7E3-8DA2-EF18-73A78AF00675}"/>
              </a:ext>
            </a:extLst>
          </p:cNvPr>
          <p:cNvSpPr>
            <a:spLocks noGrp="1"/>
          </p:cNvSpPr>
          <p:nvPr>
            <p:ph sz="half" idx="2"/>
          </p:nvPr>
        </p:nvSpPr>
        <p:spPr/>
        <p:txBody>
          <a:bodyPr>
            <a:normAutofit fontScale="77500" lnSpcReduction="20000"/>
          </a:bodyPr>
          <a:lstStyle/>
          <a:p>
            <a:pPr marL="0" indent="0">
              <a:buNone/>
            </a:pPr>
            <a:r>
              <a:rPr lang="fi-FI" b="0" i="0" dirty="0">
                <a:solidFill>
                  <a:srgbClr val="333333"/>
                </a:solidFill>
                <a:effectLst/>
                <a:latin typeface="Helvetica Neue"/>
              </a:rPr>
              <a:t> Suosituksessa kuvataan terveyttä edistävä ruokavalio, joka sopii kaikille ikääntyneille omien ruokavalintojen perustaksi. </a:t>
            </a:r>
          </a:p>
          <a:p>
            <a:pPr marL="0" indent="0">
              <a:buNone/>
            </a:pPr>
            <a:r>
              <a:rPr lang="fi-FI" b="0" i="0" dirty="0">
                <a:solidFill>
                  <a:srgbClr val="333333"/>
                </a:solidFill>
                <a:effectLst/>
                <a:latin typeface="Helvetica Neue"/>
              </a:rPr>
              <a:t>Suosituksen mukainen syöminen turvaa hyvän ravitsemustilan ylläpitämistä ja edistää näin terveyttä, fyysistä ja psyykkistä toimintakykyä sekä sosiaalista hyvinvointia ja elämänlaatua</a:t>
            </a:r>
          </a:p>
          <a:p>
            <a:pPr marL="0" indent="0">
              <a:buNone/>
            </a:pPr>
            <a:r>
              <a:rPr lang="fi-FI" b="0" i="0" dirty="0">
                <a:solidFill>
                  <a:srgbClr val="333333"/>
                </a:solidFill>
                <a:effectLst/>
                <a:latin typeface="Helvetica Neue"/>
              </a:rPr>
              <a:t>Suosituksessa on ohjeet ikääntyneiden ravitsemustilan määrittämiseen, sen seurantaan ja yksilöllisen ravitsemukseen</a:t>
            </a:r>
          </a:p>
          <a:p>
            <a:pPr marL="0" indent="0">
              <a:buNone/>
            </a:pPr>
            <a:r>
              <a:rPr lang="fi-FI" dirty="0">
                <a:solidFill>
                  <a:srgbClr val="333333"/>
                </a:solidFill>
                <a:latin typeface="Helvetica Neue"/>
              </a:rPr>
              <a:t>L</a:t>
            </a:r>
            <a:r>
              <a:rPr lang="fi-FI" b="0" i="0" dirty="0">
                <a:solidFill>
                  <a:srgbClr val="333333"/>
                </a:solidFill>
                <a:effectLst/>
                <a:latin typeface="Helvetica Neue"/>
              </a:rPr>
              <a:t>isäksi kerrotaan ikääntyneiden ravitsemuksen erityispiirteistä</a:t>
            </a:r>
            <a:endParaRPr lang="fi-FI" dirty="0"/>
          </a:p>
        </p:txBody>
      </p:sp>
      <p:pic>
        <p:nvPicPr>
          <p:cNvPr id="6146" name="Picture 2">
            <a:extLst>
              <a:ext uri="{FF2B5EF4-FFF2-40B4-BE49-F238E27FC236}">
                <a16:creationId xmlns:a16="http://schemas.microsoft.com/office/drawing/2014/main" id="{29D7C4E1-0941-2D71-7B91-BF07A41B5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45029"/>
            <a:ext cx="4974771" cy="532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646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49836FFD-55FE-1F62-0CEB-292C2EC3B570}"/>
              </a:ext>
            </a:extLst>
          </p:cNvPr>
          <p:cNvSpPr>
            <a:spLocks noGrp="1"/>
          </p:cNvSpPr>
          <p:nvPr>
            <p:ph type="title"/>
          </p:nvPr>
        </p:nvSpPr>
        <p:spPr/>
        <p:txBody>
          <a:bodyPr/>
          <a:lstStyle/>
          <a:p>
            <a:r>
              <a:rPr lang="fi-FI" dirty="0"/>
              <a:t>		Ikääntyminen ja ravitsemus</a:t>
            </a:r>
          </a:p>
        </p:txBody>
      </p:sp>
      <p:sp>
        <p:nvSpPr>
          <p:cNvPr id="6" name="Sisällön paikkamerkki 5">
            <a:extLst>
              <a:ext uri="{FF2B5EF4-FFF2-40B4-BE49-F238E27FC236}">
                <a16:creationId xmlns:a16="http://schemas.microsoft.com/office/drawing/2014/main" id="{D7028018-3DFE-36E5-0D15-0B349E889054}"/>
              </a:ext>
            </a:extLst>
          </p:cNvPr>
          <p:cNvSpPr>
            <a:spLocks noGrp="1"/>
          </p:cNvSpPr>
          <p:nvPr>
            <p:ph idx="1"/>
          </p:nvPr>
        </p:nvSpPr>
        <p:spPr>
          <a:xfrm>
            <a:off x="838200" y="1404257"/>
            <a:ext cx="10515600" cy="4772706"/>
          </a:xfrm>
        </p:spPr>
        <p:txBody>
          <a:bodyPr/>
          <a:lstStyle/>
          <a:p>
            <a:r>
              <a:rPr lang="fi-FI" b="0" i="0" dirty="0">
                <a:solidFill>
                  <a:srgbClr val="343841"/>
                </a:solidFill>
                <a:effectLst/>
                <a:latin typeface="Roboto" panose="02000000000000000000" pitchFamily="2" charset="0"/>
              </a:rPr>
              <a:t>Ravitsemuksella on keskeinen merkitys ja tehtävä ikääntyneiden ihmisten hyvinvoinnissa</a:t>
            </a:r>
          </a:p>
          <a:p>
            <a:pPr algn="l">
              <a:buFont typeface="Arial" panose="020B0604020202020204" pitchFamily="34" charset="0"/>
              <a:buChar char="•"/>
            </a:pPr>
            <a:r>
              <a:rPr lang="fi-FI" b="0" i="0" dirty="0">
                <a:solidFill>
                  <a:srgbClr val="343841"/>
                </a:solidFill>
                <a:effectLst/>
                <a:latin typeface="Roboto" panose="02000000000000000000" pitchFamily="2" charset="0"/>
              </a:rPr>
              <a:t>Iän myötä energiankulutus pienenee, koska liikkuminen vähenee ja lihasmassan määrä pienenee &gt;&gt; syödyn ruoan määrä vähenee, jolloin proteiinin, vitamiinien ja kivennäisaineiden saanti voi olla riittämätöntä</a:t>
            </a:r>
          </a:p>
          <a:p>
            <a:pPr algn="l">
              <a:buFont typeface="Arial" panose="020B0604020202020204" pitchFamily="34" charset="0"/>
              <a:buChar char="•"/>
            </a:pPr>
            <a:r>
              <a:rPr lang="fi-FI" dirty="0">
                <a:solidFill>
                  <a:srgbClr val="343841"/>
                </a:solidFill>
                <a:latin typeface="Roboto" panose="02000000000000000000" pitchFamily="2" charset="0"/>
              </a:rPr>
              <a:t>E</a:t>
            </a:r>
            <a:r>
              <a:rPr lang="fi-FI" b="0" i="0" dirty="0">
                <a:solidFill>
                  <a:srgbClr val="343841"/>
                </a:solidFill>
                <a:effectLst/>
                <a:latin typeface="Roboto" panose="02000000000000000000" pitchFamily="2" charset="0"/>
              </a:rPr>
              <a:t>nergiaa tarvitaan kulutustaan vastaavasti. Energiantarve on hyvin yksilöllinen. Se riippuu mm. lihasmassan määrästä, fyysisestä aktiivisuudesta ja hormonaalisista tekijöistä, terveydentilasta</a:t>
            </a:r>
          </a:p>
          <a:p>
            <a:endParaRPr lang="fi-FI" dirty="0"/>
          </a:p>
        </p:txBody>
      </p:sp>
    </p:spTree>
    <p:extLst>
      <p:ext uri="{BB962C8B-B14F-4D97-AF65-F5344CB8AC3E}">
        <p14:creationId xmlns:p14="http://schemas.microsoft.com/office/powerpoint/2010/main" val="556492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4EA108-5CBB-87F5-B91A-C6897FCD5898}"/>
              </a:ext>
            </a:extLst>
          </p:cNvPr>
          <p:cNvSpPr>
            <a:spLocks noGrp="1"/>
          </p:cNvSpPr>
          <p:nvPr>
            <p:ph type="title"/>
          </p:nvPr>
        </p:nvSpPr>
        <p:spPr>
          <a:xfrm>
            <a:off x="838200" y="365126"/>
            <a:ext cx="10515600" cy="810532"/>
          </a:xfrm>
        </p:spPr>
        <p:txBody>
          <a:bodyPr/>
          <a:lstStyle/>
          <a:p>
            <a:r>
              <a:rPr lang="fi-FI" dirty="0"/>
              <a:t>		Ikääntyminen ja ravitsemus</a:t>
            </a:r>
          </a:p>
        </p:txBody>
      </p:sp>
      <p:sp>
        <p:nvSpPr>
          <p:cNvPr id="3" name="Sisällön paikkamerkki 2">
            <a:extLst>
              <a:ext uri="{FF2B5EF4-FFF2-40B4-BE49-F238E27FC236}">
                <a16:creationId xmlns:a16="http://schemas.microsoft.com/office/drawing/2014/main" id="{56F512A2-79EA-3796-C4DE-22588A52B877}"/>
              </a:ext>
            </a:extLst>
          </p:cNvPr>
          <p:cNvSpPr>
            <a:spLocks noGrp="1"/>
          </p:cNvSpPr>
          <p:nvPr>
            <p:ph idx="1"/>
          </p:nvPr>
        </p:nvSpPr>
        <p:spPr>
          <a:xfrm>
            <a:off x="838200" y="1436914"/>
            <a:ext cx="10515600" cy="5176157"/>
          </a:xfrm>
        </p:spPr>
        <p:txBody>
          <a:bodyPr>
            <a:normAutofit fontScale="92500" lnSpcReduction="20000"/>
          </a:bodyPr>
          <a:lstStyle/>
          <a:p>
            <a:pPr algn="l">
              <a:buFont typeface="Arial" panose="020B0604020202020204" pitchFamily="34" charset="0"/>
              <a:buChar char="•"/>
            </a:pPr>
            <a:r>
              <a:rPr lang="fi-FI" dirty="0">
                <a:solidFill>
                  <a:srgbClr val="343841"/>
                </a:solidFill>
                <a:latin typeface="Roboto" panose="02000000000000000000" pitchFamily="2" charset="0"/>
              </a:rPr>
              <a:t>R</a:t>
            </a:r>
            <a:r>
              <a:rPr lang="fi-FI" b="0" i="0" dirty="0">
                <a:solidFill>
                  <a:srgbClr val="343841"/>
                </a:solidFill>
                <a:effectLst/>
                <a:latin typeface="Roboto" panose="02000000000000000000" pitchFamily="2" charset="0"/>
              </a:rPr>
              <a:t>uokahalu saattaa heikentyä &gt;&gt; ruokavalion laatu!!</a:t>
            </a:r>
          </a:p>
          <a:p>
            <a:pPr algn="l">
              <a:buFont typeface="Arial" panose="020B0604020202020204" pitchFamily="34" charset="0"/>
              <a:buChar char="•"/>
            </a:pPr>
            <a:r>
              <a:rPr lang="fi-FI" dirty="0">
                <a:solidFill>
                  <a:srgbClr val="343841"/>
                </a:solidFill>
                <a:latin typeface="Roboto" panose="02000000000000000000" pitchFamily="2" charset="0"/>
              </a:rPr>
              <a:t>R</a:t>
            </a:r>
            <a:r>
              <a:rPr lang="fi-FI" b="0" i="0" dirty="0">
                <a:solidFill>
                  <a:srgbClr val="343841"/>
                </a:solidFill>
                <a:effectLst/>
                <a:latin typeface="Roboto" panose="02000000000000000000" pitchFamily="2" charset="0"/>
              </a:rPr>
              <a:t>iittävästi energiaa (vähintään noin 1600 kcal/vrk),  runsaasti kivennäisaineita, vitamiineja ja proteiinia.</a:t>
            </a:r>
          </a:p>
          <a:p>
            <a:pPr algn="l">
              <a:buFont typeface="Arial" panose="020B0604020202020204" pitchFamily="34" charset="0"/>
              <a:buChar char="•"/>
            </a:pPr>
            <a:r>
              <a:rPr lang="fi-FI" dirty="0">
                <a:solidFill>
                  <a:srgbClr val="343841"/>
                </a:solidFill>
                <a:latin typeface="Roboto" panose="02000000000000000000" pitchFamily="2" charset="0"/>
              </a:rPr>
              <a:t>Monipuolinen ruokavalio; makua, väriä, proteiinia</a:t>
            </a:r>
            <a:endParaRPr lang="fi-FI" b="0" i="0" dirty="0">
              <a:solidFill>
                <a:srgbClr val="343841"/>
              </a:solidFill>
              <a:effectLst/>
              <a:latin typeface="Roboto" panose="02000000000000000000" pitchFamily="2" charset="0"/>
            </a:endParaRPr>
          </a:p>
          <a:p>
            <a:pPr algn="l">
              <a:buFont typeface="Arial" panose="020B0604020202020204" pitchFamily="34" charset="0"/>
              <a:buChar char="•"/>
            </a:pPr>
            <a:r>
              <a:rPr lang="fi-FI" b="0" i="0" dirty="0">
                <a:solidFill>
                  <a:srgbClr val="343841"/>
                </a:solidFill>
                <a:effectLst/>
                <a:latin typeface="Roboto" panose="02000000000000000000" pitchFamily="2" charset="0"/>
              </a:rPr>
              <a:t> Välttämättömien rasvojen riittävästä saannista huolehditaan </a:t>
            </a:r>
            <a:r>
              <a:rPr lang="fi-FI" dirty="0">
                <a:solidFill>
                  <a:srgbClr val="343841"/>
                </a:solidFill>
                <a:latin typeface="Roboto" panose="02000000000000000000" pitchFamily="2" charset="0"/>
              </a:rPr>
              <a:t>(</a:t>
            </a:r>
            <a:r>
              <a:rPr lang="fi-FI" b="0" i="0" dirty="0">
                <a:solidFill>
                  <a:srgbClr val="343841"/>
                </a:solidFill>
                <a:effectLst/>
                <a:latin typeface="Roboto" panose="02000000000000000000" pitchFamily="2" charset="0"/>
              </a:rPr>
              <a:t>kasviöljyt, leipärasvat, kala)</a:t>
            </a:r>
          </a:p>
          <a:p>
            <a:pPr algn="l">
              <a:buFont typeface="Arial" panose="020B0604020202020204" pitchFamily="34" charset="0"/>
              <a:buChar char="•"/>
            </a:pPr>
            <a:r>
              <a:rPr lang="fi-FI" b="0" i="0" dirty="0">
                <a:solidFill>
                  <a:srgbClr val="343841"/>
                </a:solidFill>
                <a:effectLst/>
                <a:latin typeface="Roboto" panose="02000000000000000000" pitchFamily="2" charset="0"/>
              </a:rPr>
              <a:t>Suolaksi suositellaan kohtuullisesti jodioitua suolaa</a:t>
            </a:r>
          </a:p>
          <a:p>
            <a:pPr algn="l">
              <a:buFont typeface="Arial" panose="020B0604020202020204" pitchFamily="34" charset="0"/>
              <a:buChar char="•"/>
            </a:pPr>
            <a:r>
              <a:rPr lang="fi-FI" b="0" i="0" dirty="0">
                <a:solidFill>
                  <a:srgbClr val="343841"/>
                </a:solidFill>
                <a:effectLst/>
                <a:latin typeface="Roboto" panose="02000000000000000000" pitchFamily="2" charset="0"/>
              </a:rPr>
              <a:t>Riittävän D-vitamiinin saannin turvaamiseksi 75 vuoden iästä lähtien suositellaan D-vitamiinilisää 20 mikrogrammaa vuorokaudessa ympäri vuoden. Pienempi annos (10 mikrogrammaa/vrk) D-vitamiinilisää voi riittää, jos käyttää säännöllisesti ja paljon D-vitaminoituja maitovalmisteita, rasvalevitteitä ja/tai kalaa.</a:t>
            </a:r>
          </a:p>
          <a:p>
            <a:pPr algn="l">
              <a:buFont typeface="Arial" panose="020B0604020202020204" pitchFamily="34" charset="0"/>
              <a:buChar char="•"/>
            </a:pPr>
            <a:r>
              <a:rPr lang="fi-FI" dirty="0">
                <a:solidFill>
                  <a:srgbClr val="343841"/>
                </a:solidFill>
                <a:latin typeface="Roboto" panose="02000000000000000000" pitchFamily="2" charset="0"/>
              </a:rPr>
              <a:t>B- vitamiinit</a:t>
            </a:r>
            <a:endParaRPr lang="fi-FI" b="0" i="0" dirty="0">
              <a:solidFill>
                <a:srgbClr val="343841"/>
              </a:solidFill>
              <a:effectLst/>
              <a:latin typeface="Roboto" panose="02000000000000000000" pitchFamily="2" charset="0"/>
            </a:endParaRPr>
          </a:p>
          <a:p>
            <a:pPr marL="0" indent="0" algn="l">
              <a:buNone/>
            </a:pPr>
            <a:endParaRPr lang="fi-FI" b="0" i="0" dirty="0">
              <a:solidFill>
                <a:srgbClr val="343841"/>
              </a:solidFill>
              <a:effectLst/>
              <a:latin typeface="Roboto" panose="02000000000000000000" pitchFamily="2" charset="0"/>
            </a:endParaRPr>
          </a:p>
          <a:p>
            <a:pPr algn="l">
              <a:buFont typeface="Arial" panose="020B0604020202020204" pitchFamily="34" charset="0"/>
              <a:buChar char="•"/>
            </a:pPr>
            <a:endParaRPr lang="fi-FI" b="0" i="0" dirty="0">
              <a:solidFill>
                <a:srgbClr val="343841"/>
              </a:solidFill>
              <a:effectLst/>
              <a:latin typeface="Roboto" panose="02000000000000000000" pitchFamily="2" charset="0"/>
            </a:endParaRPr>
          </a:p>
          <a:p>
            <a:endParaRPr lang="fi-FI" dirty="0"/>
          </a:p>
        </p:txBody>
      </p:sp>
    </p:spTree>
    <p:extLst>
      <p:ext uri="{BB962C8B-B14F-4D97-AF65-F5344CB8AC3E}">
        <p14:creationId xmlns:p14="http://schemas.microsoft.com/office/powerpoint/2010/main" val="1388179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177</TotalTime>
  <Words>565</Words>
  <Application>Microsoft Office PowerPoint</Application>
  <PresentationFormat>Laajakuva</PresentationFormat>
  <Paragraphs>61</Paragraphs>
  <Slides>12</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12</vt:i4>
      </vt:variant>
    </vt:vector>
  </HeadingPairs>
  <TitlesOfParts>
    <vt:vector size="19" baseType="lpstr">
      <vt:lpstr>Aptos</vt:lpstr>
      <vt:lpstr>Aptos Display</vt:lpstr>
      <vt:lpstr>Arial</vt:lpstr>
      <vt:lpstr>Gotham</vt:lpstr>
      <vt:lpstr>Helvetica Neue</vt:lpstr>
      <vt:lpstr>Roboto</vt:lpstr>
      <vt:lpstr>Office-teema</vt:lpstr>
      <vt:lpstr>Ravitseva kohtaaminen</vt:lpstr>
      <vt:lpstr>  Ravitsemussuositukset</vt:lpstr>
      <vt:lpstr>  Kestävää terveyttä ruoasta –   kansalliset ravitsemussuositukset 2024 </vt:lpstr>
      <vt:lpstr>PowerPoint-esitys</vt:lpstr>
      <vt:lpstr>PowerPoint-esitys</vt:lpstr>
      <vt:lpstr>PowerPoint-esitys</vt:lpstr>
      <vt:lpstr>Vireyttä seniorivuosiin : Ikääntyneiden ruokasuositus 2020 </vt:lpstr>
      <vt:lpstr>  Ikääntyminen ja ravitsemus</vt:lpstr>
      <vt:lpstr>  Ikääntyminen ja ravitsemus</vt:lpstr>
      <vt:lpstr> Riskitilanteita virhe- tai aliravitsemukselle</vt:lpstr>
      <vt:lpstr> Ravitsemustilan arviointi MNA-testillä </vt:lpstr>
      <vt:lpstr>   Kotiinviemiseksi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Ravitseva kohtaaminen</dc:title>
  <dc:creator>Heli Sillanpää</dc:creator>
  <cp:lastModifiedBy>Tori Auditori</cp:lastModifiedBy>
  <cp:revision>2</cp:revision>
  <dcterms:created xsi:type="dcterms:W3CDTF">2025-01-07T18:56:19Z</dcterms:created>
  <dcterms:modified xsi:type="dcterms:W3CDTF">2025-01-08T15:11:10Z</dcterms:modified>
</cp:coreProperties>
</file>