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8" r:id="rId4"/>
    <p:sldMasterId id="2147483841" r:id="rId5"/>
    <p:sldMasterId id="2147483946" r:id="rId6"/>
    <p:sldMasterId id="2147483950" r:id="rId7"/>
  </p:sldMasterIdLst>
  <p:notesMasterIdLst>
    <p:notesMasterId r:id="rId17"/>
  </p:notesMasterIdLst>
  <p:handoutMasterIdLst>
    <p:handoutMasterId r:id="rId18"/>
  </p:handoutMasterIdLst>
  <p:sldIdLst>
    <p:sldId id="256" r:id="rId8"/>
    <p:sldId id="375" r:id="rId9"/>
    <p:sldId id="280" r:id="rId10"/>
    <p:sldId id="2141412288" r:id="rId11"/>
    <p:sldId id="2141412283" r:id="rId12"/>
    <p:sldId id="2141412280" r:id="rId13"/>
    <p:sldId id="279" r:id="rId14"/>
    <p:sldId id="2141412297" r:id="rId15"/>
    <p:sldId id="308" r:id="rId1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89"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7739F"/>
    <a:srgbClr val="A568D2"/>
    <a:srgbClr val="F6DF52"/>
    <a:srgbClr val="BB5B0F"/>
    <a:srgbClr val="FED992"/>
    <a:srgbClr val="CFE9EA"/>
    <a:srgbClr val="FCD9C9"/>
    <a:srgbClr val="C7E3D2"/>
    <a:srgbClr val="575756"/>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37" autoAdjust="0"/>
    <p:restoredTop sz="96400" autoAdjust="0"/>
  </p:normalViewPr>
  <p:slideViewPr>
    <p:cSldViewPr snapToGrid="0">
      <p:cViewPr varScale="1">
        <p:scale>
          <a:sx n="40" d="100"/>
          <a:sy n="40" d="100"/>
        </p:scale>
        <p:origin x="672" y="48"/>
      </p:cViewPr>
      <p:guideLst>
        <p:guide orient="horz" pos="3589"/>
        <p:guide pos="3840"/>
      </p:guideLst>
    </p:cSldViewPr>
  </p:slideViewPr>
  <p:outlineViewPr>
    <p:cViewPr>
      <p:scale>
        <a:sx n="33" d="100"/>
        <a:sy n="33" d="100"/>
      </p:scale>
      <p:origin x="0" y="-117954"/>
    </p:cViewPr>
  </p:outlineViewPr>
  <p:notesTextViewPr>
    <p:cViewPr>
      <p:scale>
        <a:sx n="100" d="100"/>
        <a:sy n="100" d="100"/>
      </p:scale>
      <p:origin x="0" y="0"/>
    </p:cViewPr>
  </p:notesTextViewPr>
  <p:notesViewPr>
    <p:cSldViewPr snapToGrid="0">
      <p:cViewPr varScale="1">
        <p:scale>
          <a:sx n="97" d="100"/>
          <a:sy n="97" d="100"/>
        </p:scale>
        <p:origin x="353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47C98521-F432-4972-8DCD-BF042C8ECC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a:extLst>
              <a:ext uri="{FF2B5EF4-FFF2-40B4-BE49-F238E27FC236}">
                <a16:creationId xmlns:a16="http://schemas.microsoft.com/office/drawing/2014/main" id="{7EA4EFE9-B313-4916-BC92-461AD15C97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02E29AD-6962-4F41-A8E3-A500C85E9636}" type="datetimeFigureOut">
              <a:rPr lang="fi-FI" smtClean="0"/>
              <a:t>17.1.2025</a:t>
            </a:fld>
            <a:endParaRPr lang="fi-FI"/>
          </a:p>
        </p:txBody>
      </p:sp>
      <p:sp>
        <p:nvSpPr>
          <p:cNvPr id="4" name="Alatunnisteen paikkamerkki 3">
            <a:extLst>
              <a:ext uri="{FF2B5EF4-FFF2-40B4-BE49-F238E27FC236}">
                <a16:creationId xmlns:a16="http://schemas.microsoft.com/office/drawing/2014/main" id="{AEE571B3-FE2A-4E91-882F-40FA7B29F8B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a:extLst>
              <a:ext uri="{FF2B5EF4-FFF2-40B4-BE49-F238E27FC236}">
                <a16:creationId xmlns:a16="http://schemas.microsoft.com/office/drawing/2014/main" id="{FDB0D0B2-D0D8-4E79-938B-E6569E8A74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324F1E-E137-456F-9307-54686FEEDBC2}" type="slidenum">
              <a:rPr lang="fi-FI" smtClean="0"/>
              <a:t>‹#›</a:t>
            </a:fld>
            <a:endParaRPr lang="fi-FI"/>
          </a:p>
        </p:txBody>
      </p:sp>
    </p:spTree>
    <p:extLst>
      <p:ext uri="{BB962C8B-B14F-4D97-AF65-F5344CB8AC3E}">
        <p14:creationId xmlns:p14="http://schemas.microsoft.com/office/powerpoint/2010/main" val="34018136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732B33-838E-4511-96FF-6AAD03FB9CDE}" type="datetimeFigureOut">
              <a:rPr lang="fi-FI" smtClean="0"/>
              <a:t>17.1.2025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E0D77E-73F2-4CF6-8D74-789903B0E963}" type="slidenum">
              <a:rPr lang="fi-FI" smtClean="0"/>
              <a:t>‹#›</a:t>
            </a:fld>
            <a:endParaRPr lang="fi-FI"/>
          </a:p>
        </p:txBody>
      </p:sp>
    </p:spTree>
    <p:extLst>
      <p:ext uri="{BB962C8B-B14F-4D97-AF65-F5344CB8AC3E}">
        <p14:creationId xmlns:p14="http://schemas.microsoft.com/office/powerpoint/2010/main" val="85064800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1" dirty="0" err="1">
                <a:solidFill>
                  <a:srgbClr val="FF0000"/>
                </a:solidFill>
              </a:rPr>
              <a:t>Huom</a:t>
            </a:r>
            <a:r>
              <a:rPr lang="fi-FI" b="1" dirty="0">
                <a:solidFill>
                  <a:srgbClr val="FF0000"/>
                </a:solidFill>
              </a:rPr>
              <a:t>! Kuvallisesta kannesta ei ole erillistä asettelupohjaa. Mikäli haluat käyttää esityksessäsi kuvallista kantta, älä poista tätä sivua.</a:t>
            </a:r>
          </a:p>
          <a:p>
            <a:endParaRPr lang="fi-FI" b="1" dirty="0">
              <a:solidFill>
                <a:srgbClr val="FF0000"/>
              </a:solidFill>
            </a:endParaRPr>
          </a:p>
          <a:p>
            <a:r>
              <a:rPr lang="fi-FI" b="1" dirty="0">
                <a:solidFill>
                  <a:srgbClr val="FF0000"/>
                </a:solidFill>
              </a:rPr>
              <a:t>Kansikuvan vaihtaminen:</a:t>
            </a:r>
          </a:p>
          <a:p>
            <a:r>
              <a:rPr lang="fi-FI" dirty="0">
                <a:solidFill>
                  <a:srgbClr val="FF0000"/>
                </a:solidFill>
              </a:rPr>
              <a:t>1. Klikkaa kuva aktiiviseksi ja paina hiiren oikealla ja valitse &gt; </a:t>
            </a:r>
            <a:r>
              <a:rPr lang="fi-FI" b="1" dirty="0">
                <a:solidFill>
                  <a:srgbClr val="FF0000"/>
                </a:solidFill>
              </a:rPr>
              <a:t>Vaihda kuva</a:t>
            </a:r>
          </a:p>
          <a:p>
            <a:r>
              <a:rPr lang="fi-FI" b="0" dirty="0">
                <a:solidFill>
                  <a:srgbClr val="FF0000"/>
                </a:solidFill>
              </a:rPr>
              <a:t>2. Klikkaa kuva aktiiviseksi ja rajaa kuva sopivaksi &gt; </a:t>
            </a:r>
            <a:r>
              <a:rPr lang="fi-FI" b="1" dirty="0">
                <a:solidFill>
                  <a:srgbClr val="FF0000"/>
                </a:solidFill>
              </a:rPr>
              <a:t>Kuvan muoto </a:t>
            </a:r>
            <a:r>
              <a:rPr lang="fi-FI" b="0" dirty="0">
                <a:solidFill>
                  <a:srgbClr val="FF0000"/>
                </a:solidFill>
              </a:rPr>
              <a:t>&gt; </a:t>
            </a:r>
            <a:r>
              <a:rPr lang="fi-FI" b="1" dirty="0">
                <a:solidFill>
                  <a:srgbClr val="FF0000"/>
                </a:solidFill>
              </a:rPr>
              <a:t>Rajaa</a:t>
            </a:r>
          </a:p>
          <a:p>
            <a:endParaRPr lang="fi-FI" b="1" dirty="0">
              <a:solidFill>
                <a:srgbClr val="FF0000"/>
              </a:solidFill>
            </a:endParaRPr>
          </a:p>
          <a:p>
            <a:pPr algn="l"/>
            <a:r>
              <a:rPr lang="fi-FI" b="1" i="0" dirty="0">
                <a:solidFill>
                  <a:srgbClr val="FF0000"/>
                </a:solidFill>
                <a:effectLst/>
                <a:latin typeface="+mn-lt"/>
              </a:rPr>
              <a:t>Muista päivittää kuvaajatieto vasempaan yläkulmaan sekä lisätä kuvalle alt-teksti:</a:t>
            </a:r>
          </a:p>
          <a:p>
            <a:pPr algn="l">
              <a:buFont typeface="+mj-lt"/>
              <a:buNone/>
            </a:pPr>
            <a:r>
              <a:rPr lang="fi-FI" b="0" i="0" dirty="0">
                <a:solidFill>
                  <a:srgbClr val="FF0000"/>
                </a:solidFill>
                <a:effectLst/>
                <a:latin typeface="+mn-lt"/>
              </a:rPr>
              <a:t>1. Klikkaa kuva aktiiviseksi </a:t>
            </a:r>
          </a:p>
          <a:p>
            <a:pPr algn="l">
              <a:buFont typeface="+mj-lt"/>
              <a:buNone/>
            </a:pPr>
            <a:r>
              <a:rPr lang="fi-FI" b="0" i="0" dirty="0">
                <a:solidFill>
                  <a:srgbClr val="FF0000"/>
                </a:solidFill>
                <a:effectLst/>
                <a:latin typeface="+mn-lt"/>
              </a:rPr>
              <a:t>2. Klikkaa hiiren oikealla ja valitse &gt; </a:t>
            </a:r>
            <a:r>
              <a:rPr lang="fi-FI" b="1" i="0" dirty="0">
                <a:solidFill>
                  <a:srgbClr val="FF0000"/>
                </a:solidFill>
                <a:effectLst/>
                <a:latin typeface="+mn-lt"/>
              </a:rPr>
              <a:t>Muokkaa vaihtoehtokuvausta</a:t>
            </a:r>
            <a:endParaRPr lang="fi-FI" b="1" dirty="0">
              <a:solidFill>
                <a:srgbClr val="FF0000"/>
              </a:solidFill>
              <a:latin typeface="+mn-lt"/>
            </a:endParaRPr>
          </a:p>
          <a:p>
            <a:endParaRPr lang="fi-FI" b="1" dirty="0"/>
          </a:p>
        </p:txBody>
      </p:sp>
      <p:sp>
        <p:nvSpPr>
          <p:cNvPr id="4" name="Dian numeron paikkamerkki 3"/>
          <p:cNvSpPr>
            <a:spLocks noGrp="1"/>
          </p:cNvSpPr>
          <p:nvPr>
            <p:ph type="sldNum" sz="quarter" idx="5"/>
          </p:nvPr>
        </p:nvSpPr>
        <p:spPr/>
        <p:txBody>
          <a:bodyPr/>
          <a:lstStyle/>
          <a:p>
            <a:fld id="{E6E0D77E-73F2-4CF6-8D74-789903B0E963}" type="slidenum">
              <a:rPr lang="fi-FI" smtClean="0"/>
              <a:t>1</a:t>
            </a:fld>
            <a:endParaRPr lang="fi-FI"/>
          </a:p>
        </p:txBody>
      </p:sp>
    </p:spTree>
    <p:extLst>
      <p:ext uri="{BB962C8B-B14F-4D97-AF65-F5344CB8AC3E}">
        <p14:creationId xmlns:p14="http://schemas.microsoft.com/office/powerpoint/2010/main" val="34217125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opetus">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0D669B-29C8-A4EB-2D71-CF37716F9117}"/>
              </a:ext>
            </a:extLst>
          </p:cNvPr>
          <p:cNvSpPr>
            <a:spLocks noGrp="1"/>
          </p:cNvSpPr>
          <p:nvPr>
            <p:ph type="title" hasCustomPrompt="1"/>
          </p:nvPr>
        </p:nvSpPr>
        <p:spPr>
          <a:xfrm>
            <a:off x="1465941" y="2046515"/>
            <a:ext cx="9506859" cy="1148610"/>
          </a:xfrm>
        </p:spPr>
        <p:txBody>
          <a:bodyPr>
            <a:noAutofit/>
          </a:bodyPr>
          <a:lstStyle>
            <a:lvl1pPr algn="ctr">
              <a:defRPr sz="3800"/>
            </a:lvl1pPr>
          </a:lstStyle>
          <a:p>
            <a:r>
              <a:rPr lang="fi-FI" dirty="0"/>
              <a:t>Lisää kiitokset napsauttamalla</a:t>
            </a:r>
          </a:p>
        </p:txBody>
      </p:sp>
      <p:sp>
        <p:nvSpPr>
          <p:cNvPr id="6" name="Alaotsikko 2">
            <a:extLst>
              <a:ext uri="{FF2B5EF4-FFF2-40B4-BE49-F238E27FC236}">
                <a16:creationId xmlns:a16="http://schemas.microsoft.com/office/drawing/2014/main" id="{125EE5CF-D820-EC6B-B521-B4A14B9F9AFE}"/>
              </a:ext>
            </a:extLst>
          </p:cNvPr>
          <p:cNvSpPr>
            <a:spLocks noGrp="1"/>
          </p:cNvSpPr>
          <p:nvPr>
            <p:ph type="subTitle" idx="10" hasCustomPrompt="1"/>
          </p:nvPr>
        </p:nvSpPr>
        <p:spPr>
          <a:xfrm>
            <a:off x="1465941" y="3352148"/>
            <a:ext cx="9506859" cy="832081"/>
          </a:xfrm>
        </p:spPr>
        <p:txBody>
          <a:bodyPr>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fi-FI" dirty="0"/>
              <a:t>Esim. www-osoitteet ym. lisätiedot</a:t>
            </a:r>
          </a:p>
        </p:txBody>
      </p:sp>
      <p:pic>
        <p:nvPicPr>
          <p:cNvPr id="4" name="Kuva 3">
            <a:extLst>
              <a:ext uri="{FF2B5EF4-FFF2-40B4-BE49-F238E27FC236}">
                <a16:creationId xmlns:a16="http://schemas.microsoft.com/office/drawing/2014/main" id="{689B0F09-8B74-5048-A35E-DD91870C42F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653101" y="4732256"/>
            <a:ext cx="3132539" cy="832081"/>
          </a:xfrm>
          <a:prstGeom prst="rect">
            <a:avLst/>
          </a:prstGeom>
        </p:spPr>
      </p:pic>
    </p:spTree>
    <p:extLst>
      <p:ext uri="{BB962C8B-B14F-4D97-AF65-F5344CB8AC3E}">
        <p14:creationId xmlns:p14="http://schemas.microsoft.com/office/powerpoint/2010/main" val="369892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Lopet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0D669B-29C8-A4EB-2D71-CF37716F9117}"/>
              </a:ext>
            </a:extLst>
          </p:cNvPr>
          <p:cNvSpPr>
            <a:spLocks noGrp="1"/>
          </p:cNvSpPr>
          <p:nvPr>
            <p:ph type="title" hasCustomPrompt="1"/>
          </p:nvPr>
        </p:nvSpPr>
        <p:spPr>
          <a:xfrm>
            <a:off x="1465941" y="2046515"/>
            <a:ext cx="9506859" cy="1148610"/>
          </a:xfrm>
        </p:spPr>
        <p:txBody>
          <a:bodyPr>
            <a:noAutofit/>
          </a:bodyPr>
          <a:lstStyle>
            <a:lvl1pPr algn="ctr">
              <a:defRPr sz="3800">
                <a:solidFill>
                  <a:schemeClr val="bg2"/>
                </a:solidFill>
              </a:defRPr>
            </a:lvl1pPr>
          </a:lstStyle>
          <a:p>
            <a:r>
              <a:rPr lang="fi-FI" dirty="0"/>
              <a:t>Lisää kiitokset napsauttamalla</a:t>
            </a:r>
          </a:p>
        </p:txBody>
      </p:sp>
      <p:sp>
        <p:nvSpPr>
          <p:cNvPr id="6" name="Alaotsikko 2">
            <a:extLst>
              <a:ext uri="{FF2B5EF4-FFF2-40B4-BE49-F238E27FC236}">
                <a16:creationId xmlns:a16="http://schemas.microsoft.com/office/drawing/2014/main" id="{125EE5CF-D820-EC6B-B521-B4A14B9F9AFE}"/>
              </a:ext>
            </a:extLst>
          </p:cNvPr>
          <p:cNvSpPr>
            <a:spLocks noGrp="1"/>
          </p:cNvSpPr>
          <p:nvPr>
            <p:ph type="subTitle" idx="10" hasCustomPrompt="1"/>
          </p:nvPr>
        </p:nvSpPr>
        <p:spPr>
          <a:xfrm>
            <a:off x="1465941" y="3352148"/>
            <a:ext cx="9506859" cy="832081"/>
          </a:xfrm>
        </p:spPr>
        <p:txBody>
          <a:bodyPr>
            <a:noAutofit/>
          </a:bodyPr>
          <a:lstStyle>
            <a:lvl1pPr marL="0" indent="0" algn="ctr">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i-FI" dirty="0"/>
              <a:t>Esim. www-osoitteet ym. lisätiedot</a:t>
            </a:r>
          </a:p>
        </p:txBody>
      </p:sp>
      <p:pic>
        <p:nvPicPr>
          <p:cNvPr id="4" name="Kuva 3">
            <a:extLst>
              <a:ext uri="{FF2B5EF4-FFF2-40B4-BE49-F238E27FC236}">
                <a16:creationId xmlns:a16="http://schemas.microsoft.com/office/drawing/2014/main" id="{689B0F09-8B74-5048-A35E-DD91870C42F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653101" y="4732256"/>
            <a:ext cx="3132539" cy="832081"/>
          </a:xfrm>
          <a:prstGeom prst="rect">
            <a:avLst/>
          </a:prstGeom>
        </p:spPr>
      </p:pic>
    </p:spTree>
    <p:extLst>
      <p:ext uri="{BB962C8B-B14F-4D97-AF65-F5344CB8AC3E}">
        <p14:creationId xmlns:p14="http://schemas.microsoft.com/office/powerpoint/2010/main" val="1314909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uvallinen kansi aloituspohjass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486F46-0FFA-044B-55F7-5ADC5C334837}"/>
              </a:ext>
            </a:extLst>
          </p:cNvPr>
          <p:cNvSpPr>
            <a:spLocks noGrp="1"/>
          </p:cNvSpPr>
          <p:nvPr>
            <p:ph type="ctrTitle" hasCustomPrompt="1"/>
          </p:nvPr>
        </p:nvSpPr>
        <p:spPr>
          <a:xfrm>
            <a:off x="4987616" y="1727027"/>
            <a:ext cx="5985183" cy="1839951"/>
          </a:xfrm>
        </p:spPr>
        <p:txBody>
          <a:bodyPr anchor="b">
            <a:noAutofit/>
          </a:bodyPr>
          <a:lstStyle>
            <a:lvl1pPr algn="l">
              <a:defRPr sz="3800"/>
            </a:lvl1pPr>
          </a:lstStyle>
          <a:p>
            <a:r>
              <a:rPr lang="en-US" dirty="0"/>
              <a:t>Add a title on two or three lines</a:t>
            </a:r>
            <a:endParaRPr lang="fi-FI" dirty="0"/>
          </a:p>
        </p:txBody>
      </p:sp>
      <p:sp>
        <p:nvSpPr>
          <p:cNvPr id="25" name="Tekstin paikkamerkki 3">
            <a:extLst>
              <a:ext uri="{FF2B5EF4-FFF2-40B4-BE49-F238E27FC236}">
                <a16:creationId xmlns:a16="http://schemas.microsoft.com/office/drawing/2014/main" id="{291729F3-6BCF-A6D5-7161-5F622A499D61}"/>
              </a:ext>
            </a:extLst>
          </p:cNvPr>
          <p:cNvSpPr>
            <a:spLocks noGrp="1"/>
          </p:cNvSpPr>
          <p:nvPr>
            <p:ph type="body" sz="half" idx="10" hasCustomPrompt="1"/>
          </p:nvPr>
        </p:nvSpPr>
        <p:spPr>
          <a:xfrm>
            <a:off x="4987618" y="3713290"/>
            <a:ext cx="5985183" cy="706918"/>
          </a:xfrm>
        </p:spPr>
        <p:txBody>
          <a:bodyPr tIns="0">
            <a:noAutofit/>
          </a:bodyPr>
          <a:lstStyle>
            <a:lvl1pPr marL="0" indent="0">
              <a:lnSpc>
                <a:spcPct val="100000"/>
              </a:lnSpc>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dirty="0" err="1"/>
              <a:t>The</a:t>
            </a:r>
            <a:r>
              <a:rPr lang="fi-FI" dirty="0"/>
              <a:t> </a:t>
            </a:r>
            <a:r>
              <a:rPr lang="fi-FI" dirty="0" err="1"/>
              <a:t>name</a:t>
            </a:r>
            <a:r>
              <a:rPr lang="fi-FI" dirty="0"/>
              <a:t> of </a:t>
            </a:r>
            <a:r>
              <a:rPr lang="fi-FI" dirty="0" err="1"/>
              <a:t>the</a:t>
            </a:r>
            <a:r>
              <a:rPr lang="fi-FI" dirty="0"/>
              <a:t> </a:t>
            </a:r>
            <a:r>
              <a:rPr lang="fi-FI" dirty="0" err="1"/>
              <a:t>presenter</a:t>
            </a:r>
            <a:br>
              <a:rPr lang="fi-FI" dirty="0"/>
            </a:br>
            <a:r>
              <a:rPr lang="fi-FI" dirty="0" err="1"/>
              <a:t>title</a:t>
            </a:r>
            <a:endParaRPr lang="fi-FI" dirty="0"/>
          </a:p>
        </p:txBody>
      </p:sp>
    </p:spTree>
    <p:extLst>
      <p:ext uri="{BB962C8B-B14F-4D97-AF65-F5344CB8AC3E}">
        <p14:creationId xmlns:p14="http://schemas.microsoft.com/office/powerpoint/2010/main" val="2203032006"/>
      </p:ext>
    </p:extLst>
  </p:cSld>
  <p:clrMapOvr>
    <a:masterClrMapping/>
  </p:clrMapOvr>
  <p:hf sldNum="0" hdr="0" ftr="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0D669B-29C8-A4EB-2D71-CF37716F9117}"/>
              </a:ext>
            </a:extLst>
          </p:cNvPr>
          <p:cNvSpPr>
            <a:spLocks noGrp="1"/>
          </p:cNvSpPr>
          <p:nvPr>
            <p:ph type="title" hasCustomPrompt="1"/>
          </p:nvPr>
        </p:nvSpPr>
        <p:spPr>
          <a:xfrm>
            <a:off x="682170" y="571499"/>
            <a:ext cx="10827659" cy="983513"/>
          </a:xfrm>
        </p:spPr>
        <p:txBody>
          <a:bodyPr>
            <a:noAutofit/>
          </a:bodyPr>
          <a:lstStyle>
            <a:lvl1pPr>
              <a:defRPr sz="3800"/>
            </a:lvl1pPr>
          </a:lstStyle>
          <a:p>
            <a:r>
              <a:rPr lang="fi-FI" dirty="0"/>
              <a:t>Lisää otsikko napsauttamalla</a:t>
            </a:r>
          </a:p>
        </p:txBody>
      </p:sp>
      <p:sp>
        <p:nvSpPr>
          <p:cNvPr id="3" name="Sisällön paikkamerkki 2">
            <a:extLst>
              <a:ext uri="{FF2B5EF4-FFF2-40B4-BE49-F238E27FC236}">
                <a16:creationId xmlns:a16="http://schemas.microsoft.com/office/drawing/2014/main" id="{29FAB5EF-9BBB-35DD-308E-C70BAB11BDF3}"/>
              </a:ext>
            </a:extLst>
          </p:cNvPr>
          <p:cNvSpPr>
            <a:spLocks noGrp="1"/>
          </p:cNvSpPr>
          <p:nvPr>
            <p:ph idx="1" hasCustomPrompt="1"/>
          </p:nvPr>
        </p:nvSpPr>
        <p:spPr>
          <a:xfrm>
            <a:off x="682170" y="1714500"/>
            <a:ext cx="10827659" cy="4114801"/>
          </a:xfrm>
        </p:spPr>
        <p:txBody>
          <a:bodyPr>
            <a:noAutofit/>
          </a:bodyPr>
          <a:lstStyle>
            <a:lvl1pPr marL="0" indent="0">
              <a:buFont typeface="Arial" panose="020B0604020202020204" pitchFamily="34" charset="0"/>
              <a:buNone/>
              <a:defRPr sz="2400"/>
            </a:lvl1pPr>
            <a:lvl2pPr marL="742950" indent="-285750">
              <a:buFont typeface="Arial" panose="020B0604020202020204" pitchFamily="34" charset="0"/>
              <a:buChar char="•"/>
              <a:defRPr/>
            </a:lvl2pPr>
          </a:lstStyle>
          <a:p>
            <a:pPr lvl="0"/>
            <a:r>
              <a:rPr lang="fi-FI" dirty="0"/>
              <a:t>Lisää tekstiä napauttamalla</a:t>
            </a:r>
          </a:p>
          <a:p>
            <a:pPr lvl="1"/>
            <a:r>
              <a:rPr lang="fi-FI" dirty="0"/>
              <a:t>toinen taso</a:t>
            </a:r>
          </a:p>
          <a:p>
            <a:pPr lvl="2"/>
            <a:r>
              <a:rPr lang="fi-FI" dirty="0"/>
              <a:t>kolmas taso</a:t>
            </a:r>
          </a:p>
          <a:p>
            <a:pPr lvl="3"/>
            <a:r>
              <a:rPr lang="fi-FI" dirty="0"/>
              <a:t>neljäs taso</a:t>
            </a:r>
          </a:p>
          <a:p>
            <a:pPr lvl="4"/>
            <a:r>
              <a:rPr lang="fi-FI" dirty="0"/>
              <a:t>viides taso</a:t>
            </a:r>
          </a:p>
          <a:p>
            <a:pPr lvl="0"/>
            <a:endParaRPr lang="fi-FI" dirty="0"/>
          </a:p>
        </p:txBody>
      </p:sp>
      <p:pic>
        <p:nvPicPr>
          <p:cNvPr id="4" name="Kuva 3">
            <a:extLst>
              <a:ext uri="{FF2B5EF4-FFF2-40B4-BE49-F238E27FC236}">
                <a16:creationId xmlns:a16="http://schemas.microsoft.com/office/drawing/2014/main" id="{689B0F09-8B74-5048-A35E-DD91870C42F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9839325" y="6055469"/>
            <a:ext cx="1933575" cy="513606"/>
          </a:xfrm>
          <a:prstGeom prst="rect">
            <a:avLst/>
          </a:prstGeom>
        </p:spPr>
      </p:pic>
    </p:spTree>
    <p:extLst>
      <p:ext uri="{BB962C8B-B14F-4D97-AF65-F5344CB8AC3E}">
        <p14:creationId xmlns:p14="http://schemas.microsoft.com/office/powerpoint/2010/main" val="62070122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Otsikko ja sisältö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0D669B-29C8-A4EB-2D71-CF37716F9117}"/>
              </a:ext>
            </a:extLst>
          </p:cNvPr>
          <p:cNvSpPr>
            <a:spLocks noGrp="1"/>
          </p:cNvSpPr>
          <p:nvPr>
            <p:ph type="title" hasCustomPrompt="1"/>
          </p:nvPr>
        </p:nvSpPr>
        <p:spPr>
          <a:xfrm>
            <a:off x="682170" y="571499"/>
            <a:ext cx="10827659" cy="983513"/>
          </a:xfrm>
        </p:spPr>
        <p:txBody>
          <a:bodyPr>
            <a:noAutofit/>
          </a:bodyPr>
          <a:lstStyle>
            <a:lvl1pPr>
              <a:defRPr sz="3800"/>
            </a:lvl1pPr>
          </a:lstStyle>
          <a:p>
            <a:r>
              <a:rPr lang="fi-FI" dirty="0"/>
              <a:t>Lisää otsikko napsauttamalla</a:t>
            </a:r>
          </a:p>
        </p:txBody>
      </p:sp>
      <p:sp>
        <p:nvSpPr>
          <p:cNvPr id="3" name="Sisällön paikkamerkki 2">
            <a:extLst>
              <a:ext uri="{FF2B5EF4-FFF2-40B4-BE49-F238E27FC236}">
                <a16:creationId xmlns:a16="http://schemas.microsoft.com/office/drawing/2014/main" id="{29FAB5EF-9BBB-35DD-308E-C70BAB11BDF3}"/>
              </a:ext>
            </a:extLst>
          </p:cNvPr>
          <p:cNvSpPr>
            <a:spLocks noGrp="1"/>
          </p:cNvSpPr>
          <p:nvPr>
            <p:ph idx="1" hasCustomPrompt="1"/>
          </p:nvPr>
        </p:nvSpPr>
        <p:spPr>
          <a:xfrm>
            <a:off x="682170" y="1714500"/>
            <a:ext cx="5309056" cy="4114801"/>
          </a:xfrm>
        </p:spPr>
        <p:txBody>
          <a:bodyPr>
            <a:noAutofit/>
          </a:bodyPr>
          <a:lstStyle>
            <a:lvl1pPr marL="0" indent="0">
              <a:buFont typeface="Arial" panose="020B0604020202020204" pitchFamily="34" charset="0"/>
              <a:buNone/>
              <a:defRPr/>
            </a:lvl1pPr>
          </a:lstStyle>
          <a:p>
            <a:pPr lvl="0"/>
            <a:r>
              <a:rPr lang="fi-FI" dirty="0"/>
              <a:t>Lisää tekstiä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Sisällön paikkamerkki 3">
            <a:extLst>
              <a:ext uri="{FF2B5EF4-FFF2-40B4-BE49-F238E27FC236}">
                <a16:creationId xmlns:a16="http://schemas.microsoft.com/office/drawing/2014/main" id="{A7CCBFD4-DB01-BC93-C9B2-24B252E8E113}"/>
              </a:ext>
            </a:extLst>
          </p:cNvPr>
          <p:cNvSpPr>
            <a:spLocks noGrp="1"/>
          </p:cNvSpPr>
          <p:nvPr>
            <p:ph idx="10" hasCustomPrompt="1"/>
          </p:nvPr>
        </p:nvSpPr>
        <p:spPr>
          <a:xfrm>
            <a:off x="6200774" y="1714500"/>
            <a:ext cx="5309055" cy="4114801"/>
          </a:xfrm>
        </p:spPr>
        <p:txBody>
          <a:bodyPr>
            <a:noAutofit/>
          </a:bodyPr>
          <a:lstStyle>
            <a:lvl1pPr marL="0" indent="0">
              <a:buFont typeface="Arial" panose="020B0604020202020204" pitchFamily="34" charset="0"/>
              <a:buNone/>
              <a:defRPr/>
            </a:lvl1pPr>
          </a:lstStyle>
          <a:p>
            <a:pPr lvl="0"/>
            <a:r>
              <a:rPr lang="fi-FI" dirty="0"/>
              <a:t>Lisää tekstiä napsauttamalla</a:t>
            </a:r>
          </a:p>
          <a:p>
            <a:pPr lvl="1"/>
            <a:r>
              <a:rPr lang="fi-FI" dirty="0"/>
              <a:t>toinen taso</a:t>
            </a:r>
          </a:p>
          <a:p>
            <a:pPr lvl="2"/>
            <a:r>
              <a:rPr lang="fi-FI" dirty="0"/>
              <a:t>kolmas taso</a:t>
            </a:r>
          </a:p>
          <a:p>
            <a:pPr lvl="3"/>
            <a:r>
              <a:rPr lang="fi-FI" dirty="0"/>
              <a:t>neljäs taso</a:t>
            </a:r>
          </a:p>
          <a:p>
            <a:pPr lvl="4"/>
            <a:r>
              <a:rPr lang="fi-FI" dirty="0"/>
              <a:t>viides taso</a:t>
            </a:r>
          </a:p>
        </p:txBody>
      </p:sp>
      <p:pic>
        <p:nvPicPr>
          <p:cNvPr id="4" name="Kuva 4">
            <a:extLst>
              <a:ext uri="{FF2B5EF4-FFF2-40B4-BE49-F238E27FC236}">
                <a16:creationId xmlns:a16="http://schemas.microsoft.com/office/drawing/2014/main" id="{689B0F09-8B74-5048-A35E-DD91870C42FB}"/>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9839325" y="6055469"/>
            <a:ext cx="1933575" cy="513606"/>
          </a:xfrm>
          <a:prstGeom prst="rect">
            <a:avLst/>
          </a:prstGeom>
        </p:spPr>
      </p:pic>
    </p:spTree>
    <p:extLst>
      <p:ext uri="{BB962C8B-B14F-4D97-AF65-F5344CB8AC3E}">
        <p14:creationId xmlns:p14="http://schemas.microsoft.com/office/powerpoint/2010/main" val="1468525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Kuvallinen kansi aloituspohjass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486F46-0FFA-044B-55F7-5ADC5C334837}"/>
              </a:ext>
            </a:extLst>
          </p:cNvPr>
          <p:cNvSpPr>
            <a:spLocks noGrp="1"/>
          </p:cNvSpPr>
          <p:nvPr>
            <p:ph type="ctrTitle" hasCustomPrompt="1"/>
          </p:nvPr>
        </p:nvSpPr>
        <p:spPr>
          <a:xfrm>
            <a:off x="4987616" y="1727027"/>
            <a:ext cx="5985183" cy="1839951"/>
          </a:xfrm>
        </p:spPr>
        <p:txBody>
          <a:bodyPr anchor="b">
            <a:noAutofit/>
          </a:bodyPr>
          <a:lstStyle>
            <a:lvl1pPr algn="l">
              <a:defRPr sz="3800"/>
            </a:lvl1pPr>
          </a:lstStyle>
          <a:p>
            <a:r>
              <a:rPr lang="fi-FI" sz="3800" dirty="0"/>
              <a:t>Lisää otsikko kahdelle tai kolmelle riville</a:t>
            </a:r>
            <a:endParaRPr lang="fi-FI" dirty="0"/>
          </a:p>
        </p:txBody>
      </p:sp>
      <p:sp>
        <p:nvSpPr>
          <p:cNvPr id="25" name="Tekstin paikkamerkki 3">
            <a:extLst>
              <a:ext uri="{FF2B5EF4-FFF2-40B4-BE49-F238E27FC236}">
                <a16:creationId xmlns:a16="http://schemas.microsoft.com/office/drawing/2014/main" id="{291729F3-6BCF-A6D5-7161-5F622A499D61}"/>
              </a:ext>
            </a:extLst>
          </p:cNvPr>
          <p:cNvSpPr>
            <a:spLocks noGrp="1"/>
          </p:cNvSpPr>
          <p:nvPr>
            <p:ph type="body" sz="half" idx="10" hasCustomPrompt="1"/>
          </p:nvPr>
        </p:nvSpPr>
        <p:spPr>
          <a:xfrm>
            <a:off x="4987618" y="3713290"/>
            <a:ext cx="5985183" cy="706918"/>
          </a:xfrm>
        </p:spPr>
        <p:txBody>
          <a:bodyPr tIns="0">
            <a:noAutofit/>
          </a:bodyPr>
          <a:lstStyle>
            <a:lvl1pPr marL="0" indent="0">
              <a:lnSpc>
                <a:spcPct val="100000"/>
              </a:lnSpc>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dirty="0"/>
              <a:t>Lisää Etunimi Sukunimi</a:t>
            </a:r>
            <a:br>
              <a:rPr lang="fi-FI" dirty="0"/>
            </a:br>
            <a:r>
              <a:rPr lang="fi-FI" dirty="0"/>
              <a:t>titteli</a:t>
            </a:r>
          </a:p>
        </p:txBody>
      </p:sp>
    </p:spTree>
    <p:extLst>
      <p:ext uri="{BB962C8B-B14F-4D97-AF65-F5344CB8AC3E}">
        <p14:creationId xmlns:p14="http://schemas.microsoft.com/office/powerpoint/2010/main" val="3001521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Kuvallinen kansi aloituspohjass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486F46-0FFA-044B-55F7-5ADC5C334837}"/>
              </a:ext>
            </a:extLst>
          </p:cNvPr>
          <p:cNvSpPr>
            <a:spLocks noGrp="1"/>
          </p:cNvSpPr>
          <p:nvPr>
            <p:ph type="ctrTitle" hasCustomPrompt="1"/>
          </p:nvPr>
        </p:nvSpPr>
        <p:spPr>
          <a:xfrm>
            <a:off x="4987616" y="1727027"/>
            <a:ext cx="5985183" cy="1839951"/>
          </a:xfrm>
        </p:spPr>
        <p:txBody>
          <a:bodyPr anchor="b">
            <a:noAutofit/>
          </a:bodyPr>
          <a:lstStyle>
            <a:lvl1pPr algn="l">
              <a:defRPr sz="3800"/>
            </a:lvl1pPr>
          </a:lstStyle>
          <a:p>
            <a:r>
              <a:rPr lang="en-US" dirty="0"/>
              <a:t>Add a title on two or three lines</a:t>
            </a:r>
            <a:endParaRPr lang="fi-FI" dirty="0"/>
          </a:p>
        </p:txBody>
      </p:sp>
      <p:sp>
        <p:nvSpPr>
          <p:cNvPr id="25" name="Tekstin paikkamerkki 3">
            <a:extLst>
              <a:ext uri="{FF2B5EF4-FFF2-40B4-BE49-F238E27FC236}">
                <a16:creationId xmlns:a16="http://schemas.microsoft.com/office/drawing/2014/main" id="{291729F3-6BCF-A6D5-7161-5F622A499D61}"/>
              </a:ext>
            </a:extLst>
          </p:cNvPr>
          <p:cNvSpPr>
            <a:spLocks noGrp="1"/>
          </p:cNvSpPr>
          <p:nvPr>
            <p:ph type="body" sz="half" idx="10" hasCustomPrompt="1"/>
          </p:nvPr>
        </p:nvSpPr>
        <p:spPr>
          <a:xfrm>
            <a:off x="4987618" y="3713290"/>
            <a:ext cx="5985183" cy="706918"/>
          </a:xfrm>
        </p:spPr>
        <p:txBody>
          <a:bodyPr tIns="0">
            <a:noAutofit/>
          </a:bodyPr>
          <a:lstStyle>
            <a:lvl1pPr marL="0" indent="0">
              <a:lnSpc>
                <a:spcPct val="100000"/>
              </a:lnSpc>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dirty="0" err="1"/>
              <a:t>The</a:t>
            </a:r>
            <a:r>
              <a:rPr lang="fi-FI" dirty="0"/>
              <a:t> </a:t>
            </a:r>
            <a:r>
              <a:rPr lang="fi-FI" dirty="0" err="1"/>
              <a:t>name</a:t>
            </a:r>
            <a:r>
              <a:rPr lang="fi-FI" dirty="0"/>
              <a:t> of </a:t>
            </a:r>
            <a:r>
              <a:rPr lang="fi-FI" dirty="0" err="1"/>
              <a:t>the</a:t>
            </a:r>
            <a:r>
              <a:rPr lang="fi-FI" dirty="0"/>
              <a:t> </a:t>
            </a:r>
            <a:r>
              <a:rPr lang="fi-FI" dirty="0" err="1"/>
              <a:t>presenter</a:t>
            </a:r>
            <a:br>
              <a:rPr lang="fi-FI" dirty="0"/>
            </a:br>
            <a:r>
              <a:rPr lang="fi-FI" dirty="0" err="1"/>
              <a:t>title</a:t>
            </a:r>
            <a:endParaRPr lang="fi-FI" dirty="0"/>
          </a:p>
        </p:txBody>
      </p:sp>
    </p:spTree>
    <p:extLst>
      <p:ext uri="{BB962C8B-B14F-4D97-AF65-F5344CB8AC3E}">
        <p14:creationId xmlns:p14="http://schemas.microsoft.com/office/powerpoint/2010/main" val="3859993141"/>
      </p:ext>
    </p:extLst>
  </p:cSld>
  <p:clrMapOvr>
    <a:masterClrMapping/>
  </p:clrMapOvr>
  <p:hf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0D669B-29C8-A4EB-2D71-CF37716F9117}"/>
              </a:ext>
            </a:extLst>
          </p:cNvPr>
          <p:cNvSpPr>
            <a:spLocks noGrp="1"/>
          </p:cNvSpPr>
          <p:nvPr>
            <p:ph type="title" hasCustomPrompt="1"/>
          </p:nvPr>
        </p:nvSpPr>
        <p:spPr>
          <a:xfrm>
            <a:off x="682170" y="571499"/>
            <a:ext cx="10827659" cy="983513"/>
          </a:xfrm>
        </p:spPr>
        <p:txBody>
          <a:bodyPr>
            <a:noAutofit/>
          </a:bodyPr>
          <a:lstStyle>
            <a:lvl1pPr>
              <a:defRPr sz="3800"/>
            </a:lvl1pPr>
          </a:lstStyle>
          <a:p>
            <a:r>
              <a:rPr lang="fi-FI" dirty="0"/>
              <a:t>Lisää otsikko napsauttamalla</a:t>
            </a:r>
          </a:p>
        </p:txBody>
      </p:sp>
      <p:sp>
        <p:nvSpPr>
          <p:cNvPr id="3" name="Sisällön paikkamerkki 2">
            <a:extLst>
              <a:ext uri="{FF2B5EF4-FFF2-40B4-BE49-F238E27FC236}">
                <a16:creationId xmlns:a16="http://schemas.microsoft.com/office/drawing/2014/main" id="{29FAB5EF-9BBB-35DD-308E-C70BAB11BDF3}"/>
              </a:ext>
            </a:extLst>
          </p:cNvPr>
          <p:cNvSpPr>
            <a:spLocks noGrp="1"/>
          </p:cNvSpPr>
          <p:nvPr>
            <p:ph idx="1" hasCustomPrompt="1"/>
          </p:nvPr>
        </p:nvSpPr>
        <p:spPr>
          <a:xfrm>
            <a:off x="682170" y="1714500"/>
            <a:ext cx="10827659" cy="4114801"/>
          </a:xfrm>
        </p:spPr>
        <p:txBody>
          <a:bodyPr>
            <a:noAutofit/>
          </a:bodyPr>
          <a:lstStyle>
            <a:lvl1pPr marL="0" indent="0">
              <a:buFont typeface="Arial" panose="020B0604020202020204" pitchFamily="34" charset="0"/>
              <a:buNone/>
              <a:defRPr sz="2400"/>
            </a:lvl1pPr>
            <a:lvl2pPr marL="742950" indent="-285750">
              <a:buFont typeface="Arial" panose="020B0604020202020204" pitchFamily="34" charset="0"/>
              <a:buChar char="•"/>
              <a:defRPr/>
            </a:lvl2pPr>
          </a:lstStyle>
          <a:p>
            <a:pPr lvl="0"/>
            <a:r>
              <a:rPr lang="fi-FI" dirty="0"/>
              <a:t>Lisää tekstiä napauttamalla</a:t>
            </a:r>
          </a:p>
          <a:p>
            <a:pPr lvl="1"/>
            <a:r>
              <a:rPr lang="fi-FI" dirty="0"/>
              <a:t>toinen taso</a:t>
            </a:r>
          </a:p>
          <a:p>
            <a:pPr lvl="2"/>
            <a:r>
              <a:rPr lang="fi-FI" dirty="0"/>
              <a:t>kolmas taso</a:t>
            </a:r>
          </a:p>
          <a:p>
            <a:pPr lvl="3"/>
            <a:r>
              <a:rPr lang="fi-FI" dirty="0"/>
              <a:t>neljäs taso</a:t>
            </a:r>
          </a:p>
          <a:p>
            <a:pPr lvl="4"/>
            <a:r>
              <a:rPr lang="fi-FI" dirty="0"/>
              <a:t>viides taso</a:t>
            </a:r>
          </a:p>
          <a:p>
            <a:pPr lvl="0"/>
            <a:endParaRPr lang="fi-FI" dirty="0"/>
          </a:p>
        </p:txBody>
      </p:sp>
      <p:pic>
        <p:nvPicPr>
          <p:cNvPr id="4" name="Kuva 3">
            <a:extLst>
              <a:ext uri="{FF2B5EF4-FFF2-40B4-BE49-F238E27FC236}">
                <a16:creationId xmlns:a16="http://schemas.microsoft.com/office/drawing/2014/main" id="{689B0F09-8B74-5048-A35E-DD91870C42F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9839325" y="6055469"/>
            <a:ext cx="1933575" cy="513606"/>
          </a:xfrm>
          <a:prstGeom prst="rect">
            <a:avLst/>
          </a:prstGeom>
        </p:spPr>
      </p:pic>
    </p:spTree>
    <p:extLst>
      <p:ext uri="{BB962C8B-B14F-4D97-AF65-F5344CB8AC3E}">
        <p14:creationId xmlns:p14="http://schemas.microsoft.com/office/powerpoint/2010/main" val="199305664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Otsikko ja sisältö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0D669B-29C8-A4EB-2D71-CF37716F9117}"/>
              </a:ext>
            </a:extLst>
          </p:cNvPr>
          <p:cNvSpPr>
            <a:spLocks noGrp="1"/>
          </p:cNvSpPr>
          <p:nvPr>
            <p:ph type="title" hasCustomPrompt="1"/>
          </p:nvPr>
        </p:nvSpPr>
        <p:spPr>
          <a:xfrm>
            <a:off x="682170" y="571499"/>
            <a:ext cx="10827659" cy="983513"/>
          </a:xfrm>
        </p:spPr>
        <p:txBody>
          <a:bodyPr>
            <a:noAutofit/>
          </a:bodyPr>
          <a:lstStyle>
            <a:lvl1pPr>
              <a:defRPr sz="3800"/>
            </a:lvl1pPr>
          </a:lstStyle>
          <a:p>
            <a:r>
              <a:rPr lang="fi-FI" dirty="0"/>
              <a:t>Lisää otsikko napsauttamalla</a:t>
            </a:r>
          </a:p>
        </p:txBody>
      </p:sp>
      <p:sp>
        <p:nvSpPr>
          <p:cNvPr id="3" name="Sisällön paikkamerkki 2">
            <a:extLst>
              <a:ext uri="{FF2B5EF4-FFF2-40B4-BE49-F238E27FC236}">
                <a16:creationId xmlns:a16="http://schemas.microsoft.com/office/drawing/2014/main" id="{29FAB5EF-9BBB-35DD-308E-C70BAB11BDF3}"/>
              </a:ext>
            </a:extLst>
          </p:cNvPr>
          <p:cNvSpPr>
            <a:spLocks noGrp="1"/>
          </p:cNvSpPr>
          <p:nvPr>
            <p:ph idx="1" hasCustomPrompt="1"/>
          </p:nvPr>
        </p:nvSpPr>
        <p:spPr>
          <a:xfrm>
            <a:off x="682170" y="1714500"/>
            <a:ext cx="5309056" cy="4114801"/>
          </a:xfrm>
        </p:spPr>
        <p:txBody>
          <a:bodyPr>
            <a:noAutofit/>
          </a:bodyPr>
          <a:lstStyle>
            <a:lvl1pPr marL="0" indent="0">
              <a:buFont typeface="Arial" panose="020B0604020202020204" pitchFamily="34" charset="0"/>
              <a:buNone/>
              <a:defRPr/>
            </a:lvl1pPr>
          </a:lstStyle>
          <a:p>
            <a:pPr lvl="0"/>
            <a:r>
              <a:rPr lang="fi-FI" dirty="0"/>
              <a:t>Lisää tekstiä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Sisällön paikkamerkki 3">
            <a:extLst>
              <a:ext uri="{FF2B5EF4-FFF2-40B4-BE49-F238E27FC236}">
                <a16:creationId xmlns:a16="http://schemas.microsoft.com/office/drawing/2014/main" id="{A7CCBFD4-DB01-BC93-C9B2-24B252E8E113}"/>
              </a:ext>
            </a:extLst>
          </p:cNvPr>
          <p:cNvSpPr>
            <a:spLocks noGrp="1"/>
          </p:cNvSpPr>
          <p:nvPr>
            <p:ph idx="10" hasCustomPrompt="1"/>
          </p:nvPr>
        </p:nvSpPr>
        <p:spPr>
          <a:xfrm>
            <a:off x="6200774" y="1714500"/>
            <a:ext cx="5309055" cy="4114801"/>
          </a:xfrm>
        </p:spPr>
        <p:txBody>
          <a:bodyPr>
            <a:noAutofit/>
          </a:bodyPr>
          <a:lstStyle>
            <a:lvl1pPr marL="0" indent="0">
              <a:buFont typeface="Arial" panose="020B0604020202020204" pitchFamily="34" charset="0"/>
              <a:buNone/>
              <a:defRPr/>
            </a:lvl1pPr>
          </a:lstStyle>
          <a:p>
            <a:pPr lvl="0"/>
            <a:r>
              <a:rPr lang="fi-FI" dirty="0"/>
              <a:t>Lisää tekstiä napsauttamalla</a:t>
            </a:r>
          </a:p>
          <a:p>
            <a:pPr lvl="1"/>
            <a:r>
              <a:rPr lang="fi-FI" dirty="0"/>
              <a:t>toinen taso</a:t>
            </a:r>
          </a:p>
          <a:p>
            <a:pPr lvl="2"/>
            <a:r>
              <a:rPr lang="fi-FI" dirty="0"/>
              <a:t>kolmas taso</a:t>
            </a:r>
          </a:p>
          <a:p>
            <a:pPr lvl="3"/>
            <a:r>
              <a:rPr lang="fi-FI" dirty="0"/>
              <a:t>neljäs taso</a:t>
            </a:r>
          </a:p>
          <a:p>
            <a:pPr lvl="4"/>
            <a:r>
              <a:rPr lang="fi-FI" dirty="0"/>
              <a:t>viides taso</a:t>
            </a:r>
          </a:p>
        </p:txBody>
      </p:sp>
      <p:pic>
        <p:nvPicPr>
          <p:cNvPr id="4" name="Kuva 4">
            <a:extLst>
              <a:ext uri="{FF2B5EF4-FFF2-40B4-BE49-F238E27FC236}">
                <a16:creationId xmlns:a16="http://schemas.microsoft.com/office/drawing/2014/main" id="{689B0F09-8B74-5048-A35E-DD91870C42FB}"/>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9839325" y="6055469"/>
            <a:ext cx="1933575" cy="513606"/>
          </a:xfrm>
          <a:prstGeom prst="rect">
            <a:avLst/>
          </a:prstGeom>
        </p:spPr>
      </p:pic>
    </p:spTree>
    <p:extLst>
      <p:ext uri="{BB962C8B-B14F-4D97-AF65-F5344CB8AC3E}">
        <p14:creationId xmlns:p14="http://schemas.microsoft.com/office/powerpoint/2010/main" val="1779552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7580D9A4-0BA9-8194-6AB4-4AEE6F64E0F8}"/>
              </a:ext>
            </a:extLst>
          </p:cNvPr>
          <p:cNvSpPr>
            <a:spLocks noGrp="1"/>
          </p:cNvSpPr>
          <p:nvPr>
            <p:ph type="title"/>
          </p:nvPr>
        </p:nvSpPr>
        <p:spPr>
          <a:xfrm>
            <a:off x="682171" y="365126"/>
            <a:ext cx="10798630" cy="1092200"/>
          </a:xfrm>
          <a:prstGeom prst="rect">
            <a:avLst/>
          </a:prstGeom>
        </p:spPr>
        <p:txBody>
          <a:bodyPr vert="horz" lIns="91440" tIns="45720" rIns="91440" bIns="45720" rtlCol="0" anchor="ctr">
            <a:noAutofit/>
          </a:bodyPr>
          <a:lstStyle/>
          <a:p>
            <a:r>
              <a:rPr lang="fi-FI" dirty="0"/>
              <a:t>Lisää otsikko napsauttamalla</a:t>
            </a:r>
          </a:p>
        </p:txBody>
      </p:sp>
      <p:sp>
        <p:nvSpPr>
          <p:cNvPr id="3" name="Tekstin paikkamerkki 2">
            <a:extLst>
              <a:ext uri="{FF2B5EF4-FFF2-40B4-BE49-F238E27FC236}">
                <a16:creationId xmlns:a16="http://schemas.microsoft.com/office/drawing/2014/main" id="{19F16160-F29F-E480-8C3D-A388C0F8DCFE}"/>
              </a:ext>
            </a:extLst>
          </p:cNvPr>
          <p:cNvSpPr>
            <a:spLocks noGrp="1"/>
          </p:cNvSpPr>
          <p:nvPr>
            <p:ph type="body" idx="1"/>
          </p:nvPr>
        </p:nvSpPr>
        <p:spPr>
          <a:xfrm>
            <a:off x="682171" y="1457326"/>
            <a:ext cx="10798630" cy="4719637"/>
          </a:xfrm>
          <a:prstGeom prst="rect">
            <a:avLst/>
          </a:prstGeom>
        </p:spPr>
        <p:txBody>
          <a:bodyPr vert="horz" lIns="91440" tIns="45720" rIns="91440" bIns="45720" rtlCol="0">
            <a:noAutofit/>
          </a:bodyPr>
          <a:lstStyle/>
          <a:p>
            <a:pPr lvl="0"/>
            <a:r>
              <a:rPr lang="fi-FI" dirty="0"/>
              <a:t>Lisää tekstiä napsauttamalla</a:t>
            </a:r>
          </a:p>
          <a:p>
            <a:pPr lvl="1"/>
            <a:r>
              <a:rPr lang="fi-FI" dirty="0"/>
              <a:t>toinen taso</a:t>
            </a:r>
          </a:p>
          <a:p>
            <a:pPr lvl="2"/>
            <a:r>
              <a:rPr lang="fi-FI" dirty="0"/>
              <a:t>kolmas taso</a:t>
            </a:r>
          </a:p>
          <a:p>
            <a:pPr lvl="3"/>
            <a:r>
              <a:rPr lang="fi-FI" dirty="0"/>
              <a:t>neljäs taso</a:t>
            </a:r>
          </a:p>
          <a:p>
            <a:pPr lvl="4"/>
            <a:r>
              <a:rPr lang="fi-FI" dirty="0"/>
              <a:t>viides taso</a:t>
            </a:r>
          </a:p>
        </p:txBody>
      </p:sp>
    </p:spTree>
    <p:extLst>
      <p:ext uri="{BB962C8B-B14F-4D97-AF65-F5344CB8AC3E}">
        <p14:creationId xmlns:p14="http://schemas.microsoft.com/office/powerpoint/2010/main" val="4184073845"/>
      </p:ext>
    </p:extLst>
  </p:cSld>
  <p:clrMap bg1="lt1" tx1="dk1" bg2="lt2" tx2="dk2" accent1="accent1" accent2="accent2" accent3="accent3" accent4="accent4" accent5="accent5" accent6="accent6" hlink="hlink" folHlink="folHlink"/>
  <p:sldLayoutIdLst>
    <p:sldLayoutId id="2147483738" r:id="rId1"/>
    <p:sldLayoutId id="2147483739" r:id="rId2"/>
  </p:sldLayoutIdLst>
  <p:hf sldNum="0" hdr="0" ftr="0"/>
  <p:txStyles>
    <p:titleStyle>
      <a:lvl1pPr algn="l" defTabSz="914400" rtl="0" eaLnBrk="1" latinLnBrk="0" hangingPunct="1">
        <a:lnSpc>
          <a:spcPct val="90000"/>
        </a:lnSpc>
        <a:spcBef>
          <a:spcPct val="0"/>
        </a:spcBef>
        <a:buNone/>
        <a:defRPr sz="3800" b="1" kern="1200">
          <a:solidFill>
            <a:schemeClr val="tx2"/>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7580D9A4-0BA9-8194-6AB4-4AEE6F64E0F8}"/>
              </a:ext>
            </a:extLst>
          </p:cNvPr>
          <p:cNvSpPr>
            <a:spLocks noGrp="1"/>
          </p:cNvSpPr>
          <p:nvPr>
            <p:ph type="title"/>
          </p:nvPr>
        </p:nvSpPr>
        <p:spPr>
          <a:xfrm>
            <a:off x="682171" y="365126"/>
            <a:ext cx="10798630" cy="1092200"/>
          </a:xfrm>
          <a:prstGeom prst="rect">
            <a:avLst/>
          </a:prstGeom>
        </p:spPr>
        <p:txBody>
          <a:bodyPr vert="horz" lIns="91440" tIns="45720" rIns="91440" bIns="45720" rtlCol="0" anchor="ctr">
            <a:noAutofit/>
          </a:bodyPr>
          <a:lstStyle/>
          <a:p>
            <a:r>
              <a:rPr lang="fi-FI" dirty="0" err="1"/>
              <a:t>Click</a:t>
            </a:r>
            <a:r>
              <a:rPr lang="fi-FI" dirty="0"/>
              <a:t> to </a:t>
            </a:r>
            <a:r>
              <a:rPr lang="fi-FI" dirty="0" err="1"/>
              <a:t>add</a:t>
            </a:r>
            <a:r>
              <a:rPr lang="fi-FI" dirty="0"/>
              <a:t> </a:t>
            </a:r>
            <a:r>
              <a:rPr lang="fi-FI" dirty="0" err="1"/>
              <a:t>title</a:t>
            </a:r>
            <a:endParaRPr lang="fi-FI" dirty="0"/>
          </a:p>
        </p:txBody>
      </p:sp>
      <p:sp>
        <p:nvSpPr>
          <p:cNvPr id="3" name="Tekstin paikkamerkki 2">
            <a:extLst>
              <a:ext uri="{FF2B5EF4-FFF2-40B4-BE49-F238E27FC236}">
                <a16:creationId xmlns:a16="http://schemas.microsoft.com/office/drawing/2014/main" id="{19F16160-F29F-E480-8C3D-A388C0F8DCFE}"/>
              </a:ext>
            </a:extLst>
          </p:cNvPr>
          <p:cNvSpPr>
            <a:spLocks noGrp="1"/>
          </p:cNvSpPr>
          <p:nvPr>
            <p:ph type="body" idx="1"/>
          </p:nvPr>
        </p:nvSpPr>
        <p:spPr>
          <a:xfrm>
            <a:off x="682171" y="1457326"/>
            <a:ext cx="10798630" cy="4719637"/>
          </a:xfrm>
          <a:prstGeom prst="rect">
            <a:avLst/>
          </a:prstGeom>
        </p:spPr>
        <p:txBody>
          <a:bodyPr vert="horz" lIns="91440" tIns="45720" rIns="91440" bIns="45720" rtlCol="0">
            <a:noAutofit/>
          </a:bodyPr>
          <a:lstStyle/>
          <a:p>
            <a:pPr lvl="0"/>
            <a:r>
              <a:rPr lang="fi-FI" dirty="0" err="1"/>
              <a:t>Click</a:t>
            </a:r>
            <a:r>
              <a:rPr lang="fi-FI" dirty="0"/>
              <a:t> to </a:t>
            </a:r>
            <a:r>
              <a:rPr lang="fi-FI" dirty="0" err="1"/>
              <a:t>add</a:t>
            </a:r>
            <a:r>
              <a:rPr lang="fi-FI" dirty="0"/>
              <a:t> </a:t>
            </a:r>
            <a:r>
              <a:rPr lang="fi-FI" dirty="0" err="1"/>
              <a:t>text</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r>
              <a:rPr lang="fi-FI" dirty="0"/>
              <a:t> </a:t>
            </a:r>
          </a:p>
          <a:p>
            <a:pPr lvl="4"/>
            <a:r>
              <a:rPr lang="fi-FI" dirty="0" err="1"/>
              <a:t>Fifth</a:t>
            </a:r>
            <a:r>
              <a:rPr lang="fi-FI" dirty="0"/>
              <a:t> </a:t>
            </a:r>
            <a:r>
              <a:rPr lang="fi-FI" dirty="0" err="1"/>
              <a:t>level</a:t>
            </a:r>
            <a:endParaRPr lang="fi-FI" dirty="0"/>
          </a:p>
        </p:txBody>
      </p:sp>
      <p:sp>
        <p:nvSpPr>
          <p:cNvPr id="4" name="Tekstiruutu 3">
            <a:extLst>
              <a:ext uri="{FF2B5EF4-FFF2-40B4-BE49-F238E27FC236}">
                <a16:creationId xmlns:a16="http://schemas.microsoft.com/office/drawing/2014/main" id="{F3023FB8-FB91-7A75-B15F-4764B99154A2}"/>
              </a:ext>
            </a:extLst>
          </p:cNvPr>
          <p:cNvSpPr txBox="1"/>
          <p:nvPr userDrawn="1"/>
        </p:nvSpPr>
        <p:spPr>
          <a:xfrm>
            <a:off x="62142" y="6374106"/>
            <a:ext cx="597671" cy="180000"/>
          </a:xfrm>
          <a:prstGeom prst="rect">
            <a:avLst/>
          </a:prstGeom>
          <a:noFill/>
        </p:spPr>
        <p:txBody>
          <a:bodyPr vert="horz" wrap="none" lIns="0" tIns="0" rIns="0" bIns="0" rtlCol="0" anchor="b" anchorCtr="0">
            <a:noAutofit/>
          </a:bodyPr>
          <a:lstStyle/>
          <a:p>
            <a:pPr algn="r"/>
            <a:fld id="{B0FA1FCE-3B31-49F3-AF28-99B509C786C6}" type="slidenum">
              <a:rPr lang="fi-FI" sz="1000" smtClean="0">
                <a:solidFill>
                  <a:schemeClr val="accent1"/>
                </a:solidFill>
              </a:rPr>
              <a:pPr algn="r"/>
              <a:t>‹#›</a:t>
            </a:fld>
            <a:endParaRPr lang="fi-FI" sz="1000" dirty="0">
              <a:solidFill>
                <a:schemeClr val="accent1"/>
              </a:solidFill>
            </a:endParaRPr>
          </a:p>
        </p:txBody>
      </p:sp>
    </p:spTree>
    <p:extLst>
      <p:ext uri="{BB962C8B-B14F-4D97-AF65-F5344CB8AC3E}">
        <p14:creationId xmlns:p14="http://schemas.microsoft.com/office/powerpoint/2010/main" val="2582501657"/>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956" r:id="rId3"/>
  </p:sldLayoutIdLst>
  <p:hf sldNum="0" hdr="0" ftr="0"/>
  <p:txStyles>
    <p:titleStyle>
      <a:lvl1pPr algn="l" defTabSz="914400" rtl="0" eaLnBrk="1" latinLnBrk="0" hangingPunct="1">
        <a:lnSpc>
          <a:spcPct val="90000"/>
        </a:lnSpc>
        <a:spcBef>
          <a:spcPct val="0"/>
        </a:spcBef>
        <a:buNone/>
        <a:defRPr sz="3800" b="1" kern="1200">
          <a:solidFill>
            <a:schemeClr val="tx2"/>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p15:clr>
            <a:srgbClr val="F26B43"/>
          </p15:clr>
        </p15:guide>
        <p15:guide id="2" pos="415">
          <p15:clr>
            <a:srgbClr val="F26B43"/>
          </p15:clr>
        </p15:guide>
        <p15:guide id="3" orient="horz" pos="913">
          <p15:clr>
            <a:srgbClr val="F26B43"/>
          </p15:clr>
        </p15:guide>
        <p15:guide id="4" orient="horz" pos="3680">
          <p15:clr>
            <a:srgbClr val="F26B43"/>
          </p15:clr>
        </p15:guide>
        <p15:guide id="6" pos="665">
          <p15:clr>
            <a:srgbClr val="F26B43"/>
          </p15:clr>
        </p15:guide>
        <p15:guide id="7" orient="horz" pos="368" userDrawn="1">
          <p15:clr>
            <a:srgbClr val="F26B43"/>
          </p15:clr>
        </p15:guide>
        <p15:guide id="8" pos="438" userDrawn="1">
          <p15:clr>
            <a:srgbClr val="F26B43"/>
          </p15:clr>
        </p15:guide>
        <p15:guide id="9" orient="horz" pos="1071" userDrawn="1">
          <p15:clr>
            <a:srgbClr val="F26B43"/>
          </p15:clr>
        </p15:guide>
        <p15:guide id="10" orient="horz" pos="3685" userDrawn="1">
          <p15:clr>
            <a:srgbClr val="F26B43"/>
          </p15:clr>
        </p15:guide>
        <p15:guide id="11" orient="horz" pos="411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7580D9A4-0BA9-8194-6AB4-4AEE6F64E0F8}"/>
              </a:ext>
            </a:extLst>
          </p:cNvPr>
          <p:cNvSpPr>
            <a:spLocks noGrp="1"/>
          </p:cNvSpPr>
          <p:nvPr>
            <p:ph type="title"/>
          </p:nvPr>
        </p:nvSpPr>
        <p:spPr>
          <a:xfrm>
            <a:off x="682171" y="365126"/>
            <a:ext cx="10798630" cy="1092200"/>
          </a:xfrm>
          <a:prstGeom prst="rect">
            <a:avLst/>
          </a:prstGeom>
        </p:spPr>
        <p:txBody>
          <a:bodyPr vert="horz" lIns="91440" tIns="45720" rIns="91440" bIns="45720" rtlCol="0" anchor="ctr">
            <a:noAutofit/>
          </a:bodyPr>
          <a:lstStyle/>
          <a:p>
            <a:r>
              <a:rPr lang="fi-FI" dirty="0"/>
              <a:t>Lisää otsikko napsauttamalla</a:t>
            </a:r>
          </a:p>
        </p:txBody>
      </p:sp>
      <p:sp>
        <p:nvSpPr>
          <p:cNvPr id="3" name="Tekstin paikkamerkki 2">
            <a:extLst>
              <a:ext uri="{FF2B5EF4-FFF2-40B4-BE49-F238E27FC236}">
                <a16:creationId xmlns:a16="http://schemas.microsoft.com/office/drawing/2014/main" id="{19F16160-F29F-E480-8C3D-A388C0F8DCFE}"/>
              </a:ext>
            </a:extLst>
          </p:cNvPr>
          <p:cNvSpPr>
            <a:spLocks noGrp="1"/>
          </p:cNvSpPr>
          <p:nvPr>
            <p:ph type="body" idx="1"/>
          </p:nvPr>
        </p:nvSpPr>
        <p:spPr>
          <a:xfrm>
            <a:off x="682171" y="1457326"/>
            <a:ext cx="10798630" cy="4719637"/>
          </a:xfrm>
          <a:prstGeom prst="rect">
            <a:avLst/>
          </a:prstGeom>
        </p:spPr>
        <p:txBody>
          <a:bodyPr vert="horz" lIns="91440" tIns="45720" rIns="91440" bIns="45720" rtlCol="0">
            <a:noAutofit/>
          </a:bodyPr>
          <a:lstStyle/>
          <a:p>
            <a:pPr lvl="0"/>
            <a:r>
              <a:rPr lang="fi-FI" dirty="0"/>
              <a:t>Lisää tekstiä napsauttamalla</a:t>
            </a:r>
          </a:p>
          <a:p>
            <a:pPr lvl="1"/>
            <a:r>
              <a:rPr lang="fi-FI" dirty="0"/>
              <a:t>toinen taso</a:t>
            </a:r>
          </a:p>
          <a:p>
            <a:pPr lvl="2"/>
            <a:r>
              <a:rPr lang="fi-FI" dirty="0"/>
              <a:t>kolmas taso</a:t>
            </a:r>
          </a:p>
          <a:p>
            <a:pPr lvl="3"/>
            <a:r>
              <a:rPr lang="fi-FI" dirty="0"/>
              <a:t>neljäs taso</a:t>
            </a:r>
          </a:p>
          <a:p>
            <a:pPr lvl="4"/>
            <a:r>
              <a:rPr lang="fi-FI" dirty="0"/>
              <a:t>viides taso</a:t>
            </a:r>
          </a:p>
        </p:txBody>
      </p:sp>
    </p:spTree>
    <p:extLst>
      <p:ext uri="{BB962C8B-B14F-4D97-AF65-F5344CB8AC3E}">
        <p14:creationId xmlns:p14="http://schemas.microsoft.com/office/powerpoint/2010/main" val="977161086"/>
      </p:ext>
    </p:extLst>
  </p:cSld>
  <p:clrMap bg1="lt1" tx1="dk1" bg2="lt2" tx2="dk2" accent1="accent1" accent2="accent2" accent3="accent3" accent4="accent4" accent5="accent5" accent6="accent6" hlink="hlink" folHlink="folHlink"/>
  <p:sldLayoutIdLst>
    <p:sldLayoutId id="2147483947" r:id="rId1"/>
  </p:sldLayoutIdLst>
  <p:hf sldNum="0" hdr="0" ftr="0"/>
  <p:txStyles>
    <p:titleStyle>
      <a:lvl1pPr algn="l" defTabSz="914400" rtl="0" eaLnBrk="1" latinLnBrk="0" hangingPunct="1">
        <a:lnSpc>
          <a:spcPct val="90000"/>
        </a:lnSpc>
        <a:spcBef>
          <a:spcPct val="0"/>
        </a:spcBef>
        <a:buNone/>
        <a:defRPr sz="3800" b="1" kern="1200">
          <a:solidFill>
            <a:schemeClr val="tx2"/>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p15:clr>
            <a:srgbClr val="F26B43"/>
          </p15:clr>
        </p15:guide>
        <p15:guide id="2" pos="415">
          <p15:clr>
            <a:srgbClr val="F26B43"/>
          </p15:clr>
        </p15:guide>
        <p15:guide id="3" orient="horz" pos="913">
          <p15:clr>
            <a:srgbClr val="F26B43"/>
          </p15:clr>
        </p15:guide>
        <p15:guide id="4" orient="horz" pos="3680">
          <p15:clr>
            <a:srgbClr val="F26B43"/>
          </p15:clr>
        </p15:guide>
        <p15:guide id="5" orient="horz" pos="4110">
          <p15:clr>
            <a:srgbClr val="F26B43"/>
          </p15:clr>
        </p15:guide>
        <p15:guide id="6" pos="665">
          <p15:clr>
            <a:srgbClr val="F26B43"/>
          </p15:clr>
        </p15:guide>
        <p15:guide id="7" orient="horz" pos="2341" userDrawn="1">
          <p15:clr>
            <a:srgbClr val="F26B43"/>
          </p15:clr>
        </p15:guide>
        <p15:guide id="8" pos="3092" userDrawn="1">
          <p15:clr>
            <a:srgbClr val="F26B43"/>
          </p15:clr>
        </p15:guide>
        <p15:guide id="9" orient="horz" pos="2478"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7580D9A4-0BA9-8194-6AB4-4AEE6F64E0F8}"/>
              </a:ext>
            </a:extLst>
          </p:cNvPr>
          <p:cNvSpPr>
            <a:spLocks noGrp="1"/>
          </p:cNvSpPr>
          <p:nvPr>
            <p:ph type="title"/>
          </p:nvPr>
        </p:nvSpPr>
        <p:spPr>
          <a:xfrm>
            <a:off x="682171" y="365126"/>
            <a:ext cx="10798630" cy="1092200"/>
          </a:xfrm>
          <a:prstGeom prst="rect">
            <a:avLst/>
          </a:prstGeom>
        </p:spPr>
        <p:txBody>
          <a:bodyPr vert="horz" lIns="91440" tIns="45720" rIns="91440" bIns="45720" rtlCol="0" anchor="ctr">
            <a:noAutofit/>
          </a:bodyPr>
          <a:lstStyle/>
          <a:p>
            <a:r>
              <a:rPr lang="fi-FI" dirty="0" err="1"/>
              <a:t>Click</a:t>
            </a:r>
            <a:r>
              <a:rPr lang="fi-FI" dirty="0"/>
              <a:t> to </a:t>
            </a:r>
            <a:r>
              <a:rPr lang="fi-FI" dirty="0" err="1"/>
              <a:t>add</a:t>
            </a:r>
            <a:r>
              <a:rPr lang="fi-FI" dirty="0"/>
              <a:t> </a:t>
            </a:r>
            <a:r>
              <a:rPr lang="fi-FI" dirty="0" err="1"/>
              <a:t>title</a:t>
            </a:r>
            <a:endParaRPr lang="fi-FI" dirty="0"/>
          </a:p>
        </p:txBody>
      </p:sp>
      <p:sp>
        <p:nvSpPr>
          <p:cNvPr id="3" name="Tekstin paikkamerkki 2">
            <a:extLst>
              <a:ext uri="{FF2B5EF4-FFF2-40B4-BE49-F238E27FC236}">
                <a16:creationId xmlns:a16="http://schemas.microsoft.com/office/drawing/2014/main" id="{19F16160-F29F-E480-8C3D-A388C0F8DCFE}"/>
              </a:ext>
            </a:extLst>
          </p:cNvPr>
          <p:cNvSpPr>
            <a:spLocks noGrp="1"/>
          </p:cNvSpPr>
          <p:nvPr>
            <p:ph type="body" idx="1"/>
          </p:nvPr>
        </p:nvSpPr>
        <p:spPr>
          <a:xfrm>
            <a:off x="682171" y="1457326"/>
            <a:ext cx="10798630" cy="4719637"/>
          </a:xfrm>
          <a:prstGeom prst="rect">
            <a:avLst/>
          </a:prstGeom>
        </p:spPr>
        <p:txBody>
          <a:bodyPr vert="horz" lIns="91440" tIns="45720" rIns="91440" bIns="45720" rtlCol="0">
            <a:noAutofit/>
          </a:bodyPr>
          <a:lstStyle/>
          <a:p>
            <a:pPr lvl="0"/>
            <a:r>
              <a:rPr lang="fi-FI" dirty="0" err="1"/>
              <a:t>Click</a:t>
            </a:r>
            <a:r>
              <a:rPr lang="fi-FI" dirty="0"/>
              <a:t> to </a:t>
            </a:r>
            <a:r>
              <a:rPr lang="fi-FI" dirty="0" err="1"/>
              <a:t>add</a:t>
            </a:r>
            <a:r>
              <a:rPr lang="fi-FI" dirty="0"/>
              <a:t> </a:t>
            </a:r>
            <a:r>
              <a:rPr lang="fi-FI" dirty="0" err="1"/>
              <a:t>text</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r>
              <a:rPr lang="fi-FI" dirty="0"/>
              <a:t> </a:t>
            </a:r>
          </a:p>
          <a:p>
            <a:pPr lvl="4"/>
            <a:r>
              <a:rPr lang="fi-FI" dirty="0" err="1"/>
              <a:t>Fifth</a:t>
            </a:r>
            <a:r>
              <a:rPr lang="fi-FI" dirty="0"/>
              <a:t> </a:t>
            </a:r>
            <a:r>
              <a:rPr lang="fi-FI" dirty="0" err="1"/>
              <a:t>level</a:t>
            </a:r>
            <a:endParaRPr lang="fi-FI" dirty="0"/>
          </a:p>
        </p:txBody>
      </p:sp>
      <p:sp>
        <p:nvSpPr>
          <p:cNvPr id="4" name="Tekstiruutu 3">
            <a:extLst>
              <a:ext uri="{FF2B5EF4-FFF2-40B4-BE49-F238E27FC236}">
                <a16:creationId xmlns:a16="http://schemas.microsoft.com/office/drawing/2014/main" id="{F3023FB8-FB91-7A75-B15F-4764B99154A2}"/>
              </a:ext>
            </a:extLst>
          </p:cNvPr>
          <p:cNvSpPr txBox="1"/>
          <p:nvPr userDrawn="1"/>
        </p:nvSpPr>
        <p:spPr>
          <a:xfrm>
            <a:off x="62142" y="6374106"/>
            <a:ext cx="597671" cy="180000"/>
          </a:xfrm>
          <a:prstGeom prst="rect">
            <a:avLst/>
          </a:prstGeom>
          <a:noFill/>
        </p:spPr>
        <p:txBody>
          <a:bodyPr vert="horz" wrap="none" lIns="0" tIns="0" rIns="0" bIns="0" rtlCol="0" anchor="b" anchorCtr="0">
            <a:noAutofit/>
          </a:bodyPr>
          <a:lstStyle/>
          <a:p>
            <a:pPr algn="r"/>
            <a:fld id="{B0FA1FCE-3B31-49F3-AF28-99B509C786C6}" type="slidenum">
              <a:rPr lang="fi-FI" sz="1000" smtClean="0">
                <a:solidFill>
                  <a:schemeClr val="accent1"/>
                </a:solidFill>
              </a:rPr>
              <a:pPr algn="r"/>
              <a:t>‹#›</a:t>
            </a:fld>
            <a:endParaRPr lang="fi-FI" sz="1000" dirty="0">
              <a:solidFill>
                <a:schemeClr val="accent1"/>
              </a:solidFill>
            </a:endParaRPr>
          </a:p>
        </p:txBody>
      </p:sp>
    </p:spTree>
    <p:extLst>
      <p:ext uri="{BB962C8B-B14F-4D97-AF65-F5344CB8AC3E}">
        <p14:creationId xmlns:p14="http://schemas.microsoft.com/office/powerpoint/2010/main" val="2504287088"/>
      </p:ext>
    </p:extLst>
  </p:cSld>
  <p:clrMap bg1="lt1" tx1="dk1" bg2="lt2" tx2="dk2" accent1="accent1" accent2="accent2" accent3="accent3" accent4="accent4" accent5="accent5" accent6="accent6" hlink="hlink" folHlink="folHlink"/>
  <p:sldLayoutIdLst>
    <p:sldLayoutId id="2147483951" r:id="rId1"/>
    <p:sldLayoutId id="2147483952" r:id="rId2"/>
    <p:sldLayoutId id="2147483955" r:id="rId3"/>
  </p:sldLayoutIdLst>
  <p:hf sldNum="0" hdr="0" ftr="0"/>
  <p:txStyles>
    <p:titleStyle>
      <a:lvl1pPr algn="l" defTabSz="914400" rtl="0" eaLnBrk="1" latinLnBrk="0" hangingPunct="1">
        <a:lnSpc>
          <a:spcPct val="90000"/>
        </a:lnSpc>
        <a:spcBef>
          <a:spcPct val="0"/>
        </a:spcBef>
        <a:buNone/>
        <a:defRPr sz="3800" b="1" kern="1200">
          <a:solidFill>
            <a:schemeClr val="tx2"/>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p15:clr>
            <a:srgbClr val="F26B43"/>
          </p15:clr>
        </p15:guide>
        <p15:guide id="2" pos="415">
          <p15:clr>
            <a:srgbClr val="F26B43"/>
          </p15:clr>
        </p15:guide>
        <p15:guide id="3" orient="horz" pos="913">
          <p15:clr>
            <a:srgbClr val="F26B43"/>
          </p15:clr>
        </p15:guide>
        <p15:guide id="4" orient="horz" pos="3680">
          <p15:clr>
            <a:srgbClr val="F26B43"/>
          </p15:clr>
        </p15:guide>
        <p15:guide id="6" pos="665">
          <p15:clr>
            <a:srgbClr val="F26B43"/>
          </p15:clr>
        </p15:guide>
        <p15:guide id="7" orient="horz" pos="368">
          <p15:clr>
            <a:srgbClr val="F26B43"/>
          </p15:clr>
        </p15:guide>
        <p15:guide id="8" pos="438">
          <p15:clr>
            <a:srgbClr val="F26B43"/>
          </p15:clr>
        </p15:guide>
        <p15:guide id="9" orient="horz" pos="1071">
          <p15:clr>
            <a:srgbClr val="F26B43"/>
          </p15:clr>
        </p15:guide>
        <p15:guide id="10" orient="horz" pos="3685">
          <p15:clr>
            <a:srgbClr val="F26B43"/>
          </p15:clr>
        </p15:guide>
        <p15:guide id="11" orient="horz" pos="411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2.sv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image" Target="../media/image7.sv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extranet.who.int/agefriendlyworld/age-friendly-cities-framework/"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Otsikko">
            <a:extLst>
              <a:ext uri="{FF2B5EF4-FFF2-40B4-BE49-F238E27FC236}">
                <a16:creationId xmlns:a16="http://schemas.microsoft.com/office/drawing/2014/main" id="{E0E7A56F-0F2E-A038-62F4-0BAC0829E98E}"/>
              </a:ext>
              <a:ext uri="{C183D7F6-B498-43B3-948B-1728B52AA6E4}">
                <adec:decorative xmlns:adec="http://schemas.microsoft.com/office/drawing/2017/decorative" val="0"/>
              </a:ext>
            </a:extLst>
          </p:cNvPr>
          <p:cNvSpPr>
            <a:spLocks noGrp="1"/>
          </p:cNvSpPr>
          <p:nvPr>
            <p:ph type="ctrTitle"/>
          </p:nvPr>
        </p:nvSpPr>
        <p:spPr/>
        <p:txBody>
          <a:bodyPr>
            <a:noAutofit/>
          </a:bodyPr>
          <a:lstStyle/>
          <a:p>
            <a:r>
              <a:rPr lang="fi-FI" sz="3800" dirty="0"/>
              <a:t>Lisää otsikko kahdelle tai kolmelle riville</a:t>
            </a:r>
          </a:p>
        </p:txBody>
      </p:sp>
      <p:sp>
        <p:nvSpPr>
          <p:cNvPr id="58" name="Tekstin paikkamerkki">
            <a:extLst>
              <a:ext uri="{FF2B5EF4-FFF2-40B4-BE49-F238E27FC236}">
                <a16:creationId xmlns:a16="http://schemas.microsoft.com/office/drawing/2014/main" id="{DFDD0D8A-52B1-02B6-966E-D382842BDE92}"/>
              </a:ext>
              <a:ext uri="{C183D7F6-B498-43B3-948B-1728B52AA6E4}">
                <adec:decorative xmlns:adec="http://schemas.microsoft.com/office/drawing/2017/decorative" val="0"/>
              </a:ext>
            </a:extLst>
          </p:cNvPr>
          <p:cNvSpPr>
            <a:spLocks noGrp="1"/>
          </p:cNvSpPr>
          <p:nvPr>
            <p:ph type="body" sz="half" idx="10"/>
          </p:nvPr>
        </p:nvSpPr>
        <p:spPr>
          <a:xfrm>
            <a:off x="4987618" y="3758115"/>
            <a:ext cx="5985183" cy="508929"/>
          </a:xfrm>
        </p:spPr>
        <p:txBody>
          <a:bodyPr>
            <a:noAutofit/>
          </a:bodyPr>
          <a:lstStyle/>
          <a:p>
            <a:r>
              <a:rPr lang="fi-FI" dirty="0"/>
              <a:t>Etunimi Sukunimi</a:t>
            </a:r>
          </a:p>
          <a:p>
            <a:r>
              <a:rPr lang="fi-FI" dirty="0"/>
              <a:t>titteli</a:t>
            </a:r>
          </a:p>
        </p:txBody>
      </p:sp>
      <p:pic>
        <p:nvPicPr>
          <p:cNvPr id="49" name="Kuva">
            <a:extLst>
              <a:ext uri="{FF2B5EF4-FFF2-40B4-BE49-F238E27FC236}">
                <a16:creationId xmlns:a16="http://schemas.microsoft.com/office/drawing/2014/main" id="{10D731C6-CA25-106A-D8D1-EABBDB841E73}"/>
              </a:ext>
              <a:ext uri="{C183D7F6-B498-43B3-948B-1728B52AA6E4}">
                <adec:decorative xmlns:adec="http://schemas.microsoft.com/office/drawing/2017/decorative" val="1"/>
              </a:ext>
            </a:extLst>
          </p:cNvPr>
          <p:cNvPicPr>
            <a:picLocks noGrp="1" noChangeAspect="1"/>
          </p:cNvPicPr>
          <p:nvPr>
            <p:ph idx="4294967295"/>
          </p:nvPr>
        </p:nvPicPr>
        <p:blipFill rotWithShape="1">
          <a:blip r:embed="rId3" cstate="screen">
            <a:extLst>
              <a:ext uri="{28A0092B-C50C-407E-A947-70E740481C1C}">
                <a14:useLocalDpi xmlns:a14="http://schemas.microsoft.com/office/drawing/2010/main"/>
              </a:ext>
            </a:extLst>
          </a:blip>
          <a:srcRect/>
          <a:stretch/>
        </p:blipFill>
        <p:spPr>
          <a:xfrm>
            <a:off x="0" y="0"/>
            <a:ext cx="8948738" cy="6858000"/>
          </a:xfrm>
        </p:spPr>
      </p:pic>
      <p:pic>
        <p:nvPicPr>
          <p:cNvPr id="35" name="Artefakti">
            <a:extLst>
              <a:ext uri="{FF2B5EF4-FFF2-40B4-BE49-F238E27FC236}">
                <a16:creationId xmlns:a16="http://schemas.microsoft.com/office/drawing/2014/main" id="{93F6ED5C-A0D3-D091-8351-3F2CF01B98C0}"/>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7537220" y="0"/>
            <a:ext cx="4654780" cy="6858000"/>
          </a:xfrm>
          <a:prstGeom prst="rect">
            <a:avLst/>
          </a:prstGeom>
        </p:spPr>
      </p:pic>
      <p:sp>
        <p:nvSpPr>
          <p:cNvPr id="10" name="Artefakti">
            <a:extLst>
              <a:ext uri="{FF2B5EF4-FFF2-40B4-BE49-F238E27FC236}">
                <a16:creationId xmlns:a16="http://schemas.microsoft.com/office/drawing/2014/main" id="{9E608FDB-4E28-6C74-CCD8-F7FFCC9E8459}"/>
              </a:ext>
              <a:ext uri="{C183D7F6-B498-43B3-948B-1728B52AA6E4}">
                <adec:decorative xmlns:adec="http://schemas.microsoft.com/office/drawing/2017/decorative" val="1"/>
              </a:ext>
            </a:extLst>
          </p:cNvPr>
          <p:cNvSpPr/>
          <p:nvPr/>
        </p:nvSpPr>
        <p:spPr>
          <a:xfrm>
            <a:off x="4654781" y="1509206"/>
            <a:ext cx="6719463" cy="4180394"/>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11" name="Kuva" descr="Suomen ympäristökeskuksen tunnus.">
            <a:extLst>
              <a:ext uri="{FF2B5EF4-FFF2-40B4-BE49-F238E27FC236}">
                <a16:creationId xmlns:a16="http://schemas.microsoft.com/office/drawing/2014/main" id="{B2CFB6FB-506E-8A3E-C33C-258A4C9AE3EF}"/>
              </a:ext>
              <a:ext uri="{C183D7F6-B498-43B3-948B-1728B52AA6E4}">
                <adec:decorative xmlns:adec="http://schemas.microsoft.com/office/drawing/2017/decorative" val="0"/>
              </a:ext>
            </a:extLst>
          </p:cNvPr>
          <p:cNvPicPr>
            <a:picLocks noChangeAspect="1"/>
          </p:cNvPicPr>
          <p:nvPr/>
        </p:nvPicPr>
        <p:blipFill>
          <a:blip r:embed="rId6">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5076829" y="4543311"/>
            <a:ext cx="2765425" cy="734566"/>
          </a:xfrm>
          <a:prstGeom prst="rect">
            <a:avLst/>
          </a:prstGeom>
        </p:spPr>
      </p:pic>
      <p:sp>
        <p:nvSpPr>
          <p:cNvPr id="2" name="Tekstiruutu 1">
            <a:extLst>
              <a:ext uri="{FF2B5EF4-FFF2-40B4-BE49-F238E27FC236}">
                <a16:creationId xmlns:a16="http://schemas.microsoft.com/office/drawing/2014/main" id="{57F5E53E-15B2-8432-190C-8AB7DAB1F528}"/>
              </a:ext>
              <a:ext uri="{C183D7F6-B498-43B3-948B-1728B52AA6E4}">
                <adec:decorative xmlns:adec="http://schemas.microsoft.com/office/drawing/2017/decorative" val="0"/>
              </a:ext>
            </a:extLst>
          </p:cNvPr>
          <p:cNvSpPr txBox="1"/>
          <p:nvPr/>
        </p:nvSpPr>
        <p:spPr>
          <a:xfrm rot="16200000">
            <a:off x="-722171" y="556203"/>
            <a:ext cx="1675174" cy="230832"/>
          </a:xfrm>
          <a:prstGeom prst="rect">
            <a:avLst/>
          </a:prstGeom>
          <a:noFill/>
        </p:spPr>
        <p:txBody>
          <a:bodyPr wrap="square">
            <a:spAutoFit/>
          </a:bodyPr>
          <a:lstStyle/>
          <a:p>
            <a:r>
              <a:rPr lang="fi-FI" sz="900" dirty="0">
                <a:solidFill>
                  <a:schemeClr val="bg1"/>
                </a:solidFill>
                <a:effectLst/>
                <a:ea typeface="Times New Roman" panose="02020603050405020304" pitchFamily="18" charset="0"/>
              </a:rPr>
              <a:t>KUVA: ADOBE STOCK</a:t>
            </a:r>
            <a:endParaRPr lang="fi-FI" sz="900" dirty="0">
              <a:solidFill>
                <a:schemeClr val="bg1"/>
              </a:solidFill>
            </a:endParaRPr>
          </a:p>
        </p:txBody>
      </p:sp>
      <p:sp>
        <p:nvSpPr>
          <p:cNvPr id="3" name="Otsikko 1">
            <a:extLst>
              <a:ext uri="{FF2B5EF4-FFF2-40B4-BE49-F238E27FC236}">
                <a16:creationId xmlns:a16="http://schemas.microsoft.com/office/drawing/2014/main" id="{83D72EEB-81D0-EEE8-5332-CC49C69F2AEE}"/>
              </a:ext>
            </a:extLst>
          </p:cNvPr>
          <p:cNvSpPr txBox="1">
            <a:spLocks/>
          </p:cNvSpPr>
          <p:nvPr/>
        </p:nvSpPr>
        <p:spPr>
          <a:xfrm>
            <a:off x="4987616" y="1727028"/>
            <a:ext cx="5985183" cy="164788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800" b="1" kern="1200">
                <a:solidFill>
                  <a:schemeClr val="tx2"/>
                </a:solidFill>
                <a:latin typeface="+mj-lt"/>
                <a:ea typeface="+mj-ea"/>
                <a:cs typeface="+mj-cs"/>
              </a:defRPr>
            </a:lvl1pPr>
          </a:lstStyle>
          <a:p>
            <a:r>
              <a:rPr lang="fi-FI" dirty="0"/>
              <a:t>Ikäystävällinen kaupunkiympäristö</a:t>
            </a:r>
          </a:p>
        </p:txBody>
      </p:sp>
      <p:sp>
        <p:nvSpPr>
          <p:cNvPr id="4" name="Tekstin paikkamerkki 21">
            <a:extLst>
              <a:ext uri="{FF2B5EF4-FFF2-40B4-BE49-F238E27FC236}">
                <a16:creationId xmlns:a16="http://schemas.microsoft.com/office/drawing/2014/main" id="{8E406D94-793E-3E9C-D9B5-8AC39FC2FA57}"/>
              </a:ext>
            </a:extLst>
          </p:cNvPr>
          <p:cNvSpPr txBox="1">
            <a:spLocks/>
          </p:cNvSpPr>
          <p:nvPr/>
        </p:nvSpPr>
        <p:spPr>
          <a:xfrm>
            <a:off x="4987616" y="3566049"/>
            <a:ext cx="5985183" cy="501046"/>
          </a:xfrm>
          <a:prstGeom prst="rect">
            <a:avLst/>
          </a:prstGeom>
        </p:spPr>
        <p:txBody>
          <a:bodyPr vert="horz" lIns="91440" tIns="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2"/>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2"/>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2"/>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2"/>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fi-FI" dirty="0"/>
              <a:t>Antti Rehunen, </a:t>
            </a:r>
          </a:p>
          <a:p>
            <a:r>
              <a:rPr lang="fi-FI" dirty="0"/>
              <a:t>Vantaan vanhusneuvosto </a:t>
            </a:r>
          </a:p>
          <a:p>
            <a:r>
              <a:rPr lang="fi-FI" dirty="0"/>
              <a:t>16.1.2025</a:t>
            </a:r>
          </a:p>
          <a:p>
            <a:endParaRPr lang="fi-FI" dirty="0"/>
          </a:p>
        </p:txBody>
      </p:sp>
    </p:spTree>
    <p:extLst>
      <p:ext uri="{BB962C8B-B14F-4D97-AF65-F5344CB8AC3E}">
        <p14:creationId xmlns:p14="http://schemas.microsoft.com/office/powerpoint/2010/main" val="642424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8F3E18-3832-3855-1FBB-F5FD10E4C68B}"/>
              </a:ext>
            </a:extLst>
          </p:cNvPr>
          <p:cNvSpPr>
            <a:spLocks noGrp="1"/>
          </p:cNvSpPr>
          <p:nvPr>
            <p:ph type="title"/>
          </p:nvPr>
        </p:nvSpPr>
        <p:spPr>
          <a:xfrm>
            <a:off x="682170" y="177052"/>
            <a:ext cx="10827659" cy="773207"/>
          </a:xfrm>
        </p:spPr>
        <p:txBody>
          <a:bodyPr/>
          <a:lstStyle/>
          <a:p>
            <a:r>
              <a:rPr lang="fi-FI" sz="3200" dirty="0"/>
              <a:t>Ikäystävälliset kaupungit rakennetun ympäristön ja alueiden käytön näkökulmasta</a:t>
            </a:r>
          </a:p>
        </p:txBody>
      </p:sp>
      <p:sp>
        <p:nvSpPr>
          <p:cNvPr id="5" name="Content Placeholder 4">
            <a:extLst>
              <a:ext uri="{FF2B5EF4-FFF2-40B4-BE49-F238E27FC236}">
                <a16:creationId xmlns:a16="http://schemas.microsoft.com/office/drawing/2014/main" id="{EDD9BB0F-74AA-780F-3F79-CC0DF66897AD}"/>
              </a:ext>
            </a:extLst>
          </p:cNvPr>
          <p:cNvSpPr>
            <a:spLocks noGrp="1"/>
          </p:cNvSpPr>
          <p:nvPr>
            <p:ph idx="1"/>
          </p:nvPr>
        </p:nvSpPr>
        <p:spPr>
          <a:xfrm>
            <a:off x="753888" y="1221441"/>
            <a:ext cx="6695783" cy="4114801"/>
          </a:xfrm>
        </p:spPr>
        <p:txBody>
          <a:bodyPr/>
          <a:lstStyle/>
          <a:p>
            <a:r>
              <a:rPr lang="fi-FI" sz="1800" dirty="0"/>
              <a:t>Maailman terveysjärjestö WHO on laatinut ikäystävällisten kaupunkien tarkastelukehikon (</a:t>
            </a:r>
            <a:r>
              <a:rPr lang="fi-FI" sz="1800" u="sng" dirty="0" err="1">
                <a:solidFill>
                  <a:srgbClr val="0563C1"/>
                </a:solidFill>
                <a:effectLst/>
                <a:ea typeface="Calibri" panose="020F0502020204030204" pitchFamily="34" charset="0"/>
                <a:cs typeface="Times New Roman" panose="02020603050405020304" pitchFamily="18" charset="0"/>
                <a:hlinkClick r:id="rId2"/>
              </a:rPr>
              <a:t>The</a:t>
            </a:r>
            <a:r>
              <a:rPr lang="fi-FI" sz="1800" u="sng" dirty="0">
                <a:solidFill>
                  <a:srgbClr val="0563C1"/>
                </a:solidFill>
                <a:effectLst/>
                <a:ea typeface="Calibri" panose="020F0502020204030204" pitchFamily="34" charset="0"/>
                <a:cs typeface="Times New Roman" panose="02020603050405020304" pitchFamily="18" charset="0"/>
                <a:hlinkClick r:id="rId2"/>
              </a:rPr>
              <a:t> WHO </a:t>
            </a:r>
            <a:r>
              <a:rPr lang="fi-FI" sz="1800" u="sng" dirty="0" err="1">
                <a:solidFill>
                  <a:srgbClr val="0563C1"/>
                </a:solidFill>
                <a:effectLst/>
                <a:ea typeface="Calibri" panose="020F0502020204030204" pitchFamily="34" charset="0"/>
                <a:cs typeface="Times New Roman" panose="02020603050405020304" pitchFamily="18" charset="0"/>
                <a:hlinkClick r:id="rId2"/>
              </a:rPr>
              <a:t>Age-friendly</a:t>
            </a:r>
            <a:r>
              <a:rPr lang="fi-FI" sz="1800" u="sng" dirty="0">
                <a:solidFill>
                  <a:srgbClr val="0563C1"/>
                </a:solidFill>
                <a:effectLst/>
                <a:ea typeface="Calibri" panose="020F0502020204030204" pitchFamily="34" charset="0"/>
                <a:cs typeface="Times New Roman" panose="02020603050405020304" pitchFamily="18" charset="0"/>
                <a:hlinkClick r:id="rId2"/>
              </a:rPr>
              <a:t> </a:t>
            </a:r>
            <a:r>
              <a:rPr lang="fi-FI" sz="1800" u="sng" dirty="0" err="1">
                <a:solidFill>
                  <a:srgbClr val="0563C1"/>
                </a:solidFill>
                <a:effectLst/>
                <a:ea typeface="Calibri" panose="020F0502020204030204" pitchFamily="34" charset="0"/>
                <a:cs typeface="Times New Roman" panose="02020603050405020304" pitchFamily="18" charset="0"/>
                <a:hlinkClick r:id="rId2"/>
              </a:rPr>
              <a:t>Cities</a:t>
            </a:r>
            <a:r>
              <a:rPr lang="fi-FI" sz="1800" u="sng" dirty="0">
                <a:solidFill>
                  <a:srgbClr val="0563C1"/>
                </a:solidFill>
                <a:effectLst/>
                <a:ea typeface="Calibri" panose="020F0502020204030204" pitchFamily="34" charset="0"/>
                <a:cs typeface="Times New Roman" panose="02020603050405020304" pitchFamily="18" charset="0"/>
                <a:hlinkClick r:id="rId2"/>
              </a:rPr>
              <a:t> Framework</a:t>
            </a:r>
            <a:r>
              <a:rPr lang="fi-FI" sz="1800" u="sng" dirty="0">
                <a:solidFill>
                  <a:srgbClr val="0563C1"/>
                </a:solidFill>
                <a:ea typeface="Calibri" panose="020F0502020204030204" pitchFamily="34" charset="0"/>
                <a:cs typeface="Times New Roman" panose="02020603050405020304" pitchFamily="18" charset="0"/>
              </a:rPr>
              <a:t>)</a:t>
            </a:r>
          </a:p>
          <a:p>
            <a:r>
              <a:rPr lang="en-US" sz="1800" dirty="0" err="1">
                <a:solidFill>
                  <a:srgbClr val="000000"/>
                </a:solidFill>
                <a:ea typeface="Calibri" panose="020F0502020204030204" pitchFamily="34" charset="0"/>
                <a:cs typeface="Times New Roman" panose="02020603050405020304" pitchFamily="18" charset="0"/>
              </a:rPr>
              <a:t>WHO:n</a:t>
            </a:r>
            <a:r>
              <a:rPr lang="en-US" sz="1800" dirty="0">
                <a:solidFill>
                  <a:srgbClr val="000000"/>
                </a:solidFill>
                <a:ea typeface="Calibri" panose="020F0502020204030204" pitchFamily="34" charset="0"/>
                <a:cs typeface="Times New Roman" panose="02020603050405020304" pitchFamily="18" charset="0"/>
              </a:rPr>
              <a:t> </a:t>
            </a:r>
            <a:r>
              <a:rPr lang="en-US" sz="1800" dirty="0" err="1">
                <a:solidFill>
                  <a:srgbClr val="000000"/>
                </a:solidFill>
                <a:ea typeface="Calibri" panose="020F0502020204030204" pitchFamily="34" charset="0"/>
                <a:cs typeface="Times New Roman" panose="02020603050405020304" pitchFamily="18" charset="0"/>
              </a:rPr>
              <a:t>ikäystävällisten</a:t>
            </a:r>
            <a:r>
              <a:rPr lang="en-US" sz="1800" dirty="0">
                <a:solidFill>
                  <a:srgbClr val="000000"/>
                </a:solidFill>
                <a:ea typeface="Calibri" panose="020F0502020204030204" pitchFamily="34" charset="0"/>
                <a:cs typeface="Times New Roman" panose="02020603050405020304" pitchFamily="18" charset="0"/>
              </a:rPr>
              <a:t> </a:t>
            </a:r>
            <a:r>
              <a:rPr lang="en-US" sz="1800" dirty="0" err="1">
                <a:solidFill>
                  <a:srgbClr val="000000"/>
                </a:solidFill>
                <a:ea typeface="Calibri" panose="020F0502020204030204" pitchFamily="34" charset="0"/>
                <a:cs typeface="Times New Roman" panose="02020603050405020304" pitchFamily="18" charset="0"/>
              </a:rPr>
              <a:t>kaupunkien</a:t>
            </a:r>
            <a:r>
              <a:rPr lang="en-US" sz="1800" dirty="0">
                <a:solidFill>
                  <a:srgbClr val="000000"/>
                </a:solidFill>
                <a:ea typeface="Calibri" panose="020F0502020204030204" pitchFamily="34" charset="0"/>
                <a:cs typeface="Times New Roman" panose="02020603050405020304" pitchFamily="18" charset="0"/>
              </a:rPr>
              <a:t> </a:t>
            </a:r>
            <a:r>
              <a:rPr lang="en-US" sz="1800" dirty="0" err="1">
                <a:solidFill>
                  <a:srgbClr val="000000"/>
                </a:solidFill>
                <a:ea typeface="Calibri" panose="020F0502020204030204" pitchFamily="34" charset="0"/>
                <a:cs typeface="Times New Roman" panose="02020603050405020304" pitchFamily="18" charset="0"/>
              </a:rPr>
              <a:t>verkostoon</a:t>
            </a:r>
            <a:r>
              <a:rPr lang="en-US" sz="1800" dirty="0">
                <a:solidFill>
                  <a:srgbClr val="000000"/>
                </a:solidFill>
                <a:ea typeface="Calibri" panose="020F0502020204030204" pitchFamily="34" charset="0"/>
                <a:cs typeface="Times New Roman" panose="02020603050405020304" pitchFamily="18" charset="0"/>
              </a:rPr>
              <a:t> </a:t>
            </a:r>
            <a:r>
              <a:rPr lang="en-US" sz="1800" dirty="0" err="1">
                <a:solidFill>
                  <a:srgbClr val="000000"/>
                </a:solidFill>
                <a:ea typeface="Calibri" panose="020F0502020204030204" pitchFamily="34" charset="0"/>
                <a:cs typeface="Times New Roman" panose="02020603050405020304" pitchFamily="18" charset="0"/>
              </a:rPr>
              <a:t>kuuluu</a:t>
            </a:r>
            <a:r>
              <a:rPr lang="en-US" sz="1800" dirty="0">
                <a:solidFill>
                  <a:srgbClr val="000000"/>
                </a:solidFill>
                <a:ea typeface="Calibri" panose="020F0502020204030204" pitchFamily="34" charset="0"/>
                <a:cs typeface="Times New Roman" panose="02020603050405020304" pitchFamily="18" charset="0"/>
              </a:rPr>
              <a:t> </a:t>
            </a:r>
            <a:r>
              <a:rPr lang="en-US" sz="1800" dirty="0" err="1">
                <a:solidFill>
                  <a:srgbClr val="000000"/>
                </a:solidFill>
                <a:ea typeface="Calibri" panose="020F0502020204030204" pitchFamily="34" charset="0"/>
                <a:cs typeface="Times New Roman" panose="02020603050405020304" pitchFamily="18" charset="0"/>
              </a:rPr>
              <a:t>Suomesta</a:t>
            </a:r>
            <a:r>
              <a:rPr lang="en-US" sz="1800" dirty="0">
                <a:solidFill>
                  <a:srgbClr val="000000"/>
                </a:solidFill>
                <a:ea typeface="Calibri" panose="020F0502020204030204" pitchFamily="34" charset="0"/>
                <a:cs typeface="Times New Roman" panose="02020603050405020304" pitchFamily="18" charset="0"/>
              </a:rPr>
              <a:t> </a:t>
            </a:r>
            <a:r>
              <a:rPr lang="en-US" sz="1800" dirty="0" err="1">
                <a:solidFill>
                  <a:srgbClr val="000000"/>
                </a:solidFill>
                <a:ea typeface="Calibri" panose="020F0502020204030204" pitchFamily="34" charset="0"/>
                <a:cs typeface="Times New Roman" panose="02020603050405020304" pitchFamily="18" charset="0"/>
              </a:rPr>
              <a:t>seitsemän</a:t>
            </a:r>
            <a:r>
              <a:rPr lang="en-US" sz="1800" dirty="0">
                <a:solidFill>
                  <a:srgbClr val="000000"/>
                </a:solidFill>
                <a:ea typeface="Calibri" panose="020F0502020204030204" pitchFamily="34" charset="0"/>
                <a:cs typeface="Times New Roman" panose="02020603050405020304" pitchFamily="18" charset="0"/>
              </a:rPr>
              <a:t> </a:t>
            </a:r>
            <a:r>
              <a:rPr lang="en-US" sz="1800" dirty="0" err="1">
                <a:solidFill>
                  <a:srgbClr val="000000"/>
                </a:solidFill>
                <a:ea typeface="Calibri" panose="020F0502020204030204" pitchFamily="34" charset="0"/>
                <a:cs typeface="Times New Roman" panose="02020603050405020304" pitchFamily="18" charset="0"/>
              </a:rPr>
              <a:t>kaupunkia</a:t>
            </a:r>
            <a:r>
              <a:rPr lang="en-US" sz="1800" dirty="0">
                <a:solidFill>
                  <a:srgbClr val="000000"/>
                </a:solidFill>
                <a:ea typeface="Calibri" panose="020F0502020204030204" pitchFamily="34" charset="0"/>
                <a:cs typeface="Times New Roman" panose="02020603050405020304" pitchFamily="18" charset="0"/>
              </a:rPr>
              <a:t>: </a:t>
            </a:r>
            <a:r>
              <a:rPr lang="fi-FI" sz="1800" dirty="0">
                <a:solidFill>
                  <a:srgbClr val="000000"/>
                </a:solidFill>
                <a:ea typeface="Calibri" panose="020F0502020204030204" pitchFamily="34" charset="0"/>
                <a:cs typeface="Times New Roman" panose="02020603050405020304" pitchFamily="18" charset="0"/>
              </a:rPr>
              <a:t>Kalajoki, Kerava, Lahti, Tampere, Turku, Vaasa ja Vantaa</a:t>
            </a:r>
          </a:p>
          <a:p>
            <a:r>
              <a:rPr lang="fi-FI" sz="1800" dirty="0">
                <a:solidFill>
                  <a:srgbClr val="000000"/>
                </a:solidFill>
              </a:rPr>
              <a:t>Syke on toteuttanut yhteistyössä Aalto-yliopiston ja MAL-verkoston kanssa kolmea hanketta, joissa tuetaan ja kehitetään WHO:n lähestymistavan soveltamista laaja-alaisesti rakennetun ympäristön ja alueiden käytön näkökulmasta. </a:t>
            </a:r>
          </a:p>
          <a:p>
            <a:pPr marL="540000" lvl="1" indent="-252000">
              <a:buFont typeface="+mj-lt"/>
              <a:buAutoNum type="arabicPeriod"/>
            </a:pPr>
            <a:r>
              <a:rPr lang="fi-FI" dirty="0"/>
              <a:t>Ikäystävällinen ja kestävä kaupunki rakennetun ympäristön ja alueiden käytön näkökulmasta (IKKUNA) (rahoitus YM, toteutus Syke)</a:t>
            </a:r>
          </a:p>
          <a:p>
            <a:pPr marL="540000" lvl="1" indent="-252000">
              <a:buFont typeface="+mj-lt"/>
              <a:buAutoNum type="arabicPeriod"/>
            </a:pPr>
            <a:r>
              <a:rPr lang="fi-FI" dirty="0"/>
              <a:t>Kaupunkitilan ja rakennetun ympäristön mukauttaminen ikääntyneille (KARMI) (Rahoitus ARA, toteutus Aalto-yliopisto ja Syke) </a:t>
            </a:r>
          </a:p>
          <a:p>
            <a:pPr marL="540000" lvl="1" indent="-252000">
              <a:buFont typeface="+mj-lt"/>
              <a:buAutoNum type="arabicPeriod"/>
            </a:pPr>
            <a:r>
              <a:rPr lang="fi-FI" dirty="0"/>
              <a:t>Ikäystävällisten kaupunkiympäristöjen kehittäminen kaupunkiseuduilla (IKI-ympäristöt) (Rahoitus: YM, toteutus MAL-verkosto, Syke)</a:t>
            </a:r>
          </a:p>
        </p:txBody>
      </p:sp>
      <p:pic>
        <p:nvPicPr>
          <p:cNvPr id="14" name="Picture 13">
            <a:extLst>
              <a:ext uri="{FF2B5EF4-FFF2-40B4-BE49-F238E27FC236}">
                <a16:creationId xmlns:a16="http://schemas.microsoft.com/office/drawing/2014/main" id="{A2A15C0B-7724-AA41-63B7-5A1E43CF50B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770104" y="1846728"/>
            <a:ext cx="4293077" cy="3781823"/>
          </a:xfrm>
          <a:prstGeom prst="rect">
            <a:avLst/>
          </a:prstGeom>
        </p:spPr>
      </p:pic>
    </p:spTree>
    <p:extLst>
      <p:ext uri="{BB962C8B-B14F-4D97-AF65-F5344CB8AC3E}">
        <p14:creationId xmlns:p14="http://schemas.microsoft.com/office/powerpoint/2010/main" val="1984920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313A689-8D94-DC29-836E-54348121F324}"/>
              </a:ext>
            </a:extLst>
          </p:cNvPr>
          <p:cNvSpPr>
            <a:spLocks noGrp="1"/>
          </p:cNvSpPr>
          <p:nvPr>
            <p:ph type="title"/>
          </p:nvPr>
        </p:nvSpPr>
        <p:spPr>
          <a:xfrm>
            <a:off x="682170" y="257176"/>
            <a:ext cx="10827659" cy="1174012"/>
          </a:xfrm>
        </p:spPr>
        <p:txBody>
          <a:bodyPr/>
          <a:lstStyle/>
          <a:p>
            <a:r>
              <a:rPr lang="fi-FI" dirty="0"/>
              <a:t>Ikääntyneiden hyvinvointia edistävä asuinympäristö tuoreen tutkimuksen valossa</a:t>
            </a:r>
          </a:p>
        </p:txBody>
      </p:sp>
      <p:sp>
        <p:nvSpPr>
          <p:cNvPr id="3" name="Sisällön paikkamerkki 2">
            <a:extLst>
              <a:ext uri="{FF2B5EF4-FFF2-40B4-BE49-F238E27FC236}">
                <a16:creationId xmlns:a16="http://schemas.microsoft.com/office/drawing/2014/main" id="{4FA6BDB4-855B-C09C-4FE8-70F922EE7750}"/>
              </a:ext>
            </a:extLst>
          </p:cNvPr>
          <p:cNvSpPr>
            <a:spLocks noGrp="1"/>
          </p:cNvSpPr>
          <p:nvPr>
            <p:ph idx="1"/>
          </p:nvPr>
        </p:nvSpPr>
        <p:spPr>
          <a:xfrm>
            <a:off x="682170" y="1771650"/>
            <a:ext cx="5309056" cy="4114801"/>
          </a:xfrm>
        </p:spPr>
        <p:txBody>
          <a:bodyPr/>
          <a:lstStyle/>
          <a:p>
            <a:pPr marL="285750" indent="-285750">
              <a:buFont typeface="Arial" panose="020B0604020202020204" pitchFamily="34" charset="0"/>
              <a:buChar char="•"/>
            </a:pPr>
            <a:r>
              <a:rPr lang="fi-FI" sz="1800" dirty="0">
                <a:effectLst/>
                <a:ea typeface="Arial" panose="020B0604020202020204" pitchFamily="34" charset="0"/>
              </a:rPr>
              <a:t>Ikääntyneiden koettua hyvinvointia, liikkumista ja terveyttä lisäävät monet asuinympäristön tekijät, kuten palveluiden läheisyys ja saavutettavuus, käveltävyys, hyvät joukkoliikennepalvelut, esteettömyys, viheralueet, turvallisuus, meluttomuus ja </a:t>
            </a:r>
            <a:r>
              <a:rPr lang="fi-FI" sz="1800" dirty="0">
                <a:ea typeface="Arial" panose="020B0604020202020204" pitchFamily="34" charset="0"/>
              </a:rPr>
              <a:t>hyvä ilmanlaatu, yhteisöllisyys ja sosiaaliset kontaktit</a:t>
            </a:r>
            <a:endParaRPr lang="fi-FI" sz="1800" dirty="0">
              <a:effectLst/>
              <a:ea typeface="Arial" panose="020B0604020202020204" pitchFamily="34" charset="0"/>
            </a:endParaRPr>
          </a:p>
          <a:p>
            <a:pPr marL="285750" indent="-285750">
              <a:buFont typeface="Arial" panose="020B0604020202020204" pitchFamily="34" charset="0"/>
              <a:buChar char="•"/>
            </a:pPr>
            <a:r>
              <a:rPr lang="fi-FI" sz="1800" dirty="0"/>
              <a:t>Useimmin ikääntyneiden hyvinvointia lisäsivät viheralueet ja naapuruston koettu yhteisöllisyys </a:t>
            </a:r>
          </a:p>
          <a:p>
            <a:pPr marL="285750" indent="-285750">
              <a:buFont typeface="Arial" panose="020B0604020202020204" pitchFamily="34" charset="0"/>
              <a:buChar char="•"/>
            </a:pPr>
            <a:r>
              <a:rPr lang="fi-FI" sz="1800" dirty="0"/>
              <a:t>Viheralueiden merkitys kasvaa iän myötä ja ikääntyneillä vihreän yhteys hyvinvointiin on kaikkein voimakkain </a:t>
            </a:r>
          </a:p>
          <a:p>
            <a:pPr marL="285750" indent="-285750">
              <a:buFont typeface="Arial" panose="020B0604020202020204" pitchFamily="34" charset="0"/>
              <a:buChar char="•"/>
            </a:pPr>
            <a:r>
              <a:rPr lang="fi-FI" sz="1800" dirty="0"/>
              <a:t>Liikkumisrajoitteiden myötä ikääntyneille nousevat tärkeiksi pienet, lähellä sijaitsevat puistot ja puutarhat, nuoremmilla ikäluokilla on tarvetta laajemmille viher- ja liikunta-alueille</a:t>
            </a:r>
          </a:p>
        </p:txBody>
      </p:sp>
      <p:sp>
        <p:nvSpPr>
          <p:cNvPr id="4" name="Sisällön paikkamerkki 3">
            <a:extLst>
              <a:ext uri="{FF2B5EF4-FFF2-40B4-BE49-F238E27FC236}">
                <a16:creationId xmlns:a16="http://schemas.microsoft.com/office/drawing/2014/main" id="{0BD7957F-B531-FFFE-1EBF-50CDEF4BDE66}"/>
              </a:ext>
            </a:extLst>
          </p:cNvPr>
          <p:cNvSpPr>
            <a:spLocks noGrp="1"/>
          </p:cNvSpPr>
          <p:nvPr>
            <p:ph idx="10"/>
          </p:nvPr>
        </p:nvSpPr>
        <p:spPr>
          <a:xfrm>
            <a:off x="6200774" y="1771650"/>
            <a:ext cx="5309055" cy="4114801"/>
          </a:xfrm>
        </p:spPr>
        <p:txBody>
          <a:bodyPr/>
          <a:lstStyle/>
          <a:p>
            <a:pPr marL="342900" indent="-342900">
              <a:buFont typeface="Arial" panose="020B0604020202020204" pitchFamily="34" charset="0"/>
              <a:buChar char="•"/>
            </a:pPr>
            <a:r>
              <a:rPr lang="fi-FI" sz="1800" dirty="0"/>
              <a:t>Yhteisöllisyys luo yhteenkuuluvuuden ja turvallisuuden tunnetta, saa apua tarvittaessa</a:t>
            </a:r>
          </a:p>
          <a:p>
            <a:pPr marL="342900" indent="-342900">
              <a:buFont typeface="Arial" panose="020B0604020202020204" pitchFamily="34" charset="0"/>
              <a:buChar char="•"/>
            </a:pPr>
            <a:r>
              <a:rPr lang="fi-FI" sz="1800" dirty="0"/>
              <a:t>Sosiaalisella eristäytyneisyydellä ja yksinäisyydellä on yhtä suuria vaikutuksia terveyteen ja kuolleisuuteen kuin esimerkiksi ylipainolla, liikunnan puutteella tai tupakoinnilla -&gt; WHO:n sosiaalisten kontaktien toimikunta 2024-2026 (WHO Commission on </a:t>
            </a:r>
            <a:r>
              <a:rPr lang="fi-FI" sz="1800" dirty="0" err="1"/>
              <a:t>Social</a:t>
            </a:r>
            <a:r>
              <a:rPr lang="fi-FI" sz="1800" dirty="0"/>
              <a:t> Connection) pyrkii nostamaan teemaa kansanterveyden painopisteeksi </a:t>
            </a:r>
          </a:p>
          <a:p>
            <a:pPr marL="342900" indent="-342900">
              <a:buFont typeface="Arial" panose="020B0604020202020204" pitchFamily="34" charset="0"/>
              <a:buChar char="•"/>
            </a:pPr>
            <a:r>
              <a:rPr lang="fi-FI" sz="1800" dirty="0"/>
              <a:t>Ikääntyneiden murtumariskiä vähensivät ympäristön käveltävyys sekä palveluiden ja joukkoliikenteen hyvä saavutettavuus, ympäristön jyrkkärinteisyys taas kasvatti murtumariskiä </a:t>
            </a:r>
          </a:p>
        </p:txBody>
      </p:sp>
    </p:spTree>
    <p:extLst>
      <p:ext uri="{BB962C8B-B14F-4D97-AF65-F5344CB8AC3E}">
        <p14:creationId xmlns:p14="http://schemas.microsoft.com/office/powerpoint/2010/main" val="600872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F1317-2A64-7BDD-38B1-C9F96314D7DA}"/>
              </a:ext>
            </a:extLst>
          </p:cNvPr>
          <p:cNvSpPr>
            <a:spLocks noGrp="1"/>
          </p:cNvSpPr>
          <p:nvPr>
            <p:ph type="title"/>
          </p:nvPr>
        </p:nvSpPr>
        <p:spPr>
          <a:xfrm>
            <a:off x="615494" y="333374"/>
            <a:ext cx="10827659" cy="983513"/>
          </a:xfrm>
        </p:spPr>
        <p:txBody>
          <a:bodyPr/>
          <a:lstStyle/>
          <a:p>
            <a:r>
              <a:rPr lang="fi-FI" sz="3200" dirty="0"/>
              <a:t>Ikäystävällisyyden kehittäminen kaupungeissa ja kaupunkiseuduilla</a:t>
            </a:r>
          </a:p>
        </p:txBody>
      </p:sp>
      <p:sp>
        <p:nvSpPr>
          <p:cNvPr id="3" name="Content Placeholder 2">
            <a:extLst>
              <a:ext uri="{FF2B5EF4-FFF2-40B4-BE49-F238E27FC236}">
                <a16:creationId xmlns:a16="http://schemas.microsoft.com/office/drawing/2014/main" id="{89D62402-CFDA-82E4-4A55-9CC1C1871AF2}"/>
              </a:ext>
            </a:extLst>
          </p:cNvPr>
          <p:cNvSpPr>
            <a:spLocks noGrp="1"/>
          </p:cNvSpPr>
          <p:nvPr>
            <p:ph idx="1"/>
          </p:nvPr>
        </p:nvSpPr>
        <p:spPr>
          <a:xfrm>
            <a:off x="682170" y="1581150"/>
            <a:ext cx="10827659" cy="4114801"/>
          </a:xfrm>
        </p:spPr>
        <p:txBody>
          <a:bodyPr/>
          <a:lstStyle/>
          <a:p>
            <a:r>
              <a:rPr lang="fi-FI" sz="2200" dirty="0"/>
              <a:t>Syke on järjestänyt kaupunkityöpajoja, joissa on arvioitu ikäystävällisyyden nykytilaa ja haettu ratkaisuja tunnistettuihin haasteisiin. </a:t>
            </a:r>
          </a:p>
          <a:p>
            <a:r>
              <a:rPr lang="fi-FI" sz="2200" dirty="0"/>
              <a:t>Työpajojen keskustelu on jäsennetty kolmen aihekokonaisuuden alle, joista seuraavilla dioilla on tehty nostoja.</a:t>
            </a:r>
          </a:p>
          <a:p>
            <a:pPr marL="1200150" lvl="1" indent="-457200">
              <a:buFont typeface="+mj-lt"/>
              <a:buAutoNum type="arabicParenR"/>
            </a:pPr>
            <a:r>
              <a:rPr lang="fi-FI" sz="2200" dirty="0"/>
              <a:t>Palvelut ja asuminen</a:t>
            </a:r>
          </a:p>
          <a:p>
            <a:pPr marL="1200150" lvl="1" indent="-457200">
              <a:buFont typeface="+mj-lt"/>
              <a:buAutoNum type="arabicParenR"/>
            </a:pPr>
            <a:r>
              <a:rPr lang="fi-FI" sz="2200" dirty="0"/>
              <a:t>Ympäristön laatu ja viheralueet</a:t>
            </a:r>
          </a:p>
          <a:p>
            <a:pPr marL="1200150" lvl="1" indent="-457200">
              <a:buFont typeface="+mj-lt"/>
              <a:buAutoNum type="arabicParenR"/>
            </a:pPr>
            <a:r>
              <a:rPr lang="fi-FI" sz="2200" dirty="0"/>
              <a:t>Liikenne ja liikkuminen</a:t>
            </a:r>
          </a:p>
          <a:p>
            <a:endParaRPr lang="fi-FI" sz="2200" dirty="0"/>
          </a:p>
          <a:p>
            <a:r>
              <a:rPr lang="fi-FI" sz="2200" dirty="0"/>
              <a:t>Syke ja MAL-verkosto ovat haastatelleet myös kaupunkiseutujen suunnittelijoita. Tavoitteena on ollut selvittää mm. mitkä ikäystävällisyyden teemat/laatutekijät ovat seudullisia ja kuinka ikäystävällisyyttä voidaan edistää seudullisella yhteistyöllä. </a:t>
            </a:r>
          </a:p>
        </p:txBody>
      </p:sp>
    </p:spTree>
    <p:extLst>
      <p:ext uri="{BB962C8B-B14F-4D97-AF65-F5344CB8AC3E}">
        <p14:creationId xmlns:p14="http://schemas.microsoft.com/office/powerpoint/2010/main" val="1227671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F230B-F771-3C7D-1204-7A1DCD45A684}"/>
              </a:ext>
            </a:extLst>
          </p:cNvPr>
          <p:cNvSpPr>
            <a:spLocks noGrp="1"/>
          </p:cNvSpPr>
          <p:nvPr>
            <p:ph type="title"/>
          </p:nvPr>
        </p:nvSpPr>
        <p:spPr>
          <a:xfrm>
            <a:off x="759670" y="61431"/>
            <a:ext cx="10827659" cy="983513"/>
          </a:xfrm>
        </p:spPr>
        <p:txBody>
          <a:bodyPr/>
          <a:lstStyle/>
          <a:p>
            <a:r>
              <a:rPr lang="fi-FI" dirty="0"/>
              <a:t>Asuminen ja palvelut</a:t>
            </a:r>
          </a:p>
        </p:txBody>
      </p:sp>
      <p:sp>
        <p:nvSpPr>
          <p:cNvPr id="5" name="Suorakulmio 1">
            <a:extLst>
              <a:ext uri="{FF2B5EF4-FFF2-40B4-BE49-F238E27FC236}">
                <a16:creationId xmlns:a16="http://schemas.microsoft.com/office/drawing/2014/main" id="{30F2EC2F-8E1B-2ED9-1173-9BDF0A1CA304}"/>
              </a:ext>
            </a:extLst>
          </p:cNvPr>
          <p:cNvSpPr/>
          <p:nvPr/>
        </p:nvSpPr>
        <p:spPr>
          <a:xfrm>
            <a:off x="416068" y="4604657"/>
            <a:ext cx="1879105" cy="10761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Asumisen ja esteettömyys-tarpeiden ennakointi</a:t>
            </a:r>
          </a:p>
        </p:txBody>
      </p:sp>
      <p:sp>
        <p:nvSpPr>
          <p:cNvPr id="7" name="Tekstiruutu 9">
            <a:extLst>
              <a:ext uri="{FF2B5EF4-FFF2-40B4-BE49-F238E27FC236}">
                <a16:creationId xmlns:a16="http://schemas.microsoft.com/office/drawing/2014/main" id="{403FD58E-3D32-109E-DD46-E8F98911549E}"/>
              </a:ext>
            </a:extLst>
          </p:cNvPr>
          <p:cNvSpPr txBox="1"/>
          <p:nvPr/>
        </p:nvSpPr>
        <p:spPr>
          <a:xfrm>
            <a:off x="4525939" y="1045318"/>
            <a:ext cx="2924413" cy="646331"/>
          </a:xfrm>
          <a:prstGeom prst="rect">
            <a:avLst/>
          </a:prstGeom>
          <a:noFill/>
        </p:spPr>
        <p:txBody>
          <a:bodyPr wrap="square" rtlCol="0">
            <a:spAutoFit/>
          </a:bodyPr>
          <a:lstStyle/>
          <a:p>
            <a:r>
              <a:rPr lang="fi-FI" dirty="0">
                <a:solidFill>
                  <a:schemeClr val="tx2"/>
                </a:solidFill>
              </a:rPr>
              <a:t>Kohtaamispaikat ja yhteisöllisyys</a:t>
            </a:r>
          </a:p>
        </p:txBody>
      </p:sp>
      <p:sp>
        <p:nvSpPr>
          <p:cNvPr id="8" name="Tekstiruutu 9">
            <a:extLst>
              <a:ext uri="{FF2B5EF4-FFF2-40B4-BE49-F238E27FC236}">
                <a16:creationId xmlns:a16="http://schemas.microsoft.com/office/drawing/2014/main" id="{045B36C1-DDD0-8E2C-4CAC-2C25482BFC7B}"/>
              </a:ext>
            </a:extLst>
          </p:cNvPr>
          <p:cNvSpPr txBox="1"/>
          <p:nvPr/>
        </p:nvSpPr>
        <p:spPr>
          <a:xfrm>
            <a:off x="5140977" y="4318175"/>
            <a:ext cx="3678487" cy="369332"/>
          </a:xfrm>
          <a:prstGeom prst="rect">
            <a:avLst/>
          </a:prstGeom>
          <a:noFill/>
        </p:spPr>
        <p:txBody>
          <a:bodyPr wrap="square" rtlCol="0">
            <a:spAutoFit/>
          </a:bodyPr>
          <a:lstStyle/>
          <a:p>
            <a:r>
              <a:rPr lang="fi-FI" dirty="0">
                <a:solidFill>
                  <a:schemeClr val="tx2"/>
                </a:solidFill>
              </a:rPr>
              <a:t>Asumisen toimivuus ja turvallisuus</a:t>
            </a:r>
          </a:p>
        </p:txBody>
      </p:sp>
      <p:sp>
        <p:nvSpPr>
          <p:cNvPr id="9" name="Tekstiruutu 9">
            <a:extLst>
              <a:ext uri="{FF2B5EF4-FFF2-40B4-BE49-F238E27FC236}">
                <a16:creationId xmlns:a16="http://schemas.microsoft.com/office/drawing/2014/main" id="{87D4CC57-D9C9-F05D-85A7-9AB2B2B76F0B}"/>
              </a:ext>
            </a:extLst>
          </p:cNvPr>
          <p:cNvSpPr txBox="1"/>
          <p:nvPr/>
        </p:nvSpPr>
        <p:spPr>
          <a:xfrm>
            <a:off x="275114" y="1089667"/>
            <a:ext cx="2518121" cy="646331"/>
          </a:xfrm>
          <a:prstGeom prst="rect">
            <a:avLst/>
          </a:prstGeom>
          <a:noFill/>
        </p:spPr>
        <p:txBody>
          <a:bodyPr wrap="square" rtlCol="0">
            <a:spAutoFit/>
          </a:bodyPr>
          <a:lstStyle/>
          <a:p>
            <a:r>
              <a:rPr lang="fi-FI" dirty="0">
                <a:solidFill>
                  <a:schemeClr val="tx2"/>
                </a:solidFill>
              </a:rPr>
              <a:t>Helposti saavutettavat palvelut</a:t>
            </a:r>
          </a:p>
        </p:txBody>
      </p:sp>
      <p:sp>
        <p:nvSpPr>
          <p:cNvPr id="10" name="Suorakulmio 8">
            <a:extLst>
              <a:ext uri="{FF2B5EF4-FFF2-40B4-BE49-F238E27FC236}">
                <a16:creationId xmlns:a16="http://schemas.microsoft.com/office/drawing/2014/main" id="{4F24546D-94BF-BA8D-CC5B-8A6A8BE6B7D7}"/>
              </a:ext>
            </a:extLst>
          </p:cNvPr>
          <p:cNvSpPr/>
          <p:nvPr/>
        </p:nvSpPr>
        <p:spPr>
          <a:xfrm>
            <a:off x="2118662" y="2691118"/>
            <a:ext cx="1821302" cy="55193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Palveluverkon pysyvyys</a:t>
            </a:r>
          </a:p>
        </p:txBody>
      </p:sp>
      <p:sp>
        <p:nvSpPr>
          <p:cNvPr id="11" name="Suorakulmio 13">
            <a:extLst>
              <a:ext uri="{FF2B5EF4-FFF2-40B4-BE49-F238E27FC236}">
                <a16:creationId xmlns:a16="http://schemas.microsoft.com/office/drawing/2014/main" id="{1D711A2E-30B5-6A80-060A-75A72AFFA2DC}"/>
              </a:ext>
            </a:extLst>
          </p:cNvPr>
          <p:cNvSpPr/>
          <p:nvPr/>
        </p:nvSpPr>
        <p:spPr>
          <a:xfrm>
            <a:off x="4582290" y="1799131"/>
            <a:ext cx="1742362" cy="840872"/>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Yhteistiloja kaikkiin kaupunginosiin</a:t>
            </a:r>
          </a:p>
        </p:txBody>
      </p:sp>
      <p:sp>
        <p:nvSpPr>
          <p:cNvPr id="12" name="Suorakulmio 44">
            <a:extLst>
              <a:ext uri="{FF2B5EF4-FFF2-40B4-BE49-F238E27FC236}">
                <a16:creationId xmlns:a16="http://schemas.microsoft.com/office/drawing/2014/main" id="{9B2A51F8-A977-5B28-949D-222C6E4FDF86}"/>
              </a:ext>
            </a:extLst>
          </p:cNvPr>
          <p:cNvSpPr/>
          <p:nvPr/>
        </p:nvSpPr>
        <p:spPr>
          <a:xfrm>
            <a:off x="8407272" y="669290"/>
            <a:ext cx="1553482" cy="874383"/>
          </a:xfrm>
          <a:prstGeom prst="rect">
            <a:avLst/>
          </a:prstGeom>
          <a:solidFill>
            <a:srgbClr val="B38B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Ikäystävällisen viestinnän kehittäminen</a:t>
            </a:r>
          </a:p>
        </p:txBody>
      </p:sp>
      <p:sp>
        <p:nvSpPr>
          <p:cNvPr id="13" name="Suorakulmio 16">
            <a:extLst>
              <a:ext uri="{FF2B5EF4-FFF2-40B4-BE49-F238E27FC236}">
                <a16:creationId xmlns:a16="http://schemas.microsoft.com/office/drawing/2014/main" id="{0CF3B46F-DE57-0C2E-8F18-F554A96991D0}"/>
              </a:ext>
            </a:extLst>
          </p:cNvPr>
          <p:cNvSpPr/>
          <p:nvPr/>
        </p:nvSpPr>
        <p:spPr>
          <a:xfrm>
            <a:off x="4960299" y="4826415"/>
            <a:ext cx="2055692" cy="841649"/>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Yhteisöllisiä ja monisukupolvisia asumismuotoja </a:t>
            </a:r>
          </a:p>
        </p:txBody>
      </p:sp>
      <p:sp>
        <p:nvSpPr>
          <p:cNvPr id="14" name="Suorakulmio 8">
            <a:extLst>
              <a:ext uri="{FF2B5EF4-FFF2-40B4-BE49-F238E27FC236}">
                <a16:creationId xmlns:a16="http://schemas.microsoft.com/office/drawing/2014/main" id="{5DAA9CAC-C0D3-3473-3D69-95BC28DFDA20}"/>
              </a:ext>
            </a:extLst>
          </p:cNvPr>
          <p:cNvSpPr/>
          <p:nvPr/>
        </p:nvSpPr>
        <p:spPr>
          <a:xfrm>
            <a:off x="2201946" y="1556451"/>
            <a:ext cx="2021711" cy="983513"/>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Palveluliikenne isoihin kauppoihin ja erikoispalveluihin</a:t>
            </a:r>
          </a:p>
        </p:txBody>
      </p:sp>
      <p:sp>
        <p:nvSpPr>
          <p:cNvPr id="15" name="Suorakulmio 13">
            <a:extLst>
              <a:ext uri="{FF2B5EF4-FFF2-40B4-BE49-F238E27FC236}">
                <a16:creationId xmlns:a16="http://schemas.microsoft.com/office/drawing/2014/main" id="{FDA26511-3AAD-0DCC-9B0B-FFDCC0EB628E}"/>
              </a:ext>
            </a:extLst>
          </p:cNvPr>
          <p:cNvSpPr/>
          <p:nvPr/>
        </p:nvSpPr>
        <p:spPr>
          <a:xfrm>
            <a:off x="6462154" y="1482853"/>
            <a:ext cx="1742362" cy="127610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Eri palvelujen yhdistäminen, esim. palvelutalo ja päiväkoti</a:t>
            </a:r>
          </a:p>
        </p:txBody>
      </p:sp>
      <p:sp>
        <p:nvSpPr>
          <p:cNvPr id="16" name="Suorakulmio 13">
            <a:extLst>
              <a:ext uri="{FF2B5EF4-FFF2-40B4-BE49-F238E27FC236}">
                <a16:creationId xmlns:a16="http://schemas.microsoft.com/office/drawing/2014/main" id="{115A544F-EFC9-C2E1-F98C-900E553891A9}"/>
              </a:ext>
            </a:extLst>
          </p:cNvPr>
          <p:cNvSpPr/>
          <p:nvPr/>
        </p:nvSpPr>
        <p:spPr>
          <a:xfrm>
            <a:off x="4573264" y="2764609"/>
            <a:ext cx="1742362" cy="899645"/>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Yhteistiloja innovatiivisilla kumppanuuksilla</a:t>
            </a:r>
          </a:p>
        </p:txBody>
      </p:sp>
      <p:sp>
        <p:nvSpPr>
          <p:cNvPr id="17" name="Suorakulmio 16">
            <a:extLst>
              <a:ext uri="{FF2B5EF4-FFF2-40B4-BE49-F238E27FC236}">
                <a16:creationId xmlns:a16="http://schemas.microsoft.com/office/drawing/2014/main" id="{9CD5874E-9A38-E0A4-66C5-73C8C026773A}"/>
              </a:ext>
            </a:extLst>
          </p:cNvPr>
          <p:cNvSpPr/>
          <p:nvPr/>
        </p:nvSpPr>
        <p:spPr>
          <a:xfrm>
            <a:off x="5027945" y="5781077"/>
            <a:ext cx="2055692" cy="977542"/>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Yhteistoimintaa taloyhtiöissä ja kortteleissa  </a:t>
            </a:r>
          </a:p>
        </p:txBody>
      </p:sp>
      <p:sp>
        <p:nvSpPr>
          <p:cNvPr id="18" name="Tekstiruutu 9">
            <a:extLst>
              <a:ext uri="{FF2B5EF4-FFF2-40B4-BE49-F238E27FC236}">
                <a16:creationId xmlns:a16="http://schemas.microsoft.com/office/drawing/2014/main" id="{ACD3AB16-C12A-9A40-6706-A95C76D035F6}"/>
              </a:ext>
            </a:extLst>
          </p:cNvPr>
          <p:cNvSpPr txBox="1"/>
          <p:nvPr/>
        </p:nvSpPr>
        <p:spPr>
          <a:xfrm>
            <a:off x="8498547" y="253211"/>
            <a:ext cx="2924413" cy="369332"/>
          </a:xfrm>
          <a:prstGeom prst="rect">
            <a:avLst/>
          </a:prstGeom>
          <a:noFill/>
        </p:spPr>
        <p:txBody>
          <a:bodyPr wrap="square" rtlCol="0">
            <a:spAutoFit/>
          </a:bodyPr>
          <a:lstStyle/>
          <a:p>
            <a:r>
              <a:rPr lang="fi-FI" dirty="0">
                <a:solidFill>
                  <a:schemeClr val="tx2"/>
                </a:solidFill>
              </a:rPr>
              <a:t>Viestintä</a:t>
            </a:r>
          </a:p>
        </p:txBody>
      </p:sp>
      <p:sp>
        <p:nvSpPr>
          <p:cNvPr id="19" name="Suorakulmio 16">
            <a:extLst>
              <a:ext uri="{FF2B5EF4-FFF2-40B4-BE49-F238E27FC236}">
                <a16:creationId xmlns:a16="http://schemas.microsoft.com/office/drawing/2014/main" id="{51984E0D-F657-B2C0-1FAD-EF344006E2D8}"/>
              </a:ext>
            </a:extLst>
          </p:cNvPr>
          <p:cNvSpPr/>
          <p:nvPr/>
        </p:nvSpPr>
        <p:spPr>
          <a:xfrm>
            <a:off x="9383641" y="4199829"/>
            <a:ext cx="1820269" cy="807576"/>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Esteettömiä asuntoja 1. kerrokseen</a:t>
            </a:r>
          </a:p>
        </p:txBody>
      </p:sp>
      <p:sp>
        <p:nvSpPr>
          <p:cNvPr id="20" name="Suorakulmio 16">
            <a:extLst>
              <a:ext uri="{FF2B5EF4-FFF2-40B4-BE49-F238E27FC236}">
                <a16:creationId xmlns:a16="http://schemas.microsoft.com/office/drawing/2014/main" id="{6E1E9586-1757-D110-DDEA-75AD148C93FA}"/>
              </a:ext>
            </a:extLst>
          </p:cNvPr>
          <p:cNvSpPr/>
          <p:nvPr/>
        </p:nvSpPr>
        <p:spPr>
          <a:xfrm>
            <a:off x="7171970" y="4851976"/>
            <a:ext cx="2055692" cy="659996"/>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Muutot esteettömiin asuntoihin</a:t>
            </a:r>
          </a:p>
        </p:txBody>
      </p:sp>
      <p:sp>
        <p:nvSpPr>
          <p:cNvPr id="21" name="Suorakulmio 8">
            <a:extLst>
              <a:ext uri="{FF2B5EF4-FFF2-40B4-BE49-F238E27FC236}">
                <a16:creationId xmlns:a16="http://schemas.microsoft.com/office/drawing/2014/main" id="{B392F8D7-45F7-8900-92CB-6D0507039DAD}"/>
              </a:ext>
            </a:extLst>
          </p:cNvPr>
          <p:cNvSpPr/>
          <p:nvPr/>
        </p:nvSpPr>
        <p:spPr>
          <a:xfrm>
            <a:off x="370707" y="3219885"/>
            <a:ext cx="1395332" cy="626687"/>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Kiertävät palvelut</a:t>
            </a:r>
          </a:p>
        </p:txBody>
      </p:sp>
      <p:sp>
        <p:nvSpPr>
          <p:cNvPr id="22" name="Suorakulmio 16">
            <a:extLst>
              <a:ext uri="{FF2B5EF4-FFF2-40B4-BE49-F238E27FC236}">
                <a16:creationId xmlns:a16="http://schemas.microsoft.com/office/drawing/2014/main" id="{B3DC250F-3AC6-1AAA-623A-2AD10D249115}"/>
              </a:ext>
            </a:extLst>
          </p:cNvPr>
          <p:cNvSpPr/>
          <p:nvPr/>
        </p:nvSpPr>
        <p:spPr>
          <a:xfrm>
            <a:off x="7184613" y="5563516"/>
            <a:ext cx="2043049" cy="1065884"/>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Nuorten ja ikääntyneiden yhteiset asumisratkaisut</a:t>
            </a:r>
          </a:p>
        </p:txBody>
      </p:sp>
      <p:sp>
        <p:nvSpPr>
          <p:cNvPr id="23" name="Suorakulmio 8">
            <a:extLst>
              <a:ext uri="{FF2B5EF4-FFF2-40B4-BE49-F238E27FC236}">
                <a16:creationId xmlns:a16="http://schemas.microsoft.com/office/drawing/2014/main" id="{ABF736DD-6B9B-EC54-8499-CDFC249BAD43}"/>
              </a:ext>
            </a:extLst>
          </p:cNvPr>
          <p:cNvSpPr/>
          <p:nvPr/>
        </p:nvSpPr>
        <p:spPr>
          <a:xfrm>
            <a:off x="370707" y="1837884"/>
            <a:ext cx="1612101" cy="1242773"/>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Palvelut ja ikääntyneiden asunnot lähelle toisiaan</a:t>
            </a:r>
          </a:p>
        </p:txBody>
      </p:sp>
      <p:sp>
        <p:nvSpPr>
          <p:cNvPr id="24" name="Suorakulmio 13">
            <a:extLst>
              <a:ext uri="{FF2B5EF4-FFF2-40B4-BE49-F238E27FC236}">
                <a16:creationId xmlns:a16="http://schemas.microsoft.com/office/drawing/2014/main" id="{D321B7C7-6222-D6A9-6C1A-BB3A2435D66B}"/>
              </a:ext>
            </a:extLst>
          </p:cNvPr>
          <p:cNvSpPr/>
          <p:nvPr/>
        </p:nvSpPr>
        <p:spPr>
          <a:xfrm>
            <a:off x="6457454" y="2860418"/>
            <a:ext cx="1742362" cy="127610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Ikääntyneiden itse järjestämien palvelujen ja tapahtumien tukeminen </a:t>
            </a:r>
          </a:p>
        </p:txBody>
      </p:sp>
      <p:sp>
        <p:nvSpPr>
          <p:cNvPr id="25" name="Suorakulmio 44">
            <a:extLst>
              <a:ext uri="{FF2B5EF4-FFF2-40B4-BE49-F238E27FC236}">
                <a16:creationId xmlns:a16="http://schemas.microsoft.com/office/drawing/2014/main" id="{E56D7770-75D5-A44B-ED9E-6B522BC40FC5}"/>
              </a:ext>
            </a:extLst>
          </p:cNvPr>
          <p:cNvSpPr/>
          <p:nvPr/>
        </p:nvSpPr>
        <p:spPr>
          <a:xfrm>
            <a:off x="10377836" y="1442583"/>
            <a:ext cx="1593048" cy="1746658"/>
          </a:xfrm>
          <a:prstGeom prst="rect">
            <a:avLst/>
          </a:prstGeom>
          <a:solidFill>
            <a:srgbClr val="B38B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Vertaisviestijät, </a:t>
            </a:r>
            <a:r>
              <a:rPr lang="fi-FI" sz="1600" dirty="0" err="1"/>
              <a:t>talotsempparit</a:t>
            </a:r>
            <a:r>
              <a:rPr lang="fi-FI" sz="1600" dirty="0"/>
              <a:t> ja yhdistykset passiivisten tavoittamisessa </a:t>
            </a:r>
          </a:p>
        </p:txBody>
      </p:sp>
      <p:sp>
        <p:nvSpPr>
          <p:cNvPr id="27" name="Suorakulmio 44">
            <a:extLst>
              <a:ext uri="{FF2B5EF4-FFF2-40B4-BE49-F238E27FC236}">
                <a16:creationId xmlns:a16="http://schemas.microsoft.com/office/drawing/2014/main" id="{6BBFB92B-696A-5547-E9BC-BDB1E92C489E}"/>
              </a:ext>
            </a:extLst>
          </p:cNvPr>
          <p:cNvSpPr/>
          <p:nvPr/>
        </p:nvSpPr>
        <p:spPr>
          <a:xfrm>
            <a:off x="10239712" y="460840"/>
            <a:ext cx="1820269" cy="874383"/>
          </a:xfrm>
          <a:prstGeom prst="rect">
            <a:avLst/>
          </a:prstGeom>
          <a:solidFill>
            <a:srgbClr val="B38B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Infotaulut  keskeisimmissä sijainneissa</a:t>
            </a:r>
          </a:p>
        </p:txBody>
      </p:sp>
      <p:sp>
        <p:nvSpPr>
          <p:cNvPr id="28" name="Suorakulmio 44">
            <a:extLst>
              <a:ext uri="{FF2B5EF4-FFF2-40B4-BE49-F238E27FC236}">
                <a16:creationId xmlns:a16="http://schemas.microsoft.com/office/drawing/2014/main" id="{1A68AA10-0D8E-1D21-0677-41A1FD491596}"/>
              </a:ext>
            </a:extLst>
          </p:cNvPr>
          <p:cNvSpPr/>
          <p:nvPr/>
        </p:nvSpPr>
        <p:spPr>
          <a:xfrm>
            <a:off x="8426933" y="1751111"/>
            <a:ext cx="1742362" cy="807576"/>
          </a:xfrm>
          <a:prstGeom prst="rect">
            <a:avLst/>
          </a:prstGeom>
          <a:solidFill>
            <a:srgbClr val="B38B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Monikanavainen tiedottaminen</a:t>
            </a:r>
          </a:p>
        </p:txBody>
      </p:sp>
      <p:sp>
        <p:nvSpPr>
          <p:cNvPr id="29" name="Suorakulmio 1">
            <a:extLst>
              <a:ext uri="{FF2B5EF4-FFF2-40B4-BE49-F238E27FC236}">
                <a16:creationId xmlns:a16="http://schemas.microsoft.com/office/drawing/2014/main" id="{4CD6F23D-2CF8-36A0-2BE7-2CE16933B7AB}"/>
              </a:ext>
            </a:extLst>
          </p:cNvPr>
          <p:cNvSpPr/>
          <p:nvPr/>
        </p:nvSpPr>
        <p:spPr>
          <a:xfrm>
            <a:off x="2484487" y="4812592"/>
            <a:ext cx="2088777" cy="8554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Esteettömyyden lisääminen taloyhtiöissä</a:t>
            </a:r>
          </a:p>
        </p:txBody>
      </p:sp>
      <p:sp>
        <p:nvSpPr>
          <p:cNvPr id="30" name="Suorakulmio 1">
            <a:extLst>
              <a:ext uri="{FF2B5EF4-FFF2-40B4-BE49-F238E27FC236}">
                <a16:creationId xmlns:a16="http://schemas.microsoft.com/office/drawing/2014/main" id="{FD9CE131-69A8-E73E-EC32-81F7B388A997}"/>
              </a:ext>
            </a:extLst>
          </p:cNvPr>
          <p:cNvSpPr/>
          <p:nvPr/>
        </p:nvSpPr>
        <p:spPr>
          <a:xfrm>
            <a:off x="417595" y="5864811"/>
            <a:ext cx="1565213" cy="8554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Välimuotoisen asumisen ratkaisut</a:t>
            </a:r>
          </a:p>
        </p:txBody>
      </p:sp>
      <p:sp>
        <p:nvSpPr>
          <p:cNvPr id="33" name="Suorakulmio 8">
            <a:extLst>
              <a:ext uri="{FF2B5EF4-FFF2-40B4-BE49-F238E27FC236}">
                <a16:creationId xmlns:a16="http://schemas.microsoft.com/office/drawing/2014/main" id="{1031AA05-5FAB-4303-B219-B57AFE24AD72}"/>
              </a:ext>
            </a:extLst>
          </p:cNvPr>
          <p:cNvSpPr/>
          <p:nvPr/>
        </p:nvSpPr>
        <p:spPr>
          <a:xfrm>
            <a:off x="1970398" y="3356612"/>
            <a:ext cx="1969565" cy="566087"/>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Matalan kynnyksen apua arkeen</a:t>
            </a:r>
          </a:p>
        </p:txBody>
      </p:sp>
      <p:sp>
        <p:nvSpPr>
          <p:cNvPr id="39" name="Suorakulmio 16">
            <a:extLst>
              <a:ext uri="{FF2B5EF4-FFF2-40B4-BE49-F238E27FC236}">
                <a16:creationId xmlns:a16="http://schemas.microsoft.com/office/drawing/2014/main" id="{8E13A1E3-7F5D-4ABE-9808-1C7C9C205F61}"/>
              </a:ext>
            </a:extLst>
          </p:cNvPr>
          <p:cNvSpPr/>
          <p:nvPr/>
        </p:nvSpPr>
        <p:spPr>
          <a:xfrm>
            <a:off x="9396284" y="5091364"/>
            <a:ext cx="2679164" cy="659996"/>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Turvallisuutta naapureiden tuntemisen kautta</a:t>
            </a:r>
          </a:p>
        </p:txBody>
      </p:sp>
      <p:sp>
        <p:nvSpPr>
          <p:cNvPr id="40" name="Tekstiruutu 9">
            <a:extLst>
              <a:ext uri="{FF2B5EF4-FFF2-40B4-BE49-F238E27FC236}">
                <a16:creationId xmlns:a16="http://schemas.microsoft.com/office/drawing/2014/main" id="{73AACB95-9741-4C94-D8CA-6AD86744EAAE}"/>
              </a:ext>
            </a:extLst>
          </p:cNvPr>
          <p:cNvSpPr txBox="1"/>
          <p:nvPr/>
        </p:nvSpPr>
        <p:spPr>
          <a:xfrm>
            <a:off x="2494946" y="4297410"/>
            <a:ext cx="2924413" cy="369332"/>
          </a:xfrm>
          <a:prstGeom prst="rect">
            <a:avLst/>
          </a:prstGeom>
          <a:noFill/>
        </p:spPr>
        <p:txBody>
          <a:bodyPr wrap="square" rtlCol="0">
            <a:spAutoFit/>
          </a:bodyPr>
          <a:lstStyle/>
          <a:p>
            <a:r>
              <a:rPr lang="fi-FI" dirty="0">
                <a:solidFill>
                  <a:schemeClr val="tx2"/>
                </a:solidFill>
              </a:rPr>
              <a:t>Ennakointi</a:t>
            </a:r>
          </a:p>
        </p:txBody>
      </p:sp>
      <p:sp>
        <p:nvSpPr>
          <p:cNvPr id="44" name="Suorakulmio 1">
            <a:extLst>
              <a:ext uri="{FF2B5EF4-FFF2-40B4-BE49-F238E27FC236}">
                <a16:creationId xmlns:a16="http://schemas.microsoft.com/office/drawing/2014/main" id="{7370376B-EA25-1A6A-4429-F2D8E546FE8D}"/>
              </a:ext>
            </a:extLst>
          </p:cNvPr>
          <p:cNvSpPr/>
          <p:nvPr/>
        </p:nvSpPr>
        <p:spPr>
          <a:xfrm>
            <a:off x="2166916" y="5864811"/>
            <a:ext cx="2623176" cy="8554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Tietoa ja tukea esteettömyyskorjauksiin ja apuvälineiden käyttöön</a:t>
            </a:r>
          </a:p>
        </p:txBody>
      </p:sp>
    </p:spTree>
    <p:extLst>
      <p:ext uri="{BB962C8B-B14F-4D97-AF65-F5344CB8AC3E}">
        <p14:creationId xmlns:p14="http://schemas.microsoft.com/office/powerpoint/2010/main" val="2722022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F230B-F771-3C7D-1204-7A1DCD45A684}"/>
              </a:ext>
            </a:extLst>
          </p:cNvPr>
          <p:cNvSpPr>
            <a:spLocks noGrp="1"/>
          </p:cNvSpPr>
          <p:nvPr>
            <p:ph type="title"/>
          </p:nvPr>
        </p:nvSpPr>
        <p:spPr>
          <a:xfrm>
            <a:off x="269739" y="-37387"/>
            <a:ext cx="10827659" cy="983513"/>
          </a:xfrm>
        </p:spPr>
        <p:txBody>
          <a:bodyPr/>
          <a:lstStyle/>
          <a:p>
            <a:r>
              <a:rPr lang="fi-FI" dirty="0"/>
              <a:t>Ympäristön laatu ja viheralueet</a:t>
            </a:r>
          </a:p>
        </p:txBody>
      </p:sp>
      <p:sp>
        <p:nvSpPr>
          <p:cNvPr id="5" name="Suorakulmio 1">
            <a:extLst>
              <a:ext uri="{FF2B5EF4-FFF2-40B4-BE49-F238E27FC236}">
                <a16:creationId xmlns:a16="http://schemas.microsoft.com/office/drawing/2014/main" id="{30F2EC2F-8E1B-2ED9-1173-9BDF0A1CA304}"/>
              </a:ext>
            </a:extLst>
          </p:cNvPr>
          <p:cNvSpPr/>
          <p:nvPr/>
        </p:nvSpPr>
        <p:spPr>
          <a:xfrm>
            <a:off x="148640" y="1911989"/>
            <a:ext cx="1863539" cy="706651"/>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Viheralueet lähelle ikääntyneitä</a:t>
            </a:r>
          </a:p>
        </p:txBody>
      </p:sp>
      <p:sp>
        <p:nvSpPr>
          <p:cNvPr id="7" name="Tekstiruutu 9">
            <a:extLst>
              <a:ext uri="{FF2B5EF4-FFF2-40B4-BE49-F238E27FC236}">
                <a16:creationId xmlns:a16="http://schemas.microsoft.com/office/drawing/2014/main" id="{403FD58E-3D32-109E-DD46-E8F98911549E}"/>
              </a:ext>
            </a:extLst>
          </p:cNvPr>
          <p:cNvSpPr txBox="1"/>
          <p:nvPr/>
        </p:nvSpPr>
        <p:spPr>
          <a:xfrm>
            <a:off x="4221363" y="773009"/>
            <a:ext cx="2924413" cy="369332"/>
          </a:xfrm>
          <a:prstGeom prst="rect">
            <a:avLst/>
          </a:prstGeom>
          <a:noFill/>
        </p:spPr>
        <p:txBody>
          <a:bodyPr wrap="square" rtlCol="0">
            <a:spAutoFit/>
          </a:bodyPr>
          <a:lstStyle/>
          <a:p>
            <a:r>
              <a:rPr lang="fi-FI" dirty="0">
                <a:solidFill>
                  <a:schemeClr val="tx2"/>
                </a:solidFill>
              </a:rPr>
              <a:t>Ulkoilureitit</a:t>
            </a:r>
          </a:p>
        </p:txBody>
      </p:sp>
      <p:sp>
        <p:nvSpPr>
          <p:cNvPr id="8" name="Tekstiruutu 9">
            <a:extLst>
              <a:ext uri="{FF2B5EF4-FFF2-40B4-BE49-F238E27FC236}">
                <a16:creationId xmlns:a16="http://schemas.microsoft.com/office/drawing/2014/main" id="{045B36C1-DDD0-8E2C-4CAC-2C25482BFC7B}"/>
              </a:ext>
            </a:extLst>
          </p:cNvPr>
          <p:cNvSpPr txBox="1"/>
          <p:nvPr/>
        </p:nvSpPr>
        <p:spPr>
          <a:xfrm>
            <a:off x="3930967" y="4140804"/>
            <a:ext cx="3678487" cy="369332"/>
          </a:xfrm>
          <a:prstGeom prst="rect">
            <a:avLst/>
          </a:prstGeom>
          <a:noFill/>
        </p:spPr>
        <p:txBody>
          <a:bodyPr wrap="square" rtlCol="0">
            <a:spAutoFit/>
          </a:bodyPr>
          <a:lstStyle/>
          <a:p>
            <a:r>
              <a:rPr lang="fi-FI" dirty="0">
                <a:solidFill>
                  <a:schemeClr val="tx2"/>
                </a:solidFill>
              </a:rPr>
              <a:t>Kävely-ympäristö</a:t>
            </a:r>
          </a:p>
        </p:txBody>
      </p:sp>
      <p:sp>
        <p:nvSpPr>
          <p:cNvPr id="9" name="Tekstiruutu 9">
            <a:extLst>
              <a:ext uri="{FF2B5EF4-FFF2-40B4-BE49-F238E27FC236}">
                <a16:creationId xmlns:a16="http://schemas.microsoft.com/office/drawing/2014/main" id="{87D4CC57-D9C9-F05D-85A7-9AB2B2B76F0B}"/>
              </a:ext>
            </a:extLst>
          </p:cNvPr>
          <p:cNvSpPr txBox="1"/>
          <p:nvPr/>
        </p:nvSpPr>
        <p:spPr>
          <a:xfrm>
            <a:off x="8099831" y="3530359"/>
            <a:ext cx="2518121" cy="646331"/>
          </a:xfrm>
          <a:prstGeom prst="rect">
            <a:avLst/>
          </a:prstGeom>
          <a:noFill/>
        </p:spPr>
        <p:txBody>
          <a:bodyPr wrap="square" rtlCol="0">
            <a:spAutoFit/>
          </a:bodyPr>
          <a:lstStyle/>
          <a:p>
            <a:r>
              <a:rPr lang="fi-FI" dirty="0">
                <a:solidFill>
                  <a:schemeClr val="tx2"/>
                </a:solidFill>
              </a:rPr>
              <a:t>Yhteisöllisyyden edistäminen</a:t>
            </a:r>
          </a:p>
        </p:txBody>
      </p:sp>
      <p:sp>
        <p:nvSpPr>
          <p:cNvPr id="10" name="Suorakulmio 8">
            <a:extLst>
              <a:ext uri="{FF2B5EF4-FFF2-40B4-BE49-F238E27FC236}">
                <a16:creationId xmlns:a16="http://schemas.microsoft.com/office/drawing/2014/main" id="{4F24546D-94BF-BA8D-CC5B-8A6A8BE6B7D7}"/>
              </a:ext>
            </a:extLst>
          </p:cNvPr>
          <p:cNvSpPr/>
          <p:nvPr/>
        </p:nvSpPr>
        <p:spPr>
          <a:xfrm>
            <a:off x="10169389" y="5064817"/>
            <a:ext cx="1821302" cy="819281"/>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Eri sukupolvien ulkoilu- ja kuntoilupaikkoja</a:t>
            </a:r>
          </a:p>
        </p:txBody>
      </p:sp>
      <p:sp>
        <p:nvSpPr>
          <p:cNvPr id="11" name="Suorakulmio 13">
            <a:extLst>
              <a:ext uri="{FF2B5EF4-FFF2-40B4-BE49-F238E27FC236}">
                <a16:creationId xmlns:a16="http://schemas.microsoft.com/office/drawing/2014/main" id="{1D711A2E-30B5-6A80-060A-75A72AFFA2DC}"/>
              </a:ext>
            </a:extLst>
          </p:cNvPr>
          <p:cNvSpPr/>
          <p:nvPr/>
        </p:nvSpPr>
        <p:spPr>
          <a:xfrm>
            <a:off x="4293483" y="1188498"/>
            <a:ext cx="1600529" cy="561975"/>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Rollaattorireitit </a:t>
            </a:r>
          </a:p>
        </p:txBody>
      </p:sp>
      <p:sp>
        <p:nvSpPr>
          <p:cNvPr id="12" name="Suorakulmio 44">
            <a:extLst>
              <a:ext uri="{FF2B5EF4-FFF2-40B4-BE49-F238E27FC236}">
                <a16:creationId xmlns:a16="http://schemas.microsoft.com/office/drawing/2014/main" id="{9B2A51F8-A977-5B28-949D-222C6E4FDF86}"/>
              </a:ext>
            </a:extLst>
          </p:cNvPr>
          <p:cNvSpPr/>
          <p:nvPr/>
        </p:nvSpPr>
        <p:spPr>
          <a:xfrm>
            <a:off x="6289780" y="2095720"/>
            <a:ext cx="1705731" cy="1434639"/>
          </a:xfrm>
          <a:prstGeom prst="rect">
            <a:avLst/>
          </a:prstGeom>
          <a:solidFill>
            <a:srgbClr val="B38B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Tarpeeksi penkkejä, jotta eri käyttäjäryhmät mahtuvat</a:t>
            </a:r>
          </a:p>
        </p:txBody>
      </p:sp>
      <p:sp>
        <p:nvSpPr>
          <p:cNvPr id="13" name="Suorakulmio 16">
            <a:extLst>
              <a:ext uri="{FF2B5EF4-FFF2-40B4-BE49-F238E27FC236}">
                <a16:creationId xmlns:a16="http://schemas.microsoft.com/office/drawing/2014/main" id="{0CF3B46F-DE57-0C2E-8F18-F554A96991D0}"/>
              </a:ext>
            </a:extLst>
          </p:cNvPr>
          <p:cNvSpPr/>
          <p:nvPr/>
        </p:nvSpPr>
        <p:spPr>
          <a:xfrm>
            <a:off x="3983956" y="4633179"/>
            <a:ext cx="1671557" cy="710971"/>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Liikenteen rauhoittaminen</a:t>
            </a:r>
          </a:p>
        </p:txBody>
      </p:sp>
      <p:sp>
        <p:nvSpPr>
          <p:cNvPr id="14" name="Suorakulmio 8">
            <a:extLst>
              <a:ext uri="{FF2B5EF4-FFF2-40B4-BE49-F238E27FC236}">
                <a16:creationId xmlns:a16="http://schemas.microsoft.com/office/drawing/2014/main" id="{5DAA9CAC-C0D3-3473-3D69-95BC28DFDA20}"/>
              </a:ext>
            </a:extLst>
          </p:cNvPr>
          <p:cNvSpPr/>
          <p:nvPr/>
        </p:nvSpPr>
        <p:spPr>
          <a:xfrm>
            <a:off x="10169389" y="3906823"/>
            <a:ext cx="1799179" cy="983513"/>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Ohjattua toimintaa ja lähiliikuntaryhmiä</a:t>
            </a:r>
          </a:p>
        </p:txBody>
      </p:sp>
      <p:sp>
        <p:nvSpPr>
          <p:cNvPr id="15" name="Suorakulmio 13">
            <a:extLst>
              <a:ext uri="{FF2B5EF4-FFF2-40B4-BE49-F238E27FC236}">
                <a16:creationId xmlns:a16="http://schemas.microsoft.com/office/drawing/2014/main" id="{FDA26511-3AAD-0DCC-9B0B-FFDCC0EB628E}"/>
              </a:ext>
            </a:extLst>
          </p:cNvPr>
          <p:cNvSpPr/>
          <p:nvPr/>
        </p:nvSpPr>
        <p:spPr>
          <a:xfrm>
            <a:off x="4293484" y="2833029"/>
            <a:ext cx="1565214" cy="1035237"/>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Eritasoisten reittien merkitseminen</a:t>
            </a:r>
          </a:p>
        </p:txBody>
      </p:sp>
      <p:sp>
        <p:nvSpPr>
          <p:cNvPr id="17" name="Suorakulmio 16">
            <a:extLst>
              <a:ext uri="{FF2B5EF4-FFF2-40B4-BE49-F238E27FC236}">
                <a16:creationId xmlns:a16="http://schemas.microsoft.com/office/drawing/2014/main" id="{9CD5874E-9A38-E0A4-66C5-73C8C026773A}"/>
              </a:ext>
            </a:extLst>
          </p:cNvPr>
          <p:cNvSpPr/>
          <p:nvPr/>
        </p:nvSpPr>
        <p:spPr>
          <a:xfrm>
            <a:off x="3964839" y="5467193"/>
            <a:ext cx="1709790" cy="751924"/>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Inhimillinen mittakaava</a:t>
            </a:r>
          </a:p>
        </p:txBody>
      </p:sp>
      <p:sp>
        <p:nvSpPr>
          <p:cNvPr id="18" name="Tekstiruutu 9">
            <a:extLst>
              <a:ext uri="{FF2B5EF4-FFF2-40B4-BE49-F238E27FC236}">
                <a16:creationId xmlns:a16="http://schemas.microsoft.com/office/drawing/2014/main" id="{ACD3AB16-C12A-9A40-6706-A95C76D035F6}"/>
              </a:ext>
            </a:extLst>
          </p:cNvPr>
          <p:cNvSpPr txBox="1"/>
          <p:nvPr/>
        </p:nvSpPr>
        <p:spPr>
          <a:xfrm>
            <a:off x="8065710" y="464218"/>
            <a:ext cx="2152938" cy="646331"/>
          </a:xfrm>
          <a:prstGeom prst="rect">
            <a:avLst/>
          </a:prstGeom>
          <a:noFill/>
        </p:spPr>
        <p:txBody>
          <a:bodyPr wrap="square" rtlCol="0">
            <a:spAutoFit/>
          </a:bodyPr>
          <a:lstStyle/>
          <a:p>
            <a:r>
              <a:rPr lang="fi-FI" dirty="0">
                <a:solidFill>
                  <a:schemeClr val="tx2"/>
                </a:solidFill>
              </a:rPr>
              <a:t>Levähdyspaikat ja varusteet</a:t>
            </a:r>
          </a:p>
        </p:txBody>
      </p:sp>
      <p:sp>
        <p:nvSpPr>
          <p:cNvPr id="20" name="Suorakulmio 16">
            <a:extLst>
              <a:ext uri="{FF2B5EF4-FFF2-40B4-BE49-F238E27FC236}">
                <a16:creationId xmlns:a16="http://schemas.microsoft.com/office/drawing/2014/main" id="{6E1E9586-1757-D110-DDEA-75AD148C93FA}"/>
              </a:ext>
            </a:extLst>
          </p:cNvPr>
          <p:cNvSpPr/>
          <p:nvPr/>
        </p:nvSpPr>
        <p:spPr>
          <a:xfrm>
            <a:off x="5894012" y="4889658"/>
            <a:ext cx="1930726" cy="841649"/>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Jalankulku- ja pyöräteiden kunnossapito</a:t>
            </a:r>
          </a:p>
        </p:txBody>
      </p:sp>
      <p:sp>
        <p:nvSpPr>
          <p:cNvPr id="21" name="Suorakulmio 8">
            <a:extLst>
              <a:ext uri="{FF2B5EF4-FFF2-40B4-BE49-F238E27FC236}">
                <a16:creationId xmlns:a16="http://schemas.microsoft.com/office/drawing/2014/main" id="{B392F8D7-45F7-8900-92CB-6D0507039DAD}"/>
              </a:ext>
            </a:extLst>
          </p:cNvPr>
          <p:cNvSpPr/>
          <p:nvPr/>
        </p:nvSpPr>
        <p:spPr>
          <a:xfrm>
            <a:off x="8143390" y="5631396"/>
            <a:ext cx="1612101" cy="626687"/>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Kummipuistot</a:t>
            </a:r>
          </a:p>
        </p:txBody>
      </p:sp>
      <p:sp>
        <p:nvSpPr>
          <p:cNvPr id="23" name="Suorakulmio 8">
            <a:extLst>
              <a:ext uri="{FF2B5EF4-FFF2-40B4-BE49-F238E27FC236}">
                <a16:creationId xmlns:a16="http://schemas.microsoft.com/office/drawing/2014/main" id="{ABF736DD-6B9B-EC54-8499-CDFC249BAD43}"/>
              </a:ext>
            </a:extLst>
          </p:cNvPr>
          <p:cNvSpPr/>
          <p:nvPr/>
        </p:nvSpPr>
        <p:spPr>
          <a:xfrm>
            <a:off x="8143390" y="4268271"/>
            <a:ext cx="1612101" cy="1242773"/>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Kaupungilta välineitä ja tukea talkooporukoille</a:t>
            </a:r>
          </a:p>
        </p:txBody>
      </p:sp>
      <p:sp>
        <p:nvSpPr>
          <p:cNvPr id="24" name="Suorakulmio 13">
            <a:extLst>
              <a:ext uri="{FF2B5EF4-FFF2-40B4-BE49-F238E27FC236}">
                <a16:creationId xmlns:a16="http://schemas.microsoft.com/office/drawing/2014/main" id="{D321B7C7-6222-D6A9-6C1A-BB3A2435D66B}"/>
              </a:ext>
            </a:extLst>
          </p:cNvPr>
          <p:cNvSpPr/>
          <p:nvPr/>
        </p:nvSpPr>
        <p:spPr>
          <a:xfrm>
            <a:off x="4284837" y="1847757"/>
            <a:ext cx="1575975" cy="8012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Kävelyreitit senioritaloista</a:t>
            </a:r>
          </a:p>
        </p:txBody>
      </p:sp>
      <p:sp>
        <p:nvSpPr>
          <p:cNvPr id="25" name="Suorakulmio 44">
            <a:extLst>
              <a:ext uri="{FF2B5EF4-FFF2-40B4-BE49-F238E27FC236}">
                <a16:creationId xmlns:a16="http://schemas.microsoft.com/office/drawing/2014/main" id="{E56D7770-75D5-A44B-ED9E-6B522BC40FC5}"/>
              </a:ext>
            </a:extLst>
          </p:cNvPr>
          <p:cNvSpPr/>
          <p:nvPr/>
        </p:nvSpPr>
        <p:spPr>
          <a:xfrm>
            <a:off x="8317817" y="2318150"/>
            <a:ext cx="1663238" cy="1035237"/>
          </a:xfrm>
          <a:prstGeom prst="rect">
            <a:avLst/>
          </a:prstGeom>
          <a:solidFill>
            <a:srgbClr val="B38B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Penkkitoiveet helposti  palautekanavan kautta</a:t>
            </a:r>
          </a:p>
        </p:txBody>
      </p:sp>
      <p:sp>
        <p:nvSpPr>
          <p:cNvPr id="27" name="Suorakulmio 44">
            <a:extLst>
              <a:ext uri="{FF2B5EF4-FFF2-40B4-BE49-F238E27FC236}">
                <a16:creationId xmlns:a16="http://schemas.microsoft.com/office/drawing/2014/main" id="{6BBFB92B-696A-5547-E9BC-BDB1E92C489E}"/>
              </a:ext>
            </a:extLst>
          </p:cNvPr>
          <p:cNvSpPr/>
          <p:nvPr/>
        </p:nvSpPr>
        <p:spPr>
          <a:xfrm>
            <a:off x="8342733" y="1301195"/>
            <a:ext cx="1638322" cy="874383"/>
          </a:xfrm>
          <a:prstGeom prst="rect">
            <a:avLst/>
          </a:prstGeom>
          <a:solidFill>
            <a:srgbClr val="B38B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Erilaisia istuttavia rakenteita</a:t>
            </a:r>
          </a:p>
        </p:txBody>
      </p:sp>
      <p:sp>
        <p:nvSpPr>
          <p:cNvPr id="28" name="Suorakulmio 44">
            <a:extLst>
              <a:ext uri="{FF2B5EF4-FFF2-40B4-BE49-F238E27FC236}">
                <a16:creationId xmlns:a16="http://schemas.microsoft.com/office/drawing/2014/main" id="{1A68AA10-0D8E-1D21-0677-41A1FD491596}"/>
              </a:ext>
            </a:extLst>
          </p:cNvPr>
          <p:cNvSpPr/>
          <p:nvPr/>
        </p:nvSpPr>
        <p:spPr>
          <a:xfrm>
            <a:off x="10347361" y="464218"/>
            <a:ext cx="1523922" cy="807576"/>
          </a:xfrm>
          <a:prstGeom prst="rect">
            <a:avLst/>
          </a:prstGeom>
          <a:solidFill>
            <a:srgbClr val="B38B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Penkkejä riittävän tiheään</a:t>
            </a:r>
          </a:p>
        </p:txBody>
      </p:sp>
      <p:sp>
        <p:nvSpPr>
          <p:cNvPr id="29" name="Suorakulmio 1">
            <a:extLst>
              <a:ext uri="{FF2B5EF4-FFF2-40B4-BE49-F238E27FC236}">
                <a16:creationId xmlns:a16="http://schemas.microsoft.com/office/drawing/2014/main" id="{4CD6F23D-2CF8-36A0-2BE7-2CE16933B7AB}"/>
              </a:ext>
            </a:extLst>
          </p:cNvPr>
          <p:cNvSpPr/>
          <p:nvPr/>
        </p:nvSpPr>
        <p:spPr>
          <a:xfrm>
            <a:off x="138888" y="2739108"/>
            <a:ext cx="1811142" cy="8554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Mahdollisuus päästä metsään helppoa reittiä</a:t>
            </a:r>
          </a:p>
        </p:txBody>
      </p:sp>
      <p:sp>
        <p:nvSpPr>
          <p:cNvPr id="30" name="Suorakulmio 1">
            <a:extLst>
              <a:ext uri="{FF2B5EF4-FFF2-40B4-BE49-F238E27FC236}">
                <a16:creationId xmlns:a16="http://schemas.microsoft.com/office/drawing/2014/main" id="{FD9CE131-69A8-E73E-EC32-81F7B388A997}"/>
              </a:ext>
            </a:extLst>
          </p:cNvPr>
          <p:cNvSpPr/>
          <p:nvPr/>
        </p:nvSpPr>
        <p:spPr>
          <a:xfrm>
            <a:off x="148640" y="3680742"/>
            <a:ext cx="1681695" cy="8554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Kaupunkiviljely pihoilla ja puistoissa</a:t>
            </a:r>
          </a:p>
        </p:txBody>
      </p:sp>
      <p:sp>
        <p:nvSpPr>
          <p:cNvPr id="33" name="Suorakulmio 8">
            <a:extLst>
              <a:ext uri="{FF2B5EF4-FFF2-40B4-BE49-F238E27FC236}">
                <a16:creationId xmlns:a16="http://schemas.microsoft.com/office/drawing/2014/main" id="{1031AA05-5FAB-4303-B219-B57AFE24AD72}"/>
              </a:ext>
            </a:extLst>
          </p:cNvPr>
          <p:cNvSpPr/>
          <p:nvPr/>
        </p:nvSpPr>
        <p:spPr>
          <a:xfrm>
            <a:off x="10222436" y="2989994"/>
            <a:ext cx="1768256" cy="814663"/>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Ulkoilu- tapahtumien saavutettavuus</a:t>
            </a:r>
          </a:p>
        </p:txBody>
      </p:sp>
      <p:sp>
        <p:nvSpPr>
          <p:cNvPr id="40" name="Tekstiruutu 9">
            <a:extLst>
              <a:ext uri="{FF2B5EF4-FFF2-40B4-BE49-F238E27FC236}">
                <a16:creationId xmlns:a16="http://schemas.microsoft.com/office/drawing/2014/main" id="{73AACB95-9741-4C94-D8CA-6AD86744EAAE}"/>
              </a:ext>
            </a:extLst>
          </p:cNvPr>
          <p:cNvSpPr txBox="1"/>
          <p:nvPr/>
        </p:nvSpPr>
        <p:spPr>
          <a:xfrm>
            <a:off x="553577" y="1146321"/>
            <a:ext cx="2924413" cy="646331"/>
          </a:xfrm>
          <a:prstGeom prst="rect">
            <a:avLst/>
          </a:prstGeom>
          <a:noFill/>
        </p:spPr>
        <p:txBody>
          <a:bodyPr wrap="square" rtlCol="0">
            <a:spAutoFit/>
          </a:bodyPr>
          <a:lstStyle/>
          <a:p>
            <a:r>
              <a:rPr lang="fi-FI" dirty="0">
                <a:solidFill>
                  <a:schemeClr val="tx2"/>
                </a:solidFill>
              </a:rPr>
              <a:t>Viheralueiden saavutettavuus</a:t>
            </a:r>
          </a:p>
        </p:txBody>
      </p:sp>
      <p:sp>
        <p:nvSpPr>
          <p:cNvPr id="44" name="Suorakulmio 1">
            <a:extLst>
              <a:ext uri="{FF2B5EF4-FFF2-40B4-BE49-F238E27FC236}">
                <a16:creationId xmlns:a16="http://schemas.microsoft.com/office/drawing/2014/main" id="{7370376B-EA25-1A6A-4429-F2D8E546FE8D}"/>
              </a:ext>
            </a:extLst>
          </p:cNvPr>
          <p:cNvSpPr/>
          <p:nvPr/>
        </p:nvSpPr>
        <p:spPr>
          <a:xfrm>
            <a:off x="2132586" y="1882524"/>
            <a:ext cx="2088777" cy="110747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Viherelementit lähelle, esim. kukkaistutukset, lähipuut jne.</a:t>
            </a:r>
          </a:p>
        </p:txBody>
      </p:sp>
      <p:sp>
        <p:nvSpPr>
          <p:cNvPr id="46" name="Suorakulmio 1">
            <a:extLst>
              <a:ext uri="{FF2B5EF4-FFF2-40B4-BE49-F238E27FC236}">
                <a16:creationId xmlns:a16="http://schemas.microsoft.com/office/drawing/2014/main" id="{30DE41ED-EDED-DEFF-BDF6-AC76DEC3521B}"/>
              </a:ext>
            </a:extLst>
          </p:cNvPr>
          <p:cNvSpPr/>
          <p:nvPr/>
        </p:nvSpPr>
        <p:spPr>
          <a:xfrm>
            <a:off x="2103111" y="3128902"/>
            <a:ext cx="1811143" cy="66320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Esteettömät (uima)rannat</a:t>
            </a:r>
          </a:p>
        </p:txBody>
      </p:sp>
      <p:sp>
        <p:nvSpPr>
          <p:cNvPr id="47" name="Tekstiruutu 31">
            <a:extLst>
              <a:ext uri="{FF2B5EF4-FFF2-40B4-BE49-F238E27FC236}">
                <a16:creationId xmlns:a16="http://schemas.microsoft.com/office/drawing/2014/main" id="{D3BC1FBC-5778-51D8-BC1A-4C4D2B7F6F63}"/>
              </a:ext>
            </a:extLst>
          </p:cNvPr>
          <p:cNvSpPr txBox="1"/>
          <p:nvPr/>
        </p:nvSpPr>
        <p:spPr>
          <a:xfrm>
            <a:off x="138053" y="4801324"/>
            <a:ext cx="1811142" cy="369332"/>
          </a:xfrm>
          <a:prstGeom prst="rect">
            <a:avLst/>
          </a:prstGeom>
          <a:noFill/>
        </p:spPr>
        <p:txBody>
          <a:bodyPr wrap="square" rtlCol="0">
            <a:spAutoFit/>
          </a:bodyPr>
          <a:lstStyle/>
          <a:p>
            <a:r>
              <a:rPr lang="fi-FI" dirty="0">
                <a:solidFill>
                  <a:schemeClr val="tx2"/>
                </a:solidFill>
              </a:rPr>
              <a:t>Suunnittelu</a:t>
            </a:r>
          </a:p>
        </p:txBody>
      </p:sp>
      <p:sp>
        <p:nvSpPr>
          <p:cNvPr id="48" name="Suorakulmio 41">
            <a:extLst>
              <a:ext uri="{FF2B5EF4-FFF2-40B4-BE49-F238E27FC236}">
                <a16:creationId xmlns:a16="http://schemas.microsoft.com/office/drawing/2014/main" id="{9FB16359-714E-DEB1-1DCF-46DCDADE5322}"/>
              </a:ext>
            </a:extLst>
          </p:cNvPr>
          <p:cNvSpPr/>
          <p:nvPr/>
        </p:nvSpPr>
        <p:spPr>
          <a:xfrm>
            <a:off x="1850540" y="4562523"/>
            <a:ext cx="1811143" cy="101006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Hyvät esimerkit ja opit kehittämis- kohteista</a:t>
            </a:r>
          </a:p>
        </p:txBody>
      </p:sp>
      <p:sp>
        <p:nvSpPr>
          <p:cNvPr id="49" name="Suorakulmio 41">
            <a:extLst>
              <a:ext uri="{FF2B5EF4-FFF2-40B4-BE49-F238E27FC236}">
                <a16:creationId xmlns:a16="http://schemas.microsoft.com/office/drawing/2014/main" id="{2402551D-CAFA-7BBA-015B-1547FE15472A}"/>
              </a:ext>
            </a:extLst>
          </p:cNvPr>
          <p:cNvSpPr/>
          <p:nvPr/>
        </p:nvSpPr>
        <p:spPr>
          <a:xfrm>
            <a:off x="1849856" y="5711679"/>
            <a:ext cx="1798774" cy="92811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Eri palvelualojen yhteiset työryhmät</a:t>
            </a:r>
          </a:p>
        </p:txBody>
      </p:sp>
      <p:sp>
        <p:nvSpPr>
          <p:cNvPr id="50" name="Suorakulmio 41">
            <a:extLst>
              <a:ext uri="{FF2B5EF4-FFF2-40B4-BE49-F238E27FC236}">
                <a16:creationId xmlns:a16="http://schemas.microsoft.com/office/drawing/2014/main" id="{2645980C-7967-E04E-9132-A87931ADC683}"/>
              </a:ext>
            </a:extLst>
          </p:cNvPr>
          <p:cNvSpPr/>
          <p:nvPr/>
        </p:nvSpPr>
        <p:spPr>
          <a:xfrm>
            <a:off x="160826" y="5294609"/>
            <a:ext cx="1503257" cy="855528"/>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Kokeiluista laajempaan käyttöön</a:t>
            </a:r>
          </a:p>
        </p:txBody>
      </p:sp>
      <p:sp>
        <p:nvSpPr>
          <p:cNvPr id="51" name="Suorakulmio 44">
            <a:extLst>
              <a:ext uri="{FF2B5EF4-FFF2-40B4-BE49-F238E27FC236}">
                <a16:creationId xmlns:a16="http://schemas.microsoft.com/office/drawing/2014/main" id="{25E98AD9-6CB8-7C4F-9FA0-9DD686338147}"/>
              </a:ext>
            </a:extLst>
          </p:cNvPr>
          <p:cNvSpPr/>
          <p:nvPr/>
        </p:nvSpPr>
        <p:spPr>
          <a:xfrm>
            <a:off x="10126563" y="1377671"/>
            <a:ext cx="1906953" cy="1362956"/>
          </a:xfrm>
          <a:prstGeom prst="rect">
            <a:avLst/>
          </a:prstGeom>
          <a:solidFill>
            <a:srgbClr val="B38B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Julkisten ja kaupallisten rakennusten levähdyspaikat ja esteettömyys</a:t>
            </a:r>
          </a:p>
        </p:txBody>
      </p:sp>
      <p:sp>
        <p:nvSpPr>
          <p:cNvPr id="53" name="Suorakulmio 13">
            <a:extLst>
              <a:ext uri="{FF2B5EF4-FFF2-40B4-BE49-F238E27FC236}">
                <a16:creationId xmlns:a16="http://schemas.microsoft.com/office/drawing/2014/main" id="{DC7FE575-7106-5E35-698D-A40F8029E4D5}"/>
              </a:ext>
            </a:extLst>
          </p:cNvPr>
          <p:cNvSpPr/>
          <p:nvPr/>
        </p:nvSpPr>
        <p:spPr>
          <a:xfrm>
            <a:off x="6086298" y="1188498"/>
            <a:ext cx="1294216" cy="561975"/>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Selkeät opasteet</a:t>
            </a:r>
          </a:p>
        </p:txBody>
      </p:sp>
      <p:sp>
        <p:nvSpPr>
          <p:cNvPr id="54" name="Suorakulmio 16">
            <a:extLst>
              <a:ext uri="{FF2B5EF4-FFF2-40B4-BE49-F238E27FC236}">
                <a16:creationId xmlns:a16="http://schemas.microsoft.com/office/drawing/2014/main" id="{EA3C7915-91CD-5232-A734-B7994C9E3F10}"/>
              </a:ext>
            </a:extLst>
          </p:cNvPr>
          <p:cNvSpPr/>
          <p:nvPr/>
        </p:nvSpPr>
        <p:spPr>
          <a:xfrm>
            <a:off x="5894012" y="5865932"/>
            <a:ext cx="1930726" cy="483185"/>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Tasaiset kävelytiet </a:t>
            </a:r>
          </a:p>
        </p:txBody>
      </p:sp>
    </p:spTree>
    <p:extLst>
      <p:ext uri="{BB962C8B-B14F-4D97-AF65-F5344CB8AC3E}">
        <p14:creationId xmlns:p14="http://schemas.microsoft.com/office/powerpoint/2010/main" val="2611965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FFC7BFD6-6309-42C1-B5F4-20026CCE209E}"/>
              </a:ext>
            </a:extLst>
          </p:cNvPr>
          <p:cNvSpPr>
            <a:spLocks noGrp="1"/>
          </p:cNvSpPr>
          <p:nvPr>
            <p:ph type="title"/>
          </p:nvPr>
        </p:nvSpPr>
        <p:spPr>
          <a:xfrm>
            <a:off x="682170" y="295836"/>
            <a:ext cx="10827659" cy="916518"/>
          </a:xfrm>
        </p:spPr>
        <p:txBody>
          <a:bodyPr/>
          <a:lstStyle/>
          <a:p>
            <a:r>
              <a:rPr lang="fi-FI" dirty="0"/>
              <a:t>Liikenne ja liikkuminen</a:t>
            </a:r>
          </a:p>
        </p:txBody>
      </p:sp>
      <p:sp>
        <p:nvSpPr>
          <p:cNvPr id="2" name="Suorakulmio 1">
            <a:extLst>
              <a:ext uri="{FF2B5EF4-FFF2-40B4-BE49-F238E27FC236}">
                <a16:creationId xmlns:a16="http://schemas.microsoft.com/office/drawing/2014/main" id="{ABD81EEC-7522-C628-92BA-EDA5ABDADC4C}"/>
              </a:ext>
            </a:extLst>
          </p:cNvPr>
          <p:cNvSpPr/>
          <p:nvPr/>
        </p:nvSpPr>
        <p:spPr>
          <a:xfrm>
            <a:off x="364349" y="1910460"/>
            <a:ext cx="2088777" cy="82475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Kunnossapitokriteerit ja -luokitukset &amp; niiden valvonta</a:t>
            </a:r>
          </a:p>
        </p:txBody>
      </p:sp>
      <p:sp>
        <p:nvSpPr>
          <p:cNvPr id="3" name="Suorakulmio 2">
            <a:extLst>
              <a:ext uri="{FF2B5EF4-FFF2-40B4-BE49-F238E27FC236}">
                <a16:creationId xmlns:a16="http://schemas.microsoft.com/office/drawing/2014/main" id="{107B7F6F-04CB-F7A4-023C-80F7E66FB60F}"/>
              </a:ext>
            </a:extLst>
          </p:cNvPr>
          <p:cNvSpPr/>
          <p:nvPr/>
        </p:nvSpPr>
        <p:spPr>
          <a:xfrm>
            <a:off x="2604501" y="1581394"/>
            <a:ext cx="2088777" cy="995083"/>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Tutkimustietoa talvikunnossapidon parhaista menetelmistä</a:t>
            </a:r>
          </a:p>
        </p:txBody>
      </p:sp>
      <p:sp>
        <p:nvSpPr>
          <p:cNvPr id="4" name="Suorakulmio 3">
            <a:extLst>
              <a:ext uri="{FF2B5EF4-FFF2-40B4-BE49-F238E27FC236}">
                <a16:creationId xmlns:a16="http://schemas.microsoft.com/office/drawing/2014/main" id="{7F5BD373-8DC2-D74F-670F-452BCFD70B4D}"/>
              </a:ext>
            </a:extLst>
          </p:cNvPr>
          <p:cNvSpPr/>
          <p:nvPr/>
        </p:nvSpPr>
        <p:spPr>
          <a:xfrm>
            <a:off x="6485144" y="1134798"/>
            <a:ext cx="2361989" cy="82475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Enemmän palvelulinjoja ja kutsuliikennettä, myös ilta-aikaan</a:t>
            </a:r>
          </a:p>
        </p:txBody>
      </p:sp>
      <p:sp>
        <p:nvSpPr>
          <p:cNvPr id="7" name="Suorakulmio 6">
            <a:extLst>
              <a:ext uri="{FF2B5EF4-FFF2-40B4-BE49-F238E27FC236}">
                <a16:creationId xmlns:a16="http://schemas.microsoft.com/office/drawing/2014/main" id="{AD794F25-E726-210F-2FEA-DC864B4480C4}"/>
              </a:ext>
            </a:extLst>
          </p:cNvPr>
          <p:cNvSpPr/>
          <p:nvPr/>
        </p:nvSpPr>
        <p:spPr>
          <a:xfrm>
            <a:off x="6198948" y="2105447"/>
            <a:ext cx="2658678" cy="82475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Pakollinen ikäystävällisyyskoulutus kuskeille, erit. palvelulinjat</a:t>
            </a:r>
          </a:p>
        </p:txBody>
      </p:sp>
      <p:sp>
        <p:nvSpPr>
          <p:cNvPr id="9" name="Suorakulmio 8">
            <a:extLst>
              <a:ext uri="{FF2B5EF4-FFF2-40B4-BE49-F238E27FC236}">
                <a16:creationId xmlns:a16="http://schemas.microsoft.com/office/drawing/2014/main" id="{4A39DFB3-CCFB-CAFD-E9D8-26C99B735050}"/>
              </a:ext>
            </a:extLst>
          </p:cNvPr>
          <p:cNvSpPr/>
          <p:nvPr/>
        </p:nvSpPr>
        <p:spPr>
          <a:xfrm>
            <a:off x="9893262" y="305353"/>
            <a:ext cx="1338942" cy="799286"/>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Avustajia </a:t>
            </a:r>
            <a:r>
              <a:rPr lang="fi-FI" sz="1600" dirty="0" err="1"/>
              <a:t>joukkoliiken-teeseen</a:t>
            </a:r>
            <a:endParaRPr lang="fi-FI" sz="1600" dirty="0"/>
          </a:p>
        </p:txBody>
      </p:sp>
      <p:sp>
        <p:nvSpPr>
          <p:cNvPr id="11" name="Suorakulmio 10">
            <a:extLst>
              <a:ext uri="{FF2B5EF4-FFF2-40B4-BE49-F238E27FC236}">
                <a16:creationId xmlns:a16="http://schemas.microsoft.com/office/drawing/2014/main" id="{DA72EF30-C7C9-8A48-6322-DF981927B8B7}"/>
              </a:ext>
            </a:extLst>
          </p:cNvPr>
          <p:cNvSpPr/>
          <p:nvPr/>
        </p:nvSpPr>
        <p:spPr>
          <a:xfrm>
            <a:off x="9017284" y="1217532"/>
            <a:ext cx="2658678" cy="1348069"/>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Joukkoliikennevälineiden esteettömyyden edelleen kehittäminen, mm. kilpailutukseen tarkemmat esteettömyyskriteerit</a:t>
            </a:r>
          </a:p>
        </p:txBody>
      </p:sp>
      <p:sp>
        <p:nvSpPr>
          <p:cNvPr id="12" name="Suorakulmio 11">
            <a:extLst>
              <a:ext uri="{FF2B5EF4-FFF2-40B4-BE49-F238E27FC236}">
                <a16:creationId xmlns:a16="http://schemas.microsoft.com/office/drawing/2014/main" id="{1AFBE06F-21A4-A762-CEC1-065544051A58}"/>
              </a:ext>
            </a:extLst>
          </p:cNvPr>
          <p:cNvSpPr/>
          <p:nvPr/>
        </p:nvSpPr>
        <p:spPr>
          <a:xfrm>
            <a:off x="10701770" y="3500578"/>
            <a:ext cx="1391449" cy="1247945"/>
          </a:xfrm>
          <a:prstGeom prst="rect">
            <a:avLst/>
          </a:prstGeom>
          <a:solidFill>
            <a:srgbClr val="B38B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Seniorialen-</a:t>
            </a:r>
            <a:r>
              <a:rPr lang="fi-FI" sz="1600" dirty="0" err="1"/>
              <a:t>nuksen</a:t>
            </a:r>
            <a:r>
              <a:rPr lang="fi-FI" sz="1600" dirty="0"/>
              <a:t> aikarajoitteen poisto</a:t>
            </a:r>
          </a:p>
        </p:txBody>
      </p:sp>
      <p:sp>
        <p:nvSpPr>
          <p:cNvPr id="13" name="Suorakulmio 12">
            <a:extLst>
              <a:ext uri="{FF2B5EF4-FFF2-40B4-BE49-F238E27FC236}">
                <a16:creationId xmlns:a16="http://schemas.microsoft.com/office/drawing/2014/main" id="{F994055A-66EF-40DC-7DCB-1BE244C2F517}"/>
              </a:ext>
            </a:extLst>
          </p:cNvPr>
          <p:cNvSpPr/>
          <p:nvPr/>
        </p:nvSpPr>
        <p:spPr>
          <a:xfrm>
            <a:off x="356293" y="3672714"/>
            <a:ext cx="2088777" cy="1227073"/>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Kävelyn statuksen nosto etenkin </a:t>
            </a:r>
            <a:r>
              <a:rPr lang="fi-FI" sz="1600" dirty="0" err="1"/>
              <a:t>jalankulkuvyöhykkei-den</a:t>
            </a:r>
            <a:r>
              <a:rPr lang="fi-FI" sz="1600" dirty="0"/>
              <a:t> suunnittelussa</a:t>
            </a:r>
          </a:p>
        </p:txBody>
      </p:sp>
      <p:sp>
        <p:nvSpPr>
          <p:cNvPr id="14" name="Suorakulmio 13">
            <a:extLst>
              <a:ext uri="{FF2B5EF4-FFF2-40B4-BE49-F238E27FC236}">
                <a16:creationId xmlns:a16="http://schemas.microsoft.com/office/drawing/2014/main" id="{449C2A7F-C82E-C9E2-C508-F2F4B674946D}"/>
              </a:ext>
            </a:extLst>
          </p:cNvPr>
          <p:cNvSpPr/>
          <p:nvPr/>
        </p:nvSpPr>
        <p:spPr>
          <a:xfrm>
            <a:off x="582578" y="5043194"/>
            <a:ext cx="1742362" cy="659995"/>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Lisää ramppeja portaiden oheen</a:t>
            </a:r>
          </a:p>
        </p:txBody>
      </p:sp>
      <p:sp>
        <p:nvSpPr>
          <p:cNvPr id="15" name="Suorakulmio 14">
            <a:extLst>
              <a:ext uri="{FF2B5EF4-FFF2-40B4-BE49-F238E27FC236}">
                <a16:creationId xmlns:a16="http://schemas.microsoft.com/office/drawing/2014/main" id="{95C58C1A-4DCC-E4D3-9160-A571BECF9587}"/>
              </a:ext>
            </a:extLst>
          </p:cNvPr>
          <p:cNvSpPr/>
          <p:nvPr/>
        </p:nvSpPr>
        <p:spPr>
          <a:xfrm>
            <a:off x="2609004" y="3120290"/>
            <a:ext cx="1391449" cy="115888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Kävely- ja pyöräteiden selkeämpi erottelu</a:t>
            </a:r>
          </a:p>
        </p:txBody>
      </p:sp>
      <p:sp>
        <p:nvSpPr>
          <p:cNvPr id="16" name="Suorakulmio 15">
            <a:extLst>
              <a:ext uri="{FF2B5EF4-FFF2-40B4-BE49-F238E27FC236}">
                <a16:creationId xmlns:a16="http://schemas.microsoft.com/office/drawing/2014/main" id="{CB175DB7-E9AF-6911-9275-9603E76618A2}"/>
              </a:ext>
            </a:extLst>
          </p:cNvPr>
          <p:cNvSpPr/>
          <p:nvPr/>
        </p:nvSpPr>
        <p:spPr>
          <a:xfrm>
            <a:off x="4317750" y="5306941"/>
            <a:ext cx="1391449" cy="659996"/>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Rajoitukset skuuteille</a:t>
            </a:r>
          </a:p>
        </p:txBody>
      </p:sp>
      <p:sp>
        <p:nvSpPr>
          <p:cNvPr id="17" name="Suorakulmio 16">
            <a:extLst>
              <a:ext uri="{FF2B5EF4-FFF2-40B4-BE49-F238E27FC236}">
                <a16:creationId xmlns:a16="http://schemas.microsoft.com/office/drawing/2014/main" id="{2BD30DB1-E27E-0D12-1D32-D74E30BC0BBB}"/>
              </a:ext>
            </a:extLst>
          </p:cNvPr>
          <p:cNvSpPr/>
          <p:nvPr/>
        </p:nvSpPr>
        <p:spPr>
          <a:xfrm>
            <a:off x="6195321" y="3820880"/>
            <a:ext cx="2601053" cy="659996"/>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Pyöräteiden lisääminen ja jatkuvuuden parantaminen</a:t>
            </a:r>
          </a:p>
        </p:txBody>
      </p:sp>
      <p:sp>
        <p:nvSpPr>
          <p:cNvPr id="18" name="Suorakulmio 17">
            <a:extLst>
              <a:ext uri="{FF2B5EF4-FFF2-40B4-BE49-F238E27FC236}">
                <a16:creationId xmlns:a16="http://schemas.microsoft.com/office/drawing/2014/main" id="{E410FB3F-B7FF-FD0E-2ECA-DCACD8132BB5}"/>
              </a:ext>
            </a:extLst>
          </p:cNvPr>
          <p:cNvSpPr/>
          <p:nvPr/>
        </p:nvSpPr>
        <p:spPr>
          <a:xfrm>
            <a:off x="6384829" y="5325286"/>
            <a:ext cx="1805316" cy="659996"/>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Hitaan pyöräilyn edistäminen</a:t>
            </a:r>
          </a:p>
        </p:txBody>
      </p:sp>
      <p:sp>
        <p:nvSpPr>
          <p:cNvPr id="19" name="Suorakulmio 18">
            <a:extLst>
              <a:ext uri="{FF2B5EF4-FFF2-40B4-BE49-F238E27FC236}">
                <a16:creationId xmlns:a16="http://schemas.microsoft.com/office/drawing/2014/main" id="{69DAAD88-C8D9-AFF1-BC93-A974C1E362F9}"/>
              </a:ext>
            </a:extLst>
          </p:cNvPr>
          <p:cNvSpPr/>
          <p:nvPr/>
        </p:nvSpPr>
        <p:spPr>
          <a:xfrm>
            <a:off x="6836433" y="6080970"/>
            <a:ext cx="1577613" cy="501885"/>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Pyöräilykurssit</a:t>
            </a:r>
          </a:p>
        </p:txBody>
      </p:sp>
      <p:sp>
        <p:nvSpPr>
          <p:cNvPr id="20" name="Suorakulmio 19">
            <a:extLst>
              <a:ext uri="{FF2B5EF4-FFF2-40B4-BE49-F238E27FC236}">
                <a16:creationId xmlns:a16="http://schemas.microsoft.com/office/drawing/2014/main" id="{24363F49-D3FC-1449-E2B8-3D89AB552B70}"/>
              </a:ext>
            </a:extLst>
          </p:cNvPr>
          <p:cNvSpPr/>
          <p:nvPr/>
        </p:nvSpPr>
        <p:spPr>
          <a:xfrm>
            <a:off x="6475731" y="4597858"/>
            <a:ext cx="2299019" cy="647657"/>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Sähkö- ja laatikkopyörien lainaus</a:t>
            </a:r>
          </a:p>
        </p:txBody>
      </p:sp>
      <p:sp>
        <p:nvSpPr>
          <p:cNvPr id="10" name="Tekstiruutu 9">
            <a:extLst>
              <a:ext uri="{FF2B5EF4-FFF2-40B4-BE49-F238E27FC236}">
                <a16:creationId xmlns:a16="http://schemas.microsoft.com/office/drawing/2014/main" id="{7667CA5C-4D50-B467-43E7-837430B82230}"/>
              </a:ext>
            </a:extLst>
          </p:cNvPr>
          <p:cNvSpPr txBox="1"/>
          <p:nvPr/>
        </p:nvSpPr>
        <p:spPr>
          <a:xfrm>
            <a:off x="352187" y="1205006"/>
            <a:ext cx="2924413" cy="646331"/>
          </a:xfrm>
          <a:prstGeom prst="rect">
            <a:avLst/>
          </a:prstGeom>
          <a:noFill/>
        </p:spPr>
        <p:txBody>
          <a:bodyPr wrap="square" rtlCol="0">
            <a:spAutoFit/>
          </a:bodyPr>
          <a:lstStyle/>
          <a:p>
            <a:r>
              <a:rPr lang="fi-FI" dirty="0">
                <a:solidFill>
                  <a:schemeClr val="tx2"/>
                </a:solidFill>
              </a:rPr>
              <a:t>Kävelyteiden ja pysäkkien talvikunnossapito</a:t>
            </a:r>
          </a:p>
        </p:txBody>
      </p:sp>
      <p:sp>
        <p:nvSpPr>
          <p:cNvPr id="22" name="Tekstiruutu 21">
            <a:extLst>
              <a:ext uri="{FF2B5EF4-FFF2-40B4-BE49-F238E27FC236}">
                <a16:creationId xmlns:a16="http://schemas.microsoft.com/office/drawing/2014/main" id="{EE2345B1-DE71-3CF0-7C9A-4C3932E255F2}"/>
              </a:ext>
            </a:extLst>
          </p:cNvPr>
          <p:cNvSpPr txBox="1"/>
          <p:nvPr/>
        </p:nvSpPr>
        <p:spPr>
          <a:xfrm>
            <a:off x="6485144" y="426796"/>
            <a:ext cx="3188605" cy="646331"/>
          </a:xfrm>
          <a:prstGeom prst="rect">
            <a:avLst/>
          </a:prstGeom>
          <a:noFill/>
        </p:spPr>
        <p:txBody>
          <a:bodyPr wrap="square" rtlCol="0">
            <a:spAutoFit/>
          </a:bodyPr>
          <a:lstStyle/>
          <a:p>
            <a:r>
              <a:rPr lang="fi-FI" dirty="0">
                <a:solidFill>
                  <a:schemeClr val="tx2"/>
                </a:solidFill>
              </a:rPr>
              <a:t>Joukkoliikenteen palvelutaso, esteettömyys ja turvallisuus</a:t>
            </a:r>
          </a:p>
        </p:txBody>
      </p:sp>
      <p:sp>
        <p:nvSpPr>
          <p:cNvPr id="26" name="Tekstiruutu 25">
            <a:extLst>
              <a:ext uri="{FF2B5EF4-FFF2-40B4-BE49-F238E27FC236}">
                <a16:creationId xmlns:a16="http://schemas.microsoft.com/office/drawing/2014/main" id="{697E515E-2403-2A7C-8447-DF25081858AE}"/>
              </a:ext>
            </a:extLst>
          </p:cNvPr>
          <p:cNvSpPr txBox="1"/>
          <p:nvPr/>
        </p:nvSpPr>
        <p:spPr>
          <a:xfrm>
            <a:off x="9278313" y="2798617"/>
            <a:ext cx="2414522" cy="646331"/>
          </a:xfrm>
          <a:prstGeom prst="rect">
            <a:avLst/>
          </a:prstGeom>
          <a:noFill/>
        </p:spPr>
        <p:txBody>
          <a:bodyPr wrap="square" rtlCol="0">
            <a:spAutoFit/>
          </a:bodyPr>
          <a:lstStyle/>
          <a:p>
            <a:r>
              <a:rPr lang="fi-FI" dirty="0">
                <a:solidFill>
                  <a:schemeClr val="tx2"/>
                </a:solidFill>
              </a:rPr>
              <a:t>Joukkoliikenne-informaatio ja -liput </a:t>
            </a:r>
          </a:p>
        </p:txBody>
      </p:sp>
      <p:sp>
        <p:nvSpPr>
          <p:cNvPr id="28" name="Tekstiruutu 27">
            <a:extLst>
              <a:ext uri="{FF2B5EF4-FFF2-40B4-BE49-F238E27FC236}">
                <a16:creationId xmlns:a16="http://schemas.microsoft.com/office/drawing/2014/main" id="{0C15CBF8-19BA-F9B8-4F2D-3C73A6CC2C99}"/>
              </a:ext>
            </a:extLst>
          </p:cNvPr>
          <p:cNvSpPr txBox="1"/>
          <p:nvPr/>
        </p:nvSpPr>
        <p:spPr>
          <a:xfrm>
            <a:off x="364349" y="3031099"/>
            <a:ext cx="2209311" cy="646331"/>
          </a:xfrm>
          <a:prstGeom prst="rect">
            <a:avLst/>
          </a:prstGeom>
          <a:noFill/>
        </p:spPr>
        <p:txBody>
          <a:bodyPr wrap="square" rtlCol="0">
            <a:spAutoFit/>
          </a:bodyPr>
          <a:lstStyle/>
          <a:p>
            <a:r>
              <a:rPr lang="fi-FI" dirty="0">
                <a:solidFill>
                  <a:schemeClr val="tx2"/>
                </a:solidFill>
              </a:rPr>
              <a:t>Käveltävyys ja liikenneturvallisuus</a:t>
            </a:r>
          </a:p>
        </p:txBody>
      </p:sp>
      <p:sp>
        <p:nvSpPr>
          <p:cNvPr id="30" name="Tekstiruutu 29">
            <a:extLst>
              <a:ext uri="{FF2B5EF4-FFF2-40B4-BE49-F238E27FC236}">
                <a16:creationId xmlns:a16="http://schemas.microsoft.com/office/drawing/2014/main" id="{7FACA989-0DF4-69BD-74B3-17AB398F4404}"/>
              </a:ext>
            </a:extLst>
          </p:cNvPr>
          <p:cNvSpPr txBox="1"/>
          <p:nvPr/>
        </p:nvSpPr>
        <p:spPr>
          <a:xfrm>
            <a:off x="6195321" y="3422973"/>
            <a:ext cx="1183341" cy="369332"/>
          </a:xfrm>
          <a:prstGeom prst="rect">
            <a:avLst/>
          </a:prstGeom>
          <a:noFill/>
        </p:spPr>
        <p:txBody>
          <a:bodyPr wrap="square" rtlCol="0">
            <a:spAutoFit/>
          </a:bodyPr>
          <a:lstStyle/>
          <a:p>
            <a:r>
              <a:rPr lang="fi-FI" dirty="0">
                <a:solidFill>
                  <a:schemeClr val="tx2"/>
                </a:solidFill>
              </a:rPr>
              <a:t>Pyöräily</a:t>
            </a:r>
          </a:p>
        </p:txBody>
      </p:sp>
      <p:sp>
        <p:nvSpPr>
          <p:cNvPr id="32" name="Tekstiruutu 31">
            <a:extLst>
              <a:ext uri="{FF2B5EF4-FFF2-40B4-BE49-F238E27FC236}">
                <a16:creationId xmlns:a16="http://schemas.microsoft.com/office/drawing/2014/main" id="{87F378A9-A78C-F571-E71F-C9986CF354CF}"/>
              </a:ext>
            </a:extLst>
          </p:cNvPr>
          <p:cNvSpPr txBox="1"/>
          <p:nvPr/>
        </p:nvSpPr>
        <p:spPr>
          <a:xfrm>
            <a:off x="9232961" y="5402459"/>
            <a:ext cx="1183341" cy="369332"/>
          </a:xfrm>
          <a:prstGeom prst="rect">
            <a:avLst/>
          </a:prstGeom>
          <a:noFill/>
        </p:spPr>
        <p:txBody>
          <a:bodyPr wrap="square" rtlCol="0">
            <a:spAutoFit/>
          </a:bodyPr>
          <a:lstStyle/>
          <a:p>
            <a:r>
              <a:rPr lang="fi-FI" dirty="0">
                <a:solidFill>
                  <a:schemeClr val="tx2"/>
                </a:solidFill>
              </a:rPr>
              <a:t>Autoilu</a:t>
            </a:r>
          </a:p>
        </p:txBody>
      </p:sp>
      <p:sp>
        <p:nvSpPr>
          <p:cNvPr id="39" name="Suorakulmio 38">
            <a:extLst>
              <a:ext uri="{FF2B5EF4-FFF2-40B4-BE49-F238E27FC236}">
                <a16:creationId xmlns:a16="http://schemas.microsoft.com/office/drawing/2014/main" id="{2872F22E-33F7-FD3F-1D4C-D8D11B99771F}"/>
              </a:ext>
            </a:extLst>
          </p:cNvPr>
          <p:cNvSpPr/>
          <p:nvPr/>
        </p:nvSpPr>
        <p:spPr>
          <a:xfrm>
            <a:off x="4141042" y="2975159"/>
            <a:ext cx="1391449" cy="1323047"/>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Lisää ikääntyneille sopivia kävely- ja ulkoilureittejä</a:t>
            </a:r>
          </a:p>
        </p:txBody>
      </p:sp>
      <p:sp>
        <p:nvSpPr>
          <p:cNvPr id="40" name="Suorakulmio 39">
            <a:extLst>
              <a:ext uri="{FF2B5EF4-FFF2-40B4-BE49-F238E27FC236}">
                <a16:creationId xmlns:a16="http://schemas.microsoft.com/office/drawing/2014/main" id="{73D6BD51-6445-3783-BEDA-C4B4BE91FDB6}"/>
              </a:ext>
            </a:extLst>
          </p:cNvPr>
          <p:cNvSpPr/>
          <p:nvPr/>
        </p:nvSpPr>
        <p:spPr>
          <a:xfrm>
            <a:off x="200975" y="5946117"/>
            <a:ext cx="1917956" cy="647657"/>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Paremmat työmaajärjestelyt</a:t>
            </a:r>
          </a:p>
        </p:txBody>
      </p:sp>
      <p:sp>
        <p:nvSpPr>
          <p:cNvPr id="42" name="Suorakulmio 41">
            <a:extLst>
              <a:ext uri="{FF2B5EF4-FFF2-40B4-BE49-F238E27FC236}">
                <a16:creationId xmlns:a16="http://schemas.microsoft.com/office/drawing/2014/main" id="{20D13130-AFE1-DCD5-5AE6-CB603358E098}"/>
              </a:ext>
            </a:extLst>
          </p:cNvPr>
          <p:cNvSpPr/>
          <p:nvPr/>
        </p:nvSpPr>
        <p:spPr>
          <a:xfrm>
            <a:off x="9156700" y="5777316"/>
            <a:ext cx="2871388" cy="883855"/>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Lisää esteettömiä pysäköintipaikkoja keskustan palveluiden yhteyteen</a:t>
            </a:r>
          </a:p>
        </p:txBody>
      </p:sp>
      <p:sp>
        <p:nvSpPr>
          <p:cNvPr id="43" name="Suorakulmio 42">
            <a:extLst>
              <a:ext uri="{FF2B5EF4-FFF2-40B4-BE49-F238E27FC236}">
                <a16:creationId xmlns:a16="http://schemas.microsoft.com/office/drawing/2014/main" id="{01706EE6-6D29-50E9-87EF-AAF5644A3963}"/>
              </a:ext>
            </a:extLst>
          </p:cNvPr>
          <p:cNvSpPr/>
          <p:nvPr/>
        </p:nvSpPr>
        <p:spPr>
          <a:xfrm>
            <a:off x="2603325" y="4419191"/>
            <a:ext cx="1564380" cy="146185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Liikenteen rauhoittaminen rajoittamalla asuinalueiden läpiajoa</a:t>
            </a:r>
          </a:p>
        </p:txBody>
      </p:sp>
      <p:sp>
        <p:nvSpPr>
          <p:cNvPr id="45" name="Suorakulmio 44">
            <a:extLst>
              <a:ext uri="{FF2B5EF4-FFF2-40B4-BE49-F238E27FC236}">
                <a16:creationId xmlns:a16="http://schemas.microsoft.com/office/drawing/2014/main" id="{0EF5642E-1F17-BAC9-8CD1-1BDC8C6750EA}"/>
              </a:ext>
            </a:extLst>
          </p:cNvPr>
          <p:cNvSpPr/>
          <p:nvPr/>
        </p:nvSpPr>
        <p:spPr>
          <a:xfrm>
            <a:off x="9156700" y="3487297"/>
            <a:ext cx="1391449" cy="1503072"/>
          </a:xfrm>
          <a:prstGeom prst="rect">
            <a:avLst/>
          </a:prstGeom>
          <a:solidFill>
            <a:srgbClr val="B38B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Pysäkeille enemmän tietoa mm. linjojen tyypillisistä kohteista</a:t>
            </a:r>
          </a:p>
        </p:txBody>
      </p:sp>
      <p:sp>
        <p:nvSpPr>
          <p:cNvPr id="48" name="Suorakulmio 47">
            <a:extLst>
              <a:ext uri="{FF2B5EF4-FFF2-40B4-BE49-F238E27FC236}">
                <a16:creationId xmlns:a16="http://schemas.microsoft.com/office/drawing/2014/main" id="{EA2F8E46-B12C-27AE-270A-978185245066}"/>
              </a:ext>
            </a:extLst>
          </p:cNvPr>
          <p:cNvSpPr/>
          <p:nvPr/>
        </p:nvSpPr>
        <p:spPr>
          <a:xfrm>
            <a:off x="2324940" y="6072229"/>
            <a:ext cx="2281414" cy="647657"/>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Käveltävyys- ja esteettömyysarvioinnit</a:t>
            </a:r>
          </a:p>
        </p:txBody>
      </p:sp>
      <p:sp>
        <p:nvSpPr>
          <p:cNvPr id="49" name="Suorakulmio 48">
            <a:extLst>
              <a:ext uri="{FF2B5EF4-FFF2-40B4-BE49-F238E27FC236}">
                <a16:creationId xmlns:a16="http://schemas.microsoft.com/office/drawing/2014/main" id="{CA9F5BAA-C4AB-17B5-5961-F6AD883F8557}"/>
              </a:ext>
            </a:extLst>
          </p:cNvPr>
          <p:cNvSpPr/>
          <p:nvPr/>
        </p:nvSpPr>
        <p:spPr>
          <a:xfrm>
            <a:off x="4300244" y="4448964"/>
            <a:ext cx="1408955" cy="647656"/>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600" dirty="0"/>
              <a:t>Selkokieliset opasteet</a:t>
            </a:r>
          </a:p>
        </p:txBody>
      </p:sp>
    </p:spTree>
    <p:extLst>
      <p:ext uri="{BB962C8B-B14F-4D97-AF65-F5344CB8AC3E}">
        <p14:creationId xmlns:p14="http://schemas.microsoft.com/office/powerpoint/2010/main" val="2509554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D5E32CE-7953-FE60-F7F7-99706A2D5F45}"/>
              </a:ext>
            </a:extLst>
          </p:cNvPr>
          <p:cNvSpPr>
            <a:spLocks noGrp="1"/>
          </p:cNvSpPr>
          <p:nvPr>
            <p:ph type="title"/>
          </p:nvPr>
        </p:nvSpPr>
        <p:spPr>
          <a:xfrm>
            <a:off x="682169" y="161925"/>
            <a:ext cx="10827659" cy="695326"/>
          </a:xfrm>
        </p:spPr>
        <p:txBody>
          <a:bodyPr/>
          <a:lstStyle/>
          <a:p>
            <a:r>
              <a:rPr lang="fi-FI" sz="3200" dirty="0"/>
              <a:t>Tärkeimmät viestit</a:t>
            </a:r>
          </a:p>
        </p:txBody>
      </p:sp>
      <p:sp>
        <p:nvSpPr>
          <p:cNvPr id="6" name="Content Placeholder 5">
            <a:extLst>
              <a:ext uri="{FF2B5EF4-FFF2-40B4-BE49-F238E27FC236}">
                <a16:creationId xmlns:a16="http://schemas.microsoft.com/office/drawing/2014/main" id="{C829B442-0298-8F7C-3E9F-E84B924C86CC}"/>
              </a:ext>
            </a:extLst>
          </p:cNvPr>
          <p:cNvSpPr>
            <a:spLocks noGrp="1"/>
          </p:cNvSpPr>
          <p:nvPr>
            <p:ph idx="1"/>
          </p:nvPr>
        </p:nvSpPr>
        <p:spPr>
          <a:xfrm>
            <a:off x="682169" y="885827"/>
            <a:ext cx="10566856" cy="4514851"/>
          </a:xfrm>
        </p:spPr>
        <p:txBody>
          <a:bodyPr/>
          <a:lstStyle/>
          <a:p>
            <a:pPr>
              <a:buFont typeface="+mj-lt"/>
              <a:buAutoNum type="arabicPeriod"/>
            </a:pPr>
            <a:r>
              <a:rPr lang="fi-FI" sz="1900" b="1" dirty="0"/>
              <a:t>Tietoisuutta</a:t>
            </a:r>
            <a:r>
              <a:rPr lang="fi-FI" sz="1900" dirty="0"/>
              <a:t> ikääntymiskehityksen vaikutuksista sekä ikäystävällisen ympäristön ominaisuuksista ja merkityksestä tulee lisätä. Ikäystävällisyys koskettaa kaikkia ja tulevina vuosina ikääntyneiden määrän </a:t>
            </a:r>
            <a:r>
              <a:rPr lang="fi-FI" sz="1900" b="1" dirty="0"/>
              <a:t>ennakoidaan</a:t>
            </a:r>
            <a:r>
              <a:rPr lang="fi-FI" sz="1900" dirty="0"/>
              <a:t> kasvavan nopeasti kaupunkiseuduilla.</a:t>
            </a:r>
          </a:p>
          <a:p>
            <a:pPr>
              <a:buFont typeface="+mj-lt"/>
              <a:buAutoNum type="arabicPeriod"/>
            </a:pPr>
            <a:r>
              <a:rPr lang="fi-FI" sz="1900" dirty="0"/>
              <a:t>Ikääntyneiden hyvinvointia edistävät asuinympäristössä erityisesti </a:t>
            </a:r>
            <a:r>
              <a:rPr lang="fi-FI" sz="1900" b="1" dirty="0"/>
              <a:t>käveltävyys, saavutettavat viheralueet ja yhteisöllisyys</a:t>
            </a:r>
            <a:r>
              <a:rPr lang="fi-FI" sz="1900" dirty="0"/>
              <a:t>.</a:t>
            </a:r>
          </a:p>
          <a:p>
            <a:pPr>
              <a:buFont typeface="+mj-lt"/>
              <a:buAutoNum type="arabicPeriod"/>
            </a:pPr>
            <a:r>
              <a:rPr lang="fi-FI" sz="1900" dirty="0"/>
              <a:t>Ikäystävällisen ympäristön kehittäminen lähtee liikkeelle arjen sujuvuudesta. </a:t>
            </a:r>
            <a:r>
              <a:rPr lang="fi-FI" sz="1900" b="1" dirty="0"/>
              <a:t>Pienilläkin parannuksilla </a:t>
            </a:r>
            <a:r>
              <a:rPr lang="fi-FI" sz="1900" dirty="0"/>
              <a:t>voidaan saada aikaan merkittäviä muutoksia. Ikäystävällisessä kaupunkiympäristössä ei ole kyse erityisryhmän asioista vaan </a:t>
            </a:r>
            <a:r>
              <a:rPr lang="fi-FI" sz="1900" b="1" dirty="0"/>
              <a:t>kaikille sopivasta suunnittelusta</a:t>
            </a:r>
            <a:r>
              <a:rPr lang="fi-FI" sz="1900" dirty="0"/>
              <a:t>.</a:t>
            </a:r>
          </a:p>
          <a:p>
            <a:pPr>
              <a:buFont typeface="+mj-lt"/>
              <a:buAutoNum type="arabicPeriod"/>
            </a:pPr>
            <a:r>
              <a:rPr lang="fi-FI" sz="1900" b="1" dirty="0"/>
              <a:t>Kehittämiskohteina</a:t>
            </a:r>
            <a:r>
              <a:rPr lang="fi-FI" sz="1900" dirty="0"/>
              <a:t> nousevat esille yhteistilojen saatavuus ja yhteisöllisyyden edistäminen, kävelyreittien esteettömyys ja kunnossapito, levähdyspaikkojen lisääminen, palvelujen sijoittaminen lähelle ikääntyneitä, joukkoliikenteen tarjonta, liikenneturvallisuuden parantaminen sekä monipuolinen ja laadukas asuntokanta, joka tarjoaa vaihtoehtoja eri elämäntilanteissa.</a:t>
            </a:r>
          </a:p>
          <a:p>
            <a:pPr>
              <a:buFont typeface="+mj-lt"/>
              <a:buAutoNum type="arabicPeriod"/>
            </a:pPr>
            <a:r>
              <a:rPr lang="fi-FI" sz="1900" dirty="0"/>
              <a:t>Ikäystävällisyyttä tulee kehittää </a:t>
            </a:r>
            <a:r>
              <a:rPr lang="fi-FI" sz="1900" b="1" dirty="0"/>
              <a:t>kokonaisvaltaisesti</a:t>
            </a:r>
            <a:r>
              <a:rPr lang="fi-FI" sz="1900" dirty="0"/>
              <a:t> maankäytön, asumisen, palvelujen ja liikenteen suunnittelussa kaupungin eri toimialojen, hyvinvointialueen, kaupunkiseudun kuntien, yritysten, yhdistysten ja asukkaiden välisellä </a:t>
            </a:r>
            <a:r>
              <a:rPr lang="fi-FI" sz="1900" b="1" dirty="0"/>
              <a:t>yhteistyöllä</a:t>
            </a:r>
            <a:r>
              <a:rPr lang="fi-FI" sz="1900" dirty="0"/>
              <a:t>.</a:t>
            </a:r>
          </a:p>
          <a:p>
            <a:pPr>
              <a:buFont typeface="+mj-lt"/>
              <a:buAutoNum type="arabicPeriod"/>
            </a:pPr>
            <a:r>
              <a:rPr lang="fi-FI" sz="1900" dirty="0"/>
              <a:t>Kaupunkisuunnittelussa tarvitaan kattavaa </a:t>
            </a:r>
            <a:r>
              <a:rPr lang="fi-FI" sz="1900" b="1" dirty="0"/>
              <a:t>tietopohjaa</a:t>
            </a:r>
            <a:r>
              <a:rPr lang="fi-FI" sz="1900" dirty="0"/>
              <a:t> asumisen ja elinympäristön ikäystävällisyydestä. Paikkatietojen avulla voidaan tunnistaa ikäystävällisyyden kehittämistarpeita </a:t>
            </a:r>
            <a:r>
              <a:rPr lang="fi-FI" sz="1900" b="1" dirty="0"/>
              <a:t>alueellisesti</a:t>
            </a:r>
            <a:r>
              <a:rPr lang="fi-FI" sz="1900" dirty="0"/>
              <a:t>.</a:t>
            </a:r>
          </a:p>
          <a:p>
            <a:pPr marL="457200" indent="-457200">
              <a:buFont typeface="+mj-lt"/>
              <a:buAutoNum type="arabicPeriod"/>
            </a:pPr>
            <a:endParaRPr lang="fi-FI" dirty="0"/>
          </a:p>
        </p:txBody>
      </p:sp>
    </p:spTree>
    <p:extLst>
      <p:ext uri="{BB962C8B-B14F-4D97-AF65-F5344CB8AC3E}">
        <p14:creationId xmlns:p14="http://schemas.microsoft.com/office/powerpoint/2010/main" val="3813732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A0888D5-4601-4995-9C6A-5D59E89E8FCF}"/>
              </a:ext>
            </a:extLst>
          </p:cNvPr>
          <p:cNvSpPr>
            <a:spLocks noGrp="1"/>
          </p:cNvSpPr>
          <p:nvPr>
            <p:ph type="title"/>
          </p:nvPr>
        </p:nvSpPr>
        <p:spPr>
          <a:xfrm>
            <a:off x="1465940" y="1284515"/>
            <a:ext cx="9506859" cy="1148610"/>
          </a:xfrm>
        </p:spPr>
        <p:txBody>
          <a:bodyPr/>
          <a:lstStyle/>
          <a:p>
            <a:r>
              <a:rPr lang="fi-FI" dirty="0"/>
              <a:t>Kiitos!</a:t>
            </a:r>
          </a:p>
        </p:txBody>
      </p:sp>
      <p:sp>
        <p:nvSpPr>
          <p:cNvPr id="3" name="Alaotsikko 2">
            <a:extLst>
              <a:ext uri="{FF2B5EF4-FFF2-40B4-BE49-F238E27FC236}">
                <a16:creationId xmlns:a16="http://schemas.microsoft.com/office/drawing/2014/main" id="{4B6E71E4-B1CA-49FA-8233-93CBAB00DBE3}"/>
              </a:ext>
            </a:extLst>
          </p:cNvPr>
          <p:cNvSpPr>
            <a:spLocks noGrp="1"/>
          </p:cNvSpPr>
          <p:nvPr>
            <p:ph type="subTitle" idx="10"/>
          </p:nvPr>
        </p:nvSpPr>
        <p:spPr>
          <a:xfrm>
            <a:off x="1465939" y="2513948"/>
            <a:ext cx="9506859" cy="832081"/>
          </a:xfrm>
        </p:spPr>
        <p:txBody>
          <a:bodyPr/>
          <a:lstStyle/>
          <a:p>
            <a:r>
              <a:rPr lang="fi-FI" dirty="0"/>
              <a:t>https://www.syke.fi/fi-FI/Tutkimus__kehittaminen/Tutkimus_ja_kehittamishankkeet/Hankkeet/Ikaystavallinen_ja_kestava_kaupunki_rakennetun_ympariston_ja_alueiden_kayton_nakokulmasta_IKKUNA/Ikaystavallinen_ja_kestava_kaupunki_rake(66700)</a:t>
            </a:r>
          </a:p>
          <a:p>
            <a:r>
              <a:rPr lang="fi-FI" dirty="0"/>
              <a:t>  </a:t>
            </a:r>
          </a:p>
          <a:p>
            <a:endParaRPr lang="fi-FI" dirty="0"/>
          </a:p>
        </p:txBody>
      </p:sp>
    </p:spTree>
    <p:extLst>
      <p:ext uri="{BB962C8B-B14F-4D97-AF65-F5344CB8AC3E}">
        <p14:creationId xmlns:p14="http://schemas.microsoft.com/office/powerpoint/2010/main" val="435778285"/>
      </p:ext>
    </p:extLst>
  </p:cSld>
  <p:clrMapOvr>
    <a:masterClrMapping/>
  </p:clrMapOvr>
</p:sld>
</file>

<file path=ppt/theme/theme1.xml><?xml version="1.0" encoding="utf-8"?>
<a:theme xmlns:a="http://schemas.openxmlformats.org/drawingml/2006/main" name="Syke - lopetus">
  <a:themeElements>
    <a:clrScheme name="Syke 2">
      <a:dk1>
        <a:srgbClr val="000000"/>
      </a:dk1>
      <a:lt1>
        <a:sysClr val="window" lastClr="FFFFFF"/>
      </a:lt1>
      <a:dk2>
        <a:srgbClr val="005854"/>
      </a:dk2>
      <a:lt2>
        <a:srgbClr val="FFFFFF"/>
      </a:lt2>
      <a:accent1>
        <a:srgbClr val="005854"/>
      </a:accent1>
      <a:accent2>
        <a:srgbClr val="84C497"/>
      </a:accent2>
      <a:accent3>
        <a:srgbClr val="F28E77"/>
      </a:accent3>
      <a:accent4>
        <a:srgbClr val="64C1CB"/>
      </a:accent4>
      <a:accent5>
        <a:srgbClr val="E4E3DE"/>
      </a:accent5>
      <a:accent6>
        <a:srgbClr val="F6AA70"/>
      </a:accent6>
      <a:hlink>
        <a:srgbClr val="005854"/>
      </a:hlink>
      <a:folHlink>
        <a:srgbClr val="E4E3DE"/>
      </a:folHlink>
    </a:clrScheme>
    <a:fontScheme name="Syke">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ken uusia PowerPoint-esityspohjia.potx" id="{3F4C0A51-1777-41A5-8084-6502DDB469E2}" vid="{A93DB4E5-25B3-48F5-9B36-3398F5B1B627}"/>
    </a:ext>
  </a:extLst>
</a:theme>
</file>

<file path=ppt/theme/theme2.xml><?xml version="1.0" encoding="utf-8"?>
<a:theme xmlns:a="http://schemas.openxmlformats.org/drawingml/2006/main" name="Teema2">
  <a:themeElements>
    <a:clrScheme name="Syke">
      <a:dk1>
        <a:srgbClr val="000000"/>
      </a:dk1>
      <a:lt1>
        <a:sysClr val="window" lastClr="FFFFFF"/>
      </a:lt1>
      <a:dk2>
        <a:srgbClr val="005854"/>
      </a:dk2>
      <a:lt2>
        <a:srgbClr val="E4E3DE"/>
      </a:lt2>
      <a:accent1>
        <a:srgbClr val="84C497"/>
      </a:accent1>
      <a:accent2>
        <a:srgbClr val="F28E77"/>
      </a:accent2>
      <a:accent3>
        <a:srgbClr val="64C1CB"/>
      </a:accent3>
      <a:accent4>
        <a:srgbClr val="F3A44C"/>
      </a:accent4>
      <a:accent5>
        <a:srgbClr val="B34733"/>
      </a:accent5>
      <a:accent6>
        <a:srgbClr val="006085"/>
      </a:accent6>
      <a:hlink>
        <a:srgbClr val="006085"/>
      </a:hlink>
      <a:folHlink>
        <a:srgbClr val="005854"/>
      </a:folHlink>
    </a:clrScheme>
    <a:fontScheme name="Syke">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ken uusia PowerPoint-esityspohjia.potx" id="{3F4C0A51-1777-41A5-8084-6502DDB469E2}" vid="{B43F334D-4C56-4028-9DF3-DD4AE9E67BD7}"/>
    </a:ext>
  </a:extLst>
</a:theme>
</file>

<file path=ppt/theme/theme3.xml><?xml version="1.0" encoding="utf-8"?>
<a:theme xmlns:a="http://schemas.openxmlformats.org/drawingml/2006/main" name="Syken uusia PowerPoint-esityspohjia">
  <a:themeElements>
    <a:clrScheme name="Syke 2">
      <a:dk1>
        <a:srgbClr val="000000"/>
      </a:dk1>
      <a:lt1>
        <a:sysClr val="window" lastClr="FFFFFF"/>
      </a:lt1>
      <a:dk2>
        <a:srgbClr val="005854"/>
      </a:dk2>
      <a:lt2>
        <a:srgbClr val="FFFFFF"/>
      </a:lt2>
      <a:accent1>
        <a:srgbClr val="005854"/>
      </a:accent1>
      <a:accent2>
        <a:srgbClr val="84C497"/>
      </a:accent2>
      <a:accent3>
        <a:srgbClr val="F28E77"/>
      </a:accent3>
      <a:accent4>
        <a:srgbClr val="64C1CB"/>
      </a:accent4>
      <a:accent5>
        <a:srgbClr val="E4E3DE"/>
      </a:accent5>
      <a:accent6>
        <a:srgbClr val="F6AA70"/>
      </a:accent6>
      <a:hlink>
        <a:srgbClr val="005854"/>
      </a:hlink>
      <a:folHlink>
        <a:srgbClr val="E4E3DE"/>
      </a:folHlink>
    </a:clrScheme>
    <a:fontScheme name="Syke-fontit">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dirty="0" err="1" smtClean="0">
            <a:solidFill>
              <a:schemeClr val="tx2"/>
            </a:solidFill>
          </a:defRPr>
        </a:defPPr>
      </a:lstStyle>
    </a:txDef>
  </a:objectDefaults>
  <a:extraClrSchemeLst/>
  <a:extLst>
    <a:ext uri="{05A4C25C-085E-4340-85A3-A5531E510DB2}">
      <thm15:themeFamily xmlns:thm15="http://schemas.microsoft.com/office/thememl/2012/main" name="Syken uusia PowerPoint-esityspohjia.potx" id="{3F4C0A51-1777-41A5-8084-6502DDB469E2}" vid="{586238C4-9DC5-4DCC-BD4B-05C407BFCF9A}"/>
    </a:ext>
  </a:extLst>
</a:theme>
</file>

<file path=ppt/theme/theme4.xml><?xml version="1.0" encoding="utf-8"?>
<a:theme xmlns:a="http://schemas.openxmlformats.org/drawingml/2006/main" name="1_Teema2">
  <a:themeElements>
    <a:clrScheme name="Syke">
      <a:dk1>
        <a:srgbClr val="000000"/>
      </a:dk1>
      <a:lt1>
        <a:sysClr val="window" lastClr="FFFFFF"/>
      </a:lt1>
      <a:dk2>
        <a:srgbClr val="005854"/>
      </a:dk2>
      <a:lt2>
        <a:srgbClr val="E4E3DE"/>
      </a:lt2>
      <a:accent1>
        <a:srgbClr val="84C497"/>
      </a:accent1>
      <a:accent2>
        <a:srgbClr val="F28E77"/>
      </a:accent2>
      <a:accent3>
        <a:srgbClr val="64C1CB"/>
      </a:accent3>
      <a:accent4>
        <a:srgbClr val="F3A44C"/>
      </a:accent4>
      <a:accent5>
        <a:srgbClr val="B34733"/>
      </a:accent5>
      <a:accent6>
        <a:srgbClr val="006085"/>
      </a:accent6>
      <a:hlink>
        <a:srgbClr val="006085"/>
      </a:hlink>
      <a:folHlink>
        <a:srgbClr val="005854"/>
      </a:folHlink>
    </a:clrScheme>
    <a:fontScheme name="Syke">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ken uusia PowerPoint-esityspohjia.potx" id="{3F4C0A51-1777-41A5-8084-6502DDB469E2}" vid="{B43F334D-4C56-4028-9DF3-DD4AE9E67BD7}"/>
    </a:ext>
  </a:extLst>
</a:theme>
</file>

<file path=ppt/theme/theme5.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82d6cb5-e463-450b-a04b-9e817dcf62b2" xsi:nil="true"/>
    <lcf76f155ced4ddcb4097134ff3c332f xmlns="8e105223-f30a-4c81-8fcb-2928fa05eee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AD48D7B242B0E846A7F6407CB9992CB3" ma:contentTypeVersion="8" ma:contentTypeDescription="Luo uusi asiakirja." ma:contentTypeScope="" ma:versionID="ee69935eddc11f23a1a17146c759188d">
  <xsd:schema xmlns:xsd="http://www.w3.org/2001/XMLSchema" xmlns:xs="http://www.w3.org/2001/XMLSchema" xmlns:p="http://schemas.microsoft.com/office/2006/metadata/properties" xmlns:ns2="8e105223-f30a-4c81-8fcb-2928fa05eeea" xmlns:ns3="582d6cb5-e463-450b-a04b-9e817dcf62b2" targetNamespace="http://schemas.microsoft.com/office/2006/metadata/properties" ma:root="true" ma:fieldsID="5666688e448e6237d378e70e3f57f3f7" ns2:_="" ns3:_="">
    <xsd:import namespace="8e105223-f30a-4c81-8fcb-2928fa05eeea"/>
    <xsd:import namespace="582d6cb5-e463-450b-a04b-9e817dcf62b2"/>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105223-f30a-4c81-8fcb-2928fa05ee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Kuvien tunnisteet" ma:readOnly="false" ma:fieldId="{5cf76f15-5ced-4ddc-b409-7134ff3c332f}" ma:taxonomyMulti="true" ma:sspId="f0c6d1fd-3a9d-41b9-87db-5b8f164e01ee"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82d6cb5-e463-450b-a04b-9e817dcf62b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bf0c7fd-8aee-4c28-9080-19bc0f6d2faf}" ma:internalName="TaxCatchAll" ma:showField="CatchAllData" ma:web="582d6cb5-e463-450b-a04b-9e817dcf62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26F754-862B-498F-AF81-D5EF9FDA9BC9}">
  <ds:schemaRefs>
    <ds:schemaRef ds:uri="http://schemas.openxmlformats.org/package/2006/metadata/core-properties"/>
    <ds:schemaRef ds:uri="http://schemas.microsoft.com/office/2006/metadata/properties"/>
    <ds:schemaRef ds:uri="8e105223-f30a-4c81-8fcb-2928fa05eeea"/>
    <ds:schemaRef ds:uri="582d6cb5-e463-450b-a04b-9e817dcf62b2"/>
    <ds:schemaRef ds:uri="http://purl.org/dc/elements/1.1/"/>
    <ds:schemaRef ds:uri="http://schemas.microsoft.com/office/2006/documentManagement/types"/>
    <ds:schemaRef ds:uri="http://purl.org/dc/terms/"/>
    <ds:schemaRef ds:uri="http://www.w3.org/XML/1998/namespace"/>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AF210C80-1422-48EC-B3AA-082AE23BA660}">
  <ds:schemaRefs>
    <ds:schemaRef ds:uri="http://schemas.microsoft.com/sharepoint/v3/contenttype/forms"/>
  </ds:schemaRefs>
</ds:datastoreItem>
</file>

<file path=customXml/itemProps3.xml><?xml version="1.0" encoding="utf-8"?>
<ds:datastoreItem xmlns:ds="http://schemas.openxmlformats.org/officeDocument/2006/customXml" ds:itemID="{C1B96C78-A951-4B42-BAA6-A0F1DB2819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105223-f30a-4c81-8fcb-2928fa05eeea"/>
    <ds:schemaRef ds:uri="582d6cb5-e463-450b-a04b-9e817dcf62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9819</TotalTime>
  <Words>1021</Words>
  <Application>Microsoft Office PowerPoint</Application>
  <PresentationFormat>Laajakuva</PresentationFormat>
  <Paragraphs>142</Paragraphs>
  <Slides>9</Slides>
  <Notes>1</Notes>
  <HiddenSlides>0</HiddenSlides>
  <MMClips>0</MMClips>
  <ScaleCrop>false</ScaleCrop>
  <HeadingPairs>
    <vt:vector size="6" baseType="variant">
      <vt:variant>
        <vt:lpstr>Käytetyt fontit</vt:lpstr>
      </vt:variant>
      <vt:variant>
        <vt:i4>4</vt:i4>
      </vt:variant>
      <vt:variant>
        <vt:lpstr>Teema</vt:lpstr>
      </vt:variant>
      <vt:variant>
        <vt:i4>4</vt:i4>
      </vt:variant>
      <vt:variant>
        <vt:lpstr>Dian otsikot</vt:lpstr>
      </vt:variant>
      <vt:variant>
        <vt:i4>9</vt:i4>
      </vt:variant>
    </vt:vector>
  </HeadingPairs>
  <TitlesOfParts>
    <vt:vector size="17" baseType="lpstr">
      <vt:lpstr>Arial</vt:lpstr>
      <vt:lpstr>Calibri</vt:lpstr>
      <vt:lpstr>Century Gothic</vt:lpstr>
      <vt:lpstr>Times New Roman</vt:lpstr>
      <vt:lpstr>Syke - lopetus</vt:lpstr>
      <vt:lpstr>Teema2</vt:lpstr>
      <vt:lpstr>Syken uusia PowerPoint-esityspohjia</vt:lpstr>
      <vt:lpstr>1_Teema2</vt:lpstr>
      <vt:lpstr>Lisää otsikko kahdelle tai kolmelle riville</vt:lpstr>
      <vt:lpstr>Ikäystävälliset kaupungit rakennetun ympäristön ja alueiden käytön näkökulmasta</vt:lpstr>
      <vt:lpstr>Ikääntyneiden hyvinvointia edistävä asuinympäristö tuoreen tutkimuksen valossa</vt:lpstr>
      <vt:lpstr>Ikäystävällisyyden kehittäminen kaupungeissa ja kaupunkiseuduilla</vt:lpstr>
      <vt:lpstr>Asuminen ja palvelut</vt:lpstr>
      <vt:lpstr>Ympäristön laatu ja viheralueet</vt:lpstr>
      <vt:lpstr>Liikenne ja liikkuminen</vt:lpstr>
      <vt:lpstr>Tärkeimmät viestit</vt:lpstr>
      <vt:lpstr>Kiitos!</vt:lpstr>
    </vt:vector>
  </TitlesOfParts>
  <Company>SYKE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Ikonit</dc:title>
  <dc:creator>Strandell Anna</dc:creator>
  <cp:lastModifiedBy>Ostrovskij Tommi</cp:lastModifiedBy>
  <cp:revision>98</cp:revision>
  <dcterms:created xsi:type="dcterms:W3CDTF">2024-01-17T13:40:51Z</dcterms:created>
  <dcterms:modified xsi:type="dcterms:W3CDTF">2025-01-17T10:14:28Z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0x010100AD48D7B242B0E846A7F6407CB9992CB3</vt:lpwstr>
  </property>
  <property fmtid="{D5CDD505-2E9C-101B-9397-08002B2CF9AE}" pid="3" name="MediaServiceImageTags">
    <vt:lpwstr/>
  </property>
</Properties>
</file>