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1309350" cx="20104100"/>
  <p:notesSz cx="20104100" cy="11309350"/>
  <p:embeddedFontLst>
    <p:embeddedFont>
      <p:font typeface="Roboto ExtraBold"/>
      <p:bold r:id="rId20"/>
      <p:boldItalic r:id="rId21"/>
    </p:embeddedFont>
    <p:embeddedFont>
      <p:font typeface="Roboto Black"/>
      <p:bold r:id="rId22"/>
      <p:boldItalic r:id="rId23"/>
    </p:embeddedFont>
    <p:embeddedFont>
      <p:font typeface="Roboto Medium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i0W02qie16BDRyB3AO8jkClk5Q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ExtraBold-bold.fntdata"/><Relationship Id="rId22" Type="http://schemas.openxmlformats.org/officeDocument/2006/relationships/font" Target="fonts/RobotoBlack-bold.fntdata"/><Relationship Id="rId21" Type="http://schemas.openxmlformats.org/officeDocument/2006/relationships/font" Target="fonts/RobotoExtraBold-boldItalic.fntdata"/><Relationship Id="rId24" Type="http://schemas.openxmlformats.org/officeDocument/2006/relationships/font" Target="fonts/RobotoMedium-regular.fntdata"/><Relationship Id="rId23" Type="http://schemas.openxmlformats.org/officeDocument/2006/relationships/font" Target="fonts/RobotoBla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edium-italic.fntdata"/><Relationship Id="rId25" Type="http://schemas.openxmlformats.org/officeDocument/2006/relationships/font" Target="fonts/RobotoMedium-bold.fntdata"/><Relationship Id="rId28" Type="http://schemas.openxmlformats.org/officeDocument/2006/relationships/font" Target="fonts/Roboto-regular.fntdata"/><Relationship Id="rId27" Type="http://schemas.openxmlformats.org/officeDocument/2006/relationships/font" Target="fonts/Roboto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cdb234a3e_0_44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cdb234a3e_0_44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f626c76bb_0_0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33f626c76bb_0_0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3A00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8"/>
          <p:cNvSpPr txBox="1"/>
          <p:nvPr>
            <p:ph type="ctrTitle"/>
          </p:nvPr>
        </p:nvSpPr>
        <p:spPr>
          <a:xfrm>
            <a:off x="510844" y="425399"/>
            <a:ext cx="19082411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type="title"/>
          </p:nvPr>
        </p:nvSpPr>
        <p:spPr>
          <a:xfrm>
            <a:off x="4711461" y="3908854"/>
            <a:ext cx="10681176" cy="704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50">
                <a:solidFill>
                  <a:srgbClr val="3A00B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" type="body"/>
          </p:nvPr>
        </p:nvSpPr>
        <p:spPr>
          <a:xfrm>
            <a:off x="4144007" y="5052275"/>
            <a:ext cx="11816085" cy="2287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/>
          <p:nvPr>
            <p:ph type="title"/>
          </p:nvPr>
        </p:nvSpPr>
        <p:spPr>
          <a:xfrm>
            <a:off x="4711461" y="3908854"/>
            <a:ext cx="10681176" cy="704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50">
                <a:solidFill>
                  <a:srgbClr val="3A00B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4711461" y="3908854"/>
            <a:ext cx="10681176" cy="704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50">
                <a:solidFill>
                  <a:srgbClr val="3A00B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4711461" y="3908854"/>
            <a:ext cx="10681176" cy="704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50" u="none" cap="none" strike="noStrike">
                <a:solidFill>
                  <a:srgbClr val="3A00B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4144007" y="5052275"/>
            <a:ext cx="11816085" cy="2287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hyperlink" Target="https://europeers.org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" id="44" name="Google Shape;4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0" y="0"/>
            <a:ext cx="20095036" cy="1130935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/>
        </p:nvSpPr>
        <p:spPr>
          <a:xfrm>
            <a:off x="1780899" y="4310725"/>
            <a:ext cx="16380600" cy="17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675">
            <a:spAutoFit/>
          </a:bodyPr>
          <a:lstStyle/>
          <a:p>
            <a:pPr indent="-1298575" lvl="0" marL="1310640" marR="5080" rtl="0" algn="ctr">
              <a:lnSpc>
                <a:spcPct val="1065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99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Template for school visits</a:t>
            </a:r>
            <a:endParaRPr sz="99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17836616" y="9041059"/>
            <a:ext cx="1744345" cy="1744345"/>
          </a:xfrm>
          <a:custGeom>
            <a:rect b="b" l="l" r="r" t="t"/>
            <a:pathLst>
              <a:path extrusionOk="0" h="1744345" w="1744344">
                <a:moveTo>
                  <a:pt x="1743925" y="941870"/>
                </a:moveTo>
                <a:lnTo>
                  <a:pt x="1732648" y="790079"/>
                </a:lnTo>
                <a:lnTo>
                  <a:pt x="1082065" y="790079"/>
                </a:lnTo>
                <a:lnTo>
                  <a:pt x="1066888" y="759104"/>
                </a:lnTo>
                <a:lnTo>
                  <a:pt x="1537868" y="300113"/>
                </a:lnTo>
                <a:lnTo>
                  <a:pt x="1429004" y="201091"/>
                </a:lnTo>
                <a:lnTo>
                  <a:pt x="981151" y="669810"/>
                </a:lnTo>
                <a:lnTo>
                  <a:pt x="940485" y="651814"/>
                </a:lnTo>
                <a:lnTo>
                  <a:pt x="940485" y="0"/>
                </a:lnTo>
                <a:lnTo>
                  <a:pt x="791730" y="0"/>
                </a:lnTo>
                <a:lnTo>
                  <a:pt x="791730" y="657847"/>
                </a:lnTo>
                <a:lnTo>
                  <a:pt x="759498" y="673569"/>
                </a:lnTo>
                <a:lnTo>
                  <a:pt x="293268" y="199580"/>
                </a:lnTo>
                <a:lnTo>
                  <a:pt x="168021" y="335483"/>
                </a:lnTo>
                <a:lnTo>
                  <a:pt x="646036" y="796937"/>
                </a:lnTo>
                <a:lnTo>
                  <a:pt x="0" y="796937"/>
                </a:lnTo>
                <a:lnTo>
                  <a:pt x="0" y="952017"/>
                </a:lnTo>
                <a:lnTo>
                  <a:pt x="648093" y="952017"/>
                </a:lnTo>
                <a:lnTo>
                  <a:pt x="663676" y="983526"/>
                </a:lnTo>
                <a:lnTo>
                  <a:pt x="182067" y="1426464"/>
                </a:lnTo>
                <a:lnTo>
                  <a:pt x="313969" y="1577695"/>
                </a:lnTo>
                <a:lnTo>
                  <a:pt x="766991" y="1075537"/>
                </a:lnTo>
                <a:lnTo>
                  <a:pt x="797864" y="1090510"/>
                </a:lnTo>
                <a:lnTo>
                  <a:pt x="797864" y="1743964"/>
                </a:lnTo>
                <a:lnTo>
                  <a:pt x="946213" y="1743964"/>
                </a:lnTo>
                <a:lnTo>
                  <a:pt x="946213" y="1090599"/>
                </a:lnTo>
                <a:lnTo>
                  <a:pt x="990752" y="1068603"/>
                </a:lnTo>
                <a:lnTo>
                  <a:pt x="1447380" y="1533448"/>
                </a:lnTo>
                <a:lnTo>
                  <a:pt x="1555089" y="1416723"/>
                </a:lnTo>
                <a:lnTo>
                  <a:pt x="1067435" y="941870"/>
                </a:lnTo>
                <a:lnTo>
                  <a:pt x="1743925" y="941870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1" title="flat-design-colorful-characters-welcomin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3287" y="5373800"/>
            <a:ext cx="9237525" cy="615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cdb234a3e_0_44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9BD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34cdb234a3e_0_44"/>
          <p:cNvSpPr/>
          <p:nvPr/>
        </p:nvSpPr>
        <p:spPr>
          <a:xfrm>
            <a:off x="563552" y="9710658"/>
            <a:ext cx="1132839" cy="1094104"/>
          </a:xfrm>
          <a:custGeom>
            <a:rect b="b" l="l" r="r" t="t"/>
            <a:pathLst>
              <a:path extrusionOk="0" h="1094104" w="1132839">
                <a:moveTo>
                  <a:pt x="517702" y="0"/>
                </a:moveTo>
                <a:lnTo>
                  <a:pt x="469504" y="11181"/>
                </a:lnTo>
                <a:lnTo>
                  <a:pt x="434724" y="44383"/>
                </a:lnTo>
                <a:lnTo>
                  <a:pt x="373815" y="341255"/>
                </a:lnTo>
                <a:lnTo>
                  <a:pt x="73636" y="404907"/>
                </a:lnTo>
                <a:lnTo>
                  <a:pt x="27879" y="429434"/>
                </a:lnTo>
                <a:lnTo>
                  <a:pt x="1795" y="473272"/>
                </a:lnTo>
                <a:lnTo>
                  <a:pt x="0" y="496799"/>
                </a:lnTo>
                <a:lnTo>
                  <a:pt x="5720" y="518397"/>
                </a:lnTo>
                <a:lnTo>
                  <a:pt x="18185" y="536354"/>
                </a:lnTo>
                <a:lnTo>
                  <a:pt x="36621" y="548955"/>
                </a:lnTo>
                <a:lnTo>
                  <a:pt x="308341" y="669402"/>
                </a:lnTo>
                <a:lnTo>
                  <a:pt x="241411" y="991968"/>
                </a:lnTo>
                <a:lnTo>
                  <a:pt x="239490" y="1006816"/>
                </a:lnTo>
                <a:lnTo>
                  <a:pt x="239965" y="1021555"/>
                </a:lnTo>
                <a:lnTo>
                  <a:pt x="242793" y="1035840"/>
                </a:lnTo>
                <a:lnTo>
                  <a:pt x="262820" y="1070607"/>
                </a:lnTo>
                <a:lnTo>
                  <a:pt x="310218" y="1093702"/>
                </a:lnTo>
                <a:lnTo>
                  <a:pt x="338196" y="1092427"/>
                </a:lnTo>
                <a:lnTo>
                  <a:pt x="365172" y="1082452"/>
                </a:lnTo>
                <a:lnTo>
                  <a:pt x="388830" y="1064249"/>
                </a:lnTo>
                <a:lnTo>
                  <a:pt x="627546" y="814026"/>
                </a:lnTo>
                <a:lnTo>
                  <a:pt x="936720" y="957163"/>
                </a:lnTo>
                <a:lnTo>
                  <a:pt x="965973" y="965423"/>
                </a:lnTo>
                <a:lnTo>
                  <a:pt x="995798" y="964348"/>
                </a:lnTo>
                <a:lnTo>
                  <a:pt x="1023770" y="954403"/>
                </a:lnTo>
                <a:lnTo>
                  <a:pt x="1047470" y="936053"/>
                </a:lnTo>
                <a:lnTo>
                  <a:pt x="1063730" y="911722"/>
                </a:lnTo>
                <a:lnTo>
                  <a:pt x="1071157" y="884280"/>
                </a:lnTo>
                <a:lnTo>
                  <a:pt x="1069444" y="855881"/>
                </a:lnTo>
                <a:lnTo>
                  <a:pt x="1058286" y="828675"/>
                </a:lnTo>
                <a:lnTo>
                  <a:pt x="885056" y="548201"/>
                </a:lnTo>
                <a:lnTo>
                  <a:pt x="1111039" y="318187"/>
                </a:lnTo>
                <a:lnTo>
                  <a:pt x="1125641" y="297546"/>
                </a:lnTo>
                <a:lnTo>
                  <a:pt x="1132312" y="274443"/>
                </a:lnTo>
                <a:lnTo>
                  <a:pt x="1130810" y="250872"/>
                </a:lnTo>
                <a:lnTo>
                  <a:pt x="1120892" y="228829"/>
                </a:lnTo>
                <a:lnTo>
                  <a:pt x="1103358" y="210698"/>
                </a:lnTo>
                <a:lnTo>
                  <a:pt x="1080477" y="198658"/>
                </a:lnTo>
                <a:lnTo>
                  <a:pt x="1054301" y="193429"/>
                </a:lnTo>
                <a:lnTo>
                  <a:pt x="1026884" y="195730"/>
                </a:lnTo>
                <a:lnTo>
                  <a:pt x="714234" y="266440"/>
                </a:lnTo>
                <a:lnTo>
                  <a:pt x="574113" y="31044"/>
                </a:lnTo>
                <a:lnTo>
                  <a:pt x="540962" y="4501"/>
                </a:lnTo>
                <a:lnTo>
                  <a:pt x="529628" y="1424"/>
                </a:lnTo>
                <a:lnTo>
                  <a:pt x="517702" y="0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ue sign with white text&#10;&#10;Description automatically generated with low confidence" id="142" name="Google Shape;142;g34cdb234a3e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92810" y="254075"/>
            <a:ext cx="2867040" cy="132784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34cdb234a3e_0_44"/>
          <p:cNvSpPr txBox="1"/>
          <p:nvPr>
            <p:ph type="title"/>
          </p:nvPr>
        </p:nvSpPr>
        <p:spPr>
          <a:xfrm>
            <a:off x="1696388" y="1019754"/>
            <a:ext cx="110280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t-EE" sz="6000">
                <a:solidFill>
                  <a:srgbClr val="FFD100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Solidarity projects</a:t>
            </a:r>
            <a:endParaRPr b="0" sz="6000">
              <a:solidFill>
                <a:srgbClr val="FFD100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</p:txBody>
      </p:sp>
      <p:sp>
        <p:nvSpPr>
          <p:cNvPr id="144" name="Google Shape;144;g34cdb234a3e_0_44"/>
          <p:cNvSpPr txBox="1"/>
          <p:nvPr/>
        </p:nvSpPr>
        <p:spPr>
          <a:xfrm>
            <a:off x="1759900" y="2509450"/>
            <a:ext cx="11028000" cy="7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28625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Roboto"/>
              <a:buChar char="●"/>
            </a:pPr>
            <a:r>
              <a:rPr lang="et-EE" sz="31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Participants </a:t>
            </a:r>
            <a:r>
              <a:rPr b="1" lang="et-EE" sz="31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aged 18-30 create and run the project.</a:t>
            </a:r>
            <a:endParaRPr b="1" sz="31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8625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Roboto"/>
              <a:buChar char="●"/>
            </a:pPr>
            <a:r>
              <a:rPr lang="et-EE" sz="31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Positive Community Impact – Projects </a:t>
            </a:r>
            <a:r>
              <a:rPr b="1" lang="et-EE" sz="31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address local challenges and bring change</a:t>
            </a:r>
            <a:r>
              <a:rPr lang="et-EE" sz="31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31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8625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Roboto"/>
              <a:buChar char="●"/>
            </a:pPr>
            <a:r>
              <a:rPr lang="et-EE" sz="31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Projects last between</a:t>
            </a:r>
            <a:r>
              <a:rPr b="1" lang="et-EE" sz="31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2 to 12 months</a:t>
            </a:r>
            <a:r>
              <a:rPr lang="et-EE" sz="31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31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8625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Roboto"/>
              <a:buChar char="●"/>
            </a:pPr>
            <a:r>
              <a:rPr b="1" lang="et-EE" sz="31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Funding is provided</a:t>
            </a:r>
            <a:r>
              <a:rPr lang="et-EE" sz="31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to cover project costs.</a:t>
            </a:r>
            <a:endParaRPr sz="31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8625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Roboto"/>
              <a:buChar char="●"/>
            </a:pPr>
            <a:r>
              <a:rPr b="1" lang="et-EE" sz="31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Guidance Available</a:t>
            </a:r>
            <a:r>
              <a:rPr lang="et-EE" sz="31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– A coach can offer support if needed.</a:t>
            </a:r>
            <a:endParaRPr sz="31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8625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Roboto"/>
              <a:buChar char="●"/>
            </a:pPr>
            <a:r>
              <a:rPr lang="et-EE" sz="31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Organization Required –</a:t>
            </a:r>
            <a:r>
              <a:rPr b="1" lang="et-EE" sz="31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 group of at least five people</a:t>
            </a:r>
            <a:r>
              <a:rPr lang="et-EE" sz="31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can apply independently.</a:t>
            </a:r>
            <a:endParaRPr sz="31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03" lvl="0" marL="12065" marR="5080" rtl="0" algn="ctr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Arial"/>
              <a:buNone/>
            </a:pPr>
            <a:r>
              <a:t/>
            </a:r>
            <a:endParaRPr sz="2950">
              <a:solidFill>
                <a:srgbClr val="FFFFFF"/>
              </a:solidFill>
            </a:endParaRPr>
          </a:p>
        </p:txBody>
      </p:sp>
      <p:pic>
        <p:nvPicPr>
          <p:cNvPr id="145" name="Google Shape;145;g34cdb234a3e_0_44" title="png-clipart-community-service-volunteering-local-community-society-family-service-orange-thumbnail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2700" y="2813050"/>
            <a:ext cx="6389300" cy="63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3A00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1" cy="1130855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1"/>
          <p:cNvSpPr txBox="1"/>
          <p:nvPr>
            <p:ph type="title"/>
          </p:nvPr>
        </p:nvSpPr>
        <p:spPr>
          <a:xfrm>
            <a:off x="1435835" y="872304"/>
            <a:ext cx="108270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6000">
                <a:solidFill>
                  <a:srgbClr val="FF2DA5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EuroPeers network </a:t>
            </a:r>
            <a:endParaRPr b="0" sz="6000">
              <a:latin typeface="Roboto ExtraBold"/>
              <a:ea typeface="Roboto ExtraBold"/>
              <a:cs typeface="Roboto ExtraBold"/>
              <a:sym typeface="Roboto ExtraBold"/>
            </a:endParaRPr>
          </a:p>
        </p:txBody>
      </p:sp>
      <p:sp>
        <p:nvSpPr>
          <p:cNvPr id="153" name="Google Shape;153;p11"/>
          <p:cNvSpPr txBox="1"/>
          <p:nvPr>
            <p:ph idx="1" type="body"/>
          </p:nvPr>
        </p:nvSpPr>
        <p:spPr>
          <a:xfrm>
            <a:off x="1435825" y="2230925"/>
            <a:ext cx="8583600" cy="8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635" lvl="0" marL="127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3800">
                <a:latin typeface="Roboto"/>
                <a:ea typeface="Roboto"/>
                <a:cs typeface="Roboto"/>
                <a:sym typeface="Roboto"/>
              </a:rPr>
              <a:t>What is Europeer Network?</a:t>
            </a:r>
            <a:endParaRPr sz="3800"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lang="et-EE" sz="3600"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b="1" lang="et-EE" sz="3600">
                <a:latin typeface="Roboto"/>
                <a:ea typeface="Roboto"/>
                <a:cs typeface="Roboto"/>
                <a:sym typeface="Roboto"/>
              </a:rPr>
              <a:t>youth-led network of former participants in EU programs</a:t>
            </a:r>
            <a:r>
              <a:rPr lang="et-EE" sz="3600">
                <a:latin typeface="Roboto"/>
                <a:ea typeface="Roboto"/>
                <a:cs typeface="Roboto"/>
                <a:sym typeface="Roboto"/>
              </a:rPr>
              <a:t> like Erasmus + and European Solidarity Corps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Char char="●"/>
            </a:pPr>
            <a:r>
              <a:rPr b="1" lang="et-EE" sz="3600">
                <a:latin typeface="Roboto"/>
                <a:ea typeface="Roboto"/>
                <a:cs typeface="Roboto"/>
                <a:sym typeface="Roboto"/>
              </a:rPr>
              <a:t>Promotes youth mobility,</a:t>
            </a:r>
            <a:r>
              <a:rPr lang="et-EE" sz="3600">
                <a:latin typeface="Roboto"/>
                <a:ea typeface="Roboto"/>
                <a:cs typeface="Roboto"/>
                <a:sym typeface="Roboto"/>
              </a:rPr>
              <a:t> active citizenship and European opportunities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lang="et-EE" sz="3600">
                <a:latin typeface="Roboto"/>
                <a:ea typeface="Roboto"/>
                <a:cs typeface="Roboto"/>
                <a:sym typeface="Roboto"/>
              </a:rPr>
              <a:t>Operates in </a:t>
            </a:r>
            <a:r>
              <a:rPr b="1" lang="et-EE" sz="3600">
                <a:latin typeface="Roboto"/>
                <a:ea typeface="Roboto"/>
                <a:cs typeface="Roboto"/>
                <a:sym typeface="Roboto"/>
              </a:rPr>
              <a:t>multiple European and partner countries</a:t>
            </a:r>
            <a:r>
              <a:rPr lang="et-EE" sz="3600">
                <a:latin typeface="Roboto"/>
                <a:ea typeface="Roboto"/>
                <a:cs typeface="Roboto"/>
                <a:sym typeface="Roboto"/>
              </a:rPr>
              <a:t> - each with its own activities but with a shared mission.</a:t>
            </a:r>
            <a:r>
              <a:rPr lang="et-EE" sz="3600"/>
              <a:t> </a:t>
            </a:r>
            <a:endParaRPr sz="3600"/>
          </a:p>
          <a:p>
            <a:pPr indent="0" lvl="0" marL="0" marR="5080" rtl="0" algn="l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descr="A blue sign with white text&#10;&#10;Description automatically generated with low confidence" id="154" name="Google Shape;15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93275" y="166975"/>
            <a:ext cx="4573898" cy="211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1"/>
          <p:cNvSpPr txBox="1"/>
          <p:nvPr/>
        </p:nvSpPr>
        <p:spPr>
          <a:xfrm>
            <a:off x="10384250" y="2861375"/>
            <a:ext cx="8583600" cy="7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do Europeers do?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Char char="●"/>
            </a:pPr>
            <a:r>
              <a:rPr b="1" lang="et-EE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Peer-to-Peer Engagement:</a:t>
            </a:r>
            <a:r>
              <a:rPr lang="et-EE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Schools and youth centres visits and public events to share their experiences.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3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to become an Europeer?</a:t>
            </a:r>
            <a:endParaRPr b="1" sz="3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Char char="●"/>
            </a:pPr>
            <a:r>
              <a:rPr b="1" lang="et-EE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Participate</a:t>
            </a:r>
            <a:r>
              <a:rPr lang="et-EE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in Erasmus+ or European </a:t>
            </a:r>
            <a:r>
              <a:rPr lang="et-EE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Solidarity</a:t>
            </a:r>
            <a:r>
              <a:rPr lang="et-EE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Corps project.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 more info, check Europeers Official Website: </a:t>
            </a:r>
            <a:r>
              <a:rPr lang="et-EE" sz="36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https://europeers.org/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2D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1" cy="1130855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2"/>
          <p:cNvSpPr txBox="1"/>
          <p:nvPr>
            <p:ph type="title"/>
          </p:nvPr>
        </p:nvSpPr>
        <p:spPr>
          <a:xfrm>
            <a:off x="4638560" y="797354"/>
            <a:ext cx="108270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6000">
                <a:latin typeface="Roboto ExtraBold"/>
                <a:ea typeface="Roboto ExtraBold"/>
                <a:cs typeface="Roboto ExtraBold"/>
                <a:sym typeface="Roboto ExtraBold"/>
              </a:rPr>
              <a:t>My experience</a:t>
            </a:r>
            <a:endParaRPr b="0" sz="6000">
              <a:latin typeface="Roboto ExtraBold"/>
              <a:ea typeface="Roboto ExtraBold"/>
              <a:cs typeface="Roboto ExtraBold"/>
              <a:sym typeface="Roboto ExtraBold"/>
            </a:endParaRPr>
          </a:p>
        </p:txBody>
      </p:sp>
      <p:sp>
        <p:nvSpPr>
          <p:cNvPr id="163" name="Google Shape;163;p12"/>
          <p:cNvSpPr txBox="1"/>
          <p:nvPr>
            <p:ph idx="1" type="body"/>
          </p:nvPr>
        </p:nvSpPr>
        <p:spPr>
          <a:xfrm>
            <a:off x="4144007" y="5052275"/>
            <a:ext cx="118161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17500" lvl="0" marL="457200" marR="5080" rtl="0" algn="ctr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-EE"/>
              <a:t>Add pictures from your </a:t>
            </a:r>
            <a:r>
              <a:rPr lang="et-EE"/>
              <a:t>project here!</a:t>
            </a:r>
            <a:endParaRPr/>
          </a:p>
        </p:txBody>
      </p:sp>
      <p:pic>
        <p:nvPicPr>
          <p:cNvPr descr="A blue sign with white text&#10;&#10;Description automatically generated with low confidence" id="164" name="Google Shape;16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92810" y="254075"/>
            <a:ext cx="2867040" cy="1327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9BD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14563529" y="0"/>
                </a:moveTo>
                <a:lnTo>
                  <a:pt x="1863887" y="0"/>
                </a:lnTo>
                <a:lnTo>
                  <a:pt x="1868907" y="28786"/>
                </a:lnTo>
                <a:lnTo>
                  <a:pt x="1878059" y="72184"/>
                </a:lnTo>
                <a:lnTo>
                  <a:pt x="1888708" y="114984"/>
                </a:lnTo>
                <a:lnTo>
                  <a:pt x="1900861" y="157143"/>
                </a:lnTo>
                <a:lnTo>
                  <a:pt x="1914527" y="198619"/>
                </a:lnTo>
                <a:lnTo>
                  <a:pt x="1929713" y="239367"/>
                </a:lnTo>
                <a:lnTo>
                  <a:pt x="1946429" y="279346"/>
                </a:lnTo>
                <a:lnTo>
                  <a:pt x="1964681" y="318510"/>
                </a:lnTo>
                <a:lnTo>
                  <a:pt x="4194058" y="4851817"/>
                </a:lnTo>
                <a:lnTo>
                  <a:pt x="301967" y="9327419"/>
                </a:lnTo>
                <a:lnTo>
                  <a:pt x="269189" y="9366167"/>
                </a:lnTo>
                <a:lnTo>
                  <a:pt x="237555" y="9405772"/>
                </a:lnTo>
                <a:lnTo>
                  <a:pt x="207071" y="9446196"/>
                </a:lnTo>
                <a:lnTo>
                  <a:pt x="177745" y="9487397"/>
                </a:lnTo>
                <a:lnTo>
                  <a:pt x="149584" y="9529336"/>
                </a:lnTo>
                <a:lnTo>
                  <a:pt x="122597" y="9571974"/>
                </a:lnTo>
                <a:lnTo>
                  <a:pt x="96790" y="9615270"/>
                </a:lnTo>
                <a:lnTo>
                  <a:pt x="72171" y="9659183"/>
                </a:lnTo>
                <a:lnTo>
                  <a:pt x="48747" y="9703675"/>
                </a:lnTo>
                <a:lnTo>
                  <a:pt x="26527" y="9748706"/>
                </a:lnTo>
                <a:lnTo>
                  <a:pt x="5516" y="9794234"/>
                </a:lnTo>
                <a:lnTo>
                  <a:pt x="0" y="9807053"/>
                </a:lnTo>
                <a:lnTo>
                  <a:pt x="0" y="11243246"/>
                </a:lnTo>
                <a:lnTo>
                  <a:pt x="21353" y="11282165"/>
                </a:lnTo>
                <a:lnTo>
                  <a:pt x="37211" y="11308556"/>
                </a:lnTo>
                <a:lnTo>
                  <a:pt x="3127029" y="11308556"/>
                </a:lnTo>
                <a:lnTo>
                  <a:pt x="6810534" y="10283641"/>
                </a:lnTo>
                <a:lnTo>
                  <a:pt x="13045685" y="10283641"/>
                </a:lnTo>
                <a:lnTo>
                  <a:pt x="13290441" y="8534438"/>
                </a:lnTo>
                <a:lnTo>
                  <a:pt x="19600395" y="6883808"/>
                </a:lnTo>
                <a:lnTo>
                  <a:pt x="19648111" y="6870726"/>
                </a:lnTo>
                <a:lnTo>
                  <a:pt x="19695377" y="6856452"/>
                </a:lnTo>
                <a:lnTo>
                  <a:pt x="19742173" y="6841006"/>
                </a:lnTo>
                <a:lnTo>
                  <a:pt x="19788482" y="6824410"/>
                </a:lnTo>
                <a:lnTo>
                  <a:pt x="19834285" y="6806684"/>
                </a:lnTo>
                <a:lnTo>
                  <a:pt x="19879564" y="6787848"/>
                </a:lnTo>
                <a:lnTo>
                  <a:pt x="19924300" y="6767922"/>
                </a:lnTo>
                <a:lnTo>
                  <a:pt x="19968474" y="6746928"/>
                </a:lnTo>
                <a:lnTo>
                  <a:pt x="20012068" y="6724885"/>
                </a:lnTo>
                <a:lnTo>
                  <a:pt x="20055063" y="6701815"/>
                </a:lnTo>
                <a:lnTo>
                  <a:pt x="20097442" y="6677737"/>
                </a:lnTo>
                <a:lnTo>
                  <a:pt x="20104099" y="6673740"/>
                </a:lnTo>
                <a:lnTo>
                  <a:pt x="20104099" y="3636590"/>
                </a:lnTo>
                <a:lnTo>
                  <a:pt x="20090746" y="3631447"/>
                </a:lnTo>
                <a:lnTo>
                  <a:pt x="20044078" y="3615090"/>
                </a:lnTo>
                <a:lnTo>
                  <a:pt x="14300023" y="1700594"/>
                </a:lnTo>
                <a:lnTo>
                  <a:pt x="14563529" y="0"/>
                </a:lnTo>
                <a:close/>
              </a:path>
              <a:path extrusionOk="0" h="11308715" w="20104100">
                <a:moveTo>
                  <a:pt x="6810534" y="10283641"/>
                </a:moveTo>
                <a:lnTo>
                  <a:pt x="3127029" y="11308556"/>
                </a:lnTo>
                <a:lnTo>
                  <a:pt x="7293922" y="11308556"/>
                </a:lnTo>
                <a:lnTo>
                  <a:pt x="6810534" y="10283641"/>
                </a:lnTo>
                <a:close/>
              </a:path>
              <a:path extrusionOk="0" h="11308715" w="20104100">
                <a:moveTo>
                  <a:pt x="13045685" y="10283641"/>
                </a:moveTo>
                <a:lnTo>
                  <a:pt x="6810534" y="10283641"/>
                </a:lnTo>
                <a:lnTo>
                  <a:pt x="7293922" y="11308556"/>
                </a:lnTo>
                <a:lnTo>
                  <a:pt x="12902275" y="11308556"/>
                </a:lnTo>
                <a:lnTo>
                  <a:pt x="13045685" y="10283641"/>
                </a:lnTo>
                <a:close/>
              </a:path>
            </a:pathLst>
          </a:custGeom>
          <a:solidFill>
            <a:srgbClr val="3A00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4"/>
          <p:cNvSpPr/>
          <p:nvPr/>
        </p:nvSpPr>
        <p:spPr>
          <a:xfrm>
            <a:off x="17773125" y="9199800"/>
            <a:ext cx="1722540" cy="1744345"/>
          </a:xfrm>
          <a:custGeom>
            <a:rect b="b" l="l" r="r" t="t"/>
            <a:pathLst>
              <a:path extrusionOk="0" h="1744345" w="1744344">
                <a:moveTo>
                  <a:pt x="1743925" y="941870"/>
                </a:moveTo>
                <a:lnTo>
                  <a:pt x="1732648" y="790079"/>
                </a:lnTo>
                <a:lnTo>
                  <a:pt x="1082065" y="790079"/>
                </a:lnTo>
                <a:lnTo>
                  <a:pt x="1066888" y="759104"/>
                </a:lnTo>
                <a:lnTo>
                  <a:pt x="1537868" y="300113"/>
                </a:lnTo>
                <a:lnTo>
                  <a:pt x="1429004" y="201091"/>
                </a:lnTo>
                <a:lnTo>
                  <a:pt x="981151" y="669810"/>
                </a:lnTo>
                <a:lnTo>
                  <a:pt x="940485" y="651814"/>
                </a:lnTo>
                <a:lnTo>
                  <a:pt x="940485" y="0"/>
                </a:lnTo>
                <a:lnTo>
                  <a:pt x="791730" y="0"/>
                </a:lnTo>
                <a:lnTo>
                  <a:pt x="791730" y="657847"/>
                </a:lnTo>
                <a:lnTo>
                  <a:pt x="759498" y="673569"/>
                </a:lnTo>
                <a:lnTo>
                  <a:pt x="293268" y="199580"/>
                </a:lnTo>
                <a:lnTo>
                  <a:pt x="168021" y="335483"/>
                </a:lnTo>
                <a:lnTo>
                  <a:pt x="646036" y="796937"/>
                </a:lnTo>
                <a:lnTo>
                  <a:pt x="0" y="796937"/>
                </a:lnTo>
                <a:lnTo>
                  <a:pt x="0" y="952017"/>
                </a:lnTo>
                <a:lnTo>
                  <a:pt x="648093" y="952017"/>
                </a:lnTo>
                <a:lnTo>
                  <a:pt x="663676" y="983526"/>
                </a:lnTo>
                <a:lnTo>
                  <a:pt x="182067" y="1426464"/>
                </a:lnTo>
                <a:lnTo>
                  <a:pt x="313969" y="1577695"/>
                </a:lnTo>
                <a:lnTo>
                  <a:pt x="766991" y="1075537"/>
                </a:lnTo>
                <a:lnTo>
                  <a:pt x="797864" y="1090510"/>
                </a:lnTo>
                <a:lnTo>
                  <a:pt x="797864" y="1743964"/>
                </a:lnTo>
                <a:lnTo>
                  <a:pt x="946213" y="1743964"/>
                </a:lnTo>
                <a:lnTo>
                  <a:pt x="946213" y="1090599"/>
                </a:lnTo>
                <a:lnTo>
                  <a:pt x="990752" y="1068603"/>
                </a:lnTo>
                <a:lnTo>
                  <a:pt x="1447380" y="1533448"/>
                </a:lnTo>
                <a:lnTo>
                  <a:pt x="1555089" y="1416723"/>
                </a:lnTo>
                <a:lnTo>
                  <a:pt x="1067435" y="941870"/>
                </a:lnTo>
                <a:lnTo>
                  <a:pt x="1743925" y="941870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ue sign with white text&#10;&#10;Description automatically generated with low confidence" id="172" name="Google Shape;1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92810" y="254075"/>
            <a:ext cx="2867040" cy="132784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4"/>
          <p:cNvSpPr txBox="1"/>
          <p:nvPr/>
        </p:nvSpPr>
        <p:spPr>
          <a:xfrm>
            <a:off x="1029267" y="969234"/>
            <a:ext cx="12367500" cy="15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2075">
            <a:spAutoFit/>
          </a:bodyPr>
          <a:lstStyle/>
          <a:p>
            <a:pPr indent="-942975" lvl="0" marL="955039" marR="5080" rtl="0" algn="l">
              <a:lnSpc>
                <a:spcPct val="9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t-EE" sz="10000">
                <a:solidFill>
                  <a:srgbClr val="FFFFFF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Where to find current projects?</a:t>
            </a:r>
            <a:endParaRPr sz="10000">
              <a:solidFill>
                <a:schemeClr val="dk1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</p:txBody>
      </p:sp>
      <p:sp>
        <p:nvSpPr>
          <p:cNvPr id="174" name="Google Shape;174;p14"/>
          <p:cNvSpPr txBox="1"/>
          <p:nvPr/>
        </p:nvSpPr>
        <p:spPr>
          <a:xfrm>
            <a:off x="1029275" y="2525625"/>
            <a:ext cx="12528000" cy="79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132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50"/>
              <a:buFont typeface="Calibri"/>
              <a:buChar char="●"/>
            </a:pPr>
            <a:r>
              <a:rPr b="1" lang="et-EE" sz="33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ESC: </a:t>
            </a:r>
            <a:r>
              <a:rPr lang="et-EE" sz="33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European Youth Portal, different (sending) organisations like </a:t>
            </a:r>
            <a:r>
              <a:rPr b="1" lang="et-EE" sz="33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Allianssin nuorisovaihto, Maailmanvaihto, KVT</a:t>
            </a:r>
            <a:r>
              <a:rPr lang="et-EE" sz="33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3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4132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50"/>
              <a:buFont typeface="Roboto"/>
              <a:buChar char="●"/>
            </a:pPr>
            <a:r>
              <a:rPr lang="et-EE" sz="33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Training courses:</a:t>
            </a:r>
            <a:r>
              <a:rPr b="1" lang="et-EE" sz="33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t-EE" sz="33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SALTO</a:t>
            </a:r>
            <a:endParaRPr b="1" sz="33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4132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50"/>
              <a:buFont typeface="Roboto"/>
              <a:buChar char="●"/>
            </a:pPr>
            <a:r>
              <a:rPr lang="et-EE" sz="33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Youth exchanges: Different</a:t>
            </a:r>
            <a:r>
              <a:rPr b="1" lang="et-EE" sz="33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youth organisations/youth centers </a:t>
            </a:r>
            <a:r>
              <a:rPr lang="et-EE" sz="33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like Vamos, Allianssin nuorisovaihto, Metsäkartano, Marttinen</a:t>
            </a:r>
            <a:endParaRPr sz="33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4132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50"/>
              <a:buFont typeface="Roboto"/>
              <a:buChar char="●"/>
            </a:pPr>
            <a:r>
              <a:rPr b="1" lang="et-EE" sz="33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DiscoverEU</a:t>
            </a:r>
            <a:r>
              <a:rPr lang="et-EE" sz="33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call is shared twice a year</a:t>
            </a:r>
            <a:endParaRPr sz="33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4132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50"/>
              <a:buFont typeface="Roboto"/>
              <a:buChar char="●"/>
            </a:pPr>
            <a:r>
              <a:rPr b="1" lang="et-EE" sz="33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Solidarity project</a:t>
            </a:r>
            <a:r>
              <a:rPr lang="et-EE" sz="33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you can apply yourself</a:t>
            </a:r>
            <a:endParaRPr sz="33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41325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50"/>
              <a:buFont typeface="Roboto"/>
              <a:buChar char="●"/>
            </a:pPr>
            <a:r>
              <a:rPr b="1" lang="et-EE" sz="33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Social media</a:t>
            </a:r>
            <a:r>
              <a:rPr lang="et-EE" sz="33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europeanyouthfinland, eurodeskfinland</a:t>
            </a:r>
            <a:r>
              <a:rPr lang="et-EE" sz="33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3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22224" y="3527382"/>
            <a:ext cx="6653925" cy="7781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14563529" y="0"/>
                </a:moveTo>
                <a:lnTo>
                  <a:pt x="1863887" y="0"/>
                </a:lnTo>
                <a:lnTo>
                  <a:pt x="1868907" y="28786"/>
                </a:lnTo>
                <a:lnTo>
                  <a:pt x="1878059" y="72184"/>
                </a:lnTo>
                <a:lnTo>
                  <a:pt x="1888708" y="114984"/>
                </a:lnTo>
                <a:lnTo>
                  <a:pt x="1900861" y="157143"/>
                </a:lnTo>
                <a:lnTo>
                  <a:pt x="1914527" y="198619"/>
                </a:lnTo>
                <a:lnTo>
                  <a:pt x="1929713" y="239367"/>
                </a:lnTo>
                <a:lnTo>
                  <a:pt x="1946429" y="279346"/>
                </a:lnTo>
                <a:lnTo>
                  <a:pt x="1964681" y="318510"/>
                </a:lnTo>
                <a:lnTo>
                  <a:pt x="4194058" y="4851817"/>
                </a:lnTo>
                <a:lnTo>
                  <a:pt x="301967" y="9327419"/>
                </a:lnTo>
                <a:lnTo>
                  <a:pt x="269189" y="9366167"/>
                </a:lnTo>
                <a:lnTo>
                  <a:pt x="237555" y="9405772"/>
                </a:lnTo>
                <a:lnTo>
                  <a:pt x="207071" y="9446196"/>
                </a:lnTo>
                <a:lnTo>
                  <a:pt x="177745" y="9487397"/>
                </a:lnTo>
                <a:lnTo>
                  <a:pt x="149584" y="9529336"/>
                </a:lnTo>
                <a:lnTo>
                  <a:pt x="122597" y="9571974"/>
                </a:lnTo>
                <a:lnTo>
                  <a:pt x="96790" y="9615270"/>
                </a:lnTo>
                <a:lnTo>
                  <a:pt x="72171" y="9659183"/>
                </a:lnTo>
                <a:lnTo>
                  <a:pt x="48747" y="9703675"/>
                </a:lnTo>
                <a:lnTo>
                  <a:pt x="26527" y="9748706"/>
                </a:lnTo>
                <a:lnTo>
                  <a:pt x="5516" y="9794234"/>
                </a:lnTo>
                <a:lnTo>
                  <a:pt x="0" y="9807053"/>
                </a:lnTo>
                <a:lnTo>
                  <a:pt x="0" y="11243246"/>
                </a:lnTo>
                <a:lnTo>
                  <a:pt x="21353" y="11282165"/>
                </a:lnTo>
                <a:lnTo>
                  <a:pt x="37211" y="11308556"/>
                </a:lnTo>
                <a:lnTo>
                  <a:pt x="3127029" y="11308556"/>
                </a:lnTo>
                <a:lnTo>
                  <a:pt x="6810534" y="10283641"/>
                </a:lnTo>
                <a:lnTo>
                  <a:pt x="13045685" y="10283641"/>
                </a:lnTo>
                <a:lnTo>
                  <a:pt x="13290441" y="8534438"/>
                </a:lnTo>
                <a:lnTo>
                  <a:pt x="19600395" y="6883808"/>
                </a:lnTo>
                <a:lnTo>
                  <a:pt x="19648111" y="6870726"/>
                </a:lnTo>
                <a:lnTo>
                  <a:pt x="19695377" y="6856452"/>
                </a:lnTo>
                <a:lnTo>
                  <a:pt x="19742173" y="6841006"/>
                </a:lnTo>
                <a:lnTo>
                  <a:pt x="19788482" y="6824410"/>
                </a:lnTo>
                <a:lnTo>
                  <a:pt x="19834285" y="6806684"/>
                </a:lnTo>
                <a:lnTo>
                  <a:pt x="19879564" y="6787848"/>
                </a:lnTo>
                <a:lnTo>
                  <a:pt x="19924300" y="6767922"/>
                </a:lnTo>
                <a:lnTo>
                  <a:pt x="19968474" y="6746928"/>
                </a:lnTo>
                <a:lnTo>
                  <a:pt x="20012068" y="6724885"/>
                </a:lnTo>
                <a:lnTo>
                  <a:pt x="20055063" y="6701815"/>
                </a:lnTo>
                <a:lnTo>
                  <a:pt x="20097442" y="6677737"/>
                </a:lnTo>
                <a:lnTo>
                  <a:pt x="20104099" y="6673740"/>
                </a:lnTo>
                <a:lnTo>
                  <a:pt x="20104099" y="3636590"/>
                </a:lnTo>
                <a:lnTo>
                  <a:pt x="20090746" y="3631447"/>
                </a:lnTo>
                <a:lnTo>
                  <a:pt x="20044078" y="3615090"/>
                </a:lnTo>
                <a:lnTo>
                  <a:pt x="14300023" y="1700594"/>
                </a:lnTo>
                <a:lnTo>
                  <a:pt x="14563529" y="0"/>
                </a:lnTo>
                <a:close/>
              </a:path>
              <a:path extrusionOk="0" h="11308715" w="20104100">
                <a:moveTo>
                  <a:pt x="6810534" y="10283641"/>
                </a:moveTo>
                <a:lnTo>
                  <a:pt x="3127029" y="11308556"/>
                </a:lnTo>
                <a:lnTo>
                  <a:pt x="7293922" y="11308556"/>
                </a:lnTo>
                <a:lnTo>
                  <a:pt x="6810534" y="10283641"/>
                </a:lnTo>
                <a:close/>
              </a:path>
              <a:path extrusionOk="0" h="11308715" w="20104100">
                <a:moveTo>
                  <a:pt x="13045685" y="10283641"/>
                </a:moveTo>
                <a:lnTo>
                  <a:pt x="6810534" y="10283641"/>
                </a:lnTo>
                <a:lnTo>
                  <a:pt x="7293922" y="11308556"/>
                </a:lnTo>
                <a:lnTo>
                  <a:pt x="12902275" y="11308556"/>
                </a:lnTo>
                <a:lnTo>
                  <a:pt x="13045685" y="10283641"/>
                </a:lnTo>
                <a:close/>
              </a:path>
            </a:pathLst>
          </a:custGeom>
          <a:solidFill>
            <a:srgbClr val="009BD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"/>
          <p:cNvSpPr/>
          <p:nvPr/>
        </p:nvSpPr>
        <p:spPr>
          <a:xfrm>
            <a:off x="17836616" y="9041059"/>
            <a:ext cx="1744345" cy="1744345"/>
          </a:xfrm>
          <a:custGeom>
            <a:rect b="b" l="l" r="r" t="t"/>
            <a:pathLst>
              <a:path extrusionOk="0" h="1744345" w="1744344">
                <a:moveTo>
                  <a:pt x="1743925" y="941870"/>
                </a:moveTo>
                <a:lnTo>
                  <a:pt x="1732648" y="790079"/>
                </a:lnTo>
                <a:lnTo>
                  <a:pt x="1082065" y="790079"/>
                </a:lnTo>
                <a:lnTo>
                  <a:pt x="1066888" y="759104"/>
                </a:lnTo>
                <a:lnTo>
                  <a:pt x="1537868" y="300113"/>
                </a:lnTo>
                <a:lnTo>
                  <a:pt x="1429004" y="201091"/>
                </a:lnTo>
                <a:lnTo>
                  <a:pt x="981151" y="669810"/>
                </a:lnTo>
                <a:lnTo>
                  <a:pt x="940485" y="651814"/>
                </a:lnTo>
                <a:lnTo>
                  <a:pt x="940485" y="0"/>
                </a:lnTo>
                <a:lnTo>
                  <a:pt x="791730" y="0"/>
                </a:lnTo>
                <a:lnTo>
                  <a:pt x="791730" y="657847"/>
                </a:lnTo>
                <a:lnTo>
                  <a:pt x="759498" y="673569"/>
                </a:lnTo>
                <a:lnTo>
                  <a:pt x="293268" y="199580"/>
                </a:lnTo>
                <a:lnTo>
                  <a:pt x="168021" y="335483"/>
                </a:lnTo>
                <a:lnTo>
                  <a:pt x="646036" y="796937"/>
                </a:lnTo>
                <a:lnTo>
                  <a:pt x="0" y="796937"/>
                </a:lnTo>
                <a:lnTo>
                  <a:pt x="0" y="952017"/>
                </a:lnTo>
                <a:lnTo>
                  <a:pt x="648093" y="952017"/>
                </a:lnTo>
                <a:lnTo>
                  <a:pt x="663676" y="983526"/>
                </a:lnTo>
                <a:lnTo>
                  <a:pt x="182067" y="1426464"/>
                </a:lnTo>
                <a:lnTo>
                  <a:pt x="313969" y="1577695"/>
                </a:lnTo>
                <a:lnTo>
                  <a:pt x="766991" y="1075537"/>
                </a:lnTo>
                <a:lnTo>
                  <a:pt x="797864" y="1090510"/>
                </a:lnTo>
                <a:lnTo>
                  <a:pt x="797864" y="1743964"/>
                </a:lnTo>
                <a:lnTo>
                  <a:pt x="946213" y="1743964"/>
                </a:lnTo>
                <a:lnTo>
                  <a:pt x="946213" y="1090599"/>
                </a:lnTo>
                <a:lnTo>
                  <a:pt x="990752" y="1068603"/>
                </a:lnTo>
                <a:lnTo>
                  <a:pt x="1447380" y="1533448"/>
                </a:lnTo>
                <a:lnTo>
                  <a:pt x="1555089" y="1416723"/>
                </a:lnTo>
                <a:lnTo>
                  <a:pt x="1067435" y="941870"/>
                </a:lnTo>
                <a:lnTo>
                  <a:pt x="1743925" y="941870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961092" y="3001234"/>
            <a:ext cx="12672300" cy="30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2075">
            <a:spAutoFit/>
          </a:bodyPr>
          <a:lstStyle/>
          <a:p>
            <a:pPr indent="-942975" lvl="0" marL="955039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t-EE" sz="19050">
                <a:solidFill>
                  <a:srgbClr val="FFFFFF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Q&amp;A </a:t>
            </a:r>
            <a:endParaRPr baseline="30000" sz="19050">
              <a:solidFill>
                <a:srgbClr val="FFFFFF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</p:txBody>
      </p:sp>
      <p:pic>
        <p:nvPicPr>
          <p:cNvPr descr="A blue sign with white text&#10;&#10;Description automatically generated with low confidence" id="183" name="Google Shape;1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92810" y="254075"/>
            <a:ext cx="2867040" cy="132784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3"/>
          <p:cNvSpPr txBox="1"/>
          <p:nvPr/>
        </p:nvSpPr>
        <p:spPr>
          <a:xfrm>
            <a:off x="1735225" y="5585500"/>
            <a:ext cx="132153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2862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Roboto"/>
              <a:buChar char="●"/>
            </a:pPr>
            <a:r>
              <a:rPr lang="et-EE" sz="31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You can do this for example by post-its, creating a padlet, or just a regular Q&amp;A!</a:t>
            </a:r>
            <a:endParaRPr sz="31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/>
          <p:nvPr/>
        </p:nvSpPr>
        <p:spPr>
          <a:xfrm>
            <a:off x="127075" y="-86655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3A00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564580" y="9670704"/>
            <a:ext cx="1132840" cy="1094105"/>
          </a:xfrm>
          <a:custGeom>
            <a:rect b="b" l="l" r="r" t="t"/>
            <a:pathLst>
              <a:path extrusionOk="0" h="1094104" w="1132839">
                <a:moveTo>
                  <a:pt x="517702" y="0"/>
                </a:moveTo>
                <a:lnTo>
                  <a:pt x="469504" y="11181"/>
                </a:lnTo>
                <a:lnTo>
                  <a:pt x="434724" y="44383"/>
                </a:lnTo>
                <a:lnTo>
                  <a:pt x="373815" y="341255"/>
                </a:lnTo>
                <a:lnTo>
                  <a:pt x="73636" y="404907"/>
                </a:lnTo>
                <a:lnTo>
                  <a:pt x="27879" y="429434"/>
                </a:lnTo>
                <a:lnTo>
                  <a:pt x="1795" y="473272"/>
                </a:lnTo>
                <a:lnTo>
                  <a:pt x="0" y="496799"/>
                </a:lnTo>
                <a:lnTo>
                  <a:pt x="5720" y="518397"/>
                </a:lnTo>
                <a:lnTo>
                  <a:pt x="18185" y="536354"/>
                </a:lnTo>
                <a:lnTo>
                  <a:pt x="36621" y="548955"/>
                </a:lnTo>
                <a:lnTo>
                  <a:pt x="308341" y="669402"/>
                </a:lnTo>
                <a:lnTo>
                  <a:pt x="241411" y="991968"/>
                </a:lnTo>
                <a:lnTo>
                  <a:pt x="239490" y="1006816"/>
                </a:lnTo>
                <a:lnTo>
                  <a:pt x="239965" y="1021555"/>
                </a:lnTo>
                <a:lnTo>
                  <a:pt x="242793" y="1035840"/>
                </a:lnTo>
                <a:lnTo>
                  <a:pt x="262820" y="1070607"/>
                </a:lnTo>
                <a:lnTo>
                  <a:pt x="310218" y="1093702"/>
                </a:lnTo>
                <a:lnTo>
                  <a:pt x="338196" y="1092427"/>
                </a:lnTo>
                <a:lnTo>
                  <a:pt x="365172" y="1082452"/>
                </a:lnTo>
                <a:lnTo>
                  <a:pt x="388830" y="1064249"/>
                </a:lnTo>
                <a:lnTo>
                  <a:pt x="627546" y="814026"/>
                </a:lnTo>
                <a:lnTo>
                  <a:pt x="936720" y="957163"/>
                </a:lnTo>
                <a:lnTo>
                  <a:pt x="965973" y="965423"/>
                </a:lnTo>
                <a:lnTo>
                  <a:pt x="995798" y="964348"/>
                </a:lnTo>
                <a:lnTo>
                  <a:pt x="1023770" y="954403"/>
                </a:lnTo>
                <a:lnTo>
                  <a:pt x="1047470" y="936053"/>
                </a:lnTo>
                <a:lnTo>
                  <a:pt x="1063730" y="911722"/>
                </a:lnTo>
                <a:lnTo>
                  <a:pt x="1071157" y="884280"/>
                </a:lnTo>
                <a:lnTo>
                  <a:pt x="1069444" y="855881"/>
                </a:lnTo>
                <a:lnTo>
                  <a:pt x="1058286" y="828675"/>
                </a:lnTo>
                <a:lnTo>
                  <a:pt x="885056" y="548201"/>
                </a:lnTo>
                <a:lnTo>
                  <a:pt x="1111039" y="318187"/>
                </a:lnTo>
                <a:lnTo>
                  <a:pt x="1125641" y="297546"/>
                </a:lnTo>
                <a:lnTo>
                  <a:pt x="1132312" y="274443"/>
                </a:lnTo>
                <a:lnTo>
                  <a:pt x="1130810" y="250872"/>
                </a:lnTo>
                <a:lnTo>
                  <a:pt x="1120892" y="228829"/>
                </a:lnTo>
                <a:lnTo>
                  <a:pt x="1103358" y="210698"/>
                </a:lnTo>
                <a:lnTo>
                  <a:pt x="1080477" y="198658"/>
                </a:lnTo>
                <a:lnTo>
                  <a:pt x="1054301" y="193429"/>
                </a:lnTo>
                <a:lnTo>
                  <a:pt x="1026884" y="195730"/>
                </a:lnTo>
                <a:lnTo>
                  <a:pt x="714234" y="266440"/>
                </a:lnTo>
                <a:lnTo>
                  <a:pt x="574113" y="31044"/>
                </a:lnTo>
                <a:lnTo>
                  <a:pt x="540962" y="4501"/>
                </a:lnTo>
                <a:lnTo>
                  <a:pt x="529628" y="1424"/>
                </a:lnTo>
                <a:lnTo>
                  <a:pt x="517702" y="0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ue sign with white text&#10;&#10;Description automatically generated with low confidence" id="54" name="Google Shape;5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92810" y="254075"/>
            <a:ext cx="2867040" cy="132784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"/>
          <p:cNvSpPr txBox="1"/>
          <p:nvPr/>
        </p:nvSpPr>
        <p:spPr>
          <a:xfrm>
            <a:off x="1004317" y="9993335"/>
            <a:ext cx="253365" cy="448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950">
                <a:solidFill>
                  <a:srgbClr val="3900B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950">
              <a:solidFill>
                <a:srgbClr val="3900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 txBox="1"/>
          <p:nvPr>
            <p:ph type="title"/>
          </p:nvPr>
        </p:nvSpPr>
        <p:spPr>
          <a:xfrm>
            <a:off x="1390402" y="1247800"/>
            <a:ext cx="106443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7200">
                <a:solidFill>
                  <a:srgbClr val="FFFFFF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Agenda</a:t>
            </a:r>
            <a:endParaRPr b="0" sz="7200">
              <a:latin typeface="Roboto ExtraBold"/>
              <a:ea typeface="Roboto ExtraBold"/>
              <a:cs typeface="Roboto ExtraBold"/>
              <a:sym typeface="Roboto ExtraBold"/>
            </a:endParaRPr>
          </a:p>
        </p:txBody>
      </p:sp>
      <p:sp>
        <p:nvSpPr>
          <p:cNvPr id="57" name="Google Shape;57;p4"/>
          <p:cNvSpPr txBox="1"/>
          <p:nvPr/>
        </p:nvSpPr>
        <p:spPr>
          <a:xfrm>
            <a:off x="1390402" y="2938125"/>
            <a:ext cx="15786900" cy="47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572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Medium"/>
              <a:buChar char="●"/>
            </a:pPr>
            <a:r>
              <a:rPr lang="et-EE"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Safer space principles</a:t>
            </a:r>
            <a:endParaRPr sz="36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4572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Medium"/>
              <a:buChar char="●"/>
            </a:pPr>
            <a:r>
              <a:rPr lang="et-EE"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What are EU programs? Erasmus+ Youth &amp; ESC </a:t>
            </a:r>
            <a:endParaRPr sz="36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4572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Medium"/>
              <a:buChar char="●"/>
            </a:pPr>
            <a:r>
              <a:rPr lang="et-EE"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EuroPeers network </a:t>
            </a:r>
            <a:endParaRPr sz="36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4572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Medium"/>
              <a:buChar char="●"/>
            </a:pPr>
            <a:r>
              <a:rPr lang="et-EE"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My experience</a:t>
            </a:r>
            <a:endParaRPr sz="36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4572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Medium"/>
              <a:buChar char="●"/>
            </a:pPr>
            <a:r>
              <a:rPr lang="et-EE"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Where to find different projects? Everyone can do research</a:t>
            </a:r>
            <a:endParaRPr sz="36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4572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Medium"/>
              <a:buChar char="●"/>
            </a:pPr>
            <a:r>
              <a:rPr lang="et-EE" sz="3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Q&amp;A</a:t>
            </a:r>
            <a:endParaRPr sz="36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8" name="Google Shape;58;p4" title="Eo_circle_light-blue_checkmark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2650" y="2753600"/>
            <a:ext cx="688399" cy="6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4" title="Eo_circle_light-blue_checkmark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6750" y="3618975"/>
            <a:ext cx="688399" cy="6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4" title="Eo_circle_light-blue_checkmark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5875" y="4519812"/>
            <a:ext cx="688399" cy="6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4" title="Eo_circle_light-blue_checkmark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2175" y="5310475"/>
            <a:ext cx="688399" cy="6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4" title="Eo_circle_light-blue_checkmark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09500" y="6089725"/>
            <a:ext cx="688399" cy="6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" title="Eo_circle_light-blue_checkmark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00" y="6972025"/>
            <a:ext cx="688399" cy="68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ADD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1" cy="113085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/>
          <p:nvPr>
            <p:ph type="title"/>
          </p:nvPr>
        </p:nvSpPr>
        <p:spPr>
          <a:xfrm>
            <a:off x="1040988" y="1407654"/>
            <a:ext cx="108264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6000">
                <a:solidFill>
                  <a:srgbClr val="0000FF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Safer Space principles</a:t>
            </a:r>
            <a:endParaRPr b="0" sz="6000">
              <a:solidFill>
                <a:srgbClr val="0000FF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</p:txBody>
      </p:sp>
      <p:sp>
        <p:nvSpPr>
          <p:cNvPr id="71" name="Google Shape;71;p10"/>
          <p:cNvSpPr txBox="1"/>
          <p:nvPr/>
        </p:nvSpPr>
        <p:spPr>
          <a:xfrm>
            <a:off x="1041005" y="2946399"/>
            <a:ext cx="11377200" cy="55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572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Roboto Medium"/>
              <a:buChar char="●"/>
            </a:pPr>
            <a:r>
              <a:rPr lang="et-EE" sz="3600">
                <a:solidFill>
                  <a:srgbClr val="073763"/>
                </a:solidFill>
                <a:latin typeface="Roboto Medium"/>
                <a:ea typeface="Roboto Medium"/>
                <a:cs typeface="Roboto Medium"/>
                <a:sym typeface="Roboto Medium"/>
              </a:rPr>
              <a:t>Have an open mind </a:t>
            </a:r>
            <a:endParaRPr sz="3600">
              <a:solidFill>
                <a:srgbClr val="073763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4572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Roboto Medium"/>
              <a:buChar char="●"/>
            </a:pPr>
            <a:r>
              <a:rPr lang="et-EE" sz="3600">
                <a:solidFill>
                  <a:srgbClr val="073763"/>
                </a:solidFill>
                <a:latin typeface="Roboto Medium"/>
                <a:ea typeface="Roboto Medium"/>
                <a:cs typeface="Roboto Medium"/>
                <a:sym typeface="Roboto Medium"/>
              </a:rPr>
              <a:t>Respect each other</a:t>
            </a:r>
            <a:endParaRPr sz="3600">
              <a:solidFill>
                <a:srgbClr val="073763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4572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Roboto Medium"/>
              <a:buChar char="●"/>
            </a:pPr>
            <a:r>
              <a:rPr lang="et-EE" sz="3600">
                <a:solidFill>
                  <a:srgbClr val="073763"/>
                </a:solidFill>
                <a:latin typeface="Roboto Medium"/>
                <a:ea typeface="Roboto Medium"/>
                <a:cs typeface="Roboto Medium"/>
                <a:sym typeface="Roboto Medium"/>
              </a:rPr>
              <a:t>Give space</a:t>
            </a:r>
            <a:endParaRPr sz="3600">
              <a:solidFill>
                <a:srgbClr val="073763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4572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Roboto Medium"/>
              <a:buChar char="●"/>
            </a:pPr>
            <a:r>
              <a:rPr lang="et-EE" sz="3600">
                <a:solidFill>
                  <a:srgbClr val="073763"/>
                </a:solidFill>
                <a:latin typeface="Roboto Medium"/>
                <a:ea typeface="Roboto Medium"/>
                <a:cs typeface="Roboto Medium"/>
                <a:sym typeface="Roboto Medium"/>
              </a:rPr>
              <a:t>Active listening</a:t>
            </a:r>
            <a:endParaRPr sz="3600">
              <a:solidFill>
                <a:srgbClr val="073763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4572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Roboto Medium"/>
              <a:buChar char="●"/>
            </a:pPr>
            <a:r>
              <a:rPr lang="et-EE" sz="3600">
                <a:solidFill>
                  <a:srgbClr val="073763"/>
                </a:solidFill>
                <a:latin typeface="Roboto Medium"/>
                <a:ea typeface="Roboto Medium"/>
                <a:cs typeface="Roboto Medium"/>
                <a:sym typeface="Roboto Medium"/>
              </a:rPr>
              <a:t>Be mindful - listen and learn </a:t>
            </a:r>
            <a:endParaRPr sz="3600">
              <a:solidFill>
                <a:srgbClr val="073763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4572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Roboto Medium"/>
              <a:buChar char="●"/>
            </a:pPr>
            <a:r>
              <a:rPr lang="et-EE" sz="3600">
                <a:solidFill>
                  <a:srgbClr val="073763"/>
                </a:solidFill>
                <a:latin typeface="Roboto Medium"/>
                <a:ea typeface="Roboto Medium"/>
                <a:cs typeface="Roboto Medium"/>
                <a:sym typeface="Roboto Medium"/>
              </a:rPr>
              <a:t>No discrimination or bullying</a:t>
            </a:r>
            <a:endParaRPr sz="3600">
              <a:solidFill>
                <a:srgbClr val="073763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4572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Roboto Medium"/>
              <a:buChar char="●"/>
            </a:pPr>
            <a:r>
              <a:rPr lang="et-EE" sz="3600">
                <a:solidFill>
                  <a:srgbClr val="073763"/>
                </a:solidFill>
                <a:latin typeface="Roboto Medium"/>
                <a:ea typeface="Roboto Medium"/>
                <a:cs typeface="Roboto Medium"/>
                <a:sym typeface="Roboto Medium"/>
              </a:rPr>
              <a:t>Be curious, there’s no dumb questions! </a:t>
            </a:r>
            <a:endParaRPr sz="3600">
              <a:solidFill>
                <a:srgbClr val="07376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descr="A blue sign with white text&#10;&#10;Description automatically generated with low confidence" id="72" name="Google Shape;7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92810" y="254075"/>
            <a:ext cx="2867040" cy="132784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>
            <a:off x="564580" y="9670704"/>
            <a:ext cx="1132839" cy="1094104"/>
          </a:xfrm>
          <a:custGeom>
            <a:rect b="b" l="l" r="r" t="t"/>
            <a:pathLst>
              <a:path extrusionOk="0" h="1094104" w="1132839">
                <a:moveTo>
                  <a:pt x="517702" y="0"/>
                </a:moveTo>
                <a:lnTo>
                  <a:pt x="469504" y="11181"/>
                </a:lnTo>
                <a:lnTo>
                  <a:pt x="434724" y="44383"/>
                </a:lnTo>
                <a:lnTo>
                  <a:pt x="373815" y="341255"/>
                </a:lnTo>
                <a:lnTo>
                  <a:pt x="73636" y="404907"/>
                </a:lnTo>
                <a:lnTo>
                  <a:pt x="27879" y="429434"/>
                </a:lnTo>
                <a:lnTo>
                  <a:pt x="1795" y="473272"/>
                </a:lnTo>
                <a:lnTo>
                  <a:pt x="0" y="496799"/>
                </a:lnTo>
                <a:lnTo>
                  <a:pt x="5720" y="518397"/>
                </a:lnTo>
                <a:lnTo>
                  <a:pt x="18185" y="536354"/>
                </a:lnTo>
                <a:lnTo>
                  <a:pt x="36621" y="548955"/>
                </a:lnTo>
                <a:lnTo>
                  <a:pt x="308341" y="669402"/>
                </a:lnTo>
                <a:lnTo>
                  <a:pt x="241411" y="991968"/>
                </a:lnTo>
                <a:lnTo>
                  <a:pt x="239490" y="1006816"/>
                </a:lnTo>
                <a:lnTo>
                  <a:pt x="239965" y="1021555"/>
                </a:lnTo>
                <a:lnTo>
                  <a:pt x="242793" y="1035840"/>
                </a:lnTo>
                <a:lnTo>
                  <a:pt x="262820" y="1070607"/>
                </a:lnTo>
                <a:lnTo>
                  <a:pt x="310218" y="1093702"/>
                </a:lnTo>
                <a:lnTo>
                  <a:pt x="338196" y="1092427"/>
                </a:lnTo>
                <a:lnTo>
                  <a:pt x="365172" y="1082452"/>
                </a:lnTo>
                <a:lnTo>
                  <a:pt x="388830" y="1064249"/>
                </a:lnTo>
                <a:lnTo>
                  <a:pt x="627546" y="814026"/>
                </a:lnTo>
                <a:lnTo>
                  <a:pt x="936720" y="957163"/>
                </a:lnTo>
                <a:lnTo>
                  <a:pt x="965973" y="965423"/>
                </a:lnTo>
                <a:lnTo>
                  <a:pt x="995798" y="964348"/>
                </a:lnTo>
                <a:lnTo>
                  <a:pt x="1023770" y="954403"/>
                </a:lnTo>
                <a:lnTo>
                  <a:pt x="1047470" y="936053"/>
                </a:lnTo>
                <a:lnTo>
                  <a:pt x="1063730" y="911722"/>
                </a:lnTo>
                <a:lnTo>
                  <a:pt x="1071157" y="884280"/>
                </a:lnTo>
                <a:lnTo>
                  <a:pt x="1069444" y="855881"/>
                </a:lnTo>
                <a:lnTo>
                  <a:pt x="1058286" y="828675"/>
                </a:lnTo>
                <a:lnTo>
                  <a:pt x="885056" y="548201"/>
                </a:lnTo>
                <a:lnTo>
                  <a:pt x="1111039" y="318187"/>
                </a:lnTo>
                <a:lnTo>
                  <a:pt x="1125641" y="297546"/>
                </a:lnTo>
                <a:lnTo>
                  <a:pt x="1132312" y="274443"/>
                </a:lnTo>
                <a:lnTo>
                  <a:pt x="1130810" y="250872"/>
                </a:lnTo>
                <a:lnTo>
                  <a:pt x="1120892" y="228829"/>
                </a:lnTo>
                <a:lnTo>
                  <a:pt x="1103358" y="210698"/>
                </a:lnTo>
                <a:lnTo>
                  <a:pt x="1080477" y="198658"/>
                </a:lnTo>
                <a:lnTo>
                  <a:pt x="1054301" y="193429"/>
                </a:lnTo>
                <a:lnTo>
                  <a:pt x="1026884" y="195730"/>
                </a:lnTo>
                <a:lnTo>
                  <a:pt x="714234" y="266440"/>
                </a:lnTo>
                <a:lnTo>
                  <a:pt x="574113" y="31044"/>
                </a:lnTo>
                <a:lnTo>
                  <a:pt x="540962" y="4501"/>
                </a:lnTo>
                <a:lnTo>
                  <a:pt x="529628" y="1424"/>
                </a:lnTo>
                <a:lnTo>
                  <a:pt x="517702" y="0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23150" y="6367330"/>
            <a:ext cx="8236700" cy="4942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1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 txBox="1"/>
          <p:nvPr/>
        </p:nvSpPr>
        <p:spPr>
          <a:xfrm>
            <a:off x="1185050" y="4244625"/>
            <a:ext cx="18270000" cy="17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675">
            <a:spAutoFit/>
          </a:bodyPr>
          <a:lstStyle/>
          <a:p>
            <a:pPr indent="-1298575" lvl="0" marL="1310640" marR="5080" rtl="0" algn="ctr">
              <a:lnSpc>
                <a:spcPct val="1065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9900">
                <a:solidFill>
                  <a:srgbClr val="FFFFFF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What are EU youth programs? </a:t>
            </a:r>
            <a:endParaRPr sz="9900">
              <a:solidFill>
                <a:schemeClr val="dk1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9180080" y="7434332"/>
            <a:ext cx="1744345" cy="1744345"/>
          </a:xfrm>
          <a:custGeom>
            <a:rect b="b" l="l" r="r" t="t"/>
            <a:pathLst>
              <a:path extrusionOk="0" h="1744345" w="1744345">
                <a:moveTo>
                  <a:pt x="1743925" y="941870"/>
                </a:moveTo>
                <a:lnTo>
                  <a:pt x="1732648" y="790079"/>
                </a:lnTo>
                <a:lnTo>
                  <a:pt x="1082065" y="790079"/>
                </a:lnTo>
                <a:lnTo>
                  <a:pt x="1066876" y="759091"/>
                </a:lnTo>
                <a:lnTo>
                  <a:pt x="1537855" y="300113"/>
                </a:lnTo>
                <a:lnTo>
                  <a:pt x="1429004" y="201091"/>
                </a:lnTo>
                <a:lnTo>
                  <a:pt x="981138" y="669810"/>
                </a:lnTo>
                <a:lnTo>
                  <a:pt x="940485" y="651814"/>
                </a:lnTo>
                <a:lnTo>
                  <a:pt x="940485" y="0"/>
                </a:lnTo>
                <a:lnTo>
                  <a:pt x="791718" y="0"/>
                </a:lnTo>
                <a:lnTo>
                  <a:pt x="791718" y="657847"/>
                </a:lnTo>
                <a:lnTo>
                  <a:pt x="759498" y="673569"/>
                </a:lnTo>
                <a:lnTo>
                  <a:pt x="293255" y="199580"/>
                </a:lnTo>
                <a:lnTo>
                  <a:pt x="168008" y="335483"/>
                </a:lnTo>
                <a:lnTo>
                  <a:pt x="646036" y="796937"/>
                </a:lnTo>
                <a:lnTo>
                  <a:pt x="0" y="796937"/>
                </a:lnTo>
                <a:lnTo>
                  <a:pt x="0" y="952017"/>
                </a:lnTo>
                <a:lnTo>
                  <a:pt x="648081" y="952017"/>
                </a:lnTo>
                <a:lnTo>
                  <a:pt x="663676" y="983526"/>
                </a:lnTo>
                <a:lnTo>
                  <a:pt x="182054" y="1426464"/>
                </a:lnTo>
                <a:lnTo>
                  <a:pt x="313969" y="1577695"/>
                </a:lnTo>
                <a:lnTo>
                  <a:pt x="766978" y="1075537"/>
                </a:lnTo>
                <a:lnTo>
                  <a:pt x="797852" y="1090510"/>
                </a:lnTo>
                <a:lnTo>
                  <a:pt x="797852" y="1743964"/>
                </a:lnTo>
                <a:lnTo>
                  <a:pt x="946200" y="1743964"/>
                </a:lnTo>
                <a:lnTo>
                  <a:pt x="946200" y="1090599"/>
                </a:lnTo>
                <a:lnTo>
                  <a:pt x="990739" y="1068603"/>
                </a:lnTo>
                <a:lnTo>
                  <a:pt x="1447380" y="1533448"/>
                </a:lnTo>
                <a:lnTo>
                  <a:pt x="1555076" y="1416723"/>
                </a:lnTo>
                <a:lnTo>
                  <a:pt x="1067422" y="941870"/>
                </a:lnTo>
                <a:lnTo>
                  <a:pt x="1743925" y="941870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ue sign with white text&#10;&#10;Description automatically generated with low confidence" id="82" name="Google Shape;8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92810" y="254075"/>
            <a:ext cx="2867040" cy="132784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/>
          <p:nvPr/>
        </p:nvSpPr>
        <p:spPr>
          <a:xfrm>
            <a:off x="510844" y="425399"/>
            <a:ext cx="24546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4652" y="0"/>
            <a:ext cx="9549447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"/>
          <p:cNvSpPr/>
          <p:nvPr/>
        </p:nvSpPr>
        <p:spPr>
          <a:xfrm>
            <a:off x="563552" y="9710658"/>
            <a:ext cx="1132840" cy="1094105"/>
          </a:xfrm>
          <a:custGeom>
            <a:rect b="b" l="l" r="r" t="t"/>
            <a:pathLst>
              <a:path extrusionOk="0" h="1094104" w="1132839">
                <a:moveTo>
                  <a:pt x="517702" y="0"/>
                </a:moveTo>
                <a:lnTo>
                  <a:pt x="469504" y="11181"/>
                </a:lnTo>
                <a:lnTo>
                  <a:pt x="434724" y="44383"/>
                </a:lnTo>
                <a:lnTo>
                  <a:pt x="373815" y="341255"/>
                </a:lnTo>
                <a:lnTo>
                  <a:pt x="73636" y="404907"/>
                </a:lnTo>
                <a:lnTo>
                  <a:pt x="27879" y="429434"/>
                </a:lnTo>
                <a:lnTo>
                  <a:pt x="1795" y="473272"/>
                </a:lnTo>
                <a:lnTo>
                  <a:pt x="0" y="496799"/>
                </a:lnTo>
                <a:lnTo>
                  <a:pt x="5720" y="518397"/>
                </a:lnTo>
                <a:lnTo>
                  <a:pt x="18185" y="536354"/>
                </a:lnTo>
                <a:lnTo>
                  <a:pt x="36621" y="548955"/>
                </a:lnTo>
                <a:lnTo>
                  <a:pt x="308341" y="669402"/>
                </a:lnTo>
                <a:lnTo>
                  <a:pt x="241411" y="991968"/>
                </a:lnTo>
                <a:lnTo>
                  <a:pt x="239490" y="1006816"/>
                </a:lnTo>
                <a:lnTo>
                  <a:pt x="239965" y="1021555"/>
                </a:lnTo>
                <a:lnTo>
                  <a:pt x="242793" y="1035840"/>
                </a:lnTo>
                <a:lnTo>
                  <a:pt x="262820" y="1070607"/>
                </a:lnTo>
                <a:lnTo>
                  <a:pt x="310218" y="1093702"/>
                </a:lnTo>
                <a:lnTo>
                  <a:pt x="338196" y="1092427"/>
                </a:lnTo>
                <a:lnTo>
                  <a:pt x="365172" y="1082452"/>
                </a:lnTo>
                <a:lnTo>
                  <a:pt x="388830" y="1064249"/>
                </a:lnTo>
                <a:lnTo>
                  <a:pt x="627546" y="814026"/>
                </a:lnTo>
                <a:lnTo>
                  <a:pt x="936720" y="957163"/>
                </a:lnTo>
                <a:lnTo>
                  <a:pt x="965973" y="965423"/>
                </a:lnTo>
                <a:lnTo>
                  <a:pt x="995798" y="964348"/>
                </a:lnTo>
                <a:lnTo>
                  <a:pt x="1023770" y="954403"/>
                </a:lnTo>
                <a:lnTo>
                  <a:pt x="1047470" y="936053"/>
                </a:lnTo>
                <a:lnTo>
                  <a:pt x="1063730" y="911722"/>
                </a:lnTo>
                <a:lnTo>
                  <a:pt x="1071157" y="884280"/>
                </a:lnTo>
                <a:lnTo>
                  <a:pt x="1069444" y="855881"/>
                </a:lnTo>
                <a:lnTo>
                  <a:pt x="1058286" y="828675"/>
                </a:lnTo>
                <a:lnTo>
                  <a:pt x="885056" y="548201"/>
                </a:lnTo>
                <a:lnTo>
                  <a:pt x="1111039" y="318187"/>
                </a:lnTo>
                <a:lnTo>
                  <a:pt x="1125641" y="297546"/>
                </a:lnTo>
                <a:lnTo>
                  <a:pt x="1132312" y="274443"/>
                </a:lnTo>
                <a:lnTo>
                  <a:pt x="1130810" y="250872"/>
                </a:lnTo>
                <a:lnTo>
                  <a:pt x="1120892" y="228829"/>
                </a:lnTo>
                <a:lnTo>
                  <a:pt x="1103358" y="210698"/>
                </a:lnTo>
                <a:lnTo>
                  <a:pt x="1080477" y="198658"/>
                </a:lnTo>
                <a:lnTo>
                  <a:pt x="1054301" y="193429"/>
                </a:lnTo>
                <a:lnTo>
                  <a:pt x="1026884" y="195730"/>
                </a:lnTo>
                <a:lnTo>
                  <a:pt x="714234" y="266440"/>
                </a:lnTo>
                <a:lnTo>
                  <a:pt x="574113" y="31044"/>
                </a:lnTo>
                <a:lnTo>
                  <a:pt x="540962" y="4501"/>
                </a:lnTo>
                <a:lnTo>
                  <a:pt x="529628" y="1424"/>
                </a:lnTo>
                <a:lnTo>
                  <a:pt x="517702" y="0"/>
                </a:lnTo>
                <a:close/>
              </a:path>
            </a:pathLst>
          </a:custGeom>
          <a:solidFill>
            <a:srgbClr val="3A00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ue sign with white text&#10;&#10;Description automatically generated with low confidence" id="91" name="Google Shape;9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92810" y="254075"/>
            <a:ext cx="2867040" cy="132784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"/>
          <p:cNvSpPr txBox="1"/>
          <p:nvPr/>
        </p:nvSpPr>
        <p:spPr>
          <a:xfrm>
            <a:off x="1003289" y="10030370"/>
            <a:ext cx="2535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 txBox="1"/>
          <p:nvPr>
            <p:ph type="title"/>
          </p:nvPr>
        </p:nvSpPr>
        <p:spPr>
          <a:xfrm>
            <a:off x="1028050" y="1023750"/>
            <a:ext cx="85668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4650">
                <a:solidFill>
                  <a:srgbClr val="9900FF"/>
                </a:solidFill>
              </a:rPr>
              <a:t>What are EU youth programs?</a:t>
            </a:r>
            <a:endParaRPr sz="4650">
              <a:solidFill>
                <a:srgbClr val="9900FF"/>
              </a:solidFill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1028050" y="2122925"/>
            <a:ext cx="8454600" cy="70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28625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150"/>
              <a:buFont typeface="Roboto"/>
              <a:buChar char="●"/>
            </a:pPr>
            <a:r>
              <a:rPr lang="et-EE" sz="31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EU youth programs include </a:t>
            </a:r>
            <a:r>
              <a:rPr b="1" lang="et-EE" sz="31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Erasmus+ Youth and European Solidarity Corps</a:t>
            </a:r>
            <a:r>
              <a:rPr lang="et-EE" sz="31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 volunteering programs.</a:t>
            </a:r>
            <a:endParaRPr sz="315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8625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150"/>
              <a:buFont typeface="Roboto"/>
              <a:buChar char="●"/>
            </a:pPr>
            <a:r>
              <a:rPr b="1" lang="et-EE" sz="31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Not only in EU</a:t>
            </a:r>
            <a:r>
              <a:rPr lang="et-EE" sz="31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, but there are also partner countries involved.</a:t>
            </a:r>
            <a:endParaRPr sz="315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8625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150"/>
              <a:buFont typeface="Roboto"/>
              <a:buChar char="●"/>
            </a:pPr>
            <a:r>
              <a:rPr lang="et-EE" sz="31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Aim was originally to </a:t>
            </a:r>
            <a:r>
              <a:rPr b="1" lang="et-EE" sz="31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reduce youth unemployment and create equal opportunities</a:t>
            </a:r>
            <a:r>
              <a:rPr lang="et-EE" sz="31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 to all young people.</a:t>
            </a:r>
            <a:endParaRPr sz="315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8625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150"/>
              <a:buFont typeface="Roboto"/>
              <a:buChar char="●"/>
            </a:pPr>
            <a:r>
              <a:rPr lang="et-EE" sz="31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Now they also </a:t>
            </a:r>
            <a:r>
              <a:rPr b="1" lang="et-EE" sz="31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support education, mobilities, encourage </a:t>
            </a:r>
            <a:r>
              <a:rPr b="1" lang="et-EE" sz="31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solidarity</a:t>
            </a:r>
            <a:r>
              <a:rPr b="1" lang="et-EE" sz="31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 and civic engagement.</a:t>
            </a:r>
            <a:endParaRPr b="1" sz="315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9BD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1003289" y="10030370"/>
            <a:ext cx="2535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ue sign with white text&#10;&#10;Description automatically generated with low confidence" id="101" name="Google Shape;1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92810" y="254075"/>
            <a:ext cx="2867040" cy="132784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6"/>
          <p:cNvSpPr txBox="1"/>
          <p:nvPr>
            <p:ph type="title"/>
          </p:nvPr>
        </p:nvSpPr>
        <p:spPr>
          <a:xfrm>
            <a:off x="1256650" y="812350"/>
            <a:ext cx="120933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5950">
                <a:solidFill>
                  <a:srgbClr val="FFD966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Erasmus+ Youth Exchanges</a:t>
            </a:r>
            <a:endParaRPr b="0" sz="5950">
              <a:solidFill>
                <a:srgbClr val="FFD966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</p:txBody>
      </p:sp>
      <p:pic>
        <p:nvPicPr>
          <p:cNvPr id="103" name="Google Shape;103;p6"/>
          <p:cNvPicPr preferRelativeResize="0"/>
          <p:nvPr/>
        </p:nvPicPr>
        <p:blipFill rotWithShape="1">
          <a:blip r:embed="rId4">
            <a:alphaModFix/>
          </a:blip>
          <a:srcRect b="6942" l="35930" r="0" t="0"/>
          <a:stretch/>
        </p:blipFill>
        <p:spPr>
          <a:xfrm>
            <a:off x="9022900" y="2734575"/>
            <a:ext cx="11081201" cy="85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 txBox="1"/>
          <p:nvPr/>
        </p:nvSpPr>
        <p:spPr>
          <a:xfrm>
            <a:off x="892900" y="2369800"/>
            <a:ext cx="15648900" cy="79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15925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950"/>
              <a:buFont typeface="Roboto"/>
              <a:buChar char="●"/>
            </a:pPr>
            <a:r>
              <a:rPr lang="et-EE" sz="295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EU grant includes support for travel costs (maximum sum), accommodation and meals, so usually it’s</a:t>
            </a:r>
            <a:r>
              <a:rPr b="1" lang="et-EE" sz="295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 free for participants</a:t>
            </a:r>
            <a:endParaRPr b="1" sz="295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5925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950"/>
              <a:buFont typeface="Roboto"/>
              <a:buChar char="●"/>
            </a:pPr>
            <a:r>
              <a:rPr lang="et-EE" sz="295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Youth exchanges allow groups of young people from </a:t>
            </a:r>
            <a:r>
              <a:rPr b="1" lang="et-EE" sz="295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different countries to meet, live together and cooperate</a:t>
            </a:r>
            <a:r>
              <a:rPr lang="et-EE" sz="295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 on shared projects for short periods.</a:t>
            </a:r>
            <a:endParaRPr sz="295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5925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950"/>
              <a:buFont typeface="Roboto"/>
              <a:buChar char="●"/>
            </a:pPr>
            <a:r>
              <a:rPr lang="et-EE" sz="295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Possible </a:t>
            </a:r>
            <a:r>
              <a:rPr b="1" lang="et-EE" sz="295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variety of  topics</a:t>
            </a:r>
            <a:r>
              <a:rPr lang="et-EE" sz="295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: sustainability, local food production…</a:t>
            </a:r>
            <a:endParaRPr sz="295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5925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950"/>
              <a:buFont typeface="Roboto"/>
              <a:buChar char="●"/>
            </a:pPr>
            <a:r>
              <a:rPr lang="et-EE" sz="295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Possibility to join in </a:t>
            </a:r>
            <a:r>
              <a:rPr b="1" lang="et-EE" sz="295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planning the program</a:t>
            </a:r>
            <a:endParaRPr b="1" sz="295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5925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950"/>
              <a:buFont typeface="Roboto"/>
              <a:buChar char="●"/>
            </a:pPr>
            <a:r>
              <a:rPr lang="et-EE" sz="295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Youth exchanges take place outside the school environment. On a youth exchange, you can expect to participate in activities such as w</a:t>
            </a:r>
            <a:r>
              <a:rPr b="1" lang="et-EE" sz="295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orkshops, exercises, debates, role-plays, outdoor activities </a:t>
            </a:r>
            <a:r>
              <a:rPr lang="et-EE" sz="295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and more.</a:t>
            </a:r>
            <a:endParaRPr sz="295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5925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950"/>
              <a:buFont typeface="Roboto"/>
              <a:buChar char="●"/>
            </a:pPr>
            <a:r>
              <a:rPr b="1" lang="et-EE" sz="295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Ages of 13 and 30</a:t>
            </a:r>
            <a:r>
              <a:rPr lang="et-EE" sz="295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. To be a group leader in a youth exchange, you must be at least 18 years-old.</a:t>
            </a:r>
            <a:endParaRPr sz="295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5925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950"/>
              <a:buFont typeface="Roboto"/>
              <a:buChar char="●"/>
            </a:pPr>
            <a:r>
              <a:rPr b="1" lang="et-EE" sz="2950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5-21 days</a:t>
            </a:r>
            <a:endParaRPr b="1" sz="2950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2D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563552" y="9710658"/>
            <a:ext cx="1132840" cy="1094105"/>
          </a:xfrm>
          <a:custGeom>
            <a:rect b="b" l="l" r="r" t="t"/>
            <a:pathLst>
              <a:path extrusionOk="0" h="1094104" w="1132839">
                <a:moveTo>
                  <a:pt x="517702" y="0"/>
                </a:moveTo>
                <a:lnTo>
                  <a:pt x="469504" y="11181"/>
                </a:lnTo>
                <a:lnTo>
                  <a:pt x="434724" y="44383"/>
                </a:lnTo>
                <a:lnTo>
                  <a:pt x="373815" y="341255"/>
                </a:lnTo>
                <a:lnTo>
                  <a:pt x="73636" y="404907"/>
                </a:lnTo>
                <a:lnTo>
                  <a:pt x="27879" y="429434"/>
                </a:lnTo>
                <a:lnTo>
                  <a:pt x="1795" y="473272"/>
                </a:lnTo>
                <a:lnTo>
                  <a:pt x="0" y="496799"/>
                </a:lnTo>
                <a:lnTo>
                  <a:pt x="5720" y="518397"/>
                </a:lnTo>
                <a:lnTo>
                  <a:pt x="18185" y="536354"/>
                </a:lnTo>
                <a:lnTo>
                  <a:pt x="36621" y="548955"/>
                </a:lnTo>
                <a:lnTo>
                  <a:pt x="308341" y="669402"/>
                </a:lnTo>
                <a:lnTo>
                  <a:pt x="241411" y="991968"/>
                </a:lnTo>
                <a:lnTo>
                  <a:pt x="239490" y="1006816"/>
                </a:lnTo>
                <a:lnTo>
                  <a:pt x="239965" y="1021555"/>
                </a:lnTo>
                <a:lnTo>
                  <a:pt x="242793" y="1035840"/>
                </a:lnTo>
                <a:lnTo>
                  <a:pt x="262820" y="1070607"/>
                </a:lnTo>
                <a:lnTo>
                  <a:pt x="310218" y="1093702"/>
                </a:lnTo>
                <a:lnTo>
                  <a:pt x="338196" y="1092427"/>
                </a:lnTo>
                <a:lnTo>
                  <a:pt x="365172" y="1082452"/>
                </a:lnTo>
                <a:lnTo>
                  <a:pt x="388830" y="1064249"/>
                </a:lnTo>
                <a:lnTo>
                  <a:pt x="627546" y="814026"/>
                </a:lnTo>
                <a:lnTo>
                  <a:pt x="936720" y="957163"/>
                </a:lnTo>
                <a:lnTo>
                  <a:pt x="965973" y="965423"/>
                </a:lnTo>
                <a:lnTo>
                  <a:pt x="995798" y="964348"/>
                </a:lnTo>
                <a:lnTo>
                  <a:pt x="1023770" y="954403"/>
                </a:lnTo>
                <a:lnTo>
                  <a:pt x="1047470" y="936053"/>
                </a:lnTo>
                <a:lnTo>
                  <a:pt x="1063730" y="911722"/>
                </a:lnTo>
                <a:lnTo>
                  <a:pt x="1071157" y="884280"/>
                </a:lnTo>
                <a:lnTo>
                  <a:pt x="1069444" y="855881"/>
                </a:lnTo>
                <a:lnTo>
                  <a:pt x="1058286" y="828675"/>
                </a:lnTo>
                <a:lnTo>
                  <a:pt x="885056" y="548201"/>
                </a:lnTo>
                <a:lnTo>
                  <a:pt x="1111039" y="318187"/>
                </a:lnTo>
                <a:lnTo>
                  <a:pt x="1125641" y="297546"/>
                </a:lnTo>
                <a:lnTo>
                  <a:pt x="1132312" y="274443"/>
                </a:lnTo>
                <a:lnTo>
                  <a:pt x="1130810" y="250872"/>
                </a:lnTo>
                <a:lnTo>
                  <a:pt x="1120892" y="228829"/>
                </a:lnTo>
                <a:lnTo>
                  <a:pt x="1103358" y="210698"/>
                </a:lnTo>
                <a:lnTo>
                  <a:pt x="1080477" y="198658"/>
                </a:lnTo>
                <a:lnTo>
                  <a:pt x="1054301" y="193429"/>
                </a:lnTo>
                <a:lnTo>
                  <a:pt x="1026884" y="195730"/>
                </a:lnTo>
                <a:lnTo>
                  <a:pt x="714234" y="266440"/>
                </a:lnTo>
                <a:lnTo>
                  <a:pt x="574113" y="31044"/>
                </a:lnTo>
                <a:lnTo>
                  <a:pt x="540962" y="4501"/>
                </a:lnTo>
                <a:lnTo>
                  <a:pt x="529628" y="1424"/>
                </a:lnTo>
                <a:lnTo>
                  <a:pt x="517702" y="0"/>
                </a:lnTo>
                <a:close/>
              </a:path>
            </a:pathLst>
          </a:custGeom>
          <a:solidFill>
            <a:srgbClr val="3A00B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1004318" y="9970742"/>
            <a:ext cx="253365" cy="494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950">
                <a:solidFill>
                  <a:srgbClr val="3A00B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7"/>
          <p:cNvSpPr txBox="1"/>
          <p:nvPr>
            <p:ph type="title"/>
          </p:nvPr>
        </p:nvSpPr>
        <p:spPr>
          <a:xfrm>
            <a:off x="1390400" y="1464725"/>
            <a:ext cx="108651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6000">
                <a:solidFill>
                  <a:srgbClr val="FFD100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Erasmus+ training courses</a:t>
            </a:r>
            <a:endParaRPr b="0" sz="6000">
              <a:latin typeface="Roboto ExtraBold"/>
              <a:ea typeface="Roboto ExtraBold"/>
              <a:cs typeface="Roboto ExtraBold"/>
              <a:sym typeface="Roboto ExtraBold"/>
            </a:endParaRPr>
          </a:p>
        </p:txBody>
      </p:sp>
      <p:pic>
        <p:nvPicPr>
          <p:cNvPr descr="A blue sign with white text&#10;&#10;Description automatically generated with low confidence" id="113" name="Google Shape;1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92810" y="254075"/>
            <a:ext cx="2867040" cy="132784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"/>
          <p:cNvSpPr txBox="1"/>
          <p:nvPr/>
        </p:nvSpPr>
        <p:spPr>
          <a:xfrm>
            <a:off x="6514850" y="3571675"/>
            <a:ext cx="12801900" cy="53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508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Roboto"/>
              <a:buChar char="●"/>
            </a:pPr>
            <a:r>
              <a:rPr lang="et-EE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Helps </a:t>
            </a:r>
            <a:r>
              <a:rPr b="1" lang="et-EE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young people and youth workers to develop their skills</a:t>
            </a:r>
            <a:r>
              <a:rPr lang="et-EE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in leadership, project management and </a:t>
            </a:r>
            <a:r>
              <a:rPr lang="et-EE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social</a:t>
            </a:r>
            <a:r>
              <a:rPr lang="et-EE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inclusion</a:t>
            </a:r>
            <a:endParaRPr sz="3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08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Roboto"/>
              <a:buChar char="●"/>
            </a:pPr>
            <a:r>
              <a:rPr lang="et-EE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 on </a:t>
            </a:r>
            <a:r>
              <a:rPr b="1" lang="et-EE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non-fomral education methods</a:t>
            </a:r>
            <a:r>
              <a:rPr lang="et-EE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(“learning by doing”)</a:t>
            </a:r>
            <a:endParaRPr sz="3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08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Roboto"/>
              <a:buChar char="●"/>
            </a:pPr>
            <a:r>
              <a:rPr b="1" lang="et-EE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18+ years olds</a:t>
            </a:r>
            <a:endParaRPr b="1" sz="3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08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Roboto"/>
              <a:buChar char="●"/>
            </a:pPr>
            <a:r>
              <a:rPr lang="et-EE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Duration about</a:t>
            </a:r>
            <a:r>
              <a:rPr b="1" lang="et-EE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one week</a:t>
            </a:r>
            <a:endParaRPr b="1" sz="3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08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oboto"/>
              <a:buChar char="●"/>
            </a:pPr>
            <a:r>
              <a:rPr lang="et-EE" sz="3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EU grant includes support for travel costs (maximum sum), accommodation and meals, so usually it’s </a:t>
            </a:r>
            <a:r>
              <a:rPr b="1" lang="et-EE" sz="3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free for participants</a:t>
            </a:r>
            <a:endParaRPr b="1" sz="3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Management 3.0 Leadership Training for Managers" id="115" name="Google Shape;11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925" y="3700988"/>
            <a:ext cx="5261919" cy="54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ADDA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1390400" y="2876275"/>
            <a:ext cx="11817600" cy="7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31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Roboto"/>
              <a:buChar char="●"/>
            </a:pPr>
            <a:r>
              <a:rPr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EU </a:t>
            </a:r>
            <a:r>
              <a:rPr b="1"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funded volunteering program</a:t>
            </a:r>
            <a:r>
              <a:rPr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for 18-30 year-olds</a:t>
            </a:r>
            <a:endParaRPr sz="32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Roboto"/>
              <a:buChar char="●"/>
            </a:pPr>
            <a:r>
              <a:rPr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Topics: </a:t>
            </a:r>
            <a:r>
              <a:rPr b="1"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environment</a:t>
            </a:r>
            <a:r>
              <a:rPr b="1"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, social work, culture</a:t>
            </a:r>
            <a:r>
              <a:rPr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…</a:t>
            </a:r>
            <a:endParaRPr sz="32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Roboto"/>
              <a:buChar char="●"/>
            </a:pPr>
            <a:r>
              <a:rPr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You can do </a:t>
            </a:r>
            <a:r>
              <a:rPr b="1"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short-term</a:t>
            </a:r>
            <a:r>
              <a:rPr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(2wk-2months) </a:t>
            </a:r>
            <a:r>
              <a:rPr b="1"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or long-term</a:t>
            </a:r>
            <a:r>
              <a:rPr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(2-12 months) project</a:t>
            </a:r>
            <a:endParaRPr sz="32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Roboto"/>
              <a:buChar char="●"/>
            </a:pPr>
            <a:r>
              <a:rPr b="1"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Volunteering </a:t>
            </a:r>
            <a:r>
              <a:rPr b="1"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teams </a:t>
            </a:r>
            <a:r>
              <a:rPr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(2wk-2months) are group volunteering projects</a:t>
            </a:r>
            <a:endParaRPr sz="32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Roboto"/>
              <a:buChar char="●"/>
            </a:pPr>
            <a:r>
              <a:rPr b="1"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EU grant</a:t>
            </a:r>
            <a:r>
              <a:rPr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includes support for </a:t>
            </a:r>
            <a:r>
              <a:rPr b="1"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travel costs</a:t>
            </a:r>
            <a:r>
              <a:rPr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(maximum sum), accommodation and meals, travel to workplace, </a:t>
            </a:r>
            <a:r>
              <a:rPr b="1"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pocket money</a:t>
            </a:r>
            <a:r>
              <a:rPr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insurance, </a:t>
            </a:r>
            <a:r>
              <a:rPr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and support for language learning (online tool) so usually it’s </a:t>
            </a:r>
            <a:r>
              <a:rPr b="1" lang="et-EE" sz="3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free for participants</a:t>
            </a:r>
            <a:endParaRPr b="1" sz="32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blue sign with white text&#10;&#10;Description automatically generated with low confidence" id="122" name="Google Shape;1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92810" y="254075"/>
            <a:ext cx="2867040" cy="132784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8"/>
          <p:cNvSpPr txBox="1"/>
          <p:nvPr>
            <p:ph type="title"/>
          </p:nvPr>
        </p:nvSpPr>
        <p:spPr>
          <a:xfrm>
            <a:off x="1390400" y="1387800"/>
            <a:ext cx="122622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t-EE" sz="6000">
                <a:solidFill>
                  <a:srgbClr val="0000FF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European Solidarity Corps (ESC)</a:t>
            </a:r>
            <a:endParaRPr b="0" sz="6000">
              <a:solidFill>
                <a:srgbClr val="0000FF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</p:txBody>
      </p:sp>
      <p:pic>
        <p:nvPicPr>
          <p:cNvPr descr="Stand in Solidarity – SEIU Local 99" id="124" name="Google Shape;12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26575" y="5524500"/>
            <a:ext cx="7477526" cy="57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f626c76bb_0_0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3f626c76bb_0_0"/>
          <p:cNvSpPr txBox="1"/>
          <p:nvPr/>
        </p:nvSpPr>
        <p:spPr>
          <a:xfrm>
            <a:off x="7704150" y="3132900"/>
            <a:ext cx="11758500" cy="6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34975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250"/>
              <a:buFont typeface="Roboto"/>
              <a:buChar char="●"/>
            </a:pPr>
            <a:r>
              <a:rPr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Open to </a:t>
            </a:r>
            <a:r>
              <a:rPr b="1"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18-year-olds</a:t>
            </a:r>
            <a:r>
              <a:rPr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 from EU and Erasmus+ countries.</a:t>
            </a:r>
            <a:br>
              <a:rPr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25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4975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250"/>
              <a:buFont typeface="Roboto"/>
              <a:buChar char="●"/>
            </a:pPr>
            <a:r>
              <a:rPr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Selected participants get a pass to </a:t>
            </a:r>
            <a:r>
              <a:rPr b="1"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explore Europe by train</a:t>
            </a:r>
            <a:r>
              <a:rPr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25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4975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250"/>
              <a:buFont typeface="Roboto"/>
              <a:buChar char="●"/>
            </a:pPr>
            <a:r>
              <a:rPr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Encourages learning about </a:t>
            </a:r>
            <a:r>
              <a:rPr b="1"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different countries and cultures</a:t>
            </a:r>
            <a:r>
              <a:rPr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25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4975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250"/>
              <a:buFont typeface="Roboto"/>
              <a:buChar char="●"/>
            </a:pPr>
            <a:r>
              <a:rPr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Travel alone or </a:t>
            </a:r>
            <a:r>
              <a:rPr b="1"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with up to four friends</a:t>
            </a:r>
            <a:r>
              <a:rPr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25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4975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250"/>
              <a:buFont typeface="Roboto"/>
              <a:buChar char="●"/>
            </a:pPr>
            <a:r>
              <a:rPr b="1"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Extra support</a:t>
            </a:r>
            <a:r>
              <a:rPr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 is available for those with special needs.</a:t>
            </a:r>
            <a:br>
              <a:rPr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25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4975" lvl="0" marL="457200" marR="5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250"/>
              <a:buFont typeface="Roboto"/>
              <a:buChar char="●"/>
            </a:pPr>
            <a:r>
              <a:rPr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Calls for applications open</a:t>
            </a:r>
            <a:r>
              <a:rPr b="1" lang="et-EE" sz="3250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 twice a year.</a:t>
            </a:r>
            <a:endParaRPr b="1" sz="3250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03" lvl="0" marL="12065" marR="5080" rtl="0" algn="ctr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Arial"/>
              <a:buNone/>
            </a:pPr>
            <a:r>
              <a:t/>
            </a:r>
            <a:endParaRPr sz="2950">
              <a:solidFill>
                <a:srgbClr val="FFFFFF"/>
              </a:solidFill>
            </a:endParaRPr>
          </a:p>
        </p:txBody>
      </p:sp>
      <p:sp>
        <p:nvSpPr>
          <p:cNvPr id="131" name="Google Shape;131;g33f626c76bb_0_0"/>
          <p:cNvSpPr/>
          <p:nvPr/>
        </p:nvSpPr>
        <p:spPr>
          <a:xfrm>
            <a:off x="563552" y="9710658"/>
            <a:ext cx="1132839" cy="1094104"/>
          </a:xfrm>
          <a:custGeom>
            <a:rect b="b" l="l" r="r" t="t"/>
            <a:pathLst>
              <a:path extrusionOk="0" h="1094104" w="1132839">
                <a:moveTo>
                  <a:pt x="517702" y="0"/>
                </a:moveTo>
                <a:lnTo>
                  <a:pt x="469504" y="11181"/>
                </a:lnTo>
                <a:lnTo>
                  <a:pt x="434724" y="44383"/>
                </a:lnTo>
                <a:lnTo>
                  <a:pt x="373815" y="341255"/>
                </a:lnTo>
                <a:lnTo>
                  <a:pt x="73636" y="404907"/>
                </a:lnTo>
                <a:lnTo>
                  <a:pt x="27879" y="429434"/>
                </a:lnTo>
                <a:lnTo>
                  <a:pt x="1795" y="473272"/>
                </a:lnTo>
                <a:lnTo>
                  <a:pt x="0" y="496799"/>
                </a:lnTo>
                <a:lnTo>
                  <a:pt x="5720" y="518397"/>
                </a:lnTo>
                <a:lnTo>
                  <a:pt x="18185" y="536354"/>
                </a:lnTo>
                <a:lnTo>
                  <a:pt x="36621" y="548955"/>
                </a:lnTo>
                <a:lnTo>
                  <a:pt x="308341" y="669402"/>
                </a:lnTo>
                <a:lnTo>
                  <a:pt x="241411" y="991968"/>
                </a:lnTo>
                <a:lnTo>
                  <a:pt x="239490" y="1006816"/>
                </a:lnTo>
                <a:lnTo>
                  <a:pt x="239965" y="1021555"/>
                </a:lnTo>
                <a:lnTo>
                  <a:pt x="242793" y="1035840"/>
                </a:lnTo>
                <a:lnTo>
                  <a:pt x="262820" y="1070607"/>
                </a:lnTo>
                <a:lnTo>
                  <a:pt x="310218" y="1093702"/>
                </a:lnTo>
                <a:lnTo>
                  <a:pt x="338196" y="1092427"/>
                </a:lnTo>
                <a:lnTo>
                  <a:pt x="365172" y="1082452"/>
                </a:lnTo>
                <a:lnTo>
                  <a:pt x="388830" y="1064249"/>
                </a:lnTo>
                <a:lnTo>
                  <a:pt x="627546" y="814026"/>
                </a:lnTo>
                <a:lnTo>
                  <a:pt x="936720" y="957163"/>
                </a:lnTo>
                <a:lnTo>
                  <a:pt x="965973" y="965423"/>
                </a:lnTo>
                <a:lnTo>
                  <a:pt x="995798" y="964348"/>
                </a:lnTo>
                <a:lnTo>
                  <a:pt x="1023770" y="954403"/>
                </a:lnTo>
                <a:lnTo>
                  <a:pt x="1047470" y="936053"/>
                </a:lnTo>
                <a:lnTo>
                  <a:pt x="1063730" y="911722"/>
                </a:lnTo>
                <a:lnTo>
                  <a:pt x="1071157" y="884280"/>
                </a:lnTo>
                <a:lnTo>
                  <a:pt x="1069444" y="855881"/>
                </a:lnTo>
                <a:lnTo>
                  <a:pt x="1058286" y="828675"/>
                </a:lnTo>
                <a:lnTo>
                  <a:pt x="885056" y="548201"/>
                </a:lnTo>
                <a:lnTo>
                  <a:pt x="1111039" y="318187"/>
                </a:lnTo>
                <a:lnTo>
                  <a:pt x="1125641" y="297546"/>
                </a:lnTo>
                <a:lnTo>
                  <a:pt x="1132312" y="274443"/>
                </a:lnTo>
                <a:lnTo>
                  <a:pt x="1130810" y="250872"/>
                </a:lnTo>
                <a:lnTo>
                  <a:pt x="1120892" y="228829"/>
                </a:lnTo>
                <a:lnTo>
                  <a:pt x="1103358" y="210698"/>
                </a:lnTo>
                <a:lnTo>
                  <a:pt x="1080477" y="198658"/>
                </a:lnTo>
                <a:lnTo>
                  <a:pt x="1054301" y="193429"/>
                </a:lnTo>
                <a:lnTo>
                  <a:pt x="1026884" y="195730"/>
                </a:lnTo>
                <a:lnTo>
                  <a:pt x="714234" y="266440"/>
                </a:lnTo>
                <a:lnTo>
                  <a:pt x="574113" y="31044"/>
                </a:lnTo>
                <a:lnTo>
                  <a:pt x="540962" y="4501"/>
                </a:lnTo>
                <a:lnTo>
                  <a:pt x="529628" y="1424"/>
                </a:lnTo>
                <a:lnTo>
                  <a:pt x="517702" y="0"/>
                </a:lnTo>
                <a:close/>
              </a:path>
            </a:pathLst>
          </a:custGeom>
          <a:solidFill>
            <a:srgbClr val="FF2D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ue sign with white text&#10;&#10;Description automatically generated with low confidence" id="132" name="Google Shape;132;g33f626c76b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92810" y="254075"/>
            <a:ext cx="2867040" cy="132784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33f626c76bb_0_0"/>
          <p:cNvSpPr txBox="1"/>
          <p:nvPr/>
        </p:nvSpPr>
        <p:spPr>
          <a:xfrm>
            <a:off x="1003289" y="10030370"/>
            <a:ext cx="2535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1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Arial"/>
              <a:buNone/>
            </a:pPr>
            <a:r>
              <a:rPr b="0" i="0" lang="et-EE" sz="2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9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3f626c76bb_0_0"/>
          <p:cNvSpPr txBox="1"/>
          <p:nvPr/>
        </p:nvSpPr>
        <p:spPr>
          <a:xfrm>
            <a:off x="1696400" y="1212650"/>
            <a:ext cx="6780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6000">
                <a:solidFill>
                  <a:srgbClr val="3A00B5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DiscoverEU </a:t>
            </a:r>
            <a:endParaRPr sz="6000">
              <a:latin typeface="Roboto ExtraBold"/>
              <a:ea typeface="Roboto ExtraBold"/>
              <a:cs typeface="Roboto ExtraBold"/>
              <a:sym typeface="Roboto ExtraBold"/>
            </a:endParaRPr>
          </a:p>
        </p:txBody>
      </p:sp>
      <p:pic>
        <p:nvPicPr>
          <p:cNvPr id="135" name="Google Shape;135;g33f626c76bb_0_0" title="52cpIkbEsTeqs-removebg-preview-Photoroo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500" y="2755900"/>
            <a:ext cx="6257000" cy="62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EuroPee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2022-03-22T10:06:50Z</dcterms:created>
  <dc:creator>Pauline Korp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2022-03-04T00:00:00Z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2022-03-11T00:00:00Z</vt:filetime>
  </property>
</Properties>
</file>