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D0B6D1-0519-4F7C-B798-9E02CE726719}" v="14" dt="2022-05-30T11:26:34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96C9775-7076-9E53-1526-1E6F2D791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286" y="-12675873"/>
            <a:ext cx="12581286" cy="2314522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highlight>
                  <a:srgbClr val="C0C0C0"/>
                </a:highlight>
                <a:cs typeface="Calibri Light"/>
              </a:rPr>
              <a:t>Työharjoittelu Espanjassa</a:t>
            </a:r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highlight>
                  <a:srgbClr val="C0C0C0"/>
                </a:highlight>
                <a:latin typeface="Amasis MT Pro Black" panose="020B0604020202020204" pitchFamily="18" charset="0"/>
                <a:cs typeface="Calibri"/>
              </a:rPr>
              <a:t>Sevilla 4.4.-27.5.2022</a:t>
            </a:r>
            <a:endParaRPr lang="fi-FI" dirty="0">
              <a:highlight>
                <a:srgbClr val="C0C0C0"/>
              </a:highlight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puu, ulko, taivas, seuraa&#10;&#10;Kuvaus luotu automaattisesti">
            <a:extLst>
              <a:ext uri="{FF2B5EF4-FFF2-40B4-BE49-F238E27FC236}">
                <a16:creationId xmlns:a16="http://schemas.microsoft.com/office/drawing/2014/main" id="{CD77FCF8-D9F0-CECE-45E7-A06D91F3F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0" b="353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C38DD08-82B3-38B5-6E5F-43CCB2A1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i-FI" sz="4000">
                <a:solidFill>
                  <a:srgbClr val="FFFFFF"/>
                </a:solidFill>
                <a:cs typeface="Calibri Light"/>
              </a:rPr>
              <a:t>Tutkinnon osat, jotka suoritin</a:t>
            </a:r>
            <a:endParaRPr lang="fi-FI" sz="40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DCFCB6-E2E0-8B58-2B70-D2C3ABA12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Tx/>
              <a:buChar char="-"/>
            </a:pPr>
            <a:r>
              <a:rPr lang="fi-FI" sz="2000" dirty="0">
                <a:solidFill>
                  <a:srgbClr val="FFFFFF"/>
                </a:solidFill>
                <a:cs typeface="Calibri"/>
              </a:rPr>
              <a:t>Sosiaalinen vahvistaminen ja osallisuuden tukeminen</a:t>
            </a:r>
          </a:p>
          <a:p>
            <a:pPr>
              <a:buFontTx/>
              <a:buChar char="-"/>
            </a:pPr>
            <a:endParaRPr lang="fi-FI" sz="20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FFFFFF"/>
                </a:solidFill>
                <a:cs typeface="Calibri"/>
              </a:rPr>
              <a:t>-  Ammatissa ulkomailla</a:t>
            </a:r>
          </a:p>
        </p:txBody>
      </p:sp>
    </p:spTree>
    <p:extLst>
      <p:ext uri="{BB962C8B-B14F-4D97-AF65-F5344CB8AC3E}">
        <p14:creationId xmlns:p14="http://schemas.microsoft.com/office/powerpoint/2010/main" val="413743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BFAA1E-5E97-4748-BB5D-AA1EE70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Asuminen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138708-9021-CD48-E5D1-BE96DA7E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Allianssin kautta, soluasunto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väkijoukko&#10;&#10;Kuvaus luotu automaattisesti">
            <a:extLst>
              <a:ext uri="{FF2B5EF4-FFF2-40B4-BE49-F238E27FC236}">
                <a16:creationId xmlns:a16="http://schemas.microsoft.com/office/drawing/2014/main" id="{02C625AB-BAFC-1DC3-C99E-26052B4AD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9" r="-1" b="3408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1025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3740309-E746-668C-046D-64A6F99A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fi-FI" sz="3800">
                <a:solidFill>
                  <a:schemeClr val="bg1"/>
                </a:solidFill>
                <a:cs typeface="Calibri Light"/>
              </a:rPr>
              <a:t>Työpaikka</a:t>
            </a:r>
            <a:endParaRPr lang="fi-FI" sz="3800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BC052D-F4D0-9C45-AF64-B65CB5F3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  <a:cs typeface="Calibri"/>
              </a:rPr>
              <a:t>CEEE </a:t>
            </a:r>
            <a:r>
              <a:rPr lang="fi-FI" sz="2000">
                <a:solidFill>
                  <a:schemeClr val="bg1"/>
                </a:solidFill>
                <a:cs typeface="Calibri"/>
              </a:rPr>
              <a:t>Directora</a:t>
            </a:r>
            <a:r>
              <a:rPr lang="fi-FI" sz="2000" dirty="0">
                <a:solidFill>
                  <a:schemeClr val="bg1"/>
                </a:solidFill>
                <a:cs typeface="Calibri"/>
              </a:rPr>
              <a:t> Mercedes </a:t>
            </a:r>
            <a:r>
              <a:rPr lang="fi-FI" sz="2000">
                <a:solidFill>
                  <a:schemeClr val="bg1"/>
                </a:solidFill>
                <a:cs typeface="Calibri"/>
              </a:rPr>
              <a:t>Sanroma</a:t>
            </a:r>
            <a:endParaRPr lang="fi-FI" sz="20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  <a:cs typeface="Calibri"/>
              </a:rPr>
              <a:t>Erityiskoulu, jossa on kehitysvammaisia ja neurologisista vammoista kärsiviä 3-21 vuotiaita lapsia ja nuoria</a:t>
            </a: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  <a:cs typeface="Calibri"/>
              </a:rPr>
              <a:t>Mitä tein?</a:t>
            </a: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Kuva 6" descr="Kuva, joka sisältää kohteen teksti, televisio, valkokangas, näyttö&#10;&#10;Kuvaus luotu automaattisesti">
            <a:extLst>
              <a:ext uri="{FF2B5EF4-FFF2-40B4-BE49-F238E27FC236}">
                <a16:creationId xmlns:a16="http://schemas.microsoft.com/office/drawing/2014/main" id="{C0D57567-B278-A460-4668-E0A2E2C6F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04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teksti, henkilö, poseeraaminen&#10;&#10;Kuvaus luotu automaattisesti">
            <a:extLst>
              <a:ext uri="{FF2B5EF4-FFF2-40B4-BE49-F238E27FC236}">
                <a16:creationId xmlns:a16="http://schemas.microsoft.com/office/drawing/2014/main" id="{2554A773-4284-6B5D-5C23-0370ACDF5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384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, henkilö, sisä&#10;&#10;Kuvaus luotu automaattisesti">
            <a:extLst>
              <a:ext uri="{FF2B5EF4-FFF2-40B4-BE49-F238E27FC236}">
                <a16:creationId xmlns:a16="http://schemas.microsoft.com/office/drawing/2014/main" id="{34B4004D-1CAF-100A-83AD-AD25F234F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9" r="1" b="33836"/>
          <a:stretch/>
        </p:blipFill>
        <p:spPr>
          <a:xfrm>
            <a:off x="-154045" y="-85794"/>
            <a:ext cx="12497042" cy="70295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2A7A5DF-D0D2-564F-705E-ABE8FF15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i-FI" sz="5000"/>
              <a:t>Tutkinnon osan suorittaminen eri maassa oli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8114ED-7156-6628-82DA-666E71600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/>
              <a:t>-Erilaista, kulttuurin vaikutus nuorisotyöhön suuri</a:t>
            </a:r>
          </a:p>
          <a:p>
            <a:pPr marL="0" indent="0">
              <a:buNone/>
            </a:pPr>
            <a:endParaRPr lang="fi-FI" sz="2000"/>
          </a:p>
          <a:p>
            <a:pPr marL="0" indent="0">
              <a:buNone/>
            </a:pPr>
            <a:r>
              <a:rPr lang="fi-FI" sz="2000"/>
              <a:t>-Kielimuuri suurin haaste</a:t>
            </a:r>
          </a:p>
          <a:p>
            <a:pPr marL="0" indent="0">
              <a:buNone/>
            </a:pP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1313493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02A4FE-3FDC-4457-848E-C4DFDA39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Elämäni jakson aikana</a:t>
            </a:r>
            <a:endParaRPr lang="fi-FI" sz="4000"/>
          </a:p>
        </p:txBody>
      </p:sp>
      <p:pic>
        <p:nvPicPr>
          <p:cNvPr id="7" name="Kuva 6" descr="Kuva, joka sisältää kohteen taivas, ulko, vesi, joki&#10;&#10;Kuvaus luotu automaattisesti">
            <a:extLst>
              <a:ext uri="{FF2B5EF4-FFF2-40B4-BE49-F238E27FC236}">
                <a16:creationId xmlns:a16="http://schemas.microsoft.com/office/drawing/2014/main" id="{7864ADC7-93CA-61DC-3BC7-EA53BF7F3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b="30886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5" name="Kuva 4" descr="Kuva, joka sisältää kohteen henkilöt, ryhmä&#10;&#10;Kuvaus luotu automaattisesti">
            <a:extLst>
              <a:ext uri="{FF2B5EF4-FFF2-40B4-BE49-F238E27FC236}">
                <a16:creationId xmlns:a16="http://schemas.microsoft.com/office/drawing/2014/main" id="{585D06E2-C9EA-D673-F288-0B7840275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1" b="3179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9" name="Kuva 8" descr="Kuva, joka sisältää kohteen henkilö, ulko, henkilöt, ryhmä&#10;&#10;Kuvaus luotu automaattisesti">
            <a:extLst>
              <a:ext uri="{FF2B5EF4-FFF2-40B4-BE49-F238E27FC236}">
                <a16:creationId xmlns:a16="http://schemas.microsoft.com/office/drawing/2014/main" id="{E063E507-B853-A9C0-8EE0-3A2D6B908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6" r="-1" b="17196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9EFA9A-CE12-1484-6F3D-C27FF08D3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-Kulttuurishokki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-Uudet tuttavuudet, sosialisoituminen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-Sää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-</a:t>
            </a:r>
            <a:r>
              <a:rPr lang="fi-FI" sz="2000" dirty="0" err="1"/>
              <a:t>Semana</a:t>
            </a:r>
            <a:r>
              <a:rPr lang="fi-FI" sz="2000" dirty="0"/>
              <a:t> Santa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-</a:t>
            </a:r>
            <a:r>
              <a:rPr lang="fi-FI" sz="2000" dirty="0" err="1"/>
              <a:t>Feria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65732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BBA419-A38E-D299-C29A-922A4E82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fi-FI" sz="4000"/>
              <a:t>Opin</a:t>
            </a:r>
          </a:p>
        </p:txBody>
      </p:sp>
      <p:pic>
        <p:nvPicPr>
          <p:cNvPr id="9" name="Kuva 8" descr="Kuva, joka sisältää kohteen taivas, ulko, useat&#10;&#10;Kuvaus luotu automaattisesti">
            <a:extLst>
              <a:ext uri="{FF2B5EF4-FFF2-40B4-BE49-F238E27FC236}">
                <a16:creationId xmlns:a16="http://schemas.microsoft.com/office/drawing/2014/main" id="{AAE1F009-287D-FA61-BE05-7437FA085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3" r="1" b="11938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Kuva 6" descr="Kuva, joka sisältää kohteen ulko, torni, palvontapaikka&#10;&#10;Kuvaus luotu automaattisesti">
            <a:extLst>
              <a:ext uri="{FF2B5EF4-FFF2-40B4-BE49-F238E27FC236}">
                <a16:creationId xmlns:a16="http://schemas.microsoft.com/office/drawing/2014/main" id="{92CBC6B4-A21C-D0E6-397E-118ECFB52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8" b="-3"/>
          <a:stretch/>
        </p:blipFill>
        <p:spPr>
          <a:xfrm rot="5400000">
            <a:off x="3023787" y="174280"/>
            <a:ext cx="3339649" cy="2991088"/>
          </a:xfrm>
          <a:prstGeom prst="rect">
            <a:avLst/>
          </a:prstGeom>
        </p:spPr>
      </p:pic>
      <p:pic>
        <p:nvPicPr>
          <p:cNvPr id="5" name="Kuva 4" descr="Kuva, joka sisältää kohteen rakennus, kaari&#10;&#10;Kuvaus luotu automaattisesti">
            <a:extLst>
              <a:ext uri="{FF2B5EF4-FFF2-40B4-BE49-F238E27FC236}">
                <a16:creationId xmlns:a16="http://schemas.microsoft.com/office/drawing/2014/main" id="{525908DB-C9EE-9FEA-6F52-BA60E67E2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7" r="-2" b="26260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7FD75-4DC4-C3A2-3054-DC702941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900"/>
              <a:t>Alastani</a:t>
            </a:r>
          </a:p>
          <a:p>
            <a:pPr>
              <a:buFontTx/>
              <a:buChar char="-"/>
            </a:pPr>
            <a:r>
              <a:rPr lang="fi-FI" sz="1900"/>
              <a:t>Kehitysvammaisten kanssa yleisestä toimimisesta</a:t>
            </a:r>
          </a:p>
          <a:p>
            <a:pPr>
              <a:buFontTx/>
              <a:buChar char="-"/>
            </a:pPr>
            <a:r>
              <a:rPr lang="fi-FI" sz="1900"/>
              <a:t>Miten eri kulttuuri vaikuttaa nuorisotyöhön</a:t>
            </a:r>
          </a:p>
          <a:p>
            <a:pPr>
              <a:buFontTx/>
              <a:buChar char="-"/>
            </a:pPr>
            <a:endParaRPr lang="fi-FI" sz="1900"/>
          </a:p>
          <a:p>
            <a:pPr marL="0" indent="0">
              <a:buNone/>
            </a:pPr>
            <a:r>
              <a:rPr lang="fi-FI" sz="1900"/>
              <a:t>Itsestäni</a:t>
            </a:r>
          </a:p>
          <a:p>
            <a:pPr>
              <a:buFontTx/>
              <a:buChar char="-"/>
            </a:pPr>
            <a:r>
              <a:rPr lang="fi-FI" sz="1900"/>
              <a:t>Olemaan itsevarmempi ja rohkeampi</a:t>
            </a:r>
          </a:p>
          <a:p>
            <a:pPr>
              <a:buFontTx/>
              <a:buChar char="-"/>
            </a:pPr>
            <a:r>
              <a:rPr lang="fi-FI" sz="1900"/>
              <a:t>Luottamaan kykyihini</a:t>
            </a:r>
          </a:p>
          <a:p>
            <a:pPr>
              <a:buFontTx/>
              <a:buChar char="-"/>
            </a:pPr>
            <a:r>
              <a:rPr lang="fi-FI" sz="1900"/>
              <a:t>Tykkääväni työstä vammaisten kanssa</a:t>
            </a:r>
          </a:p>
          <a:p>
            <a:pPr>
              <a:buFontTx/>
              <a:buChar char="-"/>
            </a:pPr>
            <a:endParaRPr lang="fi-FI" sz="1900"/>
          </a:p>
        </p:txBody>
      </p:sp>
    </p:spTree>
    <p:extLst>
      <p:ext uri="{BB962C8B-B14F-4D97-AF65-F5344CB8AC3E}">
        <p14:creationId xmlns:p14="http://schemas.microsoft.com/office/powerpoint/2010/main" val="410927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DBAF2A3-685C-0394-EAB5-96D2985C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 sz="4100"/>
              <a:t>Ohjeita opiskelijoille, jotka miettivät lähtemistä kv-jaksolle</a:t>
            </a:r>
          </a:p>
        </p:txBody>
      </p:sp>
      <p:pic>
        <p:nvPicPr>
          <p:cNvPr id="5" name="Kuva 4" descr="Kuva, joka sisältää kohteen ulko, puu, taivas, katu&#10;&#10;Kuvaus luotu automaattisesti">
            <a:extLst>
              <a:ext uri="{FF2B5EF4-FFF2-40B4-BE49-F238E27FC236}">
                <a16:creationId xmlns:a16="http://schemas.microsoft.com/office/drawing/2014/main" id="{FC50BEBC-389F-9742-A92A-622A5FC87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2" b="1676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F5FCE1-7750-5A3F-91F5-60A31BE8F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sz="2000" dirty="0"/>
              <a:t>Älä yliajattele liikaa</a:t>
            </a:r>
          </a:p>
          <a:p>
            <a:pPr>
              <a:buFontTx/>
              <a:buChar char="-"/>
            </a:pPr>
            <a:r>
              <a:rPr lang="fi-FI" sz="2000" dirty="0"/>
              <a:t>Ota mahdollisuudet vastaan</a:t>
            </a:r>
          </a:p>
          <a:p>
            <a:pPr>
              <a:buFontTx/>
              <a:buChar char="-"/>
            </a:pPr>
            <a:r>
              <a:rPr lang="fi-FI" sz="2000" dirty="0"/>
              <a:t>Tutustu uuteen kulttuuriin</a:t>
            </a:r>
          </a:p>
          <a:p>
            <a:pPr>
              <a:buFontTx/>
              <a:buChar char="-"/>
            </a:pPr>
            <a:r>
              <a:rPr lang="fi-FI" sz="2000" dirty="0"/>
              <a:t>Suosittelen kaikille, joilla on intoa ja rohkeutta lähteä!</a:t>
            </a:r>
          </a:p>
        </p:txBody>
      </p:sp>
    </p:spTree>
    <p:extLst>
      <p:ext uri="{BB962C8B-B14F-4D97-AF65-F5344CB8AC3E}">
        <p14:creationId xmlns:p14="http://schemas.microsoft.com/office/powerpoint/2010/main" val="579860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128</Words>
  <Application>Microsoft Office PowerPoint</Application>
  <PresentationFormat>Laajakuva</PresentationFormat>
  <Paragraphs>44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3" baseType="lpstr">
      <vt:lpstr>Amasis MT Pro Black</vt:lpstr>
      <vt:lpstr>Arial</vt:lpstr>
      <vt:lpstr>Calibri</vt:lpstr>
      <vt:lpstr>Calibri Light</vt:lpstr>
      <vt:lpstr>Office-teema</vt:lpstr>
      <vt:lpstr>Työharjoittelu Espanjassa</vt:lpstr>
      <vt:lpstr>Tutkinnon osat, jotka suoritin</vt:lpstr>
      <vt:lpstr>Asuminen</vt:lpstr>
      <vt:lpstr>Työpaikka</vt:lpstr>
      <vt:lpstr>Tutkinnon osan suorittaminen eri maassa oli</vt:lpstr>
      <vt:lpstr>Elämäni jakson aikana</vt:lpstr>
      <vt:lpstr>Opin</vt:lpstr>
      <vt:lpstr>Ohjeita opiskelijoille, jotka miettivät lähtemistä kv-jaksolle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Anna Teniö</dc:creator>
  <cp:lastModifiedBy>Anna Teniö</cp:lastModifiedBy>
  <cp:revision>51</cp:revision>
  <dcterms:created xsi:type="dcterms:W3CDTF">2022-05-17T14:21:11Z</dcterms:created>
  <dcterms:modified xsi:type="dcterms:W3CDTF">2022-06-01T10:37:07Z</dcterms:modified>
</cp:coreProperties>
</file>