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837" r:id="rId5"/>
    <p:sldMasterId id="2147483835" r:id="rId6"/>
    <p:sldMasterId id="2147483751" r:id="rId7"/>
    <p:sldMasterId id="2147483787" r:id="rId8"/>
    <p:sldMasterId id="2147483776" r:id="rId9"/>
    <p:sldMasterId id="2147483808" r:id="rId10"/>
    <p:sldMasterId id="2147483820" r:id="rId11"/>
  </p:sldMasterIdLst>
  <p:notesMasterIdLst>
    <p:notesMasterId r:id="rId42"/>
  </p:notesMasterIdLst>
  <p:sldIdLst>
    <p:sldId id="267" r:id="rId12"/>
    <p:sldId id="258" r:id="rId13"/>
    <p:sldId id="279" r:id="rId14"/>
    <p:sldId id="409" r:id="rId15"/>
    <p:sldId id="419" r:id="rId16"/>
    <p:sldId id="411" r:id="rId17"/>
    <p:sldId id="421" r:id="rId18"/>
    <p:sldId id="374" r:id="rId19"/>
    <p:sldId id="259" r:id="rId20"/>
    <p:sldId id="260" r:id="rId21"/>
    <p:sldId id="280" r:id="rId22"/>
    <p:sldId id="281" r:id="rId23"/>
    <p:sldId id="282" r:id="rId24"/>
    <p:sldId id="297" r:id="rId25"/>
    <p:sldId id="283" r:id="rId26"/>
    <p:sldId id="422" r:id="rId27"/>
    <p:sldId id="299" r:id="rId28"/>
    <p:sldId id="295" r:id="rId29"/>
    <p:sldId id="296" r:id="rId30"/>
    <p:sldId id="420" r:id="rId31"/>
    <p:sldId id="301" r:id="rId32"/>
    <p:sldId id="300" r:id="rId33"/>
    <p:sldId id="292" r:id="rId34"/>
    <p:sldId id="423" r:id="rId35"/>
    <p:sldId id="284" r:id="rId36"/>
    <p:sldId id="286" r:id="rId37"/>
    <p:sldId id="289" r:id="rId38"/>
    <p:sldId id="290" r:id="rId39"/>
    <p:sldId id="291" r:id="rId40"/>
    <p:sldId id="278" r:id="rId41"/>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3817" autoAdjust="0"/>
  </p:normalViewPr>
  <p:slideViewPr>
    <p:cSldViewPr snapToGrid="0" showGuides="1">
      <p:cViewPr varScale="1">
        <p:scale>
          <a:sx n="68" d="100"/>
          <a:sy n="68" d="100"/>
        </p:scale>
        <p:origin x="78" y="18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7" d="100"/>
          <a:sy n="47" d="100"/>
        </p:scale>
        <p:origin x="2800" y="5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2747F81-45BC-4B55-BF78-CEDA8C87DBD7}" type="datetimeFigureOut">
              <a:rPr lang="fi-FI" smtClean="0"/>
              <a:t>7.6.2024</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7"/>
            <a:ext cx="2918831" cy="495028"/>
          </a:xfrm>
          <a:prstGeom prst="rect">
            <a:avLst/>
          </a:prstGeom>
        </p:spPr>
        <p:txBody>
          <a:bodyPr vert="horz" lIns="91440" tIns="45720" rIns="91440" bIns="45720" rtlCol="0" anchor="b"/>
          <a:lstStyle>
            <a:lvl1pPr algn="r">
              <a:defRPr sz="1200"/>
            </a:lvl1pPr>
          </a:lstStyle>
          <a:p>
            <a:fld id="{4A797B14-1F88-4453-9969-0486C16AAA87}" type="slidenum">
              <a:rPr lang="fi-FI" smtClean="0"/>
              <a:t>‹#›</a:t>
            </a:fld>
            <a:endParaRPr lang="fi-FI"/>
          </a:p>
        </p:txBody>
      </p:sp>
    </p:spTree>
    <p:extLst>
      <p:ext uri="{BB962C8B-B14F-4D97-AF65-F5344CB8AC3E}">
        <p14:creationId xmlns:p14="http://schemas.microsoft.com/office/powerpoint/2010/main" val="94227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3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7E0C3E-F52B-4352-9CAD-191A293277F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A84438-354D-4E38-BAAC-304305FF3C9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2DE7809-3A20-4987-81CF-7CE65164301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8D9680F-E952-4D11-9737-3E75FAFDBF8C}"/>
              </a:ext>
            </a:extLst>
          </p:cNvPr>
          <p:cNvSpPr>
            <a:spLocks noGrp="1"/>
          </p:cNvSpPr>
          <p:nvPr>
            <p:ph type="dt" sz="half" idx="10"/>
          </p:nvPr>
        </p:nvSpPr>
        <p:spPr/>
        <p:txBody>
          <a:bodyPr/>
          <a:lstStyle/>
          <a:p>
            <a:fld id="{F7635826-5703-4BBD-AEC4-F887E093693D}" type="datetimeFigureOut">
              <a:rPr lang="fi-FI" smtClean="0"/>
              <a:t>7.6.2024</a:t>
            </a:fld>
            <a:endParaRPr lang="fi-FI"/>
          </a:p>
        </p:txBody>
      </p:sp>
      <p:sp>
        <p:nvSpPr>
          <p:cNvPr id="6" name="Alatunnisteen paikkamerkki 5">
            <a:extLst>
              <a:ext uri="{FF2B5EF4-FFF2-40B4-BE49-F238E27FC236}">
                <a16:creationId xmlns:a16="http://schemas.microsoft.com/office/drawing/2014/main" id="{C875D4FC-738E-449B-9FFD-4DDDA33C56A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B945A6D-E993-48A8-AC09-299F9C7656F3}"/>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66964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7D323-D09E-4FE8-8BFA-25B726A1FF0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A447047-2B30-4C15-8B08-6C130CB4A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51B9558-4A00-4F2A-92A6-46BECB86429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5490000-70E6-4DD1-A25B-2393C6336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4E9000A-9B50-4AE8-9A40-0D41D97818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D8C2DDA-6CFE-4EE6-A862-BABD4CFF89F8}"/>
              </a:ext>
            </a:extLst>
          </p:cNvPr>
          <p:cNvSpPr>
            <a:spLocks noGrp="1"/>
          </p:cNvSpPr>
          <p:nvPr>
            <p:ph type="dt" sz="half" idx="10"/>
          </p:nvPr>
        </p:nvSpPr>
        <p:spPr/>
        <p:txBody>
          <a:bodyPr/>
          <a:lstStyle/>
          <a:p>
            <a:fld id="{F7635826-5703-4BBD-AEC4-F887E093693D}" type="datetimeFigureOut">
              <a:rPr lang="fi-FI" smtClean="0"/>
              <a:t>7.6.2024</a:t>
            </a:fld>
            <a:endParaRPr lang="fi-FI"/>
          </a:p>
        </p:txBody>
      </p:sp>
      <p:sp>
        <p:nvSpPr>
          <p:cNvPr id="8" name="Alatunnisteen paikkamerkki 7">
            <a:extLst>
              <a:ext uri="{FF2B5EF4-FFF2-40B4-BE49-F238E27FC236}">
                <a16:creationId xmlns:a16="http://schemas.microsoft.com/office/drawing/2014/main" id="{681EEF58-1DAF-4FFB-98AB-1DBF979CF8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798ED7-FE5C-431D-B8F8-60D3619FF2F9}"/>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24159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3E4DBBA-FA7F-4A54-8F23-3F9B09CC923D}"/>
              </a:ext>
            </a:extLst>
          </p:cNvPr>
          <p:cNvSpPr>
            <a:spLocks noGrp="1"/>
          </p:cNvSpPr>
          <p:nvPr>
            <p:ph type="dt" sz="half" idx="10"/>
          </p:nvPr>
        </p:nvSpPr>
        <p:spPr/>
        <p:txBody>
          <a:bodyPr/>
          <a:lstStyle/>
          <a:p>
            <a:fld id="{145DA420-5AD8-4C3F-9F02-208C20551794}" type="datetimeFigureOut">
              <a:rPr lang="fi-FI" smtClean="0"/>
              <a:t>7.6.2024</a:t>
            </a:fld>
            <a:endParaRPr lang="fi-FI"/>
          </a:p>
        </p:txBody>
      </p:sp>
      <p:sp>
        <p:nvSpPr>
          <p:cNvPr id="3" name="Alatunnisteen paikkamerkki 2">
            <a:extLst>
              <a:ext uri="{FF2B5EF4-FFF2-40B4-BE49-F238E27FC236}">
                <a16:creationId xmlns:a16="http://schemas.microsoft.com/office/drawing/2014/main" id="{66CAAACE-59F7-4133-AD5D-8437B02769B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A9B549E8-767E-43FC-81D5-1E4726359512}"/>
              </a:ext>
            </a:extLst>
          </p:cNvPr>
          <p:cNvSpPr>
            <a:spLocks noGrp="1"/>
          </p:cNvSpPr>
          <p:nvPr>
            <p:ph type="sldNum" sz="quarter" idx="12"/>
          </p:nvPr>
        </p:nvSpPr>
        <p:spPr>
          <a:xfrm>
            <a:off x="8610600" y="6356350"/>
            <a:ext cx="2743200" cy="365125"/>
          </a:xfrm>
          <a:prstGeom prst="rect">
            <a:avLst/>
          </a:prstGeom>
        </p:spPr>
        <p:txBody>
          <a:bodyPr/>
          <a:lstStyle/>
          <a:p>
            <a:fld id="{51C49C0C-01F7-4116-B8F5-1ACA68130DCB}" type="slidenum">
              <a:rPr lang="fi-FI" smtClean="0"/>
              <a:t>‹#›</a:t>
            </a:fld>
            <a:endParaRPr lang="fi-FI"/>
          </a:p>
        </p:txBody>
      </p:sp>
    </p:spTree>
    <p:extLst>
      <p:ext uri="{BB962C8B-B14F-4D97-AF65-F5344CB8AC3E}">
        <p14:creationId xmlns:p14="http://schemas.microsoft.com/office/powerpoint/2010/main" val="386596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5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44043-591A-405E-B1EE-55E805A79F5E}"/>
              </a:ext>
            </a:extLst>
          </p:cNvPr>
          <p:cNvSpPr>
            <a:spLocks noGrp="1"/>
          </p:cNvSpPr>
          <p:nvPr>
            <p:ph type="title" hasCustomPrompt="1"/>
          </p:nvPr>
        </p:nvSpPr>
        <p:spPr/>
        <p:txBody>
          <a:bodyPr/>
          <a:lstStyle>
            <a:lvl1pPr>
              <a:defRPr/>
            </a:lvl1pPr>
          </a:lstStyle>
          <a:p>
            <a:r>
              <a:rPr lang="fi-FI" dirty="0"/>
              <a:t>Piiri 107-A</a:t>
            </a:r>
          </a:p>
        </p:txBody>
      </p:sp>
      <p:sp>
        <p:nvSpPr>
          <p:cNvPr id="3" name="Sisällön paikkamerkki 2">
            <a:extLst>
              <a:ext uri="{FF2B5EF4-FFF2-40B4-BE49-F238E27FC236}">
                <a16:creationId xmlns:a16="http://schemas.microsoft.com/office/drawing/2014/main" id="{2F93056E-DD84-48E4-96B4-34008FF3B994}"/>
              </a:ext>
            </a:extLst>
          </p:cNvPr>
          <p:cNvSpPr>
            <a:spLocks noGrp="1"/>
          </p:cNvSpPr>
          <p:nvPr>
            <p:ph idx="1" hasCustomPrompt="1"/>
          </p:nvPr>
        </p:nvSpPr>
        <p:spPr/>
        <p:txBody>
          <a:bodyPr/>
          <a:lstStyle>
            <a:lvl1pPr>
              <a:defRPr/>
            </a:lvl1pPr>
            <a:lvl2pPr marL="457200" indent="0">
              <a:buNone/>
              <a:defRPr/>
            </a:lvl2pPr>
            <a:lvl3pPr marL="914400" indent="0">
              <a:buNone/>
              <a:defRPr/>
            </a:lvl3pPr>
            <a:lvl5pPr marL="1828800" indent="0">
              <a:buNone/>
              <a:defRPr/>
            </a:lvl5pPr>
          </a:lstStyle>
          <a:p>
            <a:pPr lvl="0"/>
            <a:r>
              <a:rPr lang="fi-FI" dirty="0"/>
              <a:t>Muokkaa tekstin perustyyliä</a:t>
            </a:r>
          </a:p>
        </p:txBody>
      </p:sp>
    </p:spTree>
    <p:extLst>
      <p:ext uri="{BB962C8B-B14F-4D97-AF65-F5344CB8AC3E}">
        <p14:creationId xmlns:p14="http://schemas.microsoft.com/office/powerpoint/2010/main" val="150638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3BE03-2970-414A-BE04-18F4CB399774}"/>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34033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9949E9-1791-4294-BA79-F9F0F372057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744C798-9455-41C2-8F71-524553C83C76}"/>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4CB24F6A-3DFE-412F-913D-DE9054BE5B0D}"/>
              </a:ext>
            </a:extLst>
          </p:cNvPr>
          <p:cNvSpPr>
            <a:spLocks noGrp="1"/>
          </p:cNvSpPr>
          <p:nvPr>
            <p:ph type="dt" sz="half" idx="10"/>
          </p:nvPr>
        </p:nvSpPr>
        <p:spPr/>
        <p:txBody>
          <a:bodyPr/>
          <a:lstStyle/>
          <a:p>
            <a:fld id="{33487520-0497-4055-9E51-80CE5E161F0E}" type="datetimeFigureOut">
              <a:rPr lang="fi-FI" smtClean="0"/>
              <a:t>7.6.2024</a:t>
            </a:fld>
            <a:endParaRPr lang="fi-FI"/>
          </a:p>
        </p:txBody>
      </p:sp>
      <p:sp>
        <p:nvSpPr>
          <p:cNvPr id="5" name="Alatunnisteen paikkamerkki 4">
            <a:extLst>
              <a:ext uri="{FF2B5EF4-FFF2-40B4-BE49-F238E27FC236}">
                <a16:creationId xmlns:a16="http://schemas.microsoft.com/office/drawing/2014/main" id="{84B1999B-74A9-4EC4-9183-00F2E777C5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B7D105-DFF1-410A-BE31-425884679C50}"/>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6655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B0FB6-5C07-473E-9BDA-371E0A472C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C50BEB3-21C5-4EE2-8DC3-CD6E884BED9C}"/>
              </a:ext>
            </a:extLst>
          </p:cNvPr>
          <p:cNvSpPr>
            <a:spLocks noGrp="1"/>
          </p:cNvSpPr>
          <p:nvPr>
            <p:ph type="dt" sz="half" idx="10"/>
          </p:nvPr>
        </p:nvSpPr>
        <p:spPr/>
        <p:txBody>
          <a:bodyPr/>
          <a:lstStyle/>
          <a:p>
            <a:fld id="{33487520-0497-4055-9E51-80CE5E161F0E}" type="datetimeFigureOut">
              <a:rPr lang="fi-FI" smtClean="0"/>
              <a:t>7.6.2024</a:t>
            </a:fld>
            <a:endParaRPr lang="fi-FI"/>
          </a:p>
        </p:txBody>
      </p:sp>
      <p:sp>
        <p:nvSpPr>
          <p:cNvPr id="4" name="Alatunnisteen paikkamerkki 3">
            <a:extLst>
              <a:ext uri="{FF2B5EF4-FFF2-40B4-BE49-F238E27FC236}">
                <a16:creationId xmlns:a16="http://schemas.microsoft.com/office/drawing/2014/main" id="{08CD446D-3330-4B0B-AAC8-4407EEAABCD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A16A05F-E6E9-4468-AB6B-49585C9FD741}"/>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23911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8EBD8-B6EF-4F80-B6EA-21BCA664CC3D}"/>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C98AE904-1E21-4608-A956-E6A19D2C4A11}"/>
              </a:ext>
            </a:extLst>
          </p:cNvPr>
          <p:cNvSpPr>
            <a:spLocks noGrp="1"/>
          </p:cNvSpPr>
          <p:nvPr>
            <p:ph sz="half" idx="1"/>
          </p:nvPr>
        </p:nvSpPr>
        <p:spPr>
          <a:xfrm>
            <a:off x="946352"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A33DC89-F7DE-44B9-8E2A-7C88AB77E5F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CE5CF19-1C2B-4796-BC55-0F548A3F3A76}"/>
              </a:ext>
            </a:extLst>
          </p:cNvPr>
          <p:cNvSpPr>
            <a:spLocks noGrp="1"/>
          </p:cNvSpPr>
          <p:nvPr>
            <p:ph type="dt" sz="half" idx="10"/>
          </p:nvPr>
        </p:nvSpPr>
        <p:spPr/>
        <p:txBody>
          <a:bodyPr/>
          <a:lstStyle/>
          <a:p>
            <a:fld id="{33487520-0497-4055-9E51-80CE5E161F0E}" type="datetimeFigureOut">
              <a:rPr lang="fi-FI" smtClean="0"/>
              <a:t>7.6.2024</a:t>
            </a:fld>
            <a:endParaRPr lang="fi-FI"/>
          </a:p>
        </p:txBody>
      </p:sp>
      <p:sp>
        <p:nvSpPr>
          <p:cNvPr id="6" name="Alatunnisteen paikkamerkki 5">
            <a:extLst>
              <a:ext uri="{FF2B5EF4-FFF2-40B4-BE49-F238E27FC236}">
                <a16:creationId xmlns:a16="http://schemas.microsoft.com/office/drawing/2014/main" id="{D4449FB4-5995-481E-B2F3-D3C6DD47E29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CC45554-81C8-4405-BB1D-3292C8CF326B}"/>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499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9D2A4-893C-46AC-9030-1997BCDD4543}"/>
              </a:ext>
            </a:extLst>
          </p:cNvPr>
          <p:cNvSpPr>
            <a:spLocks noGrp="1"/>
          </p:cNvSpPr>
          <p:nvPr>
            <p:ph type="title"/>
          </p:nvPr>
        </p:nvSpPr>
        <p:spPr>
          <a:xfrm>
            <a:off x="928276"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26BAC12-4A60-4447-A1B9-77BCCCFE36B7}"/>
              </a:ext>
            </a:extLst>
          </p:cNvPr>
          <p:cNvSpPr>
            <a:spLocks noGrp="1"/>
          </p:cNvSpPr>
          <p:nvPr>
            <p:ph type="body" idx="1"/>
          </p:nvPr>
        </p:nvSpPr>
        <p:spPr>
          <a:xfrm>
            <a:off x="95777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04D36EEE-11C5-415A-8E48-BA3DF86FCD81}"/>
              </a:ext>
            </a:extLst>
          </p:cNvPr>
          <p:cNvSpPr>
            <a:spLocks noGrp="1"/>
          </p:cNvSpPr>
          <p:nvPr>
            <p:ph sz="half" idx="2"/>
          </p:nvPr>
        </p:nvSpPr>
        <p:spPr>
          <a:xfrm>
            <a:off x="947940" y="2505075"/>
            <a:ext cx="5157787"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8586C84D-7FEF-4F69-ADAD-27034CA0A48E}"/>
              </a:ext>
            </a:extLst>
          </p:cNvPr>
          <p:cNvSpPr>
            <a:spLocks noGrp="1"/>
          </p:cNvSpPr>
          <p:nvPr>
            <p:ph type="body" sz="quarter" idx="3"/>
          </p:nvPr>
        </p:nvSpPr>
        <p:spPr>
          <a:xfrm>
            <a:off x="619186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A36FC4B1-496B-4C61-8BA3-9D879AB6633E}"/>
              </a:ext>
            </a:extLst>
          </p:cNvPr>
          <p:cNvSpPr>
            <a:spLocks noGrp="1"/>
          </p:cNvSpPr>
          <p:nvPr>
            <p:ph sz="quarter" idx="4"/>
          </p:nvPr>
        </p:nvSpPr>
        <p:spPr>
          <a:xfrm>
            <a:off x="6191864" y="2505075"/>
            <a:ext cx="5183188"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4BD2059B-33D9-4EE9-A6E3-8AE749B828F4}"/>
              </a:ext>
            </a:extLst>
          </p:cNvPr>
          <p:cNvSpPr>
            <a:spLocks noGrp="1"/>
          </p:cNvSpPr>
          <p:nvPr>
            <p:ph type="dt" sz="half" idx="10"/>
          </p:nvPr>
        </p:nvSpPr>
        <p:spPr/>
        <p:txBody>
          <a:bodyPr/>
          <a:lstStyle/>
          <a:p>
            <a:fld id="{33487520-0497-4055-9E51-80CE5E161F0E}" type="datetimeFigureOut">
              <a:rPr lang="fi-FI" smtClean="0"/>
              <a:t>7.6.2024</a:t>
            </a:fld>
            <a:endParaRPr lang="fi-FI"/>
          </a:p>
        </p:txBody>
      </p:sp>
      <p:sp>
        <p:nvSpPr>
          <p:cNvPr id="8" name="Alatunnisteen paikkamerkki 7">
            <a:extLst>
              <a:ext uri="{FF2B5EF4-FFF2-40B4-BE49-F238E27FC236}">
                <a16:creationId xmlns:a16="http://schemas.microsoft.com/office/drawing/2014/main" id="{1F26B213-1157-4143-AC36-8C64EB6AA6A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989C478-2770-4219-86FD-3B9A57AB60E2}"/>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3636623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28258E-4994-4FF0-9DED-112D2389F9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1446A66-5E9E-48CE-B874-048D3714767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DC1A38-09B4-400A-BD8A-0CF57379F38E}"/>
              </a:ext>
            </a:extLst>
          </p:cNvPr>
          <p:cNvSpPr>
            <a:spLocks noGrp="1"/>
          </p:cNvSpPr>
          <p:nvPr>
            <p:ph type="dt" sz="half" idx="10"/>
          </p:nvPr>
        </p:nvSpPr>
        <p:spPr/>
        <p:txBody>
          <a:bodyPr/>
          <a:lstStyle/>
          <a:p>
            <a:fld id="{F7635826-5703-4BBD-AEC4-F887E093693D}" type="datetimeFigureOut">
              <a:rPr lang="fi-FI" smtClean="0"/>
              <a:t>7.6.2024</a:t>
            </a:fld>
            <a:endParaRPr lang="fi-FI"/>
          </a:p>
        </p:txBody>
      </p:sp>
      <p:sp>
        <p:nvSpPr>
          <p:cNvPr id="5" name="Alatunnisteen paikkamerkki 4">
            <a:extLst>
              <a:ext uri="{FF2B5EF4-FFF2-40B4-BE49-F238E27FC236}">
                <a16:creationId xmlns:a16="http://schemas.microsoft.com/office/drawing/2014/main" id="{EFA88948-945F-432A-AF57-94D5B1D2DA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71EAFF-D963-416C-AD3F-D8B7B587499E}"/>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46212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2D29F5-DF90-405B-AF8D-C2ADD4CE441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7F049C0-BD09-49FF-A168-1B09AB6FEAD8}"/>
              </a:ext>
            </a:extLst>
          </p:cNvPr>
          <p:cNvSpPr>
            <a:spLocks noGrp="1"/>
          </p:cNvSpPr>
          <p:nvPr>
            <p:ph type="dt" sz="half" idx="10"/>
          </p:nvPr>
        </p:nvSpPr>
        <p:spPr/>
        <p:txBody>
          <a:bodyPr/>
          <a:lstStyle/>
          <a:p>
            <a:fld id="{F7635826-5703-4BBD-AEC4-F887E093693D}" type="datetimeFigureOut">
              <a:rPr lang="fi-FI" smtClean="0"/>
              <a:t>7.6.2024</a:t>
            </a:fld>
            <a:endParaRPr lang="fi-FI"/>
          </a:p>
        </p:txBody>
      </p:sp>
      <p:sp>
        <p:nvSpPr>
          <p:cNvPr id="4" name="Alatunnisteen paikkamerkki 3">
            <a:extLst>
              <a:ext uri="{FF2B5EF4-FFF2-40B4-BE49-F238E27FC236}">
                <a16:creationId xmlns:a16="http://schemas.microsoft.com/office/drawing/2014/main" id="{71677E5E-5D1C-4661-AA35-3745568B1DE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4CE4D59-F2B2-44A5-859B-F59B5E0AFF82}"/>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750312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9" name="Yellow Bar">
            <a:extLst>
              <a:ext uri="{FF2B5EF4-FFF2-40B4-BE49-F238E27FC236}">
                <a16:creationId xmlns:a16="http://schemas.microsoft.com/office/drawing/2014/main" id="{7F6D81CC-5920-40C5-8869-32EF0EF337ED}"/>
              </a:ext>
            </a:extLst>
          </p:cNvPr>
          <p:cNvSpPr/>
          <p:nvPr userDrawn="1"/>
        </p:nvSpPr>
        <p:spPr>
          <a:xfrm>
            <a:off x="1066799" y="38957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11" name="Tekstiruutu 10">
            <a:extLst>
              <a:ext uri="{FF2B5EF4-FFF2-40B4-BE49-F238E27FC236}">
                <a16:creationId xmlns:a16="http://schemas.microsoft.com/office/drawing/2014/main" id="{36214D05-5CC7-470A-8130-A8FEC7699B8E}"/>
              </a:ext>
            </a:extLst>
          </p:cNvPr>
          <p:cNvSpPr txBox="1"/>
          <p:nvPr userDrawn="1"/>
        </p:nvSpPr>
        <p:spPr>
          <a:xfrm>
            <a:off x="944880" y="1606550"/>
            <a:ext cx="4240271" cy="1569660"/>
          </a:xfrm>
          <a:prstGeom prst="rect">
            <a:avLst/>
          </a:prstGeom>
          <a:noFill/>
        </p:spPr>
        <p:txBody>
          <a:bodyPr wrap="square" rtlCol="0">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sp>
        <p:nvSpPr>
          <p:cNvPr id="14" name="Otsikon paikkamerkki 13">
            <a:extLst>
              <a:ext uri="{FF2B5EF4-FFF2-40B4-BE49-F238E27FC236}">
                <a16:creationId xmlns:a16="http://schemas.microsoft.com/office/drawing/2014/main" id="{593D2BDF-F60E-4F49-933E-B91897B1F9D0}"/>
              </a:ext>
            </a:extLst>
          </p:cNvPr>
          <p:cNvSpPr>
            <a:spLocks noGrp="1"/>
          </p:cNvSpPr>
          <p:nvPr>
            <p:ph type="title"/>
          </p:nvPr>
        </p:nvSpPr>
        <p:spPr>
          <a:xfrm>
            <a:off x="944880" y="4021247"/>
            <a:ext cx="5257800" cy="1538288"/>
          </a:xfrm>
          <a:prstGeom prst="rect">
            <a:avLst/>
          </a:prstGeom>
        </p:spPr>
        <p:txBody>
          <a:bodyPr vert="horz" lIns="91440" tIns="45720" rIns="91440" bIns="45720" rtlCol="0" anchor="ctr">
            <a:normAutofit/>
          </a:bodyPr>
          <a:lstStyle/>
          <a:p>
            <a:r>
              <a:rPr lang="fi-FI" dirty="0"/>
              <a:t>Pääotsikko aina logon kanssa</a:t>
            </a:r>
          </a:p>
        </p:txBody>
      </p:sp>
      <p:pic>
        <p:nvPicPr>
          <p:cNvPr id="7" name="Emblem - White" descr="lionlogo_white.eps">
            <a:extLst>
              <a:ext uri="{FF2B5EF4-FFF2-40B4-BE49-F238E27FC236}">
                <a16:creationId xmlns:a16="http://schemas.microsoft.com/office/drawing/2014/main" id="{EC51B871-63B6-44F2-8402-566E1DAA3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0" name="Otsikon paikkamerkki 13">
            <a:extLst>
              <a:ext uri="{FF2B5EF4-FFF2-40B4-BE49-F238E27FC236}">
                <a16:creationId xmlns:a16="http://schemas.microsoft.com/office/drawing/2014/main" id="{E30CABFF-AC4F-4C04-8916-DFD13D105147}"/>
              </a:ext>
            </a:extLst>
          </p:cNvPr>
          <p:cNvSpPr txBox="1">
            <a:spLocks/>
          </p:cNvSpPr>
          <p:nvPr userDrawn="1"/>
        </p:nvSpPr>
        <p:spPr>
          <a:xfrm>
            <a:off x="949569" y="3173581"/>
            <a:ext cx="1906966" cy="55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i-FI" sz="1600" b="1" dirty="0"/>
              <a:t>MD 107 Finland</a:t>
            </a:r>
          </a:p>
        </p:txBody>
      </p:sp>
      <p:sp>
        <p:nvSpPr>
          <p:cNvPr id="3" name="TextBox 2">
            <a:extLst>
              <a:ext uri="{FF2B5EF4-FFF2-40B4-BE49-F238E27FC236}">
                <a16:creationId xmlns:a16="http://schemas.microsoft.com/office/drawing/2014/main" id="{45726635-3203-4A14-970A-F5496F801822}"/>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2387018723"/>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7A92ED2-7C49-4A09-9F21-5F0CEC1BC3EF}"/>
              </a:ext>
            </a:extLst>
          </p:cNvPr>
          <p:cNvSpPr>
            <a:spLocks noGrp="1"/>
          </p:cNvSpPr>
          <p:nvPr>
            <p:ph type="title"/>
          </p:nvPr>
        </p:nvSpPr>
        <p:spPr>
          <a:xfrm>
            <a:off x="959902" y="3171972"/>
            <a:ext cx="3910685" cy="550487"/>
          </a:xfrm>
          <a:prstGeom prst="rect">
            <a:avLst/>
          </a:prstGeom>
        </p:spPr>
        <p:txBody>
          <a:bodyPr vert="horz" lIns="91440" tIns="45720" rIns="91440" bIns="45720" rtlCol="0" anchor="ctr">
            <a:normAutofit/>
          </a:bodyPr>
          <a:lstStyle/>
          <a:p>
            <a:r>
              <a:rPr lang="fi-FI" dirty="0"/>
              <a:t>Piiri 107-A</a:t>
            </a:r>
          </a:p>
        </p:txBody>
      </p:sp>
      <p:sp>
        <p:nvSpPr>
          <p:cNvPr id="3" name="Tekstin paikkamerkki 2">
            <a:extLst>
              <a:ext uri="{FF2B5EF4-FFF2-40B4-BE49-F238E27FC236}">
                <a16:creationId xmlns:a16="http://schemas.microsoft.com/office/drawing/2014/main" id="{225A51EC-3F79-4F26-A9F7-53458BCAAA9F}"/>
              </a:ext>
            </a:extLst>
          </p:cNvPr>
          <p:cNvSpPr>
            <a:spLocks noGrp="1"/>
          </p:cNvSpPr>
          <p:nvPr>
            <p:ph type="body" idx="1"/>
          </p:nvPr>
        </p:nvSpPr>
        <p:spPr>
          <a:xfrm>
            <a:off x="942339" y="4160889"/>
            <a:ext cx="4705350" cy="1518541"/>
          </a:xfrm>
          <a:prstGeom prst="rect">
            <a:avLst/>
          </a:prstGeom>
        </p:spPr>
        <p:txBody>
          <a:bodyPr vert="horz" lIns="91440" tIns="45720" rIns="91440" bIns="45720" rtlCol="0">
            <a:normAutofit/>
          </a:bodyPr>
          <a:lstStyle/>
          <a:p>
            <a:pPr lvl="0"/>
            <a:r>
              <a:rPr lang="fi-FI" dirty="0"/>
              <a:t>Pääotsikko aina logon kanssa</a:t>
            </a:r>
          </a:p>
        </p:txBody>
      </p:sp>
      <p:sp>
        <p:nvSpPr>
          <p:cNvPr id="7" name="Tekstiruutu 6">
            <a:extLst>
              <a:ext uri="{FF2B5EF4-FFF2-40B4-BE49-F238E27FC236}">
                <a16:creationId xmlns:a16="http://schemas.microsoft.com/office/drawing/2014/main" id="{81662BA8-B3FF-4388-8441-6B0F43CAD305}"/>
              </a:ext>
            </a:extLst>
          </p:cNvPr>
          <p:cNvSpPr txBox="1"/>
          <p:nvPr userDrawn="1"/>
        </p:nvSpPr>
        <p:spPr>
          <a:xfrm>
            <a:off x="942974" y="1613534"/>
            <a:ext cx="4050665" cy="1586865"/>
          </a:xfrm>
          <a:prstGeom prst="rect">
            <a:avLst/>
          </a:prstGeom>
          <a:noFill/>
        </p:spPr>
        <p:txBody>
          <a:bodyPr wrap="square" rtlCol="0">
            <a:spAutoFit/>
          </a:bodyPr>
          <a:lstStyle/>
          <a:p>
            <a:r>
              <a:rPr lang="fi-FI" sz="4800" b="1" dirty="0">
                <a:solidFill>
                  <a:schemeClr val="bg1"/>
                </a:solidFill>
              </a:rPr>
              <a:t>Lions </a:t>
            </a:r>
            <a:r>
              <a:rPr lang="fi-FI" sz="4800" b="1" dirty="0" err="1">
                <a:solidFill>
                  <a:schemeClr val="bg1"/>
                </a:solidFill>
              </a:rPr>
              <a:t>Clubs</a:t>
            </a:r>
            <a:r>
              <a:rPr lang="fi-FI" sz="4800" b="1" dirty="0">
                <a:solidFill>
                  <a:schemeClr val="bg1"/>
                </a:solidFill>
              </a:rPr>
              <a:t> International</a:t>
            </a:r>
          </a:p>
        </p:txBody>
      </p:sp>
      <p:sp>
        <p:nvSpPr>
          <p:cNvPr id="8" name="Yellow Bar">
            <a:extLst>
              <a:ext uri="{FF2B5EF4-FFF2-40B4-BE49-F238E27FC236}">
                <a16:creationId xmlns:a16="http://schemas.microsoft.com/office/drawing/2014/main" id="{85650F03-2F06-4860-A3C2-65328E2308DB}"/>
              </a:ext>
            </a:extLst>
          </p:cNvPr>
          <p:cNvSpPr/>
          <p:nvPr userDrawn="1"/>
        </p:nvSpPr>
        <p:spPr>
          <a:xfrm>
            <a:off x="1053499" y="3891260"/>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9" name="Emblem - White" descr="lionlogo_white.eps">
            <a:extLst>
              <a:ext uri="{FF2B5EF4-FFF2-40B4-BE49-F238E27FC236}">
                <a16:creationId xmlns:a16="http://schemas.microsoft.com/office/drawing/2014/main" id="{D98BA294-F579-468D-BB43-FC5FD9015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5" name="TextBox 4">
            <a:extLst>
              <a:ext uri="{FF2B5EF4-FFF2-40B4-BE49-F238E27FC236}">
                <a16:creationId xmlns:a16="http://schemas.microsoft.com/office/drawing/2014/main" id="{FF3CE7CF-F66E-4344-8401-D73648077210}"/>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742821493"/>
      </p:ext>
    </p:ext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20302D1-C238-4726-B983-5D927484B0E5}"/>
              </a:ext>
            </a:extLst>
          </p:cNvPr>
          <p:cNvSpPr>
            <a:spLocks noGrp="1"/>
          </p:cNvSpPr>
          <p:nvPr>
            <p:ph type="title"/>
          </p:nvPr>
        </p:nvSpPr>
        <p:spPr>
          <a:xfrm>
            <a:off x="944245" y="3860939"/>
            <a:ext cx="4311474" cy="1806436"/>
          </a:xfrm>
          <a:prstGeom prst="rect">
            <a:avLst/>
          </a:prstGeom>
        </p:spPr>
        <p:txBody>
          <a:bodyPr vert="horz" lIns="91440" tIns="45720" rIns="91440" bIns="45720" rtlCol="0" anchor="ctr">
            <a:noAutofit/>
          </a:bodyPr>
          <a:lstStyle/>
          <a:p>
            <a:r>
              <a:rPr lang="fi-FI" dirty="0"/>
              <a:t>Pääotsikko aina logon kanssa</a:t>
            </a:r>
          </a:p>
        </p:txBody>
      </p:sp>
      <p:sp>
        <p:nvSpPr>
          <p:cNvPr id="7" name="Yellow Bar">
            <a:extLst>
              <a:ext uri="{FF2B5EF4-FFF2-40B4-BE49-F238E27FC236}">
                <a16:creationId xmlns:a16="http://schemas.microsoft.com/office/drawing/2014/main" id="{9687B230-BCAF-4349-8434-4558A7025A62}"/>
              </a:ext>
            </a:extLst>
          </p:cNvPr>
          <p:cNvSpPr/>
          <p:nvPr userDrawn="1"/>
        </p:nvSpPr>
        <p:spPr>
          <a:xfrm>
            <a:off x="1066799" y="37814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8" name="Suorakulmio 7">
            <a:extLst>
              <a:ext uri="{FF2B5EF4-FFF2-40B4-BE49-F238E27FC236}">
                <a16:creationId xmlns:a16="http://schemas.microsoft.com/office/drawing/2014/main" id="{14319AB8-B701-4045-9424-E5BF8A307B80}"/>
              </a:ext>
            </a:extLst>
          </p:cNvPr>
          <p:cNvSpPr/>
          <p:nvPr userDrawn="1"/>
        </p:nvSpPr>
        <p:spPr>
          <a:xfrm>
            <a:off x="934720" y="1605280"/>
            <a:ext cx="4237672" cy="1582261"/>
          </a:xfrm>
          <a:prstGeom prst="rect">
            <a:avLst/>
          </a:prstGeom>
        </p:spPr>
        <p:txBody>
          <a:bodyPr wrap="square">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pic>
        <p:nvPicPr>
          <p:cNvPr id="9" name="Emblem - White" descr="lionlogo_white.eps">
            <a:extLst>
              <a:ext uri="{FF2B5EF4-FFF2-40B4-BE49-F238E27FC236}">
                <a16:creationId xmlns:a16="http://schemas.microsoft.com/office/drawing/2014/main" id="{7191D7CD-6B39-443C-ACB2-C3136842B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1" name="Otsikon paikkamerkki 1">
            <a:extLst>
              <a:ext uri="{FF2B5EF4-FFF2-40B4-BE49-F238E27FC236}">
                <a16:creationId xmlns:a16="http://schemas.microsoft.com/office/drawing/2014/main" id="{842EF726-2632-4FA6-A4C4-FC02CC613C8D}"/>
              </a:ext>
            </a:extLst>
          </p:cNvPr>
          <p:cNvSpPr txBox="1">
            <a:spLocks/>
          </p:cNvSpPr>
          <p:nvPr userDrawn="1"/>
        </p:nvSpPr>
        <p:spPr>
          <a:xfrm>
            <a:off x="962025" y="3096260"/>
            <a:ext cx="3235960" cy="675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a:lstStyle>
          <a:p>
            <a:r>
              <a:rPr lang="fi-FI" dirty="0"/>
              <a:t>Piiri 107-A</a:t>
            </a:r>
          </a:p>
        </p:txBody>
      </p:sp>
      <p:sp>
        <p:nvSpPr>
          <p:cNvPr id="4" name="TextBox 3">
            <a:extLst>
              <a:ext uri="{FF2B5EF4-FFF2-40B4-BE49-F238E27FC236}">
                <a16:creationId xmlns:a16="http://schemas.microsoft.com/office/drawing/2014/main" id="{EEB28840-D95C-4BCA-818C-45234F4F9BF6}"/>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2811207009"/>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mblem - Black">
            <a:extLst>
              <a:ext uri="{FF2B5EF4-FFF2-40B4-BE49-F238E27FC236}">
                <a16:creationId xmlns:a16="http://schemas.microsoft.com/office/drawing/2014/main" id="{D7A50365-A39D-40E1-8762-DB2C8DDFE365}"/>
              </a:ext>
            </a:extLst>
          </p:cNvPr>
          <p:cNvPicPr>
            <a:picLocks noChangeAspect="1"/>
          </p:cNvPicPr>
          <p:nvPr userDrawn="1"/>
        </p:nvPicPr>
        <p:blipFill>
          <a:blip r:embed="rId6">
            <a:extLst>
              <a:ext uri="{28A0092B-C50C-407E-A947-70E740481C1C}">
                <a14:useLocalDpi xmlns:a14="http://schemas.microsoft.com/office/drawing/2010/main" val="0"/>
              </a:ext>
            </a:extLst>
          </a:blip>
          <a:srcRect l="5" r="5"/>
          <a:stretch/>
        </p:blipFill>
        <p:spPr>
          <a:xfrm>
            <a:off x="6999111" y="1307610"/>
            <a:ext cx="5192890" cy="5546926"/>
          </a:xfrm>
          <a:prstGeom prst="rect">
            <a:avLst/>
          </a:prstGeom>
        </p:spPr>
      </p:pic>
      <p:sp>
        <p:nvSpPr>
          <p:cNvPr id="2" name="Otsikon paikkamerkki 1">
            <a:extLst>
              <a:ext uri="{FF2B5EF4-FFF2-40B4-BE49-F238E27FC236}">
                <a16:creationId xmlns:a16="http://schemas.microsoft.com/office/drawing/2014/main" id="{AE2EE77E-2AF1-4FAA-BC0A-E53C6D550EBC}"/>
              </a:ext>
            </a:extLst>
          </p:cNvPr>
          <p:cNvSpPr>
            <a:spLocks noGrp="1"/>
          </p:cNvSpPr>
          <p:nvPr>
            <p:ph type="title"/>
          </p:nvPr>
        </p:nvSpPr>
        <p:spPr>
          <a:xfrm>
            <a:off x="92964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9C06392-D057-40A9-9C4F-671CF0FDFECB}"/>
              </a:ext>
            </a:extLst>
          </p:cNvPr>
          <p:cNvSpPr>
            <a:spLocks noGrp="1"/>
          </p:cNvSpPr>
          <p:nvPr>
            <p:ph type="body" idx="1"/>
          </p:nvPr>
        </p:nvSpPr>
        <p:spPr>
          <a:xfrm>
            <a:off x="956364" y="1868556"/>
            <a:ext cx="10499035" cy="4368041"/>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FD90BC8C-FB8F-4556-813E-79408A007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87520-0497-4055-9E51-80CE5E161F0E}" type="datetimeFigureOut">
              <a:rPr lang="fi-FI" smtClean="0"/>
              <a:t>7.6.2024</a:t>
            </a:fld>
            <a:endParaRPr lang="fi-FI"/>
          </a:p>
        </p:txBody>
      </p:sp>
      <p:sp>
        <p:nvSpPr>
          <p:cNvPr id="5" name="Alatunnisteen paikkamerkki 4">
            <a:extLst>
              <a:ext uri="{FF2B5EF4-FFF2-40B4-BE49-F238E27FC236}">
                <a16:creationId xmlns:a16="http://schemas.microsoft.com/office/drawing/2014/main" id="{F14448D1-9F24-4AFD-A0DD-8546BF2CB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7" name="Yellow Bar">
            <a:extLst>
              <a:ext uri="{FF2B5EF4-FFF2-40B4-BE49-F238E27FC236}">
                <a16:creationId xmlns:a16="http://schemas.microsoft.com/office/drawing/2014/main" id="{3C9634E5-1E2E-4531-8881-7F386290409A}"/>
              </a:ext>
            </a:extLst>
          </p:cNvPr>
          <p:cNvSpPr/>
          <p:nvPr userDrawn="1"/>
        </p:nvSpPr>
        <p:spPr>
          <a:xfrm>
            <a:off x="1039532" y="1610625"/>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Dian numeron paikkamerkki 8">
            <a:extLst>
              <a:ext uri="{FF2B5EF4-FFF2-40B4-BE49-F238E27FC236}">
                <a16:creationId xmlns:a16="http://schemas.microsoft.com/office/drawing/2014/main" id="{A5384531-88AB-4A8C-AD19-4F409F7C0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3362-C27E-434E-9452-FC7800EAD2CC}" type="slidenum">
              <a:rPr lang="fi-FI" smtClean="0"/>
              <a:t>‹#›</a:t>
            </a:fld>
            <a:endParaRPr lang="fi-FI"/>
          </a:p>
        </p:txBody>
      </p:sp>
      <p:sp>
        <p:nvSpPr>
          <p:cNvPr id="10" name="TextBox 9">
            <a:extLst>
              <a:ext uri="{FF2B5EF4-FFF2-40B4-BE49-F238E27FC236}">
                <a16:creationId xmlns:a16="http://schemas.microsoft.com/office/drawing/2014/main" id="{ED2E2D95-7F5F-42E6-9BB2-BC18C735A091}"/>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431400356"/>
      </p:ext>
    </p:extLst>
  </p:cSld>
  <p:clrMap bg1="lt1" tx1="dk1" bg2="lt2" tx2="dk2" accent1="accent1" accent2="accent2" accent3="accent3" accent4="accent4" accent5="accent5" accent6="accent6" hlink="hlink" folHlink="folHlink"/>
  <p:sldLayoutIdLst>
    <p:sldLayoutId id="2147483753" r:id="rId1"/>
    <p:sldLayoutId id="2147483763" r:id="rId2"/>
    <p:sldLayoutId id="2147483755"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mblem - Black">
            <a:extLst>
              <a:ext uri="{FF2B5EF4-FFF2-40B4-BE49-F238E27FC236}">
                <a16:creationId xmlns:a16="http://schemas.microsoft.com/office/drawing/2014/main" id="{8EB96D47-C744-4CFD-9780-85B39CBA34F2}"/>
              </a:ext>
            </a:extLst>
          </p:cNvPr>
          <p:cNvPicPr>
            <a:picLocks noChangeAspect="1"/>
          </p:cNvPicPr>
          <p:nvPr userDrawn="1"/>
        </p:nvPicPr>
        <p:blipFill>
          <a:blip r:embed="rId6">
            <a:extLst>
              <a:ext uri="{28A0092B-C50C-407E-A947-70E740481C1C}">
                <a14:useLocalDpi xmlns:a14="http://schemas.microsoft.com/office/drawing/2010/main" val="0"/>
              </a:ext>
            </a:extLst>
          </a:blip>
          <a:srcRect l="5" r="5"/>
          <a:stretch/>
        </p:blipFill>
        <p:spPr>
          <a:xfrm>
            <a:off x="6999110" y="1311074"/>
            <a:ext cx="5192890" cy="5546926"/>
          </a:xfrm>
          <a:prstGeom prst="rect">
            <a:avLst/>
          </a:prstGeom>
        </p:spPr>
      </p:pic>
      <p:sp>
        <p:nvSpPr>
          <p:cNvPr id="2" name="Otsikon paikkamerkki 1">
            <a:extLst>
              <a:ext uri="{FF2B5EF4-FFF2-40B4-BE49-F238E27FC236}">
                <a16:creationId xmlns:a16="http://schemas.microsoft.com/office/drawing/2014/main" id="{A411C579-9A81-4194-884F-67070C540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31AD42B-BD85-4DB6-A196-F258D5765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3661C611-01A2-41A5-A2DF-0E9B00738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5826-5703-4BBD-AEC4-F887E093693D}" type="datetimeFigureOut">
              <a:rPr lang="fi-FI" smtClean="0"/>
              <a:t>7.6.2024</a:t>
            </a:fld>
            <a:endParaRPr lang="fi-FI"/>
          </a:p>
        </p:txBody>
      </p:sp>
      <p:sp>
        <p:nvSpPr>
          <p:cNvPr id="5" name="Alatunnisteen paikkamerkki 4">
            <a:extLst>
              <a:ext uri="{FF2B5EF4-FFF2-40B4-BE49-F238E27FC236}">
                <a16:creationId xmlns:a16="http://schemas.microsoft.com/office/drawing/2014/main" id="{5B051B63-F067-41C0-BC09-D75E0F6A5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D3B63AD-8041-4C29-B691-18C37CD0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691C-E57C-4215-BE51-9F50F3A32B8C}" type="slidenum">
              <a:rPr lang="fi-FI" smtClean="0"/>
              <a:t>‹#›</a:t>
            </a:fld>
            <a:endParaRPr lang="fi-FI"/>
          </a:p>
        </p:txBody>
      </p:sp>
      <p:sp>
        <p:nvSpPr>
          <p:cNvPr id="7" name="Yellow Bar">
            <a:extLst>
              <a:ext uri="{FF2B5EF4-FFF2-40B4-BE49-F238E27FC236}">
                <a16:creationId xmlns:a16="http://schemas.microsoft.com/office/drawing/2014/main" id="{89DF694E-CC97-4208-8597-8A3F5726EBE8}"/>
              </a:ext>
            </a:extLst>
          </p:cNvPr>
          <p:cNvSpPr/>
          <p:nvPr userDrawn="1"/>
        </p:nvSpPr>
        <p:spPr>
          <a:xfrm>
            <a:off x="5370870" y="1686851"/>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0" name="TextBox 9">
            <a:extLst>
              <a:ext uri="{FF2B5EF4-FFF2-40B4-BE49-F238E27FC236}">
                <a16:creationId xmlns:a16="http://schemas.microsoft.com/office/drawing/2014/main" id="{BD40C543-859C-41A4-BD77-3FACB06E0102}"/>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648566277"/>
      </p:ext>
    </p:extLst>
  </p:cSld>
  <p:clrMap bg1="lt1" tx1="dk1" bg2="lt2" tx2="dk2" accent1="accent1" accent2="accent2" accent3="accent3" accent4="accent4" accent5="accent5" accent6="accent6" hlink="hlink" folHlink="folHlink"/>
  <p:sldLayoutIdLst>
    <p:sldLayoutId id="2147483789" r:id="rId1"/>
    <p:sldLayoutId id="2147483793" r:id="rId2"/>
    <p:sldLayoutId id="2147483791" r:id="rId3"/>
    <p:sldLayoutId id="2147483792" r:id="rId4"/>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1E410A5-17BF-461A-A1E0-E89486E99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DA420-5AD8-4C3F-9F02-208C20551794}" type="datetimeFigureOut">
              <a:rPr lang="fi-FI" smtClean="0"/>
              <a:t>7.6.2024</a:t>
            </a:fld>
            <a:endParaRPr lang="fi-FI"/>
          </a:p>
        </p:txBody>
      </p:sp>
      <p:sp>
        <p:nvSpPr>
          <p:cNvPr id="7" name="Yellow Bar">
            <a:extLst>
              <a:ext uri="{FF2B5EF4-FFF2-40B4-BE49-F238E27FC236}">
                <a16:creationId xmlns:a16="http://schemas.microsoft.com/office/drawing/2014/main" id="{85AA9A6D-D7E1-4A9C-8CE7-1D29F7138EE5}"/>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8" name="Emblem - White" descr="lionlogo_white.eps">
            <a:extLst>
              <a:ext uri="{FF2B5EF4-FFF2-40B4-BE49-F238E27FC236}">
                <a16:creationId xmlns:a16="http://schemas.microsoft.com/office/drawing/2014/main" id="{76F4D22A-A3A7-4BBD-A1A3-78A3F5192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9" name="Tekstiruutu 8">
            <a:extLst>
              <a:ext uri="{FF2B5EF4-FFF2-40B4-BE49-F238E27FC236}">
                <a16:creationId xmlns:a16="http://schemas.microsoft.com/office/drawing/2014/main" id="{6A9A3A73-E4A2-49CA-AA4A-3CE27C4F3EE9}"/>
              </a:ext>
            </a:extLst>
          </p:cNvPr>
          <p:cNvSpPr txBox="1"/>
          <p:nvPr userDrawn="1"/>
        </p:nvSpPr>
        <p:spPr>
          <a:xfrm>
            <a:off x="4667250" y="4143375"/>
            <a:ext cx="2861310" cy="10715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
        <p:nvSpPr>
          <p:cNvPr id="10" name="Alatunnisteen paikkamerkki 9">
            <a:extLst>
              <a:ext uri="{FF2B5EF4-FFF2-40B4-BE49-F238E27FC236}">
                <a16:creationId xmlns:a16="http://schemas.microsoft.com/office/drawing/2014/main" id="{6691CC5B-608B-4EBC-B754-647408A7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3" name="TextBox 2">
            <a:extLst>
              <a:ext uri="{FF2B5EF4-FFF2-40B4-BE49-F238E27FC236}">
                <a16:creationId xmlns:a16="http://schemas.microsoft.com/office/drawing/2014/main" id="{A2085283-D1E8-4746-BADC-4BF305D9041F}"/>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1032717164"/>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684A11DB-36BF-4290-AD8A-9AA1303A3E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C2B2E9D6-1C54-49B1-A1CF-453CEC33016E}"/>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4A3144AE-5FCC-4C0E-814E-2215A3F5A65A}"/>
              </a:ext>
            </a:extLst>
          </p:cNvPr>
          <p:cNvSpPr/>
          <p:nvPr userDrawn="1"/>
        </p:nvSpPr>
        <p:spPr>
          <a:xfrm>
            <a:off x="4840574" y="4153050"/>
            <a:ext cx="2510851" cy="769441"/>
          </a:xfrm>
          <a:prstGeom prst="rect">
            <a:avLst/>
          </a:prstGeom>
        </p:spPr>
        <p:txBody>
          <a:bodyPr wrap="square">
            <a:spAutoFit/>
          </a:bodyPr>
          <a:lstStyle/>
          <a:p>
            <a:pPr algn="ctr"/>
            <a:r>
              <a:rPr lang="fi-FI" sz="4400" b="1" dirty="0">
                <a:solidFill>
                  <a:schemeClr val="bg1"/>
                </a:solidFill>
                <a:latin typeface="Ariel"/>
                <a:ea typeface="Helvetica Neue" charset="0"/>
                <a:cs typeface="Helvetica Neue" charset="0"/>
              </a:rPr>
              <a:t>Kiitos</a:t>
            </a:r>
            <a:endParaRPr lang="fi-FI" sz="4400" dirty="0"/>
          </a:p>
        </p:txBody>
      </p:sp>
      <p:sp>
        <p:nvSpPr>
          <p:cNvPr id="3" name="TextBox 2">
            <a:extLst>
              <a:ext uri="{FF2B5EF4-FFF2-40B4-BE49-F238E27FC236}">
                <a16:creationId xmlns:a16="http://schemas.microsoft.com/office/drawing/2014/main" id="{BFB1DBF8-7218-4FB8-B8EE-B14145BAD37C}"/>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2128772891"/>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8EBCA11C-2058-44EF-9307-D71881AEAE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8A82F292-20FF-4427-8070-FB04CAEAD266}"/>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70E0238D-C2A2-4C4C-BDCB-3D9D68EA79D9}"/>
              </a:ext>
            </a:extLst>
          </p:cNvPr>
          <p:cNvSpPr/>
          <p:nvPr userDrawn="1"/>
        </p:nvSpPr>
        <p:spPr>
          <a:xfrm>
            <a:off x="4820920" y="4167790"/>
            <a:ext cx="2550160"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
        <p:nvSpPr>
          <p:cNvPr id="3" name="TextBox 2">
            <a:extLst>
              <a:ext uri="{FF2B5EF4-FFF2-40B4-BE49-F238E27FC236}">
                <a16:creationId xmlns:a16="http://schemas.microsoft.com/office/drawing/2014/main" id="{05D7795E-71D3-4BC7-A25D-DAF97598C938}"/>
              </a:ext>
            </a:extLst>
          </p:cNvPr>
          <p:cNvSpPr txBox="1"/>
          <p:nvPr userDrawn="1">
            <p:extLst>
              <p:ext uri="{1162E1C5-73C7-4A58-AE30-91384D911F3F}">
                <p184:classification xmlns:p184="http://schemas.microsoft.com/office/powerpoint/2018/4/main" val="ftr"/>
              </p:ext>
            </p:extLst>
          </p:nvPr>
        </p:nvSpPr>
        <p:spPr>
          <a:xfrm>
            <a:off x="5656263" y="6736080"/>
            <a:ext cx="717550" cy="121920"/>
          </a:xfrm>
          <a:prstGeom prst="rect">
            <a:avLst/>
          </a:prstGeom>
        </p:spPr>
        <p:txBody>
          <a:bodyPr horzOverflow="overflow" lIns="0" tIns="0" rIns="0" bIns="0">
            <a:spAutoFit/>
          </a:bodyPr>
          <a:lstStyle/>
          <a:p>
            <a:pPr algn="ctr"/>
            <a:r>
              <a:rPr lang="fi-FI" sz="800">
                <a:solidFill>
                  <a:srgbClr val="737373"/>
                </a:solidFill>
                <a:latin typeface="Calibri" panose="020F0502020204030204" pitchFamily="34" charset="0"/>
                <a:cs typeface="Calibri" panose="020F0502020204030204" pitchFamily="34" charset="0"/>
              </a:rPr>
              <a:t>Sensitivity: Open</a:t>
            </a:r>
          </a:p>
        </p:txBody>
      </p:sp>
    </p:spTree>
    <p:extLst>
      <p:ext uri="{BB962C8B-B14F-4D97-AF65-F5344CB8AC3E}">
        <p14:creationId xmlns:p14="http://schemas.microsoft.com/office/powerpoint/2010/main" val="3435520127"/>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pirjo.puoskari@lions.fi"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0A8A-67E0-44B4-A35A-4A764081276C}"/>
              </a:ext>
            </a:extLst>
          </p:cNvPr>
          <p:cNvSpPr>
            <a:spLocks noGrp="1"/>
          </p:cNvSpPr>
          <p:nvPr>
            <p:ph type="title" idx="4294967295"/>
          </p:nvPr>
        </p:nvSpPr>
        <p:spPr>
          <a:xfrm>
            <a:off x="995214" y="4239360"/>
            <a:ext cx="5257800" cy="1538288"/>
          </a:xfrm>
        </p:spPr>
        <p:txBody>
          <a:bodyPr>
            <a:normAutofit fontScale="90000"/>
          </a:bodyPr>
          <a:lstStyle/>
          <a:p>
            <a:pPr algn="ctr"/>
            <a:r>
              <a:rPr lang="fi-FI" sz="4000" dirty="0"/>
              <a:t>Toimintasuunnitelma </a:t>
            </a:r>
            <a:br>
              <a:rPr lang="fi-FI" sz="4000" dirty="0"/>
            </a:br>
            <a:r>
              <a:rPr lang="fi-FI" sz="4000" dirty="0"/>
              <a:t>I-piiri </a:t>
            </a:r>
            <a:br>
              <a:rPr lang="fi-FI" sz="4000" dirty="0"/>
            </a:br>
            <a:r>
              <a:rPr lang="fi-FI" sz="4000" dirty="0"/>
              <a:t>2024-2025</a:t>
            </a:r>
          </a:p>
        </p:txBody>
      </p:sp>
    </p:spTree>
    <p:extLst>
      <p:ext uri="{BB962C8B-B14F-4D97-AF65-F5344CB8AC3E}">
        <p14:creationId xmlns:p14="http://schemas.microsoft.com/office/powerpoint/2010/main" val="107751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Toimialat / Jäsenasiat</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a:xfrm>
            <a:off x="946205" y="1690688"/>
            <a:ext cx="10499035" cy="4368041"/>
          </a:xfrm>
        </p:spPr>
        <p:txBody>
          <a:bodyPr>
            <a:noAutofit/>
          </a:bodyPr>
          <a:lstStyle/>
          <a:p>
            <a:pPr marL="457200" indent="-457200">
              <a:buFont typeface="Arial" panose="020B0604020202020204" pitchFamily="34" charset="0"/>
              <a:buChar char="•"/>
            </a:pPr>
            <a:r>
              <a:rPr lang="fi-FI" sz="2000" dirty="0"/>
              <a:t>Puheenjohtaja </a:t>
            </a:r>
            <a:r>
              <a:rPr lang="fi-FI" sz="2000" b="1" dirty="0"/>
              <a:t>Eija Tuomaala</a:t>
            </a:r>
          </a:p>
          <a:p>
            <a:pPr marL="457200" indent="-457200">
              <a:buFont typeface="Arial" panose="020B0604020202020204" pitchFamily="34" charset="0"/>
              <a:buChar char="•"/>
            </a:pPr>
            <a:r>
              <a:rPr lang="fi-FI" sz="2000" dirty="0">
                <a:solidFill>
                  <a:srgbClr val="00338D"/>
                </a:solidFill>
              </a:rPr>
              <a:t>Positiivinen jäsenkokemus sitouttaa ja innostaa.</a:t>
            </a:r>
          </a:p>
          <a:p>
            <a:pPr marL="457200" indent="-457200">
              <a:buFont typeface="Arial" panose="020B0604020202020204" pitchFamily="34" charset="0"/>
              <a:buChar char="•"/>
            </a:pPr>
            <a:r>
              <a:rPr lang="fi-FI" sz="2000" dirty="0">
                <a:solidFill>
                  <a:srgbClr val="00338D"/>
                </a:solidFill>
              </a:rPr>
              <a:t>Mielekäs, monipuolinen toiminta jäsenistön hyväksi.</a:t>
            </a:r>
          </a:p>
          <a:p>
            <a:pPr marL="457200" indent="-457200">
              <a:buFont typeface="Arial" panose="020B0604020202020204" pitchFamily="34" charset="0"/>
              <a:buChar char="•"/>
            </a:pPr>
            <a:r>
              <a:rPr lang="fi-FI" sz="2000" dirty="0">
                <a:solidFill>
                  <a:srgbClr val="00338D"/>
                </a:solidFill>
              </a:rPr>
              <a:t>Jäsenten toiveet ja voimavarat.</a:t>
            </a:r>
          </a:p>
          <a:p>
            <a:pPr marL="457200" indent="-457200">
              <a:buFont typeface="Arial" panose="020B0604020202020204" pitchFamily="34" charset="0"/>
              <a:buChar char="•"/>
            </a:pPr>
            <a:r>
              <a:rPr lang="fi-FI" sz="2000" dirty="0">
                <a:solidFill>
                  <a:srgbClr val="00338D"/>
                </a:solidFill>
              </a:rPr>
              <a:t>Tavoitteellinen seuranta.</a:t>
            </a:r>
          </a:p>
          <a:p>
            <a:pPr marL="457200" indent="-457200">
              <a:buFont typeface="Arial" panose="020B0604020202020204" pitchFamily="34" charset="0"/>
              <a:buChar char="•"/>
            </a:pPr>
            <a:r>
              <a:rPr lang="fi-FI" sz="2000" dirty="0">
                <a:solidFill>
                  <a:srgbClr val="00338D"/>
                </a:solidFill>
              </a:rPr>
              <a:t>Koko piiri mukana tavoitteiden saavuttamisessa.</a:t>
            </a:r>
          </a:p>
          <a:p>
            <a:pPr marL="457200" indent="-457200">
              <a:buFont typeface="Arial" panose="020B0604020202020204" pitchFamily="34" charset="0"/>
              <a:buChar char="•"/>
            </a:pPr>
            <a:r>
              <a:rPr lang="fi-FI" sz="2000" dirty="0">
                <a:solidFill>
                  <a:srgbClr val="00338D"/>
                </a:solidFill>
              </a:rPr>
              <a:t>Tarve uusille ideoille, joita keräämme yhdessä.</a:t>
            </a:r>
          </a:p>
          <a:p>
            <a:pPr marL="457200" indent="-457200">
              <a:buFont typeface="Arial" panose="020B0604020202020204" pitchFamily="34" charset="0"/>
              <a:buChar char="•"/>
            </a:pPr>
            <a:r>
              <a:rPr lang="fi-FI" sz="2000" dirty="0">
                <a:solidFill>
                  <a:srgbClr val="00338D"/>
                </a:solidFill>
              </a:rPr>
              <a:t>Palvelun tarpeen kartoitus</a:t>
            </a:r>
          </a:p>
          <a:p>
            <a:pPr marL="457200" indent="-457200">
              <a:buFont typeface="Arial" panose="020B0604020202020204" pitchFamily="34" charset="0"/>
              <a:buChar char="•"/>
            </a:pPr>
            <a:r>
              <a:rPr lang="fi-FI" sz="2000" dirty="0">
                <a:solidFill>
                  <a:srgbClr val="00338D"/>
                </a:solidFill>
              </a:rPr>
              <a:t>Kumppanuus, verkostoituminen klubien välinen yhteistyö</a:t>
            </a:r>
          </a:p>
          <a:p>
            <a:pPr marL="457200" indent="-457200">
              <a:buFont typeface="Arial" panose="020B0604020202020204" pitchFamily="34" charset="0"/>
              <a:buChar char="•"/>
            </a:pPr>
            <a:r>
              <a:rPr lang="fi-FI" sz="2000" dirty="0">
                <a:solidFill>
                  <a:srgbClr val="00338D"/>
                </a:solidFill>
              </a:rPr>
              <a:t>Jäsentavoitteen ideointiin työryhmä</a:t>
            </a:r>
          </a:p>
          <a:p>
            <a:pPr marL="457200" indent="-457200">
              <a:buFont typeface="Arial" panose="020B0604020202020204" pitchFamily="34" charset="0"/>
              <a:buChar char="•"/>
            </a:pPr>
            <a:r>
              <a:rPr lang="fi-FI" sz="2000" dirty="0">
                <a:solidFill>
                  <a:srgbClr val="00338D"/>
                </a:solidFill>
              </a:rPr>
              <a:t>Viestinnän tuki</a:t>
            </a:r>
          </a:p>
          <a:p>
            <a:r>
              <a:rPr lang="fi-FI" sz="2000" b="1" dirty="0">
                <a:solidFill>
                  <a:srgbClr val="00338D"/>
                </a:solidFill>
              </a:rPr>
              <a:t>Tavoite kaudelle 2024-2025</a:t>
            </a:r>
            <a:r>
              <a:rPr lang="fi-FI" sz="2000" dirty="0">
                <a:solidFill>
                  <a:srgbClr val="00338D"/>
                </a:solidFill>
              </a:rPr>
              <a:t>: vähintään yksi uusi klubi ja jäsenistön määrän palautus 900.</a:t>
            </a:r>
          </a:p>
        </p:txBody>
      </p:sp>
    </p:spTree>
    <p:extLst>
      <p:ext uri="{BB962C8B-B14F-4D97-AF65-F5344CB8AC3E}">
        <p14:creationId xmlns:p14="http://schemas.microsoft.com/office/powerpoint/2010/main" val="56086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Toimialat / Valmennus</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a:xfrm>
            <a:off x="344557" y="1690688"/>
            <a:ext cx="11251095" cy="4545909"/>
          </a:xfrm>
        </p:spPr>
        <p:txBody>
          <a:bodyPr>
            <a:noAutofit/>
          </a:bodyPr>
          <a:lstStyle/>
          <a:p>
            <a:pPr marL="457200" indent="-360000">
              <a:lnSpc>
                <a:spcPct val="80000"/>
              </a:lnSpc>
              <a:spcBef>
                <a:spcPts val="600"/>
              </a:spcBef>
              <a:spcAft>
                <a:spcPts val="600"/>
              </a:spcAft>
              <a:buFont typeface="Arial" panose="020B0604020202020204" pitchFamily="34" charset="0"/>
              <a:buChar char="•"/>
            </a:pPr>
            <a:r>
              <a:rPr lang="fi-FI" sz="2000" dirty="0"/>
              <a:t>Puheenjohtaja </a:t>
            </a:r>
            <a:r>
              <a:rPr lang="fi-FI" sz="2000" b="1" dirty="0"/>
              <a:t>Jaakko Hettula</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Valmennuksen tavoitteena on saada kaikki piirin </a:t>
            </a:r>
            <a:r>
              <a:rPr lang="fi-FI" sz="2000" dirty="0" err="1">
                <a:solidFill>
                  <a:srgbClr val="00338D"/>
                </a:solidFill>
              </a:rPr>
              <a:t>lionit</a:t>
            </a:r>
            <a:r>
              <a:rPr lang="fi-FI" sz="2000" dirty="0">
                <a:solidFill>
                  <a:srgbClr val="00338D"/>
                </a:solidFill>
              </a:rPr>
              <a:t> löytämään ja hyödyntämään suuresta  tiedon määrästä, jota on mahdollista saada esimerkiksi Lions.fi sivujen kautta)</a:t>
            </a:r>
          </a:p>
          <a:p>
            <a:pPr marL="457200" indent="-360000">
              <a:lnSpc>
                <a:spcPct val="80000"/>
              </a:lnSpc>
              <a:spcBef>
                <a:spcPts val="600"/>
              </a:spcBef>
              <a:spcAft>
                <a:spcPts val="600"/>
              </a:spcAft>
              <a:buFont typeface="Arial" panose="020B0604020202020204" pitchFamily="34" charset="0"/>
              <a:buChar char="•"/>
            </a:pPr>
            <a:r>
              <a:rPr lang="fi-FI" sz="2000" dirty="0" err="1">
                <a:solidFill>
                  <a:srgbClr val="00338D"/>
                </a:solidFill>
              </a:rPr>
              <a:t>Lion</a:t>
            </a:r>
            <a:r>
              <a:rPr lang="fi-FI" sz="2000" dirty="0">
                <a:solidFill>
                  <a:srgbClr val="00338D"/>
                </a:solidFill>
              </a:rPr>
              <a:t> </a:t>
            </a:r>
            <a:r>
              <a:rPr lang="fi-FI" sz="2000" dirty="0" err="1">
                <a:solidFill>
                  <a:srgbClr val="00338D"/>
                </a:solidFill>
              </a:rPr>
              <a:t>Portal</a:t>
            </a:r>
            <a:r>
              <a:rPr lang="fi-FI" sz="2000" dirty="0">
                <a:solidFill>
                  <a:srgbClr val="00338D"/>
                </a:solidFill>
              </a:rPr>
              <a:t> –järjestelmän käyttöönotto  toukokuu 2024</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Varmistakaa, että kaikilla sähköpostiosoitteet</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Piirin tavoitteena on, että 60 % klubivirkailijoista osallistuvat klubivirkailijoiden valmennuksiin.</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Valmennustapahtumien tulee olla tietoa antavia motivoivia kohtaamispaikkoja, joihin osallistutaan mielellään</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Virkailijakoulutuksia syksyn aluefoorumien ja kevään piirin vuosikokouksen yhteydessä</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Lohkonpuheenjohtajien perehdyttämistä piirin vaihtokokouksen yhteydessä heinäkuussa</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Uusien jäsenien koulutus marraskuussa ja maaliskuussa</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Muut koulutustilaisuudet pääosin etäyhteyksillä</a:t>
            </a:r>
          </a:p>
          <a:p>
            <a:pPr marL="457200" indent="-360000">
              <a:lnSpc>
                <a:spcPct val="80000"/>
              </a:lnSpc>
              <a:spcBef>
                <a:spcPts val="600"/>
              </a:spcBef>
              <a:spcAft>
                <a:spcPts val="600"/>
              </a:spcAft>
              <a:buFont typeface="Arial" panose="020B0604020202020204" pitchFamily="34" charset="0"/>
              <a:buChar char="•"/>
            </a:pPr>
            <a:r>
              <a:rPr lang="fi-FI" sz="2000" dirty="0">
                <a:solidFill>
                  <a:srgbClr val="00338D"/>
                </a:solidFill>
              </a:rPr>
              <a:t>Valmennukset raportoidaan </a:t>
            </a:r>
            <a:r>
              <a:rPr lang="fi-FI" sz="2000" dirty="0" err="1">
                <a:solidFill>
                  <a:srgbClr val="00338D"/>
                </a:solidFill>
              </a:rPr>
              <a:t>Lion</a:t>
            </a:r>
            <a:r>
              <a:rPr lang="fi-FI" sz="2000" dirty="0">
                <a:solidFill>
                  <a:srgbClr val="00338D"/>
                </a:solidFill>
              </a:rPr>
              <a:t> </a:t>
            </a:r>
            <a:r>
              <a:rPr lang="fi-FI" sz="2000" dirty="0" err="1">
                <a:solidFill>
                  <a:srgbClr val="00338D"/>
                </a:solidFill>
              </a:rPr>
              <a:t>portal</a:t>
            </a:r>
            <a:r>
              <a:rPr lang="fi-FI" sz="2000" dirty="0">
                <a:solidFill>
                  <a:srgbClr val="00338D"/>
                </a:solidFill>
              </a:rPr>
              <a:t> -järjestelmään</a:t>
            </a:r>
          </a:p>
        </p:txBody>
      </p:sp>
    </p:spTree>
    <p:extLst>
      <p:ext uri="{BB962C8B-B14F-4D97-AF65-F5344CB8AC3E}">
        <p14:creationId xmlns:p14="http://schemas.microsoft.com/office/powerpoint/2010/main" val="345165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Toimialat / Palvelu</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fi-FI" dirty="0"/>
              <a:t>Puheenjohtaja </a:t>
            </a:r>
            <a:r>
              <a:rPr lang="fi-FI" b="1" dirty="0"/>
              <a:t>Arja Kurkinen</a:t>
            </a:r>
          </a:p>
          <a:p>
            <a:pPr marL="457200" indent="-457200">
              <a:buFont typeface="Arial" panose="020B0604020202020204" pitchFamily="34" charset="0"/>
              <a:buChar char="•"/>
            </a:pPr>
            <a:r>
              <a:rPr lang="fi-FI" dirty="0">
                <a:solidFill>
                  <a:srgbClr val="00338D"/>
                </a:solidFill>
              </a:rPr>
              <a:t>Kehitetään klubien välistä yhteistyötä ja järjestetään alueiden yhteisiä tapahtumia, esim. </a:t>
            </a:r>
            <a:r>
              <a:rPr lang="fi-FI" dirty="0" err="1">
                <a:solidFill>
                  <a:srgbClr val="00338D"/>
                </a:solidFill>
              </a:rPr>
              <a:t>Äimäraution</a:t>
            </a:r>
            <a:r>
              <a:rPr lang="fi-FI" dirty="0">
                <a:solidFill>
                  <a:srgbClr val="00338D"/>
                </a:solidFill>
              </a:rPr>
              <a:t> raviratatoiminta</a:t>
            </a:r>
          </a:p>
          <a:p>
            <a:pPr marL="457200" indent="-457200">
              <a:buFont typeface="Arial" panose="020B0604020202020204" pitchFamily="34" charset="0"/>
              <a:buChar char="•"/>
            </a:pPr>
            <a:r>
              <a:rPr lang="fi-FI" dirty="0">
                <a:solidFill>
                  <a:srgbClr val="00338D"/>
                </a:solidFill>
              </a:rPr>
              <a:t>Toimitaan Ukrainan sodan uhrien auttajina piirin alueella/( Sodan muistopäivä 24.2.25)</a:t>
            </a:r>
          </a:p>
          <a:p>
            <a:pPr marL="457200" indent="-457200">
              <a:buFont typeface="Arial" panose="020B0604020202020204" pitchFamily="34" charset="0"/>
              <a:buChar char="•"/>
            </a:pPr>
            <a:r>
              <a:rPr lang="fi-FI" dirty="0">
                <a:solidFill>
                  <a:srgbClr val="00338D"/>
                </a:solidFill>
              </a:rPr>
              <a:t>Piiri auttaa muun muassa alla olevien tapahtumien koordinoinnissa ja tukee tapahtumien kehityspolkua. Raportoidaan yhdessä sovituilla tavoilla. </a:t>
            </a:r>
          </a:p>
          <a:p>
            <a:pPr marL="457200" indent="-457200">
              <a:buFont typeface="Arial" panose="020B0604020202020204" pitchFamily="34" charset="0"/>
              <a:buChar char="•"/>
            </a:pPr>
            <a:r>
              <a:rPr lang="fi-FI" dirty="0">
                <a:solidFill>
                  <a:srgbClr val="00338D"/>
                </a:solidFill>
              </a:rPr>
              <a:t>Hyvän Päivä (vko 40)</a:t>
            </a:r>
          </a:p>
          <a:p>
            <a:pPr marL="457200" indent="-457200">
              <a:buFont typeface="Arial" panose="020B0604020202020204" pitchFamily="34" charset="0"/>
              <a:buChar char="•"/>
            </a:pPr>
            <a:r>
              <a:rPr lang="fi-FI" dirty="0">
                <a:solidFill>
                  <a:srgbClr val="00338D"/>
                </a:solidFill>
              </a:rPr>
              <a:t>Laskiaistapahtumia </a:t>
            </a:r>
          </a:p>
          <a:p>
            <a:pPr marL="457200" indent="-457200">
              <a:buFont typeface="Arial" panose="020B0604020202020204" pitchFamily="34" charset="0"/>
              <a:buChar char="•"/>
            </a:pPr>
            <a:r>
              <a:rPr lang="fi-FI" dirty="0">
                <a:solidFill>
                  <a:srgbClr val="00338D"/>
                </a:solidFill>
              </a:rPr>
              <a:t>Kuusisaaren talvitapahtuma maaliskuu </a:t>
            </a:r>
          </a:p>
          <a:p>
            <a:pPr marL="1143000" lvl="1" indent="-457200"/>
            <a:r>
              <a:rPr lang="fi-FI" dirty="0">
                <a:solidFill>
                  <a:srgbClr val="00338D"/>
                </a:solidFill>
              </a:rPr>
              <a:t>Pasi Virta, LC Oulu/Oulujoki</a:t>
            </a:r>
          </a:p>
          <a:p>
            <a:pPr marL="457200" indent="-457200">
              <a:buFont typeface="Arial" panose="020B0604020202020204" pitchFamily="34" charset="0"/>
              <a:buChar char="•"/>
            </a:pPr>
            <a:r>
              <a:rPr lang="fi-FI" dirty="0">
                <a:solidFill>
                  <a:srgbClr val="00338D"/>
                </a:solidFill>
              </a:rPr>
              <a:t>Pääsiäisaktiviteetti (palvelutalot, lapset, nuoret)</a:t>
            </a:r>
          </a:p>
          <a:p>
            <a:pPr marL="457200" indent="-457200">
              <a:buFont typeface="Arial" panose="020B0604020202020204" pitchFamily="34" charset="0"/>
              <a:buChar char="•"/>
            </a:pPr>
            <a:r>
              <a:rPr lang="fi-FI" dirty="0">
                <a:solidFill>
                  <a:srgbClr val="00338D"/>
                </a:solidFill>
              </a:rPr>
              <a:t>Leijonahiihto piirin alueella</a:t>
            </a:r>
          </a:p>
          <a:p>
            <a:pPr marL="457200" indent="-457200">
              <a:buFont typeface="Arial" panose="020B0604020202020204" pitchFamily="34" charset="0"/>
              <a:buChar char="•"/>
            </a:pPr>
            <a:r>
              <a:rPr lang="fi-FI" dirty="0" err="1">
                <a:solidFill>
                  <a:srgbClr val="00338D"/>
                </a:solidFill>
              </a:rPr>
              <a:t>We</a:t>
            </a:r>
            <a:r>
              <a:rPr lang="fi-FI" dirty="0">
                <a:solidFill>
                  <a:srgbClr val="00338D"/>
                </a:solidFill>
              </a:rPr>
              <a:t> </a:t>
            </a:r>
            <a:r>
              <a:rPr lang="fi-FI" dirty="0" err="1">
                <a:solidFill>
                  <a:srgbClr val="00338D"/>
                </a:solidFill>
              </a:rPr>
              <a:t>Serve</a:t>
            </a:r>
            <a:r>
              <a:rPr lang="fi-FI" dirty="0">
                <a:solidFill>
                  <a:srgbClr val="00338D"/>
                </a:solidFill>
              </a:rPr>
              <a:t>-kulttuurin ”talkootyön” vahvistaminen -&gt; ylä- ja alakoulun tasolle</a:t>
            </a:r>
          </a:p>
        </p:txBody>
      </p:sp>
    </p:spTree>
    <p:extLst>
      <p:ext uri="{BB962C8B-B14F-4D97-AF65-F5344CB8AC3E}">
        <p14:creationId xmlns:p14="http://schemas.microsoft.com/office/powerpoint/2010/main" val="284397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Toimialat / Markkinointi ja viestintä</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a:xfrm>
            <a:off x="659219" y="1775637"/>
            <a:ext cx="11036595" cy="4717238"/>
          </a:xfrm>
        </p:spPr>
        <p:txBody>
          <a:bodyPr>
            <a:normAutofit fontScale="62500" lnSpcReduction="20000"/>
          </a:bodyPr>
          <a:lstStyle/>
          <a:p>
            <a:pPr marL="457200" indent="-457200">
              <a:buFont typeface="Arial" panose="020B0604020202020204" pitchFamily="34" charset="0"/>
              <a:buChar char="•"/>
            </a:pPr>
            <a:r>
              <a:rPr lang="fi-FI" dirty="0"/>
              <a:t>Puheenjohtaja </a:t>
            </a:r>
            <a:r>
              <a:rPr lang="fi-FI" b="1" dirty="0"/>
              <a:t>Hannele Siekkinen</a:t>
            </a:r>
          </a:p>
          <a:p>
            <a:pPr marL="457200" indent="-457200">
              <a:lnSpc>
                <a:spcPct val="100000"/>
              </a:lnSpc>
              <a:spcAft>
                <a:spcPts val="600"/>
              </a:spcAft>
              <a:buFont typeface="Arial" panose="020B0604020202020204" pitchFamily="34" charset="0"/>
              <a:buChar char="•"/>
            </a:pPr>
            <a:r>
              <a:rPr lang="fi-FI" sz="3200" dirty="0">
                <a:solidFill>
                  <a:srgbClr val="00338D"/>
                </a:solidFill>
              </a:rPr>
              <a:t>Piirin sisäistä viestintää kehitetään siten, että klubien sähköpostin määrää saadaan vähennettyä. Piirikirje jatkuu nykyformaatissa.</a:t>
            </a:r>
          </a:p>
          <a:p>
            <a:pPr marL="457200" indent="-457200">
              <a:lnSpc>
                <a:spcPct val="100000"/>
              </a:lnSpc>
              <a:spcAft>
                <a:spcPts val="600"/>
              </a:spcAft>
              <a:buFont typeface="Arial" panose="020B0604020202020204" pitchFamily="34" charset="0"/>
              <a:buChar char="•"/>
            </a:pPr>
            <a:r>
              <a:rPr lang="fi-FI" sz="3200" dirty="0">
                <a:solidFill>
                  <a:srgbClr val="00338D"/>
                </a:solidFill>
              </a:rPr>
              <a:t>Piirin viestintä tukee piirin muiden toimijoiden toimintaa ja tuo siihen aktiivisesti viestinnällisen näkökulman. Viestinnän edustajia pyydetään jo asioiden valmisteluvaiheessa mukaan eri työryhmien kokouksiin.</a:t>
            </a:r>
          </a:p>
          <a:p>
            <a:pPr marL="457200" indent="-457200">
              <a:lnSpc>
                <a:spcPct val="100000"/>
              </a:lnSpc>
              <a:spcAft>
                <a:spcPts val="600"/>
              </a:spcAft>
              <a:buFont typeface="Arial" panose="020B0604020202020204" pitchFamily="34" charset="0"/>
              <a:buChar char="•"/>
            </a:pPr>
            <a:r>
              <a:rPr lang="fi-FI" sz="3200" dirty="0">
                <a:solidFill>
                  <a:srgbClr val="00338D"/>
                </a:solidFill>
              </a:rPr>
              <a:t>Piirin Tervaleijona-lehden toimintamallia tarkastellaan tulevia kausia varten sitä tarkoitusta perustettavan työryhmän toimesta. </a:t>
            </a:r>
          </a:p>
          <a:p>
            <a:pPr marL="457200" indent="-457200">
              <a:lnSpc>
                <a:spcPct val="100000"/>
              </a:lnSpc>
              <a:spcAft>
                <a:spcPts val="600"/>
              </a:spcAft>
              <a:buFont typeface="Arial" panose="020B0604020202020204" pitchFamily="34" charset="0"/>
              <a:buChar char="•"/>
            </a:pPr>
            <a:r>
              <a:rPr lang="fi-FI" sz="3200" dirty="0">
                <a:solidFill>
                  <a:srgbClr val="00338D"/>
                </a:solidFill>
              </a:rPr>
              <a:t>Kauden aikana laaditaan piirin markkinointi- ja viestintäsuunnitelma.</a:t>
            </a:r>
          </a:p>
          <a:p>
            <a:pPr marL="1143000" lvl="1" indent="-457200">
              <a:lnSpc>
                <a:spcPct val="100000"/>
              </a:lnSpc>
              <a:spcAft>
                <a:spcPts val="600"/>
              </a:spcAft>
            </a:pPr>
            <a:r>
              <a:rPr lang="fi-FI" sz="3200" dirty="0">
                <a:solidFill>
                  <a:srgbClr val="00338D"/>
                </a:solidFill>
              </a:rPr>
              <a:t>Pauliina Paavola koordinoi</a:t>
            </a:r>
          </a:p>
          <a:p>
            <a:pPr marL="457200" indent="-457200">
              <a:lnSpc>
                <a:spcPct val="100000"/>
              </a:lnSpc>
              <a:spcAft>
                <a:spcPts val="600"/>
              </a:spcAft>
              <a:buFont typeface="Arial" panose="020B0604020202020204" pitchFamily="34" charset="0"/>
              <a:buChar char="•"/>
            </a:pPr>
            <a:r>
              <a:rPr lang="fi-FI" sz="3200" dirty="0">
                <a:solidFill>
                  <a:srgbClr val="00338D"/>
                </a:solidFill>
              </a:rPr>
              <a:t>Viestintätiimi haluaa tukea klubien viestintää mm. valmennuksilla. </a:t>
            </a:r>
          </a:p>
          <a:p>
            <a:pPr marL="457200" indent="-457200">
              <a:lnSpc>
                <a:spcPct val="100000"/>
              </a:lnSpc>
              <a:spcAft>
                <a:spcPts val="600"/>
              </a:spcAft>
              <a:buFont typeface="Arial" panose="020B0604020202020204" pitchFamily="34" charset="0"/>
              <a:buChar char="•"/>
            </a:pPr>
            <a:r>
              <a:rPr lang="fi-FI" sz="3200" dirty="0">
                <a:solidFill>
                  <a:srgbClr val="00338D"/>
                </a:solidFill>
              </a:rPr>
              <a:t>Sisäisen ja ulkoisen viestinnän erottaminen toisistaan (Viestintä ja markkinointi)</a:t>
            </a:r>
          </a:p>
          <a:p>
            <a:pPr marL="457200" indent="-457200">
              <a:lnSpc>
                <a:spcPct val="100000"/>
              </a:lnSpc>
              <a:spcAft>
                <a:spcPts val="600"/>
              </a:spcAft>
              <a:buFont typeface="Arial" panose="020B0604020202020204" pitchFamily="34" charset="0"/>
              <a:buChar char="•"/>
            </a:pPr>
            <a:r>
              <a:rPr lang="fi-FI" sz="3200" dirty="0">
                <a:solidFill>
                  <a:srgbClr val="00338D"/>
                </a:solidFill>
              </a:rPr>
              <a:t>Palvelusta kertominen</a:t>
            </a:r>
          </a:p>
        </p:txBody>
      </p:sp>
    </p:spTree>
    <p:extLst>
      <p:ext uri="{BB962C8B-B14F-4D97-AF65-F5344CB8AC3E}">
        <p14:creationId xmlns:p14="http://schemas.microsoft.com/office/powerpoint/2010/main" val="255431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0AD2097-7626-4103-A527-79B5DB21BAE5}"/>
              </a:ext>
            </a:extLst>
          </p:cNvPr>
          <p:cNvSpPr>
            <a:spLocks noGrp="1"/>
          </p:cNvSpPr>
          <p:nvPr>
            <p:ph type="title"/>
          </p:nvPr>
        </p:nvSpPr>
        <p:spPr/>
        <p:txBody>
          <a:bodyPr/>
          <a:lstStyle/>
          <a:p>
            <a:r>
              <a:rPr lang="fi-FI" dirty="0"/>
              <a:t>Toimialat/ Ympäristö</a:t>
            </a:r>
          </a:p>
        </p:txBody>
      </p:sp>
      <p:sp>
        <p:nvSpPr>
          <p:cNvPr id="4" name="Sisällön paikkamerkki 3">
            <a:extLst>
              <a:ext uri="{FF2B5EF4-FFF2-40B4-BE49-F238E27FC236}">
                <a16:creationId xmlns:a16="http://schemas.microsoft.com/office/drawing/2014/main" id="{53D23CDD-F060-4965-A739-12506CEB4160}"/>
              </a:ext>
            </a:extLst>
          </p:cNvPr>
          <p:cNvSpPr>
            <a:spLocks noGrp="1"/>
          </p:cNvSpPr>
          <p:nvPr>
            <p:ph idx="1"/>
          </p:nvPr>
        </p:nvSpPr>
        <p:spPr/>
        <p:txBody>
          <a:bodyPr>
            <a:normAutofit/>
          </a:bodyPr>
          <a:lstStyle/>
          <a:p>
            <a:pPr marL="457200" indent="-457200">
              <a:buFont typeface="Arial" panose="020B0604020202020204" pitchFamily="34" charset="0"/>
              <a:buChar char="•"/>
            </a:pPr>
            <a:r>
              <a:rPr lang="fi-FI" dirty="0"/>
              <a:t>Puheenjohtaja </a:t>
            </a:r>
            <a:r>
              <a:rPr lang="fi-FI" b="1" dirty="0"/>
              <a:t>Arto </a:t>
            </a:r>
            <a:r>
              <a:rPr lang="fi-FI" b="1" dirty="0" err="1"/>
              <a:t>Iwendorff</a:t>
            </a:r>
            <a:endParaRPr lang="fi-FI" b="1" dirty="0"/>
          </a:p>
          <a:p>
            <a:pPr marL="457200" indent="-457200">
              <a:buFont typeface="Arial" panose="020B0604020202020204" pitchFamily="34" charset="0"/>
              <a:buChar char="•"/>
            </a:pPr>
            <a:endParaRPr lang="fi-FI" b="1" dirty="0"/>
          </a:p>
          <a:p>
            <a:pPr marL="457200" indent="-457200">
              <a:buFont typeface="Arial" panose="020B0604020202020204" pitchFamily="34" charset="0"/>
              <a:buChar char="•"/>
            </a:pPr>
            <a:r>
              <a:rPr lang="fi-FI" sz="2400" dirty="0">
                <a:solidFill>
                  <a:srgbClr val="00338D"/>
                </a:solidFill>
              </a:rPr>
              <a:t>Suojelemme ympäristöä ja sitä kautta parannamme kaikkien olosuhteita. </a:t>
            </a:r>
          </a:p>
          <a:p>
            <a:pPr marL="457200" indent="-457200">
              <a:buFont typeface="Arial" panose="020B0604020202020204" pitchFamily="34" charset="0"/>
              <a:buChar char="•"/>
            </a:pPr>
            <a:r>
              <a:rPr lang="fi-FI" sz="2400" dirty="0">
                <a:solidFill>
                  <a:srgbClr val="00338D"/>
                </a:solidFill>
              </a:rPr>
              <a:t>Osallistumme valtakunnallisiin aktiviteetteihin, kuten Kulmat kuntoon. </a:t>
            </a:r>
          </a:p>
          <a:p>
            <a:pPr marL="457200" indent="-457200">
              <a:buFont typeface="Arial" panose="020B0604020202020204" pitchFamily="34" charset="0"/>
              <a:buChar char="•"/>
            </a:pPr>
            <a:r>
              <a:rPr lang="fi-FI" sz="2400" dirty="0">
                <a:solidFill>
                  <a:srgbClr val="00338D"/>
                </a:solidFill>
              </a:rPr>
              <a:t>Pyrimme järjestämään piirin yhteisen ympäristöaktiviteetin.</a:t>
            </a:r>
          </a:p>
          <a:p>
            <a:pPr marL="457200" indent="-457200">
              <a:buFont typeface="Arial" panose="020B0604020202020204" pitchFamily="34" charset="0"/>
              <a:buChar char="•"/>
            </a:pPr>
            <a:r>
              <a:rPr lang="fi-FI" sz="2400" dirty="0">
                <a:solidFill>
                  <a:srgbClr val="00338D"/>
                </a:solidFill>
              </a:rPr>
              <a:t>Kannustamme sekä tuemme klubeja omien ympäristöhankkeiden suunnittelussa ja toteutuksessa.</a:t>
            </a:r>
          </a:p>
          <a:p>
            <a:pPr marL="457200" indent="-457200">
              <a:buFont typeface="Arial" panose="020B0604020202020204" pitchFamily="34" charset="0"/>
              <a:buChar char="•"/>
            </a:pPr>
            <a:r>
              <a:rPr lang="fi-FI" sz="2400" dirty="0">
                <a:solidFill>
                  <a:srgbClr val="00338D"/>
                </a:solidFill>
              </a:rPr>
              <a:t>Haluamme luovuttaa maapallomme elinvoimaisena tuleville sukupolville. Ajattele globaalisti ja toimi paikallisesti.</a:t>
            </a:r>
          </a:p>
        </p:txBody>
      </p:sp>
    </p:spTree>
    <p:extLst>
      <p:ext uri="{BB962C8B-B14F-4D97-AF65-F5344CB8AC3E}">
        <p14:creationId xmlns:p14="http://schemas.microsoft.com/office/powerpoint/2010/main" val="389044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Toimikunnat / PDG</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p:txBody>
          <a:bodyPr>
            <a:normAutofit/>
          </a:bodyPr>
          <a:lstStyle/>
          <a:p>
            <a:pPr marL="457200" indent="-457200">
              <a:buFont typeface="Arial" panose="020B0604020202020204" pitchFamily="34" charset="0"/>
              <a:buChar char="•"/>
            </a:pPr>
            <a:r>
              <a:rPr lang="fi-FI" b="1" dirty="0"/>
              <a:t>Toimikunnan vetäjänä toimii PDG Sanna </a:t>
            </a:r>
            <a:r>
              <a:rPr lang="fi-FI" b="1" dirty="0" err="1"/>
              <a:t>Loukkola</a:t>
            </a:r>
            <a:endParaRPr lang="fi-FI" b="1" dirty="0"/>
          </a:p>
          <a:p>
            <a:pPr marL="457200" indent="-457200">
              <a:buFont typeface="Arial" panose="020B0604020202020204" pitchFamily="34" charset="0"/>
              <a:buChar char="•"/>
            </a:pPr>
            <a:r>
              <a:rPr lang="fi-FI" dirty="0"/>
              <a:t>Toimikunnan puheenjohtaja kutsuu toimikunnan koolle yhdessä sovitusti ja tarpeen mukaan. </a:t>
            </a:r>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250708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t>Toimikunnat / LCIF</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fi-FI" dirty="0">
                <a:solidFill>
                  <a:srgbClr val="00338D"/>
                </a:solidFill>
              </a:rPr>
              <a:t>LCIF-koordinaattori </a:t>
            </a:r>
            <a:r>
              <a:rPr lang="fi-FI" b="1" dirty="0">
                <a:solidFill>
                  <a:srgbClr val="00338D"/>
                </a:solidFill>
              </a:rPr>
              <a:t>Matti Välikangas</a:t>
            </a:r>
            <a:r>
              <a:rPr lang="fi-FI" dirty="0">
                <a:solidFill>
                  <a:srgbClr val="00338D"/>
                </a:solidFill>
              </a:rPr>
              <a:t>, LC Paltamo</a:t>
            </a:r>
          </a:p>
          <a:p>
            <a:pPr marL="457200" indent="-457200">
              <a:buFont typeface="Arial" panose="020B0604020202020204" pitchFamily="34" charset="0"/>
              <a:buChar char="•"/>
            </a:pPr>
            <a:endParaRPr lang="fi-FI" dirty="0">
              <a:solidFill>
                <a:srgbClr val="00338D"/>
              </a:solidFill>
            </a:endParaRPr>
          </a:p>
          <a:p>
            <a:pPr marL="457200" indent="-457200">
              <a:buFont typeface="Arial" panose="020B0604020202020204" pitchFamily="34" charset="0"/>
              <a:buChar char="•"/>
            </a:pPr>
            <a:r>
              <a:rPr lang="fi-FI" dirty="0">
                <a:solidFill>
                  <a:srgbClr val="00338D"/>
                </a:solidFill>
              </a:rPr>
              <a:t>Toiminnalla tavoitellaan sekä paikallista, kansallista että kansainvälistä vaikuttavuutta.</a:t>
            </a:r>
          </a:p>
          <a:p>
            <a:pPr marL="457200" indent="-457200">
              <a:buFont typeface="Arial" panose="020B0604020202020204" pitchFamily="34" charset="0"/>
              <a:buChar char="•"/>
            </a:pPr>
            <a:r>
              <a:rPr lang="fi-FI" dirty="0">
                <a:solidFill>
                  <a:srgbClr val="00338D"/>
                </a:solidFill>
              </a:rPr>
              <a:t>Nostetaan säätiön toimintaa esille klubeissa ja ulkoisessa viestinnässä.</a:t>
            </a:r>
          </a:p>
          <a:p>
            <a:pPr marL="457200" indent="-457200">
              <a:buFont typeface="Arial" panose="020B0604020202020204" pitchFamily="34" charset="0"/>
              <a:buChar char="•"/>
            </a:pPr>
            <a:r>
              <a:rPr lang="fi-FI" dirty="0">
                <a:solidFill>
                  <a:srgbClr val="00338D"/>
                </a:solidFill>
              </a:rPr>
              <a:t>Kannustetaan klubeja sekä yksittäisiä </a:t>
            </a:r>
            <a:r>
              <a:rPr lang="fi-FI" dirty="0" err="1">
                <a:solidFill>
                  <a:srgbClr val="00338D"/>
                </a:solidFill>
              </a:rPr>
              <a:t>lioneja</a:t>
            </a:r>
            <a:r>
              <a:rPr lang="fi-FI" dirty="0">
                <a:solidFill>
                  <a:srgbClr val="00338D"/>
                </a:solidFill>
              </a:rPr>
              <a:t> säätiön toiminnan tukemiseen pyrkimällä vierailemaan mahdollisimman paljon mm. klubikokouksissa.</a:t>
            </a:r>
          </a:p>
          <a:p>
            <a:pPr marL="457200" indent="-457200">
              <a:buFont typeface="Arial" panose="020B0604020202020204" pitchFamily="34" charset="0"/>
              <a:buChar char="•"/>
            </a:pPr>
            <a:r>
              <a:rPr lang="fi-FI" dirty="0">
                <a:solidFill>
                  <a:srgbClr val="00338D"/>
                </a:solidFill>
              </a:rPr>
              <a:t>Lisätietoa: </a:t>
            </a:r>
            <a:r>
              <a:rPr lang="fi-FI" u="sng" dirty="0">
                <a:solidFill>
                  <a:srgbClr val="00338D"/>
                </a:solidFill>
              </a:rPr>
              <a:t>https://www.lionsclubs.org/fi/discover-our-foundation/mission</a:t>
            </a:r>
            <a:endParaRPr lang="fi-FI" u="sng" dirty="0"/>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404488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9AF9DB-630F-447A-819B-08D202C51113}"/>
              </a:ext>
            </a:extLst>
          </p:cNvPr>
          <p:cNvSpPr>
            <a:spLocks noGrp="1"/>
          </p:cNvSpPr>
          <p:nvPr>
            <p:ph type="title"/>
          </p:nvPr>
        </p:nvSpPr>
        <p:spPr/>
        <p:txBody>
          <a:bodyPr/>
          <a:lstStyle/>
          <a:p>
            <a:r>
              <a:rPr lang="fi-FI" dirty="0"/>
              <a:t>Toimikunnat / ARS</a:t>
            </a:r>
          </a:p>
        </p:txBody>
      </p:sp>
      <p:sp>
        <p:nvSpPr>
          <p:cNvPr id="3" name="Sisällön paikkamerkki 2">
            <a:extLst>
              <a:ext uri="{FF2B5EF4-FFF2-40B4-BE49-F238E27FC236}">
                <a16:creationId xmlns:a16="http://schemas.microsoft.com/office/drawing/2014/main" id="{88D011CB-9B7D-49FB-872E-59B24A7EF124}"/>
              </a:ext>
            </a:extLst>
          </p:cNvPr>
          <p:cNvSpPr>
            <a:spLocks noGrp="1"/>
          </p:cNvSpPr>
          <p:nvPr>
            <p:ph idx="1"/>
          </p:nvPr>
        </p:nvSpPr>
        <p:spPr/>
        <p:txBody>
          <a:bodyPr>
            <a:noAutofit/>
          </a:bodyPr>
          <a:lstStyle/>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AR-toimikuntapuheenjohtajana on </a:t>
            </a:r>
            <a:r>
              <a:rPr lang="fi-FI" sz="2000" b="1" dirty="0">
                <a:solidFill>
                  <a:srgbClr val="00338D"/>
                </a:solidFill>
                <a:effectLst/>
                <a:latin typeface="Arial" panose="020B0604020202020204" pitchFamily="34" charset="0"/>
                <a:ea typeface="Calibri" panose="020F0502020204030204" pitchFamily="34" charset="0"/>
                <a:cs typeface="Arial" panose="020B0604020202020204" pitchFamily="34" charset="0"/>
              </a:rPr>
              <a:t>Jukka Isotalo</a:t>
            </a: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 jonka tehtävänä on tehdä säätiön toimintaa tunnetuksi piirissä. Hänen apunaan toimii AR-toimikunta.</a:t>
            </a: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Klubeissa on nimetty ARS-</a:t>
            </a:r>
            <a:r>
              <a:rPr lang="fi-FI" sz="2000" dirty="0" err="1">
                <a:solidFill>
                  <a:srgbClr val="00338D"/>
                </a:solidFill>
                <a:effectLst/>
                <a:latin typeface="Arial" panose="020B0604020202020204" pitchFamily="34" charset="0"/>
                <a:ea typeface="Calibri" panose="020F0502020204030204" pitchFamily="34" charset="0"/>
                <a:cs typeface="Arial" panose="020B0604020202020204" pitchFamily="34" charset="0"/>
              </a:rPr>
              <a:t>Lion</a:t>
            </a: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 joka toimii tiiviissä yhteistyössä AR-toimikuntapuheenjohtajan kanssa.</a:t>
            </a:r>
          </a:p>
          <a:p>
            <a:pPr marL="360000" lvl="0" indent="-342900">
              <a:spcBef>
                <a:spcPts val="0"/>
              </a:spcBef>
              <a:buFont typeface="Symbol" panose="05050102010706020507" pitchFamily="18" charset="2"/>
              <a:buChar char=""/>
            </a:pPr>
            <a:endPar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endParaRP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Kauden tavoitteet:</a:t>
            </a: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Aktivoida klubeja saamaan avustusta omiin aktiviteetteihin 30-50 %. Ohjeet: www.lions.fi/arne-ritari-saatio/toiminta/apurahat/. Yhteydenpito mahdollisimman varhaisessa vaiheessa AR-toimikuntapuheenjohtajaan. Tavoite vähintään kolme avustuskohdetta, joiden arvo yhteensä yli 8.000 €.</a:t>
            </a: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Kannustetaan klubeja huomioimaan ansioituneita Leijonia Lions-ritari ja Pro ritari nimityksellä. Tavoite on saada piiriin kuusi uutta </a:t>
            </a:r>
            <a:r>
              <a:rPr lang="fi-FI" sz="2000" dirty="0" err="1">
                <a:solidFill>
                  <a:srgbClr val="00338D"/>
                </a:solidFill>
                <a:effectLst/>
                <a:latin typeface="Arial" panose="020B0604020202020204" pitchFamily="34" charset="0"/>
                <a:ea typeface="Calibri" panose="020F0502020204030204" pitchFamily="34" charset="0"/>
                <a:cs typeface="Arial" panose="020B0604020202020204" pitchFamily="34" charset="0"/>
              </a:rPr>
              <a:t>Lion</a:t>
            </a: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-ritaria ja yksi uusi Pro ritari.</a:t>
            </a: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Informoida Adressimyynnin hyödyt klubeille, piirille ja säätiölle. Piirin virkailijoiden tehtävänä on jokaisella klubivierailulla edistää adressien käyttöä.</a:t>
            </a:r>
          </a:p>
          <a:p>
            <a:pPr marL="360000" lvl="0" indent="-342900">
              <a:spcBef>
                <a:spcPts val="0"/>
              </a:spcBef>
              <a:buFont typeface="Symbol" panose="05050102010706020507" pitchFamily="18" charset="2"/>
              <a:buChar char=""/>
            </a:pPr>
            <a:r>
              <a:rPr lang="fi-FI" sz="2000" dirty="0">
                <a:solidFill>
                  <a:srgbClr val="00338D"/>
                </a:solidFill>
                <a:effectLst/>
                <a:latin typeface="Arial" panose="020B0604020202020204" pitchFamily="34" charset="0"/>
                <a:ea typeface="Calibri" panose="020F0502020204030204" pitchFamily="34" charset="0"/>
                <a:cs typeface="Arial" panose="020B0604020202020204" pitchFamily="34" charset="0"/>
              </a:rPr>
              <a:t>Tavoite 500 myytyä adressia ja 300 onnittelukorttia.</a:t>
            </a:r>
          </a:p>
        </p:txBody>
      </p:sp>
    </p:spTree>
    <p:extLst>
      <p:ext uri="{BB962C8B-B14F-4D97-AF65-F5344CB8AC3E}">
        <p14:creationId xmlns:p14="http://schemas.microsoft.com/office/powerpoint/2010/main" val="370738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090925-3D7F-4657-995E-EAA7B5B5EA36}"/>
              </a:ext>
            </a:extLst>
          </p:cNvPr>
          <p:cNvSpPr>
            <a:spLocks noGrp="1"/>
          </p:cNvSpPr>
          <p:nvPr>
            <p:ph type="title"/>
          </p:nvPr>
        </p:nvSpPr>
        <p:spPr/>
        <p:txBody>
          <a:bodyPr/>
          <a:lstStyle/>
          <a:p>
            <a:r>
              <a:rPr lang="fi-FI" dirty="0"/>
              <a:t>Sri Lankan kummilapsiohjelma</a:t>
            </a:r>
          </a:p>
        </p:txBody>
      </p:sp>
      <p:sp>
        <p:nvSpPr>
          <p:cNvPr id="3" name="Sisällön paikkamerkki 2">
            <a:extLst>
              <a:ext uri="{FF2B5EF4-FFF2-40B4-BE49-F238E27FC236}">
                <a16:creationId xmlns:a16="http://schemas.microsoft.com/office/drawing/2014/main" id="{163FB020-4D9B-4FB2-9BDC-75AADA5091F6}"/>
              </a:ext>
            </a:extLst>
          </p:cNvPr>
          <p:cNvSpPr>
            <a:spLocks noGrp="1"/>
          </p:cNvSpPr>
          <p:nvPr>
            <p:ph idx="1"/>
          </p:nvPr>
        </p:nvSpPr>
        <p:spPr>
          <a:xfrm>
            <a:off x="956364" y="1868556"/>
            <a:ext cx="10499035" cy="4624319"/>
          </a:xfrm>
        </p:spPr>
        <p:txBody>
          <a:bodyPr>
            <a:normAutofit fontScale="85000" lnSpcReduction="20000"/>
          </a:bodyPr>
          <a:lstStyle/>
          <a:p>
            <a:pPr rtl="0">
              <a:spcBef>
                <a:spcPts val="0"/>
              </a:spcBef>
              <a:spcAft>
                <a:spcPts val="0"/>
              </a:spcAft>
            </a:pPr>
            <a:r>
              <a:rPr lang="fi-FI" sz="2000" b="1" i="0" u="none" strike="noStrike" dirty="0">
                <a:solidFill>
                  <a:srgbClr val="00338D"/>
                </a:solidFill>
                <a:effectLst/>
              </a:rPr>
              <a:t>Yhteyshenkilö: Pirjo Puoskari </a:t>
            </a:r>
            <a:r>
              <a:rPr lang="fi-FI" sz="2000" i="0" u="none" strike="noStrike" dirty="0">
                <a:solidFill>
                  <a:srgbClr val="00338D"/>
                </a:solidFill>
                <a:effectLst/>
              </a:rPr>
              <a:t>p. </a:t>
            </a:r>
            <a:r>
              <a:rPr lang="fi-FI" sz="2000" i="0" dirty="0">
                <a:solidFill>
                  <a:srgbClr val="00338D"/>
                </a:solidFill>
                <a:effectLst/>
                <a:latin typeface="Arial" panose="020B0604020202020204" pitchFamily="34" charset="0"/>
              </a:rPr>
              <a:t>045 6767 076,  </a:t>
            </a:r>
            <a:r>
              <a:rPr lang="fi-FI" sz="2000" i="0" u="none" strike="noStrike" dirty="0">
                <a:solidFill>
                  <a:srgbClr val="00338D"/>
                </a:solidFill>
                <a:effectLst/>
                <a:latin typeface="Arial" panose="020B0604020202020204" pitchFamily="34" charset="0"/>
                <a:hlinkClick r:id="rId2">
                  <a:extLst>
                    <a:ext uri="{A12FA001-AC4F-418D-AE19-62706E023703}">
                      <ahyp:hlinkClr xmlns:ahyp="http://schemas.microsoft.com/office/drawing/2018/hyperlinkcolor" val="tx"/>
                    </a:ext>
                  </a:extLst>
                </a:hlinkClick>
              </a:rPr>
              <a:t>pirjo.puoskari@lions.fi</a:t>
            </a:r>
            <a:endParaRPr lang="fi-FI" sz="2000" i="0" u="none" strike="noStrike" dirty="0">
              <a:solidFill>
                <a:srgbClr val="00338D"/>
              </a:solidFill>
              <a:effectLst/>
            </a:endParaRPr>
          </a:p>
          <a:p>
            <a:pPr rtl="0">
              <a:spcBef>
                <a:spcPts val="0"/>
              </a:spcBef>
              <a:spcAft>
                <a:spcPts val="0"/>
              </a:spcAft>
            </a:pPr>
            <a:endParaRPr lang="fi-FI" sz="2000" b="1" i="0" u="none" strike="noStrike" dirty="0">
              <a:solidFill>
                <a:srgbClr val="000000"/>
              </a:solidFill>
              <a:effectLst/>
            </a:endParaRPr>
          </a:p>
          <a:p>
            <a:pPr marL="0" indent="0" rtl="0">
              <a:lnSpc>
                <a:spcPct val="100000"/>
              </a:lnSpc>
              <a:spcBef>
                <a:spcPts val="0"/>
              </a:spcBef>
              <a:spcAft>
                <a:spcPts val="0"/>
              </a:spcAft>
              <a:buNone/>
            </a:pPr>
            <a:r>
              <a:rPr lang="fi-FI" b="1" i="0" u="none" strike="noStrike" dirty="0">
                <a:solidFill>
                  <a:srgbClr val="00338D"/>
                </a:solidFill>
                <a:effectLst/>
              </a:rPr>
              <a:t>TAVOITTEET</a:t>
            </a:r>
            <a:endParaRPr lang="fi-FI" b="0" dirty="0">
              <a:solidFill>
                <a:srgbClr val="00338D"/>
              </a:solidFill>
              <a:effectLst/>
            </a:endParaRPr>
          </a:p>
          <a:p>
            <a:pPr marL="0" indent="0" rtl="0">
              <a:lnSpc>
                <a:spcPct val="100000"/>
              </a:lnSpc>
              <a:spcBef>
                <a:spcPts val="0"/>
              </a:spcBef>
              <a:spcAft>
                <a:spcPts val="0"/>
              </a:spcAft>
              <a:buNone/>
            </a:pPr>
            <a:r>
              <a:rPr lang="fi-FI" b="0" i="0" u="none" strike="noStrike" dirty="0">
                <a:solidFill>
                  <a:srgbClr val="00338D"/>
                </a:solidFill>
                <a:effectLst/>
              </a:rPr>
              <a:t>1. Tiedon ja ymmärryksen lisääminen </a:t>
            </a:r>
            <a:endParaRPr lang="fi-FI" b="0" dirty="0">
              <a:solidFill>
                <a:srgbClr val="00338D"/>
              </a:solidFill>
              <a:effectLst/>
            </a:endParaRPr>
          </a:p>
          <a:p>
            <a:pPr marL="838200" lvl="1" fontAlgn="base">
              <a:lnSpc>
                <a:spcPct val="100000"/>
              </a:lnSpc>
              <a:spcBef>
                <a:spcPts val="0"/>
              </a:spcBef>
            </a:pPr>
            <a:r>
              <a:rPr lang="fi-FI" i="0" u="none" strike="noStrike" dirty="0">
                <a:solidFill>
                  <a:srgbClr val="00338D"/>
                </a:solidFill>
                <a:effectLst/>
              </a:rPr>
              <a:t>ohjelman sopivuudesta klubeille </a:t>
            </a:r>
          </a:p>
          <a:p>
            <a:pPr marL="838200" lvl="1" fontAlgn="base">
              <a:lnSpc>
                <a:spcPct val="100000"/>
              </a:lnSpc>
              <a:spcBef>
                <a:spcPts val="0"/>
              </a:spcBef>
            </a:pPr>
            <a:r>
              <a:rPr lang="fi-FI" i="0" u="none" strike="noStrike" dirty="0">
                <a:solidFill>
                  <a:srgbClr val="00338D"/>
                </a:solidFill>
                <a:effectLst/>
              </a:rPr>
              <a:t>ohjelman merkityksestä kummilapselle ja hänen lähipiirilleen</a:t>
            </a:r>
          </a:p>
          <a:p>
            <a:pPr marL="0" indent="0" rtl="0">
              <a:lnSpc>
                <a:spcPct val="100000"/>
              </a:lnSpc>
              <a:spcBef>
                <a:spcPts val="0"/>
              </a:spcBef>
              <a:spcAft>
                <a:spcPts val="0"/>
              </a:spcAft>
              <a:buNone/>
            </a:pPr>
            <a:r>
              <a:rPr lang="fi-FI" b="0" i="0" u="none" strike="noStrike" dirty="0">
                <a:solidFill>
                  <a:srgbClr val="00338D"/>
                </a:solidFill>
                <a:effectLst/>
              </a:rPr>
              <a:t>2. Sitoutuneiden kummien löytyminen kummilapseksi pyrkiville</a:t>
            </a:r>
          </a:p>
          <a:p>
            <a:pPr marL="0" indent="0" rtl="0">
              <a:lnSpc>
                <a:spcPct val="100000"/>
              </a:lnSpc>
              <a:spcBef>
                <a:spcPts val="0"/>
              </a:spcBef>
              <a:spcAft>
                <a:spcPts val="0"/>
              </a:spcAft>
              <a:buNone/>
            </a:pPr>
            <a:r>
              <a:rPr lang="fi-FI" sz="2600" dirty="0">
                <a:solidFill>
                  <a:srgbClr val="00338D"/>
                </a:solidFill>
              </a:rPr>
              <a:t>  </a:t>
            </a:r>
            <a:r>
              <a:rPr lang="fi-FI" sz="2600" b="0" i="0" u="none" strike="noStrike" dirty="0">
                <a:solidFill>
                  <a:srgbClr val="00338D"/>
                </a:solidFill>
                <a:effectLst/>
              </a:rPr>
              <a:t> (min. 5 lasta)</a:t>
            </a:r>
            <a:endParaRPr lang="fi-FI" sz="2600" b="0" dirty="0">
              <a:solidFill>
                <a:srgbClr val="00338D"/>
              </a:solidFill>
              <a:effectLst/>
            </a:endParaRPr>
          </a:p>
          <a:p>
            <a:pPr marL="0" indent="0" rtl="0">
              <a:lnSpc>
                <a:spcPct val="100000"/>
              </a:lnSpc>
              <a:spcBef>
                <a:spcPts val="0"/>
              </a:spcBef>
              <a:spcAft>
                <a:spcPts val="0"/>
              </a:spcAft>
              <a:buNone/>
            </a:pPr>
            <a:br>
              <a:rPr lang="fi-FI" sz="2600" dirty="0">
                <a:solidFill>
                  <a:srgbClr val="00338D"/>
                </a:solidFill>
              </a:rPr>
            </a:br>
            <a:r>
              <a:rPr lang="fi-FI" sz="2600" b="1" i="0" u="none" strike="noStrike" dirty="0">
                <a:solidFill>
                  <a:srgbClr val="00338D"/>
                </a:solidFill>
                <a:effectLst/>
              </a:rPr>
              <a:t>MITEN?</a:t>
            </a:r>
            <a:endParaRPr lang="fi-FI" sz="2600" b="0" dirty="0">
              <a:solidFill>
                <a:srgbClr val="00338D"/>
              </a:solidFill>
              <a:effectLst/>
            </a:endParaRPr>
          </a:p>
          <a:p>
            <a:pPr rtl="0" fontAlgn="base">
              <a:lnSpc>
                <a:spcPct val="100000"/>
              </a:lnSpc>
              <a:spcBef>
                <a:spcPts val="0"/>
              </a:spcBef>
              <a:spcAft>
                <a:spcPts val="0"/>
              </a:spcAft>
              <a:buFont typeface="Arial" panose="020B0604020202020204" pitchFamily="34" charset="0"/>
              <a:buChar char="•"/>
            </a:pPr>
            <a:r>
              <a:rPr lang="fi-FI" i="0" u="none" strike="noStrike" dirty="0">
                <a:solidFill>
                  <a:srgbClr val="00338D"/>
                </a:solidFill>
                <a:effectLst/>
              </a:rPr>
              <a:t>Aktiivisen tiedottamisen ja näkyvyyden jatkaminen </a:t>
            </a:r>
          </a:p>
          <a:p>
            <a:pPr marL="742950" lvl="1" indent="-285750" rtl="0" fontAlgn="base">
              <a:lnSpc>
                <a:spcPct val="100000"/>
              </a:lnSpc>
              <a:spcBef>
                <a:spcPts val="0"/>
              </a:spcBef>
              <a:spcAft>
                <a:spcPts val="0"/>
              </a:spcAft>
              <a:buFont typeface="Arial" panose="020B0604020202020204" pitchFamily="34" charset="0"/>
              <a:buChar char="•"/>
            </a:pPr>
            <a:r>
              <a:rPr lang="fi-FI" i="0" u="none" strike="noStrike" dirty="0">
                <a:solidFill>
                  <a:srgbClr val="00338D"/>
                </a:solidFill>
                <a:effectLst/>
              </a:rPr>
              <a:t>klubivierailut</a:t>
            </a:r>
          </a:p>
          <a:p>
            <a:pPr marL="742950" lvl="1" indent="-285750" rtl="0" fontAlgn="base">
              <a:lnSpc>
                <a:spcPct val="100000"/>
              </a:lnSpc>
              <a:spcBef>
                <a:spcPts val="0"/>
              </a:spcBef>
              <a:spcAft>
                <a:spcPts val="0"/>
              </a:spcAft>
              <a:buFont typeface="Arial" panose="020B0604020202020204" pitchFamily="34" charset="0"/>
              <a:buChar char="•"/>
            </a:pPr>
            <a:r>
              <a:rPr lang="fi-FI" i="0" u="none" strike="noStrike" dirty="0">
                <a:solidFill>
                  <a:srgbClr val="00338D"/>
                </a:solidFill>
                <a:effectLst/>
              </a:rPr>
              <a:t>yhteistyössä piirivirkailijoiden kanssa</a:t>
            </a:r>
          </a:p>
          <a:p>
            <a:pPr marL="742950" lvl="1" indent="-285750" rtl="0" fontAlgn="base">
              <a:lnSpc>
                <a:spcPct val="100000"/>
              </a:lnSpc>
              <a:spcBef>
                <a:spcPts val="0"/>
              </a:spcBef>
              <a:spcAft>
                <a:spcPts val="0"/>
              </a:spcAft>
              <a:buFont typeface="Arial" panose="020B0604020202020204" pitchFamily="34" charset="0"/>
              <a:buChar char="•"/>
            </a:pPr>
            <a:r>
              <a:rPr lang="fi-FI" i="0" u="none" strike="noStrike" dirty="0">
                <a:solidFill>
                  <a:srgbClr val="00338D"/>
                </a:solidFill>
                <a:effectLst/>
              </a:rPr>
              <a:t>I-piirin tilaisuudet ja julkaisut (Tervaleijona, liiton ja piirin sivut)</a:t>
            </a:r>
          </a:p>
          <a:p>
            <a:pPr rtl="0" fontAlgn="base">
              <a:lnSpc>
                <a:spcPct val="100000"/>
              </a:lnSpc>
              <a:spcBef>
                <a:spcPts val="0"/>
              </a:spcBef>
              <a:spcAft>
                <a:spcPts val="0"/>
              </a:spcAft>
              <a:buFont typeface="Arial" panose="020B0604020202020204" pitchFamily="34" charset="0"/>
              <a:buChar char="•"/>
            </a:pPr>
            <a:r>
              <a:rPr lang="fi-FI" i="0" u="none" strike="noStrike" dirty="0">
                <a:solidFill>
                  <a:srgbClr val="00338D"/>
                </a:solidFill>
                <a:effectLst/>
              </a:rPr>
              <a:t>Klubivierailut</a:t>
            </a:r>
          </a:p>
          <a:p>
            <a:pPr rtl="0" fontAlgn="base">
              <a:lnSpc>
                <a:spcPct val="100000"/>
              </a:lnSpc>
              <a:spcBef>
                <a:spcPts val="0"/>
              </a:spcBef>
              <a:spcAft>
                <a:spcPts val="0"/>
              </a:spcAft>
              <a:buFont typeface="Arial" panose="020B0604020202020204" pitchFamily="34" charset="0"/>
              <a:buChar char="•"/>
            </a:pPr>
            <a:r>
              <a:rPr lang="fi-FI" dirty="0">
                <a:solidFill>
                  <a:srgbClr val="00338D"/>
                </a:solidFill>
              </a:rPr>
              <a:t>Osallistuminen mahdolliseen Kansainväliseen iltaan yhdessä muiden </a:t>
            </a:r>
            <a:r>
              <a:rPr lang="fi-FI" dirty="0" err="1">
                <a:solidFill>
                  <a:srgbClr val="00338D"/>
                </a:solidFill>
              </a:rPr>
              <a:t>kv</a:t>
            </a:r>
            <a:r>
              <a:rPr lang="fi-FI" dirty="0">
                <a:solidFill>
                  <a:srgbClr val="00338D"/>
                </a:solidFill>
              </a:rPr>
              <a:t>-toimintojen kanssa (Pauliina Paavola)</a:t>
            </a:r>
            <a:endParaRPr lang="fi-FI" i="0" u="none" strike="noStrike" dirty="0">
              <a:solidFill>
                <a:srgbClr val="00338D"/>
              </a:solidFill>
              <a:effectLst/>
            </a:endParaRPr>
          </a:p>
        </p:txBody>
      </p:sp>
      <p:pic>
        <p:nvPicPr>
          <p:cNvPr id="1026" name="Picture 2">
            <a:extLst>
              <a:ext uri="{FF2B5EF4-FFF2-40B4-BE49-F238E27FC236}">
                <a16:creationId xmlns:a16="http://schemas.microsoft.com/office/drawing/2014/main" id="{F9865971-02E3-4200-8B06-28A0783CD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669" y="365125"/>
            <a:ext cx="1946307" cy="211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9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CFD39-5368-4AF0-98F1-91F41DA6EE59}"/>
              </a:ext>
            </a:extLst>
          </p:cNvPr>
          <p:cNvSpPr>
            <a:spLocks noGrp="1"/>
          </p:cNvSpPr>
          <p:nvPr>
            <p:ph type="title"/>
          </p:nvPr>
        </p:nvSpPr>
        <p:spPr/>
        <p:txBody>
          <a:bodyPr>
            <a:normAutofit/>
          </a:bodyPr>
          <a:lstStyle/>
          <a:p>
            <a:r>
              <a:rPr lang="fi-FI" sz="4000" dirty="0"/>
              <a:t>Rauhanjulistekilpailu</a:t>
            </a:r>
          </a:p>
        </p:txBody>
      </p:sp>
      <p:sp>
        <p:nvSpPr>
          <p:cNvPr id="3" name="Sisällön paikkamerkki 2">
            <a:extLst>
              <a:ext uri="{FF2B5EF4-FFF2-40B4-BE49-F238E27FC236}">
                <a16:creationId xmlns:a16="http://schemas.microsoft.com/office/drawing/2014/main" id="{D0CB6334-6425-44DF-9D7E-CA5C8146BAA7}"/>
              </a:ext>
            </a:extLst>
          </p:cNvPr>
          <p:cNvSpPr>
            <a:spLocks noGrp="1"/>
          </p:cNvSpPr>
          <p:nvPr>
            <p:ph idx="1"/>
          </p:nvPr>
        </p:nvSpPr>
        <p:spPr/>
        <p:txBody>
          <a:bodyPr/>
          <a:lstStyle/>
          <a:p>
            <a:pPr marL="457200" indent="-457200">
              <a:buFont typeface="Arial" panose="020B0604020202020204" pitchFamily="34" charset="0"/>
              <a:buChar char="•"/>
            </a:pPr>
            <a:r>
              <a:rPr lang="fi-FI" dirty="0">
                <a:solidFill>
                  <a:srgbClr val="00338D"/>
                </a:solidFill>
              </a:rPr>
              <a:t>Yhteyshenkilö: </a:t>
            </a:r>
            <a:r>
              <a:rPr lang="fi-FI" b="1" dirty="0">
                <a:solidFill>
                  <a:srgbClr val="00338D"/>
                </a:solidFill>
              </a:rPr>
              <a:t>Harri Heikkinen</a:t>
            </a:r>
          </a:p>
          <a:p>
            <a:pPr marL="457200" indent="-457200">
              <a:buFont typeface="Arial" panose="020B0604020202020204" pitchFamily="34" charset="0"/>
              <a:buChar char="•"/>
            </a:pPr>
            <a:r>
              <a:rPr lang="fi-FI" dirty="0">
                <a:solidFill>
                  <a:srgbClr val="00338D"/>
                </a:solidFill>
              </a:rPr>
              <a:t>Tavoitteena on kokonaisvaltainen Lions-palvelutarjonta kouluille sekä aktivoidaan klubeja kasvattajien kanssa tehtävään yhteistyöhön. </a:t>
            </a:r>
          </a:p>
          <a:p>
            <a:pPr marL="457200" indent="-457200">
              <a:buFont typeface="Arial" panose="020B0604020202020204" pitchFamily="34" charset="0"/>
              <a:buChar char="•"/>
            </a:pPr>
            <a:endParaRPr lang="fi-FI" dirty="0"/>
          </a:p>
          <a:p>
            <a:endParaRPr lang="fi-FI" dirty="0"/>
          </a:p>
        </p:txBody>
      </p:sp>
    </p:spTree>
    <p:extLst>
      <p:ext uri="{BB962C8B-B14F-4D97-AF65-F5344CB8AC3E}">
        <p14:creationId xmlns:p14="http://schemas.microsoft.com/office/powerpoint/2010/main" val="334884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D30748B-70CA-46EE-B036-36158F808F3F}"/>
              </a:ext>
            </a:extLst>
          </p:cNvPr>
          <p:cNvSpPr>
            <a:spLocks noGrp="1"/>
          </p:cNvSpPr>
          <p:nvPr>
            <p:ph idx="1"/>
          </p:nvPr>
        </p:nvSpPr>
        <p:spPr>
          <a:xfrm>
            <a:off x="649357" y="1696277"/>
            <a:ext cx="10866782" cy="4943061"/>
          </a:xfrm>
        </p:spPr>
        <p:txBody>
          <a:bodyPr>
            <a:normAutofit fontScale="47500" lnSpcReduction="20000"/>
          </a:bodyPr>
          <a:lstStyle/>
          <a:p>
            <a:pPr algn="ctr" rtl="0">
              <a:spcBef>
                <a:spcPts val="0"/>
              </a:spcBef>
              <a:spcAft>
                <a:spcPts val="0"/>
              </a:spcAft>
            </a:pPr>
            <a:endParaRPr lang="fi-FI" sz="3400" b="0" dirty="0">
              <a:effectLst/>
            </a:endParaRPr>
          </a:p>
          <a:p>
            <a:pPr algn="ctr">
              <a:lnSpc>
                <a:spcPct val="100000"/>
              </a:lnSpc>
              <a:spcBef>
                <a:spcPts val="0"/>
              </a:spcBef>
            </a:pPr>
            <a:r>
              <a:rPr lang="fi-FI" sz="3400" b="0" i="0" u="none" strike="noStrike" dirty="0">
                <a:solidFill>
                  <a:srgbClr val="000000"/>
                </a:solidFill>
                <a:effectLst/>
              </a:rPr>
              <a:t>Tervetuloa tutustumaan I-piirin toimintasuunnitelmaan kaudelle 2024-25.</a:t>
            </a:r>
            <a:endParaRPr lang="fi-FI" sz="3400" b="0" dirty="0">
              <a:effectLst/>
            </a:endParaRPr>
          </a:p>
          <a:p>
            <a:pPr algn="ctr" rtl="0">
              <a:lnSpc>
                <a:spcPct val="100000"/>
              </a:lnSpc>
              <a:spcBef>
                <a:spcPts val="0"/>
              </a:spcBef>
              <a:spcAft>
                <a:spcPts val="0"/>
              </a:spcAft>
            </a:pPr>
            <a:endParaRPr lang="fi-FI" sz="3400" b="0" i="0" u="none" strike="noStrike" dirty="0">
              <a:solidFill>
                <a:srgbClr val="000000"/>
              </a:solidFill>
              <a:effectLst/>
              <a:highlight>
                <a:srgbClr val="FFFF00"/>
              </a:highlight>
            </a:endParaRPr>
          </a:p>
          <a:p>
            <a:pPr algn="ctr" rtl="0">
              <a:lnSpc>
                <a:spcPct val="100000"/>
              </a:lnSpc>
              <a:spcBef>
                <a:spcPts val="0"/>
              </a:spcBef>
              <a:spcAft>
                <a:spcPts val="0"/>
              </a:spcAft>
            </a:pPr>
            <a:r>
              <a:rPr lang="fi-FI" sz="3400" b="0" i="0" u="none" strike="noStrike" dirty="0">
                <a:solidFill>
                  <a:srgbClr val="000000"/>
                </a:solidFill>
                <a:effectLst/>
              </a:rPr>
              <a:t>Suunnitelmaa on työstetty yhteistyössä. Tulevaisuuden työpajassa aloiteltiin kehitystyötä. Piirin toiminnan suunnittelussa on pyritty huomioimaan Lions-liiton strategiatyö 2030</a:t>
            </a:r>
            <a:r>
              <a:rPr lang="fi-FI" sz="3400" dirty="0">
                <a:solidFill>
                  <a:srgbClr val="000000"/>
                </a:solidFill>
              </a:rPr>
              <a:t>.</a:t>
            </a:r>
          </a:p>
          <a:p>
            <a:pPr algn="ctr" rtl="0">
              <a:lnSpc>
                <a:spcPct val="100000"/>
              </a:lnSpc>
              <a:spcBef>
                <a:spcPts val="0"/>
              </a:spcBef>
              <a:spcAft>
                <a:spcPts val="0"/>
              </a:spcAft>
            </a:pPr>
            <a:r>
              <a:rPr lang="fi-FI" sz="3400" dirty="0">
                <a:solidFill>
                  <a:srgbClr val="000000"/>
                </a:solidFill>
              </a:rPr>
              <a:t> </a:t>
            </a:r>
          </a:p>
          <a:p>
            <a:pPr algn="ctr" rtl="0">
              <a:lnSpc>
                <a:spcPct val="100000"/>
              </a:lnSpc>
              <a:spcBef>
                <a:spcPts val="0"/>
              </a:spcBef>
              <a:spcAft>
                <a:spcPts val="0"/>
              </a:spcAft>
            </a:pPr>
            <a:r>
              <a:rPr lang="fi-FI" sz="4200" b="1" dirty="0">
                <a:solidFill>
                  <a:srgbClr val="7030A0"/>
                </a:solidFill>
              </a:rPr>
              <a:t>Piirin kauden teema: </a:t>
            </a:r>
            <a:r>
              <a:rPr lang="fi-FI" sz="4200" dirty="0">
                <a:solidFill>
                  <a:srgbClr val="7030A0"/>
                </a:solidFill>
              </a:rPr>
              <a:t>Pohdiskelu, miksi olemme leijonia? </a:t>
            </a:r>
            <a:br>
              <a:rPr lang="fi-FI" sz="4200" dirty="0">
                <a:solidFill>
                  <a:srgbClr val="7030A0"/>
                </a:solidFill>
              </a:rPr>
            </a:br>
            <a:r>
              <a:rPr lang="fi-FI" sz="4200" dirty="0">
                <a:solidFill>
                  <a:srgbClr val="7030A0"/>
                </a:solidFill>
              </a:rPr>
              <a:t>Hyväosaisina meidän pitää olla valmiita uhraamaan vähintään vapaa-aikaamme, jotta mahdollistamme kaikille paremman tulevaisuuden</a:t>
            </a:r>
          </a:p>
          <a:p>
            <a:pPr algn="ctr" rtl="0">
              <a:lnSpc>
                <a:spcPct val="100000"/>
              </a:lnSpc>
              <a:spcBef>
                <a:spcPts val="0"/>
              </a:spcBef>
              <a:spcAft>
                <a:spcPts val="0"/>
              </a:spcAft>
            </a:pPr>
            <a:r>
              <a:rPr lang="fi-FI" sz="3400" dirty="0">
                <a:solidFill>
                  <a:srgbClr val="000000"/>
                </a:solidFill>
              </a:rPr>
              <a:t> </a:t>
            </a:r>
          </a:p>
          <a:p>
            <a:pPr algn="ctr" rtl="0">
              <a:lnSpc>
                <a:spcPct val="100000"/>
              </a:lnSpc>
              <a:spcBef>
                <a:spcPts val="0"/>
              </a:spcBef>
              <a:spcAft>
                <a:spcPts val="0"/>
              </a:spcAft>
            </a:pPr>
            <a:r>
              <a:rPr lang="fi-FI" sz="3400" b="0" i="0" u="none" strike="noStrike" dirty="0">
                <a:solidFill>
                  <a:srgbClr val="000000"/>
                </a:solidFill>
                <a:effectLst/>
              </a:rPr>
              <a:t>Suunnittelu piirissä pyritään ulottamaan yli tulevan kauden ja tähtäämään pidemmän aikavälin tavoitteisiin, siksi mukaan on otettu mahdollisimman laajasti eri toimialojen johtajia sekä tulevaa 2VDG-elektiä. Työn tueksi olemme saaneet paljon arvokkaita ideoita ja näkemyksiä. Haluamme kiittää kaikkia, jotka ovat antaneet panoksensa ja ainutkertaista aikaansa toimintasuunnitelman yhdessä tekemiseen. Tärkeimpinä tekijöinä ovat yksittäiset leijonat, joka tekevät tärkeää hyväntekeväisyystyötä arkielämänsä kiireiden keskellä. </a:t>
            </a:r>
          </a:p>
          <a:p>
            <a:pPr algn="ctr" rtl="0">
              <a:lnSpc>
                <a:spcPct val="100000"/>
              </a:lnSpc>
              <a:spcBef>
                <a:spcPts val="0"/>
              </a:spcBef>
              <a:spcAft>
                <a:spcPts val="0"/>
              </a:spcAft>
            </a:pPr>
            <a:r>
              <a:rPr lang="fi-FI" sz="3400" dirty="0">
                <a:solidFill>
                  <a:srgbClr val="000000"/>
                </a:solidFill>
              </a:rPr>
              <a:t>	</a:t>
            </a:r>
            <a:r>
              <a:rPr lang="fi-FI" sz="3400" b="0" i="0" u="none" strike="noStrike" dirty="0">
                <a:solidFill>
                  <a:srgbClr val="000000"/>
                </a:solidFill>
                <a:effectLst/>
              </a:rPr>
              <a:t>Meillä on monta tapaa tehdä hyvää.</a:t>
            </a:r>
          </a:p>
          <a:p>
            <a:pPr algn="ctr" rtl="0">
              <a:lnSpc>
                <a:spcPct val="100000"/>
              </a:lnSpc>
              <a:spcBef>
                <a:spcPts val="0"/>
              </a:spcBef>
              <a:spcAft>
                <a:spcPts val="0"/>
              </a:spcAft>
            </a:pPr>
            <a:r>
              <a:rPr lang="fi-FI" sz="3400" b="0" i="0" u="none" strike="noStrike" dirty="0">
                <a:solidFill>
                  <a:srgbClr val="000000"/>
                </a:solidFill>
                <a:effectLst/>
              </a:rPr>
              <a:t>Lisäksi kan</a:t>
            </a:r>
            <a:r>
              <a:rPr lang="fi-FI" sz="3400" dirty="0">
                <a:solidFill>
                  <a:srgbClr val="000000"/>
                </a:solidFill>
              </a:rPr>
              <a:t>sainvälisen järjestömme slogan kertoo ytimekkäästi perusajatuksemme:</a:t>
            </a:r>
          </a:p>
          <a:p>
            <a:pPr algn="ctr" rtl="0">
              <a:lnSpc>
                <a:spcPct val="100000"/>
              </a:lnSpc>
              <a:spcBef>
                <a:spcPts val="0"/>
              </a:spcBef>
              <a:spcAft>
                <a:spcPts val="0"/>
              </a:spcAft>
            </a:pPr>
            <a:r>
              <a:rPr lang="fi-FI" sz="3400" b="0" i="0" u="none" strike="noStrike" dirty="0">
                <a:solidFill>
                  <a:srgbClr val="000000"/>
                </a:solidFill>
                <a:effectLst/>
              </a:rPr>
              <a:t>”Me palvelemme – </a:t>
            </a:r>
            <a:r>
              <a:rPr lang="fi-FI" sz="3400" b="0" i="0" u="none" strike="noStrike" dirty="0" err="1">
                <a:solidFill>
                  <a:srgbClr val="000000"/>
                </a:solidFill>
                <a:effectLst/>
              </a:rPr>
              <a:t>We</a:t>
            </a:r>
            <a:r>
              <a:rPr lang="fi-FI" sz="3400" b="0" i="0" u="none" strike="noStrike" dirty="0">
                <a:solidFill>
                  <a:srgbClr val="000000"/>
                </a:solidFill>
                <a:effectLst/>
              </a:rPr>
              <a:t> </a:t>
            </a:r>
            <a:r>
              <a:rPr lang="fi-FI" sz="3400" b="0" i="0" u="none" strike="noStrike" dirty="0" err="1">
                <a:solidFill>
                  <a:srgbClr val="000000"/>
                </a:solidFill>
                <a:effectLst/>
              </a:rPr>
              <a:t>Serve</a:t>
            </a:r>
            <a:r>
              <a:rPr lang="fi-FI" sz="3400" b="0" i="0" u="none" strike="noStrike" dirty="0">
                <a:solidFill>
                  <a:srgbClr val="000000"/>
                </a:solidFill>
                <a:effectLst/>
              </a:rPr>
              <a:t>”</a:t>
            </a:r>
          </a:p>
          <a:p>
            <a:pPr algn="ctr" rtl="0">
              <a:lnSpc>
                <a:spcPct val="100000"/>
              </a:lnSpc>
              <a:spcBef>
                <a:spcPts val="0"/>
              </a:spcBef>
              <a:spcAft>
                <a:spcPts val="0"/>
              </a:spcAft>
            </a:pPr>
            <a:endParaRPr lang="fi-FI" sz="3400" b="0" dirty="0">
              <a:effectLst/>
              <a:highlight>
                <a:srgbClr val="FFFF00"/>
              </a:highlight>
            </a:endParaRPr>
          </a:p>
          <a:p>
            <a:pPr algn="ctr" rtl="0">
              <a:lnSpc>
                <a:spcPct val="100000"/>
              </a:lnSpc>
              <a:spcBef>
                <a:spcPts val="0"/>
              </a:spcBef>
              <a:spcAft>
                <a:spcPts val="0"/>
              </a:spcAft>
            </a:pPr>
            <a:br>
              <a:rPr lang="fi-FI" sz="3400" b="0" dirty="0">
                <a:effectLst/>
                <a:highlight>
                  <a:srgbClr val="FFFF00"/>
                </a:highlight>
              </a:rPr>
            </a:br>
            <a:r>
              <a:rPr lang="fi-FI" sz="3400" dirty="0">
                <a:solidFill>
                  <a:srgbClr val="000000"/>
                </a:solidFill>
              </a:rPr>
              <a:t>Jari Ruuska</a:t>
            </a:r>
            <a:r>
              <a:rPr lang="fi-FI" sz="3400" b="0" i="0" u="none" strike="noStrike" dirty="0">
                <a:solidFill>
                  <a:srgbClr val="000000"/>
                </a:solidFill>
                <a:effectLst/>
              </a:rPr>
              <a:t>, 1VDG (2023-2024)</a:t>
            </a:r>
            <a:r>
              <a:rPr lang="fi-FI" sz="3400" dirty="0">
                <a:solidFill>
                  <a:srgbClr val="000000"/>
                </a:solidFill>
              </a:rPr>
              <a:t> &amp;</a:t>
            </a:r>
            <a:r>
              <a:rPr lang="fi-FI" sz="3400" b="0" i="0" u="none" strike="noStrike" dirty="0">
                <a:solidFill>
                  <a:srgbClr val="000000"/>
                </a:solidFill>
                <a:effectLst/>
              </a:rPr>
              <a:t> Pauliina Paavola, 2VDG (2023-2024)</a:t>
            </a:r>
          </a:p>
          <a:p>
            <a:pPr algn="ctr" rtl="0">
              <a:lnSpc>
                <a:spcPct val="100000"/>
              </a:lnSpc>
              <a:spcBef>
                <a:spcPts val="0"/>
              </a:spcBef>
              <a:spcAft>
                <a:spcPts val="0"/>
              </a:spcAft>
            </a:pPr>
            <a:r>
              <a:rPr lang="fi-FI" sz="3400" dirty="0">
                <a:solidFill>
                  <a:srgbClr val="000000"/>
                </a:solidFill>
              </a:rPr>
              <a:t>sekä kauden 2024 – 2025 muut piirivirkailijat</a:t>
            </a:r>
            <a:endParaRPr lang="fi-FI" sz="3400" b="0" dirty="0">
              <a:effectLst/>
            </a:endParaRPr>
          </a:p>
        </p:txBody>
      </p:sp>
    </p:spTree>
    <p:extLst>
      <p:ext uri="{BB962C8B-B14F-4D97-AF65-F5344CB8AC3E}">
        <p14:creationId xmlns:p14="http://schemas.microsoft.com/office/powerpoint/2010/main" val="323010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CFD39-5368-4AF0-98F1-91F41DA6EE59}"/>
              </a:ext>
            </a:extLst>
          </p:cNvPr>
          <p:cNvSpPr>
            <a:spLocks noGrp="1"/>
          </p:cNvSpPr>
          <p:nvPr>
            <p:ph type="title"/>
          </p:nvPr>
        </p:nvSpPr>
        <p:spPr/>
        <p:txBody>
          <a:bodyPr>
            <a:normAutofit/>
          </a:bodyPr>
          <a:lstStyle/>
          <a:p>
            <a:r>
              <a:rPr lang="fi-FI" sz="4000" dirty="0"/>
              <a:t>Lions </a:t>
            </a:r>
            <a:r>
              <a:rPr lang="fi-FI" sz="4000" dirty="0" err="1"/>
              <a:t>Quest</a:t>
            </a:r>
            <a:endParaRPr lang="fi-FI" sz="4000" dirty="0"/>
          </a:p>
        </p:txBody>
      </p:sp>
      <p:sp>
        <p:nvSpPr>
          <p:cNvPr id="3" name="Sisällön paikkamerkki 2">
            <a:extLst>
              <a:ext uri="{FF2B5EF4-FFF2-40B4-BE49-F238E27FC236}">
                <a16:creationId xmlns:a16="http://schemas.microsoft.com/office/drawing/2014/main" id="{D0CB6334-6425-44DF-9D7E-CA5C8146BAA7}"/>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fi-FI" sz="2800" i="0" u="none" strike="noStrike" dirty="0">
                <a:solidFill>
                  <a:srgbClr val="00338D"/>
                </a:solidFill>
                <a:effectLst/>
              </a:rPr>
              <a:t>Lions </a:t>
            </a:r>
            <a:r>
              <a:rPr lang="fi-FI" sz="2800" i="0" u="none" strike="noStrike" dirty="0" err="1">
                <a:solidFill>
                  <a:srgbClr val="00338D"/>
                </a:solidFill>
                <a:effectLst/>
              </a:rPr>
              <a:t>Quest</a:t>
            </a:r>
            <a:r>
              <a:rPr lang="fi-FI" sz="2800" i="0" u="none" strike="noStrike" dirty="0">
                <a:solidFill>
                  <a:srgbClr val="00338D"/>
                </a:solidFill>
                <a:effectLst/>
              </a:rPr>
              <a:t> I-piirin pj </a:t>
            </a:r>
            <a:r>
              <a:rPr lang="fi-FI" sz="2800" b="1" i="0" u="none" strike="noStrike" dirty="0">
                <a:solidFill>
                  <a:srgbClr val="00338D"/>
                </a:solidFill>
                <a:effectLst/>
              </a:rPr>
              <a:t>Tarja Huovinen-Räisänen </a:t>
            </a:r>
            <a:r>
              <a:rPr lang="fi-FI" sz="2800" i="0" u="none" strike="noStrike" dirty="0">
                <a:solidFill>
                  <a:srgbClr val="00338D"/>
                </a:solidFill>
                <a:effectLst/>
              </a:rPr>
              <a:t>040 7784379, tarjahuovinen72@gmail.com. Yhteistyössä </a:t>
            </a:r>
            <a:r>
              <a:rPr lang="fi-FI" sz="2800" b="1" i="0" u="none" strike="noStrike" dirty="0">
                <a:solidFill>
                  <a:srgbClr val="00338D"/>
                </a:solidFill>
                <a:effectLst/>
              </a:rPr>
              <a:t>Kirsi Mäntyvaara</a:t>
            </a:r>
            <a:r>
              <a:rPr lang="fi-FI" sz="2800" i="0" u="none" strike="noStrike" dirty="0">
                <a:solidFill>
                  <a:srgbClr val="00338D"/>
                </a:solidFill>
                <a:effectLst/>
              </a:rPr>
              <a:t>n kanssa.</a:t>
            </a:r>
          </a:p>
          <a:p>
            <a:pPr marL="457200" indent="-457200">
              <a:buFont typeface="Arial" panose="020B0604020202020204" pitchFamily="34" charset="0"/>
              <a:buChar char="•"/>
            </a:pPr>
            <a:endParaRPr lang="fi-FI" sz="2800" i="0" u="none" strike="noStrike" dirty="0">
              <a:solidFill>
                <a:srgbClr val="00338D"/>
              </a:solidFill>
              <a:effectLst/>
            </a:endParaRPr>
          </a:p>
          <a:p>
            <a:pPr marL="457200" indent="-457200">
              <a:buFont typeface="Arial" panose="020B0604020202020204" pitchFamily="34" charset="0"/>
              <a:buChar char="•"/>
            </a:pPr>
            <a:r>
              <a:rPr lang="fi-FI" sz="2800" i="0" u="none" strike="noStrike" dirty="0">
                <a:solidFill>
                  <a:srgbClr val="00338D"/>
                </a:solidFill>
                <a:effectLst/>
              </a:rPr>
              <a:t>Tavoitteena:</a:t>
            </a:r>
          </a:p>
          <a:p>
            <a:pPr marL="1143000" lvl="1" indent="-457200"/>
            <a:r>
              <a:rPr lang="fi-FI" i="0" u="none" strike="noStrike" dirty="0">
                <a:solidFill>
                  <a:srgbClr val="00338D"/>
                </a:solidFill>
                <a:effectLst/>
              </a:rPr>
              <a:t>Lions </a:t>
            </a:r>
            <a:r>
              <a:rPr lang="fi-FI" i="0" u="none" strike="noStrike" dirty="0" err="1">
                <a:solidFill>
                  <a:srgbClr val="00338D"/>
                </a:solidFill>
                <a:effectLst/>
              </a:rPr>
              <a:t>Quest</a:t>
            </a:r>
            <a:r>
              <a:rPr lang="fi-FI" i="0" u="none" strike="noStrike" dirty="0">
                <a:solidFill>
                  <a:srgbClr val="00338D"/>
                </a:solidFill>
                <a:effectLst/>
              </a:rPr>
              <a:t> -koulutusten: perus- sekä liikuntaseurakoulutuksen mahdollistaminen Oulussa klubien rahoituksella piirimme opettajille, kasvattajille sekä valmentajille siinä keskiössä klubien oma aktiivinen rooli </a:t>
            </a:r>
          </a:p>
          <a:p>
            <a:pPr marL="1143000" lvl="1" indent="-457200"/>
            <a:r>
              <a:rPr lang="fi-FI" i="0" u="none" strike="noStrike" dirty="0">
                <a:solidFill>
                  <a:srgbClr val="00338D"/>
                </a:solidFill>
                <a:effectLst/>
              </a:rPr>
              <a:t>Tiedon jakaminen Klubien Lions </a:t>
            </a:r>
            <a:r>
              <a:rPr lang="fi-FI" i="0" u="none" strike="noStrike" dirty="0" err="1">
                <a:solidFill>
                  <a:srgbClr val="00338D"/>
                </a:solidFill>
                <a:effectLst/>
              </a:rPr>
              <a:t>Quest</a:t>
            </a:r>
            <a:r>
              <a:rPr lang="fi-FI" i="0" u="none" strike="noStrike" dirty="0">
                <a:solidFill>
                  <a:srgbClr val="00338D"/>
                </a:solidFill>
                <a:effectLst/>
              </a:rPr>
              <a:t>- vastaavien välityksellä. Klubit ilmoittavat Tarjalle ja Kirsille -&gt; Lions </a:t>
            </a:r>
            <a:r>
              <a:rPr lang="fi-FI" i="0" u="none" strike="noStrike" dirty="0" err="1">
                <a:solidFill>
                  <a:srgbClr val="00338D"/>
                </a:solidFill>
                <a:effectLst/>
              </a:rPr>
              <a:t>Quest</a:t>
            </a:r>
            <a:r>
              <a:rPr lang="fi-FI" i="0" u="none" strike="noStrike" dirty="0">
                <a:solidFill>
                  <a:srgbClr val="00338D"/>
                </a:solidFill>
                <a:effectLst/>
              </a:rPr>
              <a:t> vastaavansa sähköpostin tiedonsiirtoa varten </a:t>
            </a:r>
          </a:p>
          <a:p>
            <a:pPr marL="1143000" lvl="1" indent="-457200"/>
            <a:r>
              <a:rPr lang="fi-FI" i="0" u="none" strike="noStrike" dirty="0">
                <a:solidFill>
                  <a:srgbClr val="00338D"/>
                </a:solidFill>
                <a:effectLst/>
              </a:rPr>
              <a:t>Neuvottelujen jatkaminen Oulun Yliopiston kanssa yhteistyömahdollisuudesta: Tarja ja Kirsi. Lions </a:t>
            </a:r>
            <a:r>
              <a:rPr lang="fi-FI" i="0" u="none" strike="noStrike" dirty="0" err="1">
                <a:solidFill>
                  <a:srgbClr val="00338D"/>
                </a:solidFill>
                <a:effectLst/>
              </a:rPr>
              <a:t>Questiä</a:t>
            </a:r>
            <a:r>
              <a:rPr lang="fi-FI" i="0" u="none" strike="noStrike" dirty="0">
                <a:solidFill>
                  <a:srgbClr val="00338D"/>
                </a:solidFill>
                <a:effectLst/>
              </a:rPr>
              <a:t> kasvatustieteilijöille.</a:t>
            </a:r>
          </a:p>
          <a:p>
            <a:pPr marL="1143000" lvl="1" indent="-457200"/>
            <a:r>
              <a:rPr lang="fi-FI" i="0" u="none" strike="noStrike" dirty="0">
                <a:solidFill>
                  <a:srgbClr val="00338D"/>
                </a:solidFill>
                <a:effectLst/>
              </a:rPr>
              <a:t>Lions </a:t>
            </a:r>
            <a:r>
              <a:rPr lang="fi-FI" i="0" u="none" strike="noStrike" dirty="0" err="1">
                <a:solidFill>
                  <a:srgbClr val="00338D"/>
                </a:solidFill>
                <a:effectLst/>
              </a:rPr>
              <a:t>Quest</a:t>
            </a:r>
            <a:r>
              <a:rPr lang="fi-FI" i="0" u="none" strike="noStrike" dirty="0">
                <a:solidFill>
                  <a:srgbClr val="00338D"/>
                </a:solidFill>
                <a:effectLst/>
              </a:rPr>
              <a:t> -esitelmä sovitusti jossain piirin kokouksessa: Tarja ja Kirsi</a:t>
            </a:r>
            <a:endParaRPr lang="fi-FI" dirty="0">
              <a:solidFill>
                <a:srgbClr val="00338D"/>
              </a:solidFill>
            </a:endParaRPr>
          </a:p>
          <a:p>
            <a:endParaRPr lang="fi-FI" dirty="0"/>
          </a:p>
        </p:txBody>
      </p:sp>
    </p:spTree>
    <p:extLst>
      <p:ext uri="{BB962C8B-B14F-4D97-AF65-F5344CB8AC3E}">
        <p14:creationId xmlns:p14="http://schemas.microsoft.com/office/powerpoint/2010/main" val="174893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2B4E8F3-1393-423E-BB04-FA1DD85D39F7}"/>
              </a:ext>
            </a:extLst>
          </p:cNvPr>
          <p:cNvSpPr>
            <a:spLocks noGrp="1"/>
          </p:cNvSpPr>
          <p:nvPr>
            <p:ph type="title"/>
          </p:nvPr>
        </p:nvSpPr>
        <p:spPr/>
        <p:txBody>
          <a:bodyPr/>
          <a:lstStyle/>
          <a:p>
            <a:r>
              <a:rPr lang="fi-FI" dirty="0"/>
              <a:t>Leo-toiminta</a:t>
            </a:r>
          </a:p>
        </p:txBody>
      </p:sp>
      <p:sp>
        <p:nvSpPr>
          <p:cNvPr id="5" name="Sisällön paikkamerkki 4">
            <a:extLst>
              <a:ext uri="{FF2B5EF4-FFF2-40B4-BE49-F238E27FC236}">
                <a16:creationId xmlns:a16="http://schemas.microsoft.com/office/drawing/2014/main" id="{5BC8FA82-630F-42BF-8A3E-EFEA765901A8}"/>
              </a:ext>
            </a:extLst>
          </p:cNvPr>
          <p:cNvSpPr>
            <a:spLocks noGrp="1"/>
          </p:cNvSpPr>
          <p:nvPr>
            <p:ph idx="1"/>
          </p:nvPr>
        </p:nvSpPr>
        <p:spPr/>
        <p:txBody>
          <a:bodyPr/>
          <a:lstStyle/>
          <a:p>
            <a:pPr marL="457200" indent="-457200">
              <a:buFont typeface="Arial" panose="020B0604020202020204" pitchFamily="34" charset="0"/>
              <a:buChar char="•"/>
            </a:pPr>
            <a:r>
              <a:rPr lang="fi-FI" dirty="0">
                <a:solidFill>
                  <a:srgbClr val="FF0000"/>
                </a:solidFill>
              </a:rPr>
              <a:t>Yhteistyön tiivistäminen ja molemminpuolinen kanssakäyminen</a:t>
            </a:r>
          </a:p>
          <a:p>
            <a:pPr marL="457200" indent="-457200">
              <a:buFont typeface="Arial" panose="020B0604020202020204" pitchFamily="34" charset="0"/>
              <a:buChar char="•"/>
            </a:pPr>
            <a:r>
              <a:rPr lang="fi-FI" dirty="0">
                <a:solidFill>
                  <a:srgbClr val="FF0000"/>
                </a:solidFill>
              </a:rPr>
              <a:t>Ollaan apuna </a:t>
            </a:r>
            <a:r>
              <a:rPr lang="fi-FI" dirty="0" err="1">
                <a:solidFill>
                  <a:srgbClr val="FF0000"/>
                </a:solidFill>
              </a:rPr>
              <a:t>leojen</a:t>
            </a:r>
            <a:r>
              <a:rPr lang="fi-FI" dirty="0">
                <a:solidFill>
                  <a:srgbClr val="FF0000"/>
                </a:solidFill>
              </a:rPr>
              <a:t> tapahtumissa tarpeen mukaan ja pyydetään </a:t>
            </a:r>
            <a:r>
              <a:rPr lang="fi-FI" dirty="0" err="1">
                <a:solidFill>
                  <a:srgbClr val="FF0000"/>
                </a:solidFill>
              </a:rPr>
              <a:t>leoja</a:t>
            </a:r>
            <a:r>
              <a:rPr lang="fi-FI" dirty="0">
                <a:solidFill>
                  <a:srgbClr val="FF0000"/>
                </a:solidFill>
              </a:rPr>
              <a:t> mukaan toimintaan. </a:t>
            </a:r>
          </a:p>
          <a:p>
            <a:pPr marL="457200" indent="-457200">
              <a:buFont typeface="Arial" panose="020B0604020202020204" pitchFamily="34" charset="0"/>
              <a:buChar char="•"/>
            </a:pPr>
            <a:r>
              <a:rPr lang="fi-FI" dirty="0" err="1">
                <a:solidFill>
                  <a:srgbClr val="FF0000"/>
                </a:solidFill>
              </a:rPr>
              <a:t>Leojen</a:t>
            </a:r>
            <a:r>
              <a:rPr lang="fi-FI" dirty="0">
                <a:solidFill>
                  <a:srgbClr val="FF0000"/>
                </a:solidFill>
              </a:rPr>
              <a:t> edustaja </a:t>
            </a:r>
            <a:r>
              <a:rPr lang="fi-FI" b="1" dirty="0">
                <a:solidFill>
                  <a:srgbClr val="FF0000"/>
                </a:solidFill>
              </a:rPr>
              <a:t>Henna-Riikka </a:t>
            </a:r>
            <a:r>
              <a:rPr lang="fi-FI" b="1" dirty="0" err="1">
                <a:solidFill>
                  <a:srgbClr val="FF0000"/>
                </a:solidFill>
              </a:rPr>
              <a:t>Kiiveri</a:t>
            </a:r>
            <a:r>
              <a:rPr lang="fi-FI" dirty="0" err="1">
                <a:solidFill>
                  <a:srgbClr val="FF0000"/>
                </a:solidFill>
              </a:rPr>
              <a:t>llä</a:t>
            </a:r>
            <a:r>
              <a:rPr lang="fi-FI" b="1" dirty="0">
                <a:solidFill>
                  <a:srgbClr val="FF0000"/>
                </a:solidFill>
              </a:rPr>
              <a:t> </a:t>
            </a:r>
            <a:r>
              <a:rPr lang="fi-FI" dirty="0">
                <a:solidFill>
                  <a:srgbClr val="FF0000"/>
                </a:solidFill>
              </a:rPr>
              <a:t>oikeus olla läsnä I-piirin hallituksen kokouksissa kaudella 2023-24</a:t>
            </a:r>
          </a:p>
          <a:p>
            <a:pPr marL="457200" indent="-457200">
              <a:buFont typeface="Arial" panose="020B0604020202020204" pitchFamily="34" charset="0"/>
              <a:buChar char="•"/>
            </a:pPr>
            <a:r>
              <a:rPr lang="fi-FI" dirty="0">
                <a:solidFill>
                  <a:srgbClr val="FF0000"/>
                </a:solidFill>
              </a:rPr>
              <a:t>Autetaan </a:t>
            </a:r>
            <a:r>
              <a:rPr lang="fi-FI" dirty="0" err="1">
                <a:solidFill>
                  <a:srgbClr val="FF0000"/>
                </a:solidFill>
              </a:rPr>
              <a:t>leoja</a:t>
            </a:r>
            <a:r>
              <a:rPr lang="fi-FI" dirty="0">
                <a:solidFill>
                  <a:srgbClr val="FF0000"/>
                </a:solidFill>
              </a:rPr>
              <a:t> jäsenhankinnassa</a:t>
            </a:r>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292378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0BBAE09-F360-4A4A-A944-0340811145D6}"/>
              </a:ext>
            </a:extLst>
          </p:cNvPr>
          <p:cNvSpPr>
            <a:spLocks noGrp="1"/>
          </p:cNvSpPr>
          <p:nvPr>
            <p:ph type="title"/>
          </p:nvPr>
        </p:nvSpPr>
        <p:spPr/>
        <p:txBody>
          <a:bodyPr/>
          <a:lstStyle/>
          <a:p>
            <a:r>
              <a:rPr lang="fi-FI" dirty="0"/>
              <a:t>Nuorisovaihto</a:t>
            </a:r>
          </a:p>
        </p:txBody>
      </p:sp>
      <p:sp>
        <p:nvSpPr>
          <p:cNvPr id="4" name="Sisällön paikkamerkki 3">
            <a:extLst>
              <a:ext uri="{FF2B5EF4-FFF2-40B4-BE49-F238E27FC236}">
                <a16:creationId xmlns:a16="http://schemas.microsoft.com/office/drawing/2014/main" id="{A6539E94-2DDA-46DE-8716-E3B252D73E0E}"/>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fi-FI" sz="2800" i="0" u="none" strike="noStrike" dirty="0">
                <a:effectLst/>
              </a:rPr>
              <a:t>Nuorisovaihtojohtaja: </a:t>
            </a:r>
            <a:r>
              <a:rPr lang="fi-FI" sz="2800" b="1" dirty="0"/>
              <a:t>Heidi Enwald</a:t>
            </a:r>
            <a:endParaRPr lang="fi-FI" b="1" dirty="0">
              <a:solidFill>
                <a:srgbClr val="00338D"/>
              </a:solidFill>
            </a:endParaRPr>
          </a:p>
          <a:p>
            <a:pPr marL="457200" indent="-457200">
              <a:buFont typeface="Arial" panose="020B0604020202020204" pitchFamily="34" charset="0"/>
              <a:buChar char="•"/>
            </a:pPr>
            <a:r>
              <a:rPr lang="fi-FI" dirty="0">
                <a:solidFill>
                  <a:srgbClr val="00338D"/>
                </a:solidFill>
              </a:rPr>
              <a:t>I-piirin vastuulla on jo vuosia ollut suomalaisten nuorten hakemusten lähetys Ranskaan, Intiaan, Malesiaan sekä USA:n </a:t>
            </a:r>
            <a:r>
              <a:rPr lang="fi-FI" dirty="0" err="1">
                <a:solidFill>
                  <a:srgbClr val="00338D"/>
                </a:solidFill>
              </a:rPr>
              <a:t>Wiscons’iin</a:t>
            </a:r>
            <a:r>
              <a:rPr lang="fi-FI" dirty="0">
                <a:solidFill>
                  <a:srgbClr val="00338D"/>
                </a:solidFill>
              </a:rPr>
              <a:t> ja </a:t>
            </a:r>
            <a:r>
              <a:rPr lang="fi-FI" dirty="0" err="1">
                <a:solidFill>
                  <a:srgbClr val="00338D"/>
                </a:solidFill>
              </a:rPr>
              <a:t>Massachusetts’iin</a:t>
            </a:r>
            <a:r>
              <a:rPr lang="fi-FI" dirty="0">
                <a:solidFill>
                  <a:srgbClr val="00338D"/>
                </a:solidFill>
              </a:rPr>
              <a:t>.</a:t>
            </a:r>
          </a:p>
          <a:p>
            <a:pPr marL="457200" indent="-457200">
              <a:buFont typeface="Arial" panose="020B0604020202020204" pitchFamily="34" charset="0"/>
              <a:buChar char="•"/>
            </a:pPr>
            <a:r>
              <a:rPr lang="fi-FI" dirty="0">
                <a:solidFill>
                  <a:srgbClr val="00338D"/>
                </a:solidFill>
              </a:rPr>
              <a:t>Kaudella 2025-2026 eli ilmeisesti tammikuussa 2026 järjestetään talvileiri yhteistyössä L-piirin kanssa. I-piirin leiri on kaudella 2027-2028 eli joko kesäleiri 2027 tai talvileiri alkuvuodesta 2028.</a:t>
            </a:r>
          </a:p>
          <a:p>
            <a:pPr marL="457200" indent="-457200">
              <a:buFont typeface="Arial" panose="020B0604020202020204" pitchFamily="34" charset="0"/>
              <a:buChar char="•"/>
            </a:pPr>
            <a:endParaRPr lang="fi-FI" dirty="0"/>
          </a:p>
          <a:p>
            <a:pPr marL="457200" indent="-457200" algn="ctr">
              <a:buFont typeface="Arial" panose="020B0604020202020204" pitchFamily="34" charset="0"/>
              <a:buChar char="•"/>
            </a:pPr>
            <a:r>
              <a:rPr lang="fi-FI" sz="1800" i="1" dirty="0"/>
              <a:t>Nuorisovaihto on perustettu aikoinaan rauhan aatetta tukemaan ajatuksella, että sodat ja konfliktit maailmassa vähenevät, mitä paremmin ihmiset ja eri kulttuurit ymmärtävät toisiaan. Nuorisovaihto on juuri nyt yhtä ajankohtainen ja tärkeä kuin sen ensimmäisinä vuosikymmeninä, yli 60 vuotta sitten.</a:t>
            </a:r>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167654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360C688-DCDA-4A0A-83BE-1F458F1D0BA1}"/>
              </a:ext>
            </a:extLst>
          </p:cNvPr>
          <p:cNvSpPr>
            <a:spLocks noGrp="1"/>
          </p:cNvSpPr>
          <p:nvPr>
            <p:ph type="title"/>
          </p:nvPr>
        </p:nvSpPr>
        <p:spPr/>
        <p:txBody>
          <a:bodyPr/>
          <a:lstStyle/>
          <a:p>
            <a:r>
              <a:rPr lang="fi-FI" dirty="0">
                <a:solidFill>
                  <a:srgbClr val="FF0000"/>
                </a:solidFill>
              </a:rPr>
              <a:t>Aktiviteettitarjotin 2023-24 (päivitys)</a:t>
            </a:r>
          </a:p>
        </p:txBody>
      </p:sp>
      <p:sp>
        <p:nvSpPr>
          <p:cNvPr id="5" name="Sisällön paikkamerkki 4">
            <a:extLst>
              <a:ext uri="{FF2B5EF4-FFF2-40B4-BE49-F238E27FC236}">
                <a16:creationId xmlns:a16="http://schemas.microsoft.com/office/drawing/2014/main" id="{51D1F4C3-319F-4B22-807C-60B2C90CF6B2}"/>
              </a:ext>
            </a:extLst>
          </p:cNvPr>
          <p:cNvSpPr>
            <a:spLocks noGrp="1"/>
          </p:cNvSpPr>
          <p:nvPr>
            <p:ph sz="half" idx="1"/>
          </p:nvPr>
        </p:nvSpPr>
        <p:spPr/>
        <p:txBody>
          <a:bodyPr>
            <a:normAutofit fontScale="92500" lnSpcReduction="10000"/>
          </a:bodyPr>
          <a:lstStyle/>
          <a:p>
            <a:pPr marL="457200" indent="-457200">
              <a:buFont typeface="Arial" panose="020B0604020202020204" pitchFamily="34" charset="0"/>
              <a:buChar char="•"/>
            </a:pPr>
            <a:r>
              <a:rPr lang="fi-FI" dirty="0">
                <a:solidFill>
                  <a:srgbClr val="FF0000"/>
                </a:solidFill>
              </a:rPr>
              <a:t>Leijonahiihto</a:t>
            </a:r>
          </a:p>
          <a:p>
            <a:pPr marL="457200" indent="-457200">
              <a:buFont typeface="Arial" panose="020B0604020202020204" pitchFamily="34" charset="0"/>
              <a:buChar char="•"/>
            </a:pPr>
            <a:r>
              <a:rPr lang="fi-FI" dirty="0">
                <a:solidFill>
                  <a:srgbClr val="FF0000"/>
                </a:solidFill>
              </a:rPr>
              <a:t>Leijonaemot</a:t>
            </a:r>
          </a:p>
          <a:p>
            <a:pPr marL="457200" indent="-457200">
              <a:buFont typeface="Arial" panose="020B0604020202020204" pitchFamily="34" charset="0"/>
              <a:buChar char="•"/>
            </a:pPr>
            <a:r>
              <a:rPr lang="fi-FI" dirty="0">
                <a:solidFill>
                  <a:srgbClr val="FF0000"/>
                </a:solidFill>
              </a:rPr>
              <a:t>Hyvän Päivä</a:t>
            </a:r>
          </a:p>
          <a:p>
            <a:pPr marL="457200" indent="-457200">
              <a:buFont typeface="Arial" panose="020B0604020202020204" pitchFamily="34" charset="0"/>
              <a:buChar char="•"/>
            </a:pPr>
            <a:r>
              <a:rPr lang="fi-FI" dirty="0">
                <a:solidFill>
                  <a:srgbClr val="FF0000"/>
                </a:solidFill>
              </a:rPr>
              <a:t>Rauhanjulistekilpailu</a:t>
            </a:r>
          </a:p>
          <a:p>
            <a:pPr marL="457200" indent="-457200">
              <a:buFont typeface="Arial" panose="020B0604020202020204" pitchFamily="34" charset="0"/>
              <a:buChar char="•"/>
            </a:pPr>
            <a:r>
              <a:rPr lang="fi-FI" dirty="0">
                <a:solidFill>
                  <a:srgbClr val="FF0000"/>
                </a:solidFill>
              </a:rPr>
              <a:t>Lions </a:t>
            </a:r>
            <a:r>
              <a:rPr lang="fi-FI" dirty="0" err="1">
                <a:solidFill>
                  <a:srgbClr val="FF0000"/>
                </a:solidFill>
              </a:rPr>
              <a:t>Quest</a:t>
            </a:r>
            <a:endParaRPr lang="fi-FI" dirty="0">
              <a:solidFill>
                <a:srgbClr val="FF0000"/>
              </a:solidFill>
            </a:endParaRPr>
          </a:p>
          <a:p>
            <a:pPr marL="457200" indent="-457200">
              <a:buFont typeface="Arial" panose="020B0604020202020204" pitchFamily="34" charset="0"/>
              <a:buChar char="•"/>
            </a:pPr>
            <a:r>
              <a:rPr lang="fi-FI" dirty="0" err="1">
                <a:solidFill>
                  <a:srgbClr val="FF0000"/>
                </a:solidFill>
              </a:rPr>
              <a:t>KiTeNet</a:t>
            </a:r>
            <a:endParaRPr lang="fi-FI" dirty="0">
              <a:solidFill>
                <a:srgbClr val="FF0000"/>
              </a:solidFill>
            </a:endParaRPr>
          </a:p>
          <a:p>
            <a:pPr marL="457200" indent="-457200">
              <a:buFont typeface="Arial" panose="020B0604020202020204" pitchFamily="34" charset="0"/>
              <a:buChar char="•"/>
            </a:pPr>
            <a:r>
              <a:rPr lang="fi-FI" dirty="0">
                <a:solidFill>
                  <a:srgbClr val="FF0000"/>
                </a:solidFill>
              </a:rPr>
              <a:t>Kulmat Kuntoon</a:t>
            </a:r>
          </a:p>
          <a:p>
            <a:pPr marL="457200" indent="-457200">
              <a:buFont typeface="Arial" panose="020B0604020202020204" pitchFamily="34" charset="0"/>
              <a:buChar char="•"/>
            </a:pPr>
            <a:r>
              <a:rPr lang="fi-FI" dirty="0">
                <a:solidFill>
                  <a:srgbClr val="FF0000"/>
                </a:solidFill>
              </a:rPr>
              <a:t>Nenäpäivä</a:t>
            </a:r>
          </a:p>
          <a:p>
            <a:pPr marL="457200" indent="-457200">
              <a:buFont typeface="Arial" panose="020B0604020202020204" pitchFamily="34" charset="0"/>
              <a:buChar char="•"/>
            </a:pPr>
            <a:r>
              <a:rPr lang="fi-FI" dirty="0">
                <a:solidFill>
                  <a:srgbClr val="FF0000"/>
                </a:solidFill>
              </a:rPr>
              <a:t>Ukrainan sodan uhrien auttaminen eri muodoissa</a:t>
            </a:r>
          </a:p>
          <a:p>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p:txBody>
      </p:sp>
      <p:sp>
        <p:nvSpPr>
          <p:cNvPr id="6" name="Sisällön paikkamerkki 5">
            <a:extLst>
              <a:ext uri="{FF2B5EF4-FFF2-40B4-BE49-F238E27FC236}">
                <a16:creationId xmlns:a16="http://schemas.microsoft.com/office/drawing/2014/main" id="{257C5E9B-80C9-4F25-9B32-DA0120E76853}"/>
              </a:ext>
            </a:extLst>
          </p:cNvPr>
          <p:cNvSpPr>
            <a:spLocks noGrp="1"/>
          </p:cNvSpPr>
          <p:nvPr>
            <p:ph sz="half" idx="2"/>
          </p:nvPr>
        </p:nvSpPr>
        <p:spPr>
          <a:solidFill>
            <a:srgbClr val="FFC000"/>
          </a:solidFill>
          <a:ln w="19050">
            <a:solidFill>
              <a:schemeClr val="tx1"/>
            </a:solidFill>
          </a:ln>
        </p:spPr>
        <p:txBody>
          <a:bodyPr>
            <a:normAutofit fontScale="92500" lnSpcReduction="10000"/>
          </a:bodyPr>
          <a:lstStyle/>
          <a:p>
            <a:pPr algn="ctr"/>
            <a:endParaRPr lang="fi-FI" dirty="0"/>
          </a:p>
          <a:p>
            <a:pPr algn="ctr"/>
            <a:r>
              <a:rPr lang="fi-FI" dirty="0"/>
              <a:t>Klubien ja piirin aktiviteetit ovat parhaita tilaisuuksia esitellä toimintaamme tuleville jäsenille ja yhteistyökumppaneille. </a:t>
            </a:r>
          </a:p>
          <a:p>
            <a:pPr algn="ctr"/>
            <a:r>
              <a:rPr lang="fi-FI" dirty="0"/>
              <a:t>Olemme itse parhaita markkinoijia.</a:t>
            </a:r>
          </a:p>
          <a:p>
            <a:pPr algn="ctr"/>
            <a:r>
              <a:rPr lang="fi-FI" dirty="0"/>
              <a:t>Miten yhdistämme tekemisemme jäsenasioihin? </a:t>
            </a:r>
          </a:p>
        </p:txBody>
      </p:sp>
    </p:spTree>
    <p:extLst>
      <p:ext uri="{BB962C8B-B14F-4D97-AF65-F5344CB8AC3E}">
        <p14:creationId xmlns:p14="http://schemas.microsoft.com/office/powerpoint/2010/main" val="66832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C652-F574-43A1-AC63-41AC3FE0AAFF}"/>
              </a:ext>
            </a:extLst>
          </p:cNvPr>
          <p:cNvSpPr>
            <a:spLocks noGrp="1"/>
          </p:cNvSpPr>
          <p:nvPr>
            <p:ph type="title"/>
          </p:nvPr>
        </p:nvSpPr>
        <p:spPr/>
        <p:txBody>
          <a:bodyPr/>
          <a:lstStyle/>
          <a:p>
            <a:r>
              <a:rPr lang="fi-FI" dirty="0"/>
              <a:t>Eri tiimit</a:t>
            </a:r>
          </a:p>
        </p:txBody>
      </p:sp>
      <p:sp>
        <p:nvSpPr>
          <p:cNvPr id="3" name="Content Placeholder 2">
            <a:extLst>
              <a:ext uri="{FF2B5EF4-FFF2-40B4-BE49-F238E27FC236}">
                <a16:creationId xmlns:a16="http://schemas.microsoft.com/office/drawing/2014/main" id="{90EF949D-1C0E-4161-9394-9DD1B3359814}"/>
              </a:ext>
            </a:extLst>
          </p:cNvPr>
          <p:cNvSpPr>
            <a:spLocks noGrp="1"/>
          </p:cNvSpPr>
          <p:nvPr>
            <p:ph sz="half" idx="1"/>
          </p:nvPr>
        </p:nvSpPr>
        <p:spPr/>
        <p:txBody>
          <a:bodyPr>
            <a:normAutofit fontScale="55000" lnSpcReduction="20000"/>
          </a:bodyPr>
          <a:lstStyle/>
          <a:p>
            <a:r>
              <a:rPr lang="fi-FI" b="1" dirty="0"/>
              <a:t>Global Action Team (</a:t>
            </a:r>
            <a:r>
              <a:rPr lang="fi-FI" b="1" dirty="0" err="1"/>
              <a:t>laaj</a:t>
            </a:r>
            <a:r>
              <a:rPr lang="fi-FI" b="1" dirty="0"/>
              <a:t>.)</a:t>
            </a:r>
          </a:p>
          <a:p>
            <a:r>
              <a:rPr lang="fi-FI" b="1" dirty="0"/>
              <a:t>GMA, GET (</a:t>
            </a:r>
            <a:r>
              <a:rPr lang="fi-FI" b="1" dirty="0" err="1"/>
              <a:t>All</a:t>
            </a:r>
            <a:r>
              <a:rPr lang="fi-FI" b="1" dirty="0"/>
              <a:t> In --- vai mikä?)</a:t>
            </a:r>
          </a:p>
          <a:p>
            <a:pPr marL="457200" indent="-457200">
              <a:buFont typeface="Arial" panose="020B0604020202020204" pitchFamily="34" charset="0"/>
              <a:buChar char="•"/>
            </a:pPr>
            <a:r>
              <a:rPr lang="fi-FI" dirty="0"/>
              <a:t>Eija Tuomaala, GMT</a:t>
            </a:r>
          </a:p>
          <a:p>
            <a:pPr marL="457200" indent="-457200">
              <a:buFont typeface="Arial" panose="020B0604020202020204" pitchFamily="34" charset="0"/>
              <a:buChar char="•"/>
            </a:pPr>
            <a:r>
              <a:rPr lang="fi-FI" dirty="0"/>
              <a:t>Arja Kurkinen, GST</a:t>
            </a:r>
          </a:p>
          <a:p>
            <a:pPr marL="457200" indent="-457200">
              <a:buFont typeface="Arial" panose="020B0604020202020204" pitchFamily="34" charset="0"/>
              <a:buChar char="•"/>
            </a:pPr>
            <a:r>
              <a:rPr lang="fi-FI" dirty="0"/>
              <a:t>Jaakko Hettula, GLT</a:t>
            </a:r>
          </a:p>
          <a:p>
            <a:pPr marL="457200" indent="-457200">
              <a:buFont typeface="Arial" panose="020B0604020202020204" pitchFamily="34" charset="0"/>
              <a:buChar char="•"/>
            </a:pPr>
            <a:r>
              <a:rPr lang="fi-FI" dirty="0"/>
              <a:t>Hannele Siekkinen</a:t>
            </a:r>
          </a:p>
          <a:p>
            <a:pPr marL="457200" indent="-457200">
              <a:buFont typeface="Arial" panose="020B0604020202020204" pitchFamily="34" charset="0"/>
              <a:buChar char="•"/>
            </a:pPr>
            <a:r>
              <a:rPr lang="fi-FI" dirty="0"/>
              <a:t>Ulla Karppinen</a:t>
            </a:r>
          </a:p>
          <a:p>
            <a:pPr marL="457200" indent="-457200">
              <a:buFont typeface="Arial" panose="020B0604020202020204" pitchFamily="34" charset="0"/>
              <a:buChar char="•"/>
            </a:pPr>
            <a:r>
              <a:rPr lang="fi-FI" dirty="0"/>
              <a:t>Stig Hedberg</a:t>
            </a:r>
          </a:p>
          <a:p>
            <a:pPr marL="457200" indent="-457200">
              <a:buFont typeface="Arial" panose="020B0604020202020204" pitchFamily="34" charset="0"/>
              <a:buChar char="•"/>
            </a:pPr>
            <a:r>
              <a:rPr lang="fi-FI" dirty="0">
                <a:solidFill>
                  <a:srgbClr val="00338D"/>
                </a:solidFill>
              </a:rPr>
              <a:t>Tapani </a:t>
            </a:r>
            <a:r>
              <a:rPr lang="fi-FI" dirty="0" err="1">
                <a:solidFill>
                  <a:srgbClr val="00338D"/>
                </a:solidFill>
              </a:rPr>
              <a:t>Tasanto</a:t>
            </a:r>
            <a:endParaRPr lang="fi-FI" dirty="0">
              <a:solidFill>
                <a:srgbClr val="00338D"/>
              </a:solidFill>
            </a:endParaRPr>
          </a:p>
          <a:p>
            <a:pPr marL="457200" indent="-457200">
              <a:buFont typeface="Arial" panose="020B0604020202020204" pitchFamily="34" charset="0"/>
              <a:buChar char="•"/>
            </a:pPr>
            <a:r>
              <a:rPr lang="fi-FI" dirty="0">
                <a:solidFill>
                  <a:srgbClr val="00338D"/>
                </a:solidFill>
              </a:rPr>
              <a:t>Salla ja Jari Hautala</a:t>
            </a:r>
          </a:p>
        </p:txBody>
      </p:sp>
      <p:sp>
        <p:nvSpPr>
          <p:cNvPr id="4" name="Content Placeholder 3">
            <a:extLst>
              <a:ext uri="{FF2B5EF4-FFF2-40B4-BE49-F238E27FC236}">
                <a16:creationId xmlns:a16="http://schemas.microsoft.com/office/drawing/2014/main" id="{B6BBD907-3BAF-43F4-ACDE-84BF00748C44}"/>
              </a:ext>
            </a:extLst>
          </p:cNvPr>
          <p:cNvSpPr>
            <a:spLocks noGrp="1"/>
          </p:cNvSpPr>
          <p:nvPr>
            <p:ph sz="half" idx="2"/>
          </p:nvPr>
        </p:nvSpPr>
        <p:spPr>
          <a:xfrm>
            <a:off x="5692018" y="1690688"/>
            <a:ext cx="5181600" cy="4351338"/>
          </a:xfrm>
        </p:spPr>
        <p:txBody>
          <a:bodyPr>
            <a:normAutofit fontScale="55000" lnSpcReduction="20000"/>
          </a:bodyPr>
          <a:lstStyle/>
          <a:p>
            <a:r>
              <a:rPr lang="fi-FI" b="1" dirty="0"/>
              <a:t>Piirin johtoryhmä (11 henkilöä)</a:t>
            </a:r>
          </a:p>
          <a:p>
            <a:pPr marL="457200" indent="-457200">
              <a:buFont typeface="Arial" panose="020B0604020202020204" pitchFamily="34" charset="0"/>
              <a:buChar char="•"/>
            </a:pPr>
            <a:r>
              <a:rPr lang="fi-FI" dirty="0"/>
              <a:t>Jari Ruuska</a:t>
            </a:r>
          </a:p>
          <a:p>
            <a:pPr marL="457200" indent="-457200">
              <a:buFont typeface="Arial" panose="020B0604020202020204" pitchFamily="34" charset="0"/>
              <a:buChar char="•"/>
            </a:pPr>
            <a:r>
              <a:rPr lang="fi-FI" dirty="0"/>
              <a:t>Pauliina Paavola</a:t>
            </a:r>
          </a:p>
          <a:p>
            <a:pPr marL="457200" indent="-457200">
              <a:buFont typeface="Arial" panose="020B0604020202020204" pitchFamily="34" charset="0"/>
              <a:buChar char="•"/>
            </a:pPr>
            <a:r>
              <a:rPr lang="fi-FI" dirty="0"/>
              <a:t>Stig Hedberg</a:t>
            </a:r>
          </a:p>
          <a:p>
            <a:pPr marL="457200" indent="-457200">
              <a:buFont typeface="Arial" panose="020B0604020202020204" pitchFamily="34" charset="0"/>
              <a:buChar char="•"/>
            </a:pPr>
            <a:r>
              <a:rPr lang="fi-FI" dirty="0"/>
              <a:t>Sanna </a:t>
            </a:r>
            <a:r>
              <a:rPr lang="fi-FI" dirty="0" err="1"/>
              <a:t>Loukkola</a:t>
            </a:r>
            <a:endParaRPr lang="fi-FI" dirty="0"/>
          </a:p>
          <a:p>
            <a:pPr marL="457200" indent="-457200">
              <a:buFont typeface="Arial" panose="020B0604020202020204" pitchFamily="34" charset="0"/>
              <a:buChar char="•"/>
            </a:pPr>
            <a:r>
              <a:rPr lang="fi-FI" dirty="0"/>
              <a:t>Leo Pikkarainen</a:t>
            </a:r>
          </a:p>
          <a:p>
            <a:pPr marL="457200" indent="-457200">
              <a:buFont typeface="Arial" panose="020B0604020202020204" pitchFamily="34" charset="0"/>
              <a:buChar char="•"/>
            </a:pPr>
            <a:r>
              <a:rPr lang="fi-FI" dirty="0"/>
              <a:t>Tuula </a:t>
            </a:r>
            <a:r>
              <a:rPr lang="fi-FI" dirty="0" err="1"/>
              <a:t>Tasanto</a:t>
            </a:r>
            <a:endParaRPr lang="fi-FI" dirty="0"/>
          </a:p>
          <a:p>
            <a:pPr marL="457200" indent="-457200">
              <a:buFont typeface="Arial" panose="020B0604020202020204" pitchFamily="34" charset="0"/>
              <a:buChar char="•"/>
            </a:pPr>
            <a:r>
              <a:rPr lang="fi-FI" dirty="0"/>
              <a:t>Eija Tuomaala</a:t>
            </a:r>
          </a:p>
          <a:p>
            <a:pPr marL="457200" indent="-457200">
              <a:buFont typeface="Arial" panose="020B0604020202020204" pitchFamily="34" charset="0"/>
              <a:buChar char="•"/>
            </a:pPr>
            <a:r>
              <a:rPr lang="fi-FI" dirty="0"/>
              <a:t>Arja Kurkinen</a:t>
            </a:r>
          </a:p>
          <a:p>
            <a:pPr marL="457200" indent="-457200">
              <a:buFont typeface="Arial" panose="020B0604020202020204" pitchFamily="34" charset="0"/>
              <a:buChar char="•"/>
            </a:pPr>
            <a:r>
              <a:rPr lang="fi-FI" dirty="0"/>
              <a:t>Jaakko Hettula</a:t>
            </a:r>
          </a:p>
          <a:p>
            <a:pPr marL="457200" indent="-457200">
              <a:buFont typeface="Arial" panose="020B0604020202020204" pitchFamily="34" charset="0"/>
              <a:buChar char="•"/>
            </a:pPr>
            <a:r>
              <a:rPr lang="fi-FI" dirty="0"/>
              <a:t>Hannele Siekkinen</a:t>
            </a:r>
          </a:p>
          <a:p>
            <a:pPr marL="457200" indent="-457200">
              <a:buFont typeface="Arial" panose="020B0604020202020204" pitchFamily="34" charset="0"/>
              <a:buChar char="•"/>
            </a:pPr>
            <a:r>
              <a:rPr lang="fi-FI" dirty="0"/>
              <a:t>Jari Hautala</a:t>
            </a:r>
          </a:p>
          <a:p>
            <a:r>
              <a:rPr lang="fi-FI" b="1" dirty="0"/>
              <a:t>Piirihallitus (29 henkilöä) </a:t>
            </a:r>
          </a:p>
          <a:p>
            <a:r>
              <a:rPr lang="fi-FI" dirty="0" err="1"/>
              <a:t>JoRy</a:t>
            </a:r>
            <a:r>
              <a:rPr lang="fi-FI" dirty="0"/>
              <a:t> + 8 lohkonpuheenjohtajaa + toimikuntien virkailijat</a:t>
            </a:r>
          </a:p>
        </p:txBody>
      </p:sp>
    </p:spTree>
    <p:extLst>
      <p:ext uri="{BB962C8B-B14F-4D97-AF65-F5344CB8AC3E}">
        <p14:creationId xmlns:p14="http://schemas.microsoft.com/office/powerpoint/2010/main" val="428830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solidFill>
                  <a:srgbClr val="FF0000"/>
                </a:solidFill>
              </a:rPr>
              <a:t>Vuosikello 2024-2025</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p:txBody>
          <a:bodyPr>
            <a:normAutofit fontScale="92500" lnSpcReduction="20000"/>
          </a:bodyPr>
          <a:lstStyle/>
          <a:p>
            <a:r>
              <a:rPr lang="fi-FI" dirty="0"/>
              <a:t>Heinäkuu:</a:t>
            </a:r>
          </a:p>
          <a:p>
            <a:pPr marL="1143000" lvl="1" indent="-457200"/>
            <a:r>
              <a:rPr lang="fi-FI" dirty="0"/>
              <a:t>Kesäloma</a:t>
            </a:r>
            <a:endParaRPr lang="fi-FI" dirty="0">
              <a:solidFill>
                <a:srgbClr val="FF0000"/>
              </a:solidFill>
            </a:endParaRPr>
          </a:p>
          <a:p>
            <a:pPr lvl="1" indent="0">
              <a:buNone/>
            </a:pPr>
            <a:endParaRPr lang="fi-FI" dirty="0">
              <a:solidFill>
                <a:srgbClr val="FF0000"/>
              </a:solidFill>
            </a:endParaRPr>
          </a:p>
          <a:p>
            <a:r>
              <a:rPr lang="fi-FI" dirty="0"/>
              <a:t>Elokuu:</a:t>
            </a:r>
          </a:p>
          <a:p>
            <a:pPr marL="1143000" lvl="1" indent="-457200"/>
            <a:r>
              <a:rPr lang="fi-FI" dirty="0"/>
              <a:t>Piirihallituksen vaihtotapaaminen </a:t>
            </a:r>
            <a:r>
              <a:rPr lang="fi-FI" dirty="0">
                <a:solidFill>
                  <a:srgbClr val="00338D"/>
                </a:solidFill>
              </a:rPr>
              <a:t>la 10.8. Merilän kartano, Utajärvi</a:t>
            </a:r>
          </a:p>
          <a:p>
            <a:pPr marL="1143000" lvl="1" indent="-457200"/>
            <a:r>
              <a:rPr lang="fi-FI" dirty="0"/>
              <a:t>25.-26.8. kuvernöörineuvosto Hämeenlinna</a:t>
            </a:r>
          </a:p>
          <a:p>
            <a:pPr marL="1143000" lvl="1" indent="-457200"/>
            <a:r>
              <a:rPr lang="fi-FI" dirty="0"/>
              <a:t>Johtoryhmän kokous hybridinä ti 27.8. klo 18-20, paikka: </a:t>
            </a:r>
            <a:r>
              <a:rPr lang="fi-FI" dirty="0">
                <a:solidFill>
                  <a:srgbClr val="FF0000"/>
                </a:solidFill>
              </a:rPr>
              <a:t>Oulu, missä?</a:t>
            </a:r>
          </a:p>
          <a:p>
            <a:endParaRPr lang="fi-FI" dirty="0"/>
          </a:p>
          <a:p>
            <a:r>
              <a:rPr lang="fi-FI" dirty="0"/>
              <a:t>Syyskuu:</a:t>
            </a:r>
          </a:p>
          <a:p>
            <a:pPr marL="1143000" lvl="1" indent="-457200"/>
            <a:r>
              <a:rPr lang="fi-FI" dirty="0"/>
              <a:t>Johtoryhmän kokous hybridinä ma 9.9. klo 18-20, paikka: </a:t>
            </a:r>
            <a:r>
              <a:rPr lang="fi-FI" dirty="0">
                <a:solidFill>
                  <a:srgbClr val="FF0000"/>
                </a:solidFill>
              </a:rPr>
              <a:t>Alue II, missä?</a:t>
            </a:r>
          </a:p>
          <a:p>
            <a:pPr marL="1143000" lvl="1" indent="-457200"/>
            <a:r>
              <a:rPr lang="fi-FI" dirty="0"/>
              <a:t>Kuvernööri- ja GAT-tiimin kk-tapaaminen etänä 14.9. klo 19</a:t>
            </a:r>
          </a:p>
          <a:p>
            <a:pPr marL="1143000" lvl="1" indent="-457200"/>
            <a:r>
              <a:rPr lang="fi-FI" dirty="0"/>
              <a:t>Piirihallituksen kokous 28.9.2024 </a:t>
            </a:r>
            <a:r>
              <a:rPr lang="fi-FI" dirty="0">
                <a:solidFill>
                  <a:srgbClr val="FF0000"/>
                </a:solidFill>
              </a:rPr>
              <a:t>Alue III</a:t>
            </a:r>
          </a:p>
          <a:p>
            <a:pPr marL="1600200" lvl="2" indent="-457200"/>
            <a:r>
              <a:rPr lang="fi-FI" dirty="0">
                <a:solidFill>
                  <a:srgbClr val="FF0000"/>
                </a:solidFill>
              </a:rPr>
              <a:t>Teema?</a:t>
            </a:r>
          </a:p>
          <a:p>
            <a:endParaRPr lang="fi-FI" dirty="0"/>
          </a:p>
          <a:p>
            <a:endParaRPr lang="fi-FI" dirty="0"/>
          </a:p>
        </p:txBody>
      </p:sp>
      <p:sp>
        <p:nvSpPr>
          <p:cNvPr id="2" name="TextBox 1">
            <a:extLst>
              <a:ext uri="{FF2B5EF4-FFF2-40B4-BE49-F238E27FC236}">
                <a16:creationId xmlns:a16="http://schemas.microsoft.com/office/drawing/2014/main" id="{61CBD85E-1E48-721B-47C5-CA62FEE341C1}"/>
              </a:ext>
            </a:extLst>
          </p:cNvPr>
          <p:cNvSpPr txBox="1"/>
          <p:nvPr/>
        </p:nvSpPr>
        <p:spPr>
          <a:xfrm>
            <a:off x="7511758" y="391228"/>
            <a:ext cx="3933482" cy="1200329"/>
          </a:xfrm>
          <a:prstGeom prst="rect">
            <a:avLst/>
          </a:prstGeom>
          <a:solidFill>
            <a:schemeClr val="accent1"/>
          </a:solidFill>
          <a:ln cmpd="thinThick">
            <a:solidFill>
              <a:srgbClr val="0070C0"/>
            </a:solidFill>
          </a:ln>
        </p:spPr>
        <p:txBody>
          <a:bodyPr wrap="square" rtlCol="0">
            <a:spAutoFit/>
          </a:bodyPr>
          <a:lstStyle/>
          <a:p>
            <a:r>
              <a:rPr lang="fi-FI" dirty="0"/>
              <a:t>Kuvernööri- ja GAT-tiimin kk-tapaaminen joka toinen kk, kuukauden toinen sunnuntai klo 19, alkaen syyskuusta 14.9.2024</a:t>
            </a:r>
          </a:p>
        </p:txBody>
      </p:sp>
    </p:spTree>
    <p:extLst>
      <p:ext uri="{BB962C8B-B14F-4D97-AF65-F5344CB8AC3E}">
        <p14:creationId xmlns:p14="http://schemas.microsoft.com/office/powerpoint/2010/main" val="72684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solidFill>
                  <a:srgbClr val="FF0000"/>
                </a:solidFill>
              </a:rPr>
              <a:t>Vuosikello 2024-2025</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a:xfrm>
            <a:off x="929640" y="1716792"/>
            <a:ext cx="10808704" cy="4776084"/>
          </a:xfrm>
        </p:spPr>
        <p:txBody>
          <a:bodyPr>
            <a:normAutofit fontScale="62500" lnSpcReduction="20000"/>
          </a:bodyPr>
          <a:lstStyle/>
          <a:p>
            <a:r>
              <a:rPr lang="fi-FI" dirty="0"/>
              <a:t>Lokakuu: </a:t>
            </a:r>
          </a:p>
          <a:p>
            <a:pPr marL="1143000" lvl="1" indent="-457200"/>
            <a:r>
              <a:rPr lang="fi-FI" dirty="0"/>
              <a:t>Aluefoorumit viikolla 41 (7.10.-), ma, ti, ke</a:t>
            </a:r>
          </a:p>
          <a:p>
            <a:pPr marL="1600200" lvl="2" indent="-457200"/>
            <a:r>
              <a:rPr lang="fi-FI" dirty="0"/>
              <a:t>Virkailijakoulutusta (sihteerit, pressat, rahastonhoitajat, mitä muuta?)</a:t>
            </a:r>
          </a:p>
          <a:p>
            <a:pPr marL="1600200" lvl="2" indent="-457200"/>
            <a:r>
              <a:rPr lang="fi-FI" dirty="0"/>
              <a:t>Klubien viihtyvyys – kerätään ideoita ja jaetaan niitä</a:t>
            </a:r>
          </a:p>
          <a:p>
            <a:pPr marL="1143000" lvl="1" indent="-457200"/>
            <a:r>
              <a:rPr lang="fi-FI" dirty="0"/>
              <a:t>8.10 Hyvän päivä (Hyvän viikko)</a:t>
            </a:r>
          </a:p>
          <a:p>
            <a:pPr marL="1143000" lvl="1" indent="-457200"/>
            <a:r>
              <a:rPr lang="fi-FI" dirty="0"/>
              <a:t>Johtoryhmän kokous etänä ma 7.10. klo 18-20 </a:t>
            </a:r>
            <a:r>
              <a:rPr lang="fi-FI" dirty="0">
                <a:solidFill>
                  <a:srgbClr val="FF0000"/>
                </a:solidFill>
              </a:rPr>
              <a:t>(onko tarpeen?)</a:t>
            </a:r>
          </a:p>
          <a:p>
            <a:pPr marL="1143000" lvl="1" indent="-457200"/>
            <a:r>
              <a:rPr lang="fi-FI" dirty="0"/>
              <a:t>Lohkojen kokoukset viikolla 43 (21.10.-)</a:t>
            </a:r>
          </a:p>
          <a:p>
            <a:pPr marL="1143000" lvl="1" indent="-457200"/>
            <a:r>
              <a:rPr lang="fi-FI" dirty="0">
                <a:solidFill>
                  <a:srgbClr val="00338D"/>
                </a:solidFill>
              </a:rPr>
              <a:t>Europa Forum, Bordeaux, Ranska, 24.-27.10. 2024</a:t>
            </a:r>
          </a:p>
          <a:p>
            <a:pPr marL="1143000" lvl="1" indent="-457200"/>
            <a:r>
              <a:rPr lang="fi-FI" dirty="0"/>
              <a:t>Tervaleijona ilmestyy paperilehtenä</a:t>
            </a:r>
          </a:p>
          <a:p>
            <a:r>
              <a:rPr lang="fi-FI" dirty="0"/>
              <a:t>Marraskuu: </a:t>
            </a:r>
          </a:p>
          <a:p>
            <a:pPr marL="1143000" lvl="1" indent="-457200"/>
            <a:r>
              <a:rPr lang="fi-FI" dirty="0">
                <a:solidFill>
                  <a:srgbClr val="FF0000"/>
                </a:solidFill>
              </a:rPr>
              <a:t>Tulevaisuuden työpaja I?</a:t>
            </a:r>
          </a:p>
          <a:p>
            <a:pPr marL="1143000" lvl="1" indent="-457200"/>
            <a:r>
              <a:rPr lang="fi-FI" dirty="0"/>
              <a:t>Johtoryhmän kokous hybridinä ke 6.11. klo 18-20, paikka: </a:t>
            </a:r>
            <a:r>
              <a:rPr lang="fi-FI" dirty="0">
                <a:solidFill>
                  <a:srgbClr val="FF0000"/>
                </a:solidFill>
              </a:rPr>
              <a:t>Alue I, missä?</a:t>
            </a:r>
            <a:endParaRPr lang="fi-FI" dirty="0"/>
          </a:p>
          <a:p>
            <a:pPr marL="1143000" lvl="1" indent="-457200"/>
            <a:r>
              <a:rPr lang="fi-FI" dirty="0"/>
              <a:t>Piirihallituksen kokous 16.11.2024 </a:t>
            </a:r>
            <a:r>
              <a:rPr lang="fi-FI" dirty="0">
                <a:solidFill>
                  <a:srgbClr val="FF0000"/>
                </a:solidFill>
              </a:rPr>
              <a:t>Alue I</a:t>
            </a:r>
          </a:p>
          <a:p>
            <a:pPr marL="1600200" lvl="2" indent="-457200"/>
            <a:r>
              <a:rPr lang="fi-FI" dirty="0">
                <a:solidFill>
                  <a:srgbClr val="FF0000"/>
                </a:solidFill>
              </a:rPr>
              <a:t>Teema?</a:t>
            </a:r>
          </a:p>
          <a:p>
            <a:pPr marL="1143000" lvl="1" indent="-457200"/>
            <a:r>
              <a:rPr lang="fi-FI" dirty="0"/>
              <a:t>Kuvernööri- ja GAT-tiimin kk-tapaaminen etänä 17.11. klo 19</a:t>
            </a:r>
            <a:endParaRPr lang="fi-FI" dirty="0">
              <a:solidFill>
                <a:srgbClr val="FF0000"/>
              </a:solidFill>
            </a:endParaRPr>
          </a:p>
          <a:p>
            <a:pPr marL="1143000" lvl="1" indent="-457200"/>
            <a:r>
              <a:rPr lang="fi-FI" dirty="0"/>
              <a:t>24.-25.11. kuvernöörineuvoston kokous Seinäjoki</a:t>
            </a:r>
          </a:p>
          <a:p>
            <a:r>
              <a:rPr lang="fi-FI" dirty="0"/>
              <a:t>Joulukuu:</a:t>
            </a:r>
          </a:p>
          <a:p>
            <a:pPr marL="1143000" lvl="1" indent="-457200"/>
            <a:r>
              <a:rPr lang="fi-FI" dirty="0"/>
              <a:t>Johtoryhmän kokous hybridinä ke 11.12. klo 18-20, paikka: </a:t>
            </a:r>
            <a:r>
              <a:rPr lang="fi-FI" dirty="0">
                <a:solidFill>
                  <a:srgbClr val="FF0000"/>
                </a:solidFill>
              </a:rPr>
              <a:t>Alue III, missä?</a:t>
            </a:r>
          </a:p>
          <a:p>
            <a:pPr marL="1143000" lvl="1" indent="-457200"/>
            <a:r>
              <a:rPr lang="fi-FI" dirty="0"/>
              <a:t>Tulevan kauden piirivirkailijoiden rekrytointi </a:t>
            </a:r>
          </a:p>
          <a:p>
            <a:endParaRPr lang="fi-FI" dirty="0"/>
          </a:p>
          <a:p>
            <a:endParaRPr lang="fi-FI" dirty="0"/>
          </a:p>
          <a:p>
            <a:endParaRPr lang="fi-FI" dirty="0"/>
          </a:p>
        </p:txBody>
      </p:sp>
      <p:sp>
        <p:nvSpPr>
          <p:cNvPr id="3" name="TextBox 2">
            <a:extLst>
              <a:ext uri="{FF2B5EF4-FFF2-40B4-BE49-F238E27FC236}">
                <a16:creationId xmlns:a16="http://schemas.microsoft.com/office/drawing/2014/main" id="{171F448C-B458-F631-586A-544F4EEA5D9D}"/>
              </a:ext>
            </a:extLst>
          </p:cNvPr>
          <p:cNvSpPr txBox="1"/>
          <p:nvPr/>
        </p:nvSpPr>
        <p:spPr>
          <a:xfrm>
            <a:off x="7511758" y="391228"/>
            <a:ext cx="3933482" cy="1200329"/>
          </a:xfrm>
          <a:prstGeom prst="rect">
            <a:avLst/>
          </a:prstGeom>
          <a:solidFill>
            <a:schemeClr val="accent1"/>
          </a:solidFill>
          <a:ln cmpd="thinThick">
            <a:solidFill>
              <a:srgbClr val="0070C0"/>
            </a:solidFill>
          </a:ln>
        </p:spPr>
        <p:txBody>
          <a:bodyPr wrap="square" rtlCol="0">
            <a:spAutoFit/>
          </a:bodyPr>
          <a:lstStyle/>
          <a:p>
            <a:r>
              <a:rPr lang="fi-FI" dirty="0"/>
              <a:t>Kuvernööri- ja GAT-tiimin kk-tapaaminen joka toinen kk, kuukauden toinen sunnuntai klo 19, alkaen syyskuusta 14.9.2024</a:t>
            </a:r>
          </a:p>
        </p:txBody>
      </p:sp>
    </p:spTree>
    <p:extLst>
      <p:ext uri="{BB962C8B-B14F-4D97-AF65-F5344CB8AC3E}">
        <p14:creationId xmlns:p14="http://schemas.microsoft.com/office/powerpoint/2010/main" val="226715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solidFill>
                  <a:srgbClr val="FF0000"/>
                </a:solidFill>
              </a:rPr>
              <a:t>Vuosikello 2024-2025</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a:xfrm>
            <a:off x="929640" y="1716791"/>
            <a:ext cx="10915030" cy="4776084"/>
          </a:xfrm>
        </p:spPr>
        <p:txBody>
          <a:bodyPr>
            <a:normAutofit fontScale="62500" lnSpcReduction="20000"/>
          </a:bodyPr>
          <a:lstStyle/>
          <a:p>
            <a:r>
              <a:rPr lang="fi-FI" dirty="0"/>
              <a:t>Tammikuu:</a:t>
            </a:r>
          </a:p>
          <a:p>
            <a:pPr marL="1143000" lvl="1" indent="-457200"/>
            <a:r>
              <a:rPr lang="fi-FI" dirty="0"/>
              <a:t>NSR, 19.-20.1.2024, Oslo, Norja</a:t>
            </a:r>
          </a:p>
          <a:p>
            <a:pPr marL="1143000" lvl="1" indent="-457200"/>
            <a:r>
              <a:rPr lang="fi-FI" dirty="0"/>
              <a:t>13.1. </a:t>
            </a:r>
            <a:r>
              <a:rPr lang="fi-FI" dirty="0" err="1"/>
              <a:t>Melvin</a:t>
            </a:r>
            <a:r>
              <a:rPr lang="fi-FI" dirty="0"/>
              <a:t> Jonesin syntymäpäivä</a:t>
            </a:r>
          </a:p>
          <a:p>
            <a:pPr marL="1143000" lvl="1" indent="-457200"/>
            <a:r>
              <a:rPr lang="fi-FI" dirty="0"/>
              <a:t>Kuvernööri- ja GAT-tiimin kk-tapaaminen etänä 12.1. klo 19</a:t>
            </a:r>
          </a:p>
          <a:p>
            <a:pPr marL="1143000" lvl="1" indent="-457200"/>
            <a:r>
              <a:rPr lang="fi-FI" dirty="0"/>
              <a:t>Lions-viikko (seppeleen lasku, jne.)</a:t>
            </a:r>
          </a:p>
          <a:p>
            <a:pPr marL="1143000" lvl="1" indent="-457200"/>
            <a:r>
              <a:rPr lang="fi-FI" dirty="0"/>
              <a:t>Johtoryhmän kokous hybridinä ke 29.1. klo 18-20, paikka: </a:t>
            </a:r>
            <a:r>
              <a:rPr lang="fi-FI" dirty="0">
                <a:solidFill>
                  <a:srgbClr val="FF0000"/>
                </a:solidFill>
              </a:rPr>
              <a:t>Oulu, missä?</a:t>
            </a:r>
          </a:p>
          <a:p>
            <a:r>
              <a:rPr lang="fi-FI" dirty="0"/>
              <a:t>Helmikuu:</a:t>
            </a:r>
          </a:p>
          <a:p>
            <a:pPr marL="1143000" lvl="1" indent="-457200"/>
            <a:r>
              <a:rPr lang="fi-FI" dirty="0"/>
              <a:t>Piirihallituksen kokous 15.2.2024 </a:t>
            </a:r>
            <a:r>
              <a:rPr lang="fi-FI" dirty="0">
                <a:solidFill>
                  <a:srgbClr val="FF0000"/>
                </a:solidFill>
              </a:rPr>
              <a:t>Alue II</a:t>
            </a:r>
          </a:p>
          <a:p>
            <a:pPr marL="1600200" lvl="2" indent="-457200"/>
            <a:r>
              <a:rPr lang="fi-FI" dirty="0">
                <a:solidFill>
                  <a:srgbClr val="FF0000"/>
                </a:solidFill>
              </a:rPr>
              <a:t>Teema?</a:t>
            </a:r>
          </a:p>
          <a:p>
            <a:pPr marL="1143000" lvl="1" indent="-457200"/>
            <a:r>
              <a:rPr lang="fi-FI" dirty="0"/>
              <a:t>Aluefoorumit viikolla 8 (17.2.-), ma, ti, ke</a:t>
            </a:r>
          </a:p>
          <a:p>
            <a:pPr marL="1143000" lvl="1" indent="-457200"/>
            <a:r>
              <a:rPr lang="fi-FI" dirty="0"/>
              <a:t>Johtoryhmän kokous hybridinä ke 26.2. klo 18-20, paikka: </a:t>
            </a:r>
            <a:r>
              <a:rPr lang="fi-FI" dirty="0">
                <a:solidFill>
                  <a:srgbClr val="FF0000"/>
                </a:solidFill>
              </a:rPr>
              <a:t>Alue II, missä?</a:t>
            </a:r>
            <a:endParaRPr lang="fi-FI" dirty="0"/>
          </a:p>
          <a:p>
            <a:r>
              <a:rPr lang="fi-FI" dirty="0"/>
              <a:t>Maaliskuu: </a:t>
            </a:r>
          </a:p>
          <a:p>
            <a:pPr marL="1143000" lvl="1" indent="-457200"/>
            <a:r>
              <a:rPr lang="fi-FI" dirty="0"/>
              <a:t>Kuvernööri- ja GAT-tiimin kk-tapaaminen etänä 9.3. klo 19 </a:t>
            </a:r>
            <a:r>
              <a:rPr lang="fi-FI" dirty="0">
                <a:solidFill>
                  <a:srgbClr val="FF0000"/>
                </a:solidFill>
              </a:rPr>
              <a:t>(perutaan?)</a:t>
            </a:r>
          </a:p>
          <a:p>
            <a:pPr marL="1143000" lvl="1" indent="-457200"/>
            <a:r>
              <a:rPr lang="fi-FI" dirty="0"/>
              <a:t>Piirihallituksen kokous 8.3.2024</a:t>
            </a:r>
          </a:p>
          <a:p>
            <a:pPr marL="1600200" lvl="2" indent="-457200"/>
            <a:r>
              <a:rPr lang="fi-FI" dirty="0"/>
              <a:t>Teema: piirikokous</a:t>
            </a:r>
          </a:p>
          <a:p>
            <a:pPr marL="1143000" lvl="1" indent="-457200"/>
            <a:r>
              <a:rPr lang="fi-FI" dirty="0"/>
              <a:t>14.-15.3. kuvernöörineuvoston kokous Kuusamo</a:t>
            </a:r>
          </a:p>
          <a:p>
            <a:pPr marL="1143000" lvl="1" indent="-457200"/>
            <a:r>
              <a:rPr lang="fi-FI" dirty="0"/>
              <a:t>Lohkojen kokoukset viikolla 12 (17.3.-)</a:t>
            </a:r>
          </a:p>
          <a:p>
            <a:pPr marL="1143000" lvl="1" indent="-457200"/>
            <a:r>
              <a:rPr lang="fi-FI" dirty="0">
                <a:solidFill>
                  <a:srgbClr val="FF0000"/>
                </a:solidFill>
              </a:rPr>
              <a:t>Tulevaisuuden työpaja II?</a:t>
            </a:r>
            <a:endParaRPr lang="fi-FI" dirty="0"/>
          </a:p>
          <a:p>
            <a:pPr marL="1143000" lvl="1" indent="-457200"/>
            <a:r>
              <a:rPr lang="fi-FI" dirty="0"/>
              <a:t>Kuusisaari-tapahtuma</a:t>
            </a:r>
          </a:p>
          <a:p>
            <a:pPr marL="1143000" lvl="1" indent="-457200"/>
            <a:r>
              <a:rPr lang="fi-FI" dirty="0"/>
              <a:t>Tervaleijona ilmestyy (verkkolehti)</a:t>
            </a:r>
          </a:p>
        </p:txBody>
      </p:sp>
      <p:sp>
        <p:nvSpPr>
          <p:cNvPr id="2" name="TextBox 1">
            <a:extLst>
              <a:ext uri="{FF2B5EF4-FFF2-40B4-BE49-F238E27FC236}">
                <a16:creationId xmlns:a16="http://schemas.microsoft.com/office/drawing/2014/main" id="{F9CB3E7C-5473-B4A7-56AF-9E96CE69BEFF}"/>
              </a:ext>
            </a:extLst>
          </p:cNvPr>
          <p:cNvSpPr txBox="1"/>
          <p:nvPr/>
        </p:nvSpPr>
        <p:spPr>
          <a:xfrm>
            <a:off x="7511758" y="391228"/>
            <a:ext cx="3933482" cy="1200329"/>
          </a:xfrm>
          <a:prstGeom prst="rect">
            <a:avLst/>
          </a:prstGeom>
          <a:solidFill>
            <a:schemeClr val="accent1"/>
          </a:solidFill>
          <a:ln cmpd="thinThick">
            <a:solidFill>
              <a:srgbClr val="0070C0"/>
            </a:solidFill>
          </a:ln>
        </p:spPr>
        <p:txBody>
          <a:bodyPr wrap="square" rtlCol="0">
            <a:spAutoFit/>
          </a:bodyPr>
          <a:lstStyle/>
          <a:p>
            <a:r>
              <a:rPr lang="fi-FI" dirty="0"/>
              <a:t>Kuvernööri- ja GAT-tiimin kk-tapaaminen joka toinen kk, kuukauden toinen sunnuntai klo 19, alkaen syyskuusta 14.9.2024</a:t>
            </a:r>
          </a:p>
        </p:txBody>
      </p:sp>
    </p:spTree>
    <p:extLst>
      <p:ext uri="{BB962C8B-B14F-4D97-AF65-F5344CB8AC3E}">
        <p14:creationId xmlns:p14="http://schemas.microsoft.com/office/powerpoint/2010/main" val="7707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D146CF1-35D6-453A-B382-F553F0798FFF}"/>
              </a:ext>
            </a:extLst>
          </p:cNvPr>
          <p:cNvSpPr>
            <a:spLocks noGrp="1"/>
          </p:cNvSpPr>
          <p:nvPr>
            <p:ph type="title"/>
          </p:nvPr>
        </p:nvSpPr>
        <p:spPr/>
        <p:txBody>
          <a:bodyPr/>
          <a:lstStyle/>
          <a:p>
            <a:r>
              <a:rPr lang="fi-FI" dirty="0">
                <a:solidFill>
                  <a:srgbClr val="FF0000"/>
                </a:solidFill>
              </a:rPr>
              <a:t>Vuosikello 2024-2025</a:t>
            </a:r>
          </a:p>
        </p:txBody>
      </p:sp>
      <p:sp>
        <p:nvSpPr>
          <p:cNvPr id="8" name="Sisällön paikkamerkki 7">
            <a:extLst>
              <a:ext uri="{FF2B5EF4-FFF2-40B4-BE49-F238E27FC236}">
                <a16:creationId xmlns:a16="http://schemas.microsoft.com/office/drawing/2014/main" id="{73F3A902-6558-4290-9E3B-EB89BCAD92BB}"/>
              </a:ext>
            </a:extLst>
          </p:cNvPr>
          <p:cNvSpPr>
            <a:spLocks noGrp="1"/>
          </p:cNvSpPr>
          <p:nvPr>
            <p:ph idx="1"/>
          </p:nvPr>
        </p:nvSpPr>
        <p:spPr/>
        <p:txBody>
          <a:bodyPr>
            <a:normAutofit lnSpcReduction="10000"/>
          </a:bodyPr>
          <a:lstStyle/>
          <a:p>
            <a:r>
              <a:rPr lang="fi-FI" dirty="0"/>
              <a:t>Huhtikuu:</a:t>
            </a:r>
          </a:p>
          <a:p>
            <a:pPr marL="1143000" lvl="1" indent="-457200"/>
            <a:r>
              <a:rPr lang="fi-FI" dirty="0"/>
              <a:t>Johtoryhmän kokous hybridinä ke 2.4. klo 18-20, paikka: </a:t>
            </a:r>
            <a:r>
              <a:rPr lang="fi-FI" dirty="0">
                <a:solidFill>
                  <a:srgbClr val="FF0000"/>
                </a:solidFill>
              </a:rPr>
              <a:t>Alue III, missä?</a:t>
            </a:r>
            <a:endParaRPr lang="fi-FI" dirty="0"/>
          </a:p>
          <a:p>
            <a:pPr marL="1143000" lvl="1" indent="-457200"/>
            <a:r>
              <a:rPr lang="fi-FI" dirty="0"/>
              <a:t>Piirin vuosikokous </a:t>
            </a:r>
            <a:r>
              <a:rPr lang="fi-FI" dirty="0">
                <a:solidFill>
                  <a:srgbClr val="FF0000"/>
                </a:solidFill>
              </a:rPr>
              <a:t>huhti-toukokuussa 2025, Liminka</a:t>
            </a:r>
          </a:p>
          <a:p>
            <a:pPr marL="1143000" lvl="1" indent="-457200"/>
            <a:r>
              <a:rPr lang="fi-FI" dirty="0"/>
              <a:t>Pääsiäisenä muistetaan ikäihmisiä, lapsia, nuoria</a:t>
            </a:r>
            <a:endParaRPr lang="fi-FI" dirty="0">
              <a:solidFill>
                <a:srgbClr val="FF0000"/>
              </a:solidFill>
            </a:endParaRPr>
          </a:p>
          <a:p>
            <a:r>
              <a:rPr lang="fi-FI" dirty="0"/>
              <a:t>Toukokuu:</a:t>
            </a:r>
          </a:p>
          <a:p>
            <a:pPr marL="1143000" lvl="1" indent="-457200"/>
            <a:r>
              <a:rPr lang="fi-FI" dirty="0"/>
              <a:t>Kuvernööri- ja GAT-tiimin kk-tapaaminen etänä 11.5. klo 19</a:t>
            </a:r>
          </a:p>
          <a:p>
            <a:pPr marL="1143000" lvl="1" indent="-457200"/>
            <a:r>
              <a:rPr lang="fi-FI" dirty="0"/>
              <a:t>Kauden 2025-26 tiimin yhteistapaaminen</a:t>
            </a:r>
          </a:p>
          <a:p>
            <a:pPr marL="1143000" lvl="1" indent="-457200"/>
            <a:r>
              <a:rPr lang="fi-FI" dirty="0"/>
              <a:t>Lions-liiton vuosikokous, Rauma, 13.-15.6.2025</a:t>
            </a:r>
          </a:p>
          <a:p>
            <a:r>
              <a:rPr lang="fi-FI" dirty="0"/>
              <a:t>Kesäkuu:</a:t>
            </a:r>
          </a:p>
          <a:p>
            <a:pPr marL="1143000" lvl="1" indent="-457200"/>
            <a:r>
              <a:rPr lang="fi-FI" dirty="0" err="1"/>
              <a:t>Convention</a:t>
            </a:r>
            <a:r>
              <a:rPr lang="fi-FI" dirty="0"/>
              <a:t>, </a:t>
            </a:r>
            <a:r>
              <a:rPr lang="es-ES" dirty="0"/>
              <a:t>4.-8.7.2025: </a:t>
            </a:r>
            <a:r>
              <a:rPr lang="es-ES" dirty="0" err="1"/>
              <a:t>Mexico</a:t>
            </a:r>
            <a:r>
              <a:rPr lang="es-ES" dirty="0"/>
              <a:t> City, </a:t>
            </a:r>
            <a:r>
              <a:rPr lang="es-ES" dirty="0" err="1"/>
              <a:t>Mexico</a:t>
            </a:r>
            <a:endParaRPr lang="fi-FI" dirty="0"/>
          </a:p>
        </p:txBody>
      </p:sp>
      <p:sp>
        <p:nvSpPr>
          <p:cNvPr id="3" name="TextBox 2">
            <a:extLst>
              <a:ext uri="{FF2B5EF4-FFF2-40B4-BE49-F238E27FC236}">
                <a16:creationId xmlns:a16="http://schemas.microsoft.com/office/drawing/2014/main" id="{34C975AF-B6AA-FE43-B22D-0F4C67F532BC}"/>
              </a:ext>
            </a:extLst>
          </p:cNvPr>
          <p:cNvSpPr txBox="1"/>
          <p:nvPr/>
        </p:nvSpPr>
        <p:spPr>
          <a:xfrm>
            <a:off x="7511758" y="391228"/>
            <a:ext cx="3933482" cy="1200329"/>
          </a:xfrm>
          <a:prstGeom prst="rect">
            <a:avLst/>
          </a:prstGeom>
          <a:solidFill>
            <a:schemeClr val="accent1"/>
          </a:solidFill>
          <a:ln cmpd="thinThick">
            <a:solidFill>
              <a:srgbClr val="0070C0"/>
            </a:solidFill>
          </a:ln>
        </p:spPr>
        <p:txBody>
          <a:bodyPr wrap="square" rtlCol="0">
            <a:spAutoFit/>
          </a:bodyPr>
          <a:lstStyle/>
          <a:p>
            <a:r>
              <a:rPr lang="fi-FI" dirty="0"/>
              <a:t>Kuvernööri- ja GAT-tiimin kk-tapaaminen joka toinen kk, kuukauden toinen sunnuntai klo 19, alkaen syyskuusta 14.9.2024</a:t>
            </a:r>
          </a:p>
        </p:txBody>
      </p:sp>
    </p:spTree>
    <p:extLst>
      <p:ext uri="{BB962C8B-B14F-4D97-AF65-F5344CB8AC3E}">
        <p14:creationId xmlns:p14="http://schemas.microsoft.com/office/powerpoint/2010/main" val="118412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2B5653D-2210-4325-A67F-9A2BCB0D0048}"/>
              </a:ext>
            </a:extLst>
          </p:cNvPr>
          <p:cNvSpPr>
            <a:spLocks noGrp="1"/>
          </p:cNvSpPr>
          <p:nvPr>
            <p:ph type="title"/>
          </p:nvPr>
        </p:nvSpPr>
        <p:spPr/>
        <p:txBody>
          <a:bodyPr/>
          <a:lstStyle/>
          <a:p>
            <a:r>
              <a:rPr lang="fi-FI" dirty="0"/>
              <a:t>Piirihallitus (sinisellä epäselvät)</a:t>
            </a:r>
          </a:p>
        </p:txBody>
      </p:sp>
      <p:sp>
        <p:nvSpPr>
          <p:cNvPr id="4" name="Sisällön paikkamerkki 3">
            <a:extLst>
              <a:ext uri="{FF2B5EF4-FFF2-40B4-BE49-F238E27FC236}">
                <a16:creationId xmlns:a16="http://schemas.microsoft.com/office/drawing/2014/main" id="{3B2C91A1-1E94-4629-AABB-B77FBB572011}"/>
              </a:ext>
            </a:extLst>
          </p:cNvPr>
          <p:cNvSpPr>
            <a:spLocks noGrp="1"/>
          </p:cNvSpPr>
          <p:nvPr>
            <p:ph sz="half" idx="1"/>
          </p:nvPr>
        </p:nvSpPr>
        <p:spPr>
          <a:xfrm>
            <a:off x="712381" y="1825625"/>
            <a:ext cx="5415571" cy="4351338"/>
          </a:xfrm>
        </p:spPr>
        <p:txBody>
          <a:bodyPr>
            <a:normAutofit fontScale="40000" lnSpcReduction="20000"/>
          </a:bodyPr>
          <a:lstStyle/>
          <a:p>
            <a:pPr marL="457200" indent="-457200">
              <a:buFont typeface="Arial" panose="020B0604020202020204" pitchFamily="34" charset="0"/>
              <a:buChar char="•"/>
            </a:pPr>
            <a:r>
              <a:rPr lang="fi-FI" dirty="0"/>
              <a:t>Piirikuvernööri (1. alueen APJ): </a:t>
            </a:r>
          </a:p>
          <a:p>
            <a:r>
              <a:rPr lang="fi-FI" dirty="0"/>
              <a:t>	 Jari Ruuska, LC Oulu/ Pateniemi</a:t>
            </a:r>
          </a:p>
          <a:p>
            <a:pPr marL="514350" indent="-514350">
              <a:buFont typeface="Arial" panose="020B0604020202020204" pitchFamily="34" charset="0"/>
              <a:buChar char="•"/>
            </a:pPr>
            <a:r>
              <a:rPr lang="fi-FI" dirty="0"/>
              <a:t>1. varapiirikuvernööri (3. alueen APJ): </a:t>
            </a:r>
          </a:p>
          <a:p>
            <a:r>
              <a:rPr lang="fi-FI" dirty="0"/>
              <a:t>	 Pauliina Paavola, LC Liminka/Kultasirkut</a:t>
            </a:r>
          </a:p>
          <a:p>
            <a:pPr marL="514350" indent="-514350">
              <a:buFont typeface="Arial" panose="020B0604020202020204" pitchFamily="34" charset="0"/>
              <a:buChar char="•"/>
            </a:pPr>
            <a:r>
              <a:rPr lang="fi-FI" dirty="0"/>
              <a:t>2. varapiirikuvernööri (2. alueen APJ): </a:t>
            </a:r>
          </a:p>
          <a:p>
            <a:r>
              <a:rPr lang="fi-FI" dirty="0"/>
              <a:t>	 Stig Hedberg, LC Oulu/</a:t>
            </a:r>
            <a:r>
              <a:rPr lang="fi-FI" dirty="0" err="1"/>
              <a:t>Raatti</a:t>
            </a:r>
            <a:endParaRPr lang="fi-FI" dirty="0"/>
          </a:p>
          <a:p>
            <a:pPr marL="457200" indent="-457200">
              <a:buFont typeface="Arial" panose="020B0604020202020204" pitchFamily="34" charset="0"/>
              <a:buChar char="•"/>
            </a:pPr>
            <a:r>
              <a:rPr lang="fi-FI" dirty="0"/>
              <a:t>Edellisen kauden piirikuvernööri:  Sanna </a:t>
            </a:r>
            <a:r>
              <a:rPr lang="fi-FI" dirty="0" err="1"/>
              <a:t>Loukkola</a:t>
            </a:r>
            <a:r>
              <a:rPr lang="fi-FI" dirty="0"/>
              <a:t>, LC Oulunsalo/ </a:t>
            </a:r>
            <a:r>
              <a:rPr lang="fi-FI" dirty="0" err="1"/>
              <a:t>Salottaret</a:t>
            </a:r>
            <a:endParaRPr lang="fi-FI" dirty="0"/>
          </a:p>
          <a:p>
            <a:pPr marL="457200" indent="-457200">
              <a:buFont typeface="Arial" panose="020B0604020202020204" pitchFamily="34" charset="0"/>
              <a:buChar char="•"/>
            </a:pPr>
            <a:r>
              <a:rPr lang="fi-FI" dirty="0"/>
              <a:t>sihteeri: Leo Pikkarainen, LC Oulu</a:t>
            </a:r>
          </a:p>
          <a:p>
            <a:pPr marL="457200" indent="-457200">
              <a:buFont typeface="Arial" panose="020B0604020202020204" pitchFamily="34" charset="0"/>
              <a:buChar char="•"/>
            </a:pPr>
            <a:r>
              <a:rPr lang="fi-FI" dirty="0"/>
              <a:t>rahastonhoitaja: Tuula </a:t>
            </a:r>
            <a:r>
              <a:rPr lang="fi-FI" dirty="0" err="1"/>
              <a:t>Tasanto</a:t>
            </a:r>
            <a:r>
              <a:rPr lang="fi-FI" dirty="0"/>
              <a:t>, LC Oulu-</a:t>
            </a:r>
            <a:r>
              <a:rPr lang="fi-FI" dirty="0" err="1"/>
              <a:t>Uleåborg</a:t>
            </a:r>
            <a:endParaRPr lang="fi-FI" dirty="0"/>
          </a:p>
          <a:p>
            <a:pPr marL="457200" indent="-457200">
              <a:buFont typeface="Arial" panose="020B0604020202020204" pitchFamily="34" charset="0"/>
              <a:buChar char="•"/>
            </a:pPr>
            <a:r>
              <a:rPr lang="fi-FI" dirty="0"/>
              <a:t>lohko 1/1: Hannu Saarinen, LC </a:t>
            </a:r>
            <a:r>
              <a:rPr lang="fi-FI" dirty="0" err="1"/>
              <a:t>Jääli</a:t>
            </a:r>
            <a:endParaRPr lang="fi-FI" dirty="0"/>
          </a:p>
          <a:p>
            <a:pPr marL="457200" indent="-457200">
              <a:buFont typeface="Arial" panose="020B0604020202020204" pitchFamily="34" charset="0"/>
              <a:buChar char="•"/>
            </a:pPr>
            <a:r>
              <a:rPr lang="fi-FI" dirty="0"/>
              <a:t>lohko 1/2: Jussi </a:t>
            </a:r>
            <a:r>
              <a:rPr lang="fi-FI" dirty="0" err="1"/>
              <a:t>Rätymaa</a:t>
            </a:r>
            <a:r>
              <a:rPr lang="fi-FI" dirty="0"/>
              <a:t>, LC Oulu/</a:t>
            </a:r>
            <a:r>
              <a:rPr lang="fi-FI" dirty="0" err="1"/>
              <a:t>Terwa</a:t>
            </a:r>
            <a:endParaRPr lang="fi-FI" dirty="0"/>
          </a:p>
          <a:p>
            <a:pPr marL="457200" indent="-457200">
              <a:buFont typeface="Arial" panose="020B0604020202020204" pitchFamily="34" charset="0"/>
              <a:buChar char="•"/>
            </a:pPr>
            <a:r>
              <a:rPr lang="fi-FI" dirty="0"/>
              <a:t>lohko 1/3: Petri Nieminen, LC Oulu</a:t>
            </a:r>
          </a:p>
          <a:p>
            <a:pPr marL="457200" indent="-457200">
              <a:buFont typeface="Arial" panose="020B0604020202020204" pitchFamily="34" charset="0"/>
              <a:buChar char="•"/>
            </a:pPr>
            <a:r>
              <a:rPr lang="fi-FI" dirty="0"/>
              <a:t>lohko 2/1: Antti Paavola, LC Liminka/Liminganlahti</a:t>
            </a:r>
            <a:endParaRPr lang="fi-FI" dirty="0">
              <a:highlight>
                <a:srgbClr val="00FFFF"/>
              </a:highlight>
            </a:endParaRPr>
          </a:p>
          <a:p>
            <a:pPr marL="457200" indent="-457200">
              <a:buFont typeface="Arial" panose="020B0604020202020204" pitchFamily="34" charset="0"/>
              <a:buChar char="•"/>
            </a:pPr>
            <a:r>
              <a:rPr lang="fi-FI" dirty="0"/>
              <a:t>lohko 2/2: Ilkka Mehtälä, LC Vaala</a:t>
            </a:r>
          </a:p>
          <a:p>
            <a:pPr marL="457200" indent="-457200">
              <a:buFont typeface="Arial" panose="020B0604020202020204" pitchFamily="34" charset="0"/>
              <a:buChar char="•"/>
            </a:pPr>
            <a:r>
              <a:rPr lang="fi-FI" dirty="0"/>
              <a:t>lohko 2/3: </a:t>
            </a:r>
            <a:r>
              <a:rPr lang="fi-FI" dirty="0">
                <a:highlight>
                  <a:srgbClr val="00FFFF"/>
                </a:highlight>
              </a:rPr>
              <a:t>Mikko Koistinen, LC Raahe/Kreivi</a:t>
            </a:r>
          </a:p>
          <a:p>
            <a:pPr marL="457200" indent="-457200">
              <a:buFont typeface="Arial" panose="020B0604020202020204" pitchFamily="34" charset="0"/>
              <a:buChar char="•"/>
            </a:pPr>
            <a:r>
              <a:rPr lang="fi-FI" dirty="0"/>
              <a:t>lohko 3/1: Irmeli Aalto, LC Kuhmo/Helenat</a:t>
            </a:r>
          </a:p>
          <a:p>
            <a:pPr marL="457200" indent="-457200">
              <a:buFont typeface="Arial" panose="020B0604020202020204" pitchFamily="34" charset="0"/>
              <a:buChar char="•"/>
            </a:pPr>
            <a:r>
              <a:rPr lang="fi-FI" dirty="0"/>
              <a:t>lohko 3/2: Matti Välikangas, LC Paltamo</a:t>
            </a:r>
          </a:p>
          <a:p>
            <a:endParaRPr lang="fi-FI" dirty="0"/>
          </a:p>
        </p:txBody>
      </p:sp>
      <p:sp>
        <p:nvSpPr>
          <p:cNvPr id="2" name="Sisällön paikkamerkki 1">
            <a:extLst>
              <a:ext uri="{FF2B5EF4-FFF2-40B4-BE49-F238E27FC236}">
                <a16:creationId xmlns:a16="http://schemas.microsoft.com/office/drawing/2014/main" id="{E1D05E27-3D88-4DC2-887C-BD872344CE79}"/>
              </a:ext>
            </a:extLst>
          </p:cNvPr>
          <p:cNvSpPr>
            <a:spLocks noGrp="1"/>
          </p:cNvSpPr>
          <p:nvPr>
            <p:ph sz="half" idx="2"/>
          </p:nvPr>
        </p:nvSpPr>
        <p:spPr>
          <a:xfrm>
            <a:off x="6172200" y="1758462"/>
            <a:ext cx="5181600" cy="4418501"/>
          </a:xfrm>
        </p:spPr>
        <p:txBody>
          <a:bodyPr>
            <a:normAutofit fontScale="40000" lnSpcReduction="20000"/>
          </a:bodyPr>
          <a:lstStyle/>
          <a:p>
            <a:pPr marL="457200" indent="-457200">
              <a:buFont typeface="Arial" panose="020B0604020202020204" pitchFamily="34" charset="0"/>
              <a:buChar char="•"/>
            </a:pPr>
            <a:r>
              <a:rPr lang="fi-FI" dirty="0"/>
              <a:t>Jäsenasiat – Eija Tuomaala, LC Kiiminki</a:t>
            </a:r>
          </a:p>
          <a:p>
            <a:pPr marL="457200" indent="-457200">
              <a:buFont typeface="Arial" panose="020B0604020202020204" pitchFamily="34" charset="0"/>
              <a:buChar char="•"/>
            </a:pPr>
            <a:r>
              <a:rPr lang="fi-FI" dirty="0"/>
              <a:t>Valmennus – Jaakko Hettula, LC Oulu</a:t>
            </a:r>
          </a:p>
          <a:p>
            <a:pPr marL="457200" indent="-457200">
              <a:buFont typeface="Arial" panose="020B0604020202020204" pitchFamily="34" charset="0"/>
              <a:buChar char="•"/>
            </a:pPr>
            <a:r>
              <a:rPr lang="fi-FI" dirty="0"/>
              <a:t>Palvelu – Arja Kurkinen, LC Sotkamo</a:t>
            </a:r>
          </a:p>
          <a:p>
            <a:pPr marL="457200" indent="-457200">
              <a:buFont typeface="Arial" panose="020B0604020202020204" pitchFamily="34" charset="0"/>
              <a:buChar char="•"/>
            </a:pPr>
            <a:r>
              <a:rPr lang="fi-FI" dirty="0"/>
              <a:t>Viestintä – Hannele Siekkinen, LC Pulkkila/Piippola</a:t>
            </a:r>
          </a:p>
          <a:p>
            <a:pPr marL="457200" indent="-457200">
              <a:buFont typeface="Arial" panose="020B0604020202020204" pitchFamily="34" charset="0"/>
              <a:buChar char="•"/>
            </a:pPr>
            <a:r>
              <a:rPr lang="fi-FI" dirty="0"/>
              <a:t>Ympäristö – Arto </a:t>
            </a:r>
            <a:r>
              <a:rPr lang="fi-FI" dirty="0" err="1"/>
              <a:t>Iwendorff</a:t>
            </a:r>
            <a:r>
              <a:rPr lang="fi-FI" dirty="0"/>
              <a:t>, LC Liminka/Liminganlahti</a:t>
            </a:r>
          </a:p>
          <a:p>
            <a:pPr marL="457200" indent="-457200">
              <a:buFont typeface="Arial" panose="020B0604020202020204" pitchFamily="34" charset="0"/>
              <a:buChar char="•"/>
            </a:pPr>
            <a:r>
              <a:rPr lang="fi-FI" dirty="0"/>
              <a:t>LCIF – Matti Välikangas, LC Paltamo</a:t>
            </a:r>
          </a:p>
          <a:p>
            <a:pPr marL="457200" indent="-457200">
              <a:buFont typeface="Arial" panose="020B0604020202020204" pitchFamily="34" charset="0"/>
              <a:buChar char="•"/>
            </a:pPr>
            <a:r>
              <a:rPr lang="fi-FI" dirty="0"/>
              <a:t>ARS – Jukka Isotalo, LC Oulu/</a:t>
            </a:r>
            <a:r>
              <a:rPr lang="fi-FI" dirty="0" err="1"/>
              <a:t>Raatti</a:t>
            </a:r>
            <a:endParaRPr lang="fi-FI" dirty="0"/>
          </a:p>
          <a:p>
            <a:pPr marL="457200" indent="-457200">
              <a:buFont typeface="Arial" panose="020B0604020202020204" pitchFamily="34" charset="0"/>
              <a:buChar char="•"/>
            </a:pPr>
            <a:r>
              <a:rPr lang="fi-FI" dirty="0"/>
              <a:t>Sri Lankan kummilapset – Pirjo Puoskari, LC Oulu/Hannat</a:t>
            </a:r>
          </a:p>
          <a:p>
            <a:pPr marL="457200" indent="-457200">
              <a:buFont typeface="Arial" panose="020B0604020202020204" pitchFamily="34" charset="0"/>
              <a:buChar char="•"/>
            </a:pPr>
            <a:r>
              <a:rPr lang="fi-FI" dirty="0"/>
              <a:t>Rauhanjulistekilpailu – Harri Heikkinen, LC Sotkamo</a:t>
            </a:r>
          </a:p>
          <a:p>
            <a:pPr marL="457200" indent="-457200">
              <a:buFont typeface="Arial" panose="020B0604020202020204" pitchFamily="34" charset="0"/>
              <a:buChar char="•"/>
            </a:pPr>
            <a:r>
              <a:rPr lang="fi-FI" dirty="0"/>
              <a:t>Lions </a:t>
            </a:r>
            <a:r>
              <a:rPr lang="fi-FI" dirty="0" err="1"/>
              <a:t>Quest</a:t>
            </a:r>
            <a:r>
              <a:rPr lang="fi-FI" dirty="0"/>
              <a:t> – Tarja Huovinen-Räisänen, LC Oulu/Hannat</a:t>
            </a:r>
          </a:p>
          <a:p>
            <a:pPr marL="457200" indent="-457200">
              <a:buFont typeface="Arial" panose="020B0604020202020204" pitchFamily="34" charset="0"/>
              <a:buChar char="•"/>
            </a:pPr>
            <a:r>
              <a:rPr lang="fi-FI" dirty="0"/>
              <a:t>Nuorisovaihto –Heidi </a:t>
            </a:r>
            <a:r>
              <a:rPr lang="fi-FI" dirty="0" err="1"/>
              <a:t>Enwald</a:t>
            </a:r>
            <a:r>
              <a:rPr lang="fi-FI" dirty="0"/>
              <a:t>, LC Oulu/Kuivasjärvi</a:t>
            </a:r>
          </a:p>
          <a:p>
            <a:pPr marL="457200" indent="-457200">
              <a:buFont typeface="Arial" panose="020B0604020202020204" pitchFamily="34" charset="0"/>
              <a:buChar char="•"/>
            </a:pPr>
            <a:r>
              <a:rPr lang="fi-FI" dirty="0"/>
              <a:t>Tervaleijona – Elsi Salovaara, LC Oulu/Kuivasjärvi</a:t>
            </a:r>
          </a:p>
          <a:p>
            <a:pPr marL="457200" indent="-457200">
              <a:buFont typeface="Arial" panose="020B0604020202020204" pitchFamily="34" charset="0"/>
              <a:buChar char="•"/>
            </a:pPr>
            <a:r>
              <a:rPr lang="fi-FI" dirty="0"/>
              <a:t>Piirin </a:t>
            </a:r>
            <a:r>
              <a:rPr lang="fi-FI" dirty="0" err="1"/>
              <a:t>admin</a:t>
            </a:r>
            <a:r>
              <a:rPr lang="fi-FI" dirty="0"/>
              <a:t> - Jari Hautala, LC Liminka/Liminganlahti</a:t>
            </a:r>
          </a:p>
          <a:p>
            <a:pPr marL="457200" indent="-457200">
              <a:buFont typeface="Arial" panose="020B0604020202020204" pitchFamily="34" charset="0"/>
              <a:buChar char="•"/>
            </a:pPr>
            <a:r>
              <a:rPr lang="fi-FI" dirty="0"/>
              <a:t>Leojen edustaja – Henna-Riikka </a:t>
            </a:r>
            <a:r>
              <a:rPr lang="fi-FI" dirty="0" err="1"/>
              <a:t>Kiiveri</a:t>
            </a:r>
            <a:r>
              <a:rPr lang="fi-FI" dirty="0"/>
              <a:t>, </a:t>
            </a:r>
            <a:r>
              <a:rPr lang="fi-FI" dirty="0">
                <a:highlight>
                  <a:srgbClr val="00FFFF"/>
                </a:highlight>
              </a:rPr>
              <a:t>Kempele</a:t>
            </a:r>
          </a:p>
          <a:p>
            <a:pPr marL="457200" indent="-457200">
              <a:buFont typeface="Arial" panose="020B0604020202020204" pitchFamily="34" charset="0"/>
              <a:buChar char="•"/>
            </a:pPr>
            <a:r>
              <a:rPr lang="fi-FI" dirty="0"/>
              <a:t>Strategian toteutuksen tuki – Kaisu Miettinen, LC Oulunsalo/ </a:t>
            </a:r>
            <a:r>
              <a:rPr lang="fi-FI" dirty="0" err="1"/>
              <a:t>Salottaret</a:t>
            </a: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363371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F2F804-064C-4AA7-839F-1D1DE1372983}"/>
              </a:ext>
            </a:extLst>
          </p:cNvPr>
          <p:cNvSpPr>
            <a:spLocks noGrp="1"/>
          </p:cNvSpPr>
          <p:nvPr>
            <p:ph type="title"/>
          </p:nvPr>
        </p:nvSpPr>
        <p:spPr/>
        <p:txBody>
          <a:bodyPr/>
          <a:lstStyle/>
          <a:p>
            <a:r>
              <a:rPr lang="fi-FI" dirty="0"/>
              <a:t>Sisältö</a:t>
            </a:r>
          </a:p>
        </p:txBody>
      </p:sp>
      <p:sp>
        <p:nvSpPr>
          <p:cNvPr id="4" name="Sisällön paikkamerkki 3">
            <a:extLst>
              <a:ext uri="{FF2B5EF4-FFF2-40B4-BE49-F238E27FC236}">
                <a16:creationId xmlns:a16="http://schemas.microsoft.com/office/drawing/2014/main" id="{4EB4E540-7C99-471F-9F62-0294657801D7}"/>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fi-FI" dirty="0" err="1"/>
              <a:t>LCI:n</a:t>
            </a:r>
            <a:r>
              <a:rPr lang="fi-FI" dirty="0"/>
              <a:t> strategiasta</a:t>
            </a:r>
          </a:p>
          <a:p>
            <a:pPr marL="457200" indent="-457200">
              <a:buFont typeface="Arial" panose="020B0604020202020204" pitchFamily="34" charset="0"/>
              <a:buChar char="•"/>
            </a:pPr>
            <a:r>
              <a:rPr lang="fi-FI" dirty="0" err="1"/>
              <a:t>LCI:n</a:t>
            </a:r>
            <a:r>
              <a:rPr lang="fi-FI" dirty="0"/>
              <a:t> tavoitteet – </a:t>
            </a:r>
            <a:r>
              <a:rPr lang="pt-BR" dirty="0">
                <a:solidFill>
                  <a:srgbClr val="00338D"/>
                </a:solidFill>
              </a:rPr>
              <a:t>Fabrício Oliveira</a:t>
            </a:r>
            <a:endParaRPr lang="fi-FI" dirty="0">
              <a:solidFill>
                <a:srgbClr val="00338D"/>
              </a:solidFill>
            </a:endParaRPr>
          </a:p>
          <a:p>
            <a:pPr marL="457200" indent="-457200">
              <a:buFont typeface="Arial" panose="020B0604020202020204" pitchFamily="34" charset="0"/>
              <a:buChar char="•"/>
            </a:pPr>
            <a:r>
              <a:rPr lang="fi-FI" dirty="0"/>
              <a:t>Lions-liiton strategiset tavoitteet 2030</a:t>
            </a:r>
          </a:p>
          <a:p>
            <a:pPr marL="457200" indent="-457200">
              <a:buFont typeface="Arial" panose="020B0604020202020204" pitchFamily="34" charset="0"/>
              <a:buChar char="•"/>
            </a:pPr>
            <a:r>
              <a:rPr lang="fi-FI" dirty="0"/>
              <a:t>Teemat kaudelle 2024-2025</a:t>
            </a:r>
          </a:p>
          <a:p>
            <a:pPr marL="457200" indent="-457200">
              <a:buFont typeface="Arial" panose="020B0604020202020204" pitchFamily="34" charset="0"/>
              <a:buChar char="•"/>
            </a:pPr>
            <a:r>
              <a:rPr lang="fi-FI" dirty="0"/>
              <a:t>Toimialat</a:t>
            </a:r>
          </a:p>
          <a:p>
            <a:pPr marL="457200" indent="-457200">
              <a:buFont typeface="Arial" panose="020B0604020202020204" pitchFamily="34" charset="0"/>
              <a:buChar char="•"/>
            </a:pPr>
            <a:r>
              <a:rPr lang="fi-FI" dirty="0"/>
              <a:t>Toimikunnat</a:t>
            </a:r>
          </a:p>
          <a:p>
            <a:pPr marL="457200" indent="-457200">
              <a:buFont typeface="Arial" panose="020B0604020202020204" pitchFamily="34" charset="0"/>
              <a:buChar char="•"/>
            </a:pPr>
            <a:r>
              <a:rPr lang="fi-FI" dirty="0"/>
              <a:t>Aktiviteettitarjotin</a:t>
            </a:r>
          </a:p>
          <a:p>
            <a:pPr marL="457200" indent="-457200">
              <a:buFont typeface="Arial" panose="020B0604020202020204" pitchFamily="34" charset="0"/>
              <a:buChar char="•"/>
            </a:pPr>
            <a:r>
              <a:rPr lang="fi-FI" dirty="0"/>
              <a:t>Vuosikello 2024-2025</a:t>
            </a:r>
          </a:p>
          <a:p>
            <a:pPr marL="457200" indent="-457200">
              <a:buFont typeface="Arial" panose="020B0604020202020204" pitchFamily="34" charset="0"/>
              <a:buChar char="•"/>
            </a:pPr>
            <a:r>
              <a:rPr lang="fi-FI" dirty="0"/>
              <a:t>Piirin vastuuhenkilöt</a:t>
            </a:r>
          </a:p>
          <a:p>
            <a:pPr marL="457200" indent="-457200">
              <a:buFont typeface="Arial" panose="020B0604020202020204" pitchFamily="34" charset="0"/>
              <a:buChar char="•"/>
            </a:pPr>
            <a:endParaRPr lang="fi-FI" dirty="0"/>
          </a:p>
        </p:txBody>
      </p:sp>
    </p:spTree>
    <p:extLst>
      <p:ext uri="{BB962C8B-B14F-4D97-AF65-F5344CB8AC3E}">
        <p14:creationId xmlns:p14="http://schemas.microsoft.com/office/powerpoint/2010/main" val="131052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32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7EE378-0F4F-7955-6497-83F5A2605F33}"/>
              </a:ext>
            </a:extLst>
          </p:cNvPr>
          <p:cNvSpPr txBox="1">
            <a:spLocks noGrp="1"/>
          </p:cNvSpPr>
          <p:nvPr>
            <p:ph type="title"/>
          </p:nvPr>
        </p:nvSpPr>
        <p:spPr/>
        <p:txBody>
          <a:bodyPr/>
          <a:lstStyle/>
          <a:p>
            <a:pPr lvl="0"/>
            <a:r>
              <a:rPr lang="fi-FI" sz="4000" b="1" dirty="0" err="1"/>
              <a:t>LCI:n</a:t>
            </a:r>
            <a:r>
              <a:rPr lang="fi-FI" sz="4000" b="1" dirty="0"/>
              <a:t> strategiset pyrkimykset</a:t>
            </a:r>
            <a:endParaRPr lang="fi-FI" b="1" dirty="0"/>
          </a:p>
        </p:txBody>
      </p:sp>
      <p:pic>
        <p:nvPicPr>
          <p:cNvPr id="6" name="Picture 3">
            <a:extLst>
              <a:ext uri="{FF2B5EF4-FFF2-40B4-BE49-F238E27FC236}">
                <a16:creationId xmlns:a16="http://schemas.microsoft.com/office/drawing/2014/main" id="{C06FB79F-130D-2A22-717C-2269702BC389}"/>
              </a:ext>
            </a:extLst>
          </p:cNvPr>
          <p:cNvPicPr>
            <a:picLocks noGrp="1" noChangeAspect="1"/>
          </p:cNvPicPr>
          <p:nvPr>
            <p:ph idx="1"/>
          </p:nvPr>
        </p:nvPicPr>
        <p:blipFill rotWithShape="1">
          <a:blip r:embed="rId2"/>
          <a:srcRect l="4858" t="1760" r="4099"/>
          <a:stretch/>
        </p:blipFill>
        <p:spPr>
          <a:xfrm>
            <a:off x="977906" y="1868488"/>
            <a:ext cx="3620874" cy="3628798"/>
          </a:xfrm>
          <a:prstGeom prst="rect">
            <a:avLst/>
          </a:prstGeom>
        </p:spPr>
      </p:pic>
      <p:sp>
        <p:nvSpPr>
          <p:cNvPr id="8" name="Rectangle 6">
            <a:extLst>
              <a:ext uri="{FF2B5EF4-FFF2-40B4-BE49-F238E27FC236}">
                <a16:creationId xmlns:a16="http://schemas.microsoft.com/office/drawing/2014/main" id="{0AE1A540-F7D6-C244-9619-A187C9A4EC9D}"/>
              </a:ext>
            </a:extLst>
          </p:cNvPr>
          <p:cNvSpPr/>
          <p:nvPr/>
        </p:nvSpPr>
        <p:spPr>
          <a:xfrm>
            <a:off x="6041578" y="2000709"/>
            <a:ext cx="2286001" cy="2027005"/>
          </a:xfrm>
          <a:prstGeom prst="rect">
            <a:avLst/>
          </a:prstGeom>
          <a:solidFill>
            <a:srgbClr val="0052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Vahvistaa järjestöä &amp; säätiötä</a:t>
            </a:r>
          </a:p>
        </p:txBody>
      </p:sp>
      <p:sp>
        <p:nvSpPr>
          <p:cNvPr id="9" name="Rectangle 8">
            <a:extLst>
              <a:ext uri="{FF2B5EF4-FFF2-40B4-BE49-F238E27FC236}">
                <a16:creationId xmlns:a16="http://schemas.microsoft.com/office/drawing/2014/main" id="{8829CC38-BFD9-8E51-C782-3C309BBF9AB9}"/>
              </a:ext>
            </a:extLst>
          </p:cNvPr>
          <p:cNvSpPr/>
          <p:nvPr/>
        </p:nvSpPr>
        <p:spPr>
          <a:xfrm>
            <a:off x="8599720" y="2000709"/>
            <a:ext cx="3006265" cy="202700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Rakentaa </a:t>
            </a:r>
            <a:b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b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uusia </a:t>
            </a:r>
            <a:b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b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kasvumalleja</a:t>
            </a:r>
          </a:p>
        </p:txBody>
      </p:sp>
      <p:sp>
        <p:nvSpPr>
          <p:cNvPr id="11" name="Rectangle 9">
            <a:extLst>
              <a:ext uri="{FF2B5EF4-FFF2-40B4-BE49-F238E27FC236}">
                <a16:creationId xmlns:a16="http://schemas.microsoft.com/office/drawing/2014/main" id="{770EB0DF-D370-5892-43F7-D600495A209D}"/>
              </a:ext>
            </a:extLst>
          </p:cNvPr>
          <p:cNvSpPr/>
          <p:nvPr/>
        </p:nvSpPr>
        <p:spPr>
          <a:xfrm>
            <a:off x="7195457" y="4319364"/>
            <a:ext cx="2755897" cy="2173507"/>
          </a:xfrm>
          <a:prstGeom prst="rect">
            <a:avLst/>
          </a:prstGeom>
          <a:solidFill>
            <a:srgbClr val="6A28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400" b="1" i="0" u="none" strike="noStrike" kern="0" cap="none" spc="0" normalizeH="0" baseline="0" noProof="0" dirty="0">
                <a:ln>
                  <a:noFill/>
                </a:ln>
                <a:solidFill>
                  <a:srgbClr val="FFFFFF"/>
                </a:solidFill>
                <a:effectLst/>
                <a:uLnTx/>
                <a:uFillTx/>
                <a:latin typeface="Helvetica"/>
                <a:ea typeface="+mn-ea"/>
                <a:cs typeface="Arial" panose="020B0604020202020204" pitchFamily="34" charset="0"/>
              </a:rPr>
              <a:t>Yhdenmukaistaa tavoitteet, hallinto, organisaation tuki</a:t>
            </a:r>
          </a:p>
        </p:txBody>
      </p:sp>
    </p:spTree>
    <p:extLst>
      <p:ext uri="{BB962C8B-B14F-4D97-AF65-F5344CB8AC3E}">
        <p14:creationId xmlns:p14="http://schemas.microsoft.com/office/powerpoint/2010/main" val="16931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7EE378-0F4F-7955-6497-83F5A2605F33}"/>
              </a:ext>
            </a:extLst>
          </p:cNvPr>
          <p:cNvSpPr txBox="1">
            <a:spLocks noGrp="1"/>
          </p:cNvSpPr>
          <p:nvPr>
            <p:ph type="title"/>
          </p:nvPr>
        </p:nvSpPr>
        <p:spPr/>
        <p:txBody>
          <a:bodyPr>
            <a:normAutofit fontScale="90000"/>
          </a:bodyPr>
          <a:lstStyle/>
          <a:p>
            <a:pPr lvl="0"/>
            <a:r>
              <a:rPr lang="fi-FI" sz="4000" b="1" dirty="0" err="1"/>
              <a:t>LCI:n</a:t>
            </a:r>
            <a:r>
              <a:rPr lang="fi-FI" sz="4000" b="1" dirty="0"/>
              <a:t> tavoitteet kaudelle 2024-2025 –       </a:t>
            </a:r>
            <a:r>
              <a:rPr lang="pt-BR" sz="3600" b="1" dirty="0">
                <a:solidFill>
                  <a:srgbClr val="00338D"/>
                </a:solidFill>
              </a:rPr>
              <a:t>Fabrício Oliveira. International First Vice President</a:t>
            </a:r>
            <a:endParaRPr lang="fi-FI" sz="3600" b="1" dirty="0">
              <a:solidFill>
                <a:srgbClr val="00338D"/>
              </a:solidFill>
            </a:endParaRPr>
          </a:p>
        </p:txBody>
      </p:sp>
      <p:sp>
        <p:nvSpPr>
          <p:cNvPr id="3" name="Sisällön paikkamerkki 2">
            <a:extLst>
              <a:ext uri="{FF2B5EF4-FFF2-40B4-BE49-F238E27FC236}">
                <a16:creationId xmlns:a16="http://schemas.microsoft.com/office/drawing/2014/main" id="{EF524805-AEBA-9B4A-0B41-ACAEA939ECCD}"/>
              </a:ext>
            </a:extLst>
          </p:cNvPr>
          <p:cNvSpPr txBox="1">
            <a:spLocks noGrp="1"/>
          </p:cNvSpPr>
          <p:nvPr>
            <p:ph idx="1"/>
          </p:nvPr>
        </p:nvSpPr>
        <p:spPr>
          <a:xfrm>
            <a:off x="3758356" y="1435648"/>
            <a:ext cx="8288332" cy="5199068"/>
          </a:xfrm>
        </p:spPr>
        <p:txBody>
          <a:bodyPr>
            <a:normAutofit fontScale="40000" lnSpcReduction="20000"/>
          </a:bodyPr>
          <a:lstStyle/>
          <a:p>
            <a:pPr lvl="0">
              <a:lnSpc>
                <a:spcPct val="80000"/>
              </a:lnSpc>
              <a:spcBef>
                <a:spcPts val="0"/>
              </a:spcBef>
            </a:pPr>
            <a:endParaRPr lang="fi-FI" b="0" i="0" dirty="0">
              <a:solidFill>
                <a:srgbClr val="000000"/>
              </a:solidFill>
              <a:effectLst/>
              <a:latin typeface="HelveticaNeue-Light"/>
            </a:endParaRPr>
          </a:p>
          <a:p>
            <a:pPr lvl="0">
              <a:lnSpc>
                <a:spcPct val="80000"/>
              </a:lnSpc>
              <a:spcBef>
                <a:spcPts val="0"/>
              </a:spcBef>
            </a:pPr>
            <a:endParaRPr lang="fi-FI" dirty="0">
              <a:solidFill>
                <a:srgbClr val="000000"/>
              </a:solidFill>
              <a:latin typeface="HelveticaNeue-Light"/>
            </a:endParaRPr>
          </a:p>
          <a:p>
            <a:pPr lvl="0">
              <a:lnSpc>
                <a:spcPct val="120000"/>
              </a:lnSpc>
              <a:spcBef>
                <a:spcPts val="0"/>
              </a:spcBef>
            </a:pPr>
            <a:r>
              <a:rPr lang="fi-FI" sz="4000" b="0" i="0" dirty="0">
                <a:solidFill>
                  <a:srgbClr val="00338D"/>
                </a:solidFill>
                <a:effectLst/>
                <a:latin typeface="HelveticaNeue-Light"/>
              </a:rPr>
              <a:t>Kansainvälinen ensimmäinen varapresidentti </a:t>
            </a:r>
            <a:r>
              <a:rPr lang="fi-FI" sz="4000" b="0" i="0" dirty="0" err="1">
                <a:solidFill>
                  <a:srgbClr val="00338D"/>
                </a:solidFill>
                <a:effectLst/>
                <a:latin typeface="HelveticaNeue-Light"/>
              </a:rPr>
              <a:t>Fabricio</a:t>
            </a:r>
            <a:r>
              <a:rPr lang="fi-FI" sz="4000" b="0" i="0" dirty="0">
                <a:solidFill>
                  <a:srgbClr val="00338D"/>
                </a:solidFill>
                <a:effectLst/>
                <a:latin typeface="HelveticaNeue-Light"/>
              </a:rPr>
              <a:t> </a:t>
            </a:r>
            <a:r>
              <a:rPr lang="fi-FI" sz="4000" b="0" i="0" dirty="0" err="1">
                <a:solidFill>
                  <a:srgbClr val="00338D"/>
                </a:solidFill>
                <a:effectLst/>
                <a:latin typeface="HelveticaNeue-Light"/>
              </a:rPr>
              <a:t>Oliveira</a:t>
            </a:r>
            <a:r>
              <a:rPr lang="fi-FI" sz="4000" b="0" i="0" dirty="0">
                <a:solidFill>
                  <a:srgbClr val="00338D"/>
                </a:solidFill>
                <a:effectLst/>
                <a:latin typeface="HelveticaNeue-Light"/>
              </a:rPr>
              <a:t> kertoo, että jokaisen </a:t>
            </a:r>
            <a:r>
              <a:rPr lang="fi-FI" sz="4000" b="0" i="0" dirty="0" err="1">
                <a:solidFill>
                  <a:srgbClr val="00338D"/>
                </a:solidFill>
                <a:effectLst/>
                <a:latin typeface="HelveticaNeue-Light"/>
              </a:rPr>
              <a:t>lionin</a:t>
            </a:r>
            <a:r>
              <a:rPr lang="fi-FI" sz="4000" b="0" i="0" dirty="0">
                <a:solidFill>
                  <a:srgbClr val="00338D"/>
                </a:solidFill>
                <a:effectLst/>
                <a:latin typeface="HelveticaNeue-Light"/>
              </a:rPr>
              <a:t> sisällä on johtaja. Kollektiivisen toiminnan ja henkilökohtaisen sitoutumisen avulla voimme innostaa ja voimaannuttaa kokonaisia yhteisöjä. Tehd</a:t>
            </a:r>
            <a:r>
              <a:rPr lang="fi-FI" sz="4000" dirty="0">
                <a:solidFill>
                  <a:srgbClr val="00338D"/>
                </a:solidFill>
                <a:latin typeface="HelveticaNeue-Light"/>
              </a:rPr>
              <a:t>ä niistä terveempiä ja vahvempia kuin koskaan ennen. Ja jätämme oman jälkemme tämän prosessin aikana.</a:t>
            </a:r>
            <a:endParaRPr lang="fi-FI" sz="4000" b="1" i="0" dirty="0">
              <a:solidFill>
                <a:srgbClr val="00338D"/>
              </a:solidFill>
              <a:effectLst/>
              <a:latin typeface="HelveticaNeue-Light"/>
            </a:endParaRPr>
          </a:p>
          <a:p>
            <a:pPr algn="l">
              <a:lnSpc>
                <a:spcPct val="120000"/>
              </a:lnSpc>
              <a:buFont typeface="Arial" panose="020B0604020202020204" pitchFamily="34" charset="0"/>
              <a:buChar char="•"/>
            </a:pPr>
            <a:r>
              <a:rPr lang="fi-FI" sz="4000" b="1" i="0" dirty="0">
                <a:solidFill>
                  <a:srgbClr val="00338D"/>
                </a:solidFill>
                <a:effectLst/>
                <a:latin typeface="HelveticaNeue-Light"/>
              </a:rPr>
              <a:t>KASVAMALLA VOIMME ANTAA ENEMMÄN</a:t>
            </a:r>
            <a:r>
              <a:rPr lang="fi-FI" sz="4000" b="0" i="0" dirty="0">
                <a:solidFill>
                  <a:srgbClr val="00338D"/>
                </a:solidFill>
                <a:effectLst/>
                <a:latin typeface="HelveticaNeue-Light"/>
              </a:rPr>
              <a:t> Kun palvelun tarve kasvaa, meidän on myös kasvettava. Kutsutaan mukaan uusia jäseniä ja perustetaa</a:t>
            </a:r>
            <a:r>
              <a:rPr lang="fi-FI" sz="4000" dirty="0">
                <a:solidFill>
                  <a:srgbClr val="00338D"/>
                </a:solidFill>
                <a:latin typeface="HelveticaNeue-Light"/>
              </a:rPr>
              <a:t>n uusia klubeja, jotta voimme saavuttaa </a:t>
            </a:r>
            <a:r>
              <a:rPr lang="fi-FI" sz="4000" b="1" u="sng" dirty="0">
                <a:solidFill>
                  <a:srgbClr val="00338D"/>
                </a:solidFill>
                <a:latin typeface="HelveticaNeue-Light"/>
              </a:rPr>
              <a:t>MISSION 1.5</a:t>
            </a:r>
            <a:r>
              <a:rPr lang="fi-FI" sz="4000" dirty="0">
                <a:solidFill>
                  <a:srgbClr val="00338D"/>
                </a:solidFill>
                <a:latin typeface="HelveticaNeue-Light"/>
              </a:rPr>
              <a:t> tavoitteemme.</a:t>
            </a:r>
          </a:p>
          <a:p>
            <a:pPr>
              <a:lnSpc>
                <a:spcPct val="120000"/>
              </a:lnSpc>
              <a:buFont typeface="Arial" panose="020B0604020202020204" pitchFamily="34" charset="0"/>
              <a:buChar char="•"/>
            </a:pPr>
            <a:r>
              <a:rPr lang="fi-FI" sz="4000" b="1" i="0" dirty="0">
                <a:solidFill>
                  <a:srgbClr val="00338D"/>
                </a:solidFill>
                <a:effectLst/>
                <a:latin typeface="HelveticaNeue-Light"/>
              </a:rPr>
              <a:t>OTETAAN SEURAAVA ASKEL</a:t>
            </a:r>
            <a:r>
              <a:rPr lang="fi-FI" sz="4000" b="0" i="0" dirty="0">
                <a:solidFill>
                  <a:srgbClr val="00338D"/>
                </a:solidFill>
                <a:effectLst/>
                <a:latin typeface="HelveticaNeue-Light"/>
              </a:rPr>
              <a:t> Otetaan käyttöön johtamispotentiaalimme, jotta voimme kasvattaa klubejamme ja palveluamme sekä kasvaa </a:t>
            </a:r>
            <a:r>
              <a:rPr lang="fi-FI" sz="4000" b="0" i="0" dirty="0" err="1">
                <a:solidFill>
                  <a:srgbClr val="00338D"/>
                </a:solidFill>
                <a:effectLst/>
                <a:latin typeface="HelveticaNeue-Light"/>
              </a:rPr>
              <a:t>lioneina</a:t>
            </a:r>
            <a:r>
              <a:rPr lang="fi-FI" sz="4000" b="0" i="0" dirty="0">
                <a:solidFill>
                  <a:srgbClr val="00338D"/>
                </a:solidFill>
                <a:effectLst/>
                <a:latin typeface="HelveticaNeue-Light"/>
              </a:rPr>
              <a:t> ja johtajina. Etsikää uusia mahdollisuuksia klubissanne ja yhteisössänne johtaaksenne palveluamme eteenpäin.</a:t>
            </a:r>
          </a:p>
          <a:p>
            <a:pPr algn="l">
              <a:lnSpc>
                <a:spcPct val="120000"/>
              </a:lnSpc>
              <a:buFont typeface="Arial" panose="020B0604020202020204" pitchFamily="34" charset="0"/>
              <a:buChar char="•"/>
            </a:pPr>
            <a:r>
              <a:rPr lang="fi-FI" sz="4000" b="1" i="0" dirty="0">
                <a:solidFill>
                  <a:srgbClr val="00338D"/>
                </a:solidFill>
                <a:effectLst/>
                <a:latin typeface="HelveticaNeue-Light"/>
              </a:rPr>
              <a:t>OLLAAN VAHVEMPIA YHDESSÄ</a:t>
            </a:r>
            <a:r>
              <a:rPr lang="fi-FI" sz="4000" b="0" i="0" dirty="0">
                <a:solidFill>
                  <a:srgbClr val="00338D"/>
                </a:solidFill>
                <a:effectLst/>
                <a:latin typeface="HelveticaNeue-Light"/>
              </a:rPr>
              <a:t> Maailmanlaajuinen säätiömme työskentelee tukeakseen palveluamme, jotta voimme tuoda pysyvän muutoksen maailmaan Tuetaan siis </a:t>
            </a:r>
            <a:r>
              <a:rPr lang="fi-FI" sz="4000" b="0" i="0" dirty="0" err="1">
                <a:solidFill>
                  <a:srgbClr val="00338D"/>
                </a:solidFill>
                <a:effectLst/>
                <a:latin typeface="HelveticaNeue-Light"/>
              </a:rPr>
              <a:t>LCIF:ää</a:t>
            </a:r>
            <a:r>
              <a:rPr lang="fi-FI" sz="4000" b="0" i="0" dirty="0">
                <a:solidFill>
                  <a:srgbClr val="00338D"/>
                </a:solidFill>
                <a:effectLst/>
                <a:latin typeface="HelveticaNeue-Light"/>
              </a:rPr>
              <a:t> sen varmistamiseksi, että olemme valmiita palvelemaan yhdessä milloin ja missä tahansa meitä tarvitaan.</a:t>
            </a:r>
          </a:p>
          <a:p>
            <a:pPr algn="l">
              <a:lnSpc>
                <a:spcPct val="120000"/>
              </a:lnSpc>
              <a:buFont typeface="Arial" panose="020B0604020202020204" pitchFamily="34" charset="0"/>
              <a:buChar char="•"/>
            </a:pPr>
            <a:r>
              <a:rPr lang="fi-FI" sz="4000" b="1" i="0" dirty="0">
                <a:solidFill>
                  <a:srgbClr val="00338D"/>
                </a:solidFill>
                <a:effectLst/>
                <a:latin typeface="HelveticaNeue-Light"/>
              </a:rPr>
              <a:t>HERÄTTÄKÄÄ YHTEISÖNNE MIELIKUVITUS</a:t>
            </a:r>
            <a:r>
              <a:rPr lang="fi-FI" sz="4000" b="0" i="0" dirty="0">
                <a:solidFill>
                  <a:srgbClr val="00338D"/>
                </a:solidFill>
                <a:effectLst/>
                <a:latin typeface="HelveticaNeue-Light"/>
              </a:rPr>
              <a:t> Työmme </a:t>
            </a:r>
            <a:r>
              <a:rPr lang="fi-FI" sz="4000" b="0" i="0" dirty="0" err="1">
                <a:solidFill>
                  <a:srgbClr val="00338D"/>
                </a:solidFill>
                <a:effectLst/>
                <a:latin typeface="HelveticaNeue-Light"/>
              </a:rPr>
              <a:t>lioneina</a:t>
            </a:r>
            <a:r>
              <a:rPr lang="fi-FI" sz="4000" b="0" i="0" dirty="0">
                <a:solidFill>
                  <a:srgbClr val="00338D"/>
                </a:solidFill>
                <a:effectLst/>
                <a:latin typeface="HelveticaNeue-Light"/>
              </a:rPr>
              <a:t> on poikkeuksellista. Hyvä markkinointi ja </a:t>
            </a:r>
            <a:r>
              <a:rPr lang="fi-FI" sz="4000" b="0" i="0" dirty="0" err="1">
                <a:solidFill>
                  <a:srgbClr val="00338D"/>
                </a:solidFill>
                <a:effectLst/>
                <a:latin typeface="HelveticaNeue-Light"/>
              </a:rPr>
              <a:t>PR-toiminta</a:t>
            </a:r>
            <a:r>
              <a:rPr lang="fi-FI" sz="4000" b="0" i="0" dirty="0">
                <a:solidFill>
                  <a:srgbClr val="00338D"/>
                </a:solidFill>
                <a:effectLst/>
                <a:latin typeface="HelveticaNeue-Light"/>
              </a:rPr>
              <a:t> voivat auttaa teitä kertomaan tarinanne ja saamaan yhteisönne huomion – ja herättää mielikuvituksen. Joten mainostakaa palveluanne innostaaksenne muita toimimaan kanssamme </a:t>
            </a:r>
            <a:r>
              <a:rPr lang="fi-FI" sz="4000" b="0" i="0" dirty="0" err="1">
                <a:solidFill>
                  <a:srgbClr val="00338D"/>
                </a:solidFill>
                <a:effectLst/>
                <a:latin typeface="HelveticaNeue-Light"/>
              </a:rPr>
              <a:t>lioneina</a:t>
            </a:r>
            <a:r>
              <a:rPr lang="fi-FI" sz="4000" b="0" i="0" dirty="0">
                <a:solidFill>
                  <a:srgbClr val="00338D"/>
                </a:solidFill>
                <a:effectLst/>
                <a:latin typeface="HelveticaNeue-Light"/>
              </a:rPr>
              <a:t>.</a:t>
            </a:r>
            <a:endParaRPr lang="fi-FI" sz="4000" dirty="0">
              <a:solidFill>
                <a:srgbClr val="00338D"/>
              </a:solidFill>
            </a:endParaRPr>
          </a:p>
        </p:txBody>
      </p:sp>
      <p:pic>
        <p:nvPicPr>
          <p:cNvPr id="6" name="Picture 5">
            <a:extLst>
              <a:ext uri="{FF2B5EF4-FFF2-40B4-BE49-F238E27FC236}">
                <a16:creationId xmlns:a16="http://schemas.microsoft.com/office/drawing/2014/main" id="{C348D17C-CE5B-F542-9E7F-52DDCF2D6704}"/>
              </a:ext>
            </a:extLst>
          </p:cNvPr>
          <p:cNvPicPr>
            <a:picLocks noChangeAspect="1"/>
          </p:cNvPicPr>
          <p:nvPr/>
        </p:nvPicPr>
        <p:blipFill>
          <a:blip r:embed="rId2"/>
          <a:stretch>
            <a:fillRect/>
          </a:stretch>
        </p:blipFill>
        <p:spPr>
          <a:xfrm>
            <a:off x="740229" y="1816632"/>
            <a:ext cx="2938636" cy="3856960"/>
          </a:xfrm>
          <a:prstGeom prst="rect">
            <a:avLst/>
          </a:prstGeom>
        </p:spPr>
      </p:pic>
    </p:spTree>
    <p:extLst>
      <p:ext uri="{BB962C8B-B14F-4D97-AF65-F5344CB8AC3E}">
        <p14:creationId xmlns:p14="http://schemas.microsoft.com/office/powerpoint/2010/main" val="297209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7EE378-0F4F-7955-6497-83F5A2605F33}"/>
              </a:ext>
            </a:extLst>
          </p:cNvPr>
          <p:cNvSpPr txBox="1">
            <a:spLocks noGrp="1"/>
          </p:cNvSpPr>
          <p:nvPr>
            <p:ph type="title"/>
          </p:nvPr>
        </p:nvSpPr>
        <p:spPr/>
        <p:txBody>
          <a:bodyPr/>
          <a:lstStyle/>
          <a:p>
            <a:pPr lvl="0"/>
            <a:r>
              <a:rPr lang="fi-FI" sz="4000" b="1" dirty="0"/>
              <a:t>Lions liiton strategiset tavoitteet 2030</a:t>
            </a:r>
            <a:endParaRPr lang="fi-FI" b="1" dirty="0"/>
          </a:p>
        </p:txBody>
      </p:sp>
      <p:sp>
        <p:nvSpPr>
          <p:cNvPr id="8" name="Rectangle 6">
            <a:extLst>
              <a:ext uri="{FF2B5EF4-FFF2-40B4-BE49-F238E27FC236}">
                <a16:creationId xmlns:a16="http://schemas.microsoft.com/office/drawing/2014/main" id="{0AE1A540-F7D6-C244-9619-A187C9A4EC9D}"/>
              </a:ext>
            </a:extLst>
          </p:cNvPr>
          <p:cNvSpPr/>
          <p:nvPr/>
        </p:nvSpPr>
        <p:spPr>
          <a:xfrm>
            <a:off x="4789714" y="2000709"/>
            <a:ext cx="3331036" cy="1929034"/>
          </a:xfrm>
          <a:prstGeom prst="rect">
            <a:avLst/>
          </a:prstGeom>
          <a:solidFill>
            <a:srgbClr val="0052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Vahva yhteiskunnallinen toimija</a:t>
            </a:r>
          </a:p>
        </p:txBody>
      </p:sp>
      <p:sp>
        <p:nvSpPr>
          <p:cNvPr id="9" name="Rectangle 8">
            <a:extLst>
              <a:ext uri="{FF2B5EF4-FFF2-40B4-BE49-F238E27FC236}">
                <a16:creationId xmlns:a16="http://schemas.microsoft.com/office/drawing/2014/main" id="{8829CC38-BFD9-8E51-C782-3C309BBF9AB9}"/>
              </a:ext>
            </a:extLst>
          </p:cNvPr>
          <p:cNvSpPr/>
          <p:nvPr/>
        </p:nvSpPr>
        <p:spPr>
          <a:xfrm>
            <a:off x="8599720" y="2000709"/>
            <a:ext cx="3006265" cy="2027005"/>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rPr>
              <a:t>Elinvoimainen palvelu</a:t>
            </a:r>
            <a:r>
              <a:rPr kumimoji="0" lang="fi-FI" sz="2800" b="1" i="0" u="none" strike="noStrike" kern="0" cap="none" spc="0" normalizeH="0" noProof="0" dirty="0">
                <a:ln>
                  <a:noFill/>
                </a:ln>
                <a:solidFill>
                  <a:srgbClr val="FFFFFF"/>
                </a:solidFill>
                <a:effectLst/>
                <a:uLnTx/>
                <a:uFillTx/>
                <a:latin typeface="Helvetica"/>
                <a:ea typeface="Arial" charset="0"/>
                <a:cs typeface="Arial" panose="020B0604020202020204" pitchFamily="34" charset="0"/>
              </a:rPr>
              <a:t>järjestö</a:t>
            </a:r>
            <a:endParaRPr kumimoji="0" lang="fi-FI" sz="2800" b="1" i="0" u="none" strike="noStrike" kern="0" cap="none" spc="0" normalizeH="0" baseline="0" noProof="0" dirty="0">
              <a:ln>
                <a:noFill/>
              </a:ln>
              <a:solidFill>
                <a:srgbClr val="FFFFFF"/>
              </a:solidFill>
              <a:effectLst/>
              <a:uLnTx/>
              <a:uFillTx/>
              <a:latin typeface="Helvetica"/>
              <a:ea typeface="Arial" charset="0"/>
              <a:cs typeface="Arial" panose="020B0604020202020204" pitchFamily="34" charset="0"/>
            </a:endParaRPr>
          </a:p>
        </p:txBody>
      </p:sp>
      <p:sp>
        <p:nvSpPr>
          <p:cNvPr id="11" name="Rectangle 9">
            <a:extLst>
              <a:ext uri="{FF2B5EF4-FFF2-40B4-BE49-F238E27FC236}">
                <a16:creationId xmlns:a16="http://schemas.microsoft.com/office/drawing/2014/main" id="{770EB0DF-D370-5892-43F7-D600495A209D}"/>
              </a:ext>
            </a:extLst>
          </p:cNvPr>
          <p:cNvSpPr/>
          <p:nvPr/>
        </p:nvSpPr>
        <p:spPr>
          <a:xfrm>
            <a:off x="6498771" y="4319364"/>
            <a:ext cx="3452583" cy="2173507"/>
          </a:xfrm>
          <a:prstGeom prst="rect">
            <a:avLst/>
          </a:prstGeom>
          <a:solidFill>
            <a:srgbClr val="6A286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07979" tIns="107979" rIns="107979" bIns="107979" numCol="1" spcCol="1270" anchor="ctr" anchorCtr="0">
            <a:noAutofit/>
          </a:bodyPr>
          <a:lstStyle/>
          <a:p>
            <a:pPr marL="0" marR="0" lvl="0" indent="0" algn="ctr" defTabSz="800100" eaLnBrk="1" fontAlgn="auto" latinLnBrk="0" hangingPunct="1">
              <a:lnSpc>
                <a:spcPct val="120000"/>
              </a:lnSpc>
              <a:spcBef>
                <a:spcPts val="0"/>
              </a:spcBef>
              <a:spcAft>
                <a:spcPts val="0"/>
              </a:spcAft>
              <a:buClrTx/>
              <a:buSzTx/>
              <a:buFontTx/>
              <a:buNone/>
              <a:tabLst/>
              <a:defRPr/>
            </a:pPr>
            <a:r>
              <a:rPr kumimoji="0" lang="fi-FI" sz="2400" b="1" i="0" u="none" strike="noStrike" kern="0" cap="none" spc="0" normalizeH="0" baseline="0" noProof="0" dirty="0">
                <a:ln>
                  <a:noFill/>
                </a:ln>
                <a:solidFill>
                  <a:srgbClr val="FFFFFF"/>
                </a:solidFill>
                <a:effectLst/>
                <a:uLnTx/>
                <a:uFillTx/>
                <a:latin typeface="Helvetica"/>
                <a:ea typeface="+mn-ea"/>
                <a:cs typeface="Arial" panose="020B0604020202020204" pitchFamily="34" charset="0"/>
              </a:rPr>
              <a:t>Tarkoituksenmukaiset ja tehokkaat toimintatavat</a:t>
            </a:r>
          </a:p>
        </p:txBody>
      </p:sp>
      <p:pic>
        <p:nvPicPr>
          <p:cNvPr id="3" name="Kuva 2">
            <a:extLst>
              <a:ext uri="{FF2B5EF4-FFF2-40B4-BE49-F238E27FC236}">
                <a16:creationId xmlns:a16="http://schemas.microsoft.com/office/drawing/2014/main" id="{BBE80584-047B-1146-16C5-EC29EE66A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04" y="3100161"/>
            <a:ext cx="2358647" cy="853945"/>
          </a:xfrm>
          <a:prstGeom prst="rect">
            <a:avLst/>
          </a:prstGeom>
        </p:spPr>
      </p:pic>
      <p:sp>
        <p:nvSpPr>
          <p:cNvPr id="7" name="Tekstiruutu 6">
            <a:extLst>
              <a:ext uri="{FF2B5EF4-FFF2-40B4-BE49-F238E27FC236}">
                <a16:creationId xmlns:a16="http://schemas.microsoft.com/office/drawing/2014/main" id="{8126C9FE-CA3B-655E-2172-39FDE1E9E4F8}"/>
              </a:ext>
            </a:extLst>
          </p:cNvPr>
          <p:cNvSpPr txBox="1"/>
          <p:nvPr/>
        </p:nvSpPr>
        <p:spPr>
          <a:xfrm>
            <a:off x="689354" y="4212769"/>
            <a:ext cx="314241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Suomen merkityksellisin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000" b="1"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 auttaja</a:t>
            </a:r>
            <a:endParaRPr kumimoji="0" lang="fi-FI" sz="2200" b="0" i="0" u="none" strike="noStrike" kern="120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endParaRPr>
          </a:p>
        </p:txBody>
      </p:sp>
      <p:pic>
        <p:nvPicPr>
          <p:cNvPr id="10" name="Picture 3">
            <a:extLst>
              <a:ext uri="{FF2B5EF4-FFF2-40B4-BE49-F238E27FC236}">
                <a16:creationId xmlns:a16="http://schemas.microsoft.com/office/drawing/2014/main" id="{F56CC0D0-D8E8-DBB5-4BDA-745F6F2F3191}"/>
              </a:ext>
            </a:extLst>
          </p:cNvPr>
          <p:cNvPicPr>
            <a:picLocks noGrp="1" noChangeAspect="1"/>
          </p:cNvPicPr>
          <p:nvPr>
            <p:ph idx="1"/>
          </p:nvPr>
        </p:nvPicPr>
        <p:blipFill rotWithShape="1">
          <a:blip r:embed="rId3"/>
          <a:srcRect l="4858" t="1760" r="4099"/>
          <a:stretch/>
        </p:blipFill>
        <p:spPr>
          <a:xfrm>
            <a:off x="1055908" y="1879375"/>
            <a:ext cx="677910" cy="679394"/>
          </a:xfrm>
          <a:prstGeom prst="rect">
            <a:avLst/>
          </a:prstGeom>
        </p:spPr>
      </p:pic>
    </p:spTree>
    <p:extLst>
      <p:ext uri="{BB962C8B-B14F-4D97-AF65-F5344CB8AC3E}">
        <p14:creationId xmlns:p14="http://schemas.microsoft.com/office/powerpoint/2010/main" val="32465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B1B076-4B85-6C6D-E244-143367018546}"/>
              </a:ext>
            </a:extLst>
          </p:cNvPr>
          <p:cNvPicPr>
            <a:picLocks noChangeAspect="1"/>
          </p:cNvPicPr>
          <p:nvPr/>
        </p:nvPicPr>
        <p:blipFill>
          <a:blip r:embed="rId2"/>
          <a:stretch>
            <a:fillRect/>
          </a:stretch>
        </p:blipFill>
        <p:spPr>
          <a:xfrm>
            <a:off x="456350" y="1892596"/>
            <a:ext cx="11395298" cy="3551274"/>
          </a:xfrm>
          <a:prstGeom prst="rect">
            <a:avLst/>
          </a:prstGeom>
        </p:spPr>
      </p:pic>
    </p:spTree>
    <p:extLst>
      <p:ext uri="{BB962C8B-B14F-4D97-AF65-F5344CB8AC3E}">
        <p14:creationId xmlns:p14="http://schemas.microsoft.com/office/powerpoint/2010/main" val="172447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0ADB4C-8675-4FA0-B0BA-C0C542A453D4}"/>
              </a:ext>
            </a:extLst>
          </p:cNvPr>
          <p:cNvSpPr/>
          <p:nvPr/>
        </p:nvSpPr>
        <p:spPr>
          <a:xfrm>
            <a:off x="630382" y="1258761"/>
            <a:ext cx="1364673" cy="778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1">
            <a:extLst>
              <a:ext uri="{FF2B5EF4-FFF2-40B4-BE49-F238E27FC236}">
                <a16:creationId xmlns:a16="http://schemas.microsoft.com/office/drawing/2014/main" id="{15BB1212-4799-4799-961C-78862ECB7312}"/>
              </a:ext>
            </a:extLst>
          </p:cNvPr>
          <p:cNvSpPr/>
          <p:nvPr/>
        </p:nvSpPr>
        <p:spPr>
          <a:xfrm>
            <a:off x="1489365" y="5130728"/>
            <a:ext cx="8754566" cy="1727272"/>
          </a:xfrm>
          <a:prstGeom prst="ellipse">
            <a:avLst/>
          </a:prstGeom>
          <a:solidFill>
            <a:srgbClr val="B7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latin typeface="Signika" panose="02010003020600000004" pitchFamily="2" charset="0"/>
            </a:endParaRPr>
          </a:p>
        </p:txBody>
      </p:sp>
      <p:pic>
        <p:nvPicPr>
          <p:cNvPr id="48" name="Picture 47">
            <a:extLst>
              <a:ext uri="{FF2B5EF4-FFF2-40B4-BE49-F238E27FC236}">
                <a16:creationId xmlns:a16="http://schemas.microsoft.com/office/drawing/2014/main" id="{98721032-53B5-4652-8255-149EA6957D66}"/>
              </a:ext>
            </a:extLst>
          </p:cNvPr>
          <p:cNvPicPr>
            <a:picLocks noChangeAspect="1"/>
          </p:cNvPicPr>
          <p:nvPr/>
        </p:nvPicPr>
        <p:blipFill>
          <a:blip r:embed="rId2"/>
          <a:stretch>
            <a:fillRect/>
          </a:stretch>
        </p:blipFill>
        <p:spPr>
          <a:xfrm>
            <a:off x="1853945" y="488950"/>
            <a:ext cx="2286000" cy="5182405"/>
          </a:xfrm>
          <a:prstGeom prst="rect">
            <a:avLst/>
          </a:prstGeom>
        </p:spPr>
      </p:pic>
      <p:sp>
        <p:nvSpPr>
          <p:cNvPr id="2" name="Title 1">
            <a:extLst>
              <a:ext uri="{FF2B5EF4-FFF2-40B4-BE49-F238E27FC236}">
                <a16:creationId xmlns:a16="http://schemas.microsoft.com/office/drawing/2014/main" id="{5D7F46DF-4A1E-4FB4-9280-A986A6E9F479}"/>
              </a:ext>
            </a:extLst>
          </p:cNvPr>
          <p:cNvSpPr>
            <a:spLocks noGrp="1"/>
          </p:cNvSpPr>
          <p:nvPr>
            <p:ph type="title"/>
          </p:nvPr>
        </p:nvSpPr>
        <p:spPr>
          <a:xfrm>
            <a:off x="170976" y="483266"/>
            <a:ext cx="1413234" cy="1325563"/>
          </a:xfrm>
        </p:spPr>
        <p:txBody>
          <a:bodyPr anchor="t">
            <a:normAutofit/>
          </a:bodyPr>
          <a:lstStyle/>
          <a:p>
            <a:r>
              <a:rPr lang="en-US" sz="2400" b="1" dirty="0">
                <a:solidFill>
                  <a:srgbClr val="FF0000"/>
                </a:solidFill>
                <a:latin typeface="Signika" panose="02010003020600000004" pitchFamily="2" charset="0"/>
              </a:rPr>
              <a:t>TS 23-24</a:t>
            </a:r>
            <a:br>
              <a:rPr lang="en-US" sz="2400" b="1" dirty="0">
                <a:solidFill>
                  <a:srgbClr val="FF0000"/>
                </a:solidFill>
                <a:latin typeface="Signika" panose="02010003020600000004" pitchFamily="2" charset="0"/>
              </a:rPr>
            </a:br>
            <a:r>
              <a:rPr lang="en-US" sz="2400" b="1" dirty="0">
                <a:solidFill>
                  <a:srgbClr val="FF0000"/>
                </a:solidFill>
                <a:latin typeface="Signika" panose="02010003020600000004" pitchFamily="2" charset="0"/>
              </a:rPr>
              <a:t>(</a:t>
            </a:r>
            <a:r>
              <a:rPr lang="en-US" sz="2400" b="1" dirty="0" err="1">
                <a:solidFill>
                  <a:srgbClr val="FF0000"/>
                </a:solidFill>
                <a:latin typeface="Signika" panose="02010003020600000004" pitchFamily="2" charset="0"/>
              </a:rPr>
              <a:t>päivitys</a:t>
            </a:r>
            <a:r>
              <a:rPr lang="en-US" sz="2400" b="1" dirty="0">
                <a:solidFill>
                  <a:srgbClr val="FF0000"/>
                </a:solidFill>
                <a:latin typeface="Signika" panose="02010003020600000004" pitchFamily="2" charset="0"/>
              </a:rPr>
              <a:t>)</a:t>
            </a:r>
            <a:endParaRPr lang="fi-FI" sz="2400" b="1" dirty="0">
              <a:solidFill>
                <a:srgbClr val="FF0000"/>
              </a:solidFill>
              <a:latin typeface="Signika" panose="02010003020600000004" pitchFamily="2" charset="0"/>
            </a:endParaRPr>
          </a:p>
        </p:txBody>
      </p:sp>
      <p:sp>
        <p:nvSpPr>
          <p:cNvPr id="9" name="Suorakulmio 43">
            <a:extLst>
              <a:ext uri="{FF2B5EF4-FFF2-40B4-BE49-F238E27FC236}">
                <a16:creationId xmlns:a16="http://schemas.microsoft.com/office/drawing/2014/main" id="{BE0FCFD2-A72B-453E-A3EA-ACA70383F052}"/>
              </a:ext>
            </a:extLst>
          </p:cNvPr>
          <p:cNvSpPr/>
          <p:nvPr/>
        </p:nvSpPr>
        <p:spPr>
          <a:xfrm>
            <a:off x="9564023" y="1047951"/>
            <a:ext cx="2320076" cy="43907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latin typeface="Signika" panose="02010003020600000004" pitchFamily="2" charset="0"/>
            </a:endParaRPr>
          </a:p>
        </p:txBody>
      </p:sp>
      <p:pic>
        <p:nvPicPr>
          <p:cNvPr id="49" name="Picture 48">
            <a:extLst>
              <a:ext uri="{FF2B5EF4-FFF2-40B4-BE49-F238E27FC236}">
                <a16:creationId xmlns:a16="http://schemas.microsoft.com/office/drawing/2014/main" id="{F10899BF-BECE-4FE1-95F2-E26E9317960C}"/>
              </a:ext>
            </a:extLst>
          </p:cNvPr>
          <p:cNvPicPr>
            <a:picLocks noChangeAspect="1"/>
          </p:cNvPicPr>
          <p:nvPr/>
        </p:nvPicPr>
        <p:blipFill>
          <a:blip r:embed="rId2"/>
          <a:stretch>
            <a:fillRect/>
          </a:stretch>
        </p:blipFill>
        <p:spPr>
          <a:xfrm>
            <a:off x="4384108" y="488950"/>
            <a:ext cx="2286000" cy="5191001"/>
          </a:xfrm>
          <a:prstGeom prst="rect">
            <a:avLst/>
          </a:prstGeom>
        </p:spPr>
      </p:pic>
      <p:pic>
        <p:nvPicPr>
          <p:cNvPr id="50" name="Picture 49">
            <a:extLst>
              <a:ext uri="{FF2B5EF4-FFF2-40B4-BE49-F238E27FC236}">
                <a16:creationId xmlns:a16="http://schemas.microsoft.com/office/drawing/2014/main" id="{E9D79044-8374-420D-B366-11BA4A82F86D}"/>
              </a:ext>
            </a:extLst>
          </p:cNvPr>
          <p:cNvPicPr>
            <a:picLocks noChangeAspect="1"/>
          </p:cNvPicPr>
          <p:nvPr/>
        </p:nvPicPr>
        <p:blipFill>
          <a:blip r:embed="rId2"/>
          <a:stretch>
            <a:fillRect/>
          </a:stretch>
        </p:blipFill>
        <p:spPr>
          <a:xfrm>
            <a:off x="6914271" y="488950"/>
            <a:ext cx="2267837" cy="5193792"/>
          </a:xfrm>
          <a:prstGeom prst="rect">
            <a:avLst/>
          </a:prstGeom>
        </p:spPr>
      </p:pic>
      <p:sp>
        <p:nvSpPr>
          <p:cNvPr id="14" name="Viisikulmio 4">
            <a:extLst>
              <a:ext uri="{FF2B5EF4-FFF2-40B4-BE49-F238E27FC236}">
                <a16:creationId xmlns:a16="http://schemas.microsoft.com/office/drawing/2014/main" id="{931AE3CB-21B6-4DF6-874E-BC7554EE099C}"/>
              </a:ext>
            </a:extLst>
          </p:cNvPr>
          <p:cNvSpPr/>
          <p:nvPr/>
        </p:nvSpPr>
        <p:spPr>
          <a:xfrm>
            <a:off x="1698942" y="2163208"/>
            <a:ext cx="7853346" cy="1045029"/>
          </a:xfrm>
          <a:prstGeom prst="homePlate">
            <a:avLst>
              <a:gd name="adj" fmla="val 26641"/>
            </a:avLst>
          </a:prstGeom>
          <a:solidFill>
            <a:schemeClr val="bg1"/>
          </a:solidFill>
          <a:ln w="15875">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solidFill>
                <a:schemeClr val="tx1"/>
              </a:solidFill>
              <a:latin typeface="Signika" panose="02010003020600000004" pitchFamily="2" charset="0"/>
            </a:endParaRPr>
          </a:p>
        </p:txBody>
      </p:sp>
      <p:sp>
        <p:nvSpPr>
          <p:cNvPr id="15" name="Viisikulmio 5">
            <a:extLst>
              <a:ext uri="{FF2B5EF4-FFF2-40B4-BE49-F238E27FC236}">
                <a16:creationId xmlns:a16="http://schemas.microsoft.com/office/drawing/2014/main" id="{5DFB8234-9805-47D7-B252-037423CD2D78}"/>
              </a:ext>
            </a:extLst>
          </p:cNvPr>
          <p:cNvSpPr/>
          <p:nvPr/>
        </p:nvSpPr>
        <p:spPr>
          <a:xfrm>
            <a:off x="1698942" y="3278464"/>
            <a:ext cx="7853346" cy="1101840"/>
          </a:xfrm>
          <a:prstGeom prst="homePlate">
            <a:avLst>
              <a:gd name="adj" fmla="val 23485"/>
            </a:avLst>
          </a:prstGeom>
          <a:solidFill>
            <a:schemeClr val="bg1"/>
          </a:solidFill>
          <a:ln w="15875">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solidFill>
                <a:schemeClr val="tx1"/>
              </a:solidFill>
              <a:latin typeface="Signika" panose="02010003020600000004" pitchFamily="2" charset="0"/>
            </a:endParaRPr>
          </a:p>
        </p:txBody>
      </p:sp>
      <p:sp>
        <p:nvSpPr>
          <p:cNvPr id="16" name="Viisikulmio 8">
            <a:extLst>
              <a:ext uri="{FF2B5EF4-FFF2-40B4-BE49-F238E27FC236}">
                <a16:creationId xmlns:a16="http://schemas.microsoft.com/office/drawing/2014/main" id="{E5A5ECEF-3E50-436E-A0A4-2888F2A2C6D7}"/>
              </a:ext>
            </a:extLst>
          </p:cNvPr>
          <p:cNvSpPr/>
          <p:nvPr/>
        </p:nvSpPr>
        <p:spPr>
          <a:xfrm>
            <a:off x="1690255" y="1047952"/>
            <a:ext cx="7853347" cy="1045029"/>
          </a:xfrm>
          <a:prstGeom prst="homePlate">
            <a:avLst>
              <a:gd name="adj" fmla="val 23485"/>
            </a:avLst>
          </a:prstGeom>
          <a:solidFill>
            <a:schemeClr val="bg1"/>
          </a:solidFill>
          <a:ln w="15875">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solidFill>
                <a:schemeClr val="tx1"/>
              </a:solidFill>
              <a:latin typeface="Signika" panose="02010003020600000004" pitchFamily="2" charset="0"/>
            </a:endParaRPr>
          </a:p>
        </p:txBody>
      </p:sp>
      <p:sp>
        <p:nvSpPr>
          <p:cNvPr id="18" name="Tekstiruutu 18">
            <a:extLst>
              <a:ext uri="{FF2B5EF4-FFF2-40B4-BE49-F238E27FC236}">
                <a16:creationId xmlns:a16="http://schemas.microsoft.com/office/drawing/2014/main" id="{88D08276-6768-454D-81F4-04B2F0FFFDE2}"/>
              </a:ext>
            </a:extLst>
          </p:cNvPr>
          <p:cNvSpPr txBox="1"/>
          <p:nvPr/>
        </p:nvSpPr>
        <p:spPr>
          <a:xfrm>
            <a:off x="1807952" y="509708"/>
            <a:ext cx="2435853" cy="523220"/>
          </a:xfrm>
          <a:prstGeom prst="rect">
            <a:avLst/>
          </a:prstGeom>
          <a:noFill/>
        </p:spPr>
        <p:txBody>
          <a:bodyPr wrap="square" rtlCol="0">
            <a:spAutoFit/>
          </a:bodyPr>
          <a:lstStyle/>
          <a:p>
            <a:pPr algn="ctr"/>
            <a:r>
              <a:rPr lang="fi-FI" sz="1400" dirty="0">
                <a:latin typeface="Signika" panose="02010003020600000004" pitchFamily="2" charset="0"/>
              </a:rPr>
              <a:t>Tarkoituksenmukaiset ja tehokkaat toimintatavat</a:t>
            </a:r>
          </a:p>
        </p:txBody>
      </p:sp>
      <p:sp>
        <p:nvSpPr>
          <p:cNvPr id="19" name="Tekstiruutu 19">
            <a:extLst>
              <a:ext uri="{FF2B5EF4-FFF2-40B4-BE49-F238E27FC236}">
                <a16:creationId xmlns:a16="http://schemas.microsoft.com/office/drawing/2014/main" id="{133A9653-6DCE-49F2-9622-AACABACA2A91}"/>
              </a:ext>
            </a:extLst>
          </p:cNvPr>
          <p:cNvSpPr txBox="1"/>
          <p:nvPr/>
        </p:nvSpPr>
        <p:spPr>
          <a:xfrm>
            <a:off x="4458111" y="509708"/>
            <a:ext cx="2182145" cy="523220"/>
          </a:xfrm>
          <a:prstGeom prst="rect">
            <a:avLst/>
          </a:prstGeom>
          <a:noFill/>
        </p:spPr>
        <p:txBody>
          <a:bodyPr wrap="square" rtlCol="0">
            <a:spAutoFit/>
          </a:bodyPr>
          <a:lstStyle/>
          <a:p>
            <a:pPr algn="ctr"/>
            <a:r>
              <a:rPr lang="en-US" sz="1400" dirty="0" err="1">
                <a:latin typeface="Signika" panose="02010003020600000004" pitchFamily="2" charset="0"/>
              </a:rPr>
              <a:t>Elinvoimainen</a:t>
            </a:r>
            <a:r>
              <a:rPr lang="en-US" sz="1400" dirty="0">
                <a:latin typeface="Signika" panose="02010003020600000004" pitchFamily="2" charset="0"/>
              </a:rPr>
              <a:t> </a:t>
            </a:r>
            <a:r>
              <a:rPr lang="en-US" sz="1400" dirty="0" err="1">
                <a:latin typeface="Signika" panose="02010003020600000004" pitchFamily="2" charset="0"/>
              </a:rPr>
              <a:t>palvelujärjestö</a:t>
            </a:r>
            <a:endParaRPr lang="fi-FI" sz="1400" dirty="0">
              <a:latin typeface="Signika" panose="02010003020600000004" pitchFamily="2" charset="0"/>
            </a:endParaRPr>
          </a:p>
        </p:txBody>
      </p:sp>
      <p:sp>
        <p:nvSpPr>
          <p:cNvPr id="20" name="Tekstiruutu 20">
            <a:extLst>
              <a:ext uri="{FF2B5EF4-FFF2-40B4-BE49-F238E27FC236}">
                <a16:creationId xmlns:a16="http://schemas.microsoft.com/office/drawing/2014/main" id="{1CC7829F-C389-49CD-9E5F-8FC4E660BB41}"/>
              </a:ext>
            </a:extLst>
          </p:cNvPr>
          <p:cNvSpPr txBox="1"/>
          <p:nvPr/>
        </p:nvSpPr>
        <p:spPr>
          <a:xfrm>
            <a:off x="7003485" y="509708"/>
            <a:ext cx="2132125" cy="523220"/>
          </a:xfrm>
          <a:prstGeom prst="rect">
            <a:avLst/>
          </a:prstGeom>
          <a:noFill/>
        </p:spPr>
        <p:txBody>
          <a:bodyPr wrap="square" rtlCol="0">
            <a:spAutoFit/>
          </a:bodyPr>
          <a:lstStyle/>
          <a:p>
            <a:pPr algn="ctr"/>
            <a:r>
              <a:rPr lang="fi-FI" sz="1400" dirty="0">
                <a:latin typeface="Signika" panose="02010003020600000004" pitchFamily="2" charset="0"/>
              </a:rPr>
              <a:t>Vahva yhteiskunnallinen toimija</a:t>
            </a:r>
          </a:p>
        </p:txBody>
      </p:sp>
      <p:sp>
        <p:nvSpPr>
          <p:cNvPr id="27" name="Tekstiruutu 28">
            <a:extLst>
              <a:ext uri="{FF2B5EF4-FFF2-40B4-BE49-F238E27FC236}">
                <a16:creationId xmlns:a16="http://schemas.microsoft.com/office/drawing/2014/main" id="{8B0B2132-A18C-4593-A6B0-CF24FA7FFC47}"/>
              </a:ext>
            </a:extLst>
          </p:cNvPr>
          <p:cNvSpPr txBox="1"/>
          <p:nvPr/>
        </p:nvSpPr>
        <p:spPr>
          <a:xfrm>
            <a:off x="2258213" y="5579827"/>
            <a:ext cx="8132038" cy="954107"/>
          </a:xfrm>
          <a:prstGeom prst="rect">
            <a:avLst/>
          </a:prstGeom>
          <a:noFill/>
        </p:spPr>
        <p:txBody>
          <a:bodyPr wrap="square" rtlCol="0">
            <a:spAutoFit/>
          </a:bodyPr>
          <a:lstStyle/>
          <a:p>
            <a:r>
              <a:rPr lang="fi-FI" sz="1400" b="1" dirty="0">
                <a:latin typeface="Signika" panose="02010003020600000004" pitchFamily="2" charset="0"/>
              </a:rPr>
              <a:t>Liiton tehtävä</a:t>
            </a:r>
          </a:p>
          <a:p>
            <a:pPr marL="204111" indent="-204111">
              <a:buFont typeface="Arial" panose="020B0604020202020204" pitchFamily="34" charset="0"/>
              <a:buChar char="•"/>
            </a:pPr>
            <a:r>
              <a:rPr lang="fi-FI" sz="1400" dirty="0">
                <a:latin typeface="Signika" panose="02010003020600000004" pitchFamily="2" charset="0"/>
              </a:rPr>
              <a:t>Auttaa klubeja ja piirejä onnistumaan vahvistamalla niiden toimintaedellytyksiä (ja varainhankintaa)</a:t>
            </a:r>
          </a:p>
          <a:p>
            <a:pPr marL="204111" indent="-204111">
              <a:buFont typeface="Arial" panose="020B0604020202020204" pitchFamily="34" charset="0"/>
              <a:buChar char="•"/>
            </a:pPr>
            <a:r>
              <a:rPr lang="fi-FI" sz="1400" dirty="0">
                <a:latin typeface="Signika" panose="02010003020600000004" pitchFamily="2" charset="0"/>
              </a:rPr>
              <a:t>Vahvistaa lionstoiminnan vaikuttavuutta, näkyvyyttä ja vetovoimaisuutta</a:t>
            </a:r>
          </a:p>
          <a:p>
            <a:pPr marL="204111" indent="-204111">
              <a:buFont typeface="Arial" panose="020B0604020202020204" pitchFamily="34" charset="0"/>
              <a:buChar char="•"/>
            </a:pPr>
            <a:r>
              <a:rPr lang="fi-FI" sz="1400" dirty="0">
                <a:latin typeface="Signika" panose="02010003020600000004" pitchFamily="2" charset="0"/>
              </a:rPr>
              <a:t>Vahvistaa suomalaisen lionstoiminnan asemaa </a:t>
            </a:r>
            <a:r>
              <a:rPr lang="fi-FI" sz="1400" dirty="0" err="1">
                <a:latin typeface="Signika" panose="02010003020600000004" pitchFamily="2" charset="0"/>
              </a:rPr>
              <a:t>kv-järjestössbämme</a:t>
            </a:r>
            <a:endParaRPr lang="fi-FI" sz="1400" dirty="0">
              <a:latin typeface="Signika" panose="02010003020600000004" pitchFamily="2" charset="0"/>
            </a:endParaRPr>
          </a:p>
        </p:txBody>
      </p:sp>
      <p:sp>
        <p:nvSpPr>
          <p:cNvPr id="34" name="Tekstiruutu 44">
            <a:extLst>
              <a:ext uri="{FF2B5EF4-FFF2-40B4-BE49-F238E27FC236}">
                <a16:creationId xmlns:a16="http://schemas.microsoft.com/office/drawing/2014/main" id="{F82CF0A7-B2AF-40D0-B6B4-D181DE21D776}"/>
              </a:ext>
            </a:extLst>
          </p:cNvPr>
          <p:cNvSpPr txBox="1"/>
          <p:nvPr/>
        </p:nvSpPr>
        <p:spPr>
          <a:xfrm>
            <a:off x="9592958" y="1146048"/>
            <a:ext cx="2324871" cy="4190378"/>
          </a:xfrm>
          <a:prstGeom prst="rect">
            <a:avLst/>
          </a:prstGeom>
          <a:noFill/>
        </p:spPr>
        <p:txBody>
          <a:bodyPr wrap="square" rtlCol="0">
            <a:spAutoFit/>
          </a:bodyPr>
          <a:lstStyle/>
          <a:p>
            <a:r>
              <a:rPr lang="fi-FI" sz="1286" b="1" u="sng" dirty="0">
                <a:latin typeface="Signika" panose="02010003020600000004" pitchFamily="2" charset="0"/>
              </a:rPr>
              <a:t>Lionstoiminnan visio</a:t>
            </a:r>
            <a:endParaRPr lang="fi-FI" sz="1286" u="sng" dirty="0">
              <a:latin typeface="Signika" panose="02010003020600000004" pitchFamily="2" charset="0"/>
            </a:endParaRPr>
          </a:p>
          <a:p>
            <a:pPr marL="130405" indent="-130405">
              <a:buFont typeface="Arial" panose="020B0604020202020204" pitchFamily="34" charset="0"/>
              <a:buChar char="•"/>
            </a:pPr>
            <a:r>
              <a:rPr lang="fi-FI" sz="1286" b="1" dirty="0">
                <a:highlight>
                  <a:srgbClr val="FFFF00"/>
                </a:highlight>
                <a:latin typeface="Signika" panose="02010003020600000004" pitchFamily="2" charset="0"/>
              </a:rPr>
              <a:t>Suomen merkityksellisin auttaja</a:t>
            </a:r>
          </a:p>
          <a:p>
            <a:pPr marL="130405" indent="-130405">
              <a:buFont typeface="Arial" panose="020B0604020202020204" pitchFamily="34" charset="0"/>
              <a:buChar char="•"/>
            </a:pPr>
            <a:endParaRPr lang="fi-FI" sz="1286" u="sng" dirty="0">
              <a:latin typeface="Signika" panose="02010003020600000004" pitchFamily="2" charset="0"/>
            </a:endParaRPr>
          </a:p>
          <a:p>
            <a:r>
              <a:rPr lang="fi-FI" sz="1286" u="sng" dirty="0">
                <a:latin typeface="Signika" panose="02010003020600000004" pitchFamily="2" charset="0"/>
              </a:rPr>
              <a:t>Kriittiset menestystekijät</a:t>
            </a:r>
          </a:p>
          <a:p>
            <a:pPr marL="130405" indent="-130405">
              <a:buFont typeface="Arial" panose="020B0604020202020204" pitchFamily="34" charset="0"/>
              <a:buChar char="•"/>
            </a:pPr>
            <a:r>
              <a:rPr lang="fi-FI" sz="1286" dirty="0">
                <a:latin typeface="Signika" panose="02010003020600000004" pitchFamily="2" charset="0"/>
              </a:rPr>
              <a:t>Tarjoamme mahdollisimman monille mahdollisuuden olla mukana palvelu- ja auttamistoiminnassa</a:t>
            </a:r>
          </a:p>
          <a:p>
            <a:pPr marL="130405" indent="-130405">
              <a:buFont typeface="Arial" panose="020B0604020202020204" pitchFamily="34" charset="0"/>
              <a:buChar char="•"/>
            </a:pPr>
            <a:r>
              <a:rPr lang="fi-FI" sz="1286" dirty="0">
                <a:latin typeface="Signika" panose="02010003020600000004" pitchFamily="2" charset="0"/>
              </a:rPr>
              <a:t>Luomme turvallisen, kannustavan ja</a:t>
            </a:r>
            <a:br>
              <a:rPr lang="fi-FI" sz="1286" dirty="0">
                <a:latin typeface="Signika" panose="02010003020600000004" pitchFamily="2" charset="0"/>
              </a:rPr>
            </a:br>
            <a:r>
              <a:rPr lang="fi-FI" sz="1286" dirty="0">
                <a:latin typeface="Signika" panose="02010003020600000004" pitchFamily="2" charset="0"/>
              </a:rPr>
              <a:t>sallivan ilmapiirin kokeilla ja oppia uutta</a:t>
            </a:r>
            <a:endParaRPr lang="fi-FI" sz="1400" dirty="0">
              <a:solidFill>
                <a:srgbClr val="153F82"/>
              </a:solidFill>
              <a:latin typeface="Signika" panose="02010003020600000004" pitchFamily="2" charset="0"/>
              <a:cs typeface="Arial" panose="020B0604020202020204" pitchFamily="34" charset="0"/>
            </a:endParaRPr>
          </a:p>
          <a:p>
            <a:pPr marL="130405" indent="-130405">
              <a:buFont typeface="Arial" panose="020B0604020202020204" pitchFamily="34" charset="0"/>
              <a:buChar char="•"/>
            </a:pPr>
            <a:r>
              <a:rPr lang="fi-FI" sz="1286" dirty="0">
                <a:latin typeface="Signika" panose="02010003020600000004" pitchFamily="2" charset="0"/>
              </a:rPr>
              <a:t>Luottamus, kunnioitus ja yhdessätekemisen ilo </a:t>
            </a:r>
            <a:br>
              <a:rPr lang="fi-FI" sz="1286" dirty="0">
                <a:latin typeface="Signika" panose="02010003020600000004" pitchFamily="2" charset="0"/>
              </a:rPr>
            </a:br>
            <a:r>
              <a:rPr lang="fi-FI" sz="1286" dirty="0">
                <a:latin typeface="Signika" panose="02010003020600000004" pitchFamily="2" charset="0"/>
              </a:rPr>
              <a:t>luovat meille rohkeutta ja intohimoa saavuttaa asettamamme tulevaisuudenkuvan ja tavoitteet</a:t>
            </a:r>
          </a:p>
        </p:txBody>
      </p:sp>
      <p:cxnSp>
        <p:nvCxnSpPr>
          <p:cNvPr id="35" name="Kulmayhdysviiva 53">
            <a:extLst>
              <a:ext uri="{FF2B5EF4-FFF2-40B4-BE49-F238E27FC236}">
                <a16:creationId xmlns:a16="http://schemas.microsoft.com/office/drawing/2014/main" id="{6FA798A2-99D3-48B1-B27D-513C1E46319A}"/>
              </a:ext>
            </a:extLst>
          </p:cNvPr>
          <p:cNvCxnSpPr>
            <a:cxnSpLocks/>
            <a:stCxn id="9" idx="2"/>
            <a:endCxn id="10" idx="6"/>
          </p:cNvCxnSpPr>
          <p:nvPr/>
        </p:nvCxnSpPr>
        <p:spPr>
          <a:xfrm rot="5400000">
            <a:off x="10206188" y="5476491"/>
            <a:ext cx="555616" cy="480130"/>
          </a:xfrm>
          <a:prstGeom prst="bentConnector2">
            <a:avLst/>
          </a:prstGeom>
          <a:solidFill>
            <a:schemeClr val="bg1"/>
          </a:solidFill>
          <a:ln w="25400">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37" name="Tekstiruutu 11">
            <a:extLst>
              <a:ext uri="{FF2B5EF4-FFF2-40B4-BE49-F238E27FC236}">
                <a16:creationId xmlns:a16="http://schemas.microsoft.com/office/drawing/2014/main" id="{54B09E4A-4EC0-40C9-BD9F-735AEF0455C6}"/>
              </a:ext>
            </a:extLst>
          </p:cNvPr>
          <p:cNvSpPr txBox="1"/>
          <p:nvPr/>
        </p:nvSpPr>
        <p:spPr>
          <a:xfrm>
            <a:off x="1690254" y="3314000"/>
            <a:ext cx="7491853" cy="1101840"/>
          </a:xfrm>
          <a:prstGeom prst="rect">
            <a:avLst/>
          </a:prstGeom>
          <a:noFill/>
        </p:spPr>
        <p:txBody>
          <a:bodyPr wrap="square" rtlCol="0">
            <a:spAutoFit/>
          </a:bodyPr>
          <a:lstStyle>
            <a:defPPr>
              <a:defRPr lang="fi-FI"/>
            </a:defPPr>
            <a:lvl1pPr>
              <a:defRPr b="1"/>
            </a:lvl1pPr>
          </a:lstStyle>
          <a:p>
            <a:r>
              <a:rPr lang="fi-FI" sz="1400" dirty="0">
                <a:latin typeface="Signika" panose="02010003020600000004" pitchFamily="2" charset="0"/>
              </a:rPr>
              <a:t>Koulutus ja johtaminen - GLT</a:t>
            </a:r>
          </a:p>
          <a:p>
            <a:pPr marL="173038" indent="-173038">
              <a:buFont typeface="Arial" panose="020B0604020202020204" pitchFamily="34" charset="0"/>
              <a:buChar char="•"/>
            </a:pPr>
            <a:r>
              <a:rPr lang="fi-FI" sz="1290" dirty="0">
                <a:latin typeface="Signika" panose="02010003020600000004" pitchFamily="2" charset="0"/>
              </a:rPr>
              <a:t>Piirien koulutuskoordinaattoreiden roolia ja tehtäväkokonaisuuksia on selkeytetty</a:t>
            </a:r>
          </a:p>
          <a:p>
            <a:pPr marL="173038" indent="-173038">
              <a:buFont typeface="Arial" panose="020B0604020202020204" pitchFamily="34" charset="0"/>
              <a:buChar char="•"/>
            </a:pPr>
            <a:r>
              <a:rPr lang="fi-FI" sz="1290" dirty="0">
                <a:latin typeface="Signika" panose="02010003020600000004" pitchFamily="2" charset="0"/>
              </a:rPr>
              <a:t>Koulutus on vahvistanut lionstoiminnan johtamisosaamista</a:t>
            </a:r>
          </a:p>
          <a:p>
            <a:pPr marL="173038" indent="-173038">
              <a:buFont typeface="Arial" panose="020B0604020202020204" pitchFamily="34" charset="0"/>
              <a:buChar char="•"/>
            </a:pPr>
            <a:r>
              <a:rPr lang="fi-FI" sz="1290" dirty="0">
                <a:latin typeface="Signika" panose="02010003020600000004" pitchFamily="2" charset="0"/>
              </a:rPr>
              <a:t>Koulutuskokonaisuuksia on selkeytetty</a:t>
            </a:r>
          </a:p>
          <a:p>
            <a:pPr marL="173038" indent="-173038">
              <a:buFont typeface="Arial" panose="020B0604020202020204" pitchFamily="34" charset="0"/>
              <a:buChar char="•"/>
            </a:pPr>
            <a:r>
              <a:rPr lang="fi-FI" sz="1290" b="0" dirty="0">
                <a:latin typeface="Signika" panose="02010003020600000004" pitchFamily="2" charset="0"/>
              </a:rPr>
              <a:t>Ulkopuolisia resursseja on hyödynnetty enemmän kuin edellisenä kautena</a:t>
            </a:r>
          </a:p>
        </p:txBody>
      </p:sp>
      <p:sp>
        <p:nvSpPr>
          <p:cNvPr id="38" name="Viisikulmio 5">
            <a:extLst>
              <a:ext uri="{FF2B5EF4-FFF2-40B4-BE49-F238E27FC236}">
                <a16:creationId xmlns:a16="http://schemas.microsoft.com/office/drawing/2014/main" id="{7BDA202A-171E-42CF-BC09-656DA3348EA8}"/>
              </a:ext>
            </a:extLst>
          </p:cNvPr>
          <p:cNvSpPr/>
          <p:nvPr/>
        </p:nvSpPr>
        <p:spPr>
          <a:xfrm>
            <a:off x="1690255" y="4417600"/>
            <a:ext cx="7873768" cy="1045029"/>
          </a:xfrm>
          <a:prstGeom prst="homePlate">
            <a:avLst>
              <a:gd name="adj" fmla="val 23485"/>
            </a:avLst>
          </a:prstGeom>
          <a:solidFill>
            <a:schemeClr val="bg1"/>
          </a:solidFill>
          <a:ln w="15875">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86">
              <a:solidFill>
                <a:schemeClr val="tx1"/>
              </a:solidFill>
              <a:latin typeface="Signika" panose="02010003020600000004" pitchFamily="2" charset="0"/>
            </a:endParaRPr>
          </a:p>
        </p:txBody>
      </p:sp>
      <p:sp>
        <p:nvSpPr>
          <p:cNvPr id="40" name="Tekstiruutu 11">
            <a:extLst>
              <a:ext uri="{FF2B5EF4-FFF2-40B4-BE49-F238E27FC236}">
                <a16:creationId xmlns:a16="http://schemas.microsoft.com/office/drawing/2014/main" id="{C95BD685-A9F8-4815-BC6E-CF44C16DDAEF}"/>
              </a:ext>
            </a:extLst>
          </p:cNvPr>
          <p:cNvSpPr txBox="1"/>
          <p:nvPr/>
        </p:nvSpPr>
        <p:spPr>
          <a:xfrm>
            <a:off x="1707625" y="2234060"/>
            <a:ext cx="7474483" cy="903324"/>
          </a:xfrm>
          <a:prstGeom prst="rect">
            <a:avLst/>
          </a:prstGeom>
          <a:noFill/>
        </p:spPr>
        <p:txBody>
          <a:bodyPr wrap="square" rtlCol="0">
            <a:spAutoFit/>
          </a:bodyPr>
          <a:lstStyle>
            <a:defPPr>
              <a:defRPr lang="fi-FI"/>
            </a:defPPr>
            <a:lvl1pPr>
              <a:defRPr b="1"/>
            </a:lvl1pPr>
          </a:lstStyle>
          <a:p>
            <a:r>
              <a:rPr lang="fi-FI" sz="1400" dirty="0">
                <a:latin typeface="Signika" panose="02010003020600000004" pitchFamily="2" charset="0"/>
              </a:rPr>
              <a:t>Jäsenyys - GMT</a:t>
            </a:r>
          </a:p>
          <a:p>
            <a:pPr marL="173038" indent="-173038">
              <a:buFont typeface="Arial" panose="020B0604020202020204" pitchFamily="34" charset="0"/>
              <a:buChar char="•"/>
            </a:pPr>
            <a:r>
              <a:rPr lang="fi-FI" sz="1290" dirty="0">
                <a:latin typeface="Signika" panose="02010003020600000004" pitchFamily="2" charset="0"/>
              </a:rPr>
              <a:t>Uusien jäsenten ja uusien klubien myötä lionstoimintaan on tullut uutta innostusta</a:t>
            </a:r>
            <a:endParaRPr lang="fi-FI" sz="1290" b="0" dirty="0">
              <a:latin typeface="Signika" panose="02010003020600000004" pitchFamily="2" charset="0"/>
            </a:endParaRPr>
          </a:p>
          <a:p>
            <a:pPr marL="173038" indent="-173038">
              <a:buFont typeface="Arial" panose="020B0604020202020204" pitchFamily="34" charset="0"/>
              <a:buChar char="•"/>
            </a:pPr>
            <a:r>
              <a:rPr lang="fi-FI" sz="1290" b="0" dirty="0">
                <a:latin typeface="Signika" panose="02010003020600000004" pitchFamily="2" charset="0"/>
              </a:rPr>
              <a:t>Piirien jäsenkoordinaattorien vuorovaikutus ja tiedonvaihto ovat vahvistuneet</a:t>
            </a:r>
          </a:p>
          <a:p>
            <a:pPr marL="173038" indent="-173038">
              <a:buFont typeface="Arial" panose="020B0604020202020204" pitchFamily="34" charset="0"/>
              <a:buChar char="•"/>
            </a:pPr>
            <a:r>
              <a:rPr lang="fi-FI" sz="1290" b="0" dirty="0">
                <a:latin typeface="Signika" panose="02010003020600000004" pitchFamily="2" charset="0"/>
              </a:rPr>
              <a:t>Jäsenhankinnassa kohderyhmät ja pääsyyt liittyä mukaan lionstoimintaan ovat selkeytyneet</a:t>
            </a:r>
          </a:p>
        </p:txBody>
      </p:sp>
      <p:sp>
        <p:nvSpPr>
          <p:cNvPr id="42" name="TextBox 41">
            <a:extLst>
              <a:ext uri="{FF2B5EF4-FFF2-40B4-BE49-F238E27FC236}">
                <a16:creationId xmlns:a16="http://schemas.microsoft.com/office/drawing/2014/main" id="{2DFD766C-1832-47B4-B89E-D06BD2C91E3C}"/>
              </a:ext>
            </a:extLst>
          </p:cNvPr>
          <p:cNvSpPr txBox="1"/>
          <p:nvPr/>
        </p:nvSpPr>
        <p:spPr>
          <a:xfrm>
            <a:off x="1935480" y="131705"/>
            <a:ext cx="7200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dirty="0">
                <a:latin typeface="Signika" panose="02010003020600000004" pitchFamily="2" charset="0"/>
              </a:rPr>
              <a:t>Lionstoiminnan strategiset tavoitteet</a:t>
            </a:r>
          </a:p>
        </p:txBody>
      </p:sp>
      <p:sp>
        <p:nvSpPr>
          <p:cNvPr id="43" name="Tekstiruutu 11">
            <a:extLst>
              <a:ext uri="{FF2B5EF4-FFF2-40B4-BE49-F238E27FC236}">
                <a16:creationId xmlns:a16="http://schemas.microsoft.com/office/drawing/2014/main" id="{DEF84774-AE68-4DFB-B3E2-4D1E02D6F35B}"/>
              </a:ext>
            </a:extLst>
          </p:cNvPr>
          <p:cNvSpPr txBox="1"/>
          <p:nvPr/>
        </p:nvSpPr>
        <p:spPr>
          <a:xfrm>
            <a:off x="1707625" y="1118804"/>
            <a:ext cx="6572017" cy="903324"/>
          </a:xfrm>
          <a:prstGeom prst="rect">
            <a:avLst/>
          </a:prstGeom>
          <a:noFill/>
        </p:spPr>
        <p:txBody>
          <a:bodyPr wrap="square" rtlCol="0">
            <a:spAutoFit/>
          </a:bodyPr>
          <a:lstStyle>
            <a:defPPr>
              <a:defRPr lang="fi-FI"/>
            </a:defPPr>
            <a:lvl1pPr>
              <a:defRPr b="1"/>
            </a:lvl1pPr>
          </a:lstStyle>
          <a:p>
            <a:r>
              <a:rPr lang="fi-FI" sz="1400" dirty="0">
                <a:latin typeface="Signika" panose="02010003020600000004" pitchFamily="2" charset="0"/>
              </a:rPr>
              <a:t>Palvelu - GST</a:t>
            </a:r>
          </a:p>
          <a:p>
            <a:pPr marL="173038" indent="-173038">
              <a:buFont typeface="Arial" panose="020B0604020202020204" pitchFamily="34" charset="0"/>
              <a:buChar char="•"/>
            </a:pPr>
            <a:r>
              <a:rPr lang="fi-FI" sz="1290" dirty="0">
                <a:latin typeface="Signika" panose="02010003020600000004" pitchFamily="2" charset="0"/>
              </a:rPr>
              <a:t>Palvelu on lisännyt positiivista näkyvyyttä</a:t>
            </a:r>
          </a:p>
          <a:p>
            <a:pPr marL="173038" indent="-173038">
              <a:buFont typeface="Arial" panose="020B0604020202020204" pitchFamily="34" charset="0"/>
              <a:buChar char="•"/>
            </a:pPr>
            <a:r>
              <a:rPr lang="fi-FI" sz="1290" dirty="0">
                <a:latin typeface="Signika" panose="02010003020600000004" pitchFamily="2" charset="0"/>
              </a:rPr>
              <a:t>Palvelu on vahvistanut sisäisiä ja ulkoisia kumppanuuksia</a:t>
            </a:r>
          </a:p>
          <a:p>
            <a:pPr marL="173038" indent="-173038">
              <a:buFont typeface="Arial" panose="020B0604020202020204" pitchFamily="34" charset="0"/>
              <a:buChar char="•"/>
            </a:pPr>
            <a:r>
              <a:rPr lang="fi-FI" sz="1290" b="0" dirty="0">
                <a:latin typeface="Signika" panose="02010003020600000004" pitchFamily="2" charset="0"/>
              </a:rPr>
              <a:t>Piirien palvelukoordinaattoreiden välinen keskustelu ja yhteistyö on vahvistunut</a:t>
            </a:r>
          </a:p>
        </p:txBody>
      </p:sp>
      <p:sp>
        <p:nvSpPr>
          <p:cNvPr id="52" name="Tekstiruutu 11">
            <a:extLst>
              <a:ext uri="{FF2B5EF4-FFF2-40B4-BE49-F238E27FC236}">
                <a16:creationId xmlns:a16="http://schemas.microsoft.com/office/drawing/2014/main" id="{12CB21DE-52D3-40AB-9530-2EC12FB42193}"/>
              </a:ext>
            </a:extLst>
          </p:cNvPr>
          <p:cNvSpPr txBox="1"/>
          <p:nvPr/>
        </p:nvSpPr>
        <p:spPr>
          <a:xfrm>
            <a:off x="1690255" y="4488452"/>
            <a:ext cx="7706158" cy="903324"/>
          </a:xfrm>
          <a:prstGeom prst="rect">
            <a:avLst/>
          </a:prstGeom>
          <a:noFill/>
        </p:spPr>
        <p:txBody>
          <a:bodyPr wrap="square" rtlCol="0">
            <a:spAutoFit/>
          </a:bodyPr>
          <a:lstStyle>
            <a:defPPr>
              <a:defRPr lang="fi-FI"/>
            </a:defPPr>
            <a:lvl1pPr>
              <a:defRPr b="1"/>
            </a:lvl1pPr>
          </a:lstStyle>
          <a:p>
            <a:r>
              <a:rPr lang="fi-FI" sz="1400" dirty="0">
                <a:latin typeface="Signika" panose="02010003020600000004" pitchFamily="2" charset="0"/>
              </a:rPr>
              <a:t>Kansainvälinen säätiömme LCIF</a:t>
            </a:r>
          </a:p>
          <a:p>
            <a:pPr marL="173038" indent="-173038">
              <a:buFont typeface="Arial" panose="020B0604020202020204" pitchFamily="34" charset="0"/>
              <a:buChar char="•"/>
            </a:pPr>
            <a:r>
              <a:rPr lang="fi-FI" sz="1290" dirty="0" err="1">
                <a:latin typeface="Signika" panose="02010003020600000004" pitchFamily="2" charset="0"/>
              </a:rPr>
              <a:t>LCIF:stä</a:t>
            </a:r>
            <a:r>
              <a:rPr lang="fi-FI" sz="1290" dirty="0">
                <a:latin typeface="Signika" panose="02010003020600000004" pitchFamily="2" charset="0"/>
              </a:rPr>
              <a:t> on tullut vakiintunut osa suomalaista </a:t>
            </a:r>
            <a:r>
              <a:rPr lang="fi-FI" sz="1290" dirty="0" err="1">
                <a:latin typeface="Signika" panose="02010003020600000004" pitchFamily="2" charset="0"/>
              </a:rPr>
              <a:t>lionstoimintaa</a:t>
            </a:r>
            <a:endParaRPr lang="fi-FI" sz="1290" dirty="0">
              <a:latin typeface="Signika" panose="02010003020600000004" pitchFamily="2" charset="0"/>
            </a:endParaRPr>
          </a:p>
          <a:p>
            <a:pPr marL="173038" indent="-173038">
              <a:buFont typeface="Arial" panose="020B0604020202020204" pitchFamily="34" charset="0"/>
              <a:buChar char="•"/>
            </a:pPr>
            <a:r>
              <a:rPr lang="fi-FI" sz="1290" dirty="0">
                <a:latin typeface="Signika" panose="02010003020600000004" pitchFamily="2" charset="0"/>
              </a:rPr>
              <a:t>Yleinen tieto kansainvälisestä toiminnasta on kasvanut </a:t>
            </a:r>
            <a:r>
              <a:rPr lang="fi-FI" sz="1290" dirty="0" err="1">
                <a:latin typeface="Signika" panose="02010003020600000004" pitchFamily="2" charset="0"/>
              </a:rPr>
              <a:t>LCIF:n</a:t>
            </a:r>
            <a:r>
              <a:rPr lang="fi-FI" sz="1290" dirty="0">
                <a:latin typeface="Signika" panose="02010003020600000004" pitchFamily="2" charset="0"/>
              </a:rPr>
              <a:t> avulla</a:t>
            </a:r>
            <a:endParaRPr lang="fi-FI" sz="1290" b="0" dirty="0">
              <a:latin typeface="Signika" panose="02010003020600000004" pitchFamily="2" charset="0"/>
            </a:endParaRPr>
          </a:p>
          <a:p>
            <a:pPr marL="173038" indent="-173038">
              <a:buFont typeface="Arial" panose="020B0604020202020204" pitchFamily="34" charset="0"/>
              <a:buChar char="•"/>
            </a:pPr>
            <a:r>
              <a:rPr lang="fi-FI" sz="1290" b="0" dirty="0">
                <a:latin typeface="Signika" panose="02010003020600000004" pitchFamily="2" charset="0"/>
              </a:rPr>
              <a:t>Klubit tietävät </a:t>
            </a:r>
            <a:r>
              <a:rPr lang="fi-FI" sz="1290" b="0" dirty="0" err="1">
                <a:latin typeface="Signika" panose="02010003020600000004" pitchFamily="2" charset="0"/>
              </a:rPr>
              <a:t>LCIF:stä</a:t>
            </a:r>
            <a:r>
              <a:rPr lang="fi-FI" sz="1290" b="0" dirty="0">
                <a:latin typeface="Signika" panose="02010003020600000004" pitchFamily="2" charset="0"/>
              </a:rPr>
              <a:t> saatavat hyödyt ja edut</a:t>
            </a:r>
          </a:p>
        </p:txBody>
      </p:sp>
      <p:sp>
        <p:nvSpPr>
          <p:cNvPr id="24" name="TextBox 23">
            <a:extLst>
              <a:ext uri="{FF2B5EF4-FFF2-40B4-BE49-F238E27FC236}">
                <a16:creationId xmlns:a16="http://schemas.microsoft.com/office/drawing/2014/main" id="{4E6A2C0C-9CE3-4E7E-8D50-2C62D57E7B70}"/>
              </a:ext>
            </a:extLst>
          </p:cNvPr>
          <p:cNvSpPr txBox="1"/>
          <p:nvPr/>
        </p:nvSpPr>
        <p:spPr>
          <a:xfrm rot="16200000">
            <a:off x="-752988" y="3055327"/>
            <a:ext cx="4324152" cy="3094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dirty="0">
                <a:latin typeface="Signika" panose="02010003020600000004" pitchFamily="2" charset="0"/>
              </a:rPr>
              <a:t>GAT-tavoitteet</a:t>
            </a:r>
          </a:p>
        </p:txBody>
      </p:sp>
      <p:sp>
        <p:nvSpPr>
          <p:cNvPr id="4" name="TextBox 3">
            <a:extLst>
              <a:ext uri="{FF2B5EF4-FFF2-40B4-BE49-F238E27FC236}">
                <a16:creationId xmlns:a16="http://schemas.microsoft.com/office/drawing/2014/main" id="{5C47257F-5550-2443-A69B-CF6FD8A0CE74}"/>
              </a:ext>
            </a:extLst>
          </p:cNvPr>
          <p:cNvSpPr txBox="1"/>
          <p:nvPr/>
        </p:nvSpPr>
        <p:spPr>
          <a:xfrm>
            <a:off x="8532795" y="385893"/>
            <a:ext cx="4460606"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100" b="1" i="0" u="none" strike="noStrike" cap="none" normalizeH="0" baseline="0" noProof="0" dirty="0">
                <a:ln>
                  <a:noFill/>
                </a:ln>
                <a:solidFill>
                  <a:srgbClr val="153F82"/>
                </a:solidFill>
                <a:effectLst/>
                <a:uLnTx/>
                <a:uFillTx/>
                <a:latin typeface="Signika" panose="02010003020600000004" pitchFamily="2" charset="0"/>
                <a:ea typeface="Helvetica Neue" charset="0"/>
                <a:cs typeface="Arial" panose="020B0604020202020204" pitchFamily="34" charset="0"/>
              </a:rPr>
              <a:t>Toimia maailmanlaajuisena johtajana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100" b="1" i="0" u="none" strike="noStrike" cap="none" normalizeH="0" baseline="0" noProof="0" dirty="0">
                <a:ln>
                  <a:noFill/>
                </a:ln>
                <a:solidFill>
                  <a:srgbClr val="153F82"/>
                </a:solidFill>
                <a:effectLst/>
                <a:uLnTx/>
                <a:uFillTx/>
                <a:latin typeface="Signika" panose="02010003020600000004" pitchFamily="2" charset="0"/>
                <a:ea typeface="Helvetica Neue" charset="0"/>
                <a:cs typeface="Arial" panose="020B0604020202020204" pitchFamily="34" charset="0"/>
              </a:rPr>
              <a:t>yhteisö- ja humanitaarisessa palvelussa. </a:t>
            </a:r>
          </a:p>
        </p:txBody>
      </p:sp>
    </p:spTree>
    <p:extLst>
      <p:ext uri="{BB962C8B-B14F-4D97-AF65-F5344CB8AC3E}">
        <p14:creationId xmlns:p14="http://schemas.microsoft.com/office/powerpoint/2010/main" val="39584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P spid="15" grpId="0" animBg="1"/>
      <p:bldP spid="16" grpId="0" animBg="1"/>
      <p:bldP spid="18" grpId="0"/>
      <p:bldP spid="19" grpId="0"/>
      <p:bldP spid="20" grpId="0"/>
      <p:bldP spid="37" grpId="0"/>
      <p:bldP spid="38" grpId="0" animBg="1"/>
      <p:bldP spid="40" grpId="0"/>
      <p:bldP spid="42" grpId="0"/>
      <p:bldP spid="43" grpId="0"/>
      <p:bldP spid="52" grpId="0"/>
      <p:bldP spid="2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3C03013-7654-429D-965E-42B1E30535DE}"/>
              </a:ext>
            </a:extLst>
          </p:cNvPr>
          <p:cNvSpPr>
            <a:spLocks noGrp="1"/>
          </p:cNvSpPr>
          <p:nvPr>
            <p:ph type="title"/>
          </p:nvPr>
        </p:nvSpPr>
        <p:spPr/>
        <p:txBody>
          <a:bodyPr/>
          <a:lstStyle/>
          <a:p>
            <a:r>
              <a:rPr lang="fi-FI" dirty="0"/>
              <a:t>Teemat kaudelle 2024-2025</a:t>
            </a:r>
          </a:p>
        </p:txBody>
      </p:sp>
      <p:sp>
        <p:nvSpPr>
          <p:cNvPr id="6" name="Sisällön paikkamerkki 5">
            <a:extLst>
              <a:ext uri="{FF2B5EF4-FFF2-40B4-BE49-F238E27FC236}">
                <a16:creationId xmlns:a16="http://schemas.microsoft.com/office/drawing/2014/main" id="{FCDBE5B5-C4AB-486A-88A1-55BF2484C5DF}"/>
              </a:ext>
            </a:extLst>
          </p:cNvPr>
          <p:cNvSpPr>
            <a:spLocks noGrp="1"/>
          </p:cNvSpPr>
          <p:nvPr>
            <p:ph idx="1"/>
          </p:nvPr>
        </p:nvSpPr>
        <p:spPr>
          <a:xfrm>
            <a:off x="331304" y="1690688"/>
            <a:ext cx="11595653" cy="4948651"/>
          </a:xfrm>
        </p:spPr>
        <p:txBody>
          <a:bodyPr>
            <a:normAutofit fontScale="92500" lnSpcReduction="10000"/>
          </a:bodyPr>
          <a:lstStyle/>
          <a:p>
            <a:pPr marL="457200" indent="-457200">
              <a:buFont typeface="Arial" panose="020B0604020202020204" pitchFamily="34" charset="0"/>
              <a:buChar char="•"/>
            </a:pPr>
            <a:r>
              <a:rPr lang="fi-FI" sz="2400" dirty="0">
                <a:solidFill>
                  <a:srgbClr val="00338D"/>
                </a:solidFill>
              </a:rPr>
              <a:t>Kansainvälinen tunnuslauseemme: </a:t>
            </a:r>
            <a:r>
              <a:rPr lang="fi-FI" sz="2200" b="1" dirty="0">
                <a:solidFill>
                  <a:srgbClr val="00338D"/>
                </a:solidFill>
              </a:rPr>
              <a:t>Palvelemme avun tarpeessa olevaa maailmaa</a:t>
            </a:r>
          </a:p>
          <a:p>
            <a:pPr marL="457200" indent="-457200">
              <a:buFont typeface="Arial" panose="020B0604020202020204" pitchFamily="34" charset="0"/>
              <a:buChar char="•"/>
            </a:pPr>
            <a:endParaRPr lang="fi-FI" sz="2400" dirty="0">
              <a:solidFill>
                <a:srgbClr val="00338D"/>
              </a:solidFill>
            </a:endParaRPr>
          </a:p>
          <a:p>
            <a:pPr marL="457200" indent="-457200">
              <a:buFont typeface="Arial" panose="020B0604020202020204" pitchFamily="34" charset="0"/>
              <a:buChar char="•"/>
            </a:pPr>
            <a:r>
              <a:rPr lang="fi-FI" sz="2400" dirty="0">
                <a:solidFill>
                  <a:srgbClr val="00338D"/>
                </a:solidFill>
              </a:rPr>
              <a:t>Kansainvälinen mottomme: </a:t>
            </a:r>
            <a:r>
              <a:rPr lang="fi-FI" sz="2400" b="1" dirty="0">
                <a:solidFill>
                  <a:srgbClr val="00338D"/>
                </a:solidFill>
              </a:rPr>
              <a:t>Me palvelemme</a:t>
            </a:r>
          </a:p>
          <a:p>
            <a:pPr marL="457200" indent="-457200">
              <a:buFont typeface="Arial" panose="020B0604020202020204" pitchFamily="34" charset="0"/>
              <a:buChar char="•"/>
            </a:pPr>
            <a:endParaRPr lang="fi-FI" sz="2400" dirty="0">
              <a:solidFill>
                <a:srgbClr val="00338D"/>
              </a:solidFill>
            </a:endParaRPr>
          </a:p>
          <a:p>
            <a:pPr marL="457200" indent="-457200">
              <a:buFont typeface="Arial" panose="020B0604020202020204" pitchFamily="34" charset="0"/>
              <a:buChar char="•"/>
            </a:pPr>
            <a:r>
              <a:rPr lang="fi-FI" sz="2400" dirty="0">
                <a:solidFill>
                  <a:srgbClr val="00338D"/>
                </a:solidFill>
              </a:rPr>
              <a:t>Kansainvälisen presidentin teema: </a:t>
            </a:r>
            <a:r>
              <a:rPr lang="fi-FI" sz="2400" b="1" dirty="0">
                <a:solidFill>
                  <a:srgbClr val="00338D"/>
                </a:solidFill>
              </a:rPr>
              <a:t>Jätä oma jälkesi</a:t>
            </a:r>
            <a:endParaRPr lang="fi-FI" b="1" dirty="0">
              <a:solidFill>
                <a:srgbClr val="00338D"/>
              </a:solidFill>
            </a:endParaRPr>
          </a:p>
          <a:p>
            <a:pPr marL="457200" indent="-457200">
              <a:buFont typeface="Arial" panose="020B0604020202020204" pitchFamily="34" charset="0"/>
              <a:buChar char="•"/>
            </a:pPr>
            <a:endParaRPr lang="fi-FI" sz="2400" dirty="0">
              <a:solidFill>
                <a:srgbClr val="00338D"/>
              </a:solidFill>
            </a:endParaRPr>
          </a:p>
          <a:p>
            <a:pPr marL="457200" indent="-457200">
              <a:buFont typeface="Arial" panose="020B0604020202020204" pitchFamily="34" charset="0"/>
              <a:buChar char="•"/>
            </a:pPr>
            <a:r>
              <a:rPr lang="fi-FI" sz="2400" dirty="0">
                <a:solidFill>
                  <a:srgbClr val="00338D"/>
                </a:solidFill>
              </a:rPr>
              <a:t>Kotimainen teema: </a:t>
            </a:r>
            <a:r>
              <a:rPr lang="fi-FI" sz="2400" b="1" dirty="0">
                <a:solidFill>
                  <a:srgbClr val="00338D"/>
                </a:solidFill>
              </a:rPr>
              <a:t>Merkityksellistä auttamista</a:t>
            </a:r>
          </a:p>
          <a:p>
            <a:pPr marL="1143000" lvl="1" indent="-457200"/>
            <a:endParaRPr lang="fi-FI" dirty="0">
              <a:solidFill>
                <a:srgbClr val="00338D"/>
              </a:solidFill>
            </a:endParaRPr>
          </a:p>
          <a:p>
            <a:pPr marL="457200" indent="-457200">
              <a:buFont typeface="Arial" panose="020B0604020202020204" pitchFamily="34" charset="0"/>
              <a:buChar char="•"/>
            </a:pPr>
            <a:r>
              <a:rPr lang="fi-FI" sz="2400" dirty="0">
                <a:solidFill>
                  <a:srgbClr val="00338D"/>
                </a:solidFill>
              </a:rPr>
              <a:t>Liiton puheenjohtajan teema: </a:t>
            </a:r>
            <a:r>
              <a:rPr lang="fi-FI" sz="2400" b="1" i="0" dirty="0">
                <a:solidFill>
                  <a:srgbClr val="00338D"/>
                </a:solidFill>
                <a:effectLst/>
              </a:rPr>
              <a:t>Merkityksellisiä tekoja</a:t>
            </a:r>
          </a:p>
          <a:p>
            <a:r>
              <a:rPr lang="fi-FI" sz="2400" dirty="0">
                <a:solidFill>
                  <a:srgbClr val="00338D"/>
                </a:solidFill>
                <a:highlight>
                  <a:srgbClr val="FFFF00"/>
                </a:highlight>
              </a:rPr>
              <a:t> </a:t>
            </a:r>
          </a:p>
          <a:p>
            <a:pPr marL="457200" indent="-457200">
              <a:buFont typeface="Arial" panose="020B0604020202020204" pitchFamily="34" charset="0"/>
              <a:buChar char="•"/>
            </a:pPr>
            <a:r>
              <a:rPr lang="fi-FI" sz="2400" dirty="0">
                <a:solidFill>
                  <a:srgbClr val="00338D"/>
                </a:solidFill>
              </a:rPr>
              <a:t>I-piirin teema: </a:t>
            </a:r>
            <a:r>
              <a:rPr lang="fi-FI" sz="2400" b="1" dirty="0">
                <a:solidFill>
                  <a:srgbClr val="00338D"/>
                </a:solidFill>
              </a:rPr>
              <a:t>Pohdiskelu, miksi olemme leijonia? </a:t>
            </a:r>
            <a:br>
              <a:rPr lang="fi-FI" sz="2400" b="1" dirty="0">
                <a:solidFill>
                  <a:srgbClr val="00338D"/>
                </a:solidFill>
              </a:rPr>
            </a:br>
            <a:r>
              <a:rPr lang="fi-FI" sz="2400" b="1" dirty="0">
                <a:solidFill>
                  <a:srgbClr val="00338D"/>
                </a:solidFill>
              </a:rPr>
              <a:t>Hyväosaisina meidän pitää olla valmiita uhraamaan vähintään vapaa-aikaamme, jotta mahdollistamme kaikille paremman tulevaisuuden</a:t>
            </a:r>
          </a:p>
        </p:txBody>
      </p:sp>
    </p:spTree>
    <p:extLst>
      <p:ext uri="{BB962C8B-B14F-4D97-AF65-F5344CB8AC3E}">
        <p14:creationId xmlns:p14="http://schemas.microsoft.com/office/powerpoint/2010/main" val="4269636206"/>
      </p:ext>
    </p:extLst>
  </p:cSld>
  <p:clrMapOvr>
    <a:masterClrMapping/>
  </p:clrMapOvr>
</p:sld>
</file>

<file path=ppt/theme/theme1.xml><?xml version="1.0" encoding="utf-8"?>
<a:theme xmlns:a="http://schemas.openxmlformats.org/drawingml/2006/main" name="Office-teema">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DA73D323-F80F-494E-9833-19ACB85E6D8F}"/>
    </a:ext>
  </a:extLst>
</a:theme>
</file>

<file path=ppt/theme/theme2.xml><?xml version="1.0" encoding="utf-8"?>
<a:theme xmlns:a="http://schemas.openxmlformats.org/drawingml/2006/main" name="5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DF9BA1C3-1C23-426E-A8E7-18155BD5EF40}"/>
    </a:ext>
  </a:extLst>
</a:theme>
</file>

<file path=ppt/theme/theme3.xml><?xml version="1.0" encoding="utf-8"?>
<a:theme xmlns:a="http://schemas.openxmlformats.org/drawingml/2006/main" name="3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459C42DC-EC6D-494A-846C-5CBDD47B6981}"/>
    </a:ext>
  </a:extLst>
</a:theme>
</file>

<file path=ppt/theme/theme4.xml><?xml version="1.0" encoding="utf-8"?>
<a:theme xmlns:a="http://schemas.openxmlformats.org/drawingml/2006/main" name="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A60830EA-E743-4AD6-A7D3-27A87C132980}"/>
    </a:ext>
  </a:extLst>
</a:theme>
</file>

<file path=ppt/theme/theme5.xml><?xml version="1.0" encoding="utf-8"?>
<a:theme xmlns:a="http://schemas.openxmlformats.org/drawingml/2006/main" name="4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16EA2400-7397-4094-9977-A2848705B798}"/>
    </a:ext>
  </a:extLst>
</a:theme>
</file>

<file path=ppt/theme/theme6.xml><?xml version="1.0" encoding="utf-8"?>
<a:theme xmlns:a="http://schemas.openxmlformats.org/drawingml/2006/main" name="2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5274CD02-096F-4683-9568-2F04F516F864}"/>
    </a:ext>
  </a:extLst>
</a:theme>
</file>

<file path=ppt/theme/theme7.xml><?xml version="1.0" encoding="utf-8"?>
<a:theme xmlns:a="http://schemas.openxmlformats.org/drawingml/2006/main" name="7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94484C2A-3852-4AE3-A942-B42DFEE72530}"/>
    </a:ext>
  </a:extLst>
</a:theme>
</file>

<file path=ppt/theme/theme8.xml><?xml version="1.0" encoding="utf-8"?>
<a:theme xmlns:a="http://schemas.openxmlformats.org/drawingml/2006/main" name="6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E9D767E-8182-443D-B484-8439DE8BE234}" vid="{E7325440-7563-4536-98A5-E71CF4FB579D}"/>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92F3E998CCC94D9F8C5F97E9D5314A" ma:contentTypeVersion="11" ma:contentTypeDescription="Create a new document." ma:contentTypeScope="" ma:versionID="2ff65937b06b6a93eb37366d55e0d73c">
  <xsd:schema xmlns:xsd="http://www.w3.org/2001/XMLSchema" xmlns:xs="http://www.w3.org/2001/XMLSchema" xmlns:p="http://schemas.microsoft.com/office/2006/metadata/properties" xmlns:ns3="91d32de3-1fdc-4942-9755-2f3c79d9476a" xmlns:ns4="48189c08-9030-43eb-8f71-9d46bb1d6f48" targetNamespace="http://schemas.microsoft.com/office/2006/metadata/properties" ma:root="true" ma:fieldsID="981e34a1ed0fa6d82cd734a300536ec3" ns3:_="" ns4:_="">
    <xsd:import namespace="91d32de3-1fdc-4942-9755-2f3c79d9476a"/>
    <xsd:import namespace="48189c08-9030-43eb-8f71-9d46bb1d6f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32de3-1fdc-4942-9755-2f3c79d94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189c08-9030-43eb-8f71-9d46bb1d6f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0DBE7F-D311-4042-8E40-D1F1F4DE1808}">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purl.org/dc/dcmitype/"/>
    <ds:schemaRef ds:uri="91d32de3-1fdc-4942-9755-2f3c79d9476a"/>
    <ds:schemaRef ds:uri="http://schemas.microsoft.com/office/infopath/2007/PartnerControls"/>
    <ds:schemaRef ds:uri="48189c08-9030-43eb-8f71-9d46bb1d6f48"/>
    <ds:schemaRef ds:uri="http://www.w3.org/XML/1998/namespace"/>
  </ds:schemaRefs>
</ds:datastoreItem>
</file>

<file path=customXml/itemProps2.xml><?xml version="1.0" encoding="utf-8"?>
<ds:datastoreItem xmlns:ds="http://schemas.openxmlformats.org/officeDocument/2006/customXml" ds:itemID="{7B70530A-8A2E-4B8B-A1D7-2EDCF15A6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d32de3-1fdc-4942-9755-2f3c79d9476a"/>
    <ds:schemaRef ds:uri="48189c08-9030-43eb-8f71-9d46bb1d6f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468280-33CD-4B08-B856-E337067810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power_point_malli_lions_liitto_2021</Template>
  <TotalTime>30466</TotalTime>
  <Words>2519</Words>
  <Application>Microsoft Office PowerPoint</Application>
  <PresentationFormat>Laajakuva</PresentationFormat>
  <Paragraphs>354</Paragraphs>
  <Slides>30</Slides>
  <Notes>0</Notes>
  <HiddenSlides>1</HiddenSlides>
  <MMClips>0</MMClips>
  <ScaleCrop>false</ScaleCrop>
  <HeadingPairs>
    <vt:vector size="6" baseType="variant">
      <vt:variant>
        <vt:lpstr>Käytetyt fontit</vt:lpstr>
      </vt:variant>
      <vt:variant>
        <vt:i4>7</vt:i4>
      </vt:variant>
      <vt:variant>
        <vt:lpstr>Teema</vt:lpstr>
      </vt:variant>
      <vt:variant>
        <vt:i4>8</vt:i4>
      </vt:variant>
      <vt:variant>
        <vt:lpstr>Dian otsikot</vt:lpstr>
      </vt:variant>
      <vt:variant>
        <vt:i4>30</vt:i4>
      </vt:variant>
    </vt:vector>
  </HeadingPairs>
  <TitlesOfParts>
    <vt:vector size="45" baseType="lpstr">
      <vt:lpstr>Arial</vt:lpstr>
      <vt:lpstr>Ariel</vt:lpstr>
      <vt:lpstr>Calibri</vt:lpstr>
      <vt:lpstr>Helvetica</vt:lpstr>
      <vt:lpstr>HelveticaNeue-Light</vt:lpstr>
      <vt:lpstr>Signika</vt:lpstr>
      <vt:lpstr>Symbol</vt:lpstr>
      <vt:lpstr>Office-teema</vt:lpstr>
      <vt:lpstr>5_Mukautettu suunnittelumalli</vt:lpstr>
      <vt:lpstr>3_Mukautettu suunnittelumalli</vt:lpstr>
      <vt:lpstr>Mukautettu suunnittelumalli</vt:lpstr>
      <vt:lpstr>4_Mukautettu suunnittelumalli</vt:lpstr>
      <vt:lpstr>2_Mukautettu suunnittelumalli</vt:lpstr>
      <vt:lpstr>7_Mukautettu suunnittelumalli</vt:lpstr>
      <vt:lpstr>6_Mukautettu suunnittelumalli</vt:lpstr>
      <vt:lpstr>Toimintasuunnitelma  I-piiri  2024-2025</vt:lpstr>
      <vt:lpstr>PowerPoint-esitys</vt:lpstr>
      <vt:lpstr>Sisältö</vt:lpstr>
      <vt:lpstr>LCI:n strategiset pyrkimykset</vt:lpstr>
      <vt:lpstr>LCI:n tavoitteet kaudelle 2024-2025 –       Fabrício Oliveira. International First Vice President</vt:lpstr>
      <vt:lpstr>Lions liiton strategiset tavoitteet 2030</vt:lpstr>
      <vt:lpstr>PowerPoint-esitys</vt:lpstr>
      <vt:lpstr>TS 23-24 (päivitys)</vt:lpstr>
      <vt:lpstr>Teemat kaudelle 2024-2025</vt:lpstr>
      <vt:lpstr>Toimialat / Jäsenasiat</vt:lpstr>
      <vt:lpstr>Toimialat / Valmennus</vt:lpstr>
      <vt:lpstr>Toimialat / Palvelu</vt:lpstr>
      <vt:lpstr>Toimialat / Markkinointi ja viestintä</vt:lpstr>
      <vt:lpstr>Toimialat/ Ympäristö</vt:lpstr>
      <vt:lpstr>Toimikunnat / PDG</vt:lpstr>
      <vt:lpstr>Toimikunnat / LCIF</vt:lpstr>
      <vt:lpstr>Toimikunnat / ARS</vt:lpstr>
      <vt:lpstr>Sri Lankan kummilapsiohjelma</vt:lpstr>
      <vt:lpstr>Rauhanjulistekilpailu</vt:lpstr>
      <vt:lpstr>Lions Quest</vt:lpstr>
      <vt:lpstr>Leo-toiminta</vt:lpstr>
      <vt:lpstr>Nuorisovaihto</vt:lpstr>
      <vt:lpstr>Aktiviteettitarjotin 2023-24 (päivitys)</vt:lpstr>
      <vt:lpstr>Eri tiimit</vt:lpstr>
      <vt:lpstr>Vuosikello 2024-2025</vt:lpstr>
      <vt:lpstr>Vuosikello 2024-2025</vt:lpstr>
      <vt:lpstr>Vuosikello 2024-2025</vt:lpstr>
      <vt:lpstr>Vuosikello 2024-2025</vt:lpstr>
      <vt:lpstr>Piirihallitus (sinisellä epäselvät)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Loukkola Sanna</dc:creator>
  <cp:lastModifiedBy>petri.siekkinen60@gmail.com</cp:lastModifiedBy>
  <cp:revision>60</cp:revision>
  <cp:lastPrinted>2020-04-30T11:52:18Z</cp:lastPrinted>
  <dcterms:created xsi:type="dcterms:W3CDTF">2022-02-03T16:53:06Z</dcterms:created>
  <dcterms:modified xsi:type="dcterms:W3CDTF">2024-06-07T13:17:27Z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0x010100E392F3E998CCC94D9F8C5F97E9D5314A</vt:lpwstr>
  </property>
  <property fmtid="{D5CDD505-2E9C-101B-9397-08002B2CF9AE}" pid="3" name="MSIP_Label_d9079aae-29ab-493c-b557-2a0104b8cd4c_Enabled">
    <vt:lpwstr>true</vt:lpwstr>
  </property>
  <property fmtid="{D5CDD505-2E9C-101B-9397-08002B2CF9AE}" pid="4" name="MSIP_Label_d9079aae-29ab-493c-b557-2a0104b8cd4c_SetDate">
    <vt:lpwstr>2022-10-30T12:31:15Z</vt:lpwstr>
  </property>
  <property fmtid="{D5CDD505-2E9C-101B-9397-08002B2CF9AE}" pid="5" name="MSIP_Label_d9079aae-29ab-493c-b557-2a0104b8cd4c_Method">
    <vt:lpwstr>Privileged</vt:lpwstr>
  </property>
  <property fmtid="{D5CDD505-2E9C-101B-9397-08002B2CF9AE}" pid="6" name="MSIP_Label_d9079aae-29ab-493c-b557-2a0104b8cd4c_Name">
    <vt:lpwstr>d9079aae-29ab-493c-b557-2a0104b8cd4c</vt:lpwstr>
  </property>
  <property fmtid="{D5CDD505-2E9C-101B-9397-08002B2CF9AE}" pid="7" name="MSIP_Label_d9079aae-29ab-493c-b557-2a0104b8cd4c_SiteId">
    <vt:lpwstr>1676489c-5c72-46b7-ba63-9ab90c4aad44</vt:lpwstr>
  </property>
  <property fmtid="{D5CDD505-2E9C-101B-9397-08002B2CF9AE}" pid="8" name="MSIP_Label_d9079aae-29ab-493c-b557-2a0104b8cd4c_ActionId">
    <vt:lpwstr>542c4642-c647-4428-8344-3fd6927d49f7</vt:lpwstr>
  </property>
  <property fmtid="{D5CDD505-2E9C-101B-9397-08002B2CF9AE}" pid="9" name="MSIP_Label_d9079aae-29ab-493c-b557-2a0104b8cd4c_ContentBits">
    <vt:lpwstr>2</vt:lpwstr>
  </property>
  <property fmtid="{D5CDD505-2E9C-101B-9397-08002B2CF9AE}" pid="10" name="ClassificationContentMarkingFooterLocations">
    <vt:lpwstr>Office-teema:3\5_Mukautettu suunnittelumalli:5\3_Mukautettu suunnittelumalli:4\Mukautettu suunnittelumalli:10\4_Mukautettu suunnittelumalli:10\2_Mukautettu suunnittelumalli:3\7_Mukautettu suunnittelumalli:3\6_Mukautettu suunnittelumalli:3</vt:lpwstr>
  </property>
  <property fmtid="{D5CDD505-2E9C-101B-9397-08002B2CF9AE}" pid="11" name="ClassificationContentMarkingFooterText">
    <vt:lpwstr>Sensitivity: Open</vt:lpwstr>
  </property>
</Properties>
</file>