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1"/>
  </p:sldMasterIdLst>
  <p:notesMasterIdLst>
    <p:notesMasterId r:id="rId18"/>
  </p:notesMasterIdLst>
  <p:sldIdLst>
    <p:sldId id="261" r:id="rId2"/>
    <p:sldId id="283" r:id="rId3"/>
    <p:sldId id="305" r:id="rId4"/>
    <p:sldId id="288" r:id="rId5"/>
    <p:sldId id="310" r:id="rId6"/>
    <p:sldId id="343" r:id="rId7"/>
    <p:sldId id="313" r:id="rId8"/>
    <p:sldId id="344" r:id="rId9"/>
    <p:sldId id="347" r:id="rId10"/>
    <p:sldId id="350" r:id="rId11"/>
    <p:sldId id="352" r:id="rId12"/>
    <p:sldId id="353" r:id="rId13"/>
    <p:sldId id="351" r:id="rId14"/>
    <p:sldId id="348" r:id="rId15"/>
    <p:sldId id="349" r:id="rId16"/>
    <p:sldId id="266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E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C28838-49EC-49D1-9C3A-A990228850BF}" v="1" dt="2024-09-04T17:09:39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6"/>
    <p:restoredTop sz="82923" autoAdjust="0"/>
  </p:normalViewPr>
  <p:slideViewPr>
    <p:cSldViewPr snapToGrid="0" snapToObjects="1">
      <p:cViewPr varScale="1">
        <p:scale>
          <a:sx n="44" d="100"/>
          <a:sy n="44" d="100"/>
        </p:scale>
        <p:origin x="883" y="43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C495A-F321-704E-AD0B-1F45D6F86832}" type="datetimeFigureOut">
              <a:rPr lang="fi-FI" smtClean="0"/>
              <a:t>27.9.2024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2310C-68B0-A644-AD62-02066E12715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647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1011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768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376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4026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1690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4647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056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769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0910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2310C-68B0-A644-AD62-02066E127156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017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person&#10;&#10;Description automatically generated">
            <a:extLst>
              <a:ext uri="{FF2B5EF4-FFF2-40B4-BE49-F238E27FC236}">
                <a16:creationId xmlns:a16="http://schemas.microsoft.com/office/drawing/2014/main" id="{59E1C75B-9A48-6144-93D9-A2A51EAEB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445" b="9978"/>
          <a:stretch/>
        </p:blipFill>
        <p:spPr>
          <a:xfrm>
            <a:off x="231728" y="246498"/>
            <a:ext cx="11728544" cy="637864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E4F142F-CE64-F74E-894D-30F8EB97FF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6348" y="4735674"/>
            <a:ext cx="3530809" cy="86669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väliotsikon</a:t>
            </a:r>
            <a:r>
              <a:rPr lang="en-US" dirty="0"/>
              <a:t> </a:t>
            </a:r>
            <a:r>
              <a:rPr lang="en-US" dirty="0" err="1"/>
              <a:t>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5EED73-F6AF-824C-BD5A-43BBA63BA8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649" y="3344970"/>
            <a:ext cx="4041421" cy="17388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C7703-0F8E-E74D-B6E2-4DF01933E4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347" y="5716589"/>
            <a:ext cx="3530809" cy="3095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152ACCE-08BD-8B43-ADB7-4B81203C31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6900" y="6048934"/>
            <a:ext cx="3530600" cy="33345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4108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äl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2774EF-DA6B-D14E-901B-D679407678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13" b="10445"/>
          <a:stretch/>
        </p:blipFill>
        <p:spPr>
          <a:xfrm>
            <a:off x="230400" y="230400"/>
            <a:ext cx="11708512" cy="638060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18289"/>
            <a:ext cx="4995040" cy="283779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782207"/>
            <a:ext cx="4995041" cy="147270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2252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Väl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2774EF-DA6B-D14E-901B-D679407678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13" b="10371"/>
          <a:stretch/>
        </p:blipFill>
        <p:spPr>
          <a:xfrm>
            <a:off x="230400" y="230400"/>
            <a:ext cx="11698000" cy="638060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18289"/>
            <a:ext cx="4995040" cy="283779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782207"/>
            <a:ext cx="4995041" cy="147270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0150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Väl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2774EF-DA6B-D14E-901B-D679407678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851" b="16341"/>
          <a:stretch/>
        </p:blipFill>
        <p:spPr>
          <a:xfrm>
            <a:off x="230400" y="230400"/>
            <a:ext cx="11698000" cy="638010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18289"/>
            <a:ext cx="4995040" cy="283779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782207"/>
            <a:ext cx="4995041" cy="147270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667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äli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2774EF-DA6B-D14E-901B-D679407678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14" b="10591"/>
          <a:stretch/>
        </p:blipFill>
        <p:spPr>
          <a:xfrm>
            <a:off x="230400" y="230400"/>
            <a:ext cx="11729536" cy="638060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9589D3-34AC-AB4B-B720-23DC1FF52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818289"/>
            <a:ext cx="4995040" cy="283779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DA1A64-CFBD-7F4D-8F6A-59CF0B1363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782207"/>
            <a:ext cx="4995041" cy="1472707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0750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23EBC5-9CB9-5F47-8522-0760654314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0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1B3D29-C402-0647-B6F4-111D85F98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E81A1-2B73-7943-B162-3FC4E59EEF5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C80B164-817C-734C-B398-5B4A7BB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/>
          <a:p>
            <a:fld id="{EFC198D9-1FDF-5047-990D-0D8F6188C3C2}" type="datetime1">
              <a:rPr lang="fi-FI" smtClean="0"/>
              <a:t>27.9.2024</a:t>
            </a:fld>
            <a:endParaRPr lang="fi-F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9DC106F-522D-6A4E-9A2D-910AEEEC1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C5BF6EA-DAE5-A24F-9E29-3ECD816B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/>
          <a:p>
            <a:fld id="{EA98F53C-24DF-AE40-AA3A-0684284EB28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1E98B5-17DA-D64E-85E4-065595AB5A40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4E5E5C4C-DED9-C544-AD28-FA7FEF0C97F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218113" y="933102"/>
            <a:ext cx="6135687" cy="5177185"/>
          </a:xfrm>
        </p:spPr>
        <p:txBody>
          <a:bodyPr/>
          <a:lstStyle/>
          <a:p>
            <a:r>
              <a:rPr lang="fi-FI" dirty="0"/>
              <a:t>Lisää taulukko napsauttamalla keskeltä</a:t>
            </a:r>
          </a:p>
        </p:txBody>
      </p:sp>
    </p:spTree>
    <p:extLst>
      <p:ext uri="{BB962C8B-B14F-4D97-AF65-F5344CB8AC3E}">
        <p14:creationId xmlns:p14="http://schemas.microsoft.com/office/powerpoint/2010/main" val="3987411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Single Corner Rectangle 15">
            <a:extLst>
              <a:ext uri="{FF2B5EF4-FFF2-40B4-BE49-F238E27FC236}">
                <a16:creationId xmlns:a16="http://schemas.microsoft.com/office/drawing/2014/main" id="{44FD206C-D6B6-6B4C-9697-8D52E945C1B1}"/>
              </a:ext>
            </a:extLst>
          </p:cNvPr>
          <p:cNvSpPr/>
          <p:nvPr userDrawn="1"/>
        </p:nvSpPr>
        <p:spPr>
          <a:xfrm rot="10800000" flipH="1">
            <a:off x="3575222" y="-4732632"/>
            <a:ext cx="5461686" cy="4092140"/>
          </a:xfrm>
          <a:prstGeom prst="snip1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F20C376-AEAF-264B-9872-8D774423E6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37360" y="2144433"/>
            <a:ext cx="4483847" cy="3449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44A00700-1DEA-0345-BEDC-90BDB575F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69817"/>
            <a:ext cx="2946400" cy="29083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94D3C6F-AD4E-4B48-9E8F-36EF5F6332BF}"/>
              </a:ext>
            </a:extLst>
          </p:cNvPr>
          <p:cNvGrpSpPr/>
          <p:nvPr userDrawn="1"/>
        </p:nvGrpSpPr>
        <p:grpSpPr>
          <a:xfrm>
            <a:off x="1703859" y="1401719"/>
            <a:ext cx="5222458" cy="803190"/>
            <a:chOff x="1703859" y="1401719"/>
            <a:chExt cx="5222458" cy="80319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DEECD8-4260-704A-AF3D-A172C13DFC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3859" y="1401719"/>
              <a:ext cx="5222458" cy="0"/>
            </a:xfrm>
            <a:prstGeom prst="line">
              <a:avLst/>
            </a:prstGeom>
            <a:ln w="508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CC11284-6E7B-EF4B-86CA-F18B2EAE7EB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29259" y="1401719"/>
              <a:ext cx="0" cy="803190"/>
            </a:xfrm>
            <a:prstGeom prst="line">
              <a:avLst/>
            </a:prstGeom>
            <a:ln w="508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8EB9011-DA95-A646-A154-B92DD3D407B5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7326313" y="0"/>
            <a:ext cx="4865687" cy="6858000"/>
          </a:xfrm>
        </p:spPr>
        <p:txBody>
          <a:bodyPr/>
          <a:lstStyle/>
          <a:p>
            <a:r>
              <a:rPr lang="fi-FI" dirty="0"/>
              <a:t>Lisää kuva napsauttamalla keskeltä</a:t>
            </a:r>
          </a:p>
        </p:txBody>
      </p:sp>
    </p:spTree>
    <p:extLst>
      <p:ext uri="{BB962C8B-B14F-4D97-AF65-F5344CB8AC3E}">
        <p14:creationId xmlns:p14="http://schemas.microsoft.com/office/powerpoint/2010/main" val="271058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inaus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F20C376-AEAF-264B-9872-8D774423E6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37360" y="2144433"/>
            <a:ext cx="4483847" cy="3449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</p:txBody>
      </p:sp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44A00700-1DEA-0345-BEDC-90BDB575F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69817"/>
            <a:ext cx="2946400" cy="29083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94D3C6F-AD4E-4B48-9E8F-36EF5F6332BF}"/>
              </a:ext>
            </a:extLst>
          </p:cNvPr>
          <p:cNvGrpSpPr/>
          <p:nvPr userDrawn="1"/>
        </p:nvGrpSpPr>
        <p:grpSpPr>
          <a:xfrm>
            <a:off x="1703859" y="1401719"/>
            <a:ext cx="5222458" cy="803190"/>
            <a:chOff x="1703859" y="1401719"/>
            <a:chExt cx="5222458" cy="80319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0DEECD8-4260-704A-AF3D-A172C13DFC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3859" y="1401719"/>
              <a:ext cx="5222458" cy="0"/>
            </a:xfrm>
            <a:prstGeom prst="line">
              <a:avLst/>
            </a:prstGeom>
            <a:ln w="508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CC11284-6E7B-EF4B-86CA-F18B2EAE7EB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729259" y="1401719"/>
              <a:ext cx="0" cy="803190"/>
            </a:xfrm>
            <a:prstGeom prst="line">
              <a:avLst/>
            </a:prstGeom>
            <a:ln w="508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8EB9011-DA95-A646-A154-B92DD3D407B5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7326313" y="0"/>
            <a:ext cx="4865687" cy="6858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fi-FI" dirty="0"/>
              <a:t>Lisää kuva napsauttamalla keskeltä</a:t>
            </a:r>
          </a:p>
        </p:txBody>
      </p:sp>
    </p:spTree>
    <p:extLst>
      <p:ext uri="{BB962C8B-B14F-4D97-AF65-F5344CB8AC3E}">
        <p14:creationId xmlns:p14="http://schemas.microsoft.com/office/powerpoint/2010/main" val="3662061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petussivu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F2E00A-F295-5540-82B4-FE86311DA5DE}"/>
              </a:ext>
            </a:extLst>
          </p:cNvPr>
          <p:cNvSpPr/>
          <p:nvPr userDrawn="1"/>
        </p:nvSpPr>
        <p:spPr>
          <a:xfrm>
            <a:off x="321276" y="288324"/>
            <a:ext cx="11590638" cy="6334898"/>
          </a:xfrm>
          <a:prstGeom prst="rect">
            <a:avLst/>
          </a:prstGeom>
          <a:gradFill flip="none" rotWithShape="1">
            <a:gsLst>
              <a:gs pos="64000">
                <a:srgbClr val="3FAEBC">
                  <a:lumMod val="65000"/>
                  <a:lumOff val="35000"/>
                  <a:alpha val="95000"/>
                </a:srgbClr>
              </a:gs>
              <a:gs pos="0">
                <a:schemeClr val="accent1"/>
              </a:gs>
              <a:gs pos="100000">
                <a:schemeClr val="accent5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61DFF-55C7-4E49-8010-2E28ECCAB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4336" y="3942265"/>
            <a:ext cx="6331464" cy="852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B7A6F-7113-6546-BC21-2ED641155A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65621" y="2259623"/>
            <a:ext cx="6384326" cy="20257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231BF1-3E39-5247-99BC-494B16272F94}"/>
              </a:ext>
            </a:extLst>
          </p:cNvPr>
          <p:cNvSpPr txBox="1"/>
          <p:nvPr userDrawn="1"/>
        </p:nvSpPr>
        <p:spPr>
          <a:xfrm>
            <a:off x="5269916" y="5299783"/>
            <a:ext cx="3030567" cy="86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0" i="0" kern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Malmin kauppatie 26</a:t>
            </a:r>
          </a:p>
          <a:p>
            <a:r>
              <a:rPr lang="fi-FI" sz="1400" b="0" i="0" kern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00700 Helsinki</a:t>
            </a:r>
            <a:endParaRPr lang="fi-FI" sz="1400" b="0" i="0" u="none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000"/>
              </a:spcBef>
            </a:pPr>
            <a:r>
              <a:rPr lang="fi-FI" sz="1400" b="0" i="0" u="none" kern="120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etunimi.sukunimi@mtkl.fi</a:t>
            </a:r>
            <a:endParaRPr lang="fi-FI" sz="1400" b="0" i="0" u="none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93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TKL-logo-Versio1-HD-lisätekstit-20190131.mp4">
            <a:hlinkClick r:id="" action="ppaction://media"/>
            <a:extLst>
              <a:ext uri="{FF2B5EF4-FFF2-40B4-BE49-F238E27FC236}">
                <a16:creationId xmlns:a16="http://schemas.microsoft.com/office/drawing/2014/main" id="{6202E42B-0FFA-F744-AA99-14CB0C0B2A0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0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74EEFC-640F-4D4A-8689-1643612984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0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23838" cy="43513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r>
              <a:rPr lang="en-US" dirty="0"/>
              <a:t>. </a:t>
            </a:r>
            <a:r>
              <a:rPr lang="fi-FI" dirty="0"/>
              <a:t>Tässä käytössä luettelomerkki.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B14D-90DB-844B-A321-553102D6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104C8D-E83D-0440-BE07-64A2516B4929}" type="datetime1">
              <a:rPr lang="fi-FI" smtClean="0"/>
              <a:t>27.9.2024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FA2E-F299-594A-AF21-FC24D4A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62337-0A8C-DF47-96E5-3FBD570D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A98F53C-24DF-AE40-AA3A-0684284EB28B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8870-F806-5D40-94E9-68F29F8B802C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896B7D-A17A-804E-B2AD-F6F92C019D96}"/>
              </a:ext>
            </a:extLst>
          </p:cNvPr>
          <p:cNvSpPr/>
          <p:nvPr userDrawn="1"/>
        </p:nvSpPr>
        <p:spPr>
          <a:xfrm>
            <a:off x="12071554" y="0"/>
            <a:ext cx="120445" cy="6867061"/>
          </a:xfrm>
          <a:prstGeom prst="rect">
            <a:avLst/>
          </a:prstGeom>
          <a:gradFill flip="none" rotWithShape="1">
            <a:gsLst>
              <a:gs pos="64000">
                <a:srgbClr val="3FAEBC">
                  <a:lumMod val="65000"/>
                  <a:lumOff val="35000"/>
                  <a:alpha val="95000"/>
                </a:srgbClr>
              </a:gs>
              <a:gs pos="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6343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sivu_ei sisennyst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74EEFC-640F-4D4A-8689-1643612984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0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23838" cy="43513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r>
              <a:rPr lang="en-US" dirty="0"/>
              <a:t>. </a:t>
            </a:r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luettelomerkki</a:t>
            </a:r>
            <a:r>
              <a:rPr lang="en-US" dirty="0"/>
              <a:t> </a:t>
            </a:r>
            <a:r>
              <a:rPr lang="en-US" dirty="0" err="1"/>
              <a:t>poistettu</a:t>
            </a:r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B14D-90DB-844B-A321-553102D6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2104C8D-E83D-0440-BE07-64A2516B4929}" type="datetime1">
              <a:rPr lang="fi-FI" smtClean="0"/>
              <a:t>27.9.2024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FA2E-F299-594A-AF21-FC24D4A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62337-0A8C-DF47-96E5-3FBD570D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A98F53C-24DF-AE40-AA3A-0684284EB28B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8870-F806-5D40-94E9-68F29F8B802C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896B7D-A17A-804E-B2AD-F6F92C019D96}"/>
              </a:ext>
            </a:extLst>
          </p:cNvPr>
          <p:cNvSpPr/>
          <p:nvPr userDrawn="1"/>
        </p:nvSpPr>
        <p:spPr>
          <a:xfrm>
            <a:off x="12071554" y="0"/>
            <a:ext cx="120445" cy="6867061"/>
          </a:xfrm>
          <a:prstGeom prst="rect">
            <a:avLst/>
          </a:prstGeom>
          <a:gradFill flip="none" rotWithShape="1">
            <a:gsLst>
              <a:gs pos="64000">
                <a:srgbClr val="3FAEBC">
                  <a:lumMod val="65000"/>
                  <a:lumOff val="35000"/>
                  <a:alpha val="95000"/>
                </a:srgbClr>
              </a:gs>
              <a:gs pos="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399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9E5F6-2820-4047-BBC2-F35FD2F35C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0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97113"/>
            <a:ext cx="10523838" cy="3879850"/>
          </a:xfrm>
        </p:spPr>
        <p:txBody>
          <a:bodyPr/>
          <a:lstStyle/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B14D-90DB-844B-A321-553102D6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/>
          <a:p>
            <a:fld id="{EFC198D9-1FDF-5047-990D-0D8F6188C3C2}" type="datetime1">
              <a:rPr lang="fi-FI" smtClean="0"/>
              <a:t>27.9.2024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FA2E-F299-594A-AF21-FC24D4A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62337-0A8C-DF47-96E5-3FBD570D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/>
          <a:p>
            <a:fld id="{EA98F53C-24DF-AE40-AA3A-0684284EB28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8870-F806-5D40-94E9-68F29F8B802C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FFADF5-8D8E-6B41-8650-779B42E568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798638"/>
            <a:ext cx="10515600" cy="4984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66061C-0644-0E4B-BC06-A3628926C34E}"/>
              </a:ext>
            </a:extLst>
          </p:cNvPr>
          <p:cNvSpPr/>
          <p:nvPr userDrawn="1"/>
        </p:nvSpPr>
        <p:spPr>
          <a:xfrm>
            <a:off x="12071554" y="0"/>
            <a:ext cx="120445" cy="6867061"/>
          </a:xfrm>
          <a:prstGeom prst="rect">
            <a:avLst/>
          </a:prstGeom>
          <a:gradFill flip="none" rotWithShape="1">
            <a:gsLst>
              <a:gs pos="64000">
                <a:srgbClr val="3FAEBC">
                  <a:lumMod val="65000"/>
                  <a:lumOff val="35000"/>
                  <a:alpha val="95000"/>
                </a:srgbClr>
              </a:gs>
              <a:gs pos="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364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9E5F6-2820-4047-BBC2-F35FD2F35C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0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97113"/>
            <a:ext cx="10523838" cy="38798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r>
              <a:rPr lang="en-US" dirty="0"/>
              <a:t>. </a:t>
            </a:r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luettelomerkintä</a:t>
            </a:r>
            <a:r>
              <a:rPr lang="en-US" dirty="0"/>
              <a:t> </a:t>
            </a:r>
            <a:r>
              <a:rPr lang="en-US" dirty="0" err="1"/>
              <a:t>poistettu</a:t>
            </a:r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B14D-90DB-844B-A321-553102D6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/>
          <a:p>
            <a:fld id="{EFC198D9-1FDF-5047-990D-0D8F6188C3C2}" type="datetime1">
              <a:rPr lang="fi-FI" smtClean="0"/>
              <a:t>27.9.2024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FA2E-F299-594A-AF21-FC24D4A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62337-0A8C-DF47-96E5-3FBD570D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/>
          <a:p>
            <a:fld id="{EA98F53C-24DF-AE40-AA3A-0684284EB28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8870-F806-5D40-94E9-68F29F8B802C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FFADF5-8D8E-6B41-8650-779B42E568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798638"/>
            <a:ext cx="10515600" cy="4984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väliotsikkkoa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9DCD22-AC06-5240-A0F4-E61D602B8E7A}"/>
              </a:ext>
            </a:extLst>
          </p:cNvPr>
          <p:cNvSpPr/>
          <p:nvPr userDrawn="1"/>
        </p:nvSpPr>
        <p:spPr>
          <a:xfrm>
            <a:off x="12071554" y="0"/>
            <a:ext cx="120445" cy="6867061"/>
          </a:xfrm>
          <a:prstGeom prst="rect">
            <a:avLst/>
          </a:prstGeom>
          <a:gradFill flip="none" rotWithShape="1">
            <a:gsLst>
              <a:gs pos="64000">
                <a:srgbClr val="3FAEBC">
                  <a:lumMod val="65000"/>
                  <a:lumOff val="35000"/>
                  <a:alpha val="95000"/>
                </a:srgbClr>
              </a:gs>
              <a:gs pos="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961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teksti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4D1626-927C-184F-8303-AEA280457E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2182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B14D-90DB-844B-A321-553102D6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/>
          <a:p>
            <a:fld id="{64DBF986-0DBB-C441-AC8A-71E8803ACDE4}" type="datetime1">
              <a:rPr lang="fi-FI" smtClean="0"/>
              <a:t>27.9.2024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FA2E-F299-594A-AF21-FC24D4A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62337-0A8C-DF47-96E5-3FBD570D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/>
          <a:p>
            <a:fld id="{EA98F53C-24DF-AE40-AA3A-0684284EB28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8870-F806-5D40-94E9-68F29F8B802C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icture 18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DDCC66B3-BFCB-934B-983F-618CB2E48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243"/>
          <a:stretch/>
        </p:blipFill>
        <p:spPr>
          <a:xfrm>
            <a:off x="6232633" y="1825625"/>
            <a:ext cx="59889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4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_teksti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94D1626-927C-184F-8303-AEA280457E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2182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r>
              <a:rPr lang="en-US" dirty="0"/>
              <a:t>. </a:t>
            </a:r>
            <a:r>
              <a:rPr lang="en-US" dirty="0" err="1"/>
              <a:t>Tarvittaessa</a:t>
            </a:r>
            <a:r>
              <a:rPr lang="en-US" dirty="0"/>
              <a:t> </a:t>
            </a:r>
            <a:r>
              <a:rPr lang="en-US" dirty="0" err="1"/>
              <a:t>poista</a:t>
            </a:r>
            <a:r>
              <a:rPr lang="en-US" dirty="0"/>
              <a:t> </a:t>
            </a:r>
            <a:r>
              <a:rPr lang="en-US" dirty="0" err="1"/>
              <a:t>luettelomerkintä</a:t>
            </a:r>
            <a:r>
              <a:rPr lang="en-US" dirty="0"/>
              <a:t> </a:t>
            </a:r>
            <a:r>
              <a:rPr lang="en-US" dirty="0" err="1"/>
              <a:t>Aloitus-välilehden</a:t>
            </a:r>
            <a:r>
              <a:rPr lang="en-US" dirty="0"/>
              <a:t> </a:t>
            </a:r>
            <a:r>
              <a:rPr lang="en-US" dirty="0" err="1"/>
              <a:t>luettelomerkki-painikkeesta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B14D-90DB-844B-A321-553102D6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/>
          <a:p>
            <a:fld id="{64DBF986-0DBB-C441-AC8A-71E8803ACDE4}" type="datetime1">
              <a:rPr lang="fi-FI" smtClean="0"/>
              <a:t>27.9.2024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FA2E-F299-594A-AF21-FC24D4A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62337-0A8C-DF47-96E5-3FBD570D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/>
          <a:p>
            <a:fld id="{EA98F53C-24DF-AE40-AA3A-0684284EB28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8870-F806-5D40-94E9-68F29F8B802C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45C447-1C05-114B-8AF1-6EB2AEB6F5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54749" y="1825624"/>
            <a:ext cx="5937251" cy="4353984"/>
          </a:xfrm>
        </p:spPr>
        <p:txBody>
          <a:bodyPr/>
          <a:lstStyle/>
          <a:p>
            <a:r>
              <a:rPr lang="fi-FI" dirty="0"/>
              <a:t>Lisää kuva napsauttamalla keskeltä</a:t>
            </a:r>
          </a:p>
        </p:txBody>
      </p:sp>
    </p:spTree>
    <p:extLst>
      <p:ext uri="{BB962C8B-B14F-4D97-AF65-F5344CB8AC3E}">
        <p14:creationId xmlns:p14="http://schemas.microsoft.com/office/powerpoint/2010/main" val="345021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_teksti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1FDADF-375B-C140-8C41-9998F3F43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4971" y="0"/>
            <a:ext cx="957029" cy="933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67922B-65D2-D14F-92C1-A78447B81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30431-D90B-1647-9101-143F31A6B8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297113"/>
            <a:ext cx="5257800" cy="387985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2B14D-90DB-844B-A321-553102D67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8684"/>
            <a:ext cx="2743200" cy="365125"/>
          </a:xfrm>
        </p:spPr>
        <p:txBody>
          <a:bodyPr/>
          <a:lstStyle/>
          <a:p>
            <a:fld id="{D5DCFE93-0E19-1043-98AF-4C29DD0CDA68}" type="datetime1">
              <a:rPr lang="fi-FI" smtClean="0"/>
              <a:t>27.9.2024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2FA2E-F299-594A-AF21-FC24D4A9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98684"/>
            <a:ext cx="41148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62337-0A8C-DF47-96E5-3FBD570D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8684"/>
            <a:ext cx="2743200" cy="365125"/>
          </a:xfrm>
        </p:spPr>
        <p:txBody>
          <a:bodyPr/>
          <a:lstStyle/>
          <a:p>
            <a:fld id="{EA98F53C-24DF-AE40-AA3A-0684284EB28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88870-F806-5D40-94E9-68F29F8B802C}"/>
              </a:ext>
            </a:extLst>
          </p:cNvPr>
          <p:cNvSpPr/>
          <p:nvPr userDrawn="1"/>
        </p:nvSpPr>
        <p:spPr>
          <a:xfrm>
            <a:off x="10365260" y="6606143"/>
            <a:ext cx="996778" cy="115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CC66B3-BFCB-934B-983F-618CB2E48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697"/>
          <a:stretch/>
        </p:blipFill>
        <p:spPr>
          <a:xfrm>
            <a:off x="6232633" y="1825625"/>
            <a:ext cx="5959368" cy="43513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8A5B64-6FB4-854E-86A5-3923FD6EBD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798638"/>
            <a:ext cx="5257800" cy="4984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väliotsikkoa</a:t>
            </a:r>
            <a:r>
              <a:rPr lang="en-US" dirty="0"/>
              <a:t> </a:t>
            </a:r>
            <a:r>
              <a:rPr lang="en-US" dirty="0" err="1"/>
              <a:t>napsautt</a:t>
            </a:r>
            <a:r>
              <a:rPr lang="en-US" dirty="0"/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462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564E98-F298-5A44-93DC-61DB700D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6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otsikon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575D9-B6AF-6F4F-BC04-8D75AC694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Muokkaa</a:t>
            </a:r>
            <a:r>
              <a:rPr lang="en-US" dirty="0"/>
              <a:t> </a:t>
            </a:r>
            <a:r>
              <a:rPr lang="en-US" dirty="0" err="1"/>
              <a:t>tekstin</a:t>
            </a:r>
            <a:r>
              <a:rPr lang="en-US" dirty="0"/>
              <a:t> </a:t>
            </a:r>
            <a:r>
              <a:rPr lang="en-US" dirty="0" err="1"/>
              <a:t>perustyyliä</a:t>
            </a:r>
            <a:r>
              <a:rPr lang="en-US" dirty="0"/>
              <a:t> </a:t>
            </a:r>
            <a:r>
              <a:rPr lang="en-US" dirty="0" err="1"/>
              <a:t>napsauttamalla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98B01-1F05-4E4C-B1AB-D356E0489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BBD1B21-ABA2-EA46-962D-D96244C13327}" type="datetime1">
              <a:rPr lang="fi-FI" smtClean="0"/>
              <a:t>27.9.2024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CA5D5-54B8-5B48-94B6-D21E0FE2D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92300" y="6356350"/>
            <a:ext cx="6261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55668-EF6B-9944-9FF9-2FE9D971E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A98F53C-24DF-AE40-AA3A-0684284EB28B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780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4" r:id="rId4"/>
    <p:sldLayoutId id="2147483672" r:id="rId5"/>
    <p:sldLayoutId id="2147483675" r:id="rId6"/>
    <p:sldLayoutId id="2147483680" r:id="rId7"/>
    <p:sldLayoutId id="2147483673" r:id="rId8"/>
    <p:sldLayoutId id="2147483666" r:id="rId9"/>
    <p:sldLayoutId id="2147483679" r:id="rId10"/>
    <p:sldLayoutId id="2147483668" r:id="rId11"/>
    <p:sldLayoutId id="2147483669" r:id="rId12"/>
    <p:sldLayoutId id="2147483670" r:id="rId13"/>
    <p:sldLayoutId id="2147483656" r:id="rId14"/>
    <p:sldLayoutId id="2147483678" r:id="rId15"/>
    <p:sldLayoutId id="2147483671" r:id="rId16"/>
    <p:sldLayoutId id="2147483677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accent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45A6CC9-CD00-A947-872A-E7BBFC17C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348" y="4735674"/>
            <a:ext cx="5317435" cy="866692"/>
          </a:xfrm>
        </p:spPr>
        <p:txBody>
          <a:bodyPr/>
          <a:lstStyle/>
          <a:p>
            <a:r>
              <a:rPr lang="fi-FI" dirty="0"/>
              <a:t>Lions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DABC5-2F4D-2D4D-AF33-EC22C5FCD3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Tarmo Raatikainen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524C7-2C68-E34F-ADC7-EA500BAF2C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2024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4527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2337360" y="1836320"/>
            <a:ext cx="4053501" cy="3449970"/>
          </a:xfrm>
        </p:spPr>
        <p:txBody>
          <a:bodyPr>
            <a:normAutofit/>
          </a:bodyPr>
          <a:lstStyle/>
          <a:p>
            <a:r>
              <a:rPr lang="fi-FI" sz="4000" dirty="0"/>
              <a:t>Nuorten syrjäytyminen</a:t>
            </a:r>
          </a:p>
        </p:txBody>
      </p:sp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r="14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510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22" y="476169"/>
            <a:ext cx="10515600" cy="1086078"/>
          </a:xfrm>
        </p:spPr>
        <p:txBody>
          <a:bodyPr>
            <a:noAutofit/>
          </a:bodyPr>
          <a:lstStyle/>
          <a:p>
            <a:r>
              <a:rPr lang="fi-FI" sz="3000" dirty="0">
                <a:latin typeface="Tahoma"/>
                <a:ea typeface="Tahoma"/>
                <a:cs typeface="Tahoma"/>
              </a:rPr>
              <a:t>Nuorten syrjäytymisen ehkäisy on monimutkainen haaste, mutta siihen on olemassa useita tehokkaita keinoja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70" y="1865933"/>
            <a:ext cx="10114722" cy="429370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Tahoma"/>
                <a:ea typeface="Tahoma"/>
                <a:cs typeface="Tahoma"/>
              </a:rPr>
              <a:t>Osallisuuden lisääminen: </a:t>
            </a:r>
            <a:r>
              <a:rPr lang="fi-FI" dirty="0">
                <a:latin typeface="Tahoma"/>
                <a:ea typeface="Tahoma"/>
                <a:cs typeface="Tahoma"/>
              </a:rPr>
              <a:t>Nuorten osallistuminen yhteisön toimintaan, kuten harrastuksiin, vapaaehtoistyöhön ja nuorisotoimintaan, voi vahvistaa heidän yhteisöllisyyden tunnettaan ja vähentää syrjäytymisen riskiä.</a:t>
            </a:r>
            <a:endParaRPr lang="fi-FI" b="1" dirty="0">
              <a:latin typeface="Tahoma"/>
              <a:ea typeface="Tahoma"/>
              <a:cs typeface="Tahoma"/>
            </a:endParaRPr>
          </a:p>
          <a:p>
            <a:r>
              <a:rPr lang="fi-FI" b="1" dirty="0">
                <a:latin typeface="Tahoma"/>
                <a:ea typeface="Tahoma"/>
                <a:cs typeface="Tahoma"/>
              </a:rPr>
              <a:t>Koulutus ja työllisyys: </a:t>
            </a:r>
            <a:r>
              <a:rPr lang="fi-FI" dirty="0">
                <a:latin typeface="Tahoma"/>
                <a:ea typeface="Tahoma"/>
                <a:cs typeface="Tahoma"/>
              </a:rPr>
              <a:t>Varmistamalla, että nuorilla on pääsy laadukkaaseen koulutukseen ja työllistymismahdollisuuksiin, voidaan ehkäistä syrjäytymistä. Tämä sisältää myös oppilaanohjauksen ja ammatinvalinnan tuen.</a:t>
            </a:r>
            <a:endParaRPr lang="fi-FI" b="1" dirty="0">
              <a:latin typeface="Tahoma"/>
              <a:ea typeface="Tahoma"/>
              <a:cs typeface="Tahoma"/>
            </a:endParaRPr>
          </a:p>
          <a:p>
            <a:r>
              <a:rPr lang="fi-FI" b="1" dirty="0">
                <a:latin typeface="Tahoma"/>
                <a:ea typeface="Tahoma"/>
                <a:cs typeface="Tahoma"/>
              </a:rPr>
              <a:t>Mielenterveyspalvelut: </a:t>
            </a:r>
            <a:r>
              <a:rPr lang="fi-FI" dirty="0">
                <a:latin typeface="Tahoma"/>
                <a:ea typeface="Tahoma"/>
                <a:cs typeface="Tahoma"/>
              </a:rPr>
              <a:t>Mielenterveysongelmat ovat merkittävä syrjäytymisen riskitekijä. Tarjoamalla helposti saatavilla olevia mielenterveyspalveluja ja tukea, voidaan auttaa nuoria selviytymään haasteistaan.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0067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6" y="317143"/>
            <a:ext cx="10515600" cy="1086078"/>
          </a:xfrm>
        </p:spPr>
        <p:txBody>
          <a:bodyPr>
            <a:noAutofit/>
          </a:bodyPr>
          <a:lstStyle/>
          <a:p>
            <a:r>
              <a:rPr lang="fi-FI" sz="3000" dirty="0">
                <a:latin typeface="Tahoma"/>
                <a:ea typeface="Tahoma"/>
                <a:cs typeface="Tahoma"/>
              </a:rPr>
              <a:t>Nuorten syrjäytymisen ehkäisy on monimutkainen haaste, mutta siihen on olemassa useita tehokkaita keinoja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6" y="1657109"/>
            <a:ext cx="10512953" cy="46415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Tahoma"/>
                <a:ea typeface="Tahoma"/>
                <a:cs typeface="Tahoma"/>
              </a:rPr>
              <a:t>Perheiden tukeminen: </a:t>
            </a:r>
            <a:r>
              <a:rPr lang="fi-FI" dirty="0">
                <a:latin typeface="Tahoma"/>
                <a:ea typeface="Tahoma"/>
                <a:cs typeface="Tahoma"/>
              </a:rPr>
              <a:t>Perheen hyvinvointi vaikuttaa suoraan nuoren hyvinvointiin. Tukemalla perheitä esimerkiksi taloudellisesti tai tarjoamalla vanhemmuustukea, voidaan vähentää nuorten syrjäytymisen riskiä.</a:t>
            </a:r>
            <a:endParaRPr lang="fi-FI" b="1" dirty="0">
              <a:latin typeface="Tahoma"/>
              <a:ea typeface="Tahoma"/>
              <a:cs typeface="Tahoma"/>
            </a:endParaRPr>
          </a:p>
          <a:p>
            <a:r>
              <a:rPr lang="fi-FI" b="1" dirty="0">
                <a:latin typeface="Tahoma"/>
                <a:ea typeface="Tahoma"/>
                <a:cs typeface="Tahoma"/>
              </a:rPr>
              <a:t>Vertaisryhmät ja mentorointi: </a:t>
            </a:r>
            <a:r>
              <a:rPr lang="fi-FI" dirty="0">
                <a:latin typeface="Tahoma"/>
                <a:ea typeface="Tahoma"/>
                <a:cs typeface="Tahoma"/>
              </a:rPr>
              <a:t>Vertaisryhmät ja mentorit voivat tarjota nuorille tukea ja roolimalleja, jotka auttavat heitä navigoimaan elämän haasteissa.</a:t>
            </a:r>
            <a:endParaRPr lang="fi-FI" b="1" dirty="0">
              <a:latin typeface="Tahoma"/>
              <a:ea typeface="Tahoma"/>
              <a:cs typeface="Tahoma"/>
            </a:endParaRPr>
          </a:p>
          <a:p>
            <a:r>
              <a:rPr lang="fi-FI" b="1" dirty="0">
                <a:latin typeface="Tahoma"/>
                <a:ea typeface="Tahoma"/>
                <a:cs typeface="Tahoma"/>
              </a:rPr>
              <a:t>Peruspalvelujen saatavuus: </a:t>
            </a:r>
            <a:r>
              <a:rPr lang="fi-FI" dirty="0">
                <a:latin typeface="Tahoma"/>
                <a:ea typeface="Tahoma"/>
                <a:cs typeface="Tahoma"/>
              </a:rPr>
              <a:t>Varmistamalla, että nuorilla on pääsy peruspalveluihin, kuten terveydenhuoltoon ja sosiaalipalveluihin, voidaan tukea heidän kokonaisvaltaista hyvinvointiaan.</a:t>
            </a:r>
            <a:br>
              <a:rPr lang="fi-FI" dirty="0">
                <a:latin typeface="Tahoma"/>
                <a:ea typeface="Tahoma"/>
                <a:cs typeface="Tahoma"/>
              </a:rPr>
            </a:br>
            <a:endParaRPr lang="fi-FI" b="1" dirty="0">
              <a:latin typeface="Tahoma"/>
              <a:ea typeface="Tahoma"/>
              <a:cs typeface="Tahoma"/>
            </a:endParaRPr>
          </a:p>
          <a:p>
            <a:pPr algn="ctr"/>
            <a:r>
              <a:rPr lang="fi-FI" b="1" dirty="0">
                <a:latin typeface="Tahoma"/>
                <a:ea typeface="Tahoma"/>
                <a:cs typeface="Tahoma"/>
              </a:rPr>
              <a:t>Nämä toimenpiteet yhdessä voivat merkittävästi vähentää</a:t>
            </a:r>
            <a:br>
              <a:rPr lang="fi-FI" b="1" dirty="0">
                <a:latin typeface="Tahoma"/>
                <a:ea typeface="Tahoma"/>
                <a:cs typeface="Tahoma"/>
              </a:rPr>
            </a:br>
            <a:r>
              <a:rPr lang="fi-FI" b="1" dirty="0">
                <a:latin typeface="Tahoma"/>
                <a:ea typeface="Tahoma"/>
                <a:cs typeface="Tahoma"/>
              </a:rPr>
              <a:t>nuorten syrjäytymistä ja parantaa heidän elämänlaatuaan.</a:t>
            </a:r>
            <a:endParaRPr lang="fi-FI" dirty="0">
              <a:latin typeface="Tahoma"/>
              <a:ea typeface="Tahoma"/>
              <a:cs typeface="Tahoma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3054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2337360" y="1836320"/>
            <a:ext cx="4053501" cy="3449970"/>
          </a:xfrm>
        </p:spPr>
        <p:txBody>
          <a:bodyPr>
            <a:normAutofit/>
          </a:bodyPr>
          <a:lstStyle/>
          <a:p>
            <a:r>
              <a:rPr lang="fi-FI" sz="3600" dirty="0"/>
              <a:t>Mieli ry </a:t>
            </a:r>
            <a:br>
              <a:rPr lang="fi-FI" sz="3600" dirty="0"/>
            </a:br>
            <a:r>
              <a:rPr lang="fi-FI" sz="3600" dirty="0"/>
              <a:t>ja MTKL </a:t>
            </a:r>
          </a:p>
        </p:txBody>
      </p:sp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r="14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015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6" y="194191"/>
            <a:ext cx="10515600" cy="1086078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Tahoma"/>
                <a:ea typeface="Tahoma"/>
                <a:cs typeface="Tahoma"/>
              </a:rPr>
              <a:t>Mieli ry ja MTKL, Yhteiset arvot ja toimintatavat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6" y="1238757"/>
            <a:ext cx="10512953" cy="50599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Tahoma"/>
                <a:ea typeface="Tahoma"/>
                <a:cs typeface="Tahoma"/>
              </a:rPr>
              <a:t>Mielenterveyden edistäminen: </a:t>
            </a:r>
            <a:r>
              <a:rPr lang="fi-FI" dirty="0">
                <a:latin typeface="Tahoma"/>
                <a:ea typeface="Tahoma"/>
                <a:cs typeface="Tahoma"/>
              </a:rPr>
              <a:t>Molemmat järjestöt keskittyvät mielenterveyden edistämiseen ja ongelmien ehkäisyyn. He tarjoavat tukea ja apua mielenterveysongelmia kokeneille ihmisille ja heidän läheisilleen.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Vertaistuki: </a:t>
            </a:r>
            <a:r>
              <a:rPr lang="fi-FI" dirty="0">
                <a:latin typeface="Tahoma"/>
                <a:ea typeface="Tahoma"/>
                <a:cs typeface="Tahoma"/>
              </a:rPr>
              <a:t>Vertaistuen merkitys on keskeinen molemmille järjestöille. 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fi-FI" dirty="0">
                <a:latin typeface="Tahoma"/>
                <a:ea typeface="Tahoma"/>
                <a:cs typeface="Tahoma"/>
              </a:rPr>
              <a:t>He järjestävät vertaistukiryhmiä ja tarjoavat mahdollisuuksia jakaa kokemuksia muiden samankaltaisessa tilanteessa olevien kanssa.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Koulutus ja neuvonta: </a:t>
            </a:r>
            <a:r>
              <a:rPr lang="fi-FI" dirty="0">
                <a:latin typeface="Tahoma"/>
                <a:ea typeface="Tahoma"/>
                <a:cs typeface="Tahoma"/>
              </a:rPr>
              <a:t>Molemmat järjestöt tarjoavat koulutuksia ja neuvontapalveluja mielenterveysongelmia kokeneille sekä heidän läheisilleen. He pyrkivät lisäämään tietoisuutta mielenterveydestä ja tarjoamaan työkaluja mielenterveyden vahvistamiseen.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Edunvalvonta: </a:t>
            </a:r>
            <a:r>
              <a:rPr lang="fi-FI" dirty="0">
                <a:latin typeface="Tahoma"/>
                <a:ea typeface="Tahoma"/>
                <a:cs typeface="Tahoma"/>
              </a:rPr>
              <a:t>Molemmat järjestöt toimivat mielenterveysongelmia kokeneiden ihmisten edunvalvojina ja pyrkivät vaikuttamaan mielenterveyspalvelujen kehittämiseen ja lainsäädäntöön.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5725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6" y="194191"/>
            <a:ext cx="10515600" cy="1086078"/>
          </a:xfrm>
        </p:spPr>
        <p:txBody>
          <a:bodyPr>
            <a:normAutofit/>
          </a:bodyPr>
          <a:lstStyle/>
          <a:p>
            <a:r>
              <a:rPr lang="fi-FI" dirty="0">
                <a:latin typeface="Tahoma"/>
                <a:ea typeface="Tahoma"/>
                <a:cs typeface="Tahoma"/>
              </a:rPr>
              <a:t>Mieli ry ja MTKL, Eroavaisuudet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6" y="1238757"/>
            <a:ext cx="10728968" cy="50599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Tahoma"/>
                <a:ea typeface="Tahoma"/>
                <a:cs typeface="Tahoma"/>
              </a:rPr>
              <a:t>Kohderyhmä: </a:t>
            </a:r>
            <a:r>
              <a:rPr lang="fi-FI" dirty="0">
                <a:latin typeface="Tahoma"/>
                <a:ea typeface="Tahoma"/>
                <a:cs typeface="Tahoma"/>
              </a:rPr>
              <a:t>MIELI ry:n toiminta on laajemmin suunnattu kaikille mielenterveyden edistämisestä kiinnostuneille, kun taas Mielenterveyden keskusliitto (MTKL) keskittyy erityisesti mielenterveysongelmia itse 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fi-FI" dirty="0">
                <a:latin typeface="Tahoma"/>
                <a:ea typeface="Tahoma"/>
                <a:cs typeface="Tahoma"/>
              </a:rPr>
              <a:t>kokeneisiin ihmisiin.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Toiminnan laajuus: </a:t>
            </a:r>
            <a:r>
              <a:rPr lang="fi-FI" dirty="0">
                <a:latin typeface="Tahoma"/>
                <a:ea typeface="Tahoma"/>
                <a:cs typeface="Tahoma"/>
              </a:rPr>
              <a:t>MIELI ry toimii valtakunnallisesti ja sillä on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fi-FI" dirty="0">
                <a:latin typeface="Tahoma"/>
                <a:ea typeface="Tahoma"/>
                <a:cs typeface="Tahoma"/>
              </a:rPr>
              <a:t>54 paikallista jäsenjärjestöä sekä 32 valtakunnallista järjestöä. 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fi-FI" dirty="0" err="1">
                <a:latin typeface="Tahoma"/>
                <a:ea typeface="Tahoma"/>
                <a:cs typeface="Tahoma"/>
              </a:rPr>
              <a:t>MTKL:lla</a:t>
            </a:r>
            <a:r>
              <a:rPr lang="fi-FI" dirty="0">
                <a:latin typeface="Tahoma"/>
                <a:ea typeface="Tahoma"/>
                <a:cs typeface="Tahoma"/>
              </a:rPr>
              <a:t> on yli 140 mielenterveysyhdistystä eri puolilla maata.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Palvelut: </a:t>
            </a:r>
            <a:r>
              <a:rPr lang="fi-FI" dirty="0">
                <a:latin typeface="Tahoma"/>
                <a:ea typeface="Tahoma"/>
                <a:cs typeface="Tahoma"/>
              </a:rPr>
              <a:t>MIELI ry tarjoaa laajan valikoiman palveluja, kuten kriisipuhelimen, kriisikeskuksia ja itsemurhien ehkäisykeskuksia. MTKL keskittyy enemmän vertaistukeen, neuvontaan ja koulutuksiin sekä liikunta- ja kulttuuritoimintaan.</a:t>
            </a:r>
          </a:p>
          <a:p>
            <a:pPr algn="ctr"/>
            <a:r>
              <a:rPr lang="fi-FI" b="1" dirty="0">
                <a:latin typeface="Tahoma"/>
                <a:ea typeface="Tahoma"/>
                <a:cs typeface="Tahoma"/>
              </a:rPr>
              <a:t>Nämä erot ja yhtäläisyydet auttavat molempia järjestöjä</a:t>
            </a:r>
            <a:br>
              <a:rPr lang="fi-FI" b="1" dirty="0">
                <a:latin typeface="Tahoma"/>
                <a:ea typeface="Tahoma"/>
                <a:cs typeface="Tahoma"/>
              </a:rPr>
            </a:br>
            <a:r>
              <a:rPr lang="fi-FI" b="1" dirty="0">
                <a:latin typeface="Tahoma"/>
                <a:ea typeface="Tahoma"/>
                <a:cs typeface="Tahoma"/>
              </a:rPr>
              <a:t>tukemaan mielenterveysongelmia kokeneita ihmisiä </a:t>
            </a:r>
            <a:br>
              <a:rPr lang="fi-FI" b="1" dirty="0">
                <a:latin typeface="Tahoma"/>
                <a:ea typeface="Tahoma"/>
                <a:cs typeface="Tahoma"/>
              </a:rPr>
            </a:br>
            <a:r>
              <a:rPr lang="fi-FI" b="1" dirty="0">
                <a:latin typeface="Tahoma"/>
                <a:ea typeface="Tahoma"/>
                <a:cs typeface="Tahoma"/>
              </a:rPr>
              <a:t>ja edistämään mielenterveyttä Suomessa.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7187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806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07435" y="548680"/>
            <a:ext cx="9042400" cy="1600200"/>
          </a:xfrm>
        </p:spPr>
        <p:txBody>
          <a:bodyPr>
            <a:normAutofit/>
          </a:bodyPr>
          <a:lstStyle/>
          <a:p>
            <a:r>
              <a:rPr lang="fi-FI" dirty="0"/>
              <a:t>Mielenterveyden keskusliitto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07435" y="2276872"/>
            <a:ext cx="10058400" cy="3886200"/>
          </a:xfrm>
        </p:spPr>
        <p:txBody>
          <a:bodyPr/>
          <a:lstStyle/>
          <a:p>
            <a:r>
              <a:rPr lang="fi-FI" dirty="0"/>
              <a:t>Mielenterveyden keskusliitto valvoo ja ajaa mielenterveyspotilaiden, mielenterveyskuntoutujien ja heidän läheistensä etuja yhteiskunnassa, toimii asiantuntijana heitä koskevissa kysymyksissä ja kehittää tarvittavia palveluja.</a:t>
            </a:r>
          </a:p>
          <a:p>
            <a:r>
              <a:rPr lang="fi-FI" dirty="0"/>
              <a:t>Toiminnan punainen lanka on vapaaehtoisuus ja vertaistuki. Toiminnassa yhdistetään kokemusasiantuntemus ja ammatillisuus.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43410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4" y="559316"/>
            <a:ext cx="10515600" cy="706587"/>
          </a:xfrm>
        </p:spPr>
        <p:txBody>
          <a:bodyPr/>
          <a:lstStyle/>
          <a:p>
            <a:r>
              <a:rPr lang="fi-FI" dirty="0">
                <a:latin typeface="Tahoma"/>
                <a:ea typeface="Tahoma"/>
                <a:cs typeface="Tahoma"/>
              </a:rPr>
              <a:t>Tarmo Raatikainen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889" y="1440481"/>
            <a:ext cx="9257311" cy="485820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Valtuuston puheenjohtaja, Mielenterveyden keskusliitto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Puheenjohtaja, Kuusamon Mielenterveyden Tuki ry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Kaupunginvaltuutettu, Kuusamo (Vasemmistoliitto)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Muusikko ja yhteiskuntavaikuttaja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Oma kokemus masennuksesta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Ymmärrys ja henkilökohtainen kokemus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Musiikki ja puhe välineinä</a:t>
            </a:r>
          </a:p>
          <a:p>
            <a:pPr marL="342900" indent="-342900">
              <a:buFont typeface="Arial"/>
              <a:buChar char="•"/>
            </a:pPr>
            <a:endParaRPr lang="fi-FI" sz="900" dirty="0">
              <a:latin typeface="Tahoma"/>
              <a:ea typeface="Tahoma"/>
              <a:cs typeface="Tahoma"/>
            </a:endParaRPr>
          </a:p>
          <a:p>
            <a:r>
              <a:rPr lang="fi-FI" sz="1800" b="1" dirty="0">
                <a:latin typeface="Tahoma"/>
                <a:ea typeface="Tahoma"/>
                <a:cs typeface="Tahoma"/>
              </a:rPr>
              <a:t>Albumit</a:t>
            </a:r>
            <a:r>
              <a:rPr lang="fi-FI" sz="1800" dirty="0">
                <a:latin typeface="Tahoma"/>
                <a:ea typeface="Tahoma"/>
                <a:cs typeface="Tahoma"/>
              </a:rPr>
              <a:t> “Sinä olet valo” ja “Elämästä, rakkaudesta ja ystävyydestä”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Esiintymiset ja puheet mielenterveysongelmista</a:t>
            </a:r>
          </a:p>
          <a:p>
            <a:r>
              <a:rPr lang="fi-FI" sz="1800" b="1" dirty="0">
                <a:latin typeface="Tahoma"/>
                <a:ea typeface="Tahoma"/>
                <a:cs typeface="Tahoma"/>
              </a:rPr>
              <a:t>Tavoitteet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Yhteisöllisyyden ja rakkauden edistäminen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Stigman vähentäminen</a:t>
            </a:r>
          </a:p>
          <a:p>
            <a:pPr marL="342900" indent="-342900">
              <a:buFont typeface="Arial"/>
              <a:buChar char="•"/>
            </a:pPr>
            <a:r>
              <a:rPr lang="fi-FI" sz="1800" dirty="0">
                <a:latin typeface="Tahoma"/>
                <a:ea typeface="Tahoma"/>
                <a:cs typeface="Tahoma"/>
              </a:rPr>
              <a:t>Mielenterveyskuntoutujien tukeminen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2341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3165" y="363156"/>
            <a:ext cx="11184361" cy="1325563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Tahoma"/>
                <a:ea typeface="Tahoma"/>
                <a:cs typeface="Tahoma"/>
              </a:rPr>
              <a:t>Lions-järjestön ja Mielenterveyden keskusliiton toiminnassa on useita yhteisiä arvoja ja toimintatapoja:</a:t>
            </a:r>
            <a:endParaRPr lang="en-US" sz="32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60778" y="1990106"/>
            <a:ext cx="12031222" cy="466621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b="1" dirty="0">
                <a:latin typeface="Tahoma"/>
                <a:ea typeface="Tahoma"/>
                <a:cs typeface="Tahoma"/>
              </a:rPr>
              <a:t>Ihmisläheisyys: </a:t>
            </a:r>
            <a:r>
              <a:rPr lang="fi-FI" sz="3200" dirty="0">
                <a:latin typeface="Tahoma"/>
                <a:ea typeface="Tahoma"/>
                <a:cs typeface="Tahoma"/>
              </a:rPr>
              <a:t>Molemmat järjestöt asettavat ihmisten tarpeet ja hyvinvoinnin </a:t>
            </a:r>
            <a:br>
              <a:rPr lang="fi-FI" sz="3200" dirty="0">
                <a:latin typeface="Tahoma"/>
                <a:ea typeface="Tahoma"/>
                <a:cs typeface="Tahoma"/>
              </a:rPr>
            </a:br>
            <a:r>
              <a:rPr lang="fi-FI" sz="3200" dirty="0">
                <a:latin typeface="Tahoma"/>
                <a:ea typeface="Tahoma"/>
                <a:cs typeface="Tahoma"/>
              </a:rPr>
              <a:t>etusijalle. He pyrkivät tarjoamaan tukea ja apua, jotta jokainen voisi elää mahdollisimman täysipainoista elämää.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b="1" dirty="0">
                <a:latin typeface="Tahoma"/>
                <a:ea typeface="Tahoma"/>
                <a:cs typeface="Tahoma"/>
              </a:rPr>
              <a:t>Yhteisöllisyys: </a:t>
            </a:r>
            <a:r>
              <a:rPr lang="fi-FI" sz="3200" dirty="0">
                <a:latin typeface="Tahoma"/>
                <a:ea typeface="Tahoma"/>
                <a:cs typeface="Tahoma"/>
              </a:rPr>
              <a:t>Yhteisön voima ja vertaistuki ovat keskeisiä molemmille järjestöille. </a:t>
            </a:r>
            <a:br>
              <a:rPr lang="fi-FI" sz="3200" dirty="0">
                <a:latin typeface="Tahoma"/>
                <a:ea typeface="Tahoma"/>
                <a:cs typeface="Tahoma"/>
              </a:rPr>
            </a:br>
            <a:r>
              <a:rPr lang="fi-FI" sz="3200" dirty="0">
                <a:latin typeface="Tahoma"/>
                <a:ea typeface="Tahoma"/>
                <a:cs typeface="Tahoma"/>
              </a:rPr>
              <a:t>He edistävät yhteisöllisyyttä ja tukevat paikallisia ryhmiä ja yhdistyksiä.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b="1" dirty="0">
                <a:latin typeface="Tahoma"/>
                <a:ea typeface="Tahoma"/>
                <a:cs typeface="Tahoma"/>
              </a:rPr>
              <a:t>Osallisuus: </a:t>
            </a:r>
            <a:r>
              <a:rPr lang="fi-FI" sz="3200" dirty="0">
                <a:latin typeface="Tahoma"/>
                <a:ea typeface="Tahoma"/>
                <a:cs typeface="Tahoma"/>
              </a:rPr>
              <a:t>Molemmat järjestöt korostavat osallisuuden merkitystä ja pyrkivät vahvistamaan ihmisten mahdollisuuksia osallistua ja vaikuttaa yhteiskunnassa.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b="1" dirty="0">
                <a:latin typeface="Tahoma"/>
                <a:ea typeface="Tahoma"/>
                <a:cs typeface="Tahoma"/>
              </a:rPr>
              <a:t>Avoimuus</a:t>
            </a:r>
            <a:r>
              <a:rPr lang="fi-FI" sz="3200" dirty="0">
                <a:latin typeface="Tahoma"/>
                <a:ea typeface="Tahoma"/>
                <a:cs typeface="Tahoma"/>
              </a:rPr>
              <a:t>: Toiminnassa korostetaan avoimuutta ja läpinäkyvyyttä. Molemmat järjestöt haluavat toimia rehellisesti ja avoimesti kaikkien sidosryhmiensä kanssa.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b="1" dirty="0">
                <a:latin typeface="Tahoma"/>
                <a:ea typeface="Tahoma"/>
                <a:cs typeface="Tahoma"/>
              </a:rPr>
              <a:t>Kunnioitus: </a:t>
            </a:r>
            <a:r>
              <a:rPr lang="fi-FI" sz="3200" dirty="0">
                <a:latin typeface="Tahoma"/>
                <a:ea typeface="Tahoma"/>
                <a:cs typeface="Tahoma"/>
              </a:rPr>
              <a:t>Jokaisen ihmisen arvokkuuden ja itsemääräämisoikeuden kunnioittaminen on keskeistä. Molemmat järjestöt pyrkivät edistämään kunnioittavaa ja arvostavaa kohtaamista.</a:t>
            </a:r>
          </a:p>
          <a:p>
            <a:endParaRPr lang="fi-FI" sz="1400" dirty="0">
              <a:latin typeface="Tahoma"/>
              <a:ea typeface="Tahoma"/>
              <a:cs typeface="Tahoma"/>
            </a:endParaRPr>
          </a:p>
          <a:p>
            <a:pPr algn="ctr"/>
            <a:r>
              <a:rPr lang="fi-FI" sz="3200" b="1" dirty="0">
                <a:latin typeface="Tahoma"/>
                <a:ea typeface="Tahoma"/>
                <a:cs typeface="Tahoma"/>
              </a:rPr>
              <a:t>Nämä yhteiset arvot ja toimintatavat auttavat molempia järjestöjä </a:t>
            </a:r>
            <a:br>
              <a:rPr lang="fi-FI" sz="3200" b="1" dirty="0">
                <a:latin typeface="Tahoma"/>
                <a:ea typeface="Tahoma"/>
                <a:cs typeface="Tahoma"/>
              </a:rPr>
            </a:br>
            <a:r>
              <a:rPr lang="fi-FI" sz="3200" b="1" dirty="0">
                <a:latin typeface="Tahoma"/>
                <a:ea typeface="Tahoma"/>
                <a:cs typeface="Tahoma"/>
              </a:rPr>
              <a:t>tukemaan ja auttamaan ihmisiä tehokkaasti ja inhimillisesti.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8806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6608"/>
          <a:stretch>
            <a:fillRect/>
          </a:stretch>
        </p:blipFill>
        <p:spPr/>
      </p:pic>
      <p:sp>
        <p:nvSpPr>
          <p:cNvPr id="6" name="Sisällön paikkamerkki 1">
            <a:extLst>
              <a:ext uri="{FF2B5EF4-FFF2-40B4-BE49-F238E27FC236}">
                <a16:creationId xmlns:a16="http://schemas.microsoft.com/office/drawing/2014/main" id="{A67C79D2-3474-BE9C-708E-1A06FF5BA25D}"/>
              </a:ext>
            </a:extLst>
          </p:cNvPr>
          <p:cNvSpPr txBox="1">
            <a:spLocks/>
          </p:cNvSpPr>
          <p:nvPr/>
        </p:nvSpPr>
        <p:spPr>
          <a:xfrm>
            <a:off x="2188273" y="1549615"/>
            <a:ext cx="5138040" cy="46126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800" dirty="0">
                <a:latin typeface="Tahoma"/>
                <a:ea typeface="Tahoma"/>
                <a:cs typeface="Tahoma"/>
              </a:rPr>
              <a:t>Paikallinen </a:t>
            </a:r>
            <a:br>
              <a:rPr lang="fi-FI" sz="2800" dirty="0">
                <a:latin typeface="Tahoma"/>
                <a:ea typeface="Tahoma"/>
                <a:cs typeface="Tahoma"/>
              </a:rPr>
            </a:br>
            <a:r>
              <a:rPr lang="fi-FI" sz="2800" dirty="0">
                <a:latin typeface="Tahoma"/>
                <a:ea typeface="Tahoma"/>
                <a:cs typeface="Tahoma"/>
              </a:rPr>
              <a:t>mielenterveysyhdistys, </a:t>
            </a:r>
            <a:br>
              <a:rPr lang="fi-FI" sz="2800" dirty="0">
                <a:latin typeface="Tahoma"/>
                <a:ea typeface="Tahoma"/>
                <a:cs typeface="Tahoma"/>
              </a:rPr>
            </a:br>
            <a:r>
              <a:rPr lang="fi-FI" sz="2800" dirty="0">
                <a:latin typeface="Tahoma"/>
                <a:ea typeface="Tahoma"/>
                <a:cs typeface="Tahoma"/>
              </a:rPr>
              <a:t>joka keskittyy kuusamolaisten mielenterveyden edistämiseen. </a:t>
            </a:r>
            <a:br>
              <a:rPr lang="fi-FI" sz="2800" dirty="0">
                <a:latin typeface="Tahoma"/>
                <a:ea typeface="Tahoma"/>
                <a:cs typeface="Tahoma"/>
              </a:rPr>
            </a:br>
            <a:r>
              <a:rPr lang="fi-FI" sz="2800" dirty="0">
                <a:latin typeface="Tahoma"/>
                <a:ea typeface="Tahoma"/>
                <a:cs typeface="Tahoma"/>
              </a:rPr>
              <a:t>Yhdistyksen toiminta perustuu vertaistukeen ja se tarjoaa monipuolisia palveluja mielenterveyskuntoutujille, heidän läheisilleen sekä muille mielenterveyden häiriöistä ja päihdeongelmista kärsiville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6E4AA58-861B-9973-C32E-21CEBEA0903D}"/>
              </a:ext>
            </a:extLst>
          </p:cNvPr>
          <p:cNvSpPr txBox="1">
            <a:spLocks/>
          </p:cNvSpPr>
          <p:nvPr/>
        </p:nvSpPr>
        <p:spPr>
          <a:xfrm>
            <a:off x="172279" y="591837"/>
            <a:ext cx="10515600" cy="108607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2800" b="1" dirty="0">
                <a:latin typeface="Tahoma"/>
                <a:ea typeface="Tahoma"/>
                <a:cs typeface="Tahoma"/>
              </a:rPr>
              <a:t>Kuusamon Mielenterveyden Tuki ry</a:t>
            </a:r>
          </a:p>
        </p:txBody>
      </p:sp>
    </p:spTree>
    <p:extLst>
      <p:ext uri="{BB962C8B-B14F-4D97-AF65-F5344CB8AC3E}">
        <p14:creationId xmlns:p14="http://schemas.microsoft.com/office/powerpoint/2010/main" val="1109929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8" y="267448"/>
            <a:ext cx="10515600" cy="1086078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Tahoma"/>
                <a:ea typeface="Tahoma"/>
                <a:cs typeface="Tahoma"/>
              </a:rPr>
              <a:t>Kuusamon Mielenterveyden Tuki ry:n 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fi-FI" dirty="0">
                <a:latin typeface="Tahoma"/>
                <a:ea typeface="Tahoma"/>
                <a:cs typeface="Tahoma"/>
              </a:rPr>
              <a:t>toiminnan painopisteet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748" y="1462760"/>
            <a:ext cx="11016535" cy="51277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Tahoma"/>
                <a:ea typeface="Tahoma"/>
                <a:cs typeface="Tahoma"/>
              </a:rPr>
              <a:t>Vertaistuki: </a:t>
            </a:r>
            <a:r>
              <a:rPr lang="fi-FI" dirty="0">
                <a:latin typeface="Tahoma"/>
                <a:ea typeface="Tahoma"/>
                <a:cs typeface="Tahoma"/>
              </a:rPr>
              <a:t>Yhdistys järjestää ohjattua vertaisryhmätoimintaa, jossa mielenterveyden häiriöitä kokeneet ja heidän läheisensä voivat jakaa kokemuksiaan ja saada tukea toisiltaan.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Matalan kynnyksen kohtaamispaikka: </a:t>
            </a:r>
            <a:r>
              <a:rPr lang="fi-FI" dirty="0">
                <a:latin typeface="Tahoma"/>
                <a:ea typeface="Tahoma"/>
                <a:cs typeface="Tahoma"/>
              </a:rPr>
              <a:t>Hyvän Mielen Palveluasema tarjoaa matalan kynnyksen kohtaamispaikan, jossa voi osallistua erilaisiin vertaisryhmiin, harrastetoimintaan, retkiin, kursseihin ja tapahtumiin.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Neuvonta ja tuki: </a:t>
            </a:r>
            <a:r>
              <a:rPr lang="fi-FI" dirty="0">
                <a:latin typeface="Tahoma"/>
                <a:ea typeface="Tahoma"/>
                <a:cs typeface="Tahoma"/>
              </a:rPr>
              <a:t>Yhdistys tarjoaa neuvontaa ja tukea mielenterveys-kuntoutujille ja heidän läheisilleen, auttaen heitä arjessa pärjäämisessä ja työllistymisessä.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Edunvalvonta: </a:t>
            </a:r>
            <a:r>
              <a:rPr lang="fi-FI" dirty="0">
                <a:latin typeface="Tahoma"/>
                <a:ea typeface="Tahoma"/>
                <a:cs typeface="Tahoma"/>
              </a:rPr>
              <a:t>Yhdistys toimii mielenterveyspalveluja käyttävien edunvalvojana ja pyrkii vaikuttamaan paikallisesti mielenterveyspalvelujen kehittämiseen.</a:t>
            </a:r>
          </a:p>
          <a:p>
            <a:r>
              <a:rPr lang="fi-FI" dirty="0">
                <a:latin typeface="Tahoma"/>
                <a:ea typeface="Tahoma"/>
                <a:cs typeface="Tahoma"/>
              </a:rPr>
              <a:t>Kuusamon Mielenterveyden Tuki ry:n toiminnan päärahoittaja on STEA.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fi-FI" dirty="0">
                <a:latin typeface="Tahoma"/>
                <a:ea typeface="Tahoma"/>
                <a:cs typeface="Tahoma"/>
              </a:rPr>
              <a:t>Yhdistyksen toimitilat sijaitsevat Kuusamon keskustassa.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E6BE513B-F02F-175C-5DAC-E0FC76FE358F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770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2337360" y="1836320"/>
            <a:ext cx="4053501" cy="3449970"/>
          </a:xfrm>
        </p:spPr>
        <p:txBody>
          <a:bodyPr>
            <a:normAutofit/>
          </a:bodyPr>
          <a:lstStyle/>
          <a:p>
            <a:r>
              <a:rPr lang="fi-FI" sz="3600" dirty="0"/>
              <a:t>Lions-järjestön osastot voivat tukea paikallista mielenterveystyötä monin eri tavoin. </a:t>
            </a:r>
          </a:p>
        </p:txBody>
      </p:sp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r="14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6118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6" y="317143"/>
            <a:ext cx="10515600" cy="1086078"/>
          </a:xfrm>
        </p:spPr>
        <p:txBody>
          <a:bodyPr>
            <a:normAutofit/>
          </a:bodyPr>
          <a:lstStyle/>
          <a:p>
            <a:r>
              <a:rPr lang="fi-FI" dirty="0">
                <a:latin typeface="Tahoma"/>
                <a:ea typeface="Tahoma"/>
                <a:cs typeface="Tahoma"/>
              </a:rPr>
              <a:t>Paikallisen mielenterveystyön tukeminen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6" y="1480929"/>
            <a:ext cx="10512953" cy="50599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Tahoma"/>
                <a:ea typeface="Tahoma"/>
                <a:cs typeface="Tahoma"/>
              </a:rPr>
              <a:t>Yhteistyö paikallisten mielenterveysjärjestöjen kanssa: </a:t>
            </a:r>
            <a:br>
              <a:rPr lang="fi-FI" b="1" dirty="0">
                <a:latin typeface="Tahoma"/>
                <a:ea typeface="Tahoma"/>
                <a:cs typeface="Tahoma"/>
              </a:rPr>
            </a:br>
            <a:r>
              <a:rPr lang="fi-FI" dirty="0">
                <a:latin typeface="Tahoma"/>
                <a:ea typeface="Tahoma"/>
                <a:cs typeface="Tahoma"/>
              </a:rPr>
              <a:t>Lions-klubit voivat tehdä yhteistyötä paikallisten mielenterveysjärjestöjen, kuten MIELI ry:n tai Kuusamon Mielenterveyden Tuki ry:n kanssa. </a:t>
            </a:r>
            <a:br>
              <a:rPr lang="fi-FI" dirty="0">
                <a:latin typeface="Tahoma"/>
                <a:ea typeface="Tahoma"/>
                <a:cs typeface="Tahoma"/>
              </a:rPr>
            </a:br>
            <a:r>
              <a:rPr lang="fi-FI" dirty="0">
                <a:latin typeface="Tahoma"/>
                <a:ea typeface="Tahoma"/>
                <a:cs typeface="Tahoma"/>
              </a:rPr>
              <a:t>Tämä voi sisältää yhteisiä tapahtumia, kampanjoita ja vertaistukiryhmien järjestämistä.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Tiedon levittäminen: </a:t>
            </a:r>
            <a:r>
              <a:rPr lang="fi-FI" dirty="0">
                <a:latin typeface="Tahoma"/>
                <a:ea typeface="Tahoma"/>
                <a:cs typeface="Tahoma"/>
              </a:rPr>
              <a:t>Lions-klubit voivat auttaa levittämään tietoa mielenterveydestä ja sen tärkeydestä. Tämä voi tapahtua esimerkiksi järjestämällä luentoja, seminaareja tai jakamalla informatiivista materiaalia paikallisissa tapahtumissa.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Varainkeruu: </a:t>
            </a:r>
            <a:r>
              <a:rPr lang="fi-FI" dirty="0">
                <a:latin typeface="Tahoma"/>
                <a:ea typeface="Tahoma"/>
                <a:cs typeface="Tahoma"/>
              </a:rPr>
              <a:t>Lions-klubit voivat järjestää varainkeruutapahtumia, joiden tuotto ohjataan paikallisten mielenterveysjärjestöjen toiminnan tukemiseen. Tämä voi sisältää esimerkiksi hyväntekeväisyyskonsertteja, urheilutapahtumia tai myyjäisiä.</a:t>
            </a:r>
            <a:endParaRPr lang="fi-FI" sz="2800" dirty="0">
              <a:latin typeface="Tahoma"/>
              <a:ea typeface="Tahoma"/>
              <a:cs typeface="Tahoma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0394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12DB9D-8C62-4565-9394-A1B21451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6" y="317143"/>
            <a:ext cx="10515600" cy="1086078"/>
          </a:xfrm>
        </p:spPr>
        <p:txBody>
          <a:bodyPr>
            <a:normAutofit/>
          </a:bodyPr>
          <a:lstStyle/>
          <a:p>
            <a:r>
              <a:rPr lang="fi-FI" dirty="0">
                <a:latin typeface="Tahoma"/>
                <a:ea typeface="Tahoma"/>
                <a:cs typeface="Tahoma"/>
              </a:rPr>
              <a:t>Paikallisen mielenterveystyön tukeminen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4A588D-7274-4DA3-BC6A-1BA1EBB9C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6" y="1480929"/>
            <a:ext cx="10512953" cy="505992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b="1" dirty="0">
                <a:latin typeface="Tahoma"/>
                <a:ea typeface="Tahoma"/>
                <a:cs typeface="Tahoma"/>
              </a:rPr>
              <a:t>Vapaaehtoistyö: </a:t>
            </a:r>
            <a:r>
              <a:rPr lang="fi-FI" dirty="0">
                <a:latin typeface="Tahoma"/>
                <a:ea typeface="Tahoma"/>
                <a:cs typeface="Tahoma"/>
              </a:rPr>
              <a:t>Lions-jäsenet voivat osallistua vapaaehtoistyöhön paikallisissa mielenterveysjärjestöissä. Tämä voi sisältää esimerkiksi vertaistukiryhmien vetämistä, tapahtumien järjestämistä tai käytännön apua arjen askareissa.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Kriisituki: </a:t>
            </a:r>
            <a:r>
              <a:rPr lang="fi-FI" dirty="0">
                <a:latin typeface="Tahoma"/>
                <a:ea typeface="Tahoma"/>
                <a:cs typeface="Tahoma"/>
              </a:rPr>
              <a:t>Lions-klubit voivat tarjota kriisitukea yhteistyössä mielenterveysjärjestöjen kanssa. Tämä voi sisältää esimerkiksi kriisipuhelimen päivystämistä tai kriisiapua tarjoavien tilaisuuksien järjestämistä.</a:t>
            </a:r>
          </a:p>
          <a:p>
            <a:r>
              <a:rPr lang="fi-FI" b="1" dirty="0">
                <a:latin typeface="Tahoma"/>
                <a:ea typeface="Tahoma"/>
                <a:cs typeface="Tahoma"/>
              </a:rPr>
              <a:t>Nuorten tukeminen: </a:t>
            </a:r>
            <a:r>
              <a:rPr lang="fi-FI" dirty="0">
                <a:latin typeface="Tahoma"/>
                <a:ea typeface="Tahoma"/>
                <a:cs typeface="Tahoma"/>
              </a:rPr>
              <a:t>Lions-klubit voivat keskittyä erityisesti nuorten mielenterveyden tukemiseen. Tämä voi sisältää esimerkiksi koulutuksia, työpajoja ja vertaistukiryhmiä nuorille ja heidän vanhemmilleen.</a:t>
            </a:r>
          </a:p>
          <a:p>
            <a:pPr algn="ctr"/>
            <a:r>
              <a:rPr lang="fi-FI" b="1" dirty="0">
                <a:latin typeface="Tahoma"/>
                <a:ea typeface="Tahoma"/>
                <a:cs typeface="Tahoma"/>
              </a:rPr>
              <a:t>Näiden toimintatapojen avulla Lions-järjestön osastot</a:t>
            </a:r>
            <a:br>
              <a:rPr lang="fi-FI" b="1" dirty="0">
                <a:latin typeface="Tahoma"/>
                <a:ea typeface="Tahoma"/>
                <a:cs typeface="Tahoma"/>
              </a:rPr>
            </a:br>
            <a:r>
              <a:rPr lang="fi-FI" b="1" dirty="0">
                <a:latin typeface="Tahoma"/>
                <a:ea typeface="Tahoma"/>
                <a:cs typeface="Tahoma"/>
              </a:rPr>
              <a:t>voivat merkittävästi tukea paikallista mielenterveystyötä</a:t>
            </a:r>
            <a:br>
              <a:rPr lang="fi-FI" b="1" dirty="0">
                <a:latin typeface="Tahoma"/>
                <a:ea typeface="Tahoma"/>
                <a:cs typeface="Tahoma"/>
              </a:rPr>
            </a:br>
            <a:r>
              <a:rPr lang="fi-FI" b="1" dirty="0">
                <a:latin typeface="Tahoma"/>
                <a:ea typeface="Tahoma"/>
                <a:cs typeface="Tahoma"/>
              </a:rPr>
              <a:t>ja edistää yhteisön hyvinvointia.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3E9A7CA-442F-4FAC-BC55-4BA0808B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F53C-24DF-AE40-AA3A-0684284EB28B}" type="slidenum">
              <a:rPr lang="fi-FI" smtClean="0"/>
              <a:pPr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2049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TK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70BC"/>
      </a:accent1>
      <a:accent2>
        <a:srgbClr val="008CE8"/>
      </a:accent2>
      <a:accent3>
        <a:srgbClr val="CB69BD"/>
      </a:accent3>
      <a:accent4>
        <a:srgbClr val="E778D8"/>
      </a:accent4>
      <a:accent5>
        <a:srgbClr val="87F3BC"/>
      </a:accent5>
      <a:accent6>
        <a:srgbClr val="73CD9E"/>
      </a:accent6>
      <a:hlink>
        <a:srgbClr val="CB69BE"/>
      </a:hlink>
      <a:folHlink>
        <a:srgbClr val="CB69B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3087</TotalTime>
  <Words>1006</Words>
  <Application>Microsoft Office PowerPoint</Application>
  <PresentationFormat>Laajakuva</PresentationFormat>
  <Paragraphs>87</Paragraphs>
  <Slides>16</Slides>
  <Notes>10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0" baseType="lpstr">
      <vt:lpstr>Arial</vt:lpstr>
      <vt:lpstr>Calibri</vt:lpstr>
      <vt:lpstr>Tahoma</vt:lpstr>
      <vt:lpstr>Office Theme</vt:lpstr>
      <vt:lpstr>PowerPoint-esitys</vt:lpstr>
      <vt:lpstr>Mielenterveyden keskusliitto</vt:lpstr>
      <vt:lpstr>Tarmo Raatikainen</vt:lpstr>
      <vt:lpstr>Lions-järjestön ja Mielenterveyden keskusliiton toiminnassa on useita yhteisiä arvoja ja toimintatapoja:</vt:lpstr>
      <vt:lpstr>PowerPoint-esitys</vt:lpstr>
      <vt:lpstr>Kuusamon Mielenterveyden Tuki ry:n  toiminnan painopisteet</vt:lpstr>
      <vt:lpstr>PowerPoint-esitys</vt:lpstr>
      <vt:lpstr>Paikallisen mielenterveystyön tukeminen</vt:lpstr>
      <vt:lpstr>Paikallisen mielenterveystyön tukeminen</vt:lpstr>
      <vt:lpstr>PowerPoint-esitys</vt:lpstr>
      <vt:lpstr>Nuorten syrjäytymisen ehkäisy on monimutkainen haaste, mutta siihen on olemassa useita tehokkaita keinoja</vt:lpstr>
      <vt:lpstr>Nuorten syrjäytymisen ehkäisy on monimutkainen haaste, mutta siihen on olemassa useita tehokkaita keinoja</vt:lpstr>
      <vt:lpstr>PowerPoint-esitys</vt:lpstr>
      <vt:lpstr>Mieli ry ja MTKL, Yhteiset arvot ja toimintatavat</vt:lpstr>
      <vt:lpstr>Mieli ry ja MTKL, Eroavaisuudet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Helena Tuulaniemi</cp:lastModifiedBy>
  <cp:revision>647</cp:revision>
  <dcterms:created xsi:type="dcterms:W3CDTF">2019-02-20T11:52:17Z</dcterms:created>
  <dcterms:modified xsi:type="dcterms:W3CDTF">2024-09-27T19:00:09Z</dcterms:modified>
</cp:coreProperties>
</file>