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18"/>
  </p:notesMasterIdLst>
  <p:sldIdLst>
    <p:sldId id="261" r:id="rId2"/>
    <p:sldId id="283" r:id="rId3"/>
    <p:sldId id="305" r:id="rId4"/>
    <p:sldId id="288" r:id="rId5"/>
    <p:sldId id="310" r:id="rId6"/>
    <p:sldId id="343" r:id="rId7"/>
    <p:sldId id="313" r:id="rId8"/>
    <p:sldId id="344" r:id="rId9"/>
    <p:sldId id="347" r:id="rId10"/>
    <p:sldId id="350" r:id="rId11"/>
    <p:sldId id="352" r:id="rId12"/>
    <p:sldId id="353" r:id="rId13"/>
    <p:sldId id="351" r:id="rId14"/>
    <p:sldId id="348" r:id="rId15"/>
    <p:sldId id="349" r:id="rId16"/>
    <p:sldId id="266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28838-49EC-49D1-9C3A-A990228850BF}" v="1" dt="2024-09-04T17:09:39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6"/>
    <p:restoredTop sz="82923" autoAdjust="0"/>
  </p:normalViewPr>
  <p:slideViewPr>
    <p:cSldViewPr snapToGrid="0" snapToObjects="1">
      <p:cViewPr varScale="1">
        <p:scale>
          <a:sx n="69" d="100"/>
          <a:sy n="69" d="100"/>
        </p:scale>
        <p:origin x="1238" y="6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C495A-F321-704E-AD0B-1F45D6F86832}" type="datetimeFigureOut">
              <a:rPr lang="fi-FI" smtClean="0"/>
              <a:t>8.9.2024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2310C-68B0-A644-AD62-02066E1271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47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01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68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37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402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69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464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56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76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091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17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59E1C75B-9A48-6144-93D9-A2A51EAEB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45" b="9978"/>
          <a:stretch/>
        </p:blipFill>
        <p:spPr>
          <a:xfrm>
            <a:off x="231728" y="246498"/>
            <a:ext cx="11728544" cy="6378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E4F142F-CE64-F74E-894D-30F8EB97FF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348" y="4735674"/>
            <a:ext cx="3530809" cy="86669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väliotsikon</a:t>
            </a:r>
            <a:r>
              <a:rPr lang="en-US" dirty="0"/>
              <a:t> </a:t>
            </a:r>
            <a:r>
              <a:rPr lang="en-US" dirty="0" err="1"/>
              <a:t>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EED73-F6AF-824C-BD5A-43BBA63BA8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649" y="3344970"/>
            <a:ext cx="4041421" cy="17388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7703-0F8E-E74D-B6E2-4DF01933E4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347" y="5716589"/>
            <a:ext cx="3530809" cy="309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52ACCE-08BD-8B43-ADB7-4B81203C3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900" y="6048934"/>
            <a:ext cx="3530600" cy="3334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410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10445"/>
          <a:stretch/>
        </p:blipFill>
        <p:spPr>
          <a:xfrm>
            <a:off x="230400" y="230400"/>
            <a:ext cx="11708512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25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10371"/>
          <a:stretch/>
        </p:blipFill>
        <p:spPr>
          <a:xfrm>
            <a:off x="230400" y="230400"/>
            <a:ext cx="11698000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0150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51" b="16341"/>
          <a:stretch/>
        </p:blipFill>
        <p:spPr>
          <a:xfrm>
            <a:off x="230400" y="230400"/>
            <a:ext cx="11698000" cy="638010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66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4" b="10591"/>
          <a:stretch/>
        </p:blipFill>
        <p:spPr>
          <a:xfrm>
            <a:off x="230400" y="230400"/>
            <a:ext cx="11729536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9589D3-34AC-AB4B-B720-23DC1FF5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DA1A64-CFBD-7F4D-8F6A-59CF0B1363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075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23EBC5-9CB9-5F47-8522-076065431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B3D29-C402-0647-B6F4-111D85F98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E81A1-2B73-7943-B162-3FC4E59EEF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C80B164-817C-734C-B398-5B4A7BB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8.9.2024</a:t>
            </a:fld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DC106F-522D-6A4E-9A2D-910AEEEC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C5BF6EA-DAE5-A24F-9E29-3ECD816B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1E98B5-17DA-D64E-85E4-065595AB5A40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4E5E5C4C-DED9-C544-AD28-FA7FEF0C97F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218113" y="933102"/>
            <a:ext cx="6135687" cy="5177185"/>
          </a:xfrm>
        </p:spPr>
        <p:txBody>
          <a:bodyPr/>
          <a:lstStyle/>
          <a:p>
            <a:r>
              <a:rPr lang="fi-FI" dirty="0"/>
              <a:t>Lisää taulukko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98741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44FD206C-D6B6-6B4C-9697-8D52E945C1B1}"/>
              </a:ext>
            </a:extLst>
          </p:cNvPr>
          <p:cNvSpPr/>
          <p:nvPr userDrawn="1"/>
        </p:nvSpPr>
        <p:spPr>
          <a:xfrm rot="10800000" flipH="1">
            <a:off x="3575222" y="-4732632"/>
            <a:ext cx="5461686" cy="4092140"/>
          </a:xfrm>
          <a:prstGeom prst="snip1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20C376-AEAF-264B-9872-8D774423E6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37360" y="2144433"/>
            <a:ext cx="4483847" cy="344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44A00700-1DEA-0345-BEDC-90BDB575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69817"/>
            <a:ext cx="2946400" cy="29083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94D3C6F-AD4E-4B48-9E8F-36EF5F6332BF}"/>
              </a:ext>
            </a:extLst>
          </p:cNvPr>
          <p:cNvGrpSpPr/>
          <p:nvPr userDrawn="1"/>
        </p:nvGrpSpPr>
        <p:grpSpPr>
          <a:xfrm>
            <a:off x="1703859" y="1401719"/>
            <a:ext cx="5222458" cy="803190"/>
            <a:chOff x="1703859" y="1401719"/>
            <a:chExt cx="5222458" cy="8031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DEECD8-4260-704A-AF3D-A172C13DFC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859" y="1401719"/>
              <a:ext cx="5222458" cy="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C11284-6E7B-EF4B-86CA-F18B2EAE7E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29259" y="1401719"/>
              <a:ext cx="0" cy="80319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8EB9011-DA95-A646-A154-B92DD3D407B5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326313" y="0"/>
            <a:ext cx="4865687" cy="6858000"/>
          </a:xfrm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27105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inaus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20C376-AEAF-264B-9872-8D774423E6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37360" y="2144433"/>
            <a:ext cx="4483847" cy="344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44A00700-1DEA-0345-BEDC-90BDB575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69817"/>
            <a:ext cx="2946400" cy="29083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94D3C6F-AD4E-4B48-9E8F-36EF5F6332BF}"/>
              </a:ext>
            </a:extLst>
          </p:cNvPr>
          <p:cNvGrpSpPr/>
          <p:nvPr userDrawn="1"/>
        </p:nvGrpSpPr>
        <p:grpSpPr>
          <a:xfrm>
            <a:off x="1703859" y="1401719"/>
            <a:ext cx="5222458" cy="803190"/>
            <a:chOff x="1703859" y="1401719"/>
            <a:chExt cx="5222458" cy="8031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DEECD8-4260-704A-AF3D-A172C13DFC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859" y="1401719"/>
              <a:ext cx="5222458" cy="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C11284-6E7B-EF4B-86CA-F18B2EAE7E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29259" y="1401719"/>
              <a:ext cx="0" cy="80319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8EB9011-DA95-A646-A154-B92DD3D407B5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326313" y="0"/>
            <a:ext cx="4865687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662061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petussiv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F2E00A-F295-5540-82B4-FE86311DA5DE}"/>
              </a:ext>
            </a:extLst>
          </p:cNvPr>
          <p:cNvSpPr/>
          <p:nvPr userDrawn="1"/>
        </p:nvSpPr>
        <p:spPr>
          <a:xfrm>
            <a:off x="321276" y="288324"/>
            <a:ext cx="11590638" cy="6334898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61DFF-55C7-4E49-8010-2E28ECCAB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4336" y="3942265"/>
            <a:ext cx="6331464" cy="852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B7A6F-7113-6546-BC21-2ED641155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5621" y="2259623"/>
            <a:ext cx="6384326" cy="2025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31BF1-3E39-5247-99BC-494B16272F94}"/>
              </a:ext>
            </a:extLst>
          </p:cNvPr>
          <p:cNvSpPr txBox="1"/>
          <p:nvPr userDrawn="1"/>
        </p:nvSpPr>
        <p:spPr>
          <a:xfrm>
            <a:off x="5269916" y="5299783"/>
            <a:ext cx="3030567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0" i="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Malmin kauppatie 26</a:t>
            </a:r>
          </a:p>
          <a:p>
            <a:r>
              <a:rPr lang="fi-FI" sz="1400" b="0" i="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00700 Helsinki</a:t>
            </a:r>
            <a:endParaRPr lang="fi-FI" sz="1400" b="0" i="0" u="non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000"/>
              </a:spcBef>
            </a:pPr>
            <a:r>
              <a:rPr lang="fi-FI" sz="1400" b="0" i="0" u="none" kern="12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etunimi.sukunimi@mtkl.fi</a:t>
            </a:r>
            <a:endParaRPr lang="fi-FI" sz="1400" b="0" i="0" u="non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9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TKL-logo-Versio1-HD-lisätekstit-20190131.mp4">
            <a:hlinkClick r:id="" action="ppaction://media"/>
            <a:extLst>
              <a:ext uri="{FF2B5EF4-FFF2-40B4-BE49-F238E27FC236}">
                <a16:creationId xmlns:a16="http://schemas.microsoft.com/office/drawing/2014/main" id="{6202E42B-0FFA-F744-AA99-14CB0C0B2A0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74EEFC-640F-4D4A-8689-16436129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23838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fi-FI" dirty="0"/>
              <a:t>Tässä käytössä luettelomerkki.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104C8D-E83D-0440-BE07-64A2516B4929}" type="datetime1">
              <a:rPr lang="fi-FI" smtClean="0"/>
              <a:t>8.9.2024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96B7D-A17A-804E-B2AD-F6F92C019D96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634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sivu_ei sisennys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74EEFC-640F-4D4A-8689-16436129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23838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luettelomerkki</a:t>
            </a:r>
            <a:r>
              <a:rPr lang="en-US" dirty="0"/>
              <a:t> </a:t>
            </a:r>
            <a:r>
              <a:rPr lang="en-US" dirty="0" err="1"/>
              <a:t>poistettu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104C8D-E83D-0440-BE07-64A2516B4929}" type="datetime1">
              <a:rPr lang="fi-FI" smtClean="0"/>
              <a:t>8.9.2024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96B7D-A17A-804E-B2AD-F6F92C019D96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99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9E5F6-2820-4047-BBC2-F35FD2F3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10523838" cy="3879850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8.9.2024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FADF5-8D8E-6B41-8650-779B42E56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798638"/>
            <a:ext cx="105156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6061C-0644-0E4B-BC06-A3628926C34E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364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9E5F6-2820-4047-BBC2-F35FD2F3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10523838" cy="38798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luettelomerkintä</a:t>
            </a:r>
            <a:r>
              <a:rPr lang="en-US" dirty="0"/>
              <a:t> </a:t>
            </a:r>
            <a:r>
              <a:rPr lang="en-US" dirty="0" err="1"/>
              <a:t>poistettu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8.9.2024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FADF5-8D8E-6B41-8650-779B42E56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798638"/>
            <a:ext cx="105156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9DCD22-AC06-5240-A0F4-E61D602B8E7A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61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4D1626-927C-184F-8303-AEA280457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2182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64DBF986-0DBB-C441-AC8A-71E8803ACDE4}" type="datetime1">
              <a:rPr lang="fi-FI" smtClean="0"/>
              <a:t>8.9.2024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1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DCC66B3-BFCB-934B-983F-618CB2E4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243"/>
          <a:stretch/>
        </p:blipFill>
        <p:spPr>
          <a:xfrm>
            <a:off x="6232633" y="1825625"/>
            <a:ext cx="59889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4D1626-927C-184F-8303-AEA280457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2182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poista</a:t>
            </a:r>
            <a:r>
              <a:rPr lang="en-US" dirty="0"/>
              <a:t> </a:t>
            </a:r>
            <a:r>
              <a:rPr lang="en-US" dirty="0" err="1"/>
              <a:t>luettelomerkintä</a:t>
            </a:r>
            <a:r>
              <a:rPr lang="en-US" dirty="0"/>
              <a:t> </a:t>
            </a:r>
            <a:r>
              <a:rPr lang="en-US" dirty="0" err="1"/>
              <a:t>Aloitus-välilehden</a:t>
            </a:r>
            <a:r>
              <a:rPr lang="en-US" dirty="0"/>
              <a:t> </a:t>
            </a:r>
            <a:r>
              <a:rPr lang="en-US" dirty="0" err="1"/>
              <a:t>luettelomerkki-painikkeesta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64DBF986-0DBB-C441-AC8A-71E8803ACDE4}" type="datetime1">
              <a:rPr lang="fi-FI" smtClean="0"/>
              <a:t>8.9.2024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45C447-1C05-114B-8AF1-6EB2AEB6F5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4749" y="1825624"/>
            <a:ext cx="5937251" cy="4353984"/>
          </a:xfrm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45021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1FDADF-375B-C140-8C41-9998F3F43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5257800" cy="38798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D5DCFE93-0E19-1043-98AF-4C29DD0CDA68}" type="datetime1">
              <a:rPr lang="fi-FI" smtClean="0"/>
              <a:t>8.9.2024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C66B3-BFCB-934B-983F-618CB2E4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697"/>
          <a:stretch/>
        </p:blipFill>
        <p:spPr>
          <a:xfrm>
            <a:off x="6232633" y="1825625"/>
            <a:ext cx="5959368" cy="43513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8A5B64-6FB4-854E-86A5-3923FD6EBD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98638"/>
            <a:ext cx="52578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</a:t>
            </a:r>
            <a:r>
              <a:rPr lang="en-US" dirty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6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64E98-F298-5A44-93DC-61DB700D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575D9-B6AF-6F4F-BC04-8D75AC694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8B01-1F05-4E4C-B1AB-D356E0489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BBD1B21-ABA2-EA46-962D-D96244C13327}" type="datetime1">
              <a:rPr lang="fi-FI" smtClean="0"/>
              <a:t>8.9.2024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CA5D5-54B8-5B48-94B6-D21E0FE2D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2300" y="6356350"/>
            <a:ext cx="626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55668-EF6B-9944-9FF9-2FE9D971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780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4" r:id="rId4"/>
    <p:sldLayoutId id="2147483672" r:id="rId5"/>
    <p:sldLayoutId id="2147483675" r:id="rId6"/>
    <p:sldLayoutId id="2147483680" r:id="rId7"/>
    <p:sldLayoutId id="2147483673" r:id="rId8"/>
    <p:sldLayoutId id="2147483666" r:id="rId9"/>
    <p:sldLayoutId id="2147483679" r:id="rId10"/>
    <p:sldLayoutId id="2147483668" r:id="rId11"/>
    <p:sldLayoutId id="2147483669" r:id="rId12"/>
    <p:sldLayoutId id="2147483670" r:id="rId13"/>
    <p:sldLayoutId id="2147483656" r:id="rId14"/>
    <p:sldLayoutId id="2147483678" r:id="rId15"/>
    <p:sldLayoutId id="2147483671" r:id="rId16"/>
    <p:sldLayoutId id="2147483677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45A6CC9-CD00-A947-872A-E7BBFC17C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348" y="4735674"/>
            <a:ext cx="5317435" cy="866692"/>
          </a:xfrm>
        </p:spPr>
        <p:txBody>
          <a:bodyPr/>
          <a:lstStyle/>
          <a:p>
            <a:r>
              <a:rPr lang="fi-FI" dirty="0"/>
              <a:t>Lions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DABC5-2F4D-2D4D-AF33-EC22C5FCD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Tarmo Raatikainen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524C7-2C68-E34F-ADC7-EA500BAF2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2024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452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4000" dirty="0"/>
              <a:t>Nuorten syrjäytyminen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10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22" y="476169"/>
            <a:ext cx="10515600" cy="1086078"/>
          </a:xfrm>
        </p:spPr>
        <p:txBody>
          <a:bodyPr>
            <a:noAutofit/>
          </a:bodyPr>
          <a:lstStyle/>
          <a:p>
            <a:r>
              <a:rPr lang="fi-FI" sz="3000" dirty="0">
                <a:latin typeface="Tahoma"/>
                <a:ea typeface="Tahoma"/>
                <a:cs typeface="Tahoma"/>
              </a:rPr>
              <a:t>Nuorten syrjäytymisen ehkäisy on monimutkainen haaste, mutta siihen on olemassa useita tehokkaita keinoja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1865933"/>
            <a:ext cx="10114722" cy="42937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Osallisuuden lisääminen: </a:t>
            </a:r>
            <a:r>
              <a:rPr lang="fi-FI" dirty="0">
                <a:latin typeface="Tahoma"/>
                <a:ea typeface="Tahoma"/>
                <a:cs typeface="Tahoma"/>
              </a:rPr>
              <a:t>Nuorten osallistuminen yhteisön toimintaan, kuten harrastuksiin, vapaaehtoistyöhön ja nuorisotoimintaan, voi vahvistaa heidän yhteisöllisyyden tunnettaan ja vähentää syrjäytymisen riskiä.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Koulutus ja työllisyys: </a:t>
            </a:r>
            <a:r>
              <a:rPr lang="fi-FI" dirty="0">
                <a:latin typeface="Tahoma"/>
                <a:ea typeface="Tahoma"/>
                <a:cs typeface="Tahoma"/>
              </a:rPr>
              <a:t>Varmistamalla, että nuorilla on pääsy laadukkaaseen koulutukseen ja työllistymismahdollisuuksiin, voidaan ehkäistä syrjäytymistä. Tämä sisältää myös oppilaanohjauksen ja ammatinvalinnan tuen.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Mielenterveyspalvelut: </a:t>
            </a:r>
            <a:r>
              <a:rPr lang="fi-FI" dirty="0">
                <a:latin typeface="Tahoma"/>
                <a:ea typeface="Tahoma"/>
                <a:cs typeface="Tahoma"/>
              </a:rPr>
              <a:t>Mielenterveysongelmat ovat merkittävä syrjäytymisen riskitekijä. Tarjoamalla helposti saatavilla olevia mielenterveyspalveluja ja tukea, voidaan auttaa nuoria selviytymään haasteistaan.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06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Autofit/>
          </a:bodyPr>
          <a:lstStyle/>
          <a:p>
            <a:r>
              <a:rPr lang="fi-FI" sz="3000" dirty="0">
                <a:latin typeface="Tahoma"/>
                <a:ea typeface="Tahoma"/>
                <a:cs typeface="Tahoma"/>
              </a:rPr>
              <a:t>Nuorten syrjäytymisen ehkäisy on monimutkainen haaste, mutta siihen on olemassa useita tehokkaita keinoja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657109"/>
            <a:ext cx="10512953" cy="46415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Perheiden tukeminen: </a:t>
            </a:r>
            <a:r>
              <a:rPr lang="fi-FI" dirty="0">
                <a:latin typeface="Tahoma"/>
                <a:ea typeface="Tahoma"/>
                <a:cs typeface="Tahoma"/>
              </a:rPr>
              <a:t>Perheen hyvinvointi vaikuttaa suoraan nuoren hyvinvointiin. Tukemalla perheitä esimerkiksi taloudellisesti tai tarjoamalla vanhemmuustukea, voidaan vähentää nuorten syrjäytymisen riskiä.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Vertaisryhmät ja mentorointi: </a:t>
            </a:r>
            <a:r>
              <a:rPr lang="fi-FI" dirty="0">
                <a:latin typeface="Tahoma"/>
                <a:ea typeface="Tahoma"/>
                <a:cs typeface="Tahoma"/>
              </a:rPr>
              <a:t>Vertaisryhmät ja mentorit voivat tarjota nuorille tukea ja roolimalleja, jotka auttavat heitä navigoimaan elämän haasteissa.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Peruspalvelujen saatavuus: </a:t>
            </a:r>
            <a:r>
              <a:rPr lang="fi-FI" dirty="0">
                <a:latin typeface="Tahoma"/>
                <a:ea typeface="Tahoma"/>
                <a:cs typeface="Tahoma"/>
              </a:rPr>
              <a:t>Varmistamalla, että nuorilla on pääsy peruspalveluihin, kuten terveydenhuoltoon ja sosiaalipalveluihin, voidaan tukea heidän kokonaisvaltaista hyvinvointiaan.</a:t>
            </a:r>
            <a:br>
              <a:rPr lang="fi-FI" dirty="0">
                <a:latin typeface="Tahoma"/>
                <a:ea typeface="Tahoma"/>
                <a:cs typeface="Tahoma"/>
              </a:rPr>
            </a:br>
            <a:endParaRPr lang="fi-FI" b="1" dirty="0">
              <a:latin typeface="Tahoma"/>
              <a:ea typeface="Tahoma"/>
              <a:cs typeface="Tahoma"/>
            </a:endParaRP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Nämä toimenpiteet yhdessä voivat merkittävästi vähentää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nuorten syrjäytymistä ja parantaa heidän elämänlaatuaan.</a:t>
            </a:r>
            <a:endParaRPr lang="fi-FI" dirty="0">
              <a:latin typeface="Tahoma"/>
              <a:ea typeface="Tahoma"/>
              <a:cs typeface="Tahom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305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3600" dirty="0"/>
              <a:t>Mieli ry </a:t>
            </a:r>
            <a:br>
              <a:rPr lang="fi-FI" sz="3600" dirty="0"/>
            </a:br>
            <a:r>
              <a:rPr lang="fi-FI" sz="3600" dirty="0"/>
              <a:t>ja MTKL 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1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194191"/>
            <a:ext cx="10515600" cy="1086078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Mieli ry ja MTKL, Yhteiset arvot ja toimintatavat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238757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Mielenterveyden edistäminen: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keskittyvät mielenterveyden edistämiseen ja ongelmien ehkäisyyn. He tarjoavat tukea ja apua mielenterveysongelmia kokeneille ihmisille ja heidän läheisilleen.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Vertaistuki: </a:t>
            </a:r>
            <a:r>
              <a:rPr lang="fi-FI" dirty="0">
                <a:latin typeface="Tahoma"/>
                <a:ea typeface="Tahoma"/>
                <a:cs typeface="Tahoma"/>
              </a:rPr>
              <a:t>Vertaistuen merkitys on keskeinen molemmille järjestöille.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He järjestävät vertaistukiryhmiä ja tarjoavat mahdollisuuksia jakaa kokemuksia muiden samankaltaisessa tilanteessa olevien kanssa.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Koulutus ja neuvonta: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tarjoavat koulutuksia ja neuvontapalveluja mielenterveysongelmia kokeneille sekä heidän läheisilleen. He pyrkivät lisäämään tietoisuutta mielenterveydestä ja tarjoamaan työkaluja mielenterveyden vahvistamiseen.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Edunvalvonta: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toimivat mielenterveysongelmia kokeneiden ihmisten edunvalvojina ja pyrkivät vaikuttamaan mielenterveyspalvelujen kehittämiseen ja lainsäädäntöön.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572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194191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Mieli ry ja MTKL, Eroavaisuudet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238757"/>
            <a:ext cx="10728968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Kohderyhmä: </a:t>
            </a:r>
            <a:r>
              <a:rPr lang="fi-FI" dirty="0">
                <a:latin typeface="Tahoma"/>
                <a:ea typeface="Tahoma"/>
                <a:cs typeface="Tahoma"/>
              </a:rPr>
              <a:t>MIELI ry:n toiminta on laajemmin suunnattu kaikille mielenterveyden edistämisestä kiinnostuneille, kun taas Mielenterveyden keskusliitto (MTKL) keskittyy erityisesti mielenterveysongelmia itse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kokeneisiin ihmisiin.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Toiminnan laajuus: </a:t>
            </a:r>
            <a:r>
              <a:rPr lang="fi-FI" dirty="0">
                <a:latin typeface="Tahoma"/>
                <a:ea typeface="Tahoma"/>
                <a:cs typeface="Tahoma"/>
              </a:rPr>
              <a:t>MIELI ry toimii valtakunnallisesti ja sillä on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54 paikallista jäsenjärjestöä sekä 32 valtakunnallista järjestöä.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 err="1">
                <a:latin typeface="Tahoma"/>
                <a:ea typeface="Tahoma"/>
                <a:cs typeface="Tahoma"/>
              </a:rPr>
              <a:t>MTKL:lla</a:t>
            </a:r>
            <a:r>
              <a:rPr lang="fi-FI" dirty="0">
                <a:latin typeface="Tahoma"/>
                <a:ea typeface="Tahoma"/>
                <a:cs typeface="Tahoma"/>
              </a:rPr>
              <a:t> on yli 140 mielenterveysyhdistystä eri puolilla maata.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Palvelut: </a:t>
            </a:r>
            <a:r>
              <a:rPr lang="fi-FI" dirty="0">
                <a:latin typeface="Tahoma"/>
                <a:ea typeface="Tahoma"/>
                <a:cs typeface="Tahoma"/>
              </a:rPr>
              <a:t>MIELI ry tarjoaa laajan valikoiman palveluja, kuten kriisipuhelimen, kriisikeskuksia ja itsemurhien ehkäisykeskuksia. MTKL keskittyy enemmän vertaistukeen, neuvontaan ja koulutuksiin sekä liikunta- ja kulttuuritoimintaan.</a:t>
            </a: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Nämä erot ja yhtäläisyydet auttavat molempia järjestöjä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tukemaan mielenterveysongelmia kokeneita ihmisiä 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ja edistämään mielenterveyttä Suomessa.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7187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80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7435" y="548680"/>
            <a:ext cx="9042400" cy="1600200"/>
          </a:xfrm>
        </p:spPr>
        <p:txBody>
          <a:bodyPr>
            <a:normAutofit/>
          </a:bodyPr>
          <a:lstStyle/>
          <a:p>
            <a:r>
              <a:rPr lang="fi-FI" dirty="0"/>
              <a:t>Mielenterveyden keskusliitto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7435" y="2276872"/>
            <a:ext cx="10058400" cy="3886200"/>
          </a:xfrm>
        </p:spPr>
        <p:txBody>
          <a:bodyPr/>
          <a:lstStyle/>
          <a:p>
            <a:r>
              <a:rPr lang="fi-FI" dirty="0"/>
              <a:t>Mielenterveyden keskusliitto valvoo ja ajaa mielenterveyspotilaiden, mielenterveyskuntoutujien ja heidän läheistensä etuja yhteiskunnassa, toimii asiantuntijana heitä koskevissa kysymyksissä ja kehittää tarvittavia palveluja.</a:t>
            </a:r>
          </a:p>
          <a:p>
            <a:r>
              <a:rPr lang="fi-FI" dirty="0"/>
              <a:t>Toiminnan punainen lanka on vapaaehtoisuus ja vertaistuki. Toiminnassa yhdistetään kokemusasiantuntemus ja ammatillisuus.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4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559316"/>
            <a:ext cx="10515600" cy="706587"/>
          </a:xfrm>
        </p:spPr>
        <p:txBody>
          <a:bodyPr/>
          <a:lstStyle/>
          <a:p>
            <a:r>
              <a:rPr lang="fi-FI" dirty="0">
                <a:latin typeface="Tahoma"/>
                <a:ea typeface="Tahoma"/>
                <a:cs typeface="Tahoma"/>
              </a:rPr>
              <a:t>Tarmo Raatikainen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89" y="1440481"/>
            <a:ext cx="9257311" cy="48582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Valtuuston puheenjohtaja, Mielenterveyden keskusliitto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Puheenjohtaja, Kuusamon Mielenterveyden Tuki ry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Kaupunginvaltuutettu, Kuusamo (Vasemmistoliitto)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Muusikko ja yhteiskuntavaikuttaja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Oma kokemus masennuksesta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Ymmärrys ja henkilökohtainen kokemus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Musiikki ja puhe välineinä</a:t>
            </a:r>
          </a:p>
          <a:p>
            <a:pPr marL="342900" indent="-342900">
              <a:buFont typeface="Arial"/>
              <a:buChar char="•"/>
            </a:pPr>
            <a:endParaRPr lang="fi-FI" sz="900" dirty="0">
              <a:latin typeface="Tahoma"/>
              <a:ea typeface="Tahoma"/>
              <a:cs typeface="Tahoma"/>
            </a:endParaRPr>
          </a:p>
          <a:p>
            <a:r>
              <a:rPr lang="fi-FI" sz="1800" b="1" dirty="0">
                <a:latin typeface="Tahoma"/>
                <a:ea typeface="Tahoma"/>
                <a:cs typeface="Tahoma"/>
              </a:rPr>
              <a:t>Albumit</a:t>
            </a:r>
            <a:r>
              <a:rPr lang="fi-FI" sz="1800" dirty="0">
                <a:latin typeface="Tahoma"/>
                <a:ea typeface="Tahoma"/>
                <a:cs typeface="Tahoma"/>
              </a:rPr>
              <a:t> “Sinä olet valo” ja “Elämästä, rakkaudesta ja ystävyydestä”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Esiintymiset ja puheet mielenterveysongelmista</a:t>
            </a:r>
          </a:p>
          <a:p>
            <a:r>
              <a:rPr lang="fi-FI" sz="1800" b="1" dirty="0">
                <a:latin typeface="Tahoma"/>
                <a:ea typeface="Tahoma"/>
                <a:cs typeface="Tahoma"/>
              </a:rPr>
              <a:t>Tavoitteet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Yhteisöllisyyden ja rakkauden edistäminen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Stigman vähentäminen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Mielenterveyskuntoutujien tukeminen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34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3165" y="363156"/>
            <a:ext cx="11184361" cy="1325563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Tahoma"/>
                <a:ea typeface="Tahoma"/>
                <a:cs typeface="Tahoma"/>
              </a:rPr>
              <a:t>Lions-järjestön ja Mielenterveyden keskusliiton toiminnassa on useita yhteisiä arvoja ja toimintatapoja:</a:t>
            </a:r>
            <a:endParaRPr lang="en-US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0778" y="1990106"/>
            <a:ext cx="12031222" cy="466621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Ihmisläheisyys: </a:t>
            </a:r>
            <a:r>
              <a:rPr lang="fi-FI" sz="3200" dirty="0">
                <a:latin typeface="Tahoma"/>
                <a:ea typeface="Tahoma"/>
                <a:cs typeface="Tahoma"/>
              </a:rPr>
              <a:t>Molemmat järjestöt asettavat ihmisten tarpeet ja hyvinvoinnin </a:t>
            </a:r>
            <a:br>
              <a:rPr lang="fi-FI" sz="3200" dirty="0">
                <a:latin typeface="Tahoma"/>
                <a:ea typeface="Tahoma"/>
                <a:cs typeface="Tahoma"/>
              </a:rPr>
            </a:br>
            <a:r>
              <a:rPr lang="fi-FI" sz="3200" dirty="0">
                <a:latin typeface="Tahoma"/>
                <a:ea typeface="Tahoma"/>
                <a:cs typeface="Tahoma"/>
              </a:rPr>
              <a:t>etusijalle. He pyrkivät tarjoamaan tukea ja apua, jotta jokainen voisi elää mahdollisimman täysipainoista elämää.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Yhteisöllisyys: </a:t>
            </a:r>
            <a:r>
              <a:rPr lang="fi-FI" sz="3200" dirty="0">
                <a:latin typeface="Tahoma"/>
                <a:ea typeface="Tahoma"/>
                <a:cs typeface="Tahoma"/>
              </a:rPr>
              <a:t>Yhteisön voima ja vertaistuki ovat keskeisiä molemmille järjestöille. </a:t>
            </a:r>
            <a:br>
              <a:rPr lang="fi-FI" sz="3200" dirty="0">
                <a:latin typeface="Tahoma"/>
                <a:ea typeface="Tahoma"/>
                <a:cs typeface="Tahoma"/>
              </a:rPr>
            </a:br>
            <a:r>
              <a:rPr lang="fi-FI" sz="3200" dirty="0">
                <a:latin typeface="Tahoma"/>
                <a:ea typeface="Tahoma"/>
                <a:cs typeface="Tahoma"/>
              </a:rPr>
              <a:t>He edistävät yhteisöllisyyttä ja tukevat paikallisia ryhmiä ja yhdistyksiä.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Osallisuus: </a:t>
            </a:r>
            <a:r>
              <a:rPr lang="fi-FI" sz="3200" dirty="0">
                <a:latin typeface="Tahoma"/>
                <a:ea typeface="Tahoma"/>
                <a:cs typeface="Tahoma"/>
              </a:rPr>
              <a:t>Molemmat järjestöt korostavat osallisuuden merkitystä ja pyrkivät vahvistamaan ihmisten mahdollisuuksia osallistua ja vaikuttaa yhteiskunnassa.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Avoimuus</a:t>
            </a:r>
            <a:r>
              <a:rPr lang="fi-FI" sz="3200" dirty="0">
                <a:latin typeface="Tahoma"/>
                <a:ea typeface="Tahoma"/>
                <a:cs typeface="Tahoma"/>
              </a:rPr>
              <a:t>: Toiminnassa korostetaan avoimuutta ja läpinäkyvyyttä. Molemmat järjestöt haluavat toimia rehellisesti ja avoimesti kaikkien sidosryhmiensä kanssa.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Kunnioitus: </a:t>
            </a:r>
            <a:r>
              <a:rPr lang="fi-FI" sz="3200" dirty="0">
                <a:latin typeface="Tahoma"/>
                <a:ea typeface="Tahoma"/>
                <a:cs typeface="Tahoma"/>
              </a:rPr>
              <a:t>Jokaisen ihmisen arvokkuuden ja itsemääräämisoikeuden kunnioittaminen on keskeistä. Molemmat järjestöt pyrkivät edistämään kunnioittavaa ja arvostavaa kohtaamista.</a:t>
            </a:r>
          </a:p>
          <a:p>
            <a:endParaRPr lang="fi-FI" sz="1400" dirty="0">
              <a:latin typeface="Tahoma"/>
              <a:ea typeface="Tahoma"/>
              <a:cs typeface="Tahoma"/>
            </a:endParaRPr>
          </a:p>
          <a:p>
            <a:pPr algn="ctr"/>
            <a:r>
              <a:rPr lang="fi-FI" sz="3200" b="1" dirty="0">
                <a:latin typeface="Tahoma"/>
                <a:ea typeface="Tahoma"/>
                <a:cs typeface="Tahoma"/>
              </a:rPr>
              <a:t>Nämä yhteiset arvot ja toimintatavat auttavat molempia järjestöjä </a:t>
            </a:r>
            <a:br>
              <a:rPr lang="fi-FI" sz="3200" b="1" dirty="0">
                <a:latin typeface="Tahoma"/>
                <a:ea typeface="Tahoma"/>
                <a:cs typeface="Tahoma"/>
              </a:rPr>
            </a:br>
            <a:r>
              <a:rPr lang="fi-FI" sz="3200" b="1" dirty="0">
                <a:latin typeface="Tahoma"/>
                <a:ea typeface="Tahoma"/>
                <a:cs typeface="Tahoma"/>
              </a:rPr>
              <a:t>tukemaan ja auttamaan ihmisiä tehokkaasti ja inhimillisesti.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80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6608"/>
          <a:stretch>
            <a:fillRect/>
          </a:stretch>
        </p:blipFill>
        <p:spPr/>
      </p:pic>
      <p:sp>
        <p:nvSpPr>
          <p:cNvPr id="6" name="Sisällön paikkamerkki 1">
            <a:extLst>
              <a:ext uri="{FF2B5EF4-FFF2-40B4-BE49-F238E27FC236}">
                <a16:creationId xmlns:a16="http://schemas.microsoft.com/office/drawing/2014/main" id="{A67C79D2-3474-BE9C-708E-1A06FF5BA25D}"/>
              </a:ext>
            </a:extLst>
          </p:cNvPr>
          <p:cNvSpPr txBox="1">
            <a:spLocks/>
          </p:cNvSpPr>
          <p:nvPr/>
        </p:nvSpPr>
        <p:spPr>
          <a:xfrm>
            <a:off x="2188273" y="1549615"/>
            <a:ext cx="5138040" cy="461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>
                <a:latin typeface="Tahoma"/>
                <a:ea typeface="Tahoma"/>
                <a:cs typeface="Tahoma"/>
              </a:rPr>
              <a:t>Paikallinen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mielenterveysyhdistys,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joka keskittyy kuusamolaisten mielenterveyden edistämiseen.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Yhdistyksen toiminta perustuu vertaistukeen ja se tarjoaa monipuolisia palveluja mielenterveyskuntoutujille, heidän läheisilleen sekä muille mielenterveyden häiriöistä ja päihdeongelmista kärsiville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E4AA58-861B-9973-C32E-21CEBEA0903D}"/>
              </a:ext>
            </a:extLst>
          </p:cNvPr>
          <p:cNvSpPr txBox="1">
            <a:spLocks/>
          </p:cNvSpPr>
          <p:nvPr/>
        </p:nvSpPr>
        <p:spPr>
          <a:xfrm>
            <a:off x="172279" y="591837"/>
            <a:ext cx="10515600" cy="10860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800" b="1" dirty="0">
                <a:latin typeface="Tahoma"/>
                <a:ea typeface="Tahoma"/>
                <a:cs typeface="Tahoma"/>
              </a:rPr>
              <a:t>Kuusamon Mielenterveyden Tuki ry</a:t>
            </a:r>
          </a:p>
        </p:txBody>
      </p:sp>
    </p:spTree>
    <p:extLst>
      <p:ext uri="{BB962C8B-B14F-4D97-AF65-F5344CB8AC3E}">
        <p14:creationId xmlns:p14="http://schemas.microsoft.com/office/powerpoint/2010/main" val="110992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267448"/>
            <a:ext cx="10515600" cy="1086078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Kuusamon Mielenterveyden Tuki ry:n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toiminnan painopisteet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8" y="1462760"/>
            <a:ext cx="11016535" cy="51277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Vertaistuki: </a:t>
            </a:r>
            <a:r>
              <a:rPr lang="fi-FI" dirty="0">
                <a:latin typeface="Tahoma"/>
                <a:ea typeface="Tahoma"/>
                <a:cs typeface="Tahoma"/>
              </a:rPr>
              <a:t>Yhdistys järjestää ohjattua vertaisryhmätoimintaa, jossa mielenterveyden häiriöitä kokeneet ja heidän läheisensä voivat jakaa kokemuksiaan ja saada tukea toisiltaan.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Matalan kynnyksen kohtaamispaikka: </a:t>
            </a:r>
            <a:r>
              <a:rPr lang="fi-FI" dirty="0">
                <a:latin typeface="Tahoma"/>
                <a:ea typeface="Tahoma"/>
                <a:cs typeface="Tahoma"/>
              </a:rPr>
              <a:t>Hyvän Mielen Palveluasema tarjoaa matalan kynnyksen kohtaamispaikan, jossa voi osallistua erilaisiin vertaisryhmiin, harrastetoimintaan, retkiin, kursseihin ja tapahtumiin.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Neuvonta ja tuki: </a:t>
            </a:r>
            <a:r>
              <a:rPr lang="fi-FI" dirty="0">
                <a:latin typeface="Tahoma"/>
                <a:ea typeface="Tahoma"/>
                <a:cs typeface="Tahoma"/>
              </a:rPr>
              <a:t>Yhdistys tarjoaa neuvontaa ja tukea mielenterveys-kuntoutujille ja heidän läheisilleen, auttaen heitä arjessa pärjäämisessä ja työllistymisessä.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Edunvalvonta: </a:t>
            </a:r>
            <a:r>
              <a:rPr lang="fi-FI" dirty="0">
                <a:latin typeface="Tahoma"/>
                <a:ea typeface="Tahoma"/>
                <a:cs typeface="Tahoma"/>
              </a:rPr>
              <a:t>Yhdistys toimii mielenterveyspalveluja käyttävien edunvalvojana ja pyrkii vaikuttamaan paikallisesti mielenterveyspalvelujen kehittämiseen.</a:t>
            </a:r>
          </a:p>
          <a:p>
            <a:r>
              <a:rPr lang="fi-FI" dirty="0">
                <a:latin typeface="Tahoma"/>
                <a:ea typeface="Tahoma"/>
                <a:cs typeface="Tahoma"/>
              </a:rPr>
              <a:t>Kuusamon Mielenterveyden Tuki ry:n toiminnan päärahoittaja on STEA.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Yhdistyksen toimitilat sijaitsevat Kuusamon keskustassa.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6BE513B-F02F-175C-5DAC-E0FC76FE358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77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3600" dirty="0"/>
              <a:t>Lions-järjestön osastot voivat tukea paikallista mielenterveystyötä monin eri tavoin. 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11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Paikallisen mielenterveystyön tukeminen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480929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Yhteistyö paikallisten mielenterveysjärjestöjen kanssa: 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Lions-klubit voivat tehdä yhteistyötä paikallisten mielenterveysjärjestöjen, kuten MIELI ry:n tai Kuusamon Mielenterveyden Tuki ry:n kanssa.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Tämä voi sisältää yhteisiä tapahtumia, kampanjoita ja vertaistukiryhmien järjestämistä.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Tiedon levittäminen: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auttaa levittämään tietoa mielenterveydestä ja sen tärkeydestä. Tämä voi tapahtua esimerkiksi järjestämällä luentoja, seminaareja tai jakamalla informatiivista materiaalia paikallisissa tapahtumissa.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Varainkeruu: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järjestää varainkeruutapahtumia, joiden tuotto ohjataan paikallisten mielenterveysjärjestöjen toiminnan tukemiseen. Tämä voi sisältää esimerkiksi hyväntekeväisyyskonsertteja, urheilutapahtumia tai myyjäisiä.</a:t>
            </a:r>
            <a:endParaRPr lang="fi-FI" sz="2800" dirty="0">
              <a:latin typeface="Tahoma"/>
              <a:ea typeface="Tahoma"/>
              <a:cs typeface="Tahom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39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Paikallisen mielenterveystyön tukeminen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480929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Vapaaehtoistyö: </a:t>
            </a:r>
            <a:r>
              <a:rPr lang="fi-FI" dirty="0">
                <a:latin typeface="Tahoma"/>
                <a:ea typeface="Tahoma"/>
                <a:cs typeface="Tahoma"/>
              </a:rPr>
              <a:t>Lions-jäsenet voivat osallistua vapaaehtoistyöhön paikallisissa mielenterveysjärjestöissä. Tämä voi sisältää esimerkiksi vertaistukiryhmien vetämistä, tapahtumien järjestämistä tai käytännön apua arjen askareissa.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Kriisituki: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tarjota kriisitukea yhteistyössä mielenterveysjärjestöjen kanssa. Tämä voi sisältää esimerkiksi kriisipuhelimen päivystämistä tai kriisiapua tarjoavien tilaisuuksien järjestämistä.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Nuorten tukeminen: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keskittyä erityisesti nuorten mielenterveyden tukemiseen. Tämä voi sisältää esimerkiksi koulutuksia, työpajoja ja vertaistukiryhmiä nuorille ja heidän vanhemmilleen.</a:t>
            </a: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Näiden toimintatapojen avulla Lions-järjestön osastot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voivat merkittävästi tukea paikallista mielenterveystyötä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ja edistää yhteisön hyvinvointia.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049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TK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0BC"/>
      </a:accent1>
      <a:accent2>
        <a:srgbClr val="008CE8"/>
      </a:accent2>
      <a:accent3>
        <a:srgbClr val="CB69BD"/>
      </a:accent3>
      <a:accent4>
        <a:srgbClr val="E778D8"/>
      </a:accent4>
      <a:accent5>
        <a:srgbClr val="87F3BC"/>
      </a:accent5>
      <a:accent6>
        <a:srgbClr val="73CD9E"/>
      </a:accent6>
      <a:hlink>
        <a:srgbClr val="CB69BE"/>
      </a:hlink>
      <a:folHlink>
        <a:srgbClr val="CB69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1006</Words>
  <Application>Microsoft Office PowerPoint</Application>
  <PresentationFormat>Laajakuva</PresentationFormat>
  <Paragraphs>87</Paragraphs>
  <Slides>16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Tahoma</vt:lpstr>
      <vt:lpstr>Office Theme</vt:lpstr>
      <vt:lpstr>PowerPoint-esitys</vt:lpstr>
      <vt:lpstr>Mielenterveyden keskusliitto</vt:lpstr>
      <vt:lpstr>Tarmo Raatikainen</vt:lpstr>
      <vt:lpstr>Lions-järjestön ja Mielenterveyden keskusliiton toiminnassa on useita yhteisiä arvoja ja toimintatapoja:</vt:lpstr>
      <vt:lpstr>PowerPoint-esitys</vt:lpstr>
      <vt:lpstr>Kuusamon Mielenterveyden Tuki ry:n  toiminnan painopisteet</vt:lpstr>
      <vt:lpstr>PowerPoint-esitys</vt:lpstr>
      <vt:lpstr>Paikallisen mielenterveystyön tukeminen</vt:lpstr>
      <vt:lpstr>Paikallisen mielenterveystyön tukeminen</vt:lpstr>
      <vt:lpstr>PowerPoint-esitys</vt:lpstr>
      <vt:lpstr>Nuorten syrjäytymisen ehkäisy on monimutkainen haaste, mutta siihen on olemassa useita tehokkaita keinoja</vt:lpstr>
      <vt:lpstr>Nuorten syrjäytymisen ehkäisy on monimutkainen haaste, mutta siihen on olemassa useita tehokkaita keinoja</vt:lpstr>
      <vt:lpstr>PowerPoint-esitys</vt:lpstr>
      <vt:lpstr>Mieli ry ja MTKL, Yhteiset arvot ja toimintatavat</vt:lpstr>
      <vt:lpstr>Mieli ry ja MTKL, Eroavaisuudet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Helena Tuulaniemi</cp:lastModifiedBy>
  <cp:revision>647</cp:revision>
  <dcterms:created xsi:type="dcterms:W3CDTF">2019-02-20T11:52:17Z</dcterms:created>
  <dcterms:modified xsi:type="dcterms:W3CDTF">2024-09-08T20:50:31Z</dcterms:modified>
</cp:coreProperties>
</file>