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113" r:id="rId3"/>
    <p:sldId id="2137" r:id="rId4"/>
    <p:sldId id="2125" r:id="rId5"/>
    <p:sldId id="2138" r:id="rId6"/>
    <p:sldId id="2139" r:id="rId7"/>
    <p:sldId id="2140" r:id="rId8"/>
    <p:sldId id="2141" r:id="rId9"/>
    <p:sldId id="2127" r:id="rId10"/>
    <p:sldId id="2131" r:id="rId11"/>
    <p:sldId id="2130" r:id="rId12"/>
    <p:sldId id="2129" r:id="rId13"/>
    <p:sldId id="2128" r:id="rId14"/>
    <p:sldId id="2133" r:id="rId15"/>
    <p:sldId id="2134" r:id="rId16"/>
    <p:sldId id="2135" r:id="rId17"/>
    <p:sldId id="2132" r:id="rId18"/>
    <p:sldId id="213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830D79-031F-11A6-A32F-98C8302E5CD1}" name="Dan Hervey" initials="DH" userId="Bbvm9CA6pabUeuGZp0v6qmT2pGrCD6ieIAr7H5t1T98=" providerId="None"/>
  <p188:author id="{0DCEC6D3-1E40-0AAE-361E-B23F2935D206}" name="Hervey, Dan" initials="DH" userId="S::dhervey@lionsclubs.org::3f259316-2ea9-4036-ace5-9fcd9ddeb7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700"/>
    <a:srgbClr val="4AC49F"/>
    <a:srgbClr val="DE079D"/>
    <a:srgbClr val="00338D"/>
    <a:srgbClr val="000000"/>
    <a:srgbClr val="522D8A"/>
    <a:srgbClr val="DAA745"/>
    <a:srgbClr val="612B88"/>
    <a:srgbClr val="2C71A6"/>
    <a:srgbClr val="7A2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0"/>
    <p:restoredTop sz="76964" autoAdjust="0"/>
  </p:normalViewPr>
  <p:slideViewPr>
    <p:cSldViewPr snapToGrid="0">
      <p:cViewPr varScale="1">
        <p:scale>
          <a:sx n="54" d="100"/>
          <a:sy n="54" d="100"/>
        </p:scale>
        <p:origin x="1013"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0C0BB-1FDF-EE49-8222-BA0F1B202D86}"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F6D64-E802-DE49-BB0C-5DF6C1ACA17E}" type="slidenum">
              <a:rPr lang="en-US" smtClean="0"/>
              <a:t>‹#›</a:t>
            </a:fld>
            <a:endParaRPr lang="en-US"/>
          </a:p>
        </p:txBody>
      </p:sp>
    </p:spTree>
    <p:extLst>
      <p:ext uri="{BB962C8B-B14F-4D97-AF65-F5344CB8AC3E}">
        <p14:creationId xmlns:p14="http://schemas.microsoft.com/office/powerpoint/2010/main" val="299989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07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10</a:t>
            </a:fld>
            <a:endParaRPr lang="en-US"/>
          </a:p>
        </p:txBody>
      </p:sp>
    </p:spTree>
    <p:extLst>
      <p:ext uri="{BB962C8B-B14F-4D97-AF65-F5344CB8AC3E}">
        <p14:creationId xmlns:p14="http://schemas.microsoft.com/office/powerpoint/2010/main" val="75332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11</a:t>
            </a:fld>
            <a:endParaRPr lang="en-US"/>
          </a:p>
        </p:txBody>
      </p:sp>
    </p:spTree>
    <p:extLst>
      <p:ext uri="{BB962C8B-B14F-4D97-AF65-F5344CB8AC3E}">
        <p14:creationId xmlns:p14="http://schemas.microsoft.com/office/powerpoint/2010/main" val="305519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12</a:t>
            </a:fld>
            <a:endParaRPr lang="en-US"/>
          </a:p>
        </p:txBody>
      </p:sp>
    </p:spTree>
    <p:extLst>
      <p:ext uri="{BB962C8B-B14F-4D97-AF65-F5344CB8AC3E}">
        <p14:creationId xmlns:p14="http://schemas.microsoft.com/office/powerpoint/2010/main" val="425448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13</a:t>
            </a:fld>
            <a:endParaRPr lang="en-US"/>
          </a:p>
        </p:txBody>
      </p:sp>
    </p:spTree>
    <p:extLst>
      <p:ext uri="{BB962C8B-B14F-4D97-AF65-F5344CB8AC3E}">
        <p14:creationId xmlns:p14="http://schemas.microsoft.com/office/powerpoint/2010/main" val="46803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14</a:t>
            </a:fld>
            <a:endParaRPr lang="en-US"/>
          </a:p>
        </p:txBody>
      </p:sp>
    </p:spTree>
    <p:extLst>
      <p:ext uri="{BB962C8B-B14F-4D97-AF65-F5344CB8AC3E}">
        <p14:creationId xmlns:p14="http://schemas.microsoft.com/office/powerpoint/2010/main" val="1420570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15</a:t>
            </a:fld>
            <a:endParaRPr lang="en-US"/>
          </a:p>
        </p:txBody>
      </p:sp>
    </p:spTree>
    <p:extLst>
      <p:ext uri="{BB962C8B-B14F-4D97-AF65-F5344CB8AC3E}">
        <p14:creationId xmlns:p14="http://schemas.microsoft.com/office/powerpoint/2010/main" val="3845435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16</a:t>
            </a:fld>
            <a:endParaRPr lang="en-US"/>
          </a:p>
        </p:txBody>
      </p:sp>
    </p:spTree>
    <p:extLst>
      <p:ext uri="{BB962C8B-B14F-4D97-AF65-F5344CB8AC3E}">
        <p14:creationId xmlns:p14="http://schemas.microsoft.com/office/powerpoint/2010/main" val="2396857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17</a:t>
            </a:fld>
            <a:endParaRPr lang="en-US"/>
          </a:p>
        </p:txBody>
      </p:sp>
    </p:spTree>
    <p:extLst>
      <p:ext uri="{BB962C8B-B14F-4D97-AF65-F5344CB8AC3E}">
        <p14:creationId xmlns:p14="http://schemas.microsoft.com/office/powerpoint/2010/main" val="384146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2</a:t>
            </a:fld>
            <a:endParaRPr lang="en-US"/>
          </a:p>
        </p:txBody>
      </p:sp>
    </p:spTree>
    <p:extLst>
      <p:ext uri="{BB962C8B-B14F-4D97-AF65-F5344CB8AC3E}">
        <p14:creationId xmlns:p14="http://schemas.microsoft.com/office/powerpoint/2010/main" val="239747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fi-FI" dirty="0"/>
              <a:t>. </a:t>
            </a:r>
          </a:p>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3</a:t>
            </a:fld>
            <a:endParaRPr lang="en-US"/>
          </a:p>
        </p:txBody>
      </p:sp>
    </p:spTree>
    <p:extLst>
      <p:ext uri="{BB962C8B-B14F-4D97-AF65-F5344CB8AC3E}">
        <p14:creationId xmlns:p14="http://schemas.microsoft.com/office/powerpoint/2010/main" val="351488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4</a:t>
            </a:fld>
            <a:endParaRPr lang="en-US"/>
          </a:p>
        </p:txBody>
      </p:sp>
    </p:spTree>
    <p:extLst>
      <p:ext uri="{BB962C8B-B14F-4D97-AF65-F5344CB8AC3E}">
        <p14:creationId xmlns:p14="http://schemas.microsoft.com/office/powerpoint/2010/main" val="11477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5</a:t>
            </a:fld>
            <a:endParaRPr lang="en-US"/>
          </a:p>
        </p:txBody>
      </p:sp>
    </p:spTree>
    <p:extLst>
      <p:ext uri="{BB962C8B-B14F-4D97-AF65-F5344CB8AC3E}">
        <p14:creationId xmlns:p14="http://schemas.microsoft.com/office/powerpoint/2010/main" val="2199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6</a:t>
            </a:fld>
            <a:endParaRPr lang="en-US"/>
          </a:p>
        </p:txBody>
      </p:sp>
    </p:spTree>
    <p:extLst>
      <p:ext uri="{BB962C8B-B14F-4D97-AF65-F5344CB8AC3E}">
        <p14:creationId xmlns:p14="http://schemas.microsoft.com/office/powerpoint/2010/main" val="407853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7</a:t>
            </a:fld>
            <a:endParaRPr lang="en-US"/>
          </a:p>
        </p:txBody>
      </p:sp>
    </p:spTree>
    <p:extLst>
      <p:ext uri="{BB962C8B-B14F-4D97-AF65-F5344CB8AC3E}">
        <p14:creationId xmlns:p14="http://schemas.microsoft.com/office/powerpoint/2010/main" val="309772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8</a:t>
            </a:fld>
            <a:endParaRPr lang="en-US"/>
          </a:p>
        </p:txBody>
      </p:sp>
    </p:spTree>
    <p:extLst>
      <p:ext uri="{BB962C8B-B14F-4D97-AF65-F5344CB8AC3E}">
        <p14:creationId xmlns:p14="http://schemas.microsoft.com/office/powerpoint/2010/main" val="108580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F6D64-E802-DE49-BB0C-5DF6C1ACA17E}" type="slidenum">
              <a:rPr lang="en-US" smtClean="0"/>
              <a:t>9</a:t>
            </a:fld>
            <a:endParaRPr lang="en-US"/>
          </a:p>
        </p:txBody>
      </p:sp>
    </p:spTree>
    <p:extLst>
      <p:ext uri="{BB962C8B-B14F-4D97-AF65-F5344CB8AC3E}">
        <p14:creationId xmlns:p14="http://schemas.microsoft.com/office/powerpoint/2010/main" val="194056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3E9C-E055-F639-A770-06C472EDA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44A85-BE6E-5968-A20D-C16732491F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789B5-4B8D-5110-ECBF-55BD60B1E40E}"/>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A07CC403-2FBB-24F7-3D14-7B29ABBC0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7026-C87B-1691-5A96-AC09AD9C8BAC}"/>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34890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C141-3EAB-B467-8C3C-90CDBCDE36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CCA43-182B-FBC6-9F6F-BB5B544A3F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18545-ECD1-FB18-2B9D-6FFB9182A575}"/>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64C967D8-C8A8-46D8-5A77-F03EDC5EC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43E03-E0FB-C797-D0ED-55C437F0CFF2}"/>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41165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3DDCE6-3A26-A8C4-3C21-CE5E4C3DF8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DEB137-135A-DD0D-DF4C-93F86EBA2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5ABC9-98CA-D746-78E4-17116543E6DE}"/>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4E6795D3-CAF2-D749-9299-513F73EBE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D4131-4A55-E90A-AF5E-C27BEC447F7D}"/>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52558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54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Tree>
    <p:extLst>
      <p:ext uri="{BB962C8B-B14F-4D97-AF65-F5344CB8AC3E}">
        <p14:creationId xmlns:p14="http://schemas.microsoft.com/office/powerpoint/2010/main" val="189094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Vision breaker Slide">
    <p:bg>
      <p:bgPr>
        <a:solidFill>
          <a:srgbClr val="10233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46866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eft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Overlay">
            <a:extLst>
              <a:ext uri="{FF2B5EF4-FFF2-40B4-BE49-F238E27FC236}">
                <a16:creationId xmlns:a16="http://schemas.microsoft.com/office/drawing/2014/main" id="{89790728-0DD7-1F42-9A48-48A941B20D9A}"/>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6" name="Gold Bar">
            <a:extLst>
              <a:ext uri="{FF2B5EF4-FFF2-40B4-BE49-F238E27FC236}">
                <a16:creationId xmlns:a16="http://schemas.microsoft.com/office/drawing/2014/main" id="{C4B2230D-595B-5246-A3B2-FB53F20DDBA8}"/>
              </a:ext>
            </a:extLst>
          </p:cNvPr>
          <p:cNvSpPr/>
          <p:nvPr userDrawn="1"/>
        </p:nvSpPr>
        <p:spPr>
          <a:xfrm>
            <a:off x="792677" y="3883983"/>
            <a:ext cx="1178336"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761999" y="3206478"/>
            <a:ext cx="6209629" cy="445043"/>
          </a:xfrm>
          <a:prstGeom prst="rect">
            <a:avLst/>
          </a:prstGeom>
        </p:spPr>
        <p:txBody>
          <a:bodyPr anchor="ctr"/>
          <a:lstStyle>
            <a:lvl1pPr marL="0" indent="0" algn="l">
              <a:buNone/>
              <a:defRPr sz="36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9" name="Text Placeholder 20">
            <a:extLst>
              <a:ext uri="{FF2B5EF4-FFF2-40B4-BE49-F238E27FC236}">
                <a16:creationId xmlns:a16="http://schemas.microsoft.com/office/drawing/2014/main" id="{1F6599DE-5FEF-F349-BA19-07E55E174054}"/>
              </a:ext>
            </a:extLst>
          </p:cNvPr>
          <p:cNvSpPr>
            <a:spLocks noGrp="1"/>
          </p:cNvSpPr>
          <p:nvPr>
            <p:ph type="body" sz="quarter" idx="13" hasCustomPrompt="1"/>
          </p:nvPr>
        </p:nvSpPr>
        <p:spPr>
          <a:xfrm>
            <a:off x="762000" y="4189206"/>
            <a:ext cx="7696200" cy="535194"/>
          </a:xfrm>
          <a:prstGeom prst="rect">
            <a:avLst/>
          </a:prstGeom>
        </p:spPr>
        <p:txBody>
          <a:bodyPr anchor="t"/>
          <a:lstStyle>
            <a:lvl1pPr marL="0" indent="0" algn="l">
              <a:buNone/>
              <a:defRPr sz="3300">
                <a:solidFill>
                  <a:schemeClr val="bg1"/>
                </a:solidFill>
              </a:defRPr>
            </a:lvl1pPr>
          </a:lstStyle>
          <a:p>
            <a:pPr lvl="0"/>
            <a:r>
              <a:rPr lang="en-US" dirty="0"/>
              <a:t>Insert subhead</a:t>
            </a:r>
          </a:p>
        </p:txBody>
      </p:sp>
    </p:spTree>
    <p:extLst>
      <p:ext uri="{BB962C8B-B14F-4D97-AF65-F5344CB8AC3E}">
        <p14:creationId xmlns:p14="http://schemas.microsoft.com/office/powerpoint/2010/main" val="360532710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Vision breaker Slide">
    <p:bg>
      <p:bgPr>
        <a:solidFill>
          <a:srgbClr val="10233F"/>
        </a:solidFill>
        <a:effectLst/>
      </p:bgPr>
    </p:bg>
    <p:spTree>
      <p:nvGrpSpPr>
        <p:cNvPr id="1" name=""/>
        <p:cNvGrpSpPr/>
        <p:nvPr/>
      </p:nvGrpSpPr>
      <p:grpSpPr>
        <a:xfrm>
          <a:off x="0" y="0"/>
          <a:ext cx="0" cy="0"/>
          <a:chOff x="0" y="0"/>
          <a:chExt cx="0" cy="0"/>
        </a:xfrm>
      </p:grpSpPr>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20647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46092268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196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E290E0-8CE6-F24F-9F6F-55AEF23BA2BC}"/>
              </a:ext>
            </a:extLst>
          </p:cNvPr>
          <p:cNvSpPr/>
          <p:nvPr userDrawn="1"/>
        </p:nvSpPr>
        <p:spPr>
          <a:xfrm>
            <a:off x="0" y="0"/>
            <a:ext cx="12217791" cy="6858000"/>
          </a:xfrm>
          <a:prstGeom prst="rect">
            <a:avLst/>
          </a:prstGeom>
          <a:gradFill flip="none" rotWithShape="1">
            <a:gsLst>
              <a:gs pos="0">
                <a:srgbClr val="000238"/>
              </a:gs>
              <a:gs pos="100000">
                <a:srgbClr val="3F3F54"/>
              </a:gs>
            </a:gsLst>
            <a:lin ang="3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Tree>
    <p:extLst>
      <p:ext uri="{BB962C8B-B14F-4D97-AF65-F5344CB8AC3E}">
        <p14:creationId xmlns:p14="http://schemas.microsoft.com/office/powerpoint/2010/main" val="3818129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Vision breaker Slide">
    <p:bg>
      <p:bgPr>
        <a:solidFill>
          <a:schemeClr val="accent6">
            <a:lumMod val="50000"/>
            <a:lumOff val="50000"/>
          </a:schemeClr>
        </a:solidFill>
        <a:effectLst/>
      </p:bgPr>
    </p:bg>
    <p:spTree>
      <p:nvGrpSpPr>
        <p:cNvPr id="1" name=""/>
        <p:cNvGrpSpPr/>
        <p:nvPr/>
      </p:nvGrpSpPr>
      <p:grpSpPr>
        <a:xfrm>
          <a:off x="0" y="0"/>
          <a:ext cx="0" cy="0"/>
          <a:chOff x="0" y="0"/>
          <a:chExt cx="0" cy="0"/>
        </a:xfrm>
      </p:grpSpPr>
      <p:sp>
        <p:nvSpPr>
          <p:cNvPr id="10" name="Overlay">
            <a:extLst>
              <a:ext uri="{FF2B5EF4-FFF2-40B4-BE49-F238E27FC236}">
                <a16:creationId xmlns:a16="http://schemas.microsoft.com/office/drawing/2014/main" id="{9867D72A-78B6-BB41-9E26-24D654E9B44E}"/>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Page number">
            <a:extLst>
              <a:ext uri="{FF2B5EF4-FFF2-40B4-BE49-F238E27FC236}">
                <a16:creationId xmlns:a16="http://schemas.microsoft.com/office/drawing/2014/main" id="{7C1B2E00-2594-E34D-8908-64A6305E3BA3}"/>
              </a:ext>
            </a:extLst>
          </p:cNvPr>
          <p:cNvSpPr txBox="1">
            <a:spLocks noChangeArrowheads="1"/>
          </p:cNvSpPr>
          <p:nvPr userDrawn="1"/>
        </p:nvSpPr>
        <p:spPr bwMode="auto">
          <a:xfrm>
            <a:off x="11430000" y="6400800"/>
            <a:ext cx="330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8" name="Text Placeholder 18">
            <a:extLst>
              <a:ext uri="{FF2B5EF4-FFF2-40B4-BE49-F238E27FC236}">
                <a16:creationId xmlns:a16="http://schemas.microsoft.com/office/drawing/2014/main" id="{2A1C6F64-979F-8D40-A629-0132753DB79E}"/>
              </a:ext>
            </a:extLst>
          </p:cNvPr>
          <p:cNvSpPr>
            <a:spLocks noGrp="1"/>
          </p:cNvSpPr>
          <p:nvPr>
            <p:ph type="body" sz="quarter" idx="12" hasCustomPrompt="1"/>
          </p:nvPr>
        </p:nvSpPr>
        <p:spPr>
          <a:xfrm>
            <a:off x="2991185" y="3191238"/>
            <a:ext cx="6209629" cy="445043"/>
          </a:xfrm>
          <a:prstGeom prst="rect">
            <a:avLst/>
          </a:prstGeom>
        </p:spPr>
        <p:txBody>
          <a:bodyPr anchor="ctr"/>
          <a:lstStyle>
            <a:lvl1pPr marL="0" indent="0" algn="ctr">
              <a:buNone/>
              <a:defRPr sz="4000" b="1">
                <a:solidFill>
                  <a:schemeClr val="bg1"/>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
        <p:nvSpPr>
          <p:cNvPr id="11" name="Rectangle 10">
            <a:extLst>
              <a:ext uri="{FF2B5EF4-FFF2-40B4-BE49-F238E27FC236}">
                <a16:creationId xmlns:a16="http://schemas.microsoft.com/office/drawing/2014/main" id="{EBE13CCD-82B0-8141-A54C-7576C8221ACF}"/>
              </a:ext>
            </a:extLst>
          </p:cNvPr>
          <p:cNvSpPr/>
          <p:nvPr userDrawn="1"/>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Arial" charset="0"/>
              <a:ea typeface="Arial" charset="0"/>
              <a:cs typeface="Arial" charset="0"/>
            </a:endParaRPr>
          </a:p>
        </p:txBody>
      </p:sp>
      <p:sp>
        <p:nvSpPr>
          <p:cNvPr id="7" name="Text Placeholder 6">
            <a:extLst>
              <a:ext uri="{FF2B5EF4-FFF2-40B4-BE49-F238E27FC236}">
                <a16:creationId xmlns:a16="http://schemas.microsoft.com/office/drawing/2014/main" id="{3BA951A9-91CA-064C-8D91-1F99DBF4F72D}"/>
              </a:ext>
            </a:extLst>
          </p:cNvPr>
          <p:cNvSpPr>
            <a:spLocks noGrp="1"/>
          </p:cNvSpPr>
          <p:nvPr>
            <p:ph type="body" sz="quarter" idx="13" hasCustomPrompt="1"/>
          </p:nvPr>
        </p:nvSpPr>
        <p:spPr>
          <a:xfrm>
            <a:off x="2990850" y="4361279"/>
            <a:ext cx="6210300" cy="1524000"/>
          </a:xfrm>
          <a:prstGeom prst="rect">
            <a:avLst/>
          </a:prstGeom>
        </p:spPr>
        <p:txBody>
          <a:bodyPr/>
          <a:lstStyle>
            <a:lvl1pPr>
              <a:defRPr sz="2000">
                <a:solidFill>
                  <a:schemeClr val="bg1"/>
                </a:solidFill>
              </a:defRPr>
            </a:lvl1pPr>
            <a:lvl2pPr marL="519099" indent="0">
              <a:buNone/>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Bullet 01</a:t>
            </a:r>
          </a:p>
          <a:p>
            <a:pPr lvl="0"/>
            <a:r>
              <a:rPr lang="en-US" dirty="0"/>
              <a:t>Bullet 02</a:t>
            </a:r>
          </a:p>
          <a:p>
            <a:pPr lvl="0"/>
            <a:r>
              <a:rPr lang="en-US" dirty="0"/>
              <a:t>Bullet 03</a:t>
            </a:r>
          </a:p>
          <a:p>
            <a:pPr lvl="0"/>
            <a:r>
              <a:rPr lang="en-US" dirty="0"/>
              <a:t>Bullet 04</a:t>
            </a:r>
          </a:p>
        </p:txBody>
      </p:sp>
    </p:spTree>
    <p:extLst>
      <p:ext uri="{BB962C8B-B14F-4D97-AF65-F5344CB8AC3E}">
        <p14:creationId xmlns:p14="http://schemas.microsoft.com/office/powerpoint/2010/main" val="2232298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A5E2-65ED-0D82-484F-9EB32FD84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B7C3B-16DC-C706-1FBD-7C259EB86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660C8-1CBA-9546-1112-53CD0C611928}"/>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188398DD-BFE4-77EE-D62A-D2D31DD474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C471D-B3D7-053B-7566-3A56940127A2}"/>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885548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Mai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Overlay">
            <a:extLst>
              <a:ext uri="{FF2B5EF4-FFF2-40B4-BE49-F238E27FC236}">
                <a16:creationId xmlns:a16="http://schemas.microsoft.com/office/drawing/2014/main" id="{38FBF2CF-0FA6-9943-84EB-29395595E7E4}"/>
              </a:ext>
            </a:extLst>
          </p:cNvPr>
          <p:cNvSpPr/>
          <p:nvPr userDrawn="1"/>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solidFill>
              </a:rPr>
              <a:pPr algn="r">
                <a:spcBef>
                  <a:spcPct val="50000"/>
                </a:spcBef>
                <a:defRPr/>
              </a:pPr>
              <a:t>‹#›</a:t>
            </a:fld>
            <a:endParaRPr lang="en-US" sz="1000" dirty="0">
              <a:solidFill>
                <a:schemeClr val="bg1"/>
              </a:solidFill>
            </a:endParaRPr>
          </a:p>
        </p:txBody>
      </p:sp>
      <p:sp>
        <p:nvSpPr>
          <p:cNvPr id="21" name="Text Placeholder 20">
            <a:extLst>
              <a:ext uri="{FF2B5EF4-FFF2-40B4-BE49-F238E27FC236}">
                <a16:creationId xmlns:a16="http://schemas.microsoft.com/office/drawing/2014/main" id="{83A89380-D473-6C42-ACCA-BB4117594885}"/>
              </a:ext>
            </a:extLst>
          </p:cNvPr>
          <p:cNvSpPr>
            <a:spLocks noGrp="1"/>
          </p:cNvSpPr>
          <p:nvPr>
            <p:ph type="body" sz="quarter" idx="13" hasCustomPrompt="1"/>
          </p:nvPr>
        </p:nvSpPr>
        <p:spPr>
          <a:xfrm>
            <a:off x="2362200" y="3276600"/>
            <a:ext cx="7239000" cy="1752600"/>
          </a:xfrm>
          <a:prstGeom prst="rect">
            <a:avLst/>
          </a:prstGeom>
        </p:spPr>
        <p:txBody>
          <a:bodyPr anchor="ctr"/>
          <a:lstStyle>
            <a:lvl1pPr marL="0" indent="0" algn="ctr">
              <a:buNone/>
              <a:defRPr sz="2400">
                <a:solidFill>
                  <a:schemeClr val="bg1"/>
                </a:solidFill>
              </a:defRPr>
            </a:lvl1pPr>
          </a:lstStyle>
          <a:p>
            <a:r>
              <a:rPr lang="en-US" sz="2400" dirty="0">
                <a:solidFill>
                  <a:schemeClr val="bg1"/>
                </a:solidFill>
              </a:rPr>
              <a:t>Lorem ipsum dolor sit amet, illud </a:t>
            </a:r>
            <a:r>
              <a:rPr lang="en-US" sz="2400" dirty="0" err="1">
                <a:solidFill>
                  <a:schemeClr val="bg1"/>
                </a:solidFill>
              </a:rPr>
              <a:t>dolorem</a:t>
            </a:r>
            <a:r>
              <a:rPr lang="en-US" sz="2400" dirty="0">
                <a:solidFill>
                  <a:schemeClr val="bg1"/>
                </a:solidFill>
              </a:rPr>
              <a:t> </a:t>
            </a:r>
            <a:r>
              <a:rPr lang="en-US" sz="2400" dirty="0" err="1">
                <a:solidFill>
                  <a:schemeClr val="bg1"/>
                </a:solidFill>
              </a:rPr>
              <a:t>voluptaria</a:t>
            </a:r>
            <a:r>
              <a:rPr lang="en-US" sz="2400" dirty="0">
                <a:solidFill>
                  <a:schemeClr val="bg1"/>
                </a:solidFill>
              </a:rPr>
              <a:t> id vel. Duo no </a:t>
            </a:r>
            <a:r>
              <a:rPr lang="en-US" sz="2400" dirty="0" err="1">
                <a:solidFill>
                  <a:schemeClr val="bg1"/>
                </a:solidFill>
              </a:rPr>
              <a:t>prompta</a:t>
            </a:r>
            <a:r>
              <a:rPr lang="en-US" sz="2400" dirty="0">
                <a:solidFill>
                  <a:schemeClr val="bg1"/>
                </a:solidFill>
              </a:rPr>
              <a:t> </a:t>
            </a:r>
            <a:r>
              <a:rPr lang="en-US" sz="2400" dirty="0" err="1">
                <a:solidFill>
                  <a:schemeClr val="bg1"/>
                </a:solidFill>
              </a:rPr>
              <a:t>accusam</a:t>
            </a:r>
            <a:r>
              <a:rPr lang="en-US" sz="2400" dirty="0">
                <a:solidFill>
                  <a:schemeClr val="bg1"/>
                </a:solidFill>
              </a:rPr>
              <a:t>, </a:t>
            </a:r>
            <a:r>
              <a:rPr lang="en-US" sz="2400" dirty="0" err="1">
                <a:solidFill>
                  <a:schemeClr val="bg1"/>
                </a:solidFill>
              </a:rPr>
              <a:t>discere</a:t>
            </a:r>
            <a:r>
              <a:rPr lang="en-US" sz="2400" dirty="0">
                <a:solidFill>
                  <a:schemeClr val="bg1"/>
                </a:solidFill>
              </a:rPr>
              <a:t> minimum </a:t>
            </a:r>
            <a:r>
              <a:rPr lang="en-US" sz="2400" dirty="0" err="1">
                <a:solidFill>
                  <a:schemeClr val="bg1"/>
                </a:solidFill>
              </a:rPr>
              <a:t>corrumpit</a:t>
            </a:r>
            <a:r>
              <a:rPr lang="en-US" sz="2400" dirty="0">
                <a:solidFill>
                  <a:schemeClr val="bg1"/>
                </a:solidFill>
              </a:rPr>
              <a:t> </a:t>
            </a:r>
            <a:r>
              <a:rPr lang="en-US" sz="2400" dirty="0" err="1">
                <a:solidFill>
                  <a:schemeClr val="bg1"/>
                </a:solidFill>
              </a:rPr>
              <a:t>vel</a:t>
            </a:r>
            <a:r>
              <a:rPr lang="en-US" sz="2400" dirty="0">
                <a:solidFill>
                  <a:schemeClr val="bg1"/>
                </a:solidFill>
              </a:rPr>
              <a:t> no.</a:t>
            </a:r>
          </a:p>
        </p:txBody>
      </p:sp>
    </p:spTree>
    <p:extLst>
      <p:ext uri="{BB962C8B-B14F-4D97-AF65-F5344CB8AC3E}">
        <p14:creationId xmlns:p14="http://schemas.microsoft.com/office/powerpoint/2010/main" val="1473334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rgbClr val="0A5496"/>
                </a:solidFill>
              </a:rPr>
              <a:pPr algn="r" eaLnBrk="0" hangingPunct="0">
                <a:spcBef>
                  <a:spcPct val="50000"/>
                </a:spcBef>
                <a:defRPr/>
              </a:pPr>
              <a:t>‹#›</a:t>
            </a:fld>
            <a:endParaRPr lang="en-US" sz="1000" dirty="0">
              <a:solidFill>
                <a:srgbClr val="0A5496"/>
              </a:solidFill>
            </a:endParaRPr>
          </a:p>
        </p:txBody>
      </p:sp>
      <p:sp>
        <p:nvSpPr>
          <p:cNvPr id="5" name="Text Placeholder 18">
            <a:extLst>
              <a:ext uri="{FF2B5EF4-FFF2-40B4-BE49-F238E27FC236}">
                <a16:creationId xmlns:a16="http://schemas.microsoft.com/office/drawing/2014/main" id="{947430FC-FE32-B74E-974B-43A4E64504ED}"/>
              </a:ext>
            </a:extLst>
          </p:cNvPr>
          <p:cNvSpPr>
            <a:spLocks noGrp="1"/>
          </p:cNvSpPr>
          <p:nvPr>
            <p:ph type="body" sz="quarter" idx="12" hasCustomPrompt="1"/>
          </p:nvPr>
        </p:nvSpPr>
        <p:spPr>
          <a:xfrm>
            <a:off x="685800" y="724626"/>
            <a:ext cx="6209629" cy="445043"/>
          </a:xfrm>
          <a:prstGeom prst="rect">
            <a:avLst/>
          </a:prstGeom>
        </p:spPr>
        <p:txBody>
          <a:bodyPr anchor="ctr"/>
          <a:lstStyle>
            <a:lvl1pPr marL="0" indent="0" algn="l">
              <a:buNone/>
              <a:defRPr sz="3600" b="1">
                <a:solidFill>
                  <a:srgbClr val="0A5496"/>
                </a:solidFill>
              </a:defRPr>
            </a:lvl1pPr>
            <a:lvl2pPr marL="519099" indent="0" algn="ctr">
              <a:buNone/>
              <a:defRPr sz="4000">
                <a:solidFill>
                  <a:srgbClr val="F0C300"/>
                </a:solidFill>
              </a:defRPr>
            </a:lvl2pPr>
            <a:lvl3pPr marL="914377" indent="0" algn="ctr">
              <a:buNone/>
              <a:defRPr sz="4000">
                <a:solidFill>
                  <a:srgbClr val="F0C300"/>
                </a:solidFill>
              </a:defRPr>
            </a:lvl3pPr>
            <a:lvl4pPr marL="1371565" indent="0" algn="ctr">
              <a:buNone/>
              <a:defRPr sz="4000">
                <a:solidFill>
                  <a:srgbClr val="F0C300"/>
                </a:solidFill>
              </a:defRPr>
            </a:lvl4pPr>
            <a:lvl5pPr marL="1828755" indent="0" algn="ctr">
              <a:buNone/>
              <a:defRPr sz="4000">
                <a:solidFill>
                  <a:srgbClr val="F0C300"/>
                </a:solidFill>
              </a:defRPr>
            </a:lvl5pPr>
          </a:lstStyle>
          <a:p>
            <a:pPr lvl="0"/>
            <a:r>
              <a:rPr lang="en-US" dirty="0"/>
              <a:t>Insert headline</a:t>
            </a:r>
          </a:p>
        </p:txBody>
      </p:sp>
    </p:spTree>
    <p:extLst>
      <p:ext uri="{BB962C8B-B14F-4D97-AF65-F5344CB8AC3E}">
        <p14:creationId xmlns:p14="http://schemas.microsoft.com/office/powerpoint/2010/main" val="9923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50FA-5488-0E07-448C-E7FA1922F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845D29-0F2E-B4AD-B36B-716A48D65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3EF88D-96F0-434D-7829-273A70EBF9B5}"/>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C3C23F43-9A9E-53BD-2412-888D8BEB6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9B796-56A3-ACDB-EC83-5D3FAA15D8F5}"/>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24054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694B-DBBA-D447-78C7-D55CB61F4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3E736-793C-45E5-363F-39379388E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3E15F-7F85-0FCE-C59E-5C3B18EA1C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662B5D-650B-E3C2-A487-AB3D4BA7FEEB}"/>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6" name="Footer Placeholder 5">
            <a:extLst>
              <a:ext uri="{FF2B5EF4-FFF2-40B4-BE49-F238E27FC236}">
                <a16:creationId xmlns:a16="http://schemas.microsoft.com/office/drawing/2014/main" id="{D8DBB4EF-6BD8-7238-E70E-CEF5EAAE2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E744E9-618C-B318-D275-F6C1B1449829}"/>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66132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6135-9491-C841-9206-263411D056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B6F614-C601-958A-9A8C-2A33FB749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14B5E-1C84-77C3-A022-15E1546C4B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FA3A7A-3347-3EC3-C6AF-836C678C1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B1F0A-D2B1-324B-AA9E-81AC2D2297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17A4C-03C4-189A-B5A4-C3A2062B093F}"/>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8" name="Footer Placeholder 7">
            <a:extLst>
              <a:ext uri="{FF2B5EF4-FFF2-40B4-BE49-F238E27FC236}">
                <a16:creationId xmlns:a16="http://schemas.microsoft.com/office/drawing/2014/main" id="{3222BEA7-83A5-D9B4-26CB-526D8F7AD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B8CE61-5256-E3C8-FD9D-5723A8E1CA3A}"/>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208291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FAE5-2C05-875B-D89C-DBFF91B89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CF7AFC-1132-E2AE-9051-A3DF8DFF6AE7}"/>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4" name="Footer Placeholder 3">
            <a:extLst>
              <a:ext uri="{FF2B5EF4-FFF2-40B4-BE49-F238E27FC236}">
                <a16:creationId xmlns:a16="http://schemas.microsoft.com/office/drawing/2014/main" id="{67AFFD8C-D00A-02A9-7CB4-D1ACE8307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69C36-306E-2DAD-8497-DAD528068F45}"/>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70915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53E35-B050-2D89-7271-0F5E2B605E7B}"/>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3" name="Footer Placeholder 2">
            <a:extLst>
              <a:ext uri="{FF2B5EF4-FFF2-40B4-BE49-F238E27FC236}">
                <a16:creationId xmlns:a16="http://schemas.microsoft.com/office/drawing/2014/main" id="{8F1E8CB9-00A7-5814-B92F-33CBBCA4F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E8CDA7-0B78-09F6-8B59-566A5B5E6C53}"/>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72359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94AE-977F-D96B-7D26-E2F8EED06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CABFE-E5BB-CCEA-0A1B-6166D57B2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4AE349-5E38-FCC8-6156-C4E63B8F8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9509-AD54-91AF-41B4-EE71AEBF3BD2}"/>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6" name="Footer Placeholder 5">
            <a:extLst>
              <a:ext uri="{FF2B5EF4-FFF2-40B4-BE49-F238E27FC236}">
                <a16:creationId xmlns:a16="http://schemas.microsoft.com/office/drawing/2014/main" id="{DCE660D6-CBF9-A1BC-7D7B-BBD19F9C3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45519-5C6B-B540-C8A9-5A88FA380EDF}"/>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380715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4600-9366-110C-3887-35796ECD3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EC9713-B221-9243-2B99-AA58DBF7CA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EDEDE-4055-D186-E0E6-999F5B47C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5CF41F-301A-B290-213E-555DAA29AC33}"/>
              </a:ext>
            </a:extLst>
          </p:cNvPr>
          <p:cNvSpPr>
            <a:spLocks noGrp="1"/>
          </p:cNvSpPr>
          <p:nvPr>
            <p:ph type="dt" sz="half" idx="10"/>
          </p:nvPr>
        </p:nvSpPr>
        <p:spPr/>
        <p:txBody>
          <a:bodyPr/>
          <a:lstStyle/>
          <a:p>
            <a:fld id="{5B2FF0D0-2D90-0D4D-A93B-3E52D7129706}" type="datetimeFigureOut">
              <a:rPr lang="en-US" smtClean="0"/>
              <a:t>4/17/2024</a:t>
            </a:fld>
            <a:endParaRPr lang="en-US"/>
          </a:p>
        </p:txBody>
      </p:sp>
      <p:sp>
        <p:nvSpPr>
          <p:cNvPr id="6" name="Footer Placeholder 5">
            <a:extLst>
              <a:ext uri="{FF2B5EF4-FFF2-40B4-BE49-F238E27FC236}">
                <a16:creationId xmlns:a16="http://schemas.microsoft.com/office/drawing/2014/main" id="{2D4CC0F5-BC3D-E0DB-34BD-819FF8580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458946-A828-C9D3-C403-0CF87659955D}"/>
              </a:ext>
            </a:extLst>
          </p:cNvPr>
          <p:cNvSpPr>
            <a:spLocks noGrp="1"/>
          </p:cNvSpPr>
          <p:nvPr>
            <p:ph type="sldNum" sz="quarter" idx="12"/>
          </p:nvPr>
        </p:nvSpPr>
        <p:spPr/>
        <p:txBody>
          <a:bodyPr/>
          <a:lstStyle/>
          <a:p>
            <a:fld id="{028E7FF1-40FC-6D4F-9AB2-8AC4832A3CF1}" type="slidenum">
              <a:rPr lang="en-US" smtClean="0"/>
              <a:t>‹#›</a:t>
            </a:fld>
            <a:endParaRPr lang="en-US"/>
          </a:p>
        </p:txBody>
      </p:sp>
    </p:spTree>
    <p:extLst>
      <p:ext uri="{BB962C8B-B14F-4D97-AF65-F5344CB8AC3E}">
        <p14:creationId xmlns:p14="http://schemas.microsoft.com/office/powerpoint/2010/main" val="128434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3251B-714A-86AA-A633-830D2CCA1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36E157-F966-BCBF-D8D0-A1793BA82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DF05A-2FD9-58AB-DB0C-323134B12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FF0D0-2D90-0D4D-A93B-3E52D7129706}" type="datetimeFigureOut">
              <a:rPr lang="en-US" smtClean="0"/>
              <a:t>4/17/2024</a:t>
            </a:fld>
            <a:endParaRPr lang="en-US"/>
          </a:p>
        </p:txBody>
      </p:sp>
      <p:sp>
        <p:nvSpPr>
          <p:cNvPr id="5" name="Footer Placeholder 4">
            <a:extLst>
              <a:ext uri="{FF2B5EF4-FFF2-40B4-BE49-F238E27FC236}">
                <a16:creationId xmlns:a16="http://schemas.microsoft.com/office/drawing/2014/main" id="{0CFF29A4-6B57-4D9E-91E5-4A44CCCA5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BEF0B6-73ED-67E0-F1D1-E203CA8EF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E7FF1-40FC-6D4F-9AB2-8AC4832A3CF1}" type="slidenum">
              <a:rPr lang="en-US" smtClean="0"/>
              <a:t>‹#›</a:t>
            </a:fld>
            <a:endParaRPr lang="en-US"/>
          </a:p>
        </p:txBody>
      </p:sp>
    </p:spTree>
    <p:extLst>
      <p:ext uri="{BB962C8B-B14F-4D97-AF65-F5344CB8AC3E}">
        <p14:creationId xmlns:p14="http://schemas.microsoft.com/office/powerpoint/2010/main" val="510929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911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AC8AC-0927-1B94-0E1C-A4069AAD5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8" y="-5257"/>
            <a:ext cx="12209417" cy="6866903"/>
          </a:xfrm>
          <a:prstGeom prst="rect">
            <a:avLst/>
          </a:prstGeom>
        </p:spPr>
      </p:pic>
      <p:sp>
        <p:nvSpPr>
          <p:cNvPr id="3" name="Background - Overlay">
            <a:extLst>
              <a:ext uri="{FF2B5EF4-FFF2-40B4-BE49-F238E27FC236}">
                <a16:creationId xmlns:a16="http://schemas.microsoft.com/office/drawing/2014/main" id="{AA236B20-70E4-A839-A922-628922BED4A3}"/>
              </a:ext>
            </a:extLst>
          </p:cNvPr>
          <p:cNvSpPr/>
          <p:nvPr/>
        </p:nvSpPr>
        <p:spPr>
          <a:xfrm>
            <a:off x="-17417" y="0"/>
            <a:ext cx="12218126" cy="6858000"/>
          </a:xfrm>
          <a:prstGeom prst="rect">
            <a:avLst/>
          </a:prstGeom>
          <a:gradFill flip="none" rotWithShape="0">
            <a:gsLst>
              <a:gs pos="0">
                <a:srgbClr val="00338D">
                  <a:alpha val="90000"/>
                </a:srgbClr>
              </a:gs>
              <a:gs pos="98000">
                <a:srgbClr val="7A2582">
                  <a:alpha val="74805"/>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8" name="Headline">
            <a:extLst>
              <a:ext uri="{FF2B5EF4-FFF2-40B4-BE49-F238E27FC236}">
                <a16:creationId xmlns:a16="http://schemas.microsoft.com/office/drawing/2014/main" id="{1BEA93C8-F959-5283-8E69-B931C9BC3ADF}"/>
              </a:ext>
            </a:extLst>
          </p:cNvPr>
          <p:cNvSpPr txBox="1">
            <a:spLocks/>
          </p:cNvSpPr>
          <p:nvPr/>
        </p:nvSpPr>
        <p:spPr>
          <a:xfrm>
            <a:off x="-17417" y="2347784"/>
            <a:ext cx="12182692" cy="3580077"/>
          </a:xfrm>
          <a:prstGeom prst="rect">
            <a:avLst/>
          </a:prstGeom>
        </p:spPr>
        <p:txBody>
          <a:bodyPr lIns="91440" tIns="45720" rIns="91440" bIns="45720"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1000"/>
              </a:spcBef>
            </a:pPr>
            <a:r>
              <a:rPr lang="en-US" sz="5400" kern="0" dirty="0" err="1">
                <a:solidFill>
                  <a:srgbClr val="FFC000"/>
                </a:solidFill>
                <a:effectLst>
                  <a:outerShdw blurRad="127000" dist="63500" dir="2700000" algn="tl" rotWithShape="0">
                    <a:srgbClr val="0D2240">
                      <a:alpha val="25000"/>
                    </a:srgbClr>
                  </a:outerShdw>
                </a:effectLst>
                <a:latin typeface="Arial"/>
                <a:ea typeface="ヒラギノ角ゴ Pro W3"/>
                <a:cs typeface="Arial"/>
              </a:rPr>
              <a:t>Lioniksi</a:t>
            </a:r>
            <a:r>
              <a:rPr lang="en-US" sz="5400" kern="0" dirty="0">
                <a:solidFill>
                  <a:srgbClr val="FFC000"/>
                </a:solidFill>
                <a:effectLst>
                  <a:outerShdw blurRad="127000" dist="63500" dir="2700000" algn="tl" rotWithShape="0">
                    <a:srgbClr val="0D2240">
                      <a:alpha val="25000"/>
                    </a:srgbClr>
                  </a:outerShdw>
                </a:effectLst>
                <a:latin typeface="Arial"/>
                <a:ea typeface="ヒラギノ角ゴ Pro W3"/>
                <a:cs typeface="Arial"/>
              </a:rPr>
              <a:t> </a:t>
            </a:r>
            <a:r>
              <a:rPr lang="en-US" sz="5400" kern="0" dirty="0" err="1">
                <a:solidFill>
                  <a:srgbClr val="FFC000"/>
                </a:solidFill>
                <a:effectLst>
                  <a:outerShdw blurRad="127000" dist="63500" dir="2700000" algn="tl" rotWithShape="0">
                    <a:srgbClr val="0D2240">
                      <a:alpha val="25000"/>
                    </a:srgbClr>
                  </a:outerShdw>
                </a:effectLst>
                <a:latin typeface="Arial"/>
                <a:ea typeface="ヒラギノ角ゴ Pro W3"/>
                <a:cs typeface="Arial"/>
              </a:rPr>
              <a:t>Kutsu</a:t>
            </a:r>
            <a:r>
              <a:rPr lang="en-US" sz="5400" kern="0" dirty="0">
                <a:solidFill>
                  <a:srgbClr val="FFC000"/>
                </a:solidFill>
                <a:effectLst>
                  <a:outerShdw blurRad="127000" dist="63500" dir="2700000" algn="tl" rotWithShape="0">
                    <a:srgbClr val="0D2240">
                      <a:alpha val="25000"/>
                    </a:srgbClr>
                  </a:outerShdw>
                </a:effectLst>
                <a:latin typeface="Arial"/>
                <a:ea typeface="ヒラギノ角ゴ Pro W3"/>
                <a:cs typeface="Arial"/>
              </a:rPr>
              <a:t> – </a:t>
            </a:r>
            <a:r>
              <a:rPr lang="en-US" sz="5400" kern="0" dirty="0" err="1">
                <a:solidFill>
                  <a:srgbClr val="FFC000"/>
                </a:solidFill>
                <a:effectLst>
                  <a:outerShdw blurRad="127000" dist="63500" dir="2700000" algn="tl" rotWithShape="0">
                    <a:srgbClr val="0D2240">
                      <a:alpha val="25000"/>
                    </a:srgbClr>
                  </a:outerShdw>
                </a:effectLst>
                <a:latin typeface="Arial"/>
                <a:ea typeface="ヒラギノ角ゴ Pro W3"/>
                <a:cs typeface="Arial"/>
              </a:rPr>
              <a:t>Askeleita</a:t>
            </a:r>
            <a:r>
              <a:rPr lang="en-US" sz="5400" kern="0" dirty="0">
                <a:solidFill>
                  <a:srgbClr val="FFC000"/>
                </a:solidFill>
                <a:effectLst>
                  <a:outerShdw blurRad="127000" dist="63500" dir="2700000" algn="tl" rotWithShape="0">
                    <a:srgbClr val="0D2240">
                      <a:alpha val="25000"/>
                    </a:srgbClr>
                  </a:outerShdw>
                </a:effectLst>
                <a:latin typeface="Arial"/>
                <a:ea typeface="ヒラギノ角ゴ Pro W3"/>
                <a:cs typeface="Arial"/>
              </a:rPr>
              <a:t> </a:t>
            </a:r>
            <a:r>
              <a:rPr lang="en-US" sz="5400" kern="0" dirty="0" err="1">
                <a:solidFill>
                  <a:srgbClr val="FFC000"/>
                </a:solidFill>
                <a:effectLst>
                  <a:outerShdw blurRad="127000" dist="63500" dir="2700000" algn="tl" rotWithShape="0">
                    <a:srgbClr val="0D2240">
                      <a:alpha val="25000"/>
                    </a:srgbClr>
                  </a:outerShdw>
                </a:effectLst>
                <a:latin typeface="Arial"/>
                <a:ea typeface="ヒラギノ角ゴ Pro W3"/>
                <a:cs typeface="Arial"/>
              </a:rPr>
              <a:t>kohti</a:t>
            </a:r>
            <a:r>
              <a:rPr lang="en-US" sz="5400" kern="0" dirty="0">
                <a:solidFill>
                  <a:srgbClr val="FFC000"/>
                </a:solidFill>
                <a:effectLst>
                  <a:outerShdw blurRad="127000" dist="63500" dir="2700000" algn="tl" rotWithShape="0">
                    <a:srgbClr val="0D2240">
                      <a:alpha val="25000"/>
                    </a:srgbClr>
                  </a:outerShdw>
                </a:effectLst>
                <a:latin typeface="Arial"/>
                <a:ea typeface="ヒラギノ角ゴ Pro W3"/>
                <a:cs typeface="Arial"/>
              </a:rPr>
              <a:t> </a:t>
            </a:r>
            <a:r>
              <a:rPr lang="en-US" sz="5400" kern="0" dirty="0" err="1">
                <a:solidFill>
                  <a:srgbClr val="FFC000"/>
                </a:solidFill>
                <a:effectLst>
                  <a:outerShdw blurRad="127000" dist="63500" dir="2700000" algn="tl" rotWithShape="0">
                    <a:srgbClr val="0D2240">
                      <a:alpha val="25000"/>
                    </a:srgbClr>
                  </a:outerShdw>
                </a:effectLst>
                <a:latin typeface="Arial"/>
                <a:ea typeface="ヒラギノ角ゴ Pro W3"/>
                <a:cs typeface="Arial"/>
              </a:rPr>
              <a:t>syksyä</a:t>
            </a:r>
            <a:r>
              <a:rPr lang="en-US" sz="5400" kern="0" dirty="0">
                <a:solidFill>
                  <a:srgbClr val="FFC000"/>
                </a:solidFill>
                <a:effectLst>
                  <a:outerShdw blurRad="127000" dist="63500" dir="2700000" algn="tl" rotWithShape="0">
                    <a:srgbClr val="0D2240">
                      <a:alpha val="25000"/>
                    </a:srgbClr>
                  </a:outerShdw>
                </a:effectLst>
                <a:latin typeface="Arial"/>
                <a:ea typeface="ヒラギノ角ゴ Pro W3"/>
                <a:cs typeface="Arial"/>
              </a:rPr>
              <a:t> 2024</a:t>
            </a:r>
          </a:p>
          <a:p>
            <a:pPr>
              <a:spcBef>
                <a:spcPts val="1000"/>
              </a:spcBef>
            </a:pPr>
            <a:endParaRPr lang="en-US" sz="2800" kern="0" dirty="0">
              <a:solidFill>
                <a:srgbClr val="FFC000"/>
              </a:solidFill>
              <a:effectLst>
                <a:outerShdw blurRad="127000" dist="63500" dir="2700000" algn="tl" rotWithShape="0">
                  <a:srgbClr val="0D2240">
                    <a:alpha val="25000"/>
                  </a:srgbClr>
                </a:outerShdw>
              </a:effectLst>
              <a:latin typeface="Arial"/>
              <a:ea typeface="ヒラギノ角ゴ Pro W3"/>
              <a:cs typeface="Arial"/>
            </a:endParaRPr>
          </a:p>
          <a:p>
            <a:pPr>
              <a:spcBef>
                <a:spcPts val="1000"/>
              </a:spcBef>
            </a:pPr>
            <a:r>
              <a:rPr lang="en-US" sz="2800" kern="0" dirty="0">
                <a:solidFill>
                  <a:schemeClr val="bg1"/>
                </a:solidFill>
                <a:effectLst>
                  <a:outerShdw blurRad="127000" dist="63500" dir="2700000" algn="tl" rotWithShape="0">
                    <a:srgbClr val="0D2240">
                      <a:alpha val="25000"/>
                    </a:srgbClr>
                  </a:outerShdw>
                </a:effectLst>
                <a:latin typeface="Arial"/>
                <a:ea typeface="ヒラギノ角ゴ Pro W3"/>
                <a:cs typeface="Arial"/>
              </a:rPr>
              <a:t>GS Petri Kaukiainen 13.4.2024</a:t>
            </a:r>
            <a:r>
              <a:rPr lang="en-US" sz="6000" kern="0" dirty="0">
                <a:solidFill>
                  <a:schemeClr val="bg1"/>
                </a:solidFill>
                <a:effectLst>
                  <a:outerShdw blurRad="127000" dist="63500" dir="2700000" algn="tl" rotWithShape="0">
                    <a:srgbClr val="0D2240">
                      <a:alpha val="25000"/>
                    </a:srgbClr>
                  </a:outerShdw>
                </a:effectLst>
                <a:latin typeface="Arial"/>
                <a:ea typeface="ヒラギノ角ゴ Pro W3"/>
                <a:cs typeface="Arial"/>
              </a:rPr>
              <a:t> </a:t>
            </a:r>
          </a:p>
        </p:txBody>
      </p:sp>
    </p:spTree>
    <p:extLst>
      <p:ext uri="{BB962C8B-B14F-4D97-AF65-F5344CB8AC3E}">
        <p14:creationId xmlns:p14="http://schemas.microsoft.com/office/powerpoint/2010/main" val="957774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Opasleijonat avaintoimijoita</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fi-FI" sz="3500" dirty="0">
                <a:solidFill>
                  <a:schemeClr val="bg1"/>
                </a:solidFill>
                <a:latin typeface="Arial"/>
                <a:ea typeface="ヒラギノ角ゴ Pro W3"/>
                <a:cs typeface="Arial"/>
              </a:rPr>
              <a:t>Piirillä on 3 opasleijonaa, joista yksi toimii myös piirin GET koordinaattorina (toive).</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Opasleijonat vievät eteenpäin oman piirinsä perustamisprosesseja</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Liiton projektityöntekijä avustaa ja tukee kaikkia perustamisprosesseja</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Opasleijonien valmennusta uudistetaan.</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Valtakunnallisen yhteishaku</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5681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Perustamiskalenteri</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fi-FI" sz="3500" dirty="0">
                <a:solidFill>
                  <a:schemeClr val="bg1"/>
                </a:solidFill>
                <a:latin typeface="Arial"/>
                <a:ea typeface="ヒラギノ角ゴ Pro W3"/>
                <a:cs typeface="Arial"/>
              </a:rPr>
              <a:t>Piirit ja liitto sopivat tänä keväänä ensi kauden aikataulusta ja paikkakunnista, minne uudet klubit ensi kaudella perustetaan.</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Joka piirissä kaksi paikkakuntaa.</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Lisäksi tarjolla kolmelle piirille kolmas mahdollisuus.</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Jos kaikki menee </a:t>
            </a:r>
            <a:r>
              <a:rPr lang="fi-FI" sz="3500" dirty="0" err="1">
                <a:solidFill>
                  <a:schemeClr val="bg1"/>
                </a:solidFill>
                <a:latin typeface="Arial"/>
                <a:ea typeface="ヒラギノ角ゴ Pro W3"/>
                <a:cs typeface="Arial"/>
              </a:rPr>
              <a:t>putkee</a:t>
            </a:r>
            <a:r>
              <a:rPr lang="fi-FI" sz="3500" dirty="0">
                <a:solidFill>
                  <a:schemeClr val="bg1"/>
                </a:solidFill>
                <a:latin typeface="Arial"/>
                <a:ea typeface="ヒラギノ角ゴ Pro W3"/>
                <a:cs typeface="Arial"/>
              </a:rPr>
              <a:t>, ensi kaudella syntyy 31 uutta klubia.</a:t>
            </a:r>
          </a:p>
          <a:p>
            <a:pPr marL="457200" indent="-457200">
              <a:buFont typeface="Arial" panose="020B0604020202020204" pitchFamily="34" charset="0"/>
              <a:buChar char="•"/>
            </a:pPr>
            <a:endParaRPr lang="fi-FI" sz="35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2368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4 viikkoa ennen perustamista</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solidFill>
                  <a:schemeClr val="bg1"/>
                </a:solidFill>
                <a:latin typeface="Arial"/>
                <a:ea typeface="ヒラギノ角ゴ Pro W3"/>
                <a:cs typeface="Arial"/>
              </a:rPr>
              <a:t>Neljä viikkoa ennen klubin perustamiskokousta avataan alueella (liiton projektityöntekijän perustamat) Facebook ja Instagram –sivut </a:t>
            </a:r>
            <a:r>
              <a:rPr lang="fi-FI" sz="2400" dirty="0">
                <a:solidFill>
                  <a:schemeClr val="bg1"/>
                </a:solidFill>
                <a:latin typeface="Arial"/>
                <a:ea typeface="ヒラギノ角ゴ Pro W3"/>
                <a:cs typeface="Arial"/>
              </a:rPr>
              <a:t>(Esim. ”Leijonat palaavat Huttulaan”, joihin kutsutaan paikallisia asukkaita mukaan. </a:t>
            </a:r>
          </a:p>
          <a:p>
            <a:r>
              <a:rPr lang="fi-FI" sz="2400" dirty="0">
                <a:solidFill>
                  <a:schemeClr val="bg1"/>
                </a:solidFill>
                <a:latin typeface="Arial"/>
                <a:ea typeface="ヒラギノ角ゴ Pro W3"/>
                <a:cs typeface="Arial"/>
              </a:rPr>
              <a:t>Sivuilla kerrotaan </a:t>
            </a:r>
            <a:r>
              <a:rPr lang="fi-FI" sz="2400" dirty="0" err="1">
                <a:solidFill>
                  <a:schemeClr val="bg1"/>
                </a:solidFill>
                <a:latin typeface="Arial"/>
                <a:ea typeface="ヒラギノ角ゴ Pro W3"/>
                <a:cs typeface="Arial"/>
              </a:rPr>
              <a:t>lionstoiminnasta</a:t>
            </a:r>
            <a:r>
              <a:rPr lang="fi-FI" sz="2400" dirty="0">
                <a:solidFill>
                  <a:schemeClr val="bg1"/>
                </a:solidFill>
                <a:latin typeface="Arial"/>
                <a:ea typeface="ヒラギノ角ゴ Pro W3"/>
                <a:cs typeface="Arial"/>
              </a:rPr>
              <a:t>, kysellään esimerkiksi mitä järjestömme voi tehdä paikkakunnan hyväksi, perustamiseen liittyvistä tilaisuuksista. Sivuille sisältöä tuottavat opasleijonat ja liiton projektityöntekijä. </a:t>
            </a:r>
          </a:p>
          <a:p>
            <a:r>
              <a:rPr lang="fi-FI" sz="2400" dirty="0">
                <a:solidFill>
                  <a:schemeClr val="bg1"/>
                </a:solidFill>
                <a:latin typeface="Arial"/>
                <a:ea typeface="ヒラギノ角ゴ Pro W3"/>
                <a:cs typeface="Arial"/>
              </a:rPr>
              <a:t>Samalla ollaan myös yhteydessä paikalliseen mediaan sekä levitetään viestiä myös valitun paikan (kunta, kunnanosa, lähiö, kaupunginosa jne.) ilmoitustauluilla ja muilla sopivilla kanavilla</a:t>
            </a:r>
            <a:r>
              <a:rPr lang="fi-FI" sz="2800" dirty="0">
                <a:solidFill>
                  <a:schemeClr val="bg1"/>
                </a:solidFill>
                <a:latin typeface="Arial"/>
                <a:ea typeface="ヒラギノ角ゴ Pro W3"/>
                <a:cs typeface="Arial"/>
              </a:rPr>
              <a:t>.</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12</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356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2 viikkoa ennen perustamista</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solidFill>
                  <a:schemeClr val="bg1"/>
                </a:solidFill>
                <a:latin typeface="Arial"/>
                <a:ea typeface="ヒラギノ角ゴ Pro W3"/>
                <a:cs typeface="Arial"/>
              </a:rPr>
              <a:t>Kaksi viikkoa ennen perustamista järjestetään paikallinen palvelutempaus</a:t>
            </a:r>
            <a:r>
              <a:rPr lang="fi-FI" sz="2400" dirty="0">
                <a:solidFill>
                  <a:schemeClr val="bg1"/>
                </a:solidFill>
                <a:latin typeface="Arial"/>
                <a:ea typeface="ヒラギノ角ゴ Pro W3"/>
                <a:cs typeface="Arial"/>
              </a:rPr>
              <a:t>, jonne kutsutaan kaikki Facebookin ja Instagramin seuraajat ja muut, jotka ovat osoittaneet kiinnostusta toimintaamme kohtaan.</a:t>
            </a:r>
          </a:p>
          <a:p>
            <a:endParaRPr lang="fi-FI" sz="2400" dirty="0">
              <a:solidFill>
                <a:schemeClr val="bg1"/>
              </a:solidFill>
              <a:latin typeface="Arial"/>
              <a:ea typeface="ヒラギノ角ゴ Pro W3"/>
              <a:cs typeface="Arial"/>
            </a:endParaRPr>
          </a:p>
          <a:p>
            <a:r>
              <a:rPr lang="fi-FI" sz="2400" dirty="0">
                <a:solidFill>
                  <a:schemeClr val="bg1"/>
                </a:solidFill>
                <a:latin typeface="Arial"/>
                <a:ea typeface="ヒラギノ角ゴ Pro W3"/>
                <a:cs typeface="Arial"/>
              </a:rPr>
              <a:t>Tempauksen yhteydessä kerrotaan </a:t>
            </a:r>
            <a:r>
              <a:rPr lang="fi-FI" sz="2400" dirty="0" err="1">
                <a:solidFill>
                  <a:schemeClr val="bg1"/>
                </a:solidFill>
                <a:latin typeface="Arial"/>
                <a:ea typeface="ヒラギノ角ゴ Pro W3"/>
                <a:cs typeface="Arial"/>
              </a:rPr>
              <a:t>lionstoiminnasta</a:t>
            </a:r>
            <a:r>
              <a:rPr lang="fi-FI" sz="2400" dirty="0">
                <a:solidFill>
                  <a:schemeClr val="bg1"/>
                </a:solidFill>
                <a:latin typeface="Arial"/>
                <a:ea typeface="ヒラギノ角ゴ Pro W3"/>
                <a:cs typeface="Arial"/>
              </a:rPr>
              <a:t>. Jos paikkakunnalla on joku muu yleisötapahtuma, ollaan myös siellä läsnä. Tempauksesta vastaa uuden klubin tuleva </a:t>
            </a:r>
            <a:r>
              <a:rPr lang="fi-FI" sz="2400" b="1" dirty="0">
                <a:solidFill>
                  <a:schemeClr val="bg1"/>
                </a:solidFill>
                <a:latin typeface="Arial"/>
                <a:ea typeface="ヒラギノ角ゴ Pro W3"/>
                <a:cs typeface="Arial"/>
              </a:rPr>
              <a:t>kummiklubi</a:t>
            </a:r>
            <a:r>
              <a:rPr lang="fi-FI" sz="2400" dirty="0">
                <a:solidFill>
                  <a:schemeClr val="bg1"/>
                </a:solidFill>
                <a:latin typeface="Arial"/>
                <a:ea typeface="ヒラギノ角ゴ Pro W3"/>
                <a:cs typeface="Arial"/>
              </a:rPr>
              <a:t>, jonka opasleijonat ovat etsineet.</a:t>
            </a:r>
            <a:endParaRPr lang="fi-FI" sz="28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13</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698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1 viikko ennen perustamista</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solidFill>
                  <a:schemeClr val="bg1"/>
                </a:solidFill>
                <a:latin typeface="Arial"/>
                <a:ea typeface="ヒラギノ角ゴ Pro W3"/>
                <a:cs typeface="Arial"/>
              </a:rPr>
              <a:t>Viikkoa ennen perustamista järjestetään keskustelu- ja infotilaisuus kiinnostuneille siitä, mitä </a:t>
            </a:r>
            <a:r>
              <a:rPr lang="fi-FI" sz="2400" b="1" dirty="0" err="1">
                <a:solidFill>
                  <a:schemeClr val="bg1"/>
                </a:solidFill>
                <a:latin typeface="Arial"/>
                <a:ea typeface="ヒラギノ角ゴ Pro W3"/>
                <a:cs typeface="Arial"/>
              </a:rPr>
              <a:t>lionstoiminta</a:t>
            </a:r>
            <a:r>
              <a:rPr lang="fi-FI" sz="2400" b="1" dirty="0">
                <a:solidFill>
                  <a:schemeClr val="bg1"/>
                </a:solidFill>
                <a:latin typeface="Arial"/>
                <a:ea typeface="ヒラギノ角ゴ Pro W3"/>
                <a:cs typeface="Arial"/>
              </a:rPr>
              <a:t> on. </a:t>
            </a:r>
            <a:r>
              <a:rPr lang="fi-FI" sz="2400" dirty="0">
                <a:solidFill>
                  <a:schemeClr val="bg1"/>
                </a:solidFill>
                <a:latin typeface="Arial"/>
                <a:ea typeface="ヒラギノ角ゴ Pro W3"/>
                <a:cs typeface="Arial"/>
              </a:rPr>
              <a:t>Sinne kutsutaan kaikki jollain tavoin kiinnostuksensa osoittaneet (esim. FB). </a:t>
            </a:r>
          </a:p>
          <a:p>
            <a:endParaRPr lang="fi-FI" sz="2400" dirty="0">
              <a:solidFill>
                <a:schemeClr val="bg1"/>
              </a:solidFill>
              <a:latin typeface="Arial"/>
              <a:ea typeface="ヒラギノ角ゴ Pro W3"/>
              <a:cs typeface="Arial"/>
            </a:endParaRPr>
          </a:p>
          <a:p>
            <a:r>
              <a:rPr lang="fi-FI" sz="2400" dirty="0">
                <a:solidFill>
                  <a:schemeClr val="bg1"/>
                </a:solidFill>
                <a:latin typeface="Arial"/>
                <a:ea typeface="ヒラギノ角ゴ Pro W3"/>
                <a:cs typeface="Arial"/>
              </a:rPr>
              <a:t>Kaikki osallistujat kutsutaan </a:t>
            </a:r>
            <a:r>
              <a:rPr lang="fi-FI" sz="2400" dirty="0" err="1">
                <a:solidFill>
                  <a:schemeClr val="bg1"/>
                </a:solidFill>
                <a:latin typeface="Arial"/>
                <a:ea typeface="ヒラギノ角ゴ Pro W3"/>
                <a:cs typeface="Arial"/>
              </a:rPr>
              <a:t>seuravaan</a:t>
            </a:r>
            <a:r>
              <a:rPr lang="fi-FI" sz="2400" dirty="0">
                <a:solidFill>
                  <a:schemeClr val="bg1"/>
                </a:solidFill>
                <a:latin typeface="Arial"/>
                <a:ea typeface="ヒラギノ角ゴ Pro W3"/>
                <a:cs typeface="Arial"/>
              </a:rPr>
              <a:t> viikon perustamiskokoukseen.</a:t>
            </a:r>
            <a:endParaRPr lang="fi-FI" sz="28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14</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656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Perustaminen (5. viikko)</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solidFill>
                  <a:schemeClr val="bg1"/>
                </a:solidFill>
                <a:latin typeface="Arial"/>
                <a:ea typeface="ヒラギノ角ゴ Pro W3"/>
                <a:cs typeface="Arial"/>
              </a:rPr>
              <a:t>Perustamisviikolla klubi perustetaan. </a:t>
            </a:r>
            <a:r>
              <a:rPr lang="fi-FI" sz="2400" dirty="0">
                <a:solidFill>
                  <a:schemeClr val="bg1"/>
                </a:solidFill>
                <a:latin typeface="Arial"/>
                <a:ea typeface="ヒラギノ角ゴ Pro W3"/>
                <a:cs typeface="Arial"/>
              </a:rPr>
              <a:t>Kokouksessa ovat läsnä opasleijonat, liiton projektityöntekijä ja mahdollisen </a:t>
            </a:r>
            <a:r>
              <a:rPr lang="fi-FI" sz="2400" b="1" dirty="0">
                <a:solidFill>
                  <a:schemeClr val="bg1"/>
                </a:solidFill>
                <a:latin typeface="Arial"/>
                <a:ea typeface="ヒラギノ角ゴ Pro W3"/>
                <a:cs typeface="Arial"/>
              </a:rPr>
              <a:t>emoklubin</a:t>
            </a:r>
            <a:r>
              <a:rPr lang="fi-FI" sz="2400" dirty="0">
                <a:solidFill>
                  <a:schemeClr val="bg1"/>
                </a:solidFill>
                <a:latin typeface="Arial"/>
                <a:ea typeface="ヒラギノ角ゴ Pro W3"/>
                <a:cs typeface="Arial"/>
              </a:rPr>
              <a:t> yhteyshenkilö sekä kaikki uuden klubin tulevat </a:t>
            </a:r>
            <a:r>
              <a:rPr lang="fi-FI" sz="2400" dirty="0" err="1">
                <a:solidFill>
                  <a:schemeClr val="bg1"/>
                </a:solidFill>
                <a:latin typeface="Arial"/>
                <a:ea typeface="ヒラギノ角ゴ Pro W3"/>
                <a:cs typeface="Arial"/>
              </a:rPr>
              <a:t>lionit</a:t>
            </a:r>
            <a:r>
              <a:rPr lang="fi-FI" sz="2400" dirty="0">
                <a:solidFill>
                  <a:schemeClr val="bg1"/>
                </a:solidFill>
                <a:latin typeface="Arial"/>
                <a:ea typeface="ヒラギノ角ゴ Pro W3"/>
                <a:cs typeface="Arial"/>
              </a:rPr>
              <a:t>.</a:t>
            </a:r>
          </a:p>
          <a:p>
            <a:endParaRPr lang="fi-FI" sz="2400" dirty="0">
              <a:solidFill>
                <a:schemeClr val="bg1"/>
              </a:solidFill>
              <a:latin typeface="Arial"/>
              <a:ea typeface="ヒラギノ角ゴ Pro W3"/>
              <a:cs typeface="Arial"/>
            </a:endParaRPr>
          </a:p>
          <a:p>
            <a:r>
              <a:rPr lang="fi-FI" sz="2400" dirty="0">
                <a:solidFill>
                  <a:schemeClr val="bg1"/>
                </a:solidFill>
                <a:latin typeface="Arial"/>
                <a:ea typeface="ヒラギノ角ゴ Pro W3"/>
                <a:cs typeface="Arial"/>
              </a:rPr>
              <a:t>Jos paikalla perustamassa on alle 20 henkilöä, perustetaan liitännäisklubi. Jos paikalla on vähintään 20 henkilöä, perustetaan suoraan </a:t>
            </a:r>
            <a:r>
              <a:rPr lang="fi-FI" sz="2400" dirty="0" err="1">
                <a:solidFill>
                  <a:schemeClr val="bg1"/>
                </a:solidFill>
                <a:latin typeface="Arial"/>
                <a:ea typeface="ヒラギノ角ゴ Pro W3"/>
                <a:cs typeface="Arial"/>
              </a:rPr>
              <a:t>lionsklubi</a:t>
            </a:r>
            <a:r>
              <a:rPr lang="fi-FI" sz="2400" dirty="0">
                <a:solidFill>
                  <a:schemeClr val="bg1"/>
                </a:solidFill>
                <a:latin typeface="Arial"/>
                <a:ea typeface="ヒラギノ角ゴ Pro W3"/>
                <a:cs typeface="Arial"/>
              </a:rPr>
              <a:t>.</a:t>
            </a:r>
          </a:p>
          <a:p>
            <a:pPr marL="342900" indent="-342900">
              <a:buFont typeface="Arial" panose="020B0604020202020204" pitchFamily="34" charset="0"/>
              <a:buChar char="•"/>
            </a:pPr>
            <a:r>
              <a:rPr lang="fi-FI" sz="2400" dirty="0">
                <a:solidFill>
                  <a:schemeClr val="bg1"/>
                </a:solidFill>
                <a:latin typeface="Arial"/>
                <a:ea typeface="ヒラギノ角ゴ Pro W3"/>
                <a:cs typeface="Arial"/>
              </a:rPr>
              <a:t>Uuden klubin jäsenten </a:t>
            </a:r>
            <a:r>
              <a:rPr lang="fi-FI" sz="2400" dirty="0" err="1">
                <a:solidFill>
                  <a:schemeClr val="bg1"/>
                </a:solidFill>
                <a:latin typeface="Arial"/>
                <a:ea typeface="ヒラギノ角ゴ Pro W3"/>
                <a:cs typeface="Arial"/>
              </a:rPr>
              <a:t>LCI:n</a:t>
            </a:r>
            <a:r>
              <a:rPr lang="fi-FI" sz="2400" dirty="0">
                <a:solidFill>
                  <a:schemeClr val="bg1"/>
                </a:solidFill>
                <a:latin typeface="Arial"/>
                <a:ea typeface="ヒラギノ角ゴ Pro W3"/>
                <a:cs typeface="Arial"/>
              </a:rPr>
              <a:t> liittymis- ja jäsenmaksut kerätään liiton tilille (uudella yhdistyksellä ei voi vielä olla pankkitiliä, eikä haluta kerätä käteistä). Samalla myös perustetaan suomalainen yhdistys liiton mallisäännöillä.</a:t>
            </a:r>
          </a:p>
          <a:p>
            <a:pPr marL="342900" indent="-342900">
              <a:buFont typeface="Arial" panose="020B0604020202020204" pitchFamily="34" charset="0"/>
              <a:buChar char="•"/>
            </a:pPr>
            <a:r>
              <a:rPr lang="fi-FI" sz="2400" dirty="0">
                <a:solidFill>
                  <a:schemeClr val="bg1"/>
                </a:solidFill>
                <a:latin typeface="Arial"/>
                <a:ea typeface="ヒラギノ角ゴ Pro W3"/>
                <a:cs typeface="Arial"/>
              </a:rPr>
              <a:t>Perustamiskokouksessa uusi klubi sopii seuraavan 4 kuukauden ohjelmasta ja aktiviteeteista.</a:t>
            </a:r>
          </a:p>
          <a:p>
            <a:pPr marL="342900" indent="-342900">
              <a:buFont typeface="Arial" panose="020B0604020202020204" pitchFamily="34" charset="0"/>
              <a:buChar char="•"/>
            </a:pPr>
            <a:r>
              <a:rPr lang="fi-FI" sz="2400" dirty="0">
                <a:solidFill>
                  <a:schemeClr val="bg1"/>
                </a:solidFill>
                <a:latin typeface="Arial"/>
                <a:ea typeface="ヒラギノ角ゴ Pro W3"/>
                <a:cs typeface="Arial"/>
              </a:rPr>
              <a:t>Sovitaan Charter-juhla noin 60 päivän päähän. </a:t>
            </a:r>
            <a:endParaRPr lang="fi-FI" sz="28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15</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17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1 viikko perustamisen jälkeen</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solidFill>
                  <a:schemeClr val="bg1"/>
                </a:solidFill>
                <a:latin typeface="Arial"/>
                <a:ea typeface="ヒラギノ角ゴ Pro W3"/>
                <a:cs typeface="Arial"/>
              </a:rPr>
              <a:t>Viimeistään perustamiskokouksen jälkeisellä viikolla kaikki viralliset paperit lähtevät </a:t>
            </a:r>
            <a:r>
              <a:rPr lang="fi-FI" sz="2400" b="1" dirty="0" err="1">
                <a:solidFill>
                  <a:schemeClr val="bg1"/>
                </a:solidFill>
                <a:latin typeface="Arial"/>
                <a:ea typeface="ヒラギノ角ゴ Pro W3"/>
                <a:cs typeface="Arial"/>
              </a:rPr>
              <a:t>LCI:lle</a:t>
            </a:r>
            <a:r>
              <a:rPr lang="fi-FI" sz="2400" b="1" dirty="0">
                <a:solidFill>
                  <a:schemeClr val="bg1"/>
                </a:solidFill>
                <a:latin typeface="Arial"/>
                <a:ea typeface="ヒラギノ角ゴ Pro W3"/>
                <a:cs typeface="Arial"/>
              </a:rPr>
              <a:t> ja PRH:lle.</a:t>
            </a:r>
          </a:p>
          <a:p>
            <a:endParaRPr lang="fi-FI" sz="2400" b="1" dirty="0">
              <a:solidFill>
                <a:schemeClr val="bg1"/>
              </a:solidFill>
              <a:latin typeface="Arial"/>
              <a:ea typeface="ヒラギノ角ゴ Pro W3"/>
              <a:cs typeface="Arial"/>
            </a:endParaRPr>
          </a:p>
          <a:p>
            <a:r>
              <a:rPr lang="fi-FI" sz="4000" b="1" dirty="0">
                <a:solidFill>
                  <a:schemeClr val="bg1"/>
                </a:solidFill>
                <a:latin typeface="Arial"/>
                <a:ea typeface="ヒラギノ角ゴ Pro W3"/>
                <a:cs typeface="Arial"/>
              </a:rPr>
              <a:t>Klubi alkaa toimia.</a:t>
            </a:r>
          </a:p>
          <a:p>
            <a:endParaRPr lang="fi-FI" sz="2400" b="1" dirty="0">
              <a:solidFill>
                <a:schemeClr val="bg1"/>
              </a:solidFill>
              <a:latin typeface="Arial"/>
              <a:ea typeface="ヒラギノ角ゴ Pro W3"/>
              <a:cs typeface="Arial"/>
            </a:endParaRPr>
          </a:p>
          <a:p>
            <a:r>
              <a:rPr lang="fi-FI" sz="2400" dirty="0">
                <a:solidFill>
                  <a:schemeClr val="bg1"/>
                </a:solidFill>
                <a:latin typeface="Arial"/>
                <a:ea typeface="ヒラギノ角ゴ Pro W3"/>
                <a:cs typeface="Arial"/>
              </a:rPr>
              <a:t>Perustamisen jälkeen uuden klubin toimintaa tukevat mm. kummiklubin vastuuhenkilöt ja opasleijonat.</a:t>
            </a:r>
          </a:p>
          <a:p>
            <a:endParaRPr lang="fi-FI" sz="2400" dirty="0">
              <a:solidFill>
                <a:schemeClr val="bg1"/>
              </a:solidFill>
              <a:latin typeface="Arial"/>
              <a:ea typeface="ヒラギノ角ゴ Pro W3"/>
              <a:cs typeface="Arial"/>
            </a:endParaRPr>
          </a:p>
          <a:p>
            <a:r>
              <a:rPr lang="fi-FI" sz="2400" dirty="0">
                <a:solidFill>
                  <a:schemeClr val="bg1"/>
                </a:solidFill>
                <a:latin typeface="Arial"/>
                <a:ea typeface="ヒラギノ角ゴ Pro W3"/>
                <a:cs typeface="Arial"/>
              </a:rPr>
              <a:t>Koska yksi prosessi vie noin kuusi viikkoa, tulee meillä olemaan samaan aikaan käynnissä kuusi perustamisprosessia eri puolilla Suomea.</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16</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26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38"/>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Uusien klubien perustamisen malli</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17</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kstiruutu 1">
            <a:extLst>
              <a:ext uri="{FF2B5EF4-FFF2-40B4-BE49-F238E27FC236}">
                <a16:creationId xmlns:a16="http://schemas.microsoft.com/office/drawing/2014/main" id="{CF3494AC-2C60-904D-1CE2-0BC700153250}"/>
              </a:ext>
            </a:extLst>
          </p:cNvPr>
          <p:cNvSpPr txBox="1"/>
          <p:nvPr/>
        </p:nvSpPr>
        <p:spPr>
          <a:xfrm>
            <a:off x="793127" y="3233169"/>
            <a:ext cx="1800000" cy="2308324"/>
          </a:xfrm>
          <a:prstGeom prst="rect">
            <a:avLst/>
          </a:prstGeom>
          <a:solidFill>
            <a:schemeClr val="accent4"/>
          </a:solidFill>
        </p:spPr>
        <p:txBody>
          <a:bodyPr wrap="square" rtlCol="0">
            <a:spAutoFit/>
          </a:bodyPr>
          <a:lstStyle/>
          <a:p>
            <a:r>
              <a:rPr lang="fi-FI" dirty="0"/>
              <a:t>4 viikkoa</a:t>
            </a:r>
          </a:p>
          <a:p>
            <a:r>
              <a:rPr lang="fi-FI" dirty="0"/>
              <a:t>Viestintä alkaa (FB, IG, muut)</a:t>
            </a:r>
          </a:p>
          <a:p>
            <a:endParaRPr lang="fi-FI" dirty="0"/>
          </a:p>
          <a:p>
            <a:endParaRPr lang="fi-FI" dirty="0"/>
          </a:p>
          <a:p>
            <a:endParaRPr lang="fi-FI" dirty="0"/>
          </a:p>
          <a:p>
            <a:endParaRPr lang="fi-FI" dirty="0"/>
          </a:p>
        </p:txBody>
      </p:sp>
      <p:sp>
        <p:nvSpPr>
          <p:cNvPr id="11" name="Tekstiruutu 10">
            <a:extLst>
              <a:ext uri="{FF2B5EF4-FFF2-40B4-BE49-F238E27FC236}">
                <a16:creationId xmlns:a16="http://schemas.microsoft.com/office/drawing/2014/main" id="{3CDD4909-3F0D-9E11-BF63-977C58F43302}"/>
              </a:ext>
            </a:extLst>
          </p:cNvPr>
          <p:cNvSpPr txBox="1"/>
          <p:nvPr/>
        </p:nvSpPr>
        <p:spPr>
          <a:xfrm>
            <a:off x="2593128" y="3233169"/>
            <a:ext cx="1800000" cy="2308324"/>
          </a:xfrm>
          <a:prstGeom prst="rect">
            <a:avLst/>
          </a:prstGeom>
          <a:solidFill>
            <a:schemeClr val="accent5">
              <a:lumMod val="60000"/>
              <a:lumOff val="40000"/>
            </a:schemeClr>
          </a:solidFill>
        </p:spPr>
        <p:txBody>
          <a:bodyPr wrap="square" rtlCol="0">
            <a:spAutoFit/>
          </a:bodyPr>
          <a:lstStyle/>
          <a:p>
            <a:r>
              <a:rPr lang="fi-FI" dirty="0"/>
              <a:t>3 viikkoa</a:t>
            </a:r>
          </a:p>
          <a:p>
            <a:r>
              <a:rPr lang="fi-FI" dirty="0"/>
              <a:t>Viestintä jatkuu</a:t>
            </a:r>
          </a:p>
          <a:p>
            <a:endParaRPr lang="fi-FI" dirty="0"/>
          </a:p>
          <a:p>
            <a:endParaRPr lang="fi-FI" dirty="0"/>
          </a:p>
          <a:p>
            <a:endParaRPr lang="fi-FI" dirty="0"/>
          </a:p>
          <a:p>
            <a:endParaRPr lang="fi-FI" dirty="0"/>
          </a:p>
          <a:p>
            <a:endParaRPr lang="fi-FI" dirty="0"/>
          </a:p>
        </p:txBody>
      </p:sp>
      <p:sp>
        <p:nvSpPr>
          <p:cNvPr id="12" name="Tekstiruutu 11">
            <a:extLst>
              <a:ext uri="{FF2B5EF4-FFF2-40B4-BE49-F238E27FC236}">
                <a16:creationId xmlns:a16="http://schemas.microsoft.com/office/drawing/2014/main" id="{B5358CFF-BBDE-8D05-F8EC-E5CA28D515C9}"/>
              </a:ext>
            </a:extLst>
          </p:cNvPr>
          <p:cNvSpPr txBox="1"/>
          <p:nvPr/>
        </p:nvSpPr>
        <p:spPr>
          <a:xfrm>
            <a:off x="4265010" y="3233169"/>
            <a:ext cx="1800000" cy="2308324"/>
          </a:xfrm>
          <a:prstGeom prst="rect">
            <a:avLst/>
          </a:prstGeom>
          <a:solidFill>
            <a:schemeClr val="accent4"/>
          </a:solidFill>
        </p:spPr>
        <p:txBody>
          <a:bodyPr wrap="square" rtlCol="0">
            <a:spAutoFit/>
          </a:bodyPr>
          <a:lstStyle/>
          <a:p>
            <a:r>
              <a:rPr lang="fi-FI" dirty="0"/>
              <a:t>2 viikkoa</a:t>
            </a:r>
          </a:p>
          <a:p>
            <a:r>
              <a:rPr lang="fi-FI" dirty="0"/>
              <a:t>Palvelu-tempaus</a:t>
            </a:r>
          </a:p>
          <a:p>
            <a:endParaRPr lang="fi-FI" dirty="0"/>
          </a:p>
          <a:p>
            <a:endParaRPr lang="fi-FI" dirty="0"/>
          </a:p>
          <a:p>
            <a:endParaRPr lang="fi-FI" dirty="0"/>
          </a:p>
          <a:p>
            <a:endParaRPr lang="fi-FI" dirty="0"/>
          </a:p>
          <a:p>
            <a:endParaRPr lang="fi-FI" dirty="0"/>
          </a:p>
        </p:txBody>
      </p:sp>
      <p:sp>
        <p:nvSpPr>
          <p:cNvPr id="22" name="Tekstiruutu 21">
            <a:extLst>
              <a:ext uri="{FF2B5EF4-FFF2-40B4-BE49-F238E27FC236}">
                <a16:creationId xmlns:a16="http://schemas.microsoft.com/office/drawing/2014/main" id="{CF1FAA7B-7B5E-4DA8-1300-8613144D1529}"/>
              </a:ext>
            </a:extLst>
          </p:cNvPr>
          <p:cNvSpPr txBox="1"/>
          <p:nvPr/>
        </p:nvSpPr>
        <p:spPr>
          <a:xfrm>
            <a:off x="6079842" y="3233169"/>
            <a:ext cx="1800000" cy="2308324"/>
          </a:xfrm>
          <a:prstGeom prst="rect">
            <a:avLst/>
          </a:prstGeom>
          <a:solidFill>
            <a:schemeClr val="accent5">
              <a:lumMod val="60000"/>
              <a:lumOff val="40000"/>
            </a:schemeClr>
          </a:solidFill>
        </p:spPr>
        <p:txBody>
          <a:bodyPr wrap="square" rtlCol="0">
            <a:spAutoFit/>
          </a:bodyPr>
          <a:lstStyle/>
          <a:p>
            <a:r>
              <a:rPr lang="fi-FI" dirty="0"/>
              <a:t>1 viikko</a:t>
            </a:r>
          </a:p>
          <a:p>
            <a:r>
              <a:rPr lang="fi-FI" dirty="0"/>
              <a:t>keskustelu- ja infotilaisuus </a:t>
            </a:r>
          </a:p>
          <a:p>
            <a:endParaRPr lang="fi-FI" dirty="0"/>
          </a:p>
          <a:p>
            <a:endParaRPr lang="fi-FI" dirty="0"/>
          </a:p>
          <a:p>
            <a:endParaRPr lang="fi-FI" dirty="0"/>
          </a:p>
          <a:p>
            <a:endParaRPr lang="fi-FI" dirty="0"/>
          </a:p>
        </p:txBody>
      </p:sp>
      <p:sp>
        <p:nvSpPr>
          <p:cNvPr id="23" name="Tekstiruutu 22">
            <a:extLst>
              <a:ext uri="{FF2B5EF4-FFF2-40B4-BE49-F238E27FC236}">
                <a16:creationId xmlns:a16="http://schemas.microsoft.com/office/drawing/2014/main" id="{69639A58-B666-15D1-2A79-38CBA71665DE}"/>
              </a:ext>
            </a:extLst>
          </p:cNvPr>
          <p:cNvSpPr txBox="1"/>
          <p:nvPr/>
        </p:nvSpPr>
        <p:spPr>
          <a:xfrm>
            <a:off x="7872886" y="3233169"/>
            <a:ext cx="1800000" cy="2308324"/>
          </a:xfrm>
          <a:prstGeom prst="rect">
            <a:avLst/>
          </a:prstGeom>
          <a:solidFill>
            <a:schemeClr val="accent4"/>
          </a:solidFill>
        </p:spPr>
        <p:txBody>
          <a:bodyPr wrap="square" rtlCol="0">
            <a:spAutoFit/>
          </a:bodyPr>
          <a:lstStyle/>
          <a:p>
            <a:r>
              <a:rPr lang="fi-FI" dirty="0"/>
              <a:t>Perustaminen</a:t>
            </a:r>
          </a:p>
          <a:p>
            <a:endParaRPr lang="fi-FI" dirty="0"/>
          </a:p>
          <a:p>
            <a:endParaRPr lang="fi-FI" dirty="0"/>
          </a:p>
          <a:p>
            <a:endParaRPr lang="fi-FI" dirty="0"/>
          </a:p>
          <a:p>
            <a:endParaRPr lang="fi-FI" dirty="0"/>
          </a:p>
          <a:p>
            <a:endParaRPr lang="fi-FI" dirty="0"/>
          </a:p>
          <a:p>
            <a:endParaRPr lang="fi-FI" dirty="0"/>
          </a:p>
        </p:txBody>
      </p:sp>
      <p:sp>
        <p:nvSpPr>
          <p:cNvPr id="24" name="Tekstiruutu 23">
            <a:extLst>
              <a:ext uri="{FF2B5EF4-FFF2-40B4-BE49-F238E27FC236}">
                <a16:creationId xmlns:a16="http://schemas.microsoft.com/office/drawing/2014/main" id="{EC7565F4-57D0-6324-9412-87BA4A49E069}"/>
              </a:ext>
            </a:extLst>
          </p:cNvPr>
          <p:cNvSpPr txBox="1"/>
          <p:nvPr/>
        </p:nvSpPr>
        <p:spPr>
          <a:xfrm>
            <a:off x="9672887" y="3233169"/>
            <a:ext cx="1800000" cy="2308324"/>
          </a:xfrm>
          <a:prstGeom prst="rect">
            <a:avLst/>
          </a:prstGeom>
          <a:solidFill>
            <a:schemeClr val="accent5">
              <a:lumMod val="60000"/>
              <a:lumOff val="40000"/>
            </a:schemeClr>
          </a:solidFill>
        </p:spPr>
        <p:txBody>
          <a:bodyPr wrap="square" rtlCol="0">
            <a:spAutoFit/>
          </a:bodyPr>
          <a:lstStyle/>
          <a:p>
            <a:r>
              <a:rPr lang="fi-FI" dirty="0"/>
              <a:t>1 viikko jälkeen</a:t>
            </a:r>
          </a:p>
          <a:p>
            <a:r>
              <a:rPr lang="fi-FI" dirty="0"/>
              <a:t>Paperit matkaa</a:t>
            </a:r>
          </a:p>
          <a:p>
            <a:r>
              <a:rPr lang="fi-FI" dirty="0"/>
              <a:t>Toiminta vauhtiin</a:t>
            </a:r>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59114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4633035"/>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endParaRPr lang="fi-FI" sz="5000" b="1" i="0" u="none" strike="noStrike" cap="none" normalizeH="0" baseline="0" noProof="0" dirty="0">
              <a:ln>
                <a:noFill/>
              </a:ln>
              <a:solidFill>
                <a:schemeClr val="bg1"/>
              </a:solidFill>
              <a:effectLst/>
              <a:uLnTx/>
              <a:uFillTx/>
              <a:latin typeface="Arial"/>
              <a:ea typeface="Arial" charset="0"/>
              <a:cs typeface="Arial"/>
            </a:endParaRPr>
          </a:p>
          <a:p>
            <a:pPr algn="ctr">
              <a:buSzPct val="120000"/>
              <a:defRPr/>
            </a:pPr>
            <a:r>
              <a:rPr lang="fi-FI" sz="6000" b="1" i="0" u="none" strike="noStrike" cap="none" normalizeH="0" baseline="0" noProof="0" dirty="0">
                <a:ln>
                  <a:noFill/>
                </a:ln>
                <a:solidFill>
                  <a:srgbClr val="EBB700"/>
                </a:solidFill>
                <a:effectLst/>
                <a:uLnTx/>
                <a:uFillTx/>
                <a:latin typeface="Arial"/>
                <a:ea typeface="Arial" charset="0"/>
                <a:cs typeface="Arial"/>
              </a:rPr>
              <a:t>6 viime kauden aikana</a:t>
            </a:r>
          </a:p>
          <a:p>
            <a:pPr algn="ctr">
              <a:buSzPct val="120000"/>
              <a:defRPr/>
            </a:pPr>
            <a:r>
              <a:rPr lang="fi-FI" sz="6000" b="1" dirty="0">
                <a:solidFill>
                  <a:srgbClr val="EBB700"/>
                </a:solidFill>
                <a:latin typeface="Arial"/>
                <a:ea typeface="Arial" charset="0"/>
                <a:cs typeface="Arial"/>
              </a:rPr>
              <a:t>jäsenmäärä laskenut</a:t>
            </a:r>
          </a:p>
          <a:p>
            <a:pPr algn="ctr">
              <a:buSzPct val="120000"/>
              <a:defRPr/>
            </a:pPr>
            <a:r>
              <a:rPr lang="fi-FI" sz="6000" b="1" dirty="0">
                <a:solidFill>
                  <a:srgbClr val="EBB700"/>
                </a:solidFill>
                <a:latin typeface="Arial"/>
                <a:ea typeface="Arial" charset="0"/>
                <a:cs typeface="Arial"/>
              </a:rPr>
              <a:t> 6319 </a:t>
            </a:r>
            <a:r>
              <a:rPr lang="fi-FI" sz="6000" b="1" dirty="0" err="1">
                <a:solidFill>
                  <a:srgbClr val="EBB700"/>
                </a:solidFill>
                <a:latin typeface="Arial"/>
                <a:ea typeface="Arial" charset="0"/>
                <a:cs typeface="Arial"/>
              </a:rPr>
              <a:t>lionilla</a:t>
            </a:r>
            <a:r>
              <a:rPr lang="fi-FI" sz="6000" b="1" i="0" u="none" strike="noStrike" cap="none" normalizeH="0" baseline="0" noProof="0" dirty="0">
                <a:ln>
                  <a:noFill/>
                </a:ln>
                <a:solidFill>
                  <a:srgbClr val="EBB700"/>
                </a:solidFill>
                <a:effectLst/>
                <a:uLnTx/>
                <a:uFillTx/>
                <a:latin typeface="Arial"/>
                <a:ea typeface="Arial" charset="0"/>
                <a:cs typeface="Arial"/>
              </a:rPr>
              <a:t>! </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2</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868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407797"/>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fi-FI" sz="5000" b="1" i="0" u="none" strike="noStrike" cap="none" normalizeH="0" baseline="0" noProof="0" dirty="0">
                <a:ln>
                  <a:noFill/>
                </a:ln>
                <a:solidFill>
                  <a:srgbClr val="EBB700"/>
                </a:solidFill>
                <a:effectLst/>
                <a:uLnTx/>
                <a:uFillTx/>
                <a:latin typeface="Arial"/>
                <a:ea typeface="Arial" charset="0"/>
                <a:cs typeface="Arial"/>
              </a:rPr>
              <a:t>Tavoite ja päämäärät</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1458946"/>
            <a:ext cx="10903155"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500" dirty="0" err="1">
                <a:solidFill>
                  <a:schemeClr val="bg1"/>
                </a:solidFill>
                <a:latin typeface="Arial"/>
                <a:ea typeface="ヒラギノ角ゴ Pro W3"/>
                <a:cs typeface="Arial"/>
              </a:rPr>
              <a:t>Lioniksi</a:t>
            </a:r>
            <a:r>
              <a:rPr lang="fi-FI" sz="3500" dirty="0">
                <a:solidFill>
                  <a:schemeClr val="bg1"/>
                </a:solidFill>
                <a:latin typeface="Arial"/>
                <a:ea typeface="ヒラギノ角ゴ Pro W3"/>
                <a:cs typeface="Arial"/>
              </a:rPr>
              <a:t> kutsu –kampanjan pituus on kolme kautta ja sen tavoitteena on: </a:t>
            </a:r>
          </a:p>
          <a:p>
            <a:r>
              <a:rPr lang="fi-FI" sz="2400" dirty="0">
                <a:solidFill>
                  <a:schemeClr val="bg1"/>
                </a:solidFill>
                <a:latin typeface="Arial"/>
                <a:ea typeface="ヒラギノ角ゴ Pro W3"/>
                <a:cs typeface="Arial"/>
              </a:rPr>
              <a:t>• Joka kausi klubeihin tulee vähintään 2000 uutta jäsentä.</a:t>
            </a:r>
          </a:p>
          <a:p>
            <a:r>
              <a:rPr lang="fi-FI" sz="2400" dirty="0">
                <a:solidFill>
                  <a:schemeClr val="bg1"/>
                </a:solidFill>
                <a:latin typeface="Arial"/>
                <a:ea typeface="ヒラギノ角ゴ Pro W3"/>
                <a:cs typeface="Arial"/>
              </a:rPr>
              <a:t>• Suomessa perustetaan 30 uutta </a:t>
            </a:r>
            <a:r>
              <a:rPr lang="fi-FI" sz="2400" dirty="0" err="1">
                <a:solidFill>
                  <a:schemeClr val="bg1"/>
                </a:solidFill>
                <a:latin typeface="Arial"/>
                <a:ea typeface="ヒラギノ角ゴ Pro W3"/>
                <a:cs typeface="Arial"/>
              </a:rPr>
              <a:t>lionsklubia</a:t>
            </a:r>
            <a:r>
              <a:rPr lang="fi-FI" sz="2400" dirty="0">
                <a:solidFill>
                  <a:schemeClr val="bg1"/>
                </a:solidFill>
                <a:latin typeface="Arial"/>
                <a:ea typeface="ヒラギノ角ゴ Pro W3"/>
                <a:cs typeface="Arial"/>
              </a:rPr>
              <a:t> kaudessa kolmen seuraavan kauden aikana (30.6.2027 mennessä).</a:t>
            </a:r>
          </a:p>
          <a:p>
            <a:r>
              <a:rPr lang="fi-FI" sz="2400" dirty="0">
                <a:solidFill>
                  <a:schemeClr val="bg1"/>
                </a:solidFill>
                <a:latin typeface="Arial"/>
                <a:ea typeface="ヒラギノ角ゴ Pro W3"/>
                <a:cs typeface="Arial"/>
              </a:rPr>
              <a:t>• Naisten osuus jäsenistöstä kasvaa merkittävästi lähelle 40 prosenttia jäsenistöstä.</a:t>
            </a:r>
          </a:p>
          <a:p>
            <a:r>
              <a:rPr lang="fi-FI" sz="2400" dirty="0">
                <a:solidFill>
                  <a:schemeClr val="bg1"/>
                </a:solidFill>
                <a:latin typeface="Arial"/>
                <a:ea typeface="ヒラギノ角ゴ Pro W3"/>
                <a:cs typeface="Arial"/>
              </a:rPr>
              <a:t>• Uusien jäsenten mukaan tulon seurauksena jäsenistön keski-ikä laskee viidellä vuodella.</a:t>
            </a:r>
          </a:p>
          <a:p>
            <a:r>
              <a:rPr lang="fi-FI" sz="2400" dirty="0">
                <a:solidFill>
                  <a:schemeClr val="bg1"/>
                </a:solidFill>
                <a:latin typeface="Arial"/>
                <a:ea typeface="ヒラギノ角ゴ Pro W3"/>
                <a:cs typeface="Arial"/>
              </a:rPr>
              <a:t>• Kolmella toistolla syntyy klubeihin kulttuuri uusien jäsenten aktiiviseen hankintaan ja samalla klubin kaikkien jäsenten jäsenkokemus kehittyy myönteisesti.</a:t>
            </a:r>
          </a:p>
          <a:p>
            <a:endParaRPr lang="fi-FI" sz="24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24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469066"/>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fi-FI" sz="5000" b="1" i="0" u="none" strike="noStrike" cap="none" normalizeH="0" baseline="0" noProof="0" dirty="0">
                <a:ln>
                  <a:noFill/>
                </a:ln>
                <a:solidFill>
                  <a:srgbClr val="EBB700"/>
                </a:solidFill>
                <a:effectLst/>
                <a:uLnTx/>
                <a:uFillTx/>
                <a:latin typeface="Arial"/>
                <a:ea typeface="Arial" charset="0"/>
                <a:cs typeface="Arial"/>
              </a:rPr>
              <a:t>Jäsenhankintakampanja</a:t>
            </a:r>
          </a:p>
        </p:txBody>
      </p:sp>
      <p:sp>
        <p:nvSpPr>
          <p:cNvPr id="7" name="TextBox 6">
            <a:extLst>
              <a:ext uri="{FF2B5EF4-FFF2-40B4-BE49-F238E27FC236}">
                <a16:creationId xmlns:a16="http://schemas.microsoft.com/office/drawing/2014/main" id="{29DFC681-3B3C-8707-2F40-199CF1D9EC7B}"/>
              </a:ext>
            </a:extLst>
          </p:cNvPr>
          <p:cNvSpPr txBox="1"/>
          <p:nvPr/>
        </p:nvSpPr>
        <p:spPr>
          <a:xfrm>
            <a:off x="634001" y="1466458"/>
            <a:ext cx="1090315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fi-FI" sz="3200" dirty="0">
                <a:solidFill>
                  <a:schemeClr val="bg1"/>
                </a:solidFill>
                <a:latin typeface="Arial"/>
                <a:ea typeface="ヒラギノ角ゴ Pro W3"/>
                <a:cs typeface="Arial"/>
              </a:rPr>
              <a:t>Syksyllä (noin 14.8. – 8.10.) 2024, 2025 ja 2026 toteutetaan valtakunnallinen jäsenhankintakampanja.</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err="1">
                <a:solidFill>
                  <a:schemeClr val="bg1"/>
                </a:solidFill>
                <a:latin typeface="Arial"/>
                <a:ea typeface="ヒラギノ角ゴ Pro W3"/>
                <a:cs typeface="Arial"/>
              </a:rPr>
              <a:t>Lionsklubit</a:t>
            </a:r>
            <a:r>
              <a:rPr lang="fi-FI" sz="3200" dirty="0">
                <a:solidFill>
                  <a:schemeClr val="bg1"/>
                </a:solidFill>
                <a:latin typeface="Arial"/>
                <a:ea typeface="ヒラギノ角ゴ Pro W3"/>
                <a:cs typeface="Arial"/>
              </a:rPr>
              <a:t> aktiivisesti ottavat uusia jäseniä.</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a:solidFill>
                  <a:schemeClr val="bg1"/>
                </a:solidFill>
                <a:latin typeface="Arial"/>
                <a:ea typeface="ヒラギノ角ゴ Pro W3"/>
                <a:cs typeface="Arial"/>
              </a:rPr>
              <a:t>Kampanjaa tukee valtakunnallinen some-mainonta.</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a:solidFill>
                  <a:schemeClr val="bg1"/>
                </a:solidFill>
                <a:latin typeface="Arial"/>
                <a:ea typeface="ヒラギノ角ゴ Pro W3"/>
                <a:cs typeface="Arial"/>
              </a:rPr>
              <a:t>Kiinnostuneita henkilöitä liiton Tule jäseneksi -sivujen kautta ilmoittautuneista. Klubi vastaa näihin yhteydenottoihin viipymättä.</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704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469066"/>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fi-FI" sz="5000" b="1" i="0" u="none" strike="noStrike" cap="none" normalizeH="0" baseline="0" noProof="0" dirty="0">
                <a:ln>
                  <a:noFill/>
                </a:ln>
                <a:solidFill>
                  <a:srgbClr val="EBB700"/>
                </a:solidFill>
                <a:effectLst/>
                <a:uLnTx/>
                <a:uFillTx/>
                <a:latin typeface="Arial"/>
                <a:ea typeface="Arial" charset="0"/>
                <a:cs typeface="Arial"/>
              </a:rPr>
              <a:t>Klubin rooli</a:t>
            </a:r>
          </a:p>
        </p:txBody>
      </p:sp>
      <p:sp>
        <p:nvSpPr>
          <p:cNvPr id="7" name="TextBox 6">
            <a:extLst>
              <a:ext uri="{FF2B5EF4-FFF2-40B4-BE49-F238E27FC236}">
                <a16:creationId xmlns:a16="http://schemas.microsoft.com/office/drawing/2014/main" id="{29DFC681-3B3C-8707-2F40-199CF1D9EC7B}"/>
              </a:ext>
            </a:extLst>
          </p:cNvPr>
          <p:cNvSpPr txBox="1"/>
          <p:nvPr/>
        </p:nvSpPr>
        <p:spPr>
          <a:xfrm>
            <a:off x="634001" y="1466458"/>
            <a:ext cx="1090315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200" dirty="0">
                <a:solidFill>
                  <a:schemeClr val="bg1"/>
                </a:solidFill>
                <a:latin typeface="Arial"/>
                <a:ea typeface="ヒラギノ角ゴ Pro W3"/>
                <a:cs typeface="Arial"/>
              </a:rPr>
              <a:t>1) Klubi on valmis ottamaan kaikki kiinnostuneet mukaan. Tietoa kiinnostuneista tulee mm. liiton kotisivujen Liity jäseneksi -sivun kautta.</a:t>
            </a:r>
          </a:p>
          <a:p>
            <a:r>
              <a:rPr lang="fi-FI" sz="3200" dirty="0">
                <a:solidFill>
                  <a:schemeClr val="bg1"/>
                </a:solidFill>
                <a:latin typeface="Arial"/>
                <a:ea typeface="ヒラギノ角ゴ Pro W3"/>
                <a:cs typeface="Arial"/>
              </a:rPr>
              <a:t>2) Klubi järjestää alkusyksyllä pari toiminnallista palvelutempausta, joihin osallistumalla uudet </a:t>
            </a:r>
            <a:r>
              <a:rPr lang="fi-FI" sz="3200" dirty="0" err="1">
                <a:solidFill>
                  <a:schemeClr val="bg1"/>
                </a:solidFill>
                <a:latin typeface="Arial"/>
                <a:ea typeface="ヒラギノ角ゴ Pro W3"/>
                <a:cs typeface="Arial"/>
              </a:rPr>
              <a:t>lionit</a:t>
            </a:r>
            <a:r>
              <a:rPr lang="fi-FI" sz="3200" dirty="0">
                <a:solidFill>
                  <a:schemeClr val="bg1"/>
                </a:solidFill>
                <a:latin typeface="Arial"/>
                <a:ea typeface="ヒラギノ角ゴ Pro W3"/>
                <a:cs typeface="Arial"/>
              </a:rPr>
              <a:t> pääsevät suoraan mukaan toimintaan.</a:t>
            </a:r>
          </a:p>
          <a:p>
            <a:r>
              <a:rPr lang="fi-FI" sz="3200" dirty="0">
                <a:solidFill>
                  <a:schemeClr val="bg1"/>
                </a:solidFill>
                <a:latin typeface="Arial"/>
                <a:ea typeface="ヒラギノ角ゴ Pro W3"/>
                <a:cs typeface="Arial"/>
              </a:rPr>
              <a:t>3) Klubi haluaa kertoa toiminnastaan yleisölle.</a:t>
            </a:r>
          </a:p>
          <a:p>
            <a:r>
              <a:rPr lang="fi-FI" sz="3200" dirty="0">
                <a:solidFill>
                  <a:schemeClr val="bg1"/>
                </a:solidFill>
                <a:latin typeface="Arial"/>
                <a:ea typeface="ヒラギノ角ゴ Pro W3"/>
                <a:cs typeface="Arial"/>
              </a:rPr>
              <a:t>4) Klubi etsii jäsenistään hyviä kummeja uusille </a:t>
            </a:r>
            <a:r>
              <a:rPr lang="fi-FI" sz="3200" dirty="0" err="1">
                <a:solidFill>
                  <a:schemeClr val="bg1"/>
                </a:solidFill>
                <a:latin typeface="Arial"/>
                <a:ea typeface="ヒラギノ角ゴ Pro W3"/>
                <a:cs typeface="Arial"/>
              </a:rPr>
              <a:t>lioneille</a:t>
            </a:r>
            <a:r>
              <a:rPr lang="fi-FI" sz="3200" dirty="0">
                <a:solidFill>
                  <a:schemeClr val="bg1"/>
                </a:solidFill>
                <a:latin typeface="Arial"/>
                <a:ea typeface="ヒラギノ角ゴ Pro W3"/>
                <a:cs typeface="Arial"/>
              </a:rPr>
              <a:t>. Kummeille on tarjolla valmennusta.</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5</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791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469066"/>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fi-FI" sz="5000" b="1" i="0" u="none" strike="noStrike" cap="none" normalizeH="0" baseline="0" noProof="0" dirty="0">
                <a:ln>
                  <a:noFill/>
                </a:ln>
                <a:solidFill>
                  <a:srgbClr val="EBB700"/>
                </a:solidFill>
                <a:effectLst/>
                <a:uLnTx/>
                <a:uFillTx/>
                <a:latin typeface="Arial"/>
                <a:ea typeface="Arial" charset="0"/>
                <a:cs typeface="Arial"/>
              </a:rPr>
              <a:t>Jäsenhankintakampanja muuta</a:t>
            </a:r>
          </a:p>
        </p:txBody>
      </p:sp>
      <p:sp>
        <p:nvSpPr>
          <p:cNvPr id="7" name="TextBox 6">
            <a:extLst>
              <a:ext uri="{FF2B5EF4-FFF2-40B4-BE49-F238E27FC236}">
                <a16:creationId xmlns:a16="http://schemas.microsoft.com/office/drawing/2014/main" id="{29DFC681-3B3C-8707-2F40-199CF1D9EC7B}"/>
              </a:ext>
            </a:extLst>
          </p:cNvPr>
          <p:cNvSpPr txBox="1"/>
          <p:nvPr/>
        </p:nvSpPr>
        <p:spPr>
          <a:xfrm>
            <a:off x="634001" y="1466458"/>
            <a:ext cx="10903155"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fi-FI" sz="3200" dirty="0">
                <a:solidFill>
                  <a:schemeClr val="bg1"/>
                </a:solidFill>
                <a:latin typeface="Arial"/>
                <a:ea typeface="ヒラギノ角ゴ Pro W3"/>
                <a:cs typeface="Arial"/>
              </a:rPr>
              <a:t>Kummien koulutusmateriaaleja päivitetty.</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err="1">
                <a:solidFill>
                  <a:schemeClr val="bg1"/>
                </a:solidFill>
                <a:latin typeface="Arial"/>
                <a:ea typeface="ヒラギノ角ゴ Pro W3"/>
                <a:cs typeface="Arial"/>
              </a:rPr>
              <a:t>Viikottain</a:t>
            </a:r>
            <a:r>
              <a:rPr lang="fi-FI" sz="3200" dirty="0">
                <a:solidFill>
                  <a:schemeClr val="bg1"/>
                </a:solidFill>
                <a:latin typeface="Arial"/>
                <a:ea typeface="ヒラギノ角ゴ Pro W3"/>
                <a:cs typeface="Arial"/>
              </a:rPr>
              <a:t> webinaareja (su, </a:t>
            </a:r>
            <a:r>
              <a:rPr lang="fi-FI" sz="3200" dirty="0" err="1">
                <a:solidFill>
                  <a:schemeClr val="bg1"/>
                </a:solidFill>
                <a:latin typeface="Arial"/>
                <a:ea typeface="ヒラギノ角ゴ Pro W3"/>
                <a:cs typeface="Arial"/>
              </a:rPr>
              <a:t>ru</a:t>
            </a:r>
            <a:r>
              <a:rPr lang="fi-FI" sz="3200" dirty="0">
                <a:solidFill>
                  <a:schemeClr val="bg1"/>
                </a:solidFill>
                <a:latin typeface="Arial"/>
                <a:ea typeface="ヒラギノ角ゴ Pro W3"/>
                <a:cs typeface="Arial"/>
              </a:rPr>
              <a:t>, </a:t>
            </a:r>
            <a:r>
              <a:rPr lang="fi-FI" sz="3200" dirty="0" err="1">
                <a:solidFill>
                  <a:schemeClr val="bg1"/>
                </a:solidFill>
                <a:latin typeface="Arial"/>
                <a:ea typeface="ヒラギノ角ゴ Pro W3"/>
                <a:cs typeface="Arial"/>
              </a:rPr>
              <a:t>eng</a:t>
            </a:r>
            <a:r>
              <a:rPr lang="fi-FI" sz="3200" dirty="0">
                <a:solidFill>
                  <a:schemeClr val="bg1"/>
                </a:solidFill>
                <a:latin typeface="Arial"/>
                <a:ea typeface="ヒラギノ角ゴ Pro W3"/>
                <a:cs typeface="Arial"/>
              </a:rPr>
              <a:t>) uusille jäsenille. ”Tervetuloa </a:t>
            </a:r>
            <a:r>
              <a:rPr lang="fi-FI" sz="3200" dirty="0" err="1">
                <a:solidFill>
                  <a:schemeClr val="bg1"/>
                </a:solidFill>
                <a:latin typeface="Arial"/>
                <a:ea typeface="ヒラギノ角ゴ Pro W3"/>
                <a:cs typeface="Arial"/>
              </a:rPr>
              <a:t>lioniksi</a:t>
            </a:r>
            <a:r>
              <a:rPr lang="fi-FI" sz="3200" dirty="0">
                <a:solidFill>
                  <a:schemeClr val="bg1"/>
                </a:solidFill>
                <a:latin typeface="Arial"/>
                <a:ea typeface="ヒラギノ角ゴ Pro W3"/>
                <a:cs typeface="Arial"/>
              </a:rPr>
              <a:t>” ja muita aiheita.</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a:solidFill>
                  <a:schemeClr val="bg1"/>
                </a:solidFill>
                <a:latin typeface="Arial"/>
                <a:ea typeface="ヒラギノ角ゴ Pro W3"/>
                <a:cs typeface="Arial"/>
              </a:rPr>
              <a:t>Nyt etsitään klubeja osallistumaan kampanjaan. Saavat kyselyn/ lomakkeen. Klubeille valmennusta.</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a:p>
            <a:pPr marL="457200" indent="-457200">
              <a:buFont typeface="Arial" panose="020B0604020202020204" pitchFamily="34" charset="0"/>
              <a:buChar char="•"/>
            </a:pPr>
            <a:r>
              <a:rPr lang="fi-FI" sz="3200" dirty="0">
                <a:solidFill>
                  <a:schemeClr val="bg1"/>
                </a:solidFill>
                <a:latin typeface="Arial"/>
                <a:ea typeface="ヒラギノ角ゴ Pro W3"/>
                <a:cs typeface="Arial"/>
              </a:rPr>
              <a:t>Kolme toistoa luo uutta kulttuuria.</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379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469066"/>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r>
              <a:rPr lang="fi-FI" sz="5000" b="1" i="0" u="none" strike="noStrike" cap="none" normalizeH="0" baseline="0" noProof="0" dirty="0">
                <a:ln>
                  <a:noFill/>
                </a:ln>
                <a:solidFill>
                  <a:srgbClr val="EBB700"/>
                </a:solidFill>
                <a:effectLst/>
                <a:uLnTx/>
                <a:uFillTx/>
                <a:latin typeface="Arial"/>
                <a:ea typeface="Arial" charset="0"/>
                <a:cs typeface="Arial"/>
              </a:rPr>
              <a:t>Projektityöntekijä</a:t>
            </a:r>
          </a:p>
        </p:txBody>
      </p:sp>
      <p:sp>
        <p:nvSpPr>
          <p:cNvPr id="7" name="TextBox 6">
            <a:extLst>
              <a:ext uri="{FF2B5EF4-FFF2-40B4-BE49-F238E27FC236}">
                <a16:creationId xmlns:a16="http://schemas.microsoft.com/office/drawing/2014/main" id="{29DFC681-3B3C-8707-2F40-199CF1D9EC7B}"/>
              </a:ext>
            </a:extLst>
          </p:cNvPr>
          <p:cNvSpPr txBox="1"/>
          <p:nvPr/>
        </p:nvSpPr>
        <p:spPr>
          <a:xfrm>
            <a:off x="634001" y="1466458"/>
            <a:ext cx="10903155" cy="5893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Mukana uusien klubien käynnistämisessä ja tukemassa klubien jäsenhankintaa.</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Kartoittaa toimialan kanssa paikkoja uusille klubeille ml. erikoisklubit, teemaklubit jne.</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Ohjaa uuden klubin perustamistapahtumaa yhdessä opasleijonien kanssa.</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Projektityöntekijä toimilla uuden klubin perustamisprosessi nopeutuu ja on klubin perustajille kevyempi ja turvallisen tuntuinen. Uuden klubin perustajat voivat luottaa piirin ja liiton tukeen ja apuun. Uuden klubin arjessa päätukijoita ovat opasleijonat. Projektityöntekijä toiminnan painopiste on uusien klubien käynnistämisessä.</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Pitää yhteyttä ja tukea liiton tasolta uusien liitännäisklubien emoklubeja.</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Kehittää yhdessä jäsentoimialan kanssa uusien klubien perustamisen toimintamalleja, jotka sopivat erilaisille alueille (kaupungit, taajamat, haja-asutus)</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Liikkuu kentällä, on mukana markkinoimassa </a:t>
            </a:r>
            <a:r>
              <a:rPr lang="fi-FI" sz="2000" dirty="0" err="1">
                <a:solidFill>
                  <a:schemeClr val="bg1"/>
                </a:solidFill>
                <a:latin typeface="Arial"/>
                <a:ea typeface="ヒラギノ角ゴ Pro W3"/>
                <a:cs typeface="Arial"/>
              </a:rPr>
              <a:t>lionstoimintaa</a:t>
            </a:r>
            <a:r>
              <a:rPr lang="fi-FI" sz="2000" dirty="0">
                <a:solidFill>
                  <a:schemeClr val="bg1"/>
                </a:solidFill>
                <a:latin typeface="Arial"/>
                <a:ea typeface="ヒラギノ角ゴ Pro W3"/>
                <a:cs typeface="Arial"/>
              </a:rPr>
              <a:t> mm. esittelemällä toimintaa paikkakunnilla yhdessä paikallisten </a:t>
            </a:r>
            <a:r>
              <a:rPr lang="fi-FI" sz="2000" dirty="0" err="1">
                <a:solidFill>
                  <a:schemeClr val="bg1"/>
                </a:solidFill>
                <a:latin typeface="Arial"/>
                <a:ea typeface="ヒラギノ角ゴ Pro W3"/>
                <a:cs typeface="Arial"/>
              </a:rPr>
              <a:t>lionien</a:t>
            </a:r>
            <a:r>
              <a:rPr lang="fi-FI" sz="2000" dirty="0">
                <a:solidFill>
                  <a:schemeClr val="bg1"/>
                </a:solidFill>
                <a:latin typeface="Arial"/>
                <a:ea typeface="ヒラギノ角ゴ Pro W3"/>
                <a:cs typeface="Arial"/>
              </a:rPr>
              <a:t> kanssa.</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Yhteydenpito mediaan liittyen erityisesti uusien klubien perustamiseen</a:t>
            </a:r>
          </a:p>
          <a:p>
            <a:pPr marL="457200" indent="-457200">
              <a:spcAft>
                <a:spcPts val="600"/>
              </a:spcAft>
              <a:buFont typeface="Arial" panose="020B0604020202020204" pitchFamily="34" charset="0"/>
              <a:buChar char="•"/>
            </a:pPr>
            <a:r>
              <a:rPr lang="fi-FI" sz="2000" dirty="0">
                <a:solidFill>
                  <a:schemeClr val="bg1"/>
                </a:solidFill>
                <a:latin typeface="Arial"/>
                <a:ea typeface="ヒラギノ角ゴ Pro W3"/>
                <a:cs typeface="Arial"/>
              </a:rPr>
              <a:t>Auttaa ja tukee </a:t>
            </a:r>
            <a:r>
              <a:rPr lang="fi-FI" sz="2000" dirty="0" err="1">
                <a:solidFill>
                  <a:schemeClr val="bg1"/>
                </a:solidFill>
                <a:latin typeface="Arial"/>
                <a:ea typeface="ヒラギノ角ゴ Pro W3"/>
                <a:cs typeface="Arial"/>
              </a:rPr>
              <a:t>Lioniksi</a:t>
            </a:r>
            <a:r>
              <a:rPr lang="fi-FI" sz="2000" dirty="0">
                <a:solidFill>
                  <a:schemeClr val="bg1"/>
                </a:solidFill>
                <a:latin typeface="Arial"/>
                <a:ea typeface="ヒラギノ角ゴ Pro W3"/>
                <a:cs typeface="Arial"/>
              </a:rPr>
              <a:t> kutsu -hankkeen onnistumista myös osallistumalla syksyn jäsenhankintakampanjan valmisteluun, toteutukseen ja arviointiin.</a:t>
            </a:r>
          </a:p>
          <a:p>
            <a:pPr marL="457200" indent="-457200">
              <a:buFont typeface="Arial" panose="020B0604020202020204" pitchFamily="34" charset="0"/>
              <a:buChar char="•"/>
            </a:pPr>
            <a:endParaRPr lang="fi-FI" sz="3200" dirty="0">
              <a:solidFill>
                <a:schemeClr val="bg1"/>
              </a:solidFill>
              <a:latin typeface="Arial"/>
              <a:ea typeface="ヒラギノ角ゴ Pro W3"/>
              <a:cs typeface="Arial"/>
            </a:endParaRP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7</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80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4633035"/>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endParaRPr lang="fi-FI" sz="5000" b="1" i="0" u="none" strike="noStrike" cap="none" normalizeH="0" baseline="0" noProof="0" dirty="0">
              <a:ln>
                <a:noFill/>
              </a:ln>
              <a:solidFill>
                <a:schemeClr val="bg1"/>
              </a:solidFill>
              <a:effectLst/>
              <a:uLnTx/>
              <a:uFillTx/>
              <a:latin typeface="Arial"/>
              <a:ea typeface="Arial" charset="0"/>
              <a:cs typeface="Arial"/>
            </a:endParaRPr>
          </a:p>
          <a:p>
            <a:pPr algn="ctr">
              <a:buSzPct val="120000"/>
              <a:defRPr/>
            </a:pPr>
            <a:r>
              <a:rPr lang="fi-FI" sz="6000" b="1" i="0" u="none" strike="noStrike" cap="none" normalizeH="0" baseline="0" noProof="0" dirty="0">
                <a:ln>
                  <a:noFill/>
                </a:ln>
                <a:solidFill>
                  <a:srgbClr val="EBB700"/>
                </a:solidFill>
                <a:effectLst/>
                <a:uLnTx/>
                <a:uFillTx/>
                <a:latin typeface="Arial"/>
                <a:ea typeface="Arial" charset="0"/>
                <a:cs typeface="Arial"/>
              </a:rPr>
              <a:t>10 viime kauden aikana</a:t>
            </a:r>
          </a:p>
          <a:p>
            <a:pPr algn="ctr">
              <a:buSzPct val="120000"/>
              <a:defRPr/>
            </a:pPr>
            <a:r>
              <a:rPr lang="fi-FI" sz="6000" b="1" i="0" u="none" strike="noStrike" cap="none" normalizeH="0" baseline="0" noProof="0" dirty="0">
                <a:ln>
                  <a:noFill/>
                </a:ln>
                <a:solidFill>
                  <a:srgbClr val="EBB700"/>
                </a:solidFill>
                <a:effectLst/>
                <a:uLnTx/>
                <a:uFillTx/>
                <a:latin typeface="Arial"/>
                <a:ea typeface="Arial" charset="0"/>
                <a:cs typeface="Arial"/>
              </a:rPr>
              <a:t>on toimintansa lopettanut</a:t>
            </a:r>
          </a:p>
          <a:p>
            <a:pPr algn="ctr">
              <a:buSzPct val="120000"/>
              <a:defRPr/>
            </a:pPr>
            <a:r>
              <a:rPr lang="fi-FI" sz="6000" b="1" dirty="0">
                <a:solidFill>
                  <a:srgbClr val="EBB700"/>
                </a:solidFill>
                <a:latin typeface="Arial"/>
                <a:ea typeface="Arial" charset="0"/>
                <a:cs typeface="Arial"/>
              </a:rPr>
              <a:t>1</a:t>
            </a:r>
            <a:r>
              <a:rPr lang="fi-FI" sz="6000" b="1" i="0" u="none" strike="noStrike" cap="none" normalizeH="0" baseline="0" noProof="0" dirty="0">
                <a:ln>
                  <a:noFill/>
                </a:ln>
                <a:solidFill>
                  <a:srgbClr val="EBB700"/>
                </a:solidFill>
                <a:effectLst/>
                <a:uLnTx/>
                <a:uFillTx/>
                <a:latin typeface="Arial"/>
                <a:ea typeface="Arial" charset="0"/>
                <a:cs typeface="Arial"/>
              </a:rPr>
              <a:t>50 klubia!</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8</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751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13472AB-654F-E389-CECB-890A349EA0D9}"/>
              </a:ext>
            </a:extLst>
          </p:cNvPr>
          <p:cNvGrpSpPr/>
          <p:nvPr/>
        </p:nvGrpSpPr>
        <p:grpSpPr>
          <a:xfrm>
            <a:off x="0" y="-2"/>
            <a:ext cx="12192000" cy="6858002"/>
            <a:chOff x="0" y="-2"/>
            <a:chExt cx="12192000" cy="6858002"/>
          </a:xfrm>
        </p:grpSpPr>
        <p:sp>
          <p:nvSpPr>
            <p:cNvPr id="14" name="Rectangle 13">
              <a:extLst>
                <a:ext uri="{FF2B5EF4-FFF2-40B4-BE49-F238E27FC236}">
                  <a16:creationId xmlns:a16="http://schemas.microsoft.com/office/drawing/2014/main" id="{90D63527-440B-AA3C-E9D7-1B16B182F15A}"/>
                </a:ext>
              </a:extLst>
            </p:cNvPr>
            <p:cNvSpPr/>
            <p:nvPr/>
          </p:nvSpPr>
          <p:spPr>
            <a:xfrm>
              <a:off x="0" y="0"/>
              <a:ext cx="12192000" cy="6858000"/>
            </a:xfrm>
            <a:prstGeom prst="rect">
              <a:avLst/>
            </a:prstGeom>
            <a:gradFill flip="none" rotWithShape="1">
              <a:gsLst>
                <a:gs pos="0">
                  <a:srgbClr val="7A2582"/>
                </a:gs>
                <a:gs pos="98000">
                  <a:srgbClr val="00338D"/>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Open Sans Regular" charset="0"/>
              </a:endParaRPr>
            </a:p>
          </p:txBody>
        </p:sp>
        <p:pic>
          <p:nvPicPr>
            <p:cNvPr id="15" name="Graphic 14">
              <a:extLst>
                <a:ext uri="{FF2B5EF4-FFF2-40B4-BE49-F238E27FC236}">
                  <a16:creationId xmlns:a16="http://schemas.microsoft.com/office/drawing/2014/main" id="{6C3025EB-A1FD-0196-1D69-A6B08E11D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a:off x="8071756" y="-2"/>
              <a:ext cx="4120243" cy="4120243"/>
            </a:xfrm>
            <a:prstGeom prst="rect">
              <a:avLst/>
            </a:prstGeom>
          </p:spPr>
        </p:pic>
        <p:pic>
          <p:nvPicPr>
            <p:cNvPr id="16" name="Graphic 15">
              <a:extLst>
                <a:ext uri="{FF2B5EF4-FFF2-40B4-BE49-F238E27FC236}">
                  <a16:creationId xmlns:a16="http://schemas.microsoft.com/office/drawing/2014/main" id="{25FE14C5-1F1E-FC8D-7F79-00D386C191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flipH="1" flipV="1">
              <a:off x="6705599" y="1371599"/>
              <a:ext cx="5486401" cy="5486401"/>
            </a:xfrm>
            <a:prstGeom prst="rect">
              <a:avLst/>
            </a:prstGeom>
          </p:spPr>
        </p:pic>
      </p:grpSp>
      <p:sp>
        <p:nvSpPr>
          <p:cNvPr id="3" name="Body Copy">
            <a:extLst>
              <a:ext uri="{FF2B5EF4-FFF2-40B4-BE49-F238E27FC236}">
                <a16:creationId xmlns:a16="http://schemas.microsoft.com/office/drawing/2014/main" id="{4D72A53E-AF37-4895-68AC-D5141F70D561}"/>
              </a:ext>
            </a:extLst>
          </p:cNvPr>
          <p:cNvSpPr txBox="1">
            <a:spLocks/>
          </p:cNvSpPr>
          <p:nvPr/>
        </p:nvSpPr>
        <p:spPr>
          <a:xfrm>
            <a:off x="603530" y="173743"/>
            <a:ext cx="11261049" cy="1013207"/>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defRPr/>
            </a:pPr>
            <a:br>
              <a:rPr lang="fi-FI" sz="5000" b="1" i="0" u="none" strike="noStrike" cap="none" normalizeH="0" baseline="0" noProof="0" dirty="0">
                <a:ln>
                  <a:noFill/>
                </a:ln>
                <a:solidFill>
                  <a:schemeClr val="bg1"/>
                </a:solidFill>
                <a:effectLst/>
                <a:uLnTx/>
                <a:uFillTx/>
                <a:latin typeface="Arial"/>
                <a:ea typeface="Arial" charset="0"/>
                <a:cs typeface="Arial"/>
              </a:rPr>
            </a:br>
            <a:r>
              <a:rPr lang="fi-FI" sz="5000" b="1" i="0" u="none" strike="noStrike" cap="none" normalizeH="0" baseline="0" noProof="0" dirty="0">
                <a:ln>
                  <a:noFill/>
                </a:ln>
                <a:solidFill>
                  <a:srgbClr val="EBB700"/>
                </a:solidFill>
                <a:effectLst/>
                <a:uLnTx/>
                <a:uFillTx/>
                <a:latin typeface="Arial"/>
                <a:ea typeface="Arial" charset="0"/>
                <a:cs typeface="Arial"/>
              </a:rPr>
              <a:t>Uusien klubien perustamisen malli</a:t>
            </a:r>
          </a:p>
        </p:txBody>
      </p:sp>
      <p:sp>
        <p:nvSpPr>
          <p:cNvPr id="7" name="TextBox 6">
            <a:extLst>
              <a:ext uri="{FF2B5EF4-FFF2-40B4-BE49-F238E27FC236}">
                <a16:creationId xmlns:a16="http://schemas.microsoft.com/office/drawing/2014/main" id="{29DFC681-3B3C-8707-2F40-199CF1D9EC7B}"/>
              </a:ext>
            </a:extLst>
          </p:cNvPr>
          <p:cNvSpPr txBox="1"/>
          <p:nvPr/>
        </p:nvSpPr>
        <p:spPr>
          <a:xfrm>
            <a:off x="603530" y="2082580"/>
            <a:ext cx="1090315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500" dirty="0">
                <a:solidFill>
                  <a:schemeClr val="bg1"/>
                </a:solidFill>
                <a:latin typeface="Arial"/>
                <a:ea typeface="ヒラギノ角ゴ Pro W3"/>
                <a:cs typeface="Arial"/>
              </a:rPr>
              <a:t>Uusien klubien perustamisen prosessia on muokattu </a:t>
            </a:r>
            <a:r>
              <a:rPr lang="fi-FI" sz="3500" dirty="0" err="1">
                <a:solidFill>
                  <a:schemeClr val="bg1"/>
                </a:solidFill>
                <a:latin typeface="Arial"/>
                <a:ea typeface="ヒラギノ角ゴ Pro W3"/>
                <a:cs typeface="Arial"/>
              </a:rPr>
              <a:t>LCI:n</a:t>
            </a:r>
            <a:r>
              <a:rPr lang="fi-FI" sz="3500" dirty="0">
                <a:solidFill>
                  <a:schemeClr val="bg1"/>
                </a:solidFill>
                <a:latin typeface="Arial"/>
                <a:ea typeface="ヒラギノ角ゴ Pro W3"/>
                <a:cs typeface="Arial"/>
              </a:rPr>
              <a:t> mallista suomalaiseen toimintaan sopivaksi.</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Virtaviivainen</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Tiivis aikataulu</a:t>
            </a:r>
          </a:p>
          <a:p>
            <a:pPr marL="457200" indent="-457200">
              <a:buFont typeface="Arial" panose="020B0604020202020204" pitchFamily="34" charset="0"/>
              <a:buChar char="•"/>
            </a:pPr>
            <a:r>
              <a:rPr lang="fi-FI" sz="3500" dirty="0">
                <a:solidFill>
                  <a:schemeClr val="bg1"/>
                </a:solidFill>
                <a:latin typeface="Arial"/>
                <a:ea typeface="ヒラギノ角ゴ Pro W3"/>
                <a:cs typeface="Arial"/>
              </a:rPr>
              <a:t>Uuden klubin perustamisen aktiivinen vaihe kestää noin kuusi viikkoa. </a:t>
            </a:r>
          </a:p>
        </p:txBody>
      </p:sp>
      <p:sp>
        <p:nvSpPr>
          <p:cNvPr id="6" name="Page Number - White">
            <a:extLst>
              <a:ext uri="{FF2B5EF4-FFF2-40B4-BE49-F238E27FC236}">
                <a16:creationId xmlns:a16="http://schemas.microsoft.com/office/drawing/2014/main" id="{EFCEAAB5-AC67-71BB-66E6-D7C299BF80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Arial" charset="0"/>
            </a:endParaRPr>
          </a:p>
        </p:txBody>
      </p:sp>
      <p:grpSp>
        <p:nvGrpSpPr>
          <p:cNvPr id="17" name="Group 16">
            <a:extLst>
              <a:ext uri="{FF2B5EF4-FFF2-40B4-BE49-F238E27FC236}">
                <a16:creationId xmlns:a16="http://schemas.microsoft.com/office/drawing/2014/main" id="{3622A6B3-C510-8148-55DC-6DF2396DA1B2}"/>
              </a:ext>
            </a:extLst>
          </p:cNvPr>
          <p:cNvGrpSpPr/>
          <p:nvPr/>
        </p:nvGrpSpPr>
        <p:grpSpPr>
          <a:xfrm>
            <a:off x="0" y="0"/>
            <a:ext cx="12192000" cy="457200"/>
            <a:chOff x="0" y="0"/>
            <a:chExt cx="12192000" cy="457200"/>
          </a:xfrm>
        </p:grpSpPr>
        <p:grpSp>
          <p:nvGrpSpPr>
            <p:cNvPr id="18" name="Group 17">
              <a:extLst>
                <a:ext uri="{FF2B5EF4-FFF2-40B4-BE49-F238E27FC236}">
                  <a16:creationId xmlns:a16="http://schemas.microsoft.com/office/drawing/2014/main" id="{DA412BB7-04DA-B8D0-08B9-0C7E85E1849A}"/>
                </a:ext>
              </a:extLst>
            </p:cNvPr>
            <p:cNvGrpSpPr/>
            <p:nvPr/>
          </p:nvGrpSpPr>
          <p:grpSpPr>
            <a:xfrm>
              <a:off x="0" y="0"/>
              <a:ext cx="12188952" cy="457200"/>
              <a:chOff x="0" y="0"/>
              <a:chExt cx="12188952" cy="457200"/>
            </a:xfrm>
          </p:grpSpPr>
          <p:sp>
            <p:nvSpPr>
              <p:cNvPr id="20" name="Background - Solid">
                <a:extLst>
                  <a:ext uri="{FF2B5EF4-FFF2-40B4-BE49-F238E27FC236}">
                    <a16:creationId xmlns:a16="http://schemas.microsoft.com/office/drawing/2014/main" id="{8FB74784-541F-C47B-6200-A5C432CDF324}"/>
                  </a:ext>
                </a:extLst>
              </p:cNvPr>
              <p:cNvSpPr/>
              <p:nvPr/>
            </p:nvSpPr>
            <p:spPr>
              <a:xfrm>
                <a:off x="0" y="0"/>
                <a:ext cx="12188952" cy="457200"/>
              </a:xfrm>
              <a:prstGeom prst="rect">
                <a:avLst/>
              </a:prstGeom>
              <a:gradFill>
                <a:gsLst>
                  <a:gs pos="0">
                    <a:srgbClr val="0D2240"/>
                  </a:gs>
                  <a:gs pos="50000">
                    <a:srgbClr val="00338D"/>
                  </a:gs>
                  <a:gs pos="100000">
                    <a:srgbClr val="7A258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D9E31B2F-71F2-AC42-8236-CD46FC108D6F}"/>
                  </a:ext>
                </a:extLst>
              </p:cNvPr>
              <p:cNvPicPr>
                <a:picLocks noChangeAspect="1"/>
              </p:cNvPicPr>
              <p:nvPr/>
            </p:nvPicPr>
            <p:blipFill>
              <a:blip r:embed="rId5"/>
              <a:stretch>
                <a:fillRect/>
              </a:stretch>
            </p:blipFill>
            <p:spPr>
              <a:xfrm>
                <a:off x="10710333" y="112155"/>
                <a:ext cx="1329266" cy="239538"/>
              </a:xfrm>
              <a:prstGeom prst="rect">
                <a:avLst/>
              </a:prstGeom>
            </p:spPr>
          </p:pic>
        </p:grpSp>
        <p:cxnSp>
          <p:nvCxnSpPr>
            <p:cNvPr id="19" name="Straight Connector 18">
              <a:extLst>
                <a:ext uri="{FF2B5EF4-FFF2-40B4-BE49-F238E27FC236}">
                  <a16:creationId xmlns:a16="http://schemas.microsoft.com/office/drawing/2014/main" id="{03928A2D-1C70-6BF2-7FA3-E5EE6742469C}"/>
                </a:ext>
              </a:extLst>
            </p:cNvPr>
            <p:cNvCxnSpPr/>
            <p:nvPr/>
          </p:nvCxnSpPr>
          <p:spPr>
            <a:xfrm>
              <a:off x="0" y="4572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015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Page Number">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18445</TotalTime>
  <Words>948</Words>
  <Application>Microsoft Office PowerPoint</Application>
  <PresentationFormat>Laajakuva</PresentationFormat>
  <Paragraphs>155</Paragraphs>
  <Slides>17</Slides>
  <Notes>17</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17</vt:i4>
      </vt:variant>
    </vt:vector>
  </HeadingPairs>
  <TitlesOfParts>
    <vt:vector size="26" baseType="lpstr">
      <vt:lpstr>Arial</vt:lpstr>
      <vt:lpstr>Calibri</vt:lpstr>
      <vt:lpstr>Calibri Light</vt:lpstr>
      <vt:lpstr>Open Sans Light</vt:lpstr>
      <vt:lpstr>Open Sans Regular</vt:lpstr>
      <vt:lpstr>Segoe UI</vt:lpstr>
      <vt:lpstr>Symbol</vt:lpstr>
      <vt:lpstr>Office Theme</vt:lpstr>
      <vt:lpstr>No Page Number</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Gnall, Steve</dc:creator>
  <cp:lastModifiedBy>Helena Tuulaniemi</cp:lastModifiedBy>
  <cp:revision>999</cp:revision>
  <cp:lastPrinted>2023-11-23T17:40:46Z</cp:lastPrinted>
  <dcterms:created xsi:type="dcterms:W3CDTF">2023-06-09T13:30:04Z</dcterms:created>
  <dcterms:modified xsi:type="dcterms:W3CDTF">2024-04-17T19:32:04Z</dcterms:modified>
</cp:coreProperties>
</file>