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290" r:id="rId4"/>
    <p:sldId id="2163" r:id="rId5"/>
    <p:sldId id="2164" r:id="rId6"/>
    <p:sldId id="2165" r:id="rId7"/>
    <p:sldId id="2166" r:id="rId8"/>
    <p:sldId id="2167" r:id="rId9"/>
    <p:sldId id="2168" r:id="rId10"/>
    <p:sldId id="2169" r:id="rId11"/>
    <p:sldId id="2170" r:id="rId12"/>
    <p:sldId id="2136" r:id="rId13"/>
    <p:sldId id="365" r:id="rId14"/>
    <p:sldId id="366" r:id="rId15"/>
    <p:sldId id="368" r:id="rId16"/>
    <p:sldId id="367" r:id="rId17"/>
    <p:sldId id="293" r:id="rId18"/>
    <p:sldId id="294" r:id="rId19"/>
    <p:sldId id="2159" r:id="rId20"/>
    <p:sldId id="259" r:id="rId21"/>
    <p:sldId id="2160" r:id="rId22"/>
    <p:sldId id="287" r:id="rId23"/>
    <p:sldId id="2161" r:id="rId24"/>
    <p:sldId id="2162" r:id="rId25"/>
    <p:sldId id="2171" r:id="rId26"/>
    <p:sldId id="3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830D79-031F-11A6-A32F-98C8302E5CD1}" name="Dan Hervey" initials="DH" userId="Bbvm9CA6pabUeuGZp0v6qmT2pGrCD6ieIAr7H5t1T98=" providerId="None"/>
  <p188:author id="{0DCEC6D3-1E40-0AAE-361E-B23F2935D206}" name="Hervey, Dan" initials="DH" userId="S::dhervey@lionsclubs.org::3f259316-2ea9-4036-ace5-9fcd9ddeb7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700"/>
    <a:srgbClr val="4AC49F"/>
    <a:srgbClr val="DE079D"/>
    <a:srgbClr val="00338D"/>
    <a:srgbClr val="000000"/>
    <a:srgbClr val="522D8A"/>
    <a:srgbClr val="DAA745"/>
    <a:srgbClr val="612B88"/>
    <a:srgbClr val="2C71A6"/>
    <a:srgbClr val="7A2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76964" autoAdjust="0"/>
  </p:normalViewPr>
  <p:slideViewPr>
    <p:cSldViewPr snapToGrid="0">
      <p:cViewPr varScale="1">
        <p:scale>
          <a:sx n="40" d="100"/>
          <a:sy n="40" d="100"/>
        </p:scale>
        <p:origin x="1085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C0BB-1FDF-EE49-8222-BA0F1B202D8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F6D64-E802-DE49-BB0C-5DF6C1AC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4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2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2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46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n kuvan paikkamerkki 1">
            <a:extLst>
              <a:ext uri="{FF2B5EF4-FFF2-40B4-BE49-F238E27FC236}">
                <a16:creationId xmlns:a16="http://schemas.microsoft.com/office/drawing/2014/main" id="{D6F49C8D-2092-235B-9156-FEA223FA5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Huomautusten paikkamerkki 2">
            <a:extLst>
              <a:ext uri="{FF2B5EF4-FFF2-40B4-BE49-F238E27FC236}">
                <a16:creationId xmlns:a16="http://schemas.microsoft.com/office/drawing/2014/main" id="{B49199EC-306C-D5EC-D57A-E12521F8A3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41988" name="Dian numeron paikkamerkki 3">
            <a:extLst>
              <a:ext uri="{FF2B5EF4-FFF2-40B4-BE49-F238E27FC236}">
                <a16:creationId xmlns:a16="http://schemas.microsoft.com/office/drawing/2014/main" id="{24AAC0B7-235E-285A-FB8C-6414DD7C7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fld id="{DD692863-A030-4D65-94ED-C385C7E85EAC}" type="slidenum">
              <a:rPr lang="fi-FI" altLang="fi-FI" smtClean="0">
                <a:latin typeface="Calibri" panose="020F0502020204030204" pitchFamily="34" charset="0"/>
              </a:rPr>
              <a:pPr/>
              <a:t>25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3E9C-E055-F639-A770-06C472EDA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44A85-BE6E-5968-A20D-C16732491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789B5-4B8D-5110-ECBF-55BD60B1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C403-2FBB-24F7-3D14-7B29ABBC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E7026-C87B-1691-5A96-AC09AD9C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0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C141-3EAB-B467-8C3C-90CDBCDE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CCA43-182B-FBC6-9F6F-BB5B544A3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18545-ECD1-FB18-2B9D-6FFB9182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967D8-C8A8-46D8-5A77-F03EDC5E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43E03-E0FB-C797-D0ED-55C437F0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DDCE6-3A26-A8C4-3C21-CE5E4C3DF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EB137-135A-DD0D-DF4C-93F86EBA2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5ABC9-98CA-D746-78E4-17116543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795D3-CAF2-D749-9299-513F73EB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D4131-4A55-E90A-AF5E-C27BEC44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8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</p:spTree>
    <p:extLst>
      <p:ext uri="{BB962C8B-B14F-4D97-AF65-F5344CB8AC3E}">
        <p14:creationId xmlns:p14="http://schemas.microsoft.com/office/powerpoint/2010/main" val="189094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622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3A45CCD7-FF4D-B5AD-9247-396CAD86C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88F16992-48BC-EDA3-5CAE-E341C8F6E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38431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at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3421E4-BB61-6957-A497-816175E703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9285B"/>
              </a:gs>
              <a:gs pos="100000">
                <a:srgbClr val="0A5496"/>
              </a:gs>
              <a:gs pos="53000">
                <a:srgbClr val="5A3786"/>
              </a:gs>
              <a:gs pos="24000">
                <a:srgbClr val="732E81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63ECFDE5-847E-98B8-BC9D-EA8DE56CE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6" b="-770"/>
          <a:stretch/>
        </p:blipFill>
        <p:spPr>
          <a:xfrm>
            <a:off x="2753039" y="195681"/>
            <a:ext cx="6937768" cy="6591035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6B5E8F8A-CBFA-BFCA-5A5F-5B9511D944C1}"/>
              </a:ext>
            </a:extLst>
          </p:cNvPr>
          <p:cNvSpPr/>
          <p:nvPr userDrawn="1"/>
        </p:nvSpPr>
        <p:spPr>
          <a:xfrm>
            <a:off x="5496794" y="2691003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594B94B4-895A-A8E8-F7DA-DCA2C0088F4F}"/>
              </a:ext>
            </a:extLst>
          </p:cNvPr>
          <p:cNvSpPr/>
          <p:nvPr userDrawn="1"/>
        </p:nvSpPr>
        <p:spPr bwMode="auto">
          <a:xfrm>
            <a:off x="57416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CBC2C8C-1E09-3221-5A5E-B09D288AFD14}"/>
              </a:ext>
            </a:extLst>
          </p:cNvPr>
          <p:cNvSpPr/>
          <p:nvPr userDrawn="1"/>
        </p:nvSpPr>
        <p:spPr bwMode="auto">
          <a:xfrm>
            <a:off x="4440001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0B4A9358-7062-DFFB-A754-634969795564}"/>
              </a:ext>
            </a:extLst>
          </p:cNvPr>
          <p:cNvSpPr/>
          <p:nvPr userDrawn="1"/>
        </p:nvSpPr>
        <p:spPr bwMode="auto">
          <a:xfrm>
            <a:off x="830583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Otsikko 23">
            <a:extLst>
              <a:ext uri="{FF2B5EF4-FFF2-40B4-BE49-F238E27FC236}">
                <a16:creationId xmlns:a16="http://schemas.microsoft.com/office/drawing/2014/main" id="{B94CC91F-9540-60BF-1335-5A44FB024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2581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32619"/>
            <a:ext cx="10515600" cy="669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asiaa kuvaava teksti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CEC44792-0225-B8EE-2A42-D4FF03A796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195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5" name="Tekstin paikkamerkki 33">
            <a:extLst>
              <a:ext uri="{FF2B5EF4-FFF2-40B4-BE49-F238E27FC236}">
                <a16:creationId xmlns:a16="http://schemas.microsoft.com/office/drawing/2014/main" id="{3A350BC2-2019-F883-AB2B-A4DC8969E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562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6" name="Tekstin paikkamerkki 33">
            <a:extLst>
              <a:ext uri="{FF2B5EF4-FFF2-40B4-BE49-F238E27FC236}">
                <a16:creationId xmlns:a16="http://schemas.microsoft.com/office/drawing/2014/main" id="{0F89F40E-AA83-4422-C590-CEB6ECF1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7930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</p:spTree>
    <p:extLst>
      <p:ext uri="{BB962C8B-B14F-4D97-AF65-F5344CB8AC3E}">
        <p14:creationId xmlns:p14="http://schemas.microsoft.com/office/powerpoint/2010/main" val="226740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468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605327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460922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9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A5E2-65ED-0D82-484F-9EB32FD8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B7C3B-16DC-C706-1FBD-7C259EB86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60C8-1CBA-9546-1112-53CD0C61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98DD-BFE4-77EE-D62A-D2D31DD4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C471D-B3D7-053B-7566-3A569401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4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E290E0-8CE6-F24F-9F6F-55AEF23BA2BC}"/>
              </a:ext>
            </a:extLst>
          </p:cNvPr>
          <p:cNvSpPr/>
          <p:nvPr userDrawn="1"/>
        </p:nvSpPr>
        <p:spPr>
          <a:xfrm>
            <a:off x="0" y="0"/>
            <a:ext cx="12217791" cy="6858000"/>
          </a:xfrm>
          <a:prstGeom prst="rect">
            <a:avLst/>
          </a:prstGeom>
          <a:gradFill flip="none" rotWithShape="1">
            <a:gsLst>
              <a:gs pos="0">
                <a:srgbClr val="000238"/>
              </a:gs>
              <a:gs pos="100000">
                <a:srgbClr val="3F3F54"/>
              </a:gs>
            </a:gsLst>
            <a:lin ang="34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812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223229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</p:spTree>
    <p:extLst>
      <p:ext uri="{BB962C8B-B14F-4D97-AF65-F5344CB8AC3E}">
        <p14:creationId xmlns:p14="http://schemas.microsoft.com/office/powerpoint/2010/main" val="1473334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99238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50FA-5488-0E07-448C-E7FA1922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45D29-0F2E-B4AD-B36B-716A48D6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EF88D-96F0-434D-7829-273A70EB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23F43-9A9E-53BD-2412-888D8BEB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9B796-56A3-ACDB-EC83-5D3FAA15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694B-DBBA-D447-78C7-D55CB61F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E736-793C-45E5-363F-39379388E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3E15F-7F85-0FCE-C59E-5C3B18EA1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62B5D-650B-E3C2-A487-AB3D4BA7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BB4EF-6BD8-7238-E70E-CEF5EAAE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744E9-618C-B318-D275-F6C1B144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66135-9491-C841-9206-263411D0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6F614-C601-958A-9A8C-2A33FB74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14B5E-1C84-77C3-A022-15E1546C4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A3A7A-3347-3EC3-C6AF-836C678C1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B1F0A-D2B1-324B-AA9E-81AC2D229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17A4C-03C4-189A-B5A4-C3A2062B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2BEA7-83A5-D9B4-26CB-526D8F7A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B8CE61-5256-E3C8-FD9D-5723A8E1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1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FAE5-2C05-875B-D89C-DBFF91B8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F7AFC-1132-E2AE-9051-A3DF8DFF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FFD8C-D00A-02A9-7CB4-D1ACE830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69C36-306E-2DAD-8497-DAD52806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5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53E35-B050-2D89-7271-0F5E2B60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E8CB9-00A7-5814-B92F-33CBBCA4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DA7-0B78-09F6-8B59-566A5B5E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94AE-977F-D96B-7D26-E2F8EED0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CABFE-E5BB-CCEA-0A1B-6166D57B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AE349-5E38-FCC8-6156-C4E63B8F8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89509-AD54-91AF-41B4-EE71AEBF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660D6-CBF9-A1BC-7D7B-BBD19F9C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45519-5C6B-B540-C8A9-5A88FA38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4600-9366-110C-3887-35796ECD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EC9713-B221-9243-2B99-AA58DBF7C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EDEDE-4055-D186-E0E6-999F5B47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CF41F-301A-B290-213E-555DAA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CC0F5-BC3D-E0DB-34BD-819FF858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8946-A828-C9D3-C403-0CF87659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3251B-714A-86AA-A633-830D2CCA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6E157-F966-BCBF-D8D0-A1793BA82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DF05A-2FD9-58AB-DB0C-323134B12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F0D0-2D90-0D4D-A93B-3E52D7129706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F29A4-6B57-4D9E-91E5-4A44CCCA5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EF0B6-73ED-67E0-F1D1-E203CA8EF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2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4" r:id="rId13"/>
    <p:sldLayoutId id="2147483675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91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ds/library/?active_status=all&amp;ad_type=all&amp;country=FI&amp;view_all_page_id=145645455504097&amp;search_type=page&amp;media_type=al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ons.fi/aineistot/esitteet/jasenhankintaesite/" TargetMode="External"/><Relationship Id="rId5" Type="http://schemas.openxmlformats.org/officeDocument/2006/relationships/hyperlink" Target="https://www.lions.fi/aineistot/tunnukset-ja-graafiset-ohjeet/somepohjat/" TargetMode="External"/><Relationship Id="rId4" Type="http://schemas.openxmlformats.org/officeDocument/2006/relationships/hyperlink" Target="https://www.lions.fi/aineistot/tunnukset-ja-graafiset-ohjee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D3A5317-F349-5535-A4B1-9BBB698E0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000"/>
              </a:spcBef>
            </a:pPr>
            <a:r>
              <a:rPr lang="en-US" sz="5400" kern="0" dirty="0" err="1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Kutsu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 </a:t>
            </a:r>
            <a:r>
              <a:rPr lang="en-US" sz="5400" kern="0" dirty="0" err="1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lioniksi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– </a:t>
            </a:r>
            <a:r>
              <a:rPr lang="en-US" sz="5400" kern="0" dirty="0" err="1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askelia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 </a:t>
            </a:r>
            <a:r>
              <a:rPr lang="en-US" sz="5400" kern="0" dirty="0" err="1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kohti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 </a:t>
            </a:r>
            <a:r>
              <a:rPr lang="en-US" sz="5400" kern="0" dirty="0" err="1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syksyä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 2024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419C4E-8057-1C78-3B0F-6161B82EB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Ulla Karppinen, MD-PRC 2023-2026</a:t>
            </a:r>
          </a:p>
        </p:txBody>
      </p:sp>
    </p:spTree>
    <p:extLst>
      <p:ext uri="{BB962C8B-B14F-4D97-AF65-F5344CB8AC3E}">
        <p14:creationId xmlns:p14="http://schemas.microsoft.com/office/powerpoint/2010/main" val="106029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Perustamiskalenteri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i-FI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Piirit ja liitto sopivat tänä keväänä ensi kauden aikataulusta ja paikkakunnista, minne uudet klubit ensi kaudella perustetaan.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Joka piirissä kaksi paikkakuntaa, lisäksi tarjolla kolmelle piirille kolmas mahdollisuus.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kaikki menee putkeen, ensi kaudella syntyy 31 uutta klubia.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782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472AB-654F-E389-CECB-890A349EA0D9}"/>
              </a:ext>
            </a:extLst>
          </p:cNvPr>
          <p:cNvGrpSpPr/>
          <p:nvPr/>
        </p:nvGrpSpPr>
        <p:grpSpPr>
          <a:xfrm>
            <a:off x="0" y="-38"/>
            <a:ext cx="12192000" cy="6858002"/>
            <a:chOff x="0" y="-2"/>
            <a:chExt cx="1219200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D63527-440B-AA3C-E9D7-1B16B182F15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7A2582"/>
                </a:gs>
                <a:gs pos="98000">
                  <a:srgbClr val="00338D"/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Open Sans Regular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C3025EB-A1FD-0196-1D69-A6B08E11D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>
              <a:off x="8071756" y="-2"/>
              <a:ext cx="4120243" cy="412024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5FE14C5-1F1E-FC8D-7F79-00D386C19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6705599" y="1371599"/>
              <a:ext cx="5486401" cy="5486401"/>
            </a:xfrm>
            <a:prstGeom prst="rect">
              <a:avLst/>
            </a:prstGeom>
          </p:spPr>
        </p:pic>
      </p:grpSp>
      <p:sp>
        <p:nvSpPr>
          <p:cNvPr id="3" name="Body Copy">
            <a:extLst>
              <a:ext uri="{FF2B5EF4-FFF2-40B4-BE49-F238E27FC236}">
                <a16:creationId xmlns:a16="http://schemas.microsoft.com/office/drawing/2014/main" id="{4D72A53E-AF37-4895-68AC-D5141F70D561}"/>
              </a:ext>
            </a:extLst>
          </p:cNvPr>
          <p:cNvSpPr txBox="1">
            <a:spLocks/>
          </p:cNvSpPr>
          <p:nvPr/>
        </p:nvSpPr>
        <p:spPr>
          <a:xfrm>
            <a:off x="603530" y="173743"/>
            <a:ext cx="11261049" cy="101320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  <a:defRPr/>
            </a:pPr>
            <a:br>
              <a:rPr lang="fi-FI" sz="5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</a:br>
            <a:r>
              <a:rPr lang="fi-FI" sz="5000" b="1" i="0" u="none" strike="noStrike" cap="none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Uusien klubien perustamisen malli, 6 viikkoa</a:t>
            </a:r>
          </a:p>
        </p:txBody>
      </p:sp>
      <p:sp>
        <p:nvSpPr>
          <p:cNvPr id="6" name="Page Number - White">
            <a:extLst>
              <a:ext uri="{FF2B5EF4-FFF2-40B4-BE49-F238E27FC236}">
                <a16:creationId xmlns:a16="http://schemas.microsoft.com/office/drawing/2014/main" id="{EFCEAAB5-AC67-71BB-66E6-D7C299BF8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22A6B3-C510-8148-55DC-6DF2396DA1B2}"/>
              </a:ext>
            </a:extLst>
          </p:cNvPr>
          <p:cNvGrpSpPr/>
          <p:nvPr/>
        </p:nvGrpSpPr>
        <p:grpSpPr>
          <a:xfrm>
            <a:off x="0" y="0"/>
            <a:ext cx="12192000" cy="457200"/>
            <a:chOff x="0" y="0"/>
            <a:chExt cx="12192000" cy="4572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412BB7-04DA-B8D0-08B9-0C7E85E1849A}"/>
                </a:ext>
              </a:extLst>
            </p:cNvPr>
            <p:cNvGrpSpPr/>
            <p:nvPr/>
          </p:nvGrpSpPr>
          <p:grpSpPr>
            <a:xfrm>
              <a:off x="0" y="0"/>
              <a:ext cx="12188952" cy="457200"/>
              <a:chOff x="0" y="0"/>
              <a:chExt cx="12188952" cy="457200"/>
            </a:xfrm>
          </p:grpSpPr>
          <p:sp>
            <p:nvSpPr>
              <p:cNvPr id="20" name="Background - Solid">
                <a:extLst>
                  <a:ext uri="{FF2B5EF4-FFF2-40B4-BE49-F238E27FC236}">
                    <a16:creationId xmlns:a16="http://schemas.microsoft.com/office/drawing/2014/main" id="{8FB74784-541F-C47B-6200-A5C432CDF324}"/>
                  </a:ext>
                </a:extLst>
              </p:cNvPr>
              <p:cNvSpPr/>
              <p:nvPr/>
            </p:nvSpPr>
            <p:spPr>
              <a:xfrm>
                <a:off x="0" y="0"/>
                <a:ext cx="12188952" cy="457200"/>
              </a:xfrm>
              <a:prstGeom prst="rect">
                <a:avLst/>
              </a:prstGeom>
              <a:gradFill>
                <a:gsLst>
                  <a:gs pos="0">
                    <a:srgbClr val="0D2240"/>
                  </a:gs>
                  <a:gs pos="50000">
                    <a:srgbClr val="00338D"/>
                  </a:gs>
                  <a:gs pos="100000">
                    <a:srgbClr val="7A2582"/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44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9E31B2F-71F2-AC42-8236-CD46FC108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10333" y="112155"/>
                <a:ext cx="1329266" cy="239538"/>
              </a:xfrm>
              <a:prstGeom prst="rect">
                <a:avLst/>
              </a:prstGeom>
            </p:spPr>
          </p:pic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3928A2D-1C70-6BF2-7FA3-E5EE6742469C}"/>
                </a:ext>
              </a:extLst>
            </p:cNvPr>
            <p:cNvCxnSpPr/>
            <p:nvPr/>
          </p:nvCxnSpPr>
          <p:spPr>
            <a:xfrm>
              <a:off x="0" y="457200"/>
              <a:ext cx="12192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CF3494AC-2C60-904D-1CE2-0BC700153250}"/>
              </a:ext>
            </a:extLst>
          </p:cNvPr>
          <p:cNvSpPr txBox="1"/>
          <p:nvPr/>
        </p:nvSpPr>
        <p:spPr>
          <a:xfrm>
            <a:off x="793127" y="3233169"/>
            <a:ext cx="1800000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4 viikkoa</a:t>
            </a:r>
          </a:p>
          <a:p>
            <a:r>
              <a:rPr lang="fi-FI" dirty="0"/>
              <a:t>Viestintä alkaa (FB, IG, muut)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CDD4909-3F0D-9E11-BF63-977C58F43302}"/>
              </a:ext>
            </a:extLst>
          </p:cNvPr>
          <p:cNvSpPr txBox="1"/>
          <p:nvPr/>
        </p:nvSpPr>
        <p:spPr>
          <a:xfrm>
            <a:off x="2593128" y="3233169"/>
            <a:ext cx="1800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3 viikkoa</a:t>
            </a:r>
          </a:p>
          <a:p>
            <a:r>
              <a:rPr lang="fi-FI" dirty="0"/>
              <a:t>Viestintä jatkuu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B5358CFF-BBDE-8D05-F8EC-E5CA28D515C9}"/>
              </a:ext>
            </a:extLst>
          </p:cNvPr>
          <p:cNvSpPr txBox="1"/>
          <p:nvPr/>
        </p:nvSpPr>
        <p:spPr>
          <a:xfrm>
            <a:off x="4265010" y="3233169"/>
            <a:ext cx="1800000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2 viikkoa</a:t>
            </a:r>
          </a:p>
          <a:p>
            <a:r>
              <a:rPr lang="fi-FI" dirty="0"/>
              <a:t>Palvelu-tempaus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CF1FAA7B-7B5E-4DA8-1300-8613144D1529}"/>
              </a:ext>
            </a:extLst>
          </p:cNvPr>
          <p:cNvSpPr txBox="1"/>
          <p:nvPr/>
        </p:nvSpPr>
        <p:spPr>
          <a:xfrm>
            <a:off x="6079842" y="3233169"/>
            <a:ext cx="1800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1 viikko</a:t>
            </a:r>
          </a:p>
          <a:p>
            <a:r>
              <a:rPr lang="fi-FI" dirty="0"/>
              <a:t>keskustelu- ja infotilaisuus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69639A58-B666-15D1-2A79-38CBA71665DE}"/>
              </a:ext>
            </a:extLst>
          </p:cNvPr>
          <p:cNvSpPr txBox="1"/>
          <p:nvPr/>
        </p:nvSpPr>
        <p:spPr>
          <a:xfrm>
            <a:off x="7872886" y="3233169"/>
            <a:ext cx="1800000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Perustaminen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EC7565F4-57D0-6324-9412-87BA4A49E069}"/>
              </a:ext>
            </a:extLst>
          </p:cNvPr>
          <p:cNvSpPr txBox="1"/>
          <p:nvPr/>
        </p:nvSpPr>
        <p:spPr>
          <a:xfrm>
            <a:off x="9672887" y="3233169"/>
            <a:ext cx="1800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1 viikko jälkeen</a:t>
            </a:r>
          </a:p>
          <a:p>
            <a:r>
              <a:rPr lang="fi-FI" dirty="0"/>
              <a:t>Paperit matkaa</a:t>
            </a:r>
          </a:p>
          <a:p>
            <a:r>
              <a:rPr lang="fi-FI" dirty="0"/>
              <a:t>Toiminta vauhtiin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833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Ensi kauden toimintasuunnitelma: </a:t>
            </a:r>
            <a:r>
              <a:rPr lang="fi-FI" dirty="0" err="1"/>
              <a:t>markkinointi-ja</a:t>
            </a:r>
            <a:r>
              <a:rPr lang="fi-FI" dirty="0"/>
              <a:t> viestintä: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600" dirty="0"/>
              <a:t> </a:t>
            </a:r>
            <a:r>
              <a:rPr lang="fi-FI" sz="2600" b="1" dirty="0"/>
              <a:t>Tavoitteet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34DFAA0-6D0A-5C95-80F3-246764341E9A}"/>
              </a:ext>
            </a:extLst>
          </p:cNvPr>
          <p:cNvSpPr txBox="1"/>
          <p:nvPr/>
        </p:nvSpPr>
        <p:spPr>
          <a:xfrm>
            <a:off x="1114425" y="2060139"/>
            <a:ext cx="91630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sz="2400" dirty="0">
              <a:solidFill>
                <a:schemeClr val="tx2"/>
              </a:solidFill>
            </a:endParaRPr>
          </a:p>
          <a:p>
            <a:r>
              <a:rPr lang="fi-FI" sz="2400" dirty="0">
                <a:solidFill>
                  <a:schemeClr val="tx2"/>
                </a:solidFill>
              </a:rPr>
              <a:t>• Viestintä on ollut Lions-identiteettiä ja Lions-brändiä vahvistavaa</a:t>
            </a:r>
          </a:p>
          <a:p>
            <a:endParaRPr lang="fi-FI" sz="2400" dirty="0">
              <a:solidFill>
                <a:schemeClr val="tx2"/>
              </a:solidFill>
            </a:endParaRPr>
          </a:p>
          <a:p>
            <a:r>
              <a:rPr lang="fi-FI" sz="2400" dirty="0">
                <a:solidFill>
                  <a:schemeClr val="tx2"/>
                </a:solidFill>
              </a:rPr>
              <a:t>• Yhteistyö piirien ja klubien kanssa on vahvistanut ja innostanut kertomaan </a:t>
            </a:r>
            <a:r>
              <a:rPr lang="fi-FI" sz="2400" dirty="0" err="1">
                <a:solidFill>
                  <a:schemeClr val="tx2"/>
                </a:solidFill>
              </a:rPr>
              <a:t>lionstoiminnasta</a:t>
            </a:r>
            <a:r>
              <a:rPr lang="fi-FI" sz="2400" dirty="0">
                <a:solidFill>
                  <a:schemeClr val="tx2"/>
                </a:solidFill>
              </a:rPr>
              <a:t> ja saavutetuista tuloksista</a:t>
            </a:r>
          </a:p>
          <a:p>
            <a:endParaRPr lang="fi-FI" sz="2400" dirty="0">
              <a:solidFill>
                <a:schemeClr val="tx2"/>
              </a:solidFill>
            </a:endParaRPr>
          </a:p>
          <a:p>
            <a:r>
              <a:rPr lang="fi-FI" sz="2400" dirty="0">
                <a:solidFill>
                  <a:schemeClr val="tx2"/>
                </a:solidFill>
              </a:rPr>
              <a:t>• Olemme tunnistaneet </a:t>
            </a:r>
            <a:r>
              <a:rPr lang="fi-FI" sz="2400" dirty="0" err="1">
                <a:solidFill>
                  <a:schemeClr val="tx2"/>
                </a:solidFill>
              </a:rPr>
              <a:t>lionstoiminnan</a:t>
            </a:r>
            <a:r>
              <a:rPr lang="fi-FI" sz="2400" dirty="0">
                <a:solidFill>
                  <a:schemeClr val="tx2"/>
                </a:solidFill>
              </a:rPr>
              <a:t> markkinointikärjet suhteessa yhteiskunnan tarpeisiin</a:t>
            </a:r>
          </a:p>
          <a:p>
            <a:endParaRPr lang="fi-FI" sz="2400" dirty="0">
              <a:solidFill>
                <a:schemeClr val="tx2"/>
              </a:solidFill>
            </a:endParaRPr>
          </a:p>
          <a:p>
            <a:r>
              <a:rPr lang="fi-FI" sz="2400" dirty="0">
                <a:solidFill>
                  <a:schemeClr val="tx2"/>
                </a:solidFill>
              </a:rPr>
              <a:t>• Viestintä on ollut ajankohtaista, oikea-aikaista, riittävää ja strategiaa toteuttavaa</a:t>
            </a:r>
          </a:p>
        </p:txBody>
      </p:sp>
    </p:spTree>
    <p:extLst>
      <p:ext uri="{BB962C8B-B14F-4D97-AF65-F5344CB8AC3E}">
        <p14:creationId xmlns:p14="http://schemas.microsoft.com/office/powerpoint/2010/main" val="344846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Ensi kauden toimintasuunnitelma/</a:t>
            </a:r>
            <a:r>
              <a:rPr lang="fi-FI" dirty="0" err="1"/>
              <a:t>markkinointi-ja</a:t>
            </a:r>
            <a:r>
              <a:rPr lang="fi-FI" dirty="0"/>
              <a:t> viestintä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C46729C-CCD0-EC41-6187-22C9BE0E5696}"/>
              </a:ext>
            </a:extLst>
          </p:cNvPr>
          <p:cNvSpPr txBox="1"/>
          <p:nvPr/>
        </p:nvSpPr>
        <p:spPr>
          <a:xfrm>
            <a:off x="1152395" y="1778400"/>
            <a:ext cx="950960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600" b="1" dirty="0">
                <a:solidFill>
                  <a:schemeClr val="tx2"/>
                </a:solidFill>
              </a:rPr>
              <a:t>Toimenpiteet </a:t>
            </a:r>
          </a:p>
          <a:p>
            <a:endParaRPr lang="fi-FI" sz="2600" b="1" dirty="0"/>
          </a:p>
          <a:p>
            <a:r>
              <a:rPr lang="fi-FI" sz="2400" dirty="0"/>
              <a:t>Vahvistamme Hyvän Päivän roolia valtakunnallisessa näkyvyydessä ja</a:t>
            </a:r>
          </a:p>
          <a:p>
            <a:r>
              <a:rPr lang="fi-FI" sz="2400" dirty="0"/>
              <a:t>vetovoiman luomisessa</a:t>
            </a:r>
          </a:p>
          <a:p>
            <a:endParaRPr lang="fi-FI" sz="2400" dirty="0"/>
          </a:p>
          <a:p>
            <a:r>
              <a:rPr lang="fi-FI" sz="2400" dirty="0"/>
              <a:t>Kerromme rohkeasti </a:t>
            </a:r>
            <a:r>
              <a:rPr lang="fi-FI" sz="2400" dirty="0" err="1"/>
              <a:t>lionstoiminnan</a:t>
            </a:r>
            <a:r>
              <a:rPr lang="fi-FI" sz="2400" dirty="0"/>
              <a:t> tuloksista ja saavutuksista yhteistyössä palvelutoimialan kanssa</a:t>
            </a:r>
          </a:p>
          <a:p>
            <a:endParaRPr lang="fi-FI" sz="2400" dirty="0"/>
          </a:p>
          <a:p>
            <a:r>
              <a:rPr lang="fi-FI" sz="2400" dirty="0"/>
              <a:t>Toteutamme Kutsu </a:t>
            </a:r>
            <a:r>
              <a:rPr lang="fi-FI" sz="2400" dirty="0" err="1"/>
              <a:t>lioniksi</a:t>
            </a:r>
            <a:r>
              <a:rPr lang="fi-FI" sz="2400" dirty="0"/>
              <a:t>-kampanjan</a:t>
            </a:r>
          </a:p>
          <a:p>
            <a:endParaRPr lang="fi-FI" sz="2400" dirty="0"/>
          </a:p>
          <a:p>
            <a:r>
              <a:rPr lang="fi-FI" sz="2400" dirty="0"/>
              <a:t>Auta lasta,  auta perhettä –nimikko-aktiviteetin markkinointi</a:t>
            </a:r>
          </a:p>
        </p:txBody>
      </p:sp>
    </p:spTree>
    <p:extLst>
      <p:ext uri="{BB962C8B-B14F-4D97-AF65-F5344CB8AC3E}">
        <p14:creationId xmlns:p14="http://schemas.microsoft.com/office/powerpoint/2010/main" val="59339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Ensi kauden toimintasuunnitelma/markkinointi- ja viestintä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399"/>
            <a:ext cx="10521956" cy="486052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kaikki tasot viestivät: yksittäiset </a:t>
            </a:r>
            <a:r>
              <a:rPr lang="fi-FI" dirty="0" err="1"/>
              <a:t>lionit</a:t>
            </a:r>
            <a:r>
              <a:rPr lang="fi-FI" dirty="0"/>
              <a:t>, klubit, lohkot, alueet, piirit ja liitto. =&gt;viestintäyhteistyön vahvistaminen</a:t>
            </a:r>
          </a:p>
          <a:p>
            <a:endParaRPr lang="fi-FI" dirty="0"/>
          </a:p>
          <a:p>
            <a:r>
              <a:rPr lang="fi-FI" dirty="0"/>
              <a:t> jokaiseen klubiin nimitetään markkinointijohtaja</a:t>
            </a:r>
          </a:p>
          <a:p>
            <a:endParaRPr lang="fi-FI" dirty="0"/>
          </a:p>
          <a:p>
            <a:r>
              <a:rPr lang="fi-FI" dirty="0"/>
              <a:t>yhtenäistämme julkisuuskuvaamme: SOME, liiton valmiit mallipohjat (tiedote, </a:t>
            </a:r>
            <a:r>
              <a:rPr lang="fi-FI" dirty="0" err="1"/>
              <a:t>somepohjat,kuvat</a:t>
            </a:r>
            <a:r>
              <a:rPr lang="fi-FI" dirty="0"/>
              <a:t>, klubeille klubiesitemalli)</a:t>
            </a:r>
          </a:p>
          <a:p>
            <a:endParaRPr lang="fi-FI" dirty="0"/>
          </a:p>
          <a:p>
            <a:r>
              <a:rPr lang="fi-FI" dirty="0"/>
              <a:t>vahvistamme osaamistamme ja toimintaamme </a:t>
            </a:r>
            <a:r>
              <a:rPr lang="fi-FI" dirty="0" err="1"/>
              <a:t>SOMEssa</a:t>
            </a:r>
            <a:r>
              <a:rPr lang="fi-FI" dirty="0"/>
              <a:t>,  kehitämme leijonatunnisteiden käyttöä.</a:t>
            </a:r>
          </a:p>
          <a:p>
            <a:endParaRPr lang="fi-FI" dirty="0"/>
          </a:p>
          <a:p>
            <a:r>
              <a:rPr lang="fi-FI" dirty="0"/>
              <a:t>kohdistamme markkinointia ja viestintää sekä ei-</a:t>
            </a:r>
            <a:r>
              <a:rPr lang="fi-FI" dirty="0" err="1"/>
              <a:t>lioneihin</a:t>
            </a:r>
            <a:r>
              <a:rPr lang="fi-FI" dirty="0"/>
              <a:t> että </a:t>
            </a:r>
            <a:r>
              <a:rPr lang="fi-FI" dirty="0" err="1"/>
              <a:t>lioneihin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markkinointikärkenä Kutsu leijonaksi-kampanja =&gt; Kampanja vahvistuu klubien ja </a:t>
            </a:r>
            <a:r>
              <a:rPr lang="fi-FI" dirty="0" err="1"/>
              <a:t>lionien</a:t>
            </a:r>
            <a:r>
              <a:rPr lang="fi-FI" dirty="0"/>
              <a:t> osallistuessa siihen </a:t>
            </a:r>
            <a:r>
              <a:rPr lang="fi-FI" dirty="0" err="1"/>
              <a:t>SOMEssa</a:t>
            </a:r>
            <a:r>
              <a:rPr lang="fi-FI" dirty="0"/>
              <a:t>  ja tehden omaa kampanjaa tukevaa viestintää.</a:t>
            </a:r>
          </a:p>
        </p:txBody>
      </p:sp>
    </p:spTree>
    <p:extLst>
      <p:ext uri="{BB962C8B-B14F-4D97-AF65-F5344CB8AC3E}">
        <p14:creationId xmlns:p14="http://schemas.microsoft.com/office/powerpoint/2010/main" val="347305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Mittarit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sz="3200" dirty="0"/>
              <a:t>vertailutasona 30.6.2023</a:t>
            </a:r>
          </a:p>
          <a:p>
            <a:endParaRPr lang="fi-FI" sz="3200" dirty="0"/>
          </a:p>
          <a:p>
            <a:pPr lvl="1"/>
            <a:r>
              <a:rPr lang="fi-FI" sz="3200" dirty="0"/>
              <a:t>liiton kotisivujen seurantamäärät </a:t>
            </a:r>
          </a:p>
          <a:p>
            <a:pPr lvl="1"/>
            <a:endParaRPr lang="fi-FI" sz="3200" dirty="0"/>
          </a:p>
          <a:p>
            <a:pPr lvl="1"/>
            <a:r>
              <a:rPr lang="fi-FI" sz="3200" dirty="0"/>
              <a:t>SOME-seuraajien ja -mainosten vaikutus</a:t>
            </a:r>
          </a:p>
          <a:p>
            <a:pPr lvl="1"/>
            <a:endParaRPr lang="fi-FI" sz="3200" dirty="0"/>
          </a:p>
          <a:p>
            <a:pPr lvl="1"/>
            <a:r>
              <a:rPr lang="fi-FI" sz="3200" dirty="0"/>
              <a:t>kohderyhmien siirtyminen kotisivuille </a:t>
            </a:r>
          </a:p>
          <a:p>
            <a:pPr lvl="1"/>
            <a:endParaRPr lang="fi-FI" sz="3200" dirty="0"/>
          </a:p>
          <a:p>
            <a:pPr lvl="1"/>
            <a:r>
              <a:rPr lang="fi-FI" sz="3200" dirty="0"/>
              <a:t>klubiviestinnän määrä kehitettävä uusi mittari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7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Liiton viestinnästä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2"/>
            <a:r>
              <a:rPr lang="fi-FI" dirty="0"/>
              <a:t>LION-lehti ja LION-viesti</a:t>
            </a:r>
          </a:p>
          <a:p>
            <a:pPr lvl="2"/>
            <a:r>
              <a:rPr lang="fi-FI" sz="2800" dirty="0"/>
              <a:t>Liiton kotisivujen jäseneksi-reitti</a:t>
            </a:r>
          </a:p>
          <a:p>
            <a:pPr lvl="2"/>
            <a:r>
              <a:rPr lang="fi-FI" sz="2800" dirty="0"/>
              <a:t>SOME markkinointia</a:t>
            </a:r>
          </a:p>
          <a:p>
            <a:pPr lvl="2"/>
            <a:r>
              <a:rPr lang="fi-FI" sz="2800" dirty="0"/>
              <a:t>Printtimateriaalia</a:t>
            </a:r>
          </a:p>
          <a:p>
            <a:pPr lvl="2"/>
            <a:r>
              <a:rPr lang="fi-FI" sz="2800" dirty="0"/>
              <a:t>Kuvia</a:t>
            </a:r>
          </a:p>
          <a:p>
            <a:pPr lvl="2"/>
            <a:r>
              <a:rPr lang="fi-FI" sz="2800" dirty="0"/>
              <a:t>Valmennuksia ja niiden tallenteita kaikkien käyttöön</a:t>
            </a:r>
          </a:p>
          <a:p>
            <a:pPr lvl="2"/>
            <a:r>
              <a:rPr lang="fi-FI" sz="2800" dirty="0"/>
              <a:t>Piirien viestintävastaavien verkosto ja kk –tapaamiset</a:t>
            </a:r>
          </a:p>
          <a:p>
            <a:pPr lvl="2"/>
            <a:r>
              <a:rPr lang="fi-FI" sz="2800" dirty="0"/>
              <a:t>Piirien käyttöön klubien viestintävastaavien </a:t>
            </a:r>
            <a:r>
              <a:rPr lang="fi-FI" sz="2800" dirty="0" err="1"/>
              <a:t>wa</a:t>
            </a:r>
            <a:r>
              <a:rPr lang="fi-FI" sz="2800" dirty="0"/>
              <a:t> ryhmä</a:t>
            </a:r>
          </a:p>
          <a:p>
            <a:pPr lvl="2"/>
            <a:r>
              <a:rPr lang="fi-FI" sz="2800" dirty="0"/>
              <a:t>Faktaa jäsen- ja palvelujohtajilta</a:t>
            </a:r>
          </a:p>
          <a:p>
            <a:pPr lvl="2"/>
            <a:r>
              <a:rPr lang="fi-FI" sz="2800" dirty="0"/>
              <a:t>Sokerina pohjalla ja kaiken perustana: GAT ryhmän toiminta</a:t>
            </a:r>
          </a:p>
          <a:p>
            <a:endParaRPr lang="fi-FI" dirty="0"/>
          </a:p>
          <a:p>
            <a:pPr lvl="2"/>
            <a:endParaRPr lang="fi-FI" dirty="0"/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606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Piirien viestintä:</a:t>
            </a:r>
            <a:br>
              <a:rPr lang="fi-FI" dirty="0"/>
            </a:b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pPr lvl="2"/>
            <a:r>
              <a:rPr lang="fi-FI" sz="2800" dirty="0"/>
              <a:t>Yhteydenpito klubien viestintävastaaviin eri kanavia myöten </a:t>
            </a:r>
          </a:p>
          <a:p>
            <a:pPr lvl="2"/>
            <a:r>
              <a:rPr lang="fi-FI" sz="2800" dirty="0"/>
              <a:t>Piirin GAT-ryhmä, </a:t>
            </a:r>
            <a:r>
              <a:rPr lang="fi-FI" sz="2800" dirty="0" err="1"/>
              <a:t>jory</a:t>
            </a:r>
            <a:endParaRPr lang="fi-FI" sz="2800" dirty="0"/>
          </a:p>
          <a:p>
            <a:pPr lvl="2"/>
            <a:r>
              <a:rPr lang="fi-FI" sz="2800" dirty="0"/>
              <a:t>Piirin ja klubien kotisivut kuntoon</a:t>
            </a:r>
          </a:p>
          <a:p>
            <a:pPr lvl="2"/>
            <a:r>
              <a:rPr lang="fi-FI" sz="2800" dirty="0"/>
              <a:t>SOME – kanavat</a:t>
            </a:r>
          </a:p>
          <a:p>
            <a:pPr lvl="2"/>
            <a:r>
              <a:rPr lang="fi-FI" sz="2800" dirty="0"/>
              <a:t>Klubivierailut</a:t>
            </a:r>
          </a:p>
          <a:p>
            <a:pPr lvl="2"/>
            <a:r>
              <a:rPr lang="fi-FI" sz="2800" dirty="0"/>
              <a:t>Piirikirje/kuvernöörin kk kirje</a:t>
            </a:r>
          </a:p>
          <a:p>
            <a:pPr lvl="2"/>
            <a:r>
              <a:rPr lang="fi-FI" sz="2800" dirty="0"/>
              <a:t>Viestinnän valmennuksia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463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 dirty="0" err="1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Lioutsu</a:t>
            </a:r>
            <a:r>
              <a:rPr lang="fi-FI" sz="2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 –kampanjan pituus on kolme kautta ja sen tavoitteena 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hlinkClick r:id="rId3"/>
              </a:rPr>
              <a:t>Somekampanjat, 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Bussimainoskampanja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Hyvän Päivän ehdokkaat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hlinkClick r:id="rId4"/>
              </a:rPr>
              <a:t>Uudet ppt-pohjat käyttöön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hlinkClick r:id="rId5"/>
              </a:rPr>
              <a:t>SOME-pohjat </a:t>
            </a:r>
            <a:r>
              <a:rPr lang="fi-FI" sz="2800" dirty="0" err="1">
                <a:hlinkClick r:id="rId5"/>
              </a:rPr>
              <a:t>canvalla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hlinkClick r:id="rId6"/>
              </a:rPr>
              <a:t>”haitariesite”</a:t>
            </a:r>
            <a:endParaRPr lang="fi-FI" sz="28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862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533F62-0563-6054-E4A2-A5DAD0C4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Somekampanja kevät 2024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A28D97-A4FB-B03C-EAEB-A392A2E6A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Somemarkkinointia tehdään liiton </a:t>
            </a:r>
            <a:r>
              <a:rPr lang="fi-FI" dirty="0" err="1"/>
              <a:t>Facebook-</a:t>
            </a:r>
            <a:r>
              <a:rPr lang="fi-FI" dirty="0"/>
              <a:t> ja Instagram-tileillä.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9B6538-8A96-7AB6-98EC-3536BAA12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Auta lasta, auta perhettä, </a:t>
            </a:r>
          </a:p>
          <a:p>
            <a:r>
              <a:rPr lang="fi-FI" dirty="0"/>
              <a:t>tammikuu 2024</a:t>
            </a:r>
          </a:p>
          <a:p>
            <a:r>
              <a:rPr lang="fi-FI" dirty="0"/>
              <a:t>Kattavuus: 82 704</a:t>
            </a:r>
          </a:p>
          <a:p>
            <a:r>
              <a:rPr lang="fi-FI" dirty="0"/>
              <a:t>Näyttökerrat: 253 742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5895BA8-B76A-2814-5F50-EAFF2FF74A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Ehdota Vuoden Hyväntekijää ja Hyvän Päivä,</a:t>
            </a:r>
          </a:p>
          <a:p>
            <a:r>
              <a:rPr lang="fi-FI" dirty="0"/>
              <a:t>helmikuu 2024</a:t>
            </a:r>
          </a:p>
          <a:p>
            <a:r>
              <a:rPr lang="fi-FI" dirty="0"/>
              <a:t>Kattavuus: 75 280</a:t>
            </a:r>
          </a:p>
          <a:p>
            <a:r>
              <a:rPr lang="fi-FI" dirty="0"/>
              <a:t>Näyttökerrat: 327 871</a:t>
            </a:r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F06E2D9-856A-4F43-FB20-BF7239F519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touko-kesäkuu: </a:t>
            </a:r>
          </a:p>
          <a:p>
            <a:r>
              <a:rPr lang="fi-FI" dirty="0"/>
              <a:t>Toisto ehdokkaista</a:t>
            </a:r>
          </a:p>
          <a:p>
            <a:r>
              <a:rPr lang="fi-FI" dirty="0"/>
              <a:t>Kulmat kuntoon</a:t>
            </a:r>
          </a:p>
          <a:p>
            <a:r>
              <a:rPr lang="fi-FI" dirty="0"/>
              <a:t>Ehdokkaiden äänestys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471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agendalla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0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iestinnän ja markkinoinnin ero: viestintä kertoo </a:t>
            </a:r>
            <a:r>
              <a:rPr lang="fi-FI" sz="10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faktat</a:t>
            </a: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markkinointi tekee tuotteen </a:t>
            </a:r>
            <a:r>
              <a:rPr lang="fi-FI" sz="10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houkuttelevaksi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0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Kutsu </a:t>
            </a:r>
            <a:r>
              <a:rPr lang="fi-FI" sz="10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lioniksi</a:t>
            </a: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kampanja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Liiton viestinnän tavoitteet ensi kaudella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on meneillään tällä hetkellä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0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perusviestit ja toistot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tarinat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uvapankki ja kuvien ottaminen/käyttäminen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179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Bussikampanja  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err="1"/>
              <a:t>Monikanavaisen</a:t>
            </a:r>
            <a:r>
              <a:rPr lang="en-US" sz="2600" dirty="0"/>
              <a:t> </a:t>
            </a:r>
            <a:r>
              <a:rPr lang="en-US" sz="2600" dirty="0" err="1"/>
              <a:t>viestinnän</a:t>
            </a:r>
            <a:r>
              <a:rPr lang="en-US" sz="2600" dirty="0"/>
              <a:t> </a:t>
            </a:r>
            <a:r>
              <a:rPr lang="en-US" sz="2600" dirty="0" err="1"/>
              <a:t>testausta</a:t>
            </a:r>
            <a:endParaRPr lang="en-US" sz="2600" dirty="0"/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err="1"/>
              <a:t>Maaliskuussa</a:t>
            </a:r>
            <a:r>
              <a:rPr lang="en-US" sz="2600" dirty="0"/>
              <a:t> </a:t>
            </a:r>
            <a:r>
              <a:rPr lang="en-US" sz="2600" dirty="0" err="1"/>
              <a:t>Porissa</a:t>
            </a:r>
            <a:r>
              <a:rPr lang="en-US" sz="2600" dirty="0"/>
              <a:t>, </a:t>
            </a:r>
            <a:r>
              <a:rPr lang="en-US" sz="2600" dirty="0" err="1"/>
              <a:t>Lahdessa</a:t>
            </a:r>
            <a:r>
              <a:rPr lang="en-US" sz="2600" dirty="0"/>
              <a:t> ja </a:t>
            </a:r>
            <a:r>
              <a:rPr lang="en-US" sz="2600" dirty="0" err="1"/>
              <a:t>pääkaupunkiseudulla</a:t>
            </a:r>
            <a:endParaRPr lang="en-US" sz="2600" dirty="0"/>
          </a:p>
          <a:p>
            <a:pPr marL="652463" lvl="1" indent="-342900">
              <a:spcBef>
                <a:spcPts val="1000"/>
              </a:spcBef>
            </a:pPr>
            <a:r>
              <a:rPr lang="en-US" sz="2600" dirty="0" err="1"/>
              <a:t>Pääkaupunkiseudulla</a:t>
            </a:r>
            <a:r>
              <a:rPr lang="en-US" sz="2600" dirty="0"/>
              <a:t> 15 </a:t>
            </a:r>
            <a:r>
              <a:rPr lang="en-US" sz="2600" dirty="0" err="1"/>
              <a:t>bussia</a:t>
            </a:r>
            <a:r>
              <a:rPr lang="en-US" sz="2600" dirty="0"/>
              <a:t>, OTC/</a:t>
            </a:r>
            <a:r>
              <a:rPr lang="en-US" sz="2600" dirty="0" err="1"/>
              <a:t>Bruttokontaktit</a:t>
            </a:r>
            <a:r>
              <a:rPr lang="en-US" sz="2600" dirty="0"/>
              <a:t> 3,3 </a:t>
            </a:r>
            <a:r>
              <a:rPr lang="en-US" sz="2600" dirty="0" err="1"/>
              <a:t>miljoonaa</a:t>
            </a:r>
            <a:r>
              <a:rPr lang="en-US" sz="2600" dirty="0"/>
              <a:t> </a:t>
            </a:r>
            <a:r>
              <a:rPr lang="en-US" sz="2600" dirty="0" err="1"/>
              <a:t>kontaktia</a:t>
            </a:r>
            <a:endParaRPr lang="en-US" sz="2600" dirty="0"/>
          </a:p>
          <a:p>
            <a:pPr marL="652463" lvl="1" indent="-342900">
              <a:spcBef>
                <a:spcPts val="1000"/>
              </a:spcBef>
            </a:pPr>
            <a:r>
              <a:rPr lang="en-US" sz="2600" dirty="0" err="1"/>
              <a:t>Lahdessa</a:t>
            </a:r>
            <a:r>
              <a:rPr lang="en-US" sz="2600" dirty="0"/>
              <a:t> 10 </a:t>
            </a:r>
            <a:r>
              <a:rPr lang="en-US" sz="2600" dirty="0" err="1"/>
              <a:t>bussia</a:t>
            </a:r>
            <a:r>
              <a:rPr lang="en-US" sz="2600" dirty="0"/>
              <a:t>, OCT 260 000 </a:t>
            </a:r>
            <a:r>
              <a:rPr lang="en-US" sz="2600" dirty="0" err="1"/>
              <a:t>kontaktia</a:t>
            </a:r>
            <a:r>
              <a:rPr lang="en-US" sz="2600" dirty="0"/>
              <a:t> </a:t>
            </a:r>
          </a:p>
          <a:p>
            <a:pPr marL="652463" lvl="1" indent="-342900">
              <a:spcBef>
                <a:spcPts val="1000"/>
              </a:spcBef>
            </a:pPr>
            <a:r>
              <a:rPr lang="en-US" sz="2600" dirty="0" err="1"/>
              <a:t>Porissa</a:t>
            </a:r>
            <a:r>
              <a:rPr lang="en-US" sz="2600" dirty="0"/>
              <a:t> 10 </a:t>
            </a:r>
            <a:r>
              <a:rPr lang="en-US" sz="2600" dirty="0" err="1"/>
              <a:t>bussia</a:t>
            </a:r>
            <a:r>
              <a:rPr lang="en-US" sz="2600" dirty="0"/>
              <a:t>, OCT 220 000 </a:t>
            </a:r>
            <a:r>
              <a:rPr lang="en-US" sz="2600" dirty="0" err="1"/>
              <a:t>kontaktia</a:t>
            </a:r>
            <a:endParaRPr lang="en-US" sz="2600" dirty="0"/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err="1"/>
              <a:t>Bussikampanja</a:t>
            </a:r>
            <a:r>
              <a:rPr lang="en-US" sz="2600" dirty="0"/>
              <a:t> </a:t>
            </a:r>
            <a:r>
              <a:rPr lang="en-US" sz="2600" dirty="0" err="1"/>
              <a:t>uusille</a:t>
            </a:r>
            <a:r>
              <a:rPr lang="en-US" sz="2600" dirty="0"/>
              <a:t> </a:t>
            </a:r>
            <a:r>
              <a:rPr lang="en-US" sz="2600" dirty="0" err="1"/>
              <a:t>paikkakunnille</a:t>
            </a:r>
            <a:endParaRPr lang="en-US" sz="2600" dirty="0"/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72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Valmennuksista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r>
              <a:rPr lang="fi-FI" sz="2600" dirty="0" err="1"/>
              <a:t>Instan</a:t>
            </a:r>
            <a:r>
              <a:rPr lang="fi-FI" sz="2600" dirty="0"/>
              <a:t> perusteet ja SOME markkinointi, tallenteet</a:t>
            </a:r>
          </a:p>
          <a:p>
            <a:endParaRPr lang="fi-FI" sz="2600" dirty="0"/>
          </a:p>
          <a:p>
            <a:r>
              <a:rPr lang="fi-FI" sz="2600" dirty="0"/>
              <a:t>Tekoälyn perusteet 24.4.</a:t>
            </a:r>
          </a:p>
          <a:p>
            <a:endParaRPr lang="fi-FI" sz="2600" dirty="0"/>
          </a:p>
          <a:p>
            <a:endParaRPr lang="fi-FI" sz="2600" dirty="0"/>
          </a:p>
          <a:p>
            <a:r>
              <a:rPr lang="fi-FI" sz="2600" dirty="0"/>
              <a:t>Tiedotteen laatiminen 22.5.</a:t>
            </a:r>
          </a:p>
          <a:p>
            <a:endParaRPr lang="fi-FI" sz="2600" dirty="0"/>
          </a:p>
          <a:p>
            <a:r>
              <a:rPr lang="fi-FI" sz="2600" dirty="0"/>
              <a:t>Tulossa </a:t>
            </a:r>
            <a:r>
              <a:rPr lang="fi-FI" sz="2600" dirty="0" err="1"/>
              <a:t>SOMEn</a:t>
            </a:r>
            <a:r>
              <a:rPr lang="fi-FI" sz="2600" dirty="0"/>
              <a:t> perusteet</a:t>
            </a:r>
          </a:p>
        </p:txBody>
      </p:sp>
    </p:spTree>
    <p:extLst>
      <p:ext uri="{BB962C8B-B14F-4D97-AF65-F5344CB8AC3E}">
        <p14:creationId xmlns:p14="http://schemas.microsoft.com/office/powerpoint/2010/main" val="327869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ensin tapahtuu?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2600" dirty="0"/>
              <a:t>Liiton kotisivujen Tervetulo-osion sisältösuunnitelman kehittäminen 	edellyttää selkeästi kohdennettua lähestymistapaa, joka huomioi 	uusien jäsenten tarpeet ja odotukset</a:t>
            </a:r>
          </a:p>
          <a:p>
            <a:endParaRPr lang="fi-FI" sz="2600" dirty="0"/>
          </a:p>
          <a:p>
            <a:pPr marL="0" indent="0">
              <a:buNone/>
            </a:pPr>
            <a:r>
              <a:rPr lang="fi-FI" sz="2600" dirty="0"/>
              <a:t>	=&gt;Ostopolku selkeäksi ja lyhyeksi</a:t>
            </a:r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r>
              <a:rPr lang="fi-FI" sz="2600" dirty="0"/>
              <a:t>=&gt; Kotisivujen ajankohtaisuus</a:t>
            </a:r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r>
              <a:rPr lang="fi-FI" sz="2600" dirty="0"/>
              <a:t>Piirien ja klubien vastaavat päivitykset</a:t>
            </a:r>
          </a:p>
          <a:p>
            <a:pPr>
              <a:buFont typeface="Symbol" panose="05050102010706020507" pitchFamily="18" charset="2"/>
              <a:buChar char="Þ"/>
            </a:pPr>
            <a:endParaRPr lang="fi-FI" sz="2600" dirty="0"/>
          </a:p>
          <a:p>
            <a:pPr marL="0" indent="0">
              <a:buNone/>
            </a:pPr>
            <a:r>
              <a:rPr lang="fi-FI" sz="2600" dirty="0"/>
              <a:t>SOME –kanavilta linkki kotisivuille (</a:t>
            </a:r>
            <a:r>
              <a:rPr lang="fi-FI" sz="2600" dirty="0" err="1"/>
              <a:t>länderit</a:t>
            </a:r>
            <a:r>
              <a:rPr lang="fi-FI" sz="2600" dirty="0"/>
              <a:t>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6709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 uutta markkinointiin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E0C2443-D793-23BB-9713-9161DEB64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53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EBD0733-4E75-09AC-8997-368AAA96B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6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n numeron paikkamerkki 5">
            <a:extLst>
              <a:ext uri="{FF2B5EF4-FFF2-40B4-BE49-F238E27FC236}">
                <a16:creationId xmlns:a16="http://schemas.microsoft.com/office/drawing/2014/main" id="{A447E050-4038-65F2-26C3-F1F35294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F9E6CB-803D-47A5-B57D-3BC0CED6C003}" type="slidenum">
              <a:rPr lang="fi-FI" altLang="fi-FI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499D0F1-C9D2-C0E2-B83E-A4822C0C48E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38301" y="2036763"/>
            <a:ext cx="4702175" cy="4265612"/>
          </a:xfrm>
        </p:spPr>
        <p:txBody>
          <a:bodyPr/>
          <a:lstStyle/>
          <a:p>
            <a:pPr marL="57150" indent="0">
              <a:buNone/>
            </a:pPr>
            <a:endParaRPr lang="fi-FI" altLang="fi-FI" sz="2400" dirty="0"/>
          </a:p>
          <a:p>
            <a:pPr marL="57150" indent="0">
              <a:buNone/>
            </a:pPr>
            <a:r>
              <a:rPr lang="fi-FI" altLang="fi-FI" sz="2400" dirty="0"/>
              <a:t> </a:t>
            </a:r>
          </a:p>
          <a:p>
            <a:pPr marL="57150" indent="0" algn="ctr">
              <a:buNone/>
            </a:pPr>
            <a:r>
              <a:rPr lang="fi-FI" altLang="fi-FI" sz="2400" b="1" dirty="0"/>
              <a:t>”Yksinkertaiset </a:t>
            </a:r>
          </a:p>
          <a:p>
            <a:pPr marL="57150" indent="0" algn="ctr">
              <a:buNone/>
            </a:pPr>
            <a:r>
              <a:rPr lang="fi-FI" altLang="fi-FI" sz="2400" b="1" dirty="0"/>
              <a:t>tarinat ja tunteet </a:t>
            </a:r>
          </a:p>
          <a:p>
            <a:pPr marL="57150" indent="0" algn="ctr">
              <a:buNone/>
            </a:pPr>
            <a:r>
              <a:rPr lang="fi-FI" altLang="fi-FI" sz="2400" b="1" dirty="0"/>
              <a:t>jyräävät aina </a:t>
            </a:r>
          </a:p>
          <a:p>
            <a:pPr marL="57150" indent="0" algn="ctr">
              <a:buNone/>
            </a:pPr>
            <a:r>
              <a:rPr lang="fi-FI" altLang="fi-FI" sz="2400" b="1" dirty="0"/>
              <a:t>tiedon ja järjen.”</a:t>
            </a:r>
          </a:p>
        </p:txBody>
      </p:sp>
      <p:pic>
        <p:nvPicPr>
          <p:cNvPr id="40964" name="Picture 2" descr="Leijona peilissä">
            <a:extLst>
              <a:ext uri="{FF2B5EF4-FFF2-40B4-BE49-F238E27FC236}">
                <a16:creationId xmlns:a16="http://schemas.microsoft.com/office/drawing/2014/main" id="{E9258E9E-CC4B-5558-CF9E-22EEC532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6" y="2036764"/>
            <a:ext cx="421322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Miksi?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SzPct val="120000"/>
              <a:buNone/>
              <a:defRPr/>
            </a:pPr>
            <a:endParaRPr lang="fi-FI" sz="240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charset="0"/>
              <a:cs typeface="Arial"/>
            </a:endParaRPr>
          </a:p>
          <a:p>
            <a:pPr>
              <a:buSzPct val="120000"/>
              <a:buFontTx/>
              <a:buChar char="-"/>
              <a:defRPr/>
            </a:pPr>
            <a:r>
              <a:rPr lang="fi-FI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6 viime kauden aikana </a:t>
            </a:r>
          </a:p>
          <a:p>
            <a:pPr marL="0" indent="0">
              <a:buSzPct val="120000"/>
              <a:buNone/>
              <a:defRPr/>
            </a:pPr>
            <a:r>
              <a:rPr lang="fi-FI" sz="24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jäsenmäärä laskenut  6 300 </a:t>
            </a:r>
            <a:r>
              <a:rPr lang="fi-FI" sz="2400" dirty="0" err="1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lionilla</a:t>
            </a:r>
            <a:r>
              <a:rPr lang="fi-FI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! </a:t>
            </a:r>
          </a:p>
          <a:p>
            <a:pPr>
              <a:buSzPct val="120000"/>
              <a:buFontTx/>
              <a:buChar char="-"/>
              <a:defRPr/>
            </a:pPr>
            <a:endParaRPr lang="fi-FI" dirty="0">
              <a:solidFill>
                <a:schemeClr val="tx1"/>
              </a:solidFill>
              <a:latin typeface="Arial"/>
              <a:ea typeface="Arial" charset="0"/>
              <a:cs typeface="Arial"/>
            </a:endParaRPr>
          </a:p>
          <a:p>
            <a:pPr>
              <a:buSzPct val="120000"/>
              <a:buFontTx/>
              <a:buChar char="-"/>
              <a:defRPr/>
            </a:pPr>
            <a:r>
              <a:rPr lang="fi-FI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10 viime kauden aikana </a:t>
            </a:r>
          </a:p>
          <a:p>
            <a:pPr marL="0" indent="0">
              <a:buSzPct val="120000"/>
              <a:buNone/>
              <a:defRPr/>
            </a:pPr>
            <a:r>
              <a:rPr lang="fi-FI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toimintansa lopettanut </a:t>
            </a:r>
            <a:r>
              <a:rPr lang="fi-FI" sz="24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1</a:t>
            </a:r>
            <a:r>
              <a:rPr lang="fi-FI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50 klubia!</a:t>
            </a:r>
          </a:p>
          <a:p>
            <a:pPr>
              <a:buSzPct val="120000"/>
              <a:buFontTx/>
              <a:buChar char="-"/>
              <a:defRPr/>
            </a:pPr>
            <a:endParaRPr lang="fi-FI" sz="240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charset="0"/>
              <a:cs typeface="Arial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F3F018-E059-81E8-9F1D-B3FB62C4E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88928"/>
            <a:ext cx="5080799" cy="39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 ja päämäärät kolmen vuoden aikana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lubeihin tulee vähintään 2 000 uutta jäsentä/kausi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Uusia klubeja 30 uutta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lionsklubia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/kausi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Naisten osuus jäsenistöstä kasvaa merkittävästi =&gt; 40% jäsenistöstä.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jäsenistön keski-ikä laskee viidellä vuodella.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Kolmella toistolla klubeihin syntyy kulttuuri uusien jäsenten aktiiviseen hankintaan ja samalla klubin kaikkien jäsenten jäsenkokemus kehittyy myönteisesti.</a:t>
            </a:r>
          </a:p>
        </p:txBody>
      </p:sp>
    </p:spTree>
    <p:extLst>
      <p:ext uri="{BB962C8B-B14F-4D97-AF65-F5344CB8AC3E}">
        <p14:creationId xmlns:p14="http://schemas.microsoft.com/office/powerpoint/2010/main" val="276545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Jäsenhankintakampanja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i-FI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Syksyllä (noin 14.8. – 8.10.) toteutetaan valtakunnallinen jäsenhankintakampanja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Lionsklubit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ottavat aktiivisesti uusia jäseniä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Kampanjaa tukee valtakunnallinen SOME-mainonta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Kiinnostuneita henkilöitä liiton Tule jäseneksi -sivujen kautta ilmoittautuneista</a:t>
            </a:r>
            <a:r>
              <a:rPr lang="fi-FI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k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lubi vastaa näihin yhteydenottoihin viipymättä</a:t>
            </a:r>
          </a:p>
        </p:txBody>
      </p:sp>
    </p:spTree>
    <p:extLst>
      <p:ext uri="{BB962C8B-B14F-4D97-AF65-F5344CB8AC3E}">
        <p14:creationId xmlns:p14="http://schemas.microsoft.com/office/powerpoint/2010/main" val="204382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Klubin rooli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Klubi on valmis ottamaan kaikki kiinnostuneet mukaan. Tietoa kiinnostuneista tulee mm. liiton kotisivujen Liity jäseneksi -sivun kautta.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Klubi järjestää alkusyksyllä pari toiminnallista palvelutempausta, joihin osallistumalla uudet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lionit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pääsevät suoraan mukaan toimintaan.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Klubi haluaa kertoa toiminnastaan yleisölle.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Klubi etsii jäsenistään hyviä kummeja uusille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lioneille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Kummeille on tarjolla valmennusta.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29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Viikoittain webinaareja (su,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uusille jäsenille. ”Tervetuloa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lioniksi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ja muita aiheita.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LION-viesti kertoo onnistumisista</a:t>
            </a:r>
            <a:endParaRPr lang="fi-FI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Klubikysely meneillään, määräaika </a:t>
            </a:r>
            <a:r>
              <a:rPr lang="fi-FI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31.5.  - ”ei tällä kertaa” vaihtoehto on myös arvokas vastaus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Klubeille valmennusta.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Kolme toistoa luo uutta kulttuuria.</a:t>
            </a:r>
          </a:p>
        </p:txBody>
      </p:sp>
    </p:spTree>
    <p:extLst>
      <p:ext uri="{BB962C8B-B14F-4D97-AF65-F5344CB8AC3E}">
        <p14:creationId xmlns:p14="http://schemas.microsoft.com/office/powerpoint/2010/main" val="322644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klubien perustamisen malli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Uusien klubien perustamisen prosessia on muokattu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LCI:n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mallista suomalaiseen toimintaan sopivaksi.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Virtaviivainen</a:t>
            </a:r>
            <a:endParaRPr lang="fi-FI" sz="2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Tiivis aikataulu, uuden klubin perustamisen aktiivinen vaihe kestää noin kuusi viikkoa. </a:t>
            </a:r>
          </a:p>
        </p:txBody>
      </p:sp>
    </p:spTree>
    <p:extLst>
      <p:ext uri="{BB962C8B-B14F-4D97-AF65-F5344CB8AC3E}">
        <p14:creationId xmlns:p14="http://schemas.microsoft.com/office/powerpoint/2010/main" val="115094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Opasleijonat ovat avaintoimijoita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Piirillä on 3 opasleijonaa, joista yksi toimii myös piirin GET koordinaattorina (toive).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Opasleijonat vievät eteenpäin oman piirinsä perustamisprosesseja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Liiton projektityöntekijä avustaa ja tukee kaikkia perustamisprosesseja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Opasleijonien valmennusta uudistetaan.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Valtakunnallisen yhteishaku meneillään</a:t>
            </a:r>
          </a:p>
        </p:txBody>
      </p:sp>
    </p:spTree>
    <p:extLst>
      <p:ext uri="{BB962C8B-B14F-4D97-AF65-F5344CB8AC3E}">
        <p14:creationId xmlns:p14="http://schemas.microsoft.com/office/powerpoint/2010/main" val="19925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18605</TotalTime>
  <Words>899</Words>
  <Application>Microsoft Office PowerPoint</Application>
  <PresentationFormat>Laajakuva</PresentationFormat>
  <Paragraphs>231</Paragraphs>
  <Slides>25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Open Sans Light</vt:lpstr>
      <vt:lpstr>Open Sans Regular</vt:lpstr>
      <vt:lpstr>Segoe UI</vt:lpstr>
      <vt:lpstr>Symbol</vt:lpstr>
      <vt:lpstr>ヒラギノ角ゴ Pro W3</vt:lpstr>
      <vt:lpstr>Office Theme</vt:lpstr>
      <vt:lpstr>No Page Number</vt:lpstr>
      <vt:lpstr>PowerPoint-esitys</vt:lpstr>
      <vt:lpstr>Mitä agendalla</vt:lpstr>
      <vt:lpstr>Miksi?</vt:lpstr>
      <vt:lpstr>Tavoite ja päämäärät kolmen vuoden aikana</vt:lpstr>
      <vt:lpstr>Jäsenhankintakampanja</vt:lpstr>
      <vt:lpstr>Klubin rooli</vt:lpstr>
      <vt:lpstr>Muuta</vt:lpstr>
      <vt:lpstr>Uusien klubien perustamisen malli</vt:lpstr>
      <vt:lpstr>Opasleijonat ovat avaintoimijoita</vt:lpstr>
      <vt:lpstr>Perustamiskalenteri</vt:lpstr>
      <vt:lpstr>PowerPoint-esitys</vt:lpstr>
      <vt:lpstr>Ensi kauden toimintasuunnitelma: markkinointi-ja viestintä:</vt:lpstr>
      <vt:lpstr>Ensi kauden toimintasuunnitelma/markkinointi-ja viestintä</vt:lpstr>
      <vt:lpstr>Ensi kauden toimintasuunnitelma/markkinointi- ja viestintä</vt:lpstr>
      <vt:lpstr>Mittarit</vt:lpstr>
      <vt:lpstr>Liiton viestinnästä</vt:lpstr>
      <vt:lpstr>Piirien viestintä: </vt:lpstr>
      <vt:lpstr>PowerPoint-esitys</vt:lpstr>
      <vt:lpstr>Somekampanja kevät 2024</vt:lpstr>
      <vt:lpstr>Bussikampanja  </vt:lpstr>
      <vt:lpstr>Valmennuksista</vt:lpstr>
      <vt:lpstr>Mitä ensin tapahtuu?</vt:lpstr>
      <vt:lpstr>Ja uutta markkinointiin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Gnall, Steve</dc:creator>
  <cp:lastModifiedBy>Helena Tuulaniemi</cp:lastModifiedBy>
  <cp:revision>1072</cp:revision>
  <cp:lastPrinted>2023-11-23T17:40:46Z</cp:lastPrinted>
  <dcterms:created xsi:type="dcterms:W3CDTF">2023-06-09T13:30:04Z</dcterms:created>
  <dcterms:modified xsi:type="dcterms:W3CDTF">2024-06-07T21:21:36Z</dcterms:modified>
</cp:coreProperties>
</file>