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64" r:id="rId2"/>
    <p:sldId id="275" r:id="rId3"/>
    <p:sldId id="281" r:id="rId4"/>
    <p:sldId id="285" r:id="rId5"/>
    <p:sldId id="286" r:id="rId6"/>
    <p:sldId id="287" r:id="rId7"/>
    <p:sldId id="283" r:id="rId8"/>
    <p:sldId id="288" r:id="rId9"/>
    <p:sldId id="291" r:id="rId10"/>
    <p:sldId id="289" r:id="rId11"/>
    <p:sldId id="28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D6D0E-FEE6-4609-BE20-DB036410331E}" v="17" dt="2024-09-04T20:36:28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3" d="100"/>
          <a:sy n="53" d="100"/>
        </p:scale>
        <p:origin x="4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7504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Abstract white waves">
            <a:extLst>
              <a:ext uri="{FF2B5EF4-FFF2-40B4-BE49-F238E27FC236}">
                <a16:creationId xmlns:a16="http://schemas.microsoft.com/office/drawing/2014/main" id="{C8AD778D-B688-62AB-E55A-A37ABF8DA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92000">
                <a:srgbClr val="7A2582"/>
              </a:gs>
            </a:gsLst>
            <a:lin ang="3600000" scaled="0"/>
          </a:gradFill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E19719D2-3715-F25A-BE57-134E1620AE66}"/>
              </a:ext>
            </a:extLst>
          </p:cNvPr>
          <p:cNvSpPr/>
          <p:nvPr userDrawn="1"/>
        </p:nvSpPr>
        <p:spPr>
          <a:xfrm>
            <a:off x="4366719" y="2340858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14849B51-E105-5609-99C3-EB36498CE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48" y="2645655"/>
            <a:ext cx="9870660" cy="375507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1pPr>
            <a:lvl2pPr marL="309563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2pPr>
            <a:lvl3pPr marL="671513" indent="0" algn="ctr">
              <a:spcBef>
                <a:spcPts val="0"/>
              </a:spcBef>
              <a:spcAft>
                <a:spcPts val="300"/>
              </a:spcAft>
              <a:buNone/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02552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4pPr>
            <a:lvl5pPr marL="138747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E1534D65-961E-0EA7-4AAC-E62E6378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765" y="694660"/>
            <a:ext cx="11050821" cy="143894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20685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BFE9FA8-3928-BC74-906D-57CA8C98B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9A90A453-3385-BDB7-85BB-3862E7410D92}"/>
              </a:ext>
            </a:extLst>
          </p:cNvPr>
          <p:cNvSpPr/>
          <p:nvPr userDrawn="1"/>
        </p:nvSpPr>
        <p:spPr>
          <a:xfrm>
            <a:off x="8320517" y="152400"/>
            <a:ext cx="3871482" cy="6705600"/>
          </a:xfrm>
          <a:custGeom>
            <a:avLst/>
            <a:gdLst>
              <a:gd name="connsiteX0" fmla="*/ 0 w 3871482"/>
              <a:gd name="connsiteY0" fmla="*/ 6705600 h 6705600"/>
              <a:gd name="connsiteX1" fmla="*/ 3871483 w 3871482"/>
              <a:gd name="connsiteY1" fmla="*/ 0 h 6705600"/>
              <a:gd name="connsiteX2" fmla="*/ 3871483 w 3871482"/>
              <a:gd name="connsiteY2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1482" h="6705600">
                <a:moveTo>
                  <a:pt x="0" y="6705600"/>
                </a:moveTo>
                <a:lnTo>
                  <a:pt x="3871483" y="0"/>
                </a:lnTo>
                <a:lnTo>
                  <a:pt x="3871483" y="6705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790B04-EE34-400A-3074-239D5BC84C19}"/>
              </a:ext>
            </a:extLst>
          </p:cNvPr>
          <p:cNvSpPr/>
          <p:nvPr userDrawn="1"/>
        </p:nvSpPr>
        <p:spPr>
          <a:xfrm>
            <a:off x="9074702" y="1458686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E60DAB3-9FC8-6AA8-0EE6-0320B9D5B7E0}"/>
              </a:ext>
            </a:extLst>
          </p:cNvPr>
          <p:cNvSpPr/>
          <p:nvPr userDrawn="1"/>
        </p:nvSpPr>
        <p:spPr>
          <a:xfrm>
            <a:off x="9813174" y="2737757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1F261DC1-5208-E0C6-1601-9D946B256081}"/>
              </a:ext>
            </a:extLst>
          </p:cNvPr>
          <p:cNvSpPr/>
          <p:nvPr userDrawn="1"/>
        </p:nvSpPr>
        <p:spPr>
          <a:xfrm rot="10800000">
            <a:off x="-1293" y="0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B6E4C4A9-22C6-5683-5422-E05B06687C14}"/>
              </a:ext>
            </a:extLst>
          </p:cNvPr>
          <p:cNvSpPr/>
          <p:nvPr userDrawn="1"/>
        </p:nvSpPr>
        <p:spPr>
          <a:xfrm rot="10800000">
            <a:off x="-3" y="0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728EBE81-1323-CA1F-050E-7CA769F62C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5D332296-4925-5A3D-746D-3F22D1711FCC}"/>
              </a:ext>
            </a:extLst>
          </p:cNvPr>
          <p:cNvSpPr/>
          <p:nvPr userDrawn="1"/>
        </p:nvSpPr>
        <p:spPr>
          <a:xfrm>
            <a:off x="4632959" y="165853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678EDAE6-09CD-2C3C-BF4D-AEB03A0D1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3516"/>
            <a:ext cx="10515600" cy="615169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E843B1B2-C491-CFC2-A8C2-8A94E27AF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75" y="2352675"/>
            <a:ext cx="8810625" cy="43529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07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144692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1" y="183241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719" y="182920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09EBDF3-0B9F-147A-3CF6-E731AF422779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22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2 -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9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404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70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192290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6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81583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2043277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22711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538513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454555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0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68306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341F74C-85C4-EDC9-7F4F-4DB45C84E7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82B7F50D-8373-768B-498F-535F8AF37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FF07EFDC-2CFB-67DC-A170-C4E3322F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0415" y="0"/>
            <a:ext cx="6858000" cy="6858000"/>
          </a:xfrm>
          <a:prstGeom prst="rect">
            <a:avLst/>
          </a:prstGeom>
        </p:spPr>
      </p:pic>
      <p:sp>
        <p:nvSpPr>
          <p:cNvPr id="8" name="Quote">
            <a:extLst>
              <a:ext uri="{FF2B5EF4-FFF2-40B4-BE49-F238E27FC236}">
                <a16:creationId xmlns:a16="http://schemas.microsoft.com/office/drawing/2014/main" id="{0FE92EA6-5E94-3E02-15CD-E9899789F83F}"/>
              </a:ext>
            </a:extLst>
          </p:cNvPr>
          <p:cNvSpPr/>
          <p:nvPr userDrawn="1"/>
        </p:nvSpPr>
        <p:spPr>
          <a:xfrm>
            <a:off x="838200" y="11430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3C4616A8-22A3-93D8-8218-9CA7AF341A1E}"/>
              </a:ext>
            </a:extLst>
          </p:cNvPr>
          <p:cNvSpPr/>
          <p:nvPr userDrawn="1"/>
        </p:nvSpPr>
        <p:spPr>
          <a:xfrm>
            <a:off x="9916281" y="401462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5728" y="1917756"/>
            <a:ext cx="8520546" cy="3013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sitaatti tai nostolause</a:t>
            </a:r>
          </a:p>
        </p:txBody>
      </p:sp>
    </p:spTree>
    <p:extLst>
      <p:ext uri="{BB962C8B-B14F-4D97-AF65-F5344CB8AC3E}">
        <p14:creationId xmlns:p14="http://schemas.microsoft.com/office/powerpoint/2010/main" val="13393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Yellow Bar">
            <a:extLst>
              <a:ext uri="{FF2B5EF4-FFF2-40B4-BE49-F238E27FC236}">
                <a16:creationId xmlns:a16="http://schemas.microsoft.com/office/drawing/2014/main" id="{4C869A95-19A7-9D2B-768A-5E73CC34CDFE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8BF0F3BA-002D-7390-CCBB-C9DAF064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12" name="Otsikko 6">
            <a:extLst>
              <a:ext uri="{FF2B5EF4-FFF2-40B4-BE49-F238E27FC236}">
                <a16:creationId xmlns:a16="http://schemas.microsoft.com/office/drawing/2014/main" id="{3A09523D-4055-2150-A7D6-8AFDE6A20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5D7801BF-FBE2-6105-AAFD-83BA932E0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FF17FCE7-54A5-DB09-1AFC-FA319480D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81211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721595"/>
            <a:ext cx="10833904" cy="457201"/>
          </a:xfrm>
          <a:prstGeom prst="rect">
            <a:avLst/>
          </a:prstGeom>
        </p:spPr>
        <p:txBody>
          <a:bodyPr tIns="0" bIns="0" anchor="b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CAAE797-7168-A01F-CA5B-8DF7C7607D71}"/>
              </a:ext>
            </a:extLst>
          </p:cNvPr>
          <p:cNvSpPr/>
          <p:nvPr userDrawn="1"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2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A5308DE-FB02-A513-42C7-5F184BC17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925FD98F-C9B6-2305-5DFF-273461AFBB2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A02C2A51-34FC-0E07-3621-852F4566D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907A7210-02FF-0AC0-2553-22D283B7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04" y="1030084"/>
            <a:ext cx="2013656" cy="1964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E1994-E9EB-40E8-B641-8D0794904B66}"/>
              </a:ext>
            </a:extLst>
          </p:cNvPr>
          <p:cNvSpPr txBox="1">
            <a:spLocks/>
          </p:cNvSpPr>
          <p:nvPr userDrawn="1"/>
        </p:nvSpPr>
        <p:spPr>
          <a:xfrm>
            <a:off x="2238249" y="3658676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Kiitos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Tack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E27E6-FF77-AFF5-28D4-64777417AC15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A351C301-ADE9-F1ED-C7A6-956664C44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4" name="Tekstin paikkamerkki 20">
            <a:extLst>
              <a:ext uri="{FF2B5EF4-FFF2-40B4-BE49-F238E27FC236}">
                <a16:creationId xmlns:a16="http://schemas.microsoft.com/office/drawing/2014/main" id="{27708CFF-536C-F3ED-F7C7-75BBC5E3AE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272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Yellow Bar">
            <a:extLst>
              <a:ext uri="{FF2B5EF4-FFF2-40B4-BE49-F238E27FC236}">
                <a16:creationId xmlns:a16="http://schemas.microsoft.com/office/drawing/2014/main" id="{B184B5AA-F809-F898-4CB0-A1774F4DF356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281E7807-080A-C0D9-D0E0-7517D1B13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8" name="Otsikko 6">
            <a:extLst>
              <a:ext uri="{FF2B5EF4-FFF2-40B4-BE49-F238E27FC236}">
                <a16:creationId xmlns:a16="http://schemas.microsoft.com/office/drawing/2014/main" id="{F5FB58E0-E7FF-FBAD-04EB-462F98B52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4BD8CBE-193A-42D4-D6C8-4944B6E05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11" name="Tekstin paikkamerkki 21">
            <a:extLst>
              <a:ext uri="{FF2B5EF4-FFF2-40B4-BE49-F238E27FC236}">
                <a16:creationId xmlns:a16="http://schemas.microsoft.com/office/drawing/2014/main" id="{4D120F34-C31A-F5CF-0E6C-9D8CE1876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14799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- Image" descr="Group of young people huddling in gym">
            <a:extLst>
              <a:ext uri="{FF2B5EF4-FFF2-40B4-BE49-F238E27FC236}">
                <a16:creationId xmlns:a16="http://schemas.microsoft.com/office/drawing/2014/main" id="{30302475-B2D8-4217-8E2E-2FE1F507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86000">
                <a:srgbClr val="7A2582"/>
              </a:gs>
            </a:gsLst>
            <a:lin ang="18600000" scaled="0"/>
          </a:gradFill>
        </p:spPr>
      </p:pic>
      <p:sp>
        <p:nvSpPr>
          <p:cNvPr id="19" name="Yellow Bar">
            <a:extLst>
              <a:ext uri="{FF2B5EF4-FFF2-40B4-BE49-F238E27FC236}">
                <a16:creationId xmlns:a16="http://schemas.microsoft.com/office/drawing/2014/main" id="{DFD46436-3932-79C9-73B8-2BFA9FEC11DE}"/>
              </a:ext>
            </a:extLst>
          </p:cNvPr>
          <p:cNvSpPr/>
          <p:nvPr userDrawn="1"/>
        </p:nvSpPr>
        <p:spPr>
          <a:xfrm>
            <a:off x="4366719" y="349712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22" name="Page Number - White">
            <a:extLst>
              <a:ext uri="{FF2B5EF4-FFF2-40B4-BE49-F238E27FC236}">
                <a16:creationId xmlns:a16="http://schemas.microsoft.com/office/drawing/2014/main" id="{A40DDEDD-90DA-5150-88C6-09C653106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813" y="2417523"/>
            <a:ext cx="11886374" cy="97076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33" name="Tekstin paikkamerkki 31">
            <a:extLst>
              <a:ext uri="{FF2B5EF4-FFF2-40B4-BE49-F238E27FC236}">
                <a16:creationId xmlns:a16="http://schemas.microsoft.com/office/drawing/2014/main" id="{7D7440D9-3BB5-7FD4-3FA2-474C3A74F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91" y="3949220"/>
            <a:ext cx="11886374" cy="885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25869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AC7185D-AB02-8D37-E710-60E06E266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856A1E1-4D3C-DA64-86A1-535C0C55A439}"/>
              </a:ext>
            </a:extLst>
          </p:cNvPr>
          <p:cNvSpPr/>
          <p:nvPr userDrawn="1"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E608A93-E7B4-1F5F-4F04-68BD0833E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9E506CF8-94E2-94BA-3B61-FC166FE4FF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B58136E5-A76B-62FB-8804-86AF5ED907B5}"/>
              </a:ext>
            </a:extLst>
          </p:cNvPr>
          <p:cNvSpPr/>
          <p:nvPr userDrawn="1"/>
        </p:nvSpPr>
        <p:spPr>
          <a:xfrm>
            <a:off x="1069244" y="3733800"/>
            <a:ext cx="2359756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554" y="2728974"/>
            <a:ext cx="6373942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4179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3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0" y="831600"/>
            <a:ext cx="10511481" cy="6168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0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6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6D671E-678A-4D73-EC65-7C94077E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5E5911-621B-1496-F8EA-1282E374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336" y="1825625"/>
            <a:ext cx="100684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5884CC-9DE4-DABF-83B3-47DA57C91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40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1DE6B2-30BB-461E-B19B-AB18459CD051}" type="datetimeFigureOut">
              <a:rPr lang="fi-FI" smtClean="0"/>
              <a:t>27.9.2024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122B1B-1DF5-5B43-D523-1917414E6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562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F91E6A-B320-A305-DD4E-379C721D0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17804-4FB7-485E-869C-1CB30D7CEDF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60B2953-77FB-6FC7-24B8-9CCCA7A30B5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8" y="5711122"/>
            <a:ext cx="1046306" cy="9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1" r:id="rId4"/>
    <p:sldLayoutId id="2147483662" r:id="rId5"/>
    <p:sldLayoutId id="2147483673" r:id="rId6"/>
    <p:sldLayoutId id="2147483674" r:id="rId7"/>
    <p:sldLayoutId id="2147483672" r:id="rId8"/>
    <p:sldLayoutId id="2147483677" r:id="rId9"/>
    <p:sldLayoutId id="2147483676" r:id="rId10"/>
    <p:sldLayoutId id="2147483664" r:id="rId11"/>
    <p:sldLayoutId id="2147483665" r:id="rId12"/>
    <p:sldLayoutId id="2147483669" r:id="rId13"/>
    <p:sldLayoutId id="2147483675" r:id="rId14"/>
    <p:sldLayoutId id="2147483663" r:id="rId15"/>
    <p:sldLayoutId id="2147483670" r:id="rId16"/>
    <p:sldLayoutId id="2147483666" r:id="rId17"/>
    <p:sldLayoutId id="2147483668" r:id="rId18"/>
    <p:sldLayoutId id="2147483679" r:id="rId19"/>
    <p:sldLayoutId id="2147483671" r:id="rId20"/>
    <p:sldLayoutId id="2147483678" r:id="rId21"/>
    <p:sldLayoutId id="2147483680" r:id="rId22"/>
    <p:sldLayoutId id="2147483667" r:id="rId23"/>
    <p:sldLayoutId id="2147483683" r:id="rId24"/>
    <p:sldLayoutId id="214748368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69A44-C4BE-B4EA-DB89-97556322C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456" y="4232415"/>
            <a:ext cx="5553524" cy="970766"/>
          </a:xfrm>
        </p:spPr>
        <p:txBody>
          <a:bodyPr/>
          <a:lstStyle/>
          <a:p>
            <a:r>
              <a:rPr lang="fi-FI" dirty="0"/>
              <a:t>Kausi 2024-2025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C4EC7-AC20-0E8D-8E37-29B56F144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21" y="4343400"/>
            <a:ext cx="5303600" cy="1040363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7" name="Kuva 6" descr="Kuva, joka sisältää kohteen teksti, logo, Fontti, Grafiikka&#10;&#10;Kuvaus luotu automaattisesti">
            <a:extLst>
              <a:ext uri="{FF2B5EF4-FFF2-40B4-BE49-F238E27FC236}">
                <a16:creationId xmlns:a16="http://schemas.microsoft.com/office/drawing/2014/main" id="{D4F679B3-0F4E-11E8-C84B-2308830B8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19" y="77930"/>
            <a:ext cx="2743200" cy="2547656"/>
          </a:xfrm>
          <a:prstGeom prst="rect">
            <a:avLst/>
          </a:prstGeom>
        </p:spPr>
      </p:pic>
      <p:sp>
        <p:nvSpPr>
          <p:cNvPr id="10" name="Tekstin paikkamerkki 1">
            <a:extLst>
              <a:ext uri="{FF2B5EF4-FFF2-40B4-BE49-F238E27FC236}">
                <a16:creationId xmlns:a16="http://schemas.microsoft.com/office/drawing/2014/main" id="{60DFCCDF-C81B-119F-3A58-AFEDE14C670C}"/>
              </a:ext>
            </a:extLst>
          </p:cNvPr>
          <p:cNvSpPr txBox="1">
            <a:spLocks/>
          </p:cNvSpPr>
          <p:nvPr/>
        </p:nvSpPr>
        <p:spPr>
          <a:xfrm>
            <a:off x="72021" y="2224217"/>
            <a:ext cx="6791990" cy="2113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PALVELUTOIMINTA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57589E9-5934-4927-2B93-635BF38E597A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85475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E807671-375F-2560-D149-46F672E2C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90" y="5112413"/>
            <a:ext cx="11493409" cy="90607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7CBD637-5394-6DED-7988-C1A325D9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53" y="2155370"/>
            <a:ext cx="10166696" cy="299673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8C1B578-097B-DF5B-6172-CFAD030C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53" y="1099836"/>
            <a:ext cx="10068255" cy="121212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92E402B-29DB-1723-5D01-1BFCFE635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2149" y="5112412"/>
            <a:ext cx="1429850" cy="1199897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C04934F-3413-332B-CDBF-689518F7DA50}"/>
              </a:ext>
            </a:extLst>
          </p:cNvPr>
          <p:cNvSpPr txBox="1"/>
          <p:nvPr/>
        </p:nvSpPr>
        <p:spPr>
          <a:xfrm>
            <a:off x="5486904" y="1601654"/>
            <a:ext cx="92373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b="1" kern="0" dirty="0" err="1">
                <a:solidFill>
                  <a:schemeClr val="tx2"/>
                </a:solidFill>
              </a:rPr>
              <a:t>Portal</a:t>
            </a:r>
            <a:endParaRPr lang="fi-FI" b="1" kern="0" dirty="0">
              <a:solidFill>
                <a:schemeClr val="tx2"/>
              </a:solidFill>
            </a:endParaRP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F00CFF06-3D1C-4286-2AB1-28BB4D083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948" y="1102791"/>
            <a:ext cx="853686" cy="349875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50E672A-34D5-8F51-670E-DB9C85428A62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257164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3EE99DAC-68FA-6DB6-D1EE-2BA43A8E00A1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bg1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960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A532A1B-3C72-371E-5CD2-80F2890C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b="1" dirty="0">
                <a:cs typeface="Times New Roman" panose="02020603050405020304" pitchFamily="18" charset="0"/>
              </a:rPr>
              <a:t>Kauden teemojen mukaisesti: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38A7EB3-2156-9B1A-4902-26BD6F07F0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sz="3200" b="1" dirty="0">
                <a:cs typeface="Times New Roman" panose="02020603050405020304" pitchFamily="18" charset="0"/>
              </a:rPr>
              <a:t>Jätä jälkesi</a:t>
            </a:r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515C91-9F10-8E0D-9F2C-65FA135945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4181" y="4014788"/>
            <a:ext cx="3362631" cy="1835150"/>
          </a:xfrm>
        </p:spPr>
        <p:txBody>
          <a:bodyPr>
            <a:normAutofit/>
          </a:bodyPr>
          <a:lstStyle/>
          <a:p>
            <a:r>
              <a:rPr lang="fi-FI" sz="3200" b="1" dirty="0">
                <a:cs typeface="Times New Roman" panose="02020603050405020304" pitchFamily="18" charset="0"/>
              </a:rPr>
              <a:t>Merkityksellistä auttamista</a:t>
            </a:r>
            <a:endParaRPr lang="fi-FI" sz="3200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AA563D6-D51B-84BC-BF75-7F65D45E6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8595" y="4014788"/>
            <a:ext cx="3362631" cy="1835150"/>
          </a:xfrm>
        </p:spPr>
        <p:txBody>
          <a:bodyPr/>
          <a:lstStyle/>
          <a:p>
            <a:r>
              <a:rPr lang="fi-FI" sz="3200" dirty="0">
                <a:cs typeface="Times New Roman" panose="02020603050405020304" pitchFamily="18" charset="0"/>
              </a:rPr>
              <a:t>Merkityksellisiä tekoja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12C22E4A-1B0C-E900-4AD4-89DF938F77EF}"/>
              </a:ext>
            </a:extLst>
          </p:cNvPr>
          <p:cNvSpPr txBox="1"/>
          <p:nvPr/>
        </p:nvSpPr>
        <p:spPr>
          <a:xfrm>
            <a:off x="396486" y="6428689"/>
            <a:ext cx="4788413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200" kern="0" dirty="0">
                <a:solidFill>
                  <a:schemeClr val="bg1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215139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PALVELUA</a:t>
            </a:r>
            <a:endParaRPr lang="fi-FI" sz="4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10343A-27E1-B4E5-D7C0-A64138C0A5B5}"/>
              </a:ext>
            </a:extLst>
          </p:cNvPr>
          <p:cNvSpPr txBox="1"/>
          <p:nvPr/>
        </p:nvSpPr>
        <p:spPr>
          <a:xfrm>
            <a:off x="509629" y="2385696"/>
            <a:ext cx="11112759" cy="272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Kauden teemojen mukaisesti: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”Jätä jälkesi”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”Merkityksellistä auttamista”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”Merkityksellisiä tekoja”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29A3A91-85B6-E207-8657-CBF2F3E654AB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05021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MERKITYKSELLISYYS</a:t>
            </a:r>
            <a:endParaRPr lang="fi-FI" sz="4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10343A-27E1-B4E5-D7C0-A64138C0A5B5}"/>
              </a:ext>
            </a:extLst>
          </p:cNvPr>
          <p:cNvSpPr txBox="1"/>
          <p:nvPr/>
        </p:nvSpPr>
        <p:spPr>
          <a:xfrm>
            <a:off x="851029" y="1435678"/>
            <a:ext cx="10489941" cy="3979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i-FI" sz="4400" b="1" dirty="0">
                <a:solidFill>
                  <a:schemeClr val="tx2"/>
                </a:solidFill>
                <a:cs typeface="Times New Roman" panose="02020603050405020304" pitchFamily="18" charset="0"/>
              </a:rPr>
              <a:t>on</a:t>
            </a:r>
          </a:p>
          <a:p>
            <a:pPr marL="342900" indent="-342900">
              <a:lnSpc>
                <a:spcPct val="107000"/>
              </a:lnSpc>
              <a:buFont typeface="Aptos" panose="020B00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innostavaa leijonatoimintaa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toiminnan laatua 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apua tarvitsevien tavoittamista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tuloksellista ja näkyvää palvelua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0FCCABF-E8A4-A244-6948-4395C88D4D9E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/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98965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KESKEISET PALVELUAKTITTEETIT</a:t>
            </a:r>
            <a:endParaRPr lang="fi-FI" sz="4400" dirty="0"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A10343A-27E1-B4E5-D7C0-A64138C0A5B5}"/>
              </a:ext>
            </a:extLst>
          </p:cNvPr>
          <p:cNvSpPr txBox="1"/>
          <p:nvPr/>
        </p:nvSpPr>
        <p:spPr>
          <a:xfrm>
            <a:off x="692434" y="1978153"/>
            <a:ext cx="8079776" cy="203280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AUTA LASTA – AUTA PERHETTÄ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YMPÄRISTÖTOIMINTA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LASTEN LEIJONAHIIHDOT</a:t>
            </a:r>
            <a:endParaRPr lang="fi-FI" dirty="0"/>
          </a:p>
        </p:txBody>
      </p:sp>
      <p:sp>
        <p:nvSpPr>
          <p:cNvPr id="2" name="Otsikko 2">
            <a:extLst>
              <a:ext uri="{FF2B5EF4-FFF2-40B4-BE49-F238E27FC236}">
                <a16:creationId xmlns:a16="http://schemas.microsoft.com/office/drawing/2014/main" id="{5C0306D6-4F93-177C-40E6-667E2CF64CF0}"/>
              </a:ext>
            </a:extLst>
          </p:cNvPr>
          <p:cNvSpPr txBox="1">
            <a:spLocks/>
          </p:cNvSpPr>
          <p:nvPr/>
        </p:nvSpPr>
        <p:spPr>
          <a:xfrm>
            <a:off x="365812" y="4237439"/>
            <a:ext cx="11628437" cy="2144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4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JOKAINEN KLUBI MÄÄRITTÄÄ OMAN TAPANSA TOIMIA JA PALVELLA</a:t>
            </a:r>
            <a:endParaRPr lang="fi-FI" sz="4400" dirty="0"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6BDF4E6-EE15-77F7-78E2-874A9A18A5D2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403546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35" y="1126568"/>
            <a:ext cx="11628437" cy="616887"/>
          </a:xfrm>
        </p:spPr>
        <p:txBody>
          <a:bodyPr>
            <a:noAutofit/>
          </a:bodyPr>
          <a:lstStyle/>
          <a:p>
            <a:r>
              <a:rPr lang="fi-FI" sz="44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KESKEISTÄ PALVELU</a:t>
            </a:r>
            <a:endParaRPr lang="fi-FI" sz="4400" dirty="0">
              <a:latin typeface="+mn-lt"/>
            </a:endParaRPr>
          </a:p>
        </p:txBody>
      </p:sp>
      <p:sp>
        <p:nvSpPr>
          <p:cNvPr id="2" name="Otsikko 2">
            <a:extLst>
              <a:ext uri="{FF2B5EF4-FFF2-40B4-BE49-F238E27FC236}">
                <a16:creationId xmlns:a16="http://schemas.microsoft.com/office/drawing/2014/main" id="{5C0306D6-4F93-177C-40E6-667E2CF64CF0}"/>
              </a:ext>
            </a:extLst>
          </p:cNvPr>
          <p:cNvSpPr txBox="1">
            <a:spLocks/>
          </p:cNvSpPr>
          <p:nvPr/>
        </p:nvSpPr>
        <p:spPr>
          <a:xfrm>
            <a:off x="459035" y="1810139"/>
            <a:ext cx="11558794" cy="4581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PALVELUKARTOITUS ELI MITEN PALVELEMME?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useamman klubin paikkakunnilla:</a:t>
            </a:r>
          </a:p>
          <a:p>
            <a:pPr lvl="1">
              <a:lnSpc>
                <a:spcPct val="107000"/>
              </a:lnSpc>
            </a:pPr>
            <a:r>
              <a:rPr lang="fi-FI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 Rovaniemi, Kemi, Tornio, Kuusamo, Pudasjärvi</a:t>
            </a:r>
          </a:p>
          <a:p>
            <a:pPr lvl="1">
              <a:lnSpc>
                <a:spcPct val="107000"/>
              </a:lnSpc>
            </a:pPr>
            <a:endParaRPr lang="fi-FI" sz="4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4000" dirty="0">
                <a:latin typeface="+mn-lt"/>
                <a:ea typeface="+mn-ea"/>
                <a:cs typeface="Times New Roman" panose="02020603050405020304" pitchFamily="18" charset="0"/>
              </a:rPr>
              <a:t>PALVELUTARVEKARTOITUS </a:t>
            </a:r>
          </a:p>
          <a:p>
            <a:endParaRPr lang="fi-FI" sz="4400" dirty="0"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9EEC661-9949-26D2-FF84-996A6C056C9D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351489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40" y="2090058"/>
            <a:ext cx="10571719" cy="2394848"/>
          </a:xfrm>
        </p:spPr>
        <p:txBody>
          <a:bodyPr>
            <a:normAutofit/>
          </a:bodyPr>
          <a:lstStyle/>
          <a:p>
            <a:r>
              <a:rPr lang="fi-FI" dirty="0"/>
              <a:t>Järjestöverkosto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Mieli ry ja Mielenterveystyön paikalliset </a:t>
            </a:r>
            <a:r>
              <a:rPr lang="fi-FI" dirty="0" err="1"/>
              <a:t>yhteisot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C3C124E-9749-BB98-30DB-8C5C0FAF7ACA}"/>
              </a:ext>
            </a:extLst>
          </p:cNvPr>
          <p:cNvSpPr txBox="1"/>
          <p:nvPr/>
        </p:nvSpPr>
        <p:spPr>
          <a:xfrm>
            <a:off x="678802" y="1079632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KUMPPANUUS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165AAAB-A83F-721C-84D0-74CE73E01D56}"/>
              </a:ext>
            </a:extLst>
          </p:cNvPr>
          <p:cNvSpPr txBox="1"/>
          <p:nvPr/>
        </p:nvSpPr>
        <p:spPr>
          <a:xfrm>
            <a:off x="72021" y="6472293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175865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4676F0E-6B3B-C14F-B264-82A7508F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PALVELURAPORTOINTI</a:t>
            </a:r>
            <a:endParaRPr lang="fi-FI" sz="4400" dirty="0">
              <a:latin typeface="+mn-lt"/>
            </a:endParaRPr>
          </a:p>
        </p:txBody>
      </p:sp>
      <p:sp>
        <p:nvSpPr>
          <p:cNvPr id="2" name="Otsikko 2">
            <a:extLst>
              <a:ext uri="{FF2B5EF4-FFF2-40B4-BE49-F238E27FC236}">
                <a16:creationId xmlns:a16="http://schemas.microsoft.com/office/drawing/2014/main" id="{5C0306D6-4F93-177C-40E6-667E2CF64CF0}"/>
              </a:ext>
            </a:extLst>
          </p:cNvPr>
          <p:cNvSpPr txBox="1">
            <a:spLocks/>
          </p:cNvSpPr>
          <p:nvPr/>
        </p:nvSpPr>
        <p:spPr>
          <a:xfrm>
            <a:off x="251791" y="2012976"/>
            <a:ext cx="11374151" cy="4247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Klubisihteeri 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Presidentti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GST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>
                <a:latin typeface="+mn-lt"/>
                <a:ea typeface="+mn-ea"/>
                <a:cs typeface="Times New Roman" panose="02020603050405020304" pitchFamily="18" charset="0"/>
              </a:rPr>
              <a:t>Klubin hallintovirkailija</a:t>
            </a:r>
            <a:endParaRPr lang="fi-FI" sz="36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fi-FI" sz="3600" dirty="0">
              <a:latin typeface="+mn-lt"/>
              <a:ea typeface="+mn-ea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LPJ koordinoi lohkonsa palvelua ja raportointia.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fi-FI" sz="3600" dirty="0">
                <a:latin typeface="+mn-lt"/>
                <a:ea typeface="+mn-ea"/>
                <a:cs typeface="Times New Roman" panose="02020603050405020304" pitchFamily="18" charset="0"/>
              </a:rPr>
              <a:t>myös kokoukset raportoidaan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88CA79B-6B80-7962-46FB-DE0F0049CECC}"/>
              </a:ext>
            </a:extLst>
          </p:cNvPr>
          <p:cNvSpPr txBox="1"/>
          <p:nvPr/>
        </p:nvSpPr>
        <p:spPr>
          <a:xfrm>
            <a:off x="251791" y="6529695"/>
            <a:ext cx="4788413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1400" kern="0" dirty="0">
                <a:solidFill>
                  <a:schemeClr val="tx2"/>
                </a:solidFill>
              </a:rPr>
              <a:t>Jouni Hilke				7.9.2024</a:t>
            </a:r>
          </a:p>
        </p:txBody>
      </p:sp>
    </p:spTree>
    <p:extLst>
      <p:ext uri="{BB962C8B-B14F-4D97-AF65-F5344CB8AC3E}">
        <p14:creationId xmlns:p14="http://schemas.microsoft.com/office/powerpoint/2010/main" val="4490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121F4C5-4342-29E6-7326-5BE9EFED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81" y="1077659"/>
            <a:ext cx="10508364" cy="352545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4984DD5-AC3F-BBD4-104A-AD152754B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5" y="4453829"/>
            <a:ext cx="10440949" cy="234666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69D4D9A-24C3-FD26-F383-10BF792B2958}"/>
              </a:ext>
            </a:extLst>
          </p:cNvPr>
          <p:cNvSpPr txBox="1"/>
          <p:nvPr/>
        </p:nvSpPr>
        <p:spPr>
          <a:xfrm>
            <a:off x="5699450" y="1560619"/>
            <a:ext cx="92373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b="1" kern="0" dirty="0" err="1">
                <a:solidFill>
                  <a:schemeClr val="tx2"/>
                </a:solidFill>
              </a:rPr>
              <a:t>Portal</a:t>
            </a:r>
            <a:endParaRPr lang="fi-FI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96722"/>
      </p:ext>
    </p:extLst>
  </p:cSld>
  <p:clrMapOvr>
    <a:masterClrMapping/>
  </p:clrMapOvr>
</p:sld>
</file>

<file path=ppt/theme/theme1.xml><?xml version="1.0" encoding="utf-8"?>
<a:theme xmlns:a="http://schemas.openxmlformats.org/drawingml/2006/main" name="LIONS2024">
  <a:themeElements>
    <a:clrScheme name="Mukautettu 1">
      <a:dk1>
        <a:sysClr val="windowText" lastClr="000000"/>
      </a:dk1>
      <a:lt1>
        <a:sysClr val="window" lastClr="FFFFFF"/>
      </a:lt1>
      <a:dk2>
        <a:srgbClr val="00338D"/>
      </a:dk2>
      <a:lt2>
        <a:srgbClr val="EBB700"/>
      </a:lt2>
      <a:accent1>
        <a:srgbClr val="55565A"/>
      </a:accent1>
      <a:accent2>
        <a:srgbClr val="407CCA"/>
      </a:accent2>
      <a:accent3>
        <a:srgbClr val="7A2582"/>
      </a:accent3>
      <a:accent4>
        <a:srgbClr val="0D2240"/>
      </a:accent4>
      <a:accent5>
        <a:srgbClr val="00AB68"/>
      </a:accent5>
      <a:accent6>
        <a:srgbClr val="FF5B35"/>
      </a:accent6>
      <a:hlink>
        <a:srgbClr val="00338D"/>
      </a:hlink>
      <a:folHlink>
        <a:srgbClr val="EBB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sz="5400" kern="0" dirty="0">
            <a:solidFill>
              <a:srgbClr val="EBB7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ONS2024 - PP3-template" id="{2DB30881-6E10-45B3-BFEF-1C5E367D0F0E}" vid="{E34FBBFF-CA00-4FBF-9F0E-B6503C056E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lions2024_-_pp-template</Template>
  <TotalTime>148</TotalTime>
  <Words>183</Words>
  <Application>Microsoft Office PowerPoint</Application>
  <PresentationFormat>Laajakuva</PresentationFormat>
  <Paragraphs>51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22" baseType="lpstr">
      <vt:lpstr>Aptos</vt:lpstr>
      <vt:lpstr>Arial</vt:lpstr>
      <vt:lpstr>Arial Narrow</vt:lpstr>
      <vt:lpstr>Calibri</vt:lpstr>
      <vt:lpstr>Helvetica</vt:lpstr>
      <vt:lpstr>Open sans</vt:lpstr>
      <vt:lpstr>Open Sans Regular</vt:lpstr>
      <vt:lpstr>Segoe UI Semibold</vt:lpstr>
      <vt:lpstr>Times New Roman</vt:lpstr>
      <vt:lpstr>ヒラギノ角ゴ Pro W3</vt:lpstr>
      <vt:lpstr>LIONS2024</vt:lpstr>
      <vt:lpstr>PowerPoint-esitys</vt:lpstr>
      <vt:lpstr>Kauden teemojen mukaisesti:</vt:lpstr>
      <vt:lpstr>PALVELUA</vt:lpstr>
      <vt:lpstr>MERKITYKSELLISYYS</vt:lpstr>
      <vt:lpstr>KESKEISET PALVELUAKTITTEETIT</vt:lpstr>
      <vt:lpstr>KESKEISTÄ PALVELU</vt:lpstr>
      <vt:lpstr>Järjestöverkosto  Mieli ry ja Mielenterveystyön paikalliset yhteisot </vt:lpstr>
      <vt:lpstr>PALVELURAPORTOINTI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Jouni Hilke</dc:creator>
  <cp:lastModifiedBy>Helena Tuulaniemi</cp:lastModifiedBy>
  <cp:revision>4</cp:revision>
  <dcterms:created xsi:type="dcterms:W3CDTF">2024-03-18T08:09:31Z</dcterms:created>
  <dcterms:modified xsi:type="dcterms:W3CDTF">2024-09-27T18:57:28Z</dcterms:modified>
</cp:coreProperties>
</file>