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5"/>
  </p:notesMasterIdLst>
  <p:sldIdLst>
    <p:sldId id="258" r:id="rId2"/>
    <p:sldId id="290" r:id="rId3"/>
    <p:sldId id="303" r:id="rId4"/>
    <p:sldId id="277" r:id="rId5"/>
    <p:sldId id="286" r:id="rId6"/>
    <p:sldId id="365" r:id="rId7"/>
    <p:sldId id="366" r:id="rId8"/>
    <p:sldId id="368" r:id="rId9"/>
    <p:sldId id="367" r:id="rId10"/>
    <p:sldId id="293" r:id="rId11"/>
    <p:sldId id="294" r:id="rId12"/>
    <p:sldId id="287" r:id="rId13"/>
    <p:sldId id="291" r:id="rId14"/>
    <p:sldId id="369" r:id="rId15"/>
    <p:sldId id="289" r:id="rId16"/>
    <p:sldId id="288" r:id="rId17"/>
    <p:sldId id="285" r:id="rId18"/>
    <p:sldId id="281" r:id="rId19"/>
    <p:sldId id="364" r:id="rId20"/>
    <p:sldId id="280" r:id="rId21"/>
    <p:sldId id="295" r:id="rId22"/>
    <p:sldId id="370" r:id="rId23"/>
    <p:sldId id="37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9AE1-1D2A-4269-9C91-41FBC11B6ECB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7C79-F208-4D93-B835-55D924DB32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>
            <a:extLst>
              <a:ext uri="{FF2B5EF4-FFF2-40B4-BE49-F238E27FC236}">
                <a16:creationId xmlns:a16="http://schemas.microsoft.com/office/drawing/2014/main" id="{143D5E99-78D6-12EC-1EAA-CA524D784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>
            <a:extLst>
              <a:ext uri="{FF2B5EF4-FFF2-40B4-BE49-F238E27FC236}">
                <a16:creationId xmlns:a16="http://schemas.microsoft.com/office/drawing/2014/main" id="{797DBD26-3E67-D3E4-809F-8781C031A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9220" name="Dian numeron paikkamerkki 3">
            <a:extLst>
              <a:ext uri="{FF2B5EF4-FFF2-40B4-BE49-F238E27FC236}">
                <a16:creationId xmlns:a16="http://schemas.microsoft.com/office/drawing/2014/main" id="{2DADFC3D-A33B-514B-198D-20805ED6C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</a:pPr>
            <a:fld id="{0827B2E0-8802-4B0E-BC56-478FC557311A}" type="slidenum">
              <a:rPr lang="fi-FI" altLang="fi-FI" smtClean="0"/>
              <a:pPr>
                <a:spcBef>
                  <a:spcPct val="0"/>
                </a:spcBef>
              </a:pPr>
              <a:t>3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usi_perustpohja_yliö_pp">
            <a:extLst>
              <a:ext uri="{FF2B5EF4-FFF2-40B4-BE49-F238E27FC236}">
                <a16:creationId xmlns:a16="http://schemas.microsoft.com/office/drawing/2014/main" id="{68798B8E-79AC-32B5-4D9F-8F738F5BE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39"/>
          <a:stretch>
            <a:fillRect/>
          </a:stretch>
        </p:blipFill>
        <p:spPr bwMode="auto">
          <a:xfrm>
            <a:off x="-15630" y="0"/>
            <a:ext cx="1221349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F0E770A-94EF-D793-3829-CAEB770008A8}"/>
              </a:ext>
            </a:extLst>
          </p:cNvPr>
          <p:cNvSpPr/>
          <p:nvPr userDrawn="1"/>
        </p:nvSpPr>
        <p:spPr>
          <a:xfrm>
            <a:off x="5862" y="6488113"/>
            <a:ext cx="12192000" cy="1127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yksen paikkamerkki 3">
            <a:extLst>
              <a:ext uri="{FF2B5EF4-FFF2-40B4-BE49-F238E27FC236}">
                <a16:creationId xmlns:a16="http://schemas.microsoft.com/office/drawing/2014/main" id="{23251D54-34A0-4DF3-38C3-B7781005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39" y="6540501"/>
            <a:ext cx="178777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97E2-755E-4D39-991D-80771343C82B}" type="datetime1">
              <a:rPr lang="fi-FI"/>
              <a:pPr>
                <a:defRPr/>
              </a:pPr>
              <a:t>17.4.2024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27D01DF7-311F-5ECA-65B9-D5CE8E94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1" y="6545264"/>
            <a:ext cx="601784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esittäjän etunimi sukunimi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E0FFB7D-11B0-DDDB-0515-2387A5F8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4489-8D8C-45CF-BA8D-32644964B8C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667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09600" y="1428736"/>
            <a:ext cx="10972800" cy="64294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28435" y="2286000"/>
            <a:ext cx="11049001" cy="292893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5E71-A574-4940-BEC9-CA2BD38AF602}" type="datetime1">
              <a:rPr lang="fi-FI"/>
              <a:pPr>
                <a:defRPr/>
              </a:pPr>
              <a:t>17.4.2024</a:t>
            </a:fld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1280-F966-4722-9DA6-05E6CD050FC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0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6D671E-678A-4D73-EC65-7C94077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5E5911-621B-1496-F8EA-1282E374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36" y="1825625"/>
            <a:ext cx="10068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5884CC-9DE4-DABF-83B3-47DA57C91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40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DE6B2-30BB-461E-B19B-AB18459CD05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22B1B-1DF5-5B43-D523-1917414E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562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91E6A-B320-A305-DD4E-379C721D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17804-4FB7-485E-869C-1CB30D7CED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60B2953-77FB-6FC7-24B8-9CCCA7A30B5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" y="5711122"/>
            <a:ext cx="1046306" cy="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87" r:id="rId24"/>
    <p:sldLayoutId id="2147483688" r:id="rId25"/>
    <p:sldLayoutId id="214748368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kaiku.fi/blogi/miksi-viestinnan-kiinnostavuusmuotoilu-nyt-tarkeampaa-kuin-koskaan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k%C3%A4rs%C3%A4m%C3%A4noja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isti.fi/artikkelit/2019/3/inhmillinen-erehdys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kaiku.fi/blogi/vain-kiinnostava-viesti-vaikuttaa-13-keinoa-erottautua-viestinnan-valtameressa#johto7" TargetMode="External"/><Relationship Id="rId13" Type="http://schemas.openxmlformats.org/officeDocument/2006/relationships/hyperlink" Target="https://blog.kaiku.fi/blogi/vain-kiinnostava-viesti-vaikuttaa-13-keinoa-erottautua-viestinnan-valtameressa#sisalto12" TargetMode="External"/><Relationship Id="rId3" Type="http://schemas.openxmlformats.org/officeDocument/2006/relationships/hyperlink" Target="https://blog.kaiku.fi/blogi/vain-kiinnostava-viesti-vaikuttaa-13-keinoa-erottautua-viestinnan-valtameressa#palvelu2" TargetMode="External"/><Relationship Id="rId7" Type="http://schemas.openxmlformats.org/officeDocument/2006/relationships/hyperlink" Target="https://blog.kaiku.fi/blogi/vain-kiinnostava-viesti-vaikuttaa-13-keinoa-erottautua-viestinnan-valtameressa#valmennus6" TargetMode="External"/><Relationship Id="rId12" Type="http://schemas.openxmlformats.org/officeDocument/2006/relationships/hyperlink" Target="https://blog.kaiku.fi/blogi/vain-kiinnostava-viesti-vaikuttaa-13-keinoa-erottautua-viestinnan-valtameressa#vastuullisuus11" TargetMode="External"/><Relationship Id="rId2" Type="http://schemas.openxmlformats.org/officeDocument/2006/relationships/hyperlink" Target="https://blog.kaiku.fi/blogi/vain-kiinnostava-viesti-vaikuttaa-13-keinoa-erottautua-viestinnan-valtameressa#kiinnostava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log.kaiku.fi/blogi/vain-kiinnostava-viesti-vaikuttaa-13-keinoa-erottautua-viestinnan-valtameressa#visu5" TargetMode="External"/><Relationship Id="rId11" Type="http://schemas.openxmlformats.org/officeDocument/2006/relationships/hyperlink" Target="https://blog.kaiku.fi/blogi/vain-kiinnostava-viesti-vaikuttaa-13-keinoa-erottautua-viestinnan-valtameressa#vaikuttaminen10" TargetMode="External"/><Relationship Id="rId5" Type="http://schemas.openxmlformats.org/officeDocument/2006/relationships/hyperlink" Target="https://blog.kaiku.fi/blogi/vain-kiinnostava-viesti-vaikuttaa-13-keinoa-erottautua-viestinnan-valtameressa#media4" TargetMode="External"/><Relationship Id="rId10" Type="http://schemas.openxmlformats.org/officeDocument/2006/relationships/hyperlink" Target="https://blog.kaiku.fi/blogi/vain-kiinnostava-viesti-vaikuttaa-13-keinoa-erottautua-viestinnan-valtameressa#mittarit9" TargetMode="External"/><Relationship Id="rId4" Type="http://schemas.openxmlformats.org/officeDocument/2006/relationships/hyperlink" Target="https://blog.kaiku.fi/blogi/vain-kiinnostava-viesti-vaikuttaa-13-keinoa-erottautua-viestinnan-valtameressa#brandi3" TargetMode="External"/><Relationship Id="rId9" Type="http://schemas.openxmlformats.org/officeDocument/2006/relationships/hyperlink" Target="https://blog.kaiku.fi/blogi/vain-kiinnostava-viesti-vaikuttaa-13-keinoa-erottautua-viestinnan-valtameressa#tutkimus8" TargetMode="External"/><Relationship Id="rId14" Type="http://schemas.openxmlformats.org/officeDocument/2006/relationships/hyperlink" Target="https://blog.kaiku.fi/blogi/vain-kiinnostava-viesti-vaikuttaa-13-keinoa-erottautua-viestinnan-valtameressa#terveys1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Viestintä ja sen merkitys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Ulla Karppinen, MD-PRC 2023-2026</a:t>
            </a:r>
          </a:p>
        </p:txBody>
      </p:sp>
    </p:spTree>
    <p:extLst>
      <p:ext uri="{BB962C8B-B14F-4D97-AF65-F5344CB8AC3E}">
        <p14:creationId xmlns:p14="http://schemas.microsoft.com/office/powerpoint/2010/main" val="24658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Liiton viestintä:</a:t>
            </a:r>
          </a:p>
          <a:p>
            <a:endParaRPr lang="fi-FI" dirty="0"/>
          </a:p>
          <a:p>
            <a:pPr lvl="2"/>
            <a:r>
              <a:rPr lang="fi-FI" dirty="0"/>
              <a:t>Liiton kotisivujen jäseneksi-reitti selkeämmäksi yhdessä GMT:n kanssa</a:t>
            </a:r>
          </a:p>
          <a:p>
            <a:pPr lvl="2"/>
            <a:r>
              <a:rPr lang="fi-FI" dirty="0"/>
              <a:t>SOME markkinointia</a:t>
            </a:r>
          </a:p>
          <a:p>
            <a:pPr lvl="2"/>
            <a:r>
              <a:rPr lang="fi-FI" dirty="0"/>
              <a:t>Printtimateriaalia</a:t>
            </a:r>
          </a:p>
          <a:p>
            <a:pPr lvl="2"/>
            <a:r>
              <a:rPr lang="fi-FI" dirty="0"/>
              <a:t>Kuvia</a:t>
            </a:r>
          </a:p>
          <a:p>
            <a:pPr lvl="2"/>
            <a:r>
              <a:rPr lang="fi-FI" dirty="0"/>
              <a:t>Valmennuksia ja niiden tallenteita kaikkien käyttöön</a:t>
            </a:r>
          </a:p>
          <a:p>
            <a:pPr lvl="2"/>
            <a:r>
              <a:rPr lang="fi-FI" dirty="0"/>
              <a:t>Piirien viestintävastaavien verkosto ja kk –tapaamiset</a:t>
            </a:r>
          </a:p>
          <a:p>
            <a:pPr lvl="2"/>
            <a:r>
              <a:rPr lang="fi-FI" dirty="0"/>
              <a:t>Piirien käyttöön klubien viestintävastaavien </a:t>
            </a:r>
            <a:r>
              <a:rPr lang="fi-FI" dirty="0" err="1"/>
              <a:t>wa</a:t>
            </a:r>
            <a:r>
              <a:rPr lang="fi-FI" dirty="0"/>
              <a:t> ryhmä</a:t>
            </a:r>
          </a:p>
          <a:p>
            <a:pPr lvl="2"/>
            <a:r>
              <a:rPr lang="fi-FI" dirty="0"/>
              <a:t>Faktaa jäsen- ja palvelujohtajilta</a:t>
            </a:r>
          </a:p>
          <a:p>
            <a:pPr lvl="2"/>
            <a:r>
              <a:rPr lang="fi-FI" dirty="0"/>
              <a:t>Sokerina pohjalla ja kaiken perustana: GAT ryhmän toiminta</a:t>
            </a:r>
          </a:p>
          <a:p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606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Piirien viestintä:</a:t>
            </a:r>
          </a:p>
          <a:p>
            <a:endParaRPr lang="fi-FI" dirty="0"/>
          </a:p>
          <a:p>
            <a:pPr lvl="2"/>
            <a:r>
              <a:rPr lang="fi-FI" dirty="0"/>
              <a:t>Yhteydenpito klubien viestintävastaaviin eri kanavia myöten </a:t>
            </a:r>
          </a:p>
          <a:p>
            <a:pPr lvl="2"/>
            <a:r>
              <a:rPr lang="fi-FI" dirty="0"/>
              <a:t>Piirin GAT-ryhmä, </a:t>
            </a:r>
            <a:r>
              <a:rPr lang="fi-FI" dirty="0" err="1"/>
              <a:t>jory</a:t>
            </a:r>
            <a:endParaRPr lang="fi-FI" dirty="0"/>
          </a:p>
          <a:p>
            <a:pPr lvl="2"/>
            <a:r>
              <a:rPr lang="fi-FI" dirty="0"/>
              <a:t>Piirin ja klubien kotisivut kuntoon</a:t>
            </a:r>
          </a:p>
          <a:p>
            <a:pPr lvl="2"/>
            <a:r>
              <a:rPr lang="fi-FI" dirty="0"/>
              <a:t>SOME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46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Valmennuksista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Tekoälyn perusteet 24.4.</a:t>
            </a:r>
          </a:p>
          <a:p>
            <a:endParaRPr lang="fi-FI" dirty="0"/>
          </a:p>
          <a:p>
            <a:r>
              <a:rPr lang="fi-FI" dirty="0" err="1"/>
              <a:t>Instan</a:t>
            </a:r>
            <a:r>
              <a:rPr lang="fi-FI" dirty="0"/>
              <a:t> perusteet ja SOME markkinointi, tallenteet</a:t>
            </a:r>
          </a:p>
          <a:p>
            <a:endParaRPr lang="fi-FI" dirty="0"/>
          </a:p>
          <a:p>
            <a:r>
              <a:rPr lang="fi-FI" dirty="0"/>
              <a:t>Tiedotteen laatiminen 22.5.</a:t>
            </a:r>
          </a:p>
        </p:txBody>
      </p:sp>
    </p:spTree>
    <p:extLst>
      <p:ext uri="{BB962C8B-B14F-4D97-AF65-F5344CB8AC3E}">
        <p14:creationId xmlns:p14="http://schemas.microsoft.com/office/powerpoint/2010/main" val="327869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Viestintä tekee </a:t>
            </a:r>
            <a:r>
              <a:rPr lang="fi-FI" dirty="0" err="1"/>
              <a:t>lionstoiminnan</a:t>
            </a:r>
            <a:r>
              <a:rPr lang="fi-FI" dirty="0"/>
              <a:t> näkyväksi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MUTTA</a:t>
            </a:r>
          </a:p>
          <a:p>
            <a:endParaRPr lang="fi-FI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viestintä on toiminnan näköistä eli viestintä ei korjaa olematonta toimintaa näkyväksi</a:t>
            </a:r>
          </a:p>
          <a:p>
            <a:pPr marL="0" indent="0">
              <a:buNone/>
            </a:pPr>
            <a:endParaRPr lang="fi-FI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Esimerkkejä</a:t>
            </a:r>
          </a:p>
          <a:p>
            <a:pPr marL="0" indent="0">
              <a:buNone/>
            </a:pP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korjataan? Raportointi ja sen ohjeistus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82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Petteri Puustinen kiinnostavuusmuotoilusta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https://blog.kaiku.fi/blogi/miksi-viestinnan-kiinnostavuusmuotoilu-nyt-tarkeampaa-kuin-koskaan</a:t>
            </a:r>
            <a:endParaRPr lang="fi-FI" dirty="0"/>
          </a:p>
          <a:p>
            <a:endParaRPr lang="fi-FI" dirty="0"/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Mitä yhteistä näillä sinun mielestäsi on?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"Kirkastettu strategiamme saa nyt rinnalleen uudistetun brändin"</a:t>
            </a: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"Palvelujohtajamme Sirpa oli tänään Turun Sanomien haastattelussa"</a:t>
            </a: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"Katso uusi videomme!"</a:t>
            </a: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"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ebond Grotesque Regular"/>
              </a:rPr>
              <a:t>SökötinPLUS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 palkittiin Random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ebond Grotesque Regular"/>
              </a:rPr>
              <a:t>Awards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 -gaalassa Vuoden tuotemerkki -palkinnolla – Korostaa innovatiivista lähestymistämme liiketoiminnan kehittämisen tukemiseen”</a:t>
            </a:r>
          </a:p>
          <a:p>
            <a:pPr lvl="1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07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Markkinoinnin monitaituri </a:t>
            </a:r>
            <a:r>
              <a:rPr lang="fi-FI" b="1" i="0" u="none" strike="noStrike" dirty="0">
                <a:effectLst/>
                <a:latin typeface="var(--font-family-bold)"/>
                <a:hlinkClick r:id="rId2"/>
              </a:rPr>
              <a:t>Sanna </a:t>
            </a:r>
            <a:r>
              <a:rPr lang="fi-FI" b="1" i="0" u="none" strike="noStrike" dirty="0" err="1">
                <a:effectLst/>
                <a:latin typeface="var(--font-family-bold)"/>
                <a:hlinkClick r:id="rId2"/>
              </a:rPr>
              <a:t>Kärsämänoja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 tiivistää ongelman osuvasti: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Rebond Grotesque Regular"/>
            </a:endParaRPr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Yritykset ovat kuin taaperoikäisiä lapsia. Ne olettavat, että kaikkia kiinnostaa, keitä ne ovat ja mitä niille on tapahtunut. Ne paukuttelevat henkseleitään onnistumisista, jotka eivät yleisön kannalta tunnu kovin merkityksellisiltä.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Rebond Grotesque Regular"/>
            </a:endParaRPr>
          </a:p>
          <a:p>
            <a:pPr marL="0" indent="0">
              <a:buNone/>
            </a:pPr>
            <a:endParaRPr lang="fi-FI" i="0" dirty="0">
              <a:effectLst/>
              <a:latin typeface="var(--font-family-bold)"/>
            </a:endParaRPr>
          </a:p>
          <a:p>
            <a:pPr marL="0" indent="0">
              <a:buNone/>
            </a:pPr>
            <a:r>
              <a:rPr lang="fi-FI" i="0" dirty="0">
                <a:effectLst/>
                <a:latin typeface="var(--font-family-bold)"/>
              </a:rPr>
              <a:t>Viesti­ahdistus pahenee</a:t>
            </a:r>
            <a:endParaRPr lang="fi-FI" i="0" dirty="0">
              <a:effectLst/>
              <a:latin typeface="Rebond Grotesque Bold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91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i="0" dirty="0">
                <a:effectLst/>
                <a:latin typeface="var(--font-family-bold)"/>
              </a:rPr>
              <a:t>Hyödyllinen = kiinnostavaa</a:t>
            </a:r>
            <a:br>
              <a:rPr lang="fi-FI" b="1" i="0" dirty="0">
                <a:effectLst/>
                <a:latin typeface="Rebond Grotesque Bold"/>
              </a:rPr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Jyväskylän yliopiston professori </a:t>
            </a:r>
            <a:r>
              <a:rPr lang="fi-FI" b="1" i="0" dirty="0">
                <a:solidFill>
                  <a:srgbClr val="000000"/>
                </a:solidFill>
                <a:effectLst/>
                <a:latin typeface="var(--font-family-bold)"/>
              </a:rPr>
              <a:t>Vilma Luoma-Aho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 on todennut, että viestin yleisön kannalta ei ole oleellista, kuka viestin on lähettänyt. Merkitystä on ainoastaan sillä, 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Rebond Grotesque Regular"/>
                <a:hlinkClick r:id="rId2"/>
              </a:rPr>
              <a:t>kokeeko yleisö saavansa viestistä hyötyä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. Kovin yksinkertaista: viesti on kiinnostava, jos se on hyödyllinen!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pPr algn="l">
              <a:buFont typeface="+mj-lt"/>
              <a:buAutoNum type="arabicPeriod"/>
            </a:pPr>
            <a:r>
              <a:rPr lang="fi-FI" b="1" i="0" dirty="0">
                <a:solidFill>
                  <a:srgbClr val="000000"/>
                </a:solidFill>
                <a:effectLst/>
                <a:latin typeface="var(--font-family-bold)"/>
              </a:rPr>
              <a:t>Informatiivinen hyöty.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 Viesti on hyödyllinen, koska se auttaa ratkaisemaan jonkin yleisöllä olevan ongelman tai tuo vastauksen johonkin tärkeäksi koettuun kysymykseen.</a:t>
            </a:r>
          </a:p>
          <a:p>
            <a:pPr algn="l">
              <a:buFont typeface="+mj-lt"/>
              <a:buAutoNum type="arabicPeriod"/>
            </a:pPr>
            <a:r>
              <a:rPr lang="fi-FI" b="1" i="0" dirty="0">
                <a:solidFill>
                  <a:srgbClr val="000000"/>
                </a:solidFill>
                <a:effectLst/>
                <a:latin typeface="var(--font-family-bold)"/>
              </a:rPr>
              <a:t>Hedonistinen mielihyvähyöty. 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Viesti on hyödyllinen, koska se nostaa yleisön hetkeksi arjen yläpuolelle, ehkä viihdyttää tai yllättää tai antaa vaikka mahdollisuuden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ebond Grotesque Regular"/>
              </a:rPr>
              <a:t>kummaksua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 tai paheksua.</a:t>
            </a:r>
          </a:p>
          <a:p>
            <a:pPr algn="l">
              <a:buFont typeface="+mj-lt"/>
              <a:buAutoNum type="arabicPeriod"/>
            </a:pPr>
            <a:r>
              <a:rPr lang="fi-FI" b="1" i="0" dirty="0">
                <a:solidFill>
                  <a:srgbClr val="000000"/>
                </a:solidFill>
                <a:effectLst/>
                <a:latin typeface="var(--font-family-bold)"/>
              </a:rPr>
              <a:t>Sosiaalinen hyöty. 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Viesti on hyödyllinen, koska se auttaa vastaanottajaa korottamaan omaa statustaan ja näyttämään ”hyvältä tyypiltä” jossain hänelle tärkeässä sosiaalisessa joukossa, esimerkiksi ammatissa tai harrastuksen parissa.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60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Onneksi on olemassa yksi mieleenpainuva muistisääntö – tai oikeammin muistihenkilö – jonka avulla kuka tahansa voi tarkistaa, toteutuuko kiinnostavuusmuotoilu. Outoa kyllä, kyseessä on Kanadan platinakurkku </a:t>
            </a:r>
            <a:r>
              <a:rPr lang="fi-FI" b="1" i="0" dirty="0">
                <a:solidFill>
                  <a:srgbClr val="000000"/>
                </a:solidFill>
                <a:effectLst/>
                <a:latin typeface="var(--font-family-bold)"/>
              </a:rPr>
              <a:t>Bryan Adams</a:t>
            </a: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.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Jos malttaisimme joka kerta ennen tiedotteen kirjoittamista, puhelimeen tarttumista, tai twiitin lähettämistä pysähtyä minuutiksi ja lausua itsellemme Bryanin kuolemattomat sanat</a:t>
            </a:r>
          </a:p>
          <a:p>
            <a:pPr algn="l"/>
            <a:endParaRPr lang="fi-FI" dirty="0">
              <a:solidFill>
                <a:srgbClr val="000000"/>
              </a:solidFill>
              <a:latin typeface="Rebond Grotesque Regular"/>
            </a:endParaRPr>
          </a:p>
          <a:p>
            <a:pPr marL="0" indent="0" algn="l">
              <a:buNone/>
            </a:pPr>
            <a:r>
              <a:rPr lang="fi-FI" b="0" i="1" dirty="0">
                <a:solidFill>
                  <a:srgbClr val="000000"/>
                </a:solidFill>
                <a:effectLst/>
                <a:latin typeface="Rebond Grotesque Regular"/>
              </a:rPr>
              <a:t>	</a:t>
            </a:r>
            <a:r>
              <a:rPr lang="fi-FI" b="1" i="1" dirty="0" err="1">
                <a:solidFill>
                  <a:srgbClr val="000000"/>
                </a:solidFill>
                <a:effectLst/>
                <a:latin typeface="Rebond Grotesque Regular"/>
              </a:rPr>
              <a:t>Everything</a:t>
            </a:r>
            <a:r>
              <a:rPr lang="fi-FI" b="1" i="1" dirty="0">
                <a:solidFill>
                  <a:srgbClr val="000000"/>
                </a:solidFill>
                <a:effectLst/>
                <a:latin typeface="Rebond Grotesque Regular"/>
              </a:rPr>
              <a:t> I </a:t>
            </a:r>
            <a:r>
              <a:rPr lang="fi-FI" b="1" i="1" dirty="0" err="1">
                <a:solidFill>
                  <a:srgbClr val="000000"/>
                </a:solidFill>
                <a:effectLst/>
                <a:latin typeface="Rebond Grotesque Regular"/>
              </a:rPr>
              <a:t>do</a:t>
            </a:r>
            <a:r>
              <a:rPr lang="fi-FI" b="1" i="1" dirty="0">
                <a:solidFill>
                  <a:srgbClr val="000000"/>
                </a:solidFill>
                <a:effectLst/>
                <a:latin typeface="Rebond Grotesque Regular"/>
              </a:rPr>
              <a:t>, I </a:t>
            </a:r>
            <a:r>
              <a:rPr lang="fi-FI" b="1" i="1" dirty="0" err="1">
                <a:solidFill>
                  <a:srgbClr val="000000"/>
                </a:solidFill>
                <a:effectLst/>
                <a:latin typeface="Rebond Grotesque Regular"/>
              </a:rPr>
              <a:t>do</a:t>
            </a:r>
            <a:r>
              <a:rPr lang="fi-FI" b="1" i="1" dirty="0">
                <a:solidFill>
                  <a:srgbClr val="000000"/>
                </a:solidFill>
                <a:effectLst/>
                <a:latin typeface="Rebond Grotesque Regular"/>
              </a:rPr>
              <a:t> it for </a:t>
            </a:r>
            <a:r>
              <a:rPr lang="fi-FI" b="1" i="1" dirty="0" err="1">
                <a:solidFill>
                  <a:srgbClr val="000000"/>
                </a:solidFill>
                <a:effectLst/>
                <a:latin typeface="Rebond Grotesque Regular"/>
              </a:rPr>
              <a:t>you</a:t>
            </a:r>
            <a:r>
              <a:rPr lang="fi-FI" b="1" i="0" dirty="0">
                <a:solidFill>
                  <a:srgbClr val="000000"/>
                </a:solidFill>
                <a:effectLst/>
                <a:latin typeface="Rebond Grotesque Regular"/>
              </a:rPr>
              <a:t>, </a:t>
            </a:r>
          </a:p>
          <a:p>
            <a:pPr algn="l"/>
            <a:endParaRPr lang="fi-FI" dirty="0">
              <a:solidFill>
                <a:srgbClr val="000000"/>
              </a:solidFill>
              <a:latin typeface="Rebond Grotesque Regular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muistaisimme, että viestissä tärkeää ei ole meidän organisaatiomme, vaan      meidän yleisömme.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17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i="0" dirty="0">
                <a:effectLst/>
                <a:latin typeface="var(--font-family-bold)"/>
              </a:rPr>
              <a:t>Tunne yleisösi, viestit paremmin</a:t>
            </a:r>
            <a:br>
              <a:rPr lang="fi-FI" b="1" i="0" dirty="0">
                <a:effectLst/>
                <a:latin typeface="Rebond Grotesque Bold"/>
              </a:rPr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Jotta pystyisimme aidosti arvioimaan, mikä yleisömme mielestä on hyödyllistä eli kiinnostavaa, meidän täytyy tuntea yleisömme.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ebond Grotesque Regular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ebond Grotesque Regular"/>
              </a:rPr>
              <a:t>Keinoja oman yleisön parempaan tuntemiseen löytyy tietysti monia: erilaiset tutkimukset, verkkopalveluidesi käyttäjäanalytiikka, somekanaviesi data, mediassa käytävä keskustelu – tai ihan arjen kokemusten ja vuorovaikutuksen kautta kertyvä ymmärrys.</a:t>
            </a:r>
          </a:p>
          <a:p>
            <a:pPr algn="l"/>
            <a:endParaRPr lang="fi-FI" dirty="0">
              <a:solidFill>
                <a:srgbClr val="000000"/>
              </a:solidFill>
              <a:latin typeface="Rebond Grotesque Regular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16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428750"/>
            <a:ext cx="8229600" cy="642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i-FI" sz="2400" dirty="0"/>
              <a:t>Uutinen ei jää koskaan tekemättä – täytä itse tietotyhjiö</a:t>
            </a:r>
          </a:p>
        </p:txBody>
      </p:sp>
      <p:sp>
        <p:nvSpPr>
          <p:cNvPr id="133123" name="Oval 3"/>
          <p:cNvSpPr>
            <a:spLocks noChangeArrowheads="1"/>
          </p:cNvSpPr>
          <p:nvPr/>
        </p:nvSpPr>
        <p:spPr bwMode="auto">
          <a:xfrm>
            <a:off x="4129090" y="3149701"/>
            <a:ext cx="3832225" cy="1546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375920" y="3140968"/>
            <a:ext cx="12962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i-FI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19740" y="2132856"/>
            <a:ext cx="192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 dirty="0"/>
              <a:t>ORGANISAATION OMAT  </a:t>
            </a:r>
          </a:p>
          <a:p>
            <a:pPr eaLnBrk="0" hangingPunct="0">
              <a:lnSpc>
                <a:spcPct val="80000"/>
              </a:lnSpc>
            </a:pPr>
            <a:r>
              <a:rPr lang="fi-FI" sz="1400" b="1" dirty="0"/>
              <a:t>NÄKEMYKSET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824790" y="2889351"/>
            <a:ext cx="192087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OIKEAT</a:t>
            </a:r>
          </a:p>
          <a:p>
            <a:pPr eaLnBrk="0" hangingPunct="0">
              <a:lnSpc>
                <a:spcPct val="80000"/>
              </a:lnSpc>
            </a:pPr>
            <a:r>
              <a:rPr lang="fi-FI" sz="1400" b="1"/>
              <a:t>TIEDOT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112127" y="3405286"/>
            <a:ext cx="23018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EPÄEDULLISET JOHTOPÄÄ-</a:t>
            </a:r>
            <a:br>
              <a:rPr lang="fi-FI" sz="1400" b="1"/>
            </a:br>
            <a:r>
              <a:rPr lang="fi-FI" sz="1400" b="1"/>
              <a:t>TELMÄT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208965" y="4435576"/>
            <a:ext cx="201453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TAVOITE-MIELIKUVAT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32700" y="4934051"/>
            <a:ext cx="191928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ASIATTOMAT LAUSUNNOT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519740" y="5183286"/>
            <a:ext cx="192087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MUUT INTRESSIT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600450" y="4983261"/>
            <a:ext cx="191928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VANHAT KAUNAT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351088" y="4484786"/>
            <a:ext cx="220821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UHKA-MIELIKUVAT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847852" y="3621188"/>
            <a:ext cx="211296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EPÄEDULLISET NÄKEMYKSET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544765" y="3156049"/>
            <a:ext cx="1919287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HUHUT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695700" y="2640111"/>
            <a:ext cx="191928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i-FI" sz="1400" b="1"/>
              <a:t>VÄÄRÄT TIEDOT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024563" y="2780928"/>
            <a:ext cx="0" cy="249238"/>
          </a:xfrm>
          <a:prstGeom prst="line">
            <a:avLst/>
          </a:prstGeom>
          <a:noFill/>
          <a:ln w="5397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7632700" y="3189388"/>
            <a:ext cx="287338" cy="149225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8208963" y="4035524"/>
            <a:ext cx="768350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7823202" y="4435574"/>
            <a:ext cx="385763" cy="100012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 flipV="1">
            <a:off x="7151690" y="4684811"/>
            <a:ext cx="384175" cy="29845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6000750" y="4834036"/>
            <a:ext cx="0" cy="249238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4559300" y="4635599"/>
            <a:ext cx="287338" cy="24765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790952" y="4335563"/>
            <a:ext cx="481013" cy="149225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024188" y="4035524"/>
            <a:ext cx="958850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3600452" y="3338613"/>
            <a:ext cx="576263" cy="149225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4656140" y="2938563"/>
            <a:ext cx="288925" cy="200025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7" name="Päivämäärän paikkamerkki 9"/>
          <p:cNvSpPr>
            <a:spLocks noGrp="1"/>
          </p:cNvSpPr>
          <p:nvPr>
            <p:ph type="dt" sz="half" idx="11"/>
          </p:nvPr>
        </p:nvSpPr>
        <p:spPr>
          <a:xfrm>
            <a:off x="8239127" y="6357940"/>
            <a:ext cx="1357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9" name="Alatunnisteen paikkamerkki 12"/>
          <p:cNvSpPr txBox="1">
            <a:spLocks/>
          </p:cNvSpPr>
          <p:nvPr/>
        </p:nvSpPr>
        <p:spPr>
          <a:xfrm>
            <a:off x="1809750" y="6357940"/>
            <a:ext cx="635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fi-FI" sz="1000" dirty="0">
                <a:solidFill>
                  <a:schemeClr val="bg1"/>
                </a:solidFill>
              </a:rPr>
              <a:t>Pohjois-Suomen aluehallintovirasto, viestintäpäällikkö Ulla Karppinen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agendalla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viestinnän ja markkinoinnin ero: viestintä kertoo 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faktat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markkinointi tekee tuotteen 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houkuttelevaksi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perusviestit ja toistot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tarinat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liiton /piirin rooli,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-ryhmän toiminta=&gt; työpaja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raportointi ja sen  ohjeistus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 sivujen jäseneksi – ketju,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länderit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 laskeutumisalustat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uvapankki ja kuvien ottaminen/käyttäminen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iestinnän valmennukset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hmiset kaipaavat aktiviteetteja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48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Viestintätoimisto Kaiku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1.Vain kiinnostava viesti vaikuttaa.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Palvelun arvo syntyy viestinnän kautta.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Brändi on mykkä ilman viestivää ihmistä.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Ansaittu media pitää pintansa viestijän keinopaletissa.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Nerokkaan yksinkertainen on aina toimivaa.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Taitava viestintä on yhteistä omaisuutta.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Johto ja esihenkilöt ovat muutoksen airuita.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Vahva yrityskuva nojaa sisäiseen uskoon ja tarinaan.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Viestinnän mittareiden on muututtava strategian mukana.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Ole osa ratkaisua yhteiskunnallisessa keskustelussa.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Julistusten aika on ohi vastuullisuusviestinnässä.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Hyödylliset sisällöt erottuvat viestitulvasta.</a:t>
            </a:r>
            <a:b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13. </a:t>
            </a:r>
            <a:r>
              <a:rPr lang="fi-FI" sz="1800" u="none" strike="noStrike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Terveysviestintä edellyttää vahvaa toimialatuntemusta.</a:t>
            </a:r>
            <a:endParaRPr lang="fi-FI" sz="1800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68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634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676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äiväyksen paikkamerkki 3">
            <a:extLst>
              <a:ext uri="{FF2B5EF4-FFF2-40B4-BE49-F238E27FC236}">
                <a16:creationId xmlns:a16="http://schemas.microsoft.com/office/drawing/2014/main" id="{3D685C79-71CB-EFB5-B33E-8538A07B1B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Päiväys</a:t>
            </a:r>
          </a:p>
        </p:txBody>
      </p:sp>
      <p:sp>
        <p:nvSpPr>
          <p:cNvPr id="8195" name="Alatunnisteen paikkamerkki 4">
            <a:extLst>
              <a:ext uri="{FF2B5EF4-FFF2-40B4-BE49-F238E27FC236}">
                <a16:creationId xmlns:a16="http://schemas.microsoft.com/office/drawing/2014/main" id="{0C73A1CE-2498-84AA-B3A0-078CBFFB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Esityksen aihe, esittäjän nimi</a:t>
            </a:r>
          </a:p>
        </p:txBody>
      </p:sp>
      <p:sp>
        <p:nvSpPr>
          <p:cNvPr id="8196" name="Dian numeron paikkamerkki 5">
            <a:extLst>
              <a:ext uri="{FF2B5EF4-FFF2-40B4-BE49-F238E27FC236}">
                <a16:creationId xmlns:a16="http://schemas.microsoft.com/office/drawing/2014/main" id="{CD073773-D7CF-21C5-5CA8-9A942E05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14191D-2952-4BD4-B520-CF846473B7E3}" type="slidenum">
              <a:rPr lang="fi-FI" altLang="fi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98741F14-87C5-7B1B-3377-379C23C99D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8900" y="455614"/>
            <a:ext cx="8915400" cy="877887"/>
          </a:xfrm>
        </p:spPr>
        <p:txBody>
          <a:bodyPr/>
          <a:lstStyle/>
          <a:p>
            <a:pPr eaLnBrk="1" hangingPunct="1"/>
            <a:r>
              <a:rPr lang="fi-FI" altLang="fi-FI" dirty="0"/>
              <a:t>Maine rakentuu …..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B7674AF3-F6EC-9738-72C9-90FEB158895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8199" name="Oval 3">
            <a:extLst>
              <a:ext uri="{FF2B5EF4-FFF2-40B4-BE49-F238E27FC236}">
                <a16:creationId xmlns:a16="http://schemas.microsoft.com/office/drawing/2014/main" id="{2D551A46-E18C-8EBE-671A-389F96A4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7924800" cy="5181600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chemeClr val="bg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0" name="Oval 4">
            <a:extLst>
              <a:ext uri="{FF2B5EF4-FFF2-40B4-BE49-F238E27FC236}">
                <a16:creationId xmlns:a16="http://schemas.microsoft.com/office/drawing/2014/main" id="{D4990AB1-F537-5851-A4B6-D73B97CE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91000"/>
            <a:ext cx="2438400" cy="12192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Yhteiskunnallinen</a:t>
            </a:r>
            <a:br>
              <a:rPr lang="fi-FI" altLang="fi-FI" sz="2000">
                <a:cs typeface="Arial" panose="020B0604020202020204" pitchFamily="34" charset="0"/>
              </a:rPr>
            </a:br>
            <a:r>
              <a:rPr lang="fi-FI" altLang="fi-FI" sz="2000">
                <a:cs typeface="Arial" panose="020B0604020202020204" pitchFamily="34" charset="0"/>
              </a:rPr>
              <a:t>vastuu</a:t>
            </a:r>
          </a:p>
        </p:txBody>
      </p:sp>
      <p:sp>
        <p:nvSpPr>
          <p:cNvPr id="8201" name="Oval 5">
            <a:extLst>
              <a:ext uri="{FF2B5EF4-FFF2-40B4-BE49-F238E27FC236}">
                <a16:creationId xmlns:a16="http://schemas.microsoft.com/office/drawing/2014/main" id="{D317879E-A090-DE55-901C-CB4952B4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2438400" cy="12192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Visio ja johto</a:t>
            </a:r>
          </a:p>
        </p:txBody>
      </p:sp>
      <p:sp>
        <p:nvSpPr>
          <p:cNvPr id="8202" name="Oval 6">
            <a:extLst>
              <a:ext uri="{FF2B5EF4-FFF2-40B4-BE49-F238E27FC236}">
                <a16:creationId xmlns:a16="http://schemas.microsoft.com/office/drawing/2014/main" id="{299F1C65-C7E6-B678-0241-60F73D23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14800"/>
            <a:ext cx="2438400" cy="12192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Taloudellinen</a:t>
            </a:r>
            <a:br>
              <a:rPr lang="fi-FI" altLang="fi-FI" sz="2000">
                <a:cs typeface="Arial" panose="020B0604020202020204" pitchFamily="34" charset="0"/>
              </a:rPr>
            </a:br>
            <a:r>
              <a:rPr lang="fi-FI" altLang="fi-FI" sz="2000">
                <a:cs typeface="Arial" panose="020B0604020202020204" pitchFamily="34" charset="0"/>
              </a:rPr>
              <a:t>menestys</a:t>
            </a:r>
          </a:p>
        </p:txBody>
      </p:sp>
      <p:sp>
        <p:nvSpPr>
          <p:cNvPr id="8203" name="Oval 7">
            <a:extLst>
              <a:ext uri="{FF2B5EF4-FFF2-40B4-BE49-F238E27FC236}">
                <a16:creationId xmlns:a16="http://schemas.microsoft.com/office/drawing/2014/main" id="{0298DC49-7E90-B008-821F-49C4F968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447800"/>
            <a:ext cx="2438400" cy="12192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Tunnetekijät</a:t>
            </a:r>
          </a:p>
        </p:txBody>
      </p:sp>
      <p:sp>
        <p:nvSpPr>
          <p:cNvPr id="8204" name="Oval 8">
            <a:extLst>
              <a:ext uri="{FF2B5EF4-FFF2-40B4-BE49-F238E27FC236}">
                <a16:creationId xmlns:a16="http://schemas.microsoft.com/office/drawing/2014/main" id="{B6065629-C1BE-8171-A4E4-86D0E096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2438400" cy="1219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solidFill>
                  <a:schemeClr val="bg1"/>
                </a:solidFill>
                <a:cs typeface="Arial" panose="020B0604020202020204" pitchFamily="34" charset="0"/>
              </a:rPr>
              <a:t>MAINE</a:t>
            </a:r>
          </a:p>
        </p:txBody>
      </p:sp>
      <p:sp>
        <p:nvSpPr>
          <p:cNvPr id="8205" name="Oval 9">
            <a:extLst>
              <a:ext uri="{FF2B5EF4-FFF2-40B4-BE49-F238E27FC236}">
                <a16:creationId xmlns:a16="http://schemas.microsoft.com/office/drawing/2014/main" id="{AF68C0F3-5A7C-A1BC-BD10-BAD858E0A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62200"/>
            <a:ext cx="2438400" cy="12192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Tuotteet ja palvelut</a:t>
            </a:r>
          </a:p>
        </p:txBody>
      </p:sp>
      <p:sp>
        <p:nvSpPr>
          <p:cNvPr id="8206" name="Oval 10">
            <a:extLst>
              <a:ext uri="{FF2B5EF4-FFF2-40B4-BE49-F238E27FC236}">
                <a16:creationId xmlns:a16="http://schemas.microsoft.com/office/drawing/2014/main" id="{5B599622-8935-3495-9F8F-E918992A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05400"/>
            <a:ext cx="2438400" cy="12192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 defTabSz="7620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2000">
                <a:cs typeface="Arial" panose="020B0604020202020204" pitchFamily="34" charset="0"/>
              </a:rPr>
              <a:t>Työympäristö</a:t>
            </a:r>
          </a:p>
        </p:txBody>
      </p:sp>
      <p:sp>
        <p:nvSpPr>
          <p:cNvPr id="8207" name="Line 11">
            <a:extLst>
              <a:ext uri="{FF2B5EF4-FFF2-40B4-BE49-F238E27FC236}">
                <a16:creationId xmlns:a16="http://schemas.microsoft.com/office/drawing/2014/main" id="{F71777D3-1F1C-6B28-481C-E0DF4CF55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495800"/>
            <a:ext cx="0" cy="609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208" name="Line 12">
            <a:extLst>
              <a:ext uri="{FF2B5EF4-FFF2-40B4-BE49-F238E27FC236}">
                <a16:creationId xmlns:a16="http://schemas.microsoft.com/office/drawing/2014/main" id="{21833781-FBD0-AA6D-3CB2-A28A6A7A1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667000"/>
            <a:ext cx="0" cy="609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209" name="Line 13">
            <a:extLst>
              <a:ext uri="{FF2B5EF4-FFF2-40B4-BE49-F238E27FC236}">
                <a16:creationId xmlns:a16="http://schemas.microsoft.com/office/drawing/2014/main" id="{47C0B8E1-646C-22AB-25CD-6F507B9DD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267200"/>
            <a:ext cx="304800" cy="228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210" name="Line 14">
            <a:extLst>
              <a:ext uri="{FF2B5EF4-FFF2-40B4-BE49-F238E27FC236}">
                <a16:creationId xmlns:a16="http://schemas.microsoft.com/office/drawing/2014/main" id="{AC3230C2-ED28-E5B4-15F8-F9F5C0206B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4191000"/>
            <a:ext cx="304800" cy="228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211" name="Line 15">
            <a:extLst>
              <a:ext uri="{FF2B5EF4-FFF2-40B4-BE49-F238E27FC236}">
                <a16:creationId xmlns:a16="http://schemas.microsoft.com/office/drawing/2014/main" id="{5CB338E6-CA66-0C58-0083-66DC1BBD951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305300" y="3390900"/>
            <a:ext cx="304800" cy="228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212" name="Line 16">
            <a:extLst>
              <a:ext uri="{FF2B5EF4-FFF2-40B4-BE49-F238E27FC236}">
                <a16:creationId xmlns:a16="http://schemas.microsoft.com/office/drawing/2014/main" id="{E91F260E-83D8-A7B6-9AF5-7C01D7BFB77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6667500" y="3314700"/>
            <a:ext cx="304800" cy="228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sz="3200" dirty="0"/>
              <a:t>ARJEN NÄKÖKULMA, EPÄVIRALLISEN TIEDON ARVO </a:t>
            </a:r>
            <a:r>
              <a:rPr lang="fi-FI" altLang="fi-FI" sz="3200" b="0" dirty="0"/>
              <a:t>(Hujanen/Kaleva)</a:t>
            </a:r>
            <a:endParaRPr lang="fi-FI" b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itä vastaanottaja näkee / lukee</a:t>
            </a:r>
          </a:p>
          <a:p>
            <a:endParaRPr lang="fi-FI" altLang="fi-FI" sz="2400" dirty="0"/>
          </a:p>
          <a:p>
            <a:r>
              <a:rPr lang="fi-FI" altLang="fi-FI" sz="2400" dirty="0"/>
              <a:t>arjen ja yhteisöjen tietämys, kokemus, tunteet ja mielipiteet arvokkaita; kokemusperäisen tiedon arvo</a:t>
            </a:r>
          </a:p>
          <a:p>
            <a:endParaRPr lang="fi-FI" altLang="fi-FI" sz="2400" dirty="0"/>
          </a:p>
          <a:p>
            <a:r>
              <a:rPr lang="fi-FI" altLang="fi-FI" sz="2400" dirty="0"/>
              <a:t>yhteisöjen näkökulma esille arjen tasolta</a:t>
            </a:r>
          </a:p>
          <a:p>
            <a:endParaRPr lang="fi-FI" altLang="fi-FI" sz="2400" b="1" dirty="0"/>
          </a:p>
          <a:p>
            <a:r>
              <a:rPr lang="fi-FI" altLang="fi-FI" sz="2400" dirty="0"/>
              <a:t>ihmiset ja yhteisöt tuottavat osan sisällöstä, vertaistieto perinteisen asiantuntijatiedon</a:t>
            </a:r>
          </a:p>
          <a:p>
            <a:endParaRPr lang="fi-FI" altLang="fi-FI" sz="2400" b="1" dirty="0"/>
          </a:p>
          <a:p>
            <a:r>
              <a:rPr lang="fi-FI" altLang="fi-FI" sz="2400" dirty="0"/>
              <a:t>hyvät esimerkit esille</a:t>
            </a:r>
          </a:p>
          <a:p>
            <a:endParaRPr lang="fi-FI" altLang="fi-FI" b="1" dirty="0"/>
          </a:p>
          <a:p>
            <a:endParaRPr lang="fi-FI" altLang="fi-FI" kern="100" dirty="0">
              <a:cs typeface="Times New Roman" panose="02020603050405020304" pitchFamily="18" charset="0"/>
            </a:endParaRPr>
          </a:p>
          <a:p>
            <a:r>
              <a:rPr lang="fi-FI" altLang="fi-FI" sz="2400" dirty="0"/>
              <a:t>media kannustaa ihmisiä avoimeen julkisuuteen ja keskustelemaan (avoimuus, luottamus, rohkeus, luovuus); median vastaanottajasta tekijäksi</a:t>
            </a:r>
          </a:p>
          <a:p>
            <a:endParaRPr lang="fi-FI" alt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”Yksinkertaiset tarinat ja tunteet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jyräävät aina tiedon ja järjen!”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/>
              <a:t>Thorleif</a:t>
            </a:r>
            <a:r>
              <a:rPr lang="fi-FI" dirty="0"/>
              <a:t> Johansson</a:t>
            </a:r>
          </a:p>
        </p:txBody>
      </p:sp>
      <p:pic>
        <p:nvPicPr>
          <p:cNvPr id="2" name="Picture 2" descr="Leijona peilissä">
            <a:extLst>
              <a:ext uri="{FF2B5EF4-FFF2-40B4-BE49-F238E27FC236}">
                <a16:creationId xmlns:a16="http://schemas.microsoft.com/office/drawing/2014/main" id="{B34A330D-4B46-B840-C3F9-7648E44E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52" y="1891906"/>
            <a:ext cx="42132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5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</a:t>
            </a:r>
            <a:r>
              <a:rPr lang="fi-FI" dirty="0" err="1"/>
              <a:t>markkinointi-ja</a:t>
            </a:r>
            <a:r>
              <a:rPr lang="fi-FI" dirty="0"/>
              <a:t> viestintä/tavoitteet: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4DFAA0-6D0A-5C95-80F3-246764341E9A}"/>
              </a:ext>
            </a:extLst>
          </p:cNvPr>
          <p:cNvSpPr txBox="1"/>
          <p:nvPr/>
        </p:nvSpPr>
        <p:spPr>
          <a:xfrm>
            <a:off x="1114425" y="2060139"/>
            <a:ext cx="91630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• Viestintä on ollut Lions-identiteettiä ja Lions-brändiä vahvistavaa</a:t>
            </a:r>
          </a:p>
          <a:p>
            <a:endParaRPr lang="fi-FI" sz="2400" dirty="0"/>
          </a:p>
          <a:p>
            <a:r>
              <a:rPr lang="fi-FI" sz="2400" dirty="0"/>
              <a:t>• Yhteistyö piirien ja klubien kanssa on vahvistanut ja innostanut kertomaan </a:t>
            </a:r>
            <a:r>
              <a:rPr lang="fi-FI" sz="2400" dirty="0" err="1"/>
              <a:t>lionstoiminnasta</a:t>
            </a:r>
            <a:r>
              <a:rPr lang="fi-FI" sz="2400" dirty="0"/>
              <a:t> ja saavutetuista tuloksista</a:t>
            </a:r>
          </a:p>
          <a:p>
            <a:endParaRPr lang="fi-FI" sz="2400" dirty="0"/>
          </a:p>
          <a:p>
            <a:r>
              <a:rPr lang="fi-FI" sz="2400" dirty="0"/>
              <a:t>• Olemme tunnistaneet </a:t>
            </a:r>
            <a:r>
              <a:rPr lang="fi-FI" sz="2400" dirty="0" err="1"/>
              <a:t>lionstoiminnan</a:t>
            </a:r>
            <a:r>
              <a:rPr lang="fi-FI" sz="2400" dirty="0"/>
              <a:t> markkinointikärjet suhteessa yhteiskunnan tarpeisiin</a:t>
            </a:r>
          </a:p>
          <a:p>
            <a:endParaRPr lang="fi-FI" sz="2400" dirty="0"/>
          </a:p>
          <a:p>
            <a:r>
              <a:rPr lang="fi-FI" sz="2400" dirty="0"/>
              <a:t>• Viestintä on ollut ajankohtaista, oikea-aikaista, riittävää ja strategiaa toteuttavaa</a:t>
            </a:r>
          </a:p>
        </p:txBody>
      </p:sp>
    </p:spTree>
    <p:extLst>
      <p:ext uri="{BB962C8B-B14F-4D97-AF65-F5344CB8AC3E}">
        <p14:creationId xmlns:p14="http://schemas.microsoft.com/office/powerpoint/2010/main" val="344846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</a:t>
            </a:r>
            <a:r>
              <a:rPr lang="fi-FI" dirty="0" err="1"/>
              <a:t>markkinointi-ja</a:t>
            </a:r>
            <a:r>
              <a:rPr lang="fi-FI" dirty="0"/>
              <a:t> viestintä/toimenpiteet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C46729C-CCD0-EC41-6187-22C9BE0E5696}"/>
              </a:ext>
            </a:extLst>
          </p:cNvPr>
          <p:cNvSpPr txBox="1"/>
          <p:nvPr/>
        </p:nvSpPr>
        <p:spPr>
          <a:xfrm>
            <a:off x="1800225" y="1997839"/>
            <a:ext cx="88868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Vahvistamme Hyvän Päivän roolia valtakunnallisessa näkyvyydessä ja</a:t>
            </a:r>
          </a:p>
          <a:p>
            <a:r>
              <a:rPr lang="fi-FI" dirty="0"/>
              <a:t>vetovoiman luomisessa</a:t>
            </a:r>
          </a:p>
          <a:p>
            <a:endParaRPr lang="fi-FI" dirty="0"/>
          </a:p>
          <a:p>
            <a:r>
              <a:rPr lang="fi-FI" dirty="0"/>
              <a:t>Kerromme rohkeasti </a:t>
            </a:r>
            <a:r>
              <a:rPr lang="fi-FI" dirty="0" err="1"/>
              <a:t>lionstoiminnan</a:t>
            </a:r>
            <a:r>
              <a:rPr lang="fi-FI" dirty="0"/>
              <a:t> tuloksista ja saavutuksista yhteistyössä palvelutoimialan kanssa</a:t>
            </a:r>
          </a:p>
          <a:p>
            <a:endParaRPr lang="fi-FI" dirty="0"/>
          </a:p>
          <a:p>
            <a:r>
              <a:rPr lang="fi-FI" dirty="0"/>
              <a:t>Toteutamme </a:t>
            </a:r>
            <a:r>
              <a:rPr lang="fi-FI" dirty="0" err="1"/>
              <a:t>Lioniksi</a:t>
            </a:r>
            <a:r>
              <a:rPr lang="fi-FI" dirty="0"/>
              <a:t> kutsu -kampanjan</a:t>
            </a:r>
          </a:p>
          <a:p>
            <a:endParaRPr lang="fi-FI" dirty="0"/>
          </a:p>
          <a:p>
            <a:r>
              <a:rPr lang="fi-FI" dirty="0"/>
              <a:t>Auta Lasta – Auta Perhettä –nimikko-aktiviteetin markkinointi</a:t>
            </a:r>
          </a:p>
        </p:txBody>
      </p:sp>
    </p:spTree>
    <p:extLst>
      <p:ext uri="{BB962C8B-B14F-4D97-AF65-F5344CB8AC3E}">
        <p14:creationId xmlns:p14="http://schemas.microsoft.com/office/powerpoint/2010/main" val="5933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</a:t>
            </a:r>
            <a:r>
              <a:rPr lang="fi-FI" dirty="0" err="1"/>
              <a:t>markkinointi-ja</a:t>
            </a:r>
            <a:r>
              <a:rPr lang="fi-FI" dirty="0"/>
              <a:t>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399"/>
            <a:ext cx="10521956" cy="486052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kaikki tasot viestivät: yksittäiset </a:t>
            </a:r>
            <a:r>
              <a:rPr lang="fi-FI" dirty="0" err="1"/>
              <a:t>lionit</a:t>
            </a:r>
            <a:r>
              <a:rPr lang="fi-FI" dirty="0"/>
              <a:t>, klubit, lohkot, alueet, piirit ja liitto. =&gt;viestintäyhteistyön vahvistaminen</a:t>
            </a:r>
          </a:p>
          <a:p>
            <a:endParaRPr lang="fi-FI" dirty="0"/>
          </a:p>
          <a:p>
            <a:r>
              <a:rPr lang="fi-FI" dirty="0"/>
              <a:t> jokaiseen klubiin nimitetään markkinointijohtaja</a:t>
            </a:r>
          </a:p>
          <a:p>
            <a:endParaRPr lang="fi-FI" dirty="0"/>
          </a:p>
          <a:p>
            <a:r>
              <a:rPr lang="fi-FI" dirty="0"/>
              <a:t>yhtenäistämme julkisuuskuvaamme: SOME, liiton valmiit mallipohjat </a:t>
            </a:r>
            <a:r>
              <a:rPr lang="fi-FI" sz="1800" dirty="0"/>
              <a:t>(tiedote, </a:t>
            </a:r>
            <a:r>
              <a:rPr lang="fi-FI" sz="1800" dirty="0" err="1"/>
              <a:t>somepohjat,kuvat</a:t>
            </a:r>
            <a:r>
              <a:rPr lang="fi-FI" sz="1800" dirty="0"/>
              <a:t>), </a:t>
            </a:r>
            <a:r>
              <a:rPr lang="fi-FI" dirty="0"/>
              <a:t>klubeille klubiesitemallin</a:t>
            </a:r>
          </a:p>
          <a:p>
            <a:endParaRPr lang="fi-FI" dirty="0"/>
          </a:p>
          <a:p>
            <a:r>
              <a:rPr lang="fi-FI" dirty="0"/>
              <a:t>vahvistamme osaamistamme ja toimintaamme </a:t>
            </a:r>
            <a:r>
              <a:rPr lang="fi-FI" dirty="0" err="1"/>
              <a:t>SOMEssa</a:t>
            </a:r>
            <a:r>
              <a:rPr lang="fi-FI" dirty="0"/>
              <a:t>,  kehitämme leijonatunnisteiden käyttöä.</a:t>
            </a:r>
          </a:p>
          <a:p>
            <a:endParaRPr lang="fi-FI" dirty="0"/>
          </a:p>
          <a:p>
            <a:r>
              <a:rPr lang="fi-FI" dirty="0"/>
              <a:t>kohdistamme markkinointia ja viestintää sekä ei-</a:t>
            </a:r>
            <a:r>
              <a:rPr lang="fi-FI" dirty="0" err="1"/>
              <a:t>lioneihin</a:t>
            </a:r>
            <a:r>
              <a:rPr lang="fi-FI" dirty="0"/>
              <a:t> että </a:t>
            </a:r>
            <a:r>
              <a:rPr lang="fi-FI" dirty="0" err="1"/>
              <a:t>lioneihin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markkinointikärkenä Kutsu leijonaksi-kampanja =&gt; Kampanja vahvistuu klubien ja </a:t>
            </a:r>
            <a:r>
              <a:rPr lang="fi-FI" dirty="0" err="1"/>
              <a:t>lionien</a:t>
            </a:r>
            <a:r>
              <a:rPr lang="fi-FI" dirty="0"/>
              <a:t> osallistuessa siihen </a:t>
            </a:r>
            <a:r>
              <a:rPr lang="fi-FI" dirty="0" err="1"/>
              <a:t>SOMEssa</a:t>
            </a:r>
            <a:r>
              <a:rPr lang="fi-FI" dirty="0"/>
              <a:t>  ja tehden omaa kampanjaa tukevaa viestintää.</a:t>
            </a:r>
          </a:p>
        </p:txBody>
      </p:sp>
    </p:spTree>
    <p:extLst>
      <p:ext uri="{BB962C8B-B14F-4D97-AF65-F5344CB8AC3E}">
        <p14:creationId xmlns:p14="http://schemas.microsoft.com/office/powerpoint/2010/main" val="347305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Mittarit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3200" dirty="0"/>
              <a:t>vertailutasona 30.6.2023</a:t>
            </a:r>
          </a:p>
          <a:p>
            <a:endParaRPr lang="fi-FI" sz="3200" dirty="0"/>
          </a:p>
          <a:p>
            <a:pPr lvl="1"/>
            <a:r>
              <a:rPr lang="fi-FI" sz="3200" dirty="0"/>
              <a:t>liiton kotisivujen seurantamäärät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 err="1"/>
              <a:t>SOMEseuraajien</a:t>
            </a:r>
            <a:r>
              <a:rPr lang="fi-FI" sz="3200" dirty="0"/>
              <a:t> ja -mainosten vaikutus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kohderyhmien siirtyminen kotisivuille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klubiviestinnän määrä kehitettävä uusi mittari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73746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6" id="{480EEA6E-CCB8-4012-AE0C-9AAD4E3CF574}" vid="{BBD60E33-AE02-4A9C-AE78-5F6977832C8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lions2024_-_pp-suppea-template</Template>
  <TotalTime>299</TotalTime>
  <Words>1006</Words>
  <Application>Microsoft Office PowerPoint</Application>
  <PresentationFormat>Laajakuva</PresentationFormat>
  <Paragraphs>178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7" baseType="lpstr">
      <vt:lpstr>Arial</vt:lpstr>
      <vt:lpstr>Arial Narrow</vt:lpstr>
      <vt:lpstr>Calibri</vt:lpstr>
      <vt:lpstr>Helvetica</vt:lpstr>
      <vt:lpstr>Open sans</vt:lpstr>
      <vt:lpstr>Open Sans Regular</vt:lpstr>
      <vt:lpstr>Rebond Grotesque Bold</vt:lpstr>
      <vt:lpstr>Rebond Grotesque Regular</vt:lpstr>
      <vt:lpstr>Segoe UI Semibold</vt:lpstr>
      <vt:lpstr>Times New Roman</vt:lpstr>
      <vt:lpstr>var(--font-family-bold)</vt:lpstr>
      <vt:lpstr>Wingdings</vt:lpstr>
      <vt:lpstr>ヒラギノ角ゴ Pro W3</vt:lpstr>
      <vt:lpstr>LIONS2024</vt:lpstr>
      <vt:lpstr>PowerPoint-esitys</vt:lpstr>
      <vt:lpstr>Mitä agendalla</vt:lpstr>
      <vt:lpstr>Maine rakentuu …..</vt:lpstr>
      <vt:lpstr>ARJEN NÄKÖKULMA, EPÄVIRALLISEN TIEDON ARVO (Hujanen/Kaleva)</vt:lpstr>
      <vt:lpstr>PowerPoint-esitys</vt:lpstr>
      <vt:lpstr>Ensi kauden toimintasuunnitelma/markkinointi-ja viestintä/tavoitteet:</vt:lpstr>
      <vt:lpstr>Ensi kauden toimintasuunnitelma/markkinointi-ja viestintä/toimenpiteet</vt:lpstr>
      <vt:lpstr>Ensi kauden toimintasuunnitelma/markkinointi-ja viestintä</vt:lpstr>
      <vt:lpstr>Mittarit</vt:lpstr>
      <vt:lpstr>PowerPoint-esitys</vt:lpstr>
      <vt:lpstr>PowerPoint-esitys</vt:lpstr>
      <vt:lpstr>Valmennuksista</vt:lpstr>
      <vt:lpstr>Viestintä tekee lionstoiminnan näkyväksi </vt:lpstr>
      <vt:lpstr>Petteri Puustinen kiinnostavuusmuotoilusta</vt:lpstr>
      <vt:lpstr>PowerPoint-esitys</vt:lpstr>
      <vt:lpstr>Hyödyllinen = kiinnostavaa </vt:lpstr>
      <vt:lpstr>PowerPoint-esitys</vt:lpstr>
      <vt:lpstr>Tunne yleisösi, viestit paremmin </vt:lpstr>
      <vt:lpstr>Uutinen ei jää koskaan tekemättä – täytä itse tietotyhjiö</vt:lpstr>
      <vt:lpstr>PowerPoint-esitys</vt:lpstr>
      <vt:lpstr>Viestintätoimisto Kaiku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Ulla Karppinen</dc:creator>
  <cp:lastModifiedBy>Helena Tuulaniemi</cp:lastModifiedBy>
  <cp:revision>76</cp:revision>
  <dcterms:created xsi:type="dcterms:W3CDTF">2024-04-11T06:01:24Z</dcterms:created>
  <dcterms:modified xsi:type="dcterms:W3CDTF">2024-04-17T19:13:19Z</dcterms:modified>
</cp:coreProperties>
</file>