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7"/>
  </p:notesMasterIdLst>
  <p:sldIdLst>
    <p:sldId id="258" r:id="rId2"/>
    <p:sldId id="2125" r:id="rId3"/>
    <p:sldId id="2052" r:id="rId4"/>
    <p:sldId id="264" r:id="rId5"/>
    <p:sldId id="267" r:id="rId6"/>
    <p:sldId id="281" r:id="rId7"/>
    <p:sldId id="282" r:id="rId8"/>
    <p:sldId id="283" r:id="rId9"/>
    <p:sldId id="266" r:id="rId10"/>
    <p:sldId id="284" r:id="rId11"/>
    <p:sldId id="285" r:id="rId12"/>
    <p:sldId id="286" r:id="rId13"/>
    <p:sldId id="287" r:id="rId14"/>
    <p:sldId id="269" r:id="rId15"/>
    <p:sldId id="28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A9B63-4C38-6D46-A7C7-5D72CAE5089C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08FB0-973F-BE46-A972-191B7E50A2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95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"/>
              <a:buChar char="•"/>
            </a:pPr>
            <a:r>
              <a:rPr lang="fi-FI" dirty="0"/>
              <a:t>Jokaisen piirin tulee perustaa uusia klubeja.</a:t>
            </a:r>
          </a:p>
          <a:p>
            <a:pPr marL="285750" indent="-285750">
              <a:buFont typeface="Symbol"/>
              <a:buChar char="•"/>
            </a:pPr>
            <a:r>
              <a:rPr lang="fi-FI" dirty="0"/>
              <a:t>Jokaisen klubin on lisättävä uusia jäseniä.</a:t>
            </a:r>
          </a:p>
          <a:p>
            <a:pPr marL="285750" indent="-285750">
              <a:buFont typeface="Symbol"/>
              <a:buChar char="•"/>
            </a:pPr>
            <a:r>
              <a:rPr lang="fi-FI" dirty="0"/>
              <a:t>Jokaisessa vaalipiirissä on saavutettava positiivinen nettokasvu.</a:t>
            </a:r>
          </a:p>
          <a:p>
            <a:pPr marL="285750" indent="-285750">
              <a:buFont typeface="Symbol"/>
              <a:buChar char="•"/>
            </a:pPr>
            <a:r>
              <a:rPr lang="fi-FI" dirty="0"/>
              <a:t>Onnistuaksemme meidän on keskityttävä saamaan mukaan entistä moninaisempaa jäsenistöä, mukaan lukien naisia ja nuorempia lioneita, jotka voivat toteuttaa palveluamme tulevaisuudessa. </a:t>
            </a:r>
          </a:p>
          <a:p>
            <a:pPr marL="285750" indent="-285750">
              <a:buFont typeface="Symbol"/>
              <a:buChar char="•"/>
            </a:pPr>
            <a:r>
              <a:rPr lang="fi-FI" dirty="0"/>
              <a:t>Kuten puhuimme, MISSION 1.5 tekee meistä vahvempia kaikilla lionien tasoilla.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"/>
              <a:buChar char="•"/>
            </a:pPr>
            <a:r>
              <a:rPr lang="fi-FI" dirty="0"/>
              <a:t>Tavoitteidemme saavuttamiseksi tarvitsemme suunnitelman.</a:t>
            </a:r>
          </a:p>
          <a:p>
            <a:pPr marL="285750" indent="-285750">
              <a:buFont typeface="Symbol"/>
              <a:buChar char="•"/>
            </a:pPr>
            <a:r>
              <a:rPr lang="fi-FI" dirty="0"/>
              <a:t>Meidän on laadittava yksityiskohtainen suunnitelma, joka toimii meille, ja meidän on pantava se täytäntöön.</a:t>
            </a:r>
          </a:p>
          <a:p>
            <a:pPr marL="285750" indent="-285750">
              <a:buFont typeface="Symbol"/>
              <a:buChar char="•"/>
            </a:pPr>
            <a:r>
              <a:rPr lang="fi-FI" dirty="0"/>
              <a:t>MISSION 1.5 on helppo opettaa, se on muokattavissa ja kestävä. </a:t>
            </a:r>
          </a:p>
          <a:p>
            <a:pPr marL="285750" indent="-285750">
              <a:buFont typeface="Symbol"/>
              <a:buChar char="•"/>
            </a:pPr>
            <a:r>
              <a:rPr lang="fi-FI" dirty="0"/>
              <a:t>Sana "kestävä" on tärkeä. </a:t>
            </a:r>
          </a:p>
          <a:p>
            <a:pPr marL="285750" indent="-285750">
              <a:buFont typeface="Symbol"/>
              <a:buChar char="•"/>
            </a:pPr>
            <a:r>
              <a:rPr lang="fi-FI" dirty="0"/>
              <a:t>Se tarkoittaa, että työ, jota teemme MISSION 1.5 -aloitteen hyväksi, ei ainoastaan auta meitä saavuttamaan tavoitteemme, vaan se auttaa meitä jatkamaan kasvuamme myös vuoden 2027 jälkeen. </a:t>
            </a:r>
          </a:p>
          <a:p>
            <a:pPr marL="285750" indent="-285750">
              <a:buFont typeface="Symbol"/>
              <a:buChar char="•"/>
            </a:pPr>
            <a:r>
              <a:rPr lang="fi-FI" dirty="0"/>
              <a:t>HUOM MENEE KÄSI KÄDESSÄ OMAN STRATEGIAMME MUKAISEN KUTSU LIONIKSI –KAMPANJAN KANSSA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F6D64-E802-DE49-BB0C-5DF6C1ACA1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3A45CCD7-FF4D-B5AD-9247-396CAD86C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88F16992-48BC-EDA3-5CAE-E341C8F6E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75040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1043144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- Image" descr="Abstract white waves">
            <a:extLst>
              <a:ext uri="{FF2B5EF4-FFF2-40B4-BE49-F238E27FC236}">
                <a16:creationId xmlns:a16="http://schemas.microsoft.com/office/drawing/2014/main" id="{C8AD778D-B688-62AB-E55A-A37ABF8DA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92000">
                <a:srgbClr val="7A2582"/>
              </a:gs>
            </a:gsLst>
            <a:lin ang="3600000" scaled="0"/>
          </a:gradFill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E19719D2-3715-F25A-BE57-134E1620AE66}"/>
              </a:ext>
            </a:extLst>
          </p:cNvPr>
          <p:cNvSpPr/>
          <p:nvPr userDrawn="1"/>
        </p:nvSpPr>
        <p:spPr>
          <a:xfrm>
            <a:off x="4366719" y="2340858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14849B51-E105-5609-99C3-EB36498CE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48" y="2645655"/>
            <a:ext cx="9870660" cy="375507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1pPr>
            <a:lvl2pPr marL="309563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2pPr>
            <a:lvl3pPr marL="671513" indent="0" algn="ctr">
              <a:spcBef>
                <a:spcPts val="0"/>
              </a:spcBef>
              <a:spcAft>
                <a:spcPts val="300"/>
              </a:spcAft>
              <a:buNone/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02552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4pPr>
            <a:lvl5pPr marL="138747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E1534D65-961E-0EA7-4AAC-E62E6378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765" y="694660"/>
            <a:ext cx="11050821" cy="143894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206857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BFE9FA8-3928-BC74-906D-57CA8C98B8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9A90A453-3385-BDB7-85BB-3862E7410D92}"/>
              </a:ext>
            </a:extLst>
          </p:cNvPr>
          <p:cNvSpPr/>
          <p:nvPr userDrawn="1"/>
        </p:nvSpPr>
        <p:spPr>
          <a:xfrm>
            <a:off x="8320517" y="152400"/>
            <a:ext cx="3871482" cy="6705600"/>
          </a:xfrm>
          <a:custGeom>
            <a:avLst/>
            <a:gdLst>
              <a:gd name="connsiteX0" fmla="*/ 0 w 3871482"/>
              <a:gd name="connsiteY0" fmla="*/ 6705600 h 6705600"/>
              <a:gd name="connsiteX1" fmla="*/ 3871483 w 3871482"/>
              <a:gd name="connsiteY1" fmla="*/ 0 h 6705600"/>
              <a:gd name="connsiteX2" fmla="*/ 3871483 w 3871482"/>
              <a:gd name="connsiteY2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1482" h="6705600">
                <a:moveTo>
                  <a:pt x="0" y="6705600"/>
                </a:moveTo>
                <a:lnTo>
                  <a:pt x="3871483" y="0"/>
                </a:lnTo>
                <a:lnTo>
                  <a:pt x="3871483" y="6705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75790B04-EE34-400A-3074-239D5BC84C19}"/>
              </a:ext>
            </a:extLst>
          </p:cNvPr>
          <p:cNvSpPr/>
          <p:nvPr userDrawn="1"/>
        </p:nvSpPr>
        <p:spPr>
          <a:xfrm>
            <a:off x="9074702" y="1458686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E60DAB3-9FC8-6AA8-0EE6-0320B9D5B7E0}"/>
              </a:ext>
            </a:extLst>
          </p:cNvPr>
          <p:cNvSpPr/>
          <p:nvPr userDrawn="1"/>
        </p:nvSpPr>
        <p:spPr>
          <a:xfrm>
            <a:off x="9813174" y="2737757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5">
            <a:extLst>
              <a:ext uri="{FF2B5EF4-FFF2-40B4-BE49-F238E27FC236}">
                <a16:creationId xmlns:a16="http://schemas.microsoft.com/office/drawing/2014/main" id="{1F261DC1-5208-E0C6-1601-9D946B256081}"/>
              </a:ext>
            </a:extLst>
          </p:cNvPr>
          <p:cNvSpPr/>
          <p:nvPr userDrawn="1"/>
        </p:nvSpPr>
        <p:spPr>
          <a:xfrm rot="10800000">
            <a:off x="-1293" y="0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B6E4C4A9-22C6-5683-5422-E05B06687C14}"/>
              </a:ext>
            </a:extLst>
          </p:cNvPr>
          <p:cNvSpPr/>
          <p:nvPr userDrawn="1"/>
        </p:nvSpPr>
        <p:spPr>
          <a:xfrm rot="10800000">
            <a:off x="-3" y="0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age Number - White">
            <a:extLst>
              <a:ext uri="{FF2B5EF4-FFF2-40B4-BE49-F238E27FC236}">
                <a16:creationId xmlns:a16="http://schemas.microsoft.com/office/drawing/2014/main" id="{728EBE81-1323-CA1F-050E-7CA769F62C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5D332296-4925-5A3D-746D-3F22D1711FCC}"/>
              </a:ext>
            </a:extLst>
          </p:cNvPr>
          <p:cNvSpPr/>
          <p:nvPr userDrawn="1"/>
        </p:nvSpPr>
        <p:spPr>
          <a:xfrm>
            <a:off x="4632959" y="165853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678EDAE6-09CD-2C3C-BF4D-AEB03A0D1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3516"/>
            <a:ext cx="10515600" cy="615169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E843B1B2-C491-CFC2-A8C2-8A94E27AFD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9575" y="2352675"/>
            <a:ext cx="8810625" cy="43529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2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07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kaksi palsta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144692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1" y="183241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4719" y="182920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09EBDF3-0B9F-147A-3CF6-E731AF422779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22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kaksi palstaa2 - tiivis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9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404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70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192290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6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81583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2043277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6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22711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538513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454555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804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3421E4-BB61-6957-A497-816175E703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9285B"/>
              </a:gs>
              <a:gs pos="100000">
                <a:srgbClr val="0A5496"/>
              </a:gs>
              <a:gs pos="53000">
                <a:srgbClr val="5A3786"/>
              </a:gs>
              <a:gs pos="24000">
                <a:srgbClr val="732E81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63ECFDE5-847E-98B8-BC9D-EA8DE56CE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6" b="-770"/>
          <a:stretch/>
        </p:blipFill>
        <p:spPr>
          <a:xfrm>
            <a:off x="2753039" y="195681"/>
            <a:ext cx="6937768" cy="6591035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6B5E8F8A-CBFA-BFCA-5A5F-5B9511D944C1}"/>
              </a:ext>
            </a:extLst>
          </p:cNvPr>
          <p:cNvSpPr/>
          <p:nvPr userDrawn="1"/>
        </p:nvSpPr>
        <p:spPr>
          <a:xfrm>
            <a:off x="5496794" y="2691003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594B94B4-895A-A8E8-F7DA-DCA2C0088F4F}"/>
              </a:ext>
            </a:extLst>
          </p:cNvPr>
          <p:cNvSpPr/>
          <p:nvPr userDrawn="1"/>
        </p:nvSpPr>
        <p:spPr bwMode="auto">
          <a:xfrm>
            <a:off x="57416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CBC2C8C-1E09-3221-5A5E-B09D288AFD14}"/>
              </a:ext>
            </a:extLst>
          </p:cNvPr>
          <p:cNvSpPr/>
          <p:nvPr userDrawn="1"/>
        </p:nvSpPr>
        <p:spPr bwMode="auto">
          <a:xfrm>
            <a:off x="4440001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0B4A9358-7062-DFFB-A754-634969795564}"/>
              </a:ext>
            </a:extLst>
          </p:cNvPr>
          <p:cNvSpPr/>
          <p:nvPr userDrawn="1"/>
        </p:nvSpPr>
        <p:spPr bwMode="auto">
          <a:xfrm>
            <a:off x="830583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Otsikko 23">
            <a:extLst>
              <a:ext uri="{FF2B5EF4-FFF2-40B4-BE49-F238E27FC236}">
                <a16:creationId xmlns:a16="http://schemas.microsoft.com/office/drawing/2014/main" id="{B94CC91F-9540-60BF-1335-5A44FB024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2581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32619"/>
            <a:ext cx="10515600" cy="669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asiaa kuvaava teksti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CEC44792-0225-B8EE-2A42-D4FF03A796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195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5" name="Tekstin paikkamerkki 33">
            <a:extLst>
              <a:ext uri="{FF2B5EF4-FFF2-40B4-BE49-F238E27FC236}">
                <a16:creationId xmlns:a16="http://schemas.microsoft.com/office/drawing/2014/main" id="{3A350BC2-2019-F883-AB2B-A4DC8969E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562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6" name="Tekstin paikkamerkki 33">
            <a:extLst>
              <a:ext uri="{FF2B5EF4-FFF2-40B4-BE49-F238E27FC236}">
                <a16:creationId xmlns:a16="http://schemas.microsoft.com/office/drawing/2014/main" id="{0F89F40E-AA83-4422-C590-CEB6ECF1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7930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</p:spTree>
    <p:extLst>
      <p:ext uri="{BB962C8B-B14F-4D97-AF65-F5344CB8AC3E}">
        <p14:creationId xmlns:p14="http://schemas.microsoft.com/office/powerpoint/2010/main" val="68306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341F74C-85C4-EDC9-7F4F-4DB45C84E7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82B7F50D-8373-768B-498F-535F8AF37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FF07EFDC-2CFB-67DC-A170-C4E3322FA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0415" y="0"/>
            <a:ext cx="6858000" cy="6858000"/>
          </a:xfrm>
          <a:prstGeom prst="rect">
            <a:avLst/>
          </a:prstGeom>
        </p:spPr>
      </p:pic>
      <p:sp>
        <p:nvSpPr>
          <p:cNvPr id="8" name="Quote">
            <a:extLst>
              <a:ext uri="{FF2B5EF4-FFF2-40B4-BE49-F238E27FC236}">
                <a16:creationId xmlns:a16="http://schemas.microsoft.com/office/drawing/2014/main" id="{0FE92EA6-5E94-3E02-15CD-E9899789F83F}"/>
              </a:ext>
            </a:extLst>
          </p:cNvPr>
          <p:cNvSpPr/>
          <p:nvPr userDrawn="1"/>
        </p:nvSpPr>
        <p:spPr>
          <a:xfrm>
            <a:off x="838200" y="1143000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9" name="Quote">
            <a:extLst>
              <a:ext uri="{FF2B5EF4-FFF2-40B4-BE49-F238E27FC236}">
                <a16:creationId xmlns:a16="http://schemas.microsoft.com/office/drawing/2014/main" id="{3C4616A8-22A3-93D8-8218-9CA7AF341A1E}"/>
              </a:ext>
            </a:extLst>
          </p:cNvPr>
          <p:cNvSpPr/>
          <p:nvPr userDrawn="1"/>
        </p:nvSpPr>
        <p:spPr>
          <a:xfrm>
            <a:off x="9916281" y="4014626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5728" y="1917756"/>
            <a:ext cx="8520546" cy="30132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sitaatti tai nostolause</a:t>
            </a:r>
          </a:p>
        </p:txBody>
      </p:sp>
    </p:spTree>
    <p:extLst>
      <p:ext uri="{BB962C8B-B14F-4D97-AF65-F5344CB8AC3E}">
        <p14:creationId xmlns:p14="http://schemas.microsoft.com/office/powerpoint/2010/main" val="13393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Yellow Bar">
            <a:extLst>
              <a:ext uri="{FF2B5EF4-FFF2-40B4-BE49-F238E27FC236}">
                <a16:creationId xmlns:a16="http://schemas.microsoft.com/office/drawing/2014/main" id="{4C869A95-19A7-9D2B-768A-5E73CC34CDFE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8BF0F3BA-002D-7390-CCBB-C9DAF064F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12" name="Otsikko 6">
            <a:extLst>
              <a:ext uri="{FF2B5EF4-FFF2-40B4-BE49-F238E27FC236}">
                <a16:creationId xmlns:a16="http://schemas.microsoft.com/office/drawing/2014/main" id="{3A09523D-4055-2150-A7D6-8AFDE6A20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5D7801BF-FBE2-6105-AAFD-83BA932E0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23" name="Tekstin paikkamerkki 21">
            <a:extLst>
              <a:ext uri="{FF2B5EF4-FFF2-40B4-BE49-F238E27FC236}">
                <a16:creationId xmlns:a16="http://schemas.microsoft.com/office/drawing/2014/main" id="{FF17FCE7-54A5-DB09-1AFC-FA319480D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81211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1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721595"/>
            <a:ext cx="10833904" cy="457201"/>
          </a:xfrm>
          <a:prstGeom prst="rect">
            <a:avLst/>
          </a:prstGeom>
        </p:spPr>
        <p:txBody>
          <a:bodyPr tIns="0" bIns="0" anchor="b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CAAE797-7168-A01F-CA5B-8DF7C7607D71}"/>
              </a:ext>
            </a:extLst>
          </p:cNvPr>
          <p:cNvSpPr/>
          <p:nvPr userDrawn="1"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20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9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4A5308DE-FB02-A513-42C7-5F184BC17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925FD98F-C9B6-2305-5DFF-273461AFBB23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A02C2A51-34FC-0E07-3621-852F4566DF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 descr="lionlogo_white.eps">
            <a:extLst>
              <a:ext uri="{FF2B5EF4-FFF2-40B4-BE49-F238E27FC236}">
                <a16:creationId xmlns:a16="http://schemas.microsoft.com/office/drawing/2014/main" id="{907A7210-02FF-0AC0-2553-22D283B79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804" y="1030084"/>
            <a:ext cx="2013656" cy="1964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4E1994-E9EB-40E8-B641-8D0794904B66}"/>
              </a:ext>
            </a:extLst>
          </p:cNvPr>
          <p:cNvSpPr txBox="1">
            <a:spLocks/>
          </p:cNvSpPr>
          <p:nvPr userDrawn="1"/>
        </p:nvSpPr>
        <p:spPr>
          <a:xfrm>
            <a:off x="2238249" y="3658676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Kiitos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Tack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E27E6-FF77-AFF5-28D4-64777417AC15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68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63C8B84A-DAEB-065D-1E63-2EA99494662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937" y="1582801"/>
            <a:ext cx="6831400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5FE4F1EB-7950-ED4F-8FC1-A2F2B201A0D9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E01B6F40-69EE-03B0-42AE-EC37ADC04256}"/>
              </a:ext>
            </a:extLst>
          </p:cNvPr>
          <p:cNvSpPr/>
          <p:nvPr userDrawn="1"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A76CB653-655A-3666-8935-8DB8B03B67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550D958D-A682-773C-3A99-3CD8847C4E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541" y="4495800"/>
            <a:ext cx="1751259" cy="1708354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176A77F2-FACC-59DA-4678-D77AD33BB4A8}"/>
              </a:ext>
            </a:extLst>
          </p:cNvPr>
          <p:cNvSpPr/>
          <p:nvPr userDrawn="1"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A5F31EF8-2FAC-1B19-29F6-6AD130B91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3001963"/>
            <a:ext cx="5303600" cy="2436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Alaotsikkoteksti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pidempikin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33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53E35-B050-2D89-7271-0F5E2B60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FF0D0-2D90-0D4D-A93B-3E52D7129706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E8CB9-00A7-5814-B92F-33CBBCA4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DA7-0B78-09F6-8B59-566A5B5E6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FF1-40FC-6D4F-9AB2-8AC4832A3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A351C301-ADE9-F1ED-C7A6-956664C44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4" name="Tekstin paikkamerkki 20">
            <a:extLst>
              <a:ext uri="{FF2B5EF4-FFF2-40B4-BE49-F238E27FC236}">
                <a16:creationId xmlns:a16="http://schemas.microsoft.com/office/drawing/2014/main" id="{27708CFF-536C-F3ED-F7C7-75BBC5E3AE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12727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Yellow Bar">
            <a:extLst>
              <a:ext uri="{FF2B5EF4-FFF2-40B4-BE49-F238E27FC236}">
                <a16:creationId xmlns:a16="http://schemas.microsoft.com/office/drawing/2014/main" id="{B184B5AA-F809-F898-4CB0-A1774F4DF356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281E7807-080A-C0D9-D0E0-7517D1B13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8" name="Otsikko 6">
            <a:extLst>
              <a:ext uri="{FF2B5EF4-FFF2-40B4-BE49-F238E27FC236}">
                <a16:creationId xmlns:a16="http://schemas.microsoft.com/office/drawing/2014/main" id="{F5FB58E0-E7FF-FBAD-04EB-462F98B52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14BD8CBE-193A-42D4-D6C8-4944B6E05F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11" name="Tekstin paikkamerkki 21">
            <a:extLst>
              <a:ext uri="{FF2B5EF4-FFF2-40B4-BE49-F238E27FC236}">
                <a16:creationId xmlns:a16="http://schemas.microsoft.com/office/drawing/2014/main" id="{4D120F34-C31A-F5CF-0E6C-9D8CE1876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14799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- Image" descr="Group of young people huddling in gym">
            <a:extLst>
              <a:ext uri="{FF2B5EF4-FFF2-40B4-BE49-F238E27FC236}">
                <a16:creationId xmlns:a16="http://schemas.microsoft.com/office/drawing/2014/main" id="{30302475-B2D8-4217-8E2E-2FE1F507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86000">
                <a:srgbClr val="7A2582"/>
              </a:gs>
            </a:gsLst>
            <a:lin ang="18600000" scaled="0"/>
          </a:gradFill>
        </p:spPr>
      </p:pic>
      <p:sp>
        <p:nvSpPr>
          <p:cNvPr id="19" name="Yellow Bar">
            <a:extLst>
              <a:ext uri="{FF2B5EF4-FFF2-40B4-BE49-F238E27FC236}">
                <a16:creationId xmlns:a16="http://schemas.microsoft.com/office/drawing/2014/main" id="{DFD46436-3932-79C9-73B8-2BFA9FEC11DE}"/>
              </a:ext>
            </a:extLst>
          </p:cNvPr>
          <p:cNvSpPr/>
          <p:nvPr userDrawn="1"/>
        </p:nvSpPr>
        <p:spPr>
          <a:xfrm>
            <a:off x="4366719" y="3497120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22" name="Page Number - White">
            <a:extLst>
              <a:ext uri="{FF2B5EF4-FFF2-40B4-BE49-F238E27FC236}">
                <a16:creationId xmlns:a16="http://schemas.microsoft.com/office/drawing/2014/main" id="{A40DDEDD-90DA-5150-88C6-09C6531064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813" y="2417523"/>
            <a:ext cx="11886374" cy="97076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33" name="Tekstin paikkamerkki 31">
            <a:extLst>
              <a:ext uri="{FF2B5EF4-FFF2-40B4-BE49-F238E27FC236}">
                <a16:creationId xmlns:a16="http://schemas.microsoft.com/office/drawing/2014/main" id="{7D7440D9-3BB5-7FD4-3FA2-474C3A74F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991" y="3949220"/>
            <a:ext cx="11886374" cy="885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Tehosteteksti</a:t>
            </a:r>
          </a:p>
        </p:txBody>
      </p:sp>
    </p:spTree>
    <p:extLst>
      <p:ext uri="{BB962C8B-B14F-4D97-AF65-F5344CB8AC3E}">
        <p14:creationId xmlns:p14="http://schemas.microsoft.com/office/powerpoint/2010/main" val="258693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FAC7185D-AB02-8D37-E710-60E06E266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338D"/>
              </a:gs>
              <a:gs pos="1000">
                <a:srgbClr val="7A2582"/>
              </a:gs>
            </a:gsLst>
            <a:lin ang="18600000" scaled="0"/>
          </a:gradFill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856A1E1-4D3C-DA64-86A1-535C0C55A439}"/>
              </a:ext>
            </a:extLst>
          </p:cNvPr>
          <p:cNvSpPr/>
          <p:nvPr userDrawn="1"/>
        </p:nvSpPr>
        <p:spPr>
          <a:xfrm>
            <a:off x="6719908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E608A93-E7B4-1F5F-4F04-68BD0833E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91400" y="2057400"/>
            <a:ext cx="2491108" cy="2366552"/>
          </a:xfrm>
          <a:prstGeom prst="rect">
            <a:avLst/>
          </a:prstGeom>
        </p:spPr>
      </p:pic>
      <p:sp>
        <p:nvSpPr>
          <p:cNvPr id="6" name="Page Number - Blue">
            <a:extLst>
              <a:ext uri="{FF2B5EF4-FFF2-40B4-BE49-F238E27FC236}">
                <a16:creationId xmlns:a16="http://schemas.microsoft.com/office/drawing/2014/main" id="{9E506CF8-94E2-94BA-3B61-FC166FE4FF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B58136E5-A76B-62FB-8804-86AF5ED907B5}"/>
              </a:ext>
            </a:extLst>
          </p:cNvPr>
          <p:cNvSpPr/>
          <p:nvPr userDrawn="1"/>
        </p:nvSpPr>
        <p:spPr>
          <a:xfrm>
            <a:off x="1069244" y="3733800"/>
            <a:ext cx="2359756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8554" y="2728974"/>
            <a:ext cx="6373942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41795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63C8B84A-DAEB-065D-1E63-2EA99494662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937" y="1582801"/>
            <a:ext cx="6831400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5FE4F1EB-7950-ED4F-8FC1-A2F2B201A0D9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E01B6F40-69EE-03B0-42AE-EC37ADC04256}"/>
              </a:ext>
            </a:extLst>
          </p:cNvPr>
          <p:cNvSpPr/>
          <p:nvPr userDrawn="1"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A76CB653-655A-3666-8935-8DB8B03B67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550D958D-A682-773C-3A99-3CD8847C4E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541" y="4495800"/>
            <a:ext cx="1751259" cy="1708354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176A77F2-FACC-59DA-4678-D77AD33BB4A8}"/>
              </a:ext>
            </a:extLst>
          </p:cNvPr>
          <p:cNvSpPr/>
          <p:nvPr userDrawn="1"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A5F31EF8-2FAC-1B19-29F6-6AD130B91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3001963"/>
            <a:ext cx="5303600" cy="2436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Alaotsikkoteksti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pidempikin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35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0" y="831600"/>
            <a:ext cx="10511481" cy="6168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0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56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C6D671E-678A-4D73-EC65-7C94077E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5E5911-621B-1496-F8EA-1282E374A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336" y="1825625"/>
            <a:ext cx="100684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5884CC-9DE4-DABF-83B3-47DA57C91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40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1DE6B2-30BB-461E-B19B-AB18459CD051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122B1B-1DF5-5B43-D523-1917414E6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562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F91E6A-B320-A305-DD4E-379C721D0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17804-4FB7-485E-869C-1CB30D7CEDF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60B2953-77FB-6FC7-24B8-9CCCA7A30B5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8" y="5711122"/>
            <a:ext cx="1046306" cy="9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61" r:id="rId4"/>
    <p:sldLayoutId id="2147483662" r:id="rId5"/>
    <p:sldLayoutId id="2147483673" r:id="rId6"/>
    <p:sldLayoutId id="2147483674" r:id="rId7"/>
    <p:sldLayoutId id="2147483672" r:id="rId8"/>
    <p:sldLayoutId id="2147483677" r:id="rId9"/>
    <p:sldLayoutId id="2147483676" r:id="rId10"/>
    <p:sldLayoutId id="2147483664" r:id="rId11"/>
    <p:sldLayoutId id="2147483665" r:id="rId12"/>
    <p:sldLayoutId id="2147483669" r:id="rId13"/>
    <p:sldLayoutId id="2147483675" r:id="rId14"/>
    <p:sldLayoutId id="2147483663" r:id="rId15"/>
    <p:sldLayoutId id="2147483670" r:id="rId16"/>
    <p:sldLayoutId id="2147483666" r:id="rId17"/>
    <p:sldLayoutId id="2147483668" r:id="rId18"/>
    <p:sldLayoutId id="2147483679" r:id="rId19"/>
    <p:sldLayoutId id="2147483671" r:id="rId20"/>
    <p:sldLayoutId id="2147483678" r:id="rId21"/>
    <p:sldLayoutId id="2147483680" r:id="rId22"/>
    <p:sldLayoutId id="2147483667" r:id="rId23"/>
    <p:sldLayoutId id="2147483683" r:id="rId24"/>
    <p:sldLayoutId id="214748368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emf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D3A5317-F349-5535-A4B1-9BBB698E0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5100" y="5238093"/>
            <a:ext cx="11281788" cy="1016108"/>
          </a:xfrm>
        </p:spPr>
        <p:txBody>
          <a:bodyPr>
            <a:normAutofit/>
          </a:bodyPr>
          <a:lstStyle/>
          <a:p>
            <a:r>
              <a:rPr lang="fi-FI" sz="3600" dirty="0"/>
              <a:t>GMT-valmennus </a:t>
            </a:r>
            <a:r>
              <a:rPr lang="fi-FI" sz="3600" dirty="0" err="1"/>
              <a:t>Messilä</a:t>
            </a:r>
            <a:r>
              <a:rPr lang="fi-FI" sz="3600" dirty="0"/>
              <a:t> 14.4.24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419C4E-8057-1C78-3B0F-6161B82EB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777" y="5884565"/>
            <a:ext cx="10630434" cy="973435"/>
          </a:xfrm>
        </p:spPr>
        <p:txBody>
          <a:bodyPr/>
          <a:lstStyle/>
          <a:p>
            <a:r>
              <a:rPr lang="fi-FI" dirty="0"/>
              <a:t>GAT-aluejohtaja Sanna Mustonen &amp; MD-GMT Hannu Ojala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3F77B45-9D0F-6B44-ABDA-D70053D2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561" y="3626856"/>
            <a:ext cx="7924801" cy="14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7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69A44-C4BE-B4EA-DB89-97556322C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Tehtävä 2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3C4EC7-AC20-0E8D-8E37-29B56F144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5188" y="3001962"/>
            <a:ext cx="5303600" cy="3479519"/>
          </a:xfrm>
        </p:spPr>
        <p:txBody>
          <a:bodyPr>
            <a:normAutofit fontScale="55000" lnSpcReduction="20000"/>
          </a:bodyPr>
          <a:lstStyle/>
          <a:p>
            <a:r>
              <a:rPr lang="fi-FI" dirty="0"/>
              <a:t>Valitkaa klubille kaksi kehityskohdetta tulevalle kaudelle. Vähintään toisen näistä on oltava jäsenyyteen liittyvä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Vahvuuden hyödyntäminen tai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Heikkouden vahvistaminen tai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Mahdollisuuteen tarttuminen tai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Uhan poistaminen</a:t>
            </a:r>
          </a:p>
          <a:p>
            <a:r>
              <a:rPr lang="fi-FI" dirty="0"/>
              <a:t>Muodostakaa täsmällinen tavoitelause kummallekin kehityskohteelle</a:t>
            </a:r>
          </a:p>
          <a:p>
            <a:r>
              <a:rPr lang="fi-FI" dirty="0"/>
              <a:t>esim. ”Klubi on ottanut kolme uutta jäsentä 31.3.25 mennessä” tai ”Klubi on yhteydessä lohkon muihin klubeihin 31.8.24 mennessä ja suunnittelee ja toteuttaa uuden yhteisaktiviteetin kauden loppuun mennessä”</a:t>
            </a:r>
          </a:p>
          <a:p>
            <a:r>
              <a:rPr lang="fi-FI" dirty="0"/>
              <a:t>Tehkää toimintasuunnitelma näille tavoitteille</a:t>
            </a:r>
          </a:p>
        </p:txBody>
      </p:sp>
    </p:spTree>
    <p:extLst>
      <p:ext uri="{BB962C8B-B14F-4D97-AF65-F5344CB8AC3E}">
        <p14:creationId xmlns:p14="http://schemas.microsoft.com/office/powerpoint/2010/main" val="263338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51D4A84-CB31-126A-B3A5-48D3E569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Huomioita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8389E5F-91AD-4039-09E4-7B677616DC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Tärkeää, että klubi itse valitsee kehityskohteensa</a:t>
            </a:r>
          </a:p>
          <a:p>
            <a:pPr lvl="1"/>
            <a:r>
              <a:rPr lang="fi-FI" dirty="0"/>
              <a:t>Joskus riittää yksikin kohde ensimmäiselle vuodelle</a:t>
            </a:r>
          </a:p>
          <a:p>
            <a:pPr lvl="1"/>
            <a:r>
              <a:rPr lang="fi-FI" dirty="0"/>
              <a:t>Prosessi on jatkuva ja kehitystyö jatkuu kaudesta toiseen</a:t>
            </a:r>
          </a:p>
          <a:p>
            <a:r>
              <a:rPr lang="fi-FI" dirty="0"/>
              <a:t>Pajan vetäjän pitää varautua hyvin erilaisiin tarpeisiin</a:t>
            </a:r>
          </a:p>
          <a:p>
            <a:pPr lvl="1"/>
            <a:r>
              <a:rPr lang="fi-FI" dirty="0"/>
              <a:t>Materiaalien ja ihmisten hyödyntäminen</a:t>
            </a:r>
          </a:p>
          <a:p>
            <a:pPr lvl="1"/>
            <a:endParaRPr lang="fi-FI" dirty="0"/>
          </a:p>
          <a:p>
            <a:r>
              <a:rPr lang="fi-FI" dirty="0"/>
              <a:t>Seuranta &amp; avun tarve jatkossa</a:t>
            </a:r>
          </a:p>
        </p:txBody>
      </p:sp>
    </p:spTree>
    <p:extLst>
      <p:ext uri="{BB962C8B-B14F-4D97-AF65-F5344CB8AC3E}">
        <p14:creationId xmlns:p14="http://schemas.microsoft.com/office/powerpoint/2010/main" val="4125376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69A44-C4BE-B4EA-DB89-97556322C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Ryhmätyö 2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3C4EC7-AC20-0E8D-8E37-29B56F144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Piirin työpaja klubeille</a:t>
            </a:r>
          </a:p>
          <a:p>
            <a:r>
              <a:rPr lang="fi-FI" dirty="0"/>
              <a:t>Jäsensuunnitelma</a:t>
            </a:r>
          </a:p>
        </p:txBody>
      </p:sp>
    </p:spTree>
    <p:extLst>
      <p:ext uri="{BB962C8B-B14F-4D97-AF65-F5344CB8AC3E}">
        <p14:creationId xmlns:p14="http://schemas.microsoft.com/office/powerpoint/2010/main" val="415074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51D4A84-CB31-126A-B3A5-48D3E569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Jäsensuunnitelma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8389E5F-91AD-4039-09E4-7B677616DC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8587" y="2505075"/>
            <a:ext cx="8810625" cy="4352925"/>
          </a:xfrm>
        </p:spPr>
        <p:txBody>
          <a:bodyPr/>
          <a:lstStyle/>
          <a:p>
            <a:r>
              <a:rPr lang="fi-FI" dirty="0"/>
              <a:t>A) Liiton jäsenkyselyn tulosten läpikäynti</a:t>
            </a:r>
          </a:p>
          <a:p>
            <a:pPr lvl="1"/>
            <a:r>
              <a:rPr lang="fi-FI" dirty="0"/>
              <a:t>1 tai 2 kehityskohdetta seuraavalle vuodelle toteutukseen</a:t>
            </a:r>
          </a:p>
          <a:p>
            <a:r>
              <a:rPr lang="fi-FI" dirty="0"/>
              <a:t>B) Klubin oma analyysi, jos ei vastauksia käytettävissä</a:t>
            </a:r>
          </a:p>
          <a:p>
            <a:endParaRPr lang="fi-FI" dirty="0"/>
          </a:p>
          <a:p>
            <a:r>
              <a:rPr lang="fi-FI" dirty="0"/>
              <a:t>Tyytyväisyys jäsentilanteeseen?</a:t>
            </a:r>
          </a:p>
          <a:p>
            <a:pPr lvl="1"/>
            <a:r>
              <a:rPr lang="fi-FI" dirty="0"/>
              <a:t>Halu kasvaa? </a:t>
            </a:r>
          </a:p>
          <a:p>
            <a:pPr lvl="1"/>
            <a:r>
              <a:rPr lang="fi-FI" dirty="0"/>
              <a:t>Halu ottaa uusia jäseniä?</a:t>
            </a:r>
          </a:p>
          <a:p>
            <a:r>
              <a:rPr lang="fi-FI" dirty="0"/>
              <a:t>Suunnitelma </a:t>
            </a:r>
          </a:p>
          <a:p>
            <a:pPr lvl="1"/>
            <a:r>
              <a:rPr lang="fi-FI" dirty="0"/>
              <a:t>Montako uutta jäsentä tavoitteena 1v, 2v, 5v kuluttua</a:t>
            </a:r>
          </a:p>
          <a:p>
            <a:pPr lvl="1"/>
            <a:r>
              <a:rPr lang="fi-FI" dirty="0"/>
              <a:t>Mistä jäseniä lähdetään etsimään?</a:t>
            </a:r>
          </a:p>
          <a:p>
            <a:pPr lvl="1"/>
            <a:r>
              <a:rPr lang="fi-FI" dirty="0"/>
              <a:t>Jäsenhankintatilaisuudet/keinot</a:t>
            </a:r>
          </a:p>
          <a:p>
            <a:pPr lvl="1"/>
            <a:r>
              <a:rPr lang="fi-FI" dirty="0"/>
              <a:t>Kutsu </a:t>
            </a:r>
            <a:r>
              <a:rPr lang="fi-FI" dirty="0" err="1"/>
              <a:t>lioniksi</a:t>
            </a:r>
            <a:r>
              <a:rPr lang="fi-FI" dirty="0"/>
              <a:t> – kampanja oman klubin kohdalla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601804C-9C18-1645-A350-98BEE0B43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712" y="3634068"/>
            <a:ext cx="2489288" cy="3223932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B70E098-0976-C343-8AAE-56ADCE115145}"/>
              </a:ext>
            </a:extLst>
          </p:cNvPr>
          <p:cNvSpPr txBox="1"/>
          <p:nvPr/>
        </p:nvSpPr>
        <p:spPr>
          <a:xfrm>
            <a:off x="10546976" y="2827039"/>
            <a:ext cx="1613647" cy="101566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/>
            <a:r>
              <a:rPr lang="fi-FI" sz="2000" kern="0" dirty="0">
                <a:solidFill>
                  <a:srgbClr val="EBB700"/>
                </a:solidFill>
              </a:rPr>
              <a:t>Hyödynnä erityisesti</a:t>
            </a:r>
          </a:p>
          <a:p>
            <a:pPr algn="l"/>
            <a:r>
              <a:rPr lang="fi-FI" sz="2000" kern="0" dirty="0">
                <a:solidFill>
                  <a:srgbClr val="EBB700"/>
                </a:solidFill>
              </a:rPr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3853496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51D4A84-CB31-126A-B3A5-48D3E569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klubien kehittäminen -työpajat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8389E5F-91AD-4039-09E4-7B677616DC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67435" y="2505075"/>
            <a:ext cx="10408023" cy="4352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err="1"/>
              <a:t>Klubin</a:t>
            </a:r>
            <a:r>
              <a:rPr lang="it-IT" dirty="0"/>
              <a:t> </a:t>
            </a:r>
            <a:r>
              <a:rPr lang="it-IT" dirty="0" err="1"/>
              <a:t>perustamisen</a:t>
            </a:r>
            <a:r>
              <a:rPr lang="it-IT" dirty="0"/>
              <a:t> </a:t>
            </a:r>
            <a:r>
              <a:rPr lang="it-IT" dirty="0" err="1"/>
              <a:t>ymmärtäminen</a:t>
            </a:r>
            <a:r>
              <a:rPr lang="it-IT" dirty="0"/>
              <a:t> </a:t>
            </a:r>
            <a:r>
              <a:rPr lang="it-IT" dirty="0" err="1"/>
              <a:t>ja</a:t>
            </a:r>
            <a:r>
              <a:rPr lang="it-IT" dirty="0"/>
              <a:t> </a:t>
            </a:r>
            <a:r>
              <a:rPr lang="it-IT" dirty="0" err="1"/>
              <a:t>tiimin</a:t>
            </a:r>
            <a:r>
              <a:rPr lang="it-IT" dirty="0"/>
              <a:t> </a:t>
            </a:r>
            <a:r>
              <a:rPr lang="it-IT" dirty="0" err="1"/>
              <a:t>kehittäminen</a:t>
            </a:r>
            <a:r>
              <a:rPr lang="it-IT" dirty="0"/>
              <a:t>: 25.4.24 19.00</a:t>
            </a:r>
            <a:endParaRPr lang="fi-FI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Mahdollisuuksien</a:t>
            </a:r>
            <a:r>
              <a:rPr lang="it-IT" dirty="0"/>
              <a:t> </a:t>
            </a:r>
            <a:r>
              <a:rPr lang="it-IT" dirty="0" err="1"/>
              <a:t>kartoittaminen</a:t>
            </a:r>
            <a:r>
              <a:rPr lang="it-IT" dirty="0"/>
              <a:t> </a:t>
            </a:r>
            <a:r>
              <a:rPr lang="it-IT" dirty="0" err="1"/>
              <a:t>alueilla</a:t>
            </a:r>
            <a:r>
              <a:rPr lang="it-IT" dirty="0"/>
              <a:t>: 2.5.24 19.00</a:t>
            </a:r>
            <a:endParaRPr lang="fi-FI" dirty="0"/>
          </a:p>
          <a:p>
            <a:pPr marL="0" indent="0">
              <a:buNone/>
            </a:pPr>
            <a:r>
              <a:rPr lang="it-IT" dirty="0"/>
              <a:t> </a:t>
            </a:r>
            <a:endParaRPr lang="fi-FI" dirty="0"/>
          </a:p>
          <a:p>
            <a:pPr marL="0" indent="0">
              <a:buNone/>
            </a:pPr>
            <a:r>
              <a:rPr lang="it-IT" dirty="0" err="1"/>
              <a:t>Uuden</a:t>
            </a:r>
            <a:r>
              <a:rPr lang="it-IT" dirty="0"/>
              <a:t> </a:t>
            </a:r>
            <a:r>
              <a:rPr lang="it-IT" dirty="0" err="1"/>
              <a:t>klubin</a:t>
            </a:r>
            <a:r>
              <a:rPr lang="it-IT" dirty="0"/>
              <a:t> </a:t>
            </a:r>
            <a:r>
              <a:rPr lang="it-IT" dirty="0" err="1"/>
              <a:t>mainostaminen</a:t>
            </a:r>
            <a:r>
              <a:rPr lang="it-IT" dirty="0"/>
              <a:t> </a:t>
            </a:r>
            <a:r>
              <a:rPr lang="it-IT" dirty="0" err="1"/>
              <a:t>ja</a:t>
            </a:r>
            <a:r>
              <a:rPr lang="it-IT" dirty="0"/>
              <a:t> </a:t>
            </a:r>
            <a:r>
              <a:rPr lang="it-IT" dirty="0" err="1"/>
              <a:t>jäsenhankinta</a:t>
            </a:r>
            <a:r>
              <a:rPr lang="it-IT" dirty="0"/>
              <a:t>: 16.5.24 19.00  </a:t>
            </a:r>
            <a:endParaRPr lang="fi-FI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Tiedotus</a:t>
            </a:r>
            <a:r>
              <a:rPr lang="it-IT" dirty="0"/>
              <a:t>- </a:t>
            </a:r>
            <a:r>
              <a:rPr lang="it-IT" dirty="0" err="1"/>
              <a:t>ja</a:t>
            </a:r>
            <a:r>
              <a:rPr lang="it-IT" dirty="0"/>
              <a:t> </a:t>
            </a:r>
            <a:r>
              <a:rPr lang="it-IT" dirty="0" err="1"/>
              <a:t>järjestäytymiskokoukset</a:t>
            </a:r>
            <a:r>
              <a:rPr lang="it-IT" dirty="0"/>
              <a:t>: 23.5.24 19.00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Perustamiseen</a:t>
            </a:r>
            <a:r>
              <a:rPr lang="it-IT" dirty="0"/>
              <a:t> </a:t>
            </a:r>
            <a:r>
              <a:rPr lang="it-IT" dirty="0" err="1"/>
              <a:t>liittyvät</a:t>
            </a:r>
            <a:r>
              <a:rPr lang="it-IT" dirty="0"/>
              <a:t> </a:t>
            </a:r>
            <a:r>
              <a:rPr lang="it-IT" dirty="0" err="1"/>
              <a:t>tiedot</a:t>
            </a:r>
            <a:r>
              <a:rPr lang="it-IT" dirty="0"/>
              <a:t>, </a:t>
            </a:r>
            <a:r>
              <a:rPr lang="it-IT" dirty="0" err="1"/>
              <a:t>palkinnot</a:t>
            </a:r>
            <a:r>
              <a:rPr lang="it-IT" dirty="0"/>
              <a:t> </a:t>
            </a:r>
            <a:r>
              <a:rPr lang="it-IT" dirty="0" err="1"/>
              <a:t>ja</a:t>
            </a:r>
            <a:r>
              <a:rPr lang="it-IT" dirty="0"/>
              <a:t> </a:t>
            </a:r>
            <a:r>
              <a:rPr lang="it-IT" dirty="0" err="1"/>
              <a:t>resurssit</a:t>
            </a:r>
            <a:r>
              <a:rPr lang="it-IT" dirty="0"/>
              <a:t>: 30.5.24 19.00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412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13472AB-654F-E389-CECB-890A349EA0D9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0D63527-440B-AA3C-E9D7-1B16B182F15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7A2582"/>
                </a:gs>
                <a:gs pos="98000">
                  <a:srgbClr val="00338D"/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Open Sans Regular" charset="0"/>
              </a:endParaRP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C3025EB-A1FD-0196-1D69-A6B08E11D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>
              <a:off x="8071756" y="-2"/>
              <a:ext cx="4120243" cy="4120243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25FE14C5-1F1E-FC8D-7F79-00D386C19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 flipH="1" flipV="1">
              <a:off x="6705599" y="1371599"/>
              <a:ext cx="5486401" cy="5486401"/>
            </a:xfrm>
            <a:prstGeom prst="rect">
              <a:avLst/>
            </a:prstGeom>
          </p:spPr>
        </p:pic>
      </p:grpSp>
      <p:sp>
        <p:nvSpPr>
          <p:cNvPr id="3" name="Body Copy">
            <a:extLst>
              <a:ext uri="{FF2B5EF4-FFF2-40B4-BE49-F238E27FC236}">
                <a16:creationId xmlns:a16="http://schemas.microsoft.com/office/drawing/2014/main" id="{4D72A53E-AF37-4895-68AC-D5141F70D561}"/>
              </a:ext>
            </a:extLst>
          </p:cNvPr>
          <p:cNvSpPr txBox="1">
            <a:spLocks/>
          </p:cNvSpPr>
          <p:nvPr/>
        </p:nvSpPr>
        <p:spPr>
          <a:xfrm>
            <a:off x="603530" y="173743"/>
            <a:ext cx="11261049" cy="101320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  <a:defRPr/>
            </a:pPr>
            <a:br>
              <a:rPr lang="fi-FI" sz="5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</a:br>
            <a:r>
              <a:rPr lang="fi-FI" sz="5000" b="1" i="0" u="none" strike="noStrike" cap="none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Tavoite ja päämäärät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DFC681-3B3C-8707-2F40-199CF1D9EC7B}"/>
              </a:ext>
            </a:extLst>
          </p:cNvPr>
          <p:cNvSpPr txBox="1"/>
          <p:nvPr/>
        </p:nvSpPr>
        <p:spPr>
          <a:xfrm>
            <a:off x="603530" y="2082580"/>
            <a:ext cx="10903155" cy="43858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35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Lions Clubs International saavuttaa</a:t>
            </a:r>
          </a:p>
          <a:p>
            <a:r>
              <a:rPr lang="fi-FI" sz="35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1,5 miljoonaa jäsentä maailmanlaajuisesti</a:t>
            </a:r>
          </a:p>
          <a:p>
            <a:r>
              <a:rPr lang="fi-FI" sz="35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1. heinäkuuta 2027 mennessä</a:t>
            </a:r>
          </a:p>
          <a:p>
            <a:endParaRPr lang="en-US" sz="22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BB700"/>
              </a:buClr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Kaikissa piireissä perustetaan uusia klubeja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BB700"/>
              </a:buClr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Kaikki klubit ottavat uusia jäseniä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BB700"/>
              </a:buClr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Kaikissa vaalipiireissä on positiivinen nettokasvu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BB700"/>
              </a:buClr>
            </a:pPr>
            <a:endParaRPr lang="fi-FI" sz="22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pPr>
              <a:spcAft>
                <a:spcPts val="600"/>
              </a:spcAft>
              <a:buClr>
                <a:srgbClr val="EBB700"/>
              </a:buClr>
            </a:pPr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Piirin tulisi toteuttaa alueellisia strategioita, jotta ne pystyvät saamaan monipuolisen jäsenistön, mukaan lukien naisjäseniä ja nuoria </a:t>
            </a:r>
            <a:r>
              <a:rPr lang="fi-FI" sz="2200" dirty="0" err="1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lioneita</a:t>
            </a:r>
            <a:endParaRPr lang="fi-FI" sz="22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6" name="Page Number - White">
            <a:extLst>
              <a:ext uri="{FF2B5EF4-FFF2-40B4-BE49-F238E27FC236}">
                <a16:creationId xmlns:a16="http://schemas.microsoft.com/office/drawing/2014/main" id="{EFCEAAB5-AC67-71BB-66E6-D7C299BF8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22A6B3-C510-8148-55DC-6DF2396DA1B2}"/>
              </a:ext>
            </a:extLst>
          </p:cNvPr>
          <p:cNvGrpSpPr/>
          <p:nvPr/>
        </p:nvGrpSpPr>
        <p:grpSpPr>
          <a:xfrm>
            <a:off x="0" y="0"/>
            <a:ext cx="12192000" cy="457200"/>
            <a:chOff x="0" y="0"/>
            <a:chExt cx="12192000" cy="45720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412BB7-04DA-B8D0-08B9-0C7E85E1849A}"/>
                </a:ext>
              </a:extLst>
            </p:cNvPr>
            <p:cNvGrpSpPr/>
            <p:nvPr/>
          </p:nvGrpSpPr>
          <p:grpSpPr>
            <a:xfrm>
              <a:off x="0" y="0"/>
              <a:ext cx="12188952" cy="457200"/>
              <a:chOff x="0" y="0"/>
              <a:chExt cx="12188952" cy="457200"/>
            </a:xfrm>
          </p:grpSpPr>
          <p:sp>
            <p:nvSpPr>
              <p:cNvPr id="20" name="Background - Solid">
                <a:extLst>
                  <a:ext uri="{FF2B5EF4-FFF2-40B4-BE49-F238E27FC236}">
                    <a16:creationId xmlns:a16="http://schemas.microsoft.com/office/drawing/2014/main" id="{8FB74784-541F-C47B-6200-A5C432CDF324}"/>
                  </a:ext>
                </a:extLst>
              </p:cNvPr>
              <p:cNvSpPr/>
              <p:nvPr/>
            </p:nvSpPr>
            <p:spPr>
              <a:xfrm>
                <a:off x="0" y="0"/>
                <a:ext cx="12188952" cy="457200"/>
              </a:xfrm>
              <a:prstGeom prst="rect">
                <a:avLst/>
              </a:prstGeom>
              <a:gradFill>
                <a:gsLst>
                  <a:gs pos="0">
                    <a:srgbClr val="0D2240"/>
                  </a:gs>
                  <a:gs pos="50000">
                    <a:srgbClr val="00338D"/>
                  </a:gs>
                  <a:gs pos="100000">
                    <a:srgbClr val="7A2582"/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44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9E31B2F-71F2-AC42-8236-CD46FC108D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10333" y="112155"/>
                <a:ext cx="1329266" cy="239538"/>
              </a:xfrm>
              <a:prstGeom prst="rect">
                <a:avLst/>
              </a:prstGeom>
            </p:spPr>
          </p:pic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3928A2D-1C70-6BF2-7FA3-E5EE6742469C}"/>
                </a:ext>
              </a:extLst>
            </p:cNvPr>
            <p:cNvCxnSpPr/>
            <p:nvPr/>
          </p:nvCxnSpPr>
          <p:spPr>
            <a:xfrm>
              <a:off x="0" y="457200"/>
              <a:ext cx="12192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arjasaantimuisti 3">
            <a:extLst>
              <a:ext uri="{FF2B5EF4-FFF2-40B4-BE49-F238E27FC236}">
                <a16:creationId xmlns:a16="http://schemas.microsoft.com/office/drawing/2014/main" id="{D0AE0906-FFAD-CC49-94FC-B3668293DA0A}"/>
              </a:ext>
            </a:extLst>
          </p:cNvPr>
          <p:cNvSpPr/>
          <p:nvPr/>
        </p:nvSpPr>
        <p:spPr>
          <a:xfrm rot="823888" flipH="1">
            <a:off x="8064988" y="3531592"/>
            <a:ext cx="2475521" cy="1728935"/>
          </a:xfrm>
          <a:prstGeom prst="flowChartMagneticTap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>
                <a:solidFill>
                  <a:schemeClr val="tx1"/>
                </a:solidFill>
              </a:rPr>
              <a:t>MIKSI?</a:t>
            </a:r>
          </a:p>
        </p:txBody>
      </p:sp>
      <p:sp>
        <p:nvSpPr>
          <p:cNvPr id="5" name="Nauha (näkymä alapuolelta) 4">
            <a:extLst>
              <a:ext uri="{FF2B5EF4-FFF2-40B4-BE49-F238E27FC236}">
                <a16:creationId xmlns:a16="http://schemas.microsoft.com/office/drawing/2014/main" id="{77B81598-4F81-6049-A603-6738F7497C86}"/>
              </a:ext>
            </a:extLst>
          </p:cNvPr>
          <p:cNvSpPr/>
          <p:nvPr/>
        </p:nvSpPr>
        <p:spPr>
          <a:xfrm>
            <a:off x="6690362" y="3370988"/>
            <a:ext cx="4831559" cy="2369997"/>
          </a:xfrm>
          <a:prstGeom prst="ribbon2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JOTTA PYSTYMME PALVELEMAAN ENEMMÄN</a:t>
            </a:r>
          </a:p>
        </p:txBody>
      </p:sp>
    </p:spTree>
    <p:extLst>
      <p:ext uri="{BB962C8B-B14F-4D97-AF65-F5344CB8AC3E}">
        <p14:creationId xmlns:p14="http://schemas.microsoft.com/office/powerpoint/2010/main" val="6357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762F6BB-165C-5F08-86E7-3649F08A55EC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844A25-06E9-949E-775D-DEA99A3E367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7A2582"/>
                </a:gs>
                <a:gs pos="99000">
                  <a:srgbClr val="00338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Open Sans Regular" charset="0"/>
              </a:endParaRPr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CC633606-A342-DF03-6E6C-1A482AE1B64F}"/>
                </a:ext>
              </a:extLst>
            </p:cNvPr>
            <p:cNvSpPr/>
            <p:nvPr/>
          </p:nvSpPr>
          <p:spPr>
            <a:xfrm>
              <a:off x="10740193" y="4343400"/>
              <a:ext cx="1451806" cy="2514600"/>
            </a:xfrm>
            <a:custGeom>
              <a:avLst/>
              <a:gdLst>
                <a:gd name="connsiteX0" fmla="*/ 0 w 1451806"/>
                <a:gd name="connsiteY0" fmla="*/ 2514600 h 2514600"/>
                <a:gd name="connsiteX1" fmla="*/ 1451806 w 1451806"/>
                <a:gd name="connsiteY1" fmla="*/ 0 h 2514600"/>
                <a:gd name="connsiteX2" fmla="*/ 1451806 w 1451806"/>
                <a:gd name="connsiteY2" fmla="*/ 2514600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1806" h="2514600">
                  <a:moveTo>
                    <a:pt x="0" y="2514600"/>
                  </a:moveTo>
                  <a:lnTo>
                    <a:pt x="1451806" y="0"/>
                  </a:lnTo>
                  <a:lnTo>
                    <a:pt x="1451806" y="2514600"/>
                  </a:lnTo>
                  <a:close/>
                </a:path>
              </a:pathLst>
            </a:custGeom>
            <a:solidFill>
              <a:srgbClr val="0D2240"/>
            </a:solidFill>
            <a:ln w="2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1">
              <a:extLst>
                <a:ext uri="{FF2B5EF4-FFF2-40B4-BE49-F238E27FC236}">
                  <a16:creationId xmlns:a16="http://schemas.microsoft.com/office/drawing/2014/main" id="{7C850CFD-D752-268D-BBB9-DD508BB17C2E}"/>
                </a:ext>
              </a:extLst>
            </p:cNvPr>
            <p:cNvSpPr/>
            <p:nvPr/>
          </p:nvSpPr>
          <p:spPr>
            <a:xfrm rot="10800000">
              <a:off x="0" y="-2"/>
              <a:ext cx="2379178" cy="4120855"/>
            </a:xfrm>
            <a:custGeom>
              <a:avLst/>
              <a:gdLst>
                <a:gd name="connsiteX0" fmla="*/ 0 w 2379178"/>
                <a:gd name="connsiteY0" fmla="*/ 4120855 h 4120855"/>
                <a:gd name="connsiteX1" fmla="*/ 2379179 w 2379178"/>
                <a:gd name="connsiteY1" fmla="*/ 0 h 4120855"/>
                <a:gd name="connsiteX2" fmla="*/ 2379179 w 2379178"/>
                <a:gd name="connsiteY2" fmla="*/ 4120855 h 412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79178" h="4120855">
                  <a:moveTo>
                    <a:pt x="0" y="4120855"/>
                  </a:moveTo>
                  <a:lnTo>
                    <a:pt x="2379179" y="0"/>
                  </a:lnTo>
                  <a:lnTo>
                    <a:pt x="2379179" y="4120855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2">
              <a:extLst>
                <a:ext uri="{FF2B5EF4-FFF2-40B4-BE49-F238E27FC236}">
                  <a16:creationId xmlns:a16="http://schemas.microsoft.com/office/drawing/2014/main" id="{5DBEB963-96A8-B53D-93DB-4298B5267F3B}"/>
                </a:ext>
              </a:extLst>
            </p:cNvPr>
            <p:cNvSpPr/>
            <p:nvPr/>
          </p:nvSpPr>
          <p:spPr>
            <a:xfrm rot="10800000">
              <a:off x="0" y="-2"/>
              <a:ext cx="1815562" cy="3144645"/>
            </a:xfrm>
            <a:custGeom>
              <a:avLst/>
              <a:gdLst>
                <a:gd name="connsiteX0" fmla="*/ 0 w 1815562"/>
                <a:gd name="connsiteY0" fmla="*/ 3144645 h 3144645"/>
                <a:gd name="connsiteX1" fmla="*/ 1815563 w 1815562"/>
                <a:gd name="connsiteY1" fmla="*/ 0 h 3144645"/>
                <a:gd name="connsiteX2" fmla="*/ 1815563 w 1815562"/>
                <a:gd name="connsiteY2" fmla="*/ 3144645 h 314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562" h="3144645">
                  <a:moveTo>
                    <a:pt x="0" y="3144645"/>
                  </a:moveTo>
                  <a:lnTo>
                    <a:pt x="1815563" y="0"/>
                  </a:lnTo>
                  <a:lnTo>
                    <a:pt x="1815563" y="3144645"/>
                  </a:lnTo>
                  <a:close/>
                </a:path>
              </a:pathLst>
            </a:custGeom>
            <a:solidFill>
              <a:schemeClr val="bg1">
                <a:alpha val="3000"/>
              </a:schemeClr>
            </a:solidFill>
            <a:ln w="3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Body Copy">
            <a:extLst>
              <a:ext uri="{FF2B5EF4-FFF2-40B4-BE49-F238E27FC236}">
                <a16:creationId xmlns:a16="http://schemas.microsoft.com/office/drawing/2014/main" id="{A4EC3FA1-94FF-8193-AF8F-3E3EF2DE3C7C}"/>
              </a:ext>
            </a:extLst>
          </p:cNvPr>
          <p:cNvSpPr txBox="1">
            <a:spLocks/>
          </p:cNvSpPr>
          <p:nvPr/>
        </p:nvSpPr>
        <p:spPr>
          <a:xfrm>
            <a:off x="461394" y="629174"/>
            <a:ext cx="11730605" cy="153670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  <a:defRPr/>
            </a:pPr>
            <a:r>
              <a:rPr lang="fi-FI" sz="5000" b="1" i="0" u="none" strike="noStrike" cap="none" normalizeH="0" baseline="0" noProof="0" dirty="0">
                <a:ln>
                  <a:noFill/>
                </a:ln>
                <a:solidFill>
                  <a:srgbClr val="EBB700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Miten?</a:t>
            </a:r>
          </a:p>
          <a:p>
            <a:pPr>
              <a:buSzPct val="120000"/>
              <a:defRPr/>
            </a:pPr>
            <a:r>
              <a:rPr lang="fi-FI" sz="4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Yksityiskohtaisen suunnitelman laatiminen</a:t>
            </a:r>
            <a:r>
              <a:rPr lang="fi-FI" sz="5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Arial" charset="0"/>
                <a:cs typeface="Arial"/>
              </a:rPr>
              <a:t> </a:t>
            </a:r>
          </a:p>
          <a:p>
            <a:pPr>
              <a:buSzPct val="120000"/>
              <a:defRPr/>
            </a:pPr>
            <a:endParaRPr lang="en-US" sz="5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Arial" charset="0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A6124-45FF-6E34-794F-F9F8088D0125}"/>
              </a:ext>
            </a:extLst>
          </p:cNvPr>
          <p:cNvSpPr txBox="1"/>
          <p:nvPr/>
        </p:nvSpPr>
        <p:spPr>
          <a:xfrm>
            <a:off x="559543" y="2696058"/>
            <a:ext cx="11301153" cy="36317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Kasvu ei tapahdu vahingossa. Hyvä tuuri ei ole osa yhtälöä.  </a:t>
            </a:r>
          </a:p>
          <a:p>
            <a:endParaRPr lang="en-US" sz="22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r>
              <a:rPr lang="fi-FI" sz="2200" b="1" i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MISSION</a:t>
            </a:r>
            <a:r>
              <a:rPr lang="fi-FI" sz="2200" b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 1.5 </a:t>
            </a:r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-aloitteen onnistuminen riippuu omalle alueellemme sopivan, yksityiskohtaisen toimintasuunnitelman </a:t>
            </a:r>
            <a:r>
              <a:rPr lang="fi-FI" sz="2200" b="1" dirty="0">
                <a:solidFill>
                  <a:srgbClr val="EBB700"/>
                </a:solidFill>
                <a:latin typeface="Arial"/>
                <a:ea typeface="ヒラギノ角ゴ Pro W3"/>
                <a:cs typeface="Arial"/>
              </a:rPr>
              <a:t>KEHITTÄMISESTÄ</a:t>
            </a:r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 ja </a:t>
            </a:r>
            <a:r>
              <a:rPr lang="fi-FI" sz="2200" b="1" dirty="0">
                <a:solidFill>
                  <a:srgbClr val="EBB700"/>
                </a:solidFill>
                <a:latin typeface="Arial"/>
                <a:ea typeface="ヒラギノ角ゴ Pro W3"/>
                <a:cs typeface="Arial"/>
              </a:rPr>
              <a:t>TOTEUTTAMISESTA</a:t>
            </a:r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.  </a:t>
            </a:r>
          </a:p>
          <a:p>
            <a:endParaRPr lang="en-US" sz="22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r>
              <a:rPr lang="fi-FI" sz="2200" b="1" i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MISSION</a:t>
            </a:r>
            <a:r>
              <a:rPr lang="fi-FI" sz="2200" b="1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 1.5 </a:t>
            </a:r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-suunnitelmamme toimii, koska:</a:t>
            </a:r>
          </a:p>
          <a:p>
            <a:endParaRPr lang="en-US" sz="2200" dirty="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BB700"/>
              </a:buClr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Sitä voidaan opettaa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BB700"/>
              </a:buClr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Sitä voidaan muokata paikallisesti  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BB700"/>
              </a:buClr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Se on kestävä</a:t>
            </a:r>
          </a:p>
        </p:txBody>
      </p:sp>
      <p:sp>
        <p:nvSpPr>
          <p:cNvPr id="8" name="Page Number - White">
            <a:extLst>
              <a:ext uri="{FF2B5EF4-FFF2-40B4-BE49-F238E27FC236}">
                <a16:creationId xmlns:a16="http://schemas.microsoft.com/office/drawing/2014/main" id="{649E8645-79C0-A688-4C6E-772FB5205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ADCA62-2613-E949-B8E2-9A0A864A94F8}"/>
              </a:ext>
            </a:extLst>
          </p:cNvPr>
          <p:cNvGrpSpPr/>
          <p:nvPr/>
        </p:nvGrpSpPr>
        <p:grpSpPr>
          <a:xfrm>
            <a:off x="0" y="0"/>
            <a:ext cx="12192000" cy="457200"/>
            <a:chOff x="0" y="0"/>
            <a:chExt cx="12192000" cy="4572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16C44C-693F-EA29-11E6-10593938B7DF}"/>
                </a:ext>
              </a:extLst>
            </p:cNvPr>
            <p:cNvGrpSpPr/>
            <p:nvPr/>
          </p:nvGrpSpPr>
          <p:grpSpPr>
            <a:xfrm>
              <a:off x="0" y="0"/>
              <a:ext cx="12188952" cy="457200"/>
              <a:chOff x="0" y="0"/>
              <a:chExt cx="12188952" cy="457200"/>
            </a:xfrm>
          </p:grpSpPr>
          <p:sp>
            <p:nvSpPr>
              <p:cNvPr id="24" name="Background - Solid">
                <a:extLst>
                  <a:ext uri="{FF2B5EF4-FFF2-40B4-BE49-F238E27FC236}">
                    <a16:creationId xmlns:a16="http://schemas.microsoft.com/office/drawing/2014/main" id="{DB039B38-D6B6-4ABB-EB6D-DDCCE0A0156D}"/>
                  </a:ext>
                </a:extLst>
              </p:cNvPr>
              <p:cNvSpPr/>
              <p:nvPr/>
            </p:nvSpPr>
            <p:spPr>
              <a:xfrm>
                <a:off x="0" y="0"/>
                <a:ext cx="12188952" cy="457200"/>
              </a:xfrm>
              <a:prstGeom prst="rect">
                <a:avLst/>
              </a:prstGeom>
              <a:gradFill>
                <a:gsLst>
                  <a:gs pos="0">
                    <a:srgbClr val="0D2240"/>
                  </a:gs>
                  <a:gs pos="50000">
                    <a:srgbClr val="00338D"/>
                  </a:gs>
                  <a:gs pos="100000">
                    <a:srgbClr val="7A2582"/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44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3DC50E4-D089-5523-328D-7F2B6DD5F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0333" y="112155"/>
                <a:ext cx="1329266" cy="239538"/>
              </a:xfrm>
              <a:prstGeom prst="rect">
                <a:avLst/>
              </a:prstGeom>
            </p:spPr>
          </p:pic>
        </p:grp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919B8F-303E-84E8-898D-E48CE20966CD}"/>
                </a:ext>
              </a:extLst>
            </p:cNvPr>
            <p:cNvCxnSpPr/>
            <p:nvPr/>
          </p:nvCxnSpPr>
          <p:spPr>
            <a:xfrm>
              <a:off x="0" y="457200"/>
              <a:ext cx="121920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880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69A44-C4BE-B4EA-DB89-97556322C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Ryhmätyö 1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E3C4EC7-AC20-0E8D-8E37-29B56F144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Piirin työpaja klubeille</a:t>
            </a:r>
          </a:p>
          <a:p>
            <a:r>
              <a:rPr lang="fi-FI" dirty="0"/>
              <a:t>Jäsenaloitteen hyödyntäminen</a:t>
            </a:r>
          </a:p>
          <a:p>
            <a:endParaRPr lang="fi-FI" dirty="0"/>
          </a:p>
          <a:p>
            <a:r>
              <a:rPr lang="fi-FI" dirty="0"/>
              <a:t>Huom. Me harjoittelemme neljän kuvitteellisten klubien kautta</a:t>
            </a:r>
          </a:p>
        </p:txBody>
      </p:sp>
    </p:spTree>
    <p:extLst>
      <p:ext uri="{BB962C8B-B14F-4D97-AF65-F5344CB8AC3E}">
        <p14:creationId xmlns:p14="http://schemas.microsoft.com/office/powerpoint/2010/main" val="185475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38BF8-8CF0-B3DD-1802-3DDCCB33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A. 62-vuotias miesklubi maaseudulla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17791F-76B5-9DE1-9505-0EB5261A1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34 jäsentä</a:t>
            </a:r>
          </a:p>
          <a:p>
            <a:r>
              <a:rPr lang="fi-FI" dirty="0"/>
              <a:t>Ikärakenne: 40-82 vuotiaita, keski-ikä 70v</a:t>
            </a:r>
          </a:p>
          <a:p>
            <a:r>
              <a:rPr lang="fi-FI" dirty="0"/>
              <a:t>Pari isoa vuosittaista aktiviteettia omalla paikkakunnalla</a:t>
            </a:r>
          </a:p>
          <a:p>
            <a:r>
              <a:rPr lang="fi-FI" dirty="0"/>
              <a:t>Virkailijat löytyvät kivuttomasti</a:t>
            </a:r>
          </a:p>
          <a:p>
            <a:r>
              <a:rPr lang="fi-FI" dirty="0"/>
              <a:t>Ei juuri osallistumista piirin toimintaan</a:t>
            </a:r>
          </a:p>
          <a:p>
            <a:r>
              <a:rPr lang="fi-FI" dirty="0"/>
              <a:t>Paikkakunnalla tuore nuorempi klubi, jonka kanssa ei yhteistyötä</a:t>
            </a:r>
          </a:p>
          <a:p>
            <a:r>
              <a:rPr lang="fi-FI" dirty="0"/>
              <a:t>Tyytyväisyys nykytilaan, hyvä osallistuminen</a:t>
            </a:r>
          </a:p>
        </p:txBody>
      </p:sp>
    </p:spTree>
    <p:extLst>
      <p:ext uri="{BB962C8B-B14F-4D97-AF65-F5344CB8AC3E}">
        <p14:creationId xmlns:p14="http://schemas.microsoft.com/office/powerpoint/2010/main" val="27492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38BF8-8CF0-B3DD-1802-3DDCCB33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B. 45-vuotias yhteisklubi pikkukaupungissa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17791F-76B5-9DE1-9505-0EB5261A1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24 jäsentä, ei vielä naisjäseniä mukana</a:t>
            </a:r>
          </a:p>
          <a:p>
            <a:r>
              <a:rPr lang="fi-FI" dirty="0"/>
              <a:t>Ikärakenne: 58-85 vuotiaita, keski-ikä 75v</a:t>
            </a:r>
          </a:p>
          <a:p>
            <a:r>
              <a:rPr lang="fi-FI" dirty="0"/>
              <a:t>Paljon erilaisia aktiviteetteja</a:t>
            </a:r>
          </a:p>
          <a:p>
            <a:r>
              <a:rPr lang="fi-FI" dirty="0"/>
              <a:t>Osallistuminen pienen joukon </a:t>
            </a:r>
            <a:r>
              <a:rPr lang="fi-FI" dirty="0" err="1"/>
              <a:t>harteilla</a:t>
            </a:r>
            <a:endParaRPr lang="fi-FI" dirty="0"/>
          </a:p>
          <a:p>
            <a:r>
              <a:rPr lang="fi-FI" dirty="0"/>
              <a:t>Vaikeuksia saada hallitusta kasaan</a:t>
            </a:r>
          </a:p>
          <a:p>
            <a:r>
              <a:rPr lang="fi-FI" dirty="0"/>
              <a:t>Mukana piirin toiminnassa</a:t>
            </a:r>
          </a:p>
          <a:p>
            <a:r>
              <a:rPr lang="fi-FI" dirty="0"/>
              <a:t>Kaupungissa muita klubeja, joiden kanssa yhteistyötä</a:t>
            </a:r>
          </a:p>
          <a:p>
            <a:r>
              <a:rPr lang="fi-FI" dirty="0"/>
              <a:t>Motivaatio toimintaan hukassa, väsyneisyyttä</a:t>
            </a:r>
          </a:p>
        </p:txBody>
      </p:sp>
    </p:spTree>
    <p:extLst>
      <p:ext uri="{BB962C8B-B14F-4D97-AF65-F5344CB8AC3E}">
        <p14:creationId xmlns:p14="http://schemas.microsoft.com/office/powerpoint/2010/main" val="367544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38BF8-8CF0-B3DD-1802-3DDCCB33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C. 9-vuotias yhteisklubi isossa kaupungissa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17791F-76B5-9DE1-9505-0EB5261A1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33 jäsentä, sekä naisia että miehiä</a:t>
            </a:r>
          </a:p>
          <a:p>
            <a:r>
              <a:rPr lang="fi-FI" dirty="0"/>
              <a:t>Ikärakenne: 31-55 vuotiaita, keski-ikä 46v</a:t>
            </a:r>
          </a:p>
          <a:p>
            <a:r>
              <a:rPr lang="fi-FI" dirty="0"/>
              <a:t>Kiinnostuksen kohteet hyvin moninaisia, halutaan tehdä aktiviteetteja laidasta laitaan</a:t>
            </a:r>
          </a:p>
          <a:p>
            <a:r>
              <a:rPr lang="fi-FI" dirty="0"/>
              <a:t>Mukana muutamia vahvoja persoonia, kinastelua aktiviteeteista ja avustuskohteista, klikkejä klubin sisällä</a:t>
            </a:r>
          </a:p>
          <a:p>
            <a:r>
              <a:rPr lang="fi-FI" dirty="0"/>
              <a:t>Runsas kiinnostus virkailijatehtäviin klubissa ja piirissä</a:t>
            </a:r>
          </a:p>
        </p:txBody>
      </p:sp>
    </p:spTree>
    <p:extLst>
      <p:ext uri="{BB962C8B-B14F-4D97-AF65-F5344CB8AC3E}">
        <p14:creationId xmlns:p14="http://schemas.microsoft.com/office/powerpoint/2010/main" val="38096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438BF8-8CF0-B3DD-1802-3DDCCB33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D. 15-vuotias naisklubi lähiössä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F17791F-76B5-9DE1-9505-0EB5261A1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11 jäsentä</a:t>
            </a:r>
          </a:p>
          <a:p>
            <a:r>
              <a:rPr lang="fi-FI" dirty="0"/>
              <a:t>Ikärakenne: 45-60 vuotiaita, keski-ikä 54</a:t>
            </a:r>
          </a:p>
          <a:p>
            <a:r>
              <a:rPr lang="fi-FI" dirty="0"/>
              <a:t>Ei uusia jäseniä neljään vuoteen</a:t>
            </a:r>
          </a:p>
          <a:p>
            <a:r>
              <a:rPr lang="fi-FI" dirty="0"/>
              <a:t>Samat ihmiset hallituksessa samoissa tehtävissä vuodesta toiseen,  vaikea saada kiertoa aikaiseksi</a:t>
            </a:r>
          </a:p>
          <a:p>
            <a:r>
              <a:rPr lang="fi-FI" dirty="0"/>
              <a:t>Intoa tekemiseen olisi, mutta pienellä porukalla ei saada toteutettua haluttuja projekteja</a:t>
            </a:r>
          </a:p>
          <a:p>
            <a:r>
              <a:rPr lang="fi-FI" dirty="0"/>
              <a:t>Kiinnostusta piiritoimintaan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261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FCCC7C-4C9D-B8D6-9FE7-71093CB3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1 - KLUBIANALYYSI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49511DB-38D7-F1CF-FFFD-CEAA20385C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3D999900-AF60-314C-BAF7-DF76D5403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557700"/>
              </p:ext>
            </p:extLst>
          </p:nvPr>
        </p:nvGraphicFramePr>
        <p:xfrm>
          <a:off x="1015201" y="1671637"/>
          <a:ext cx="10043324" cy="40719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21662">
                  <a:extLst>
                    <a:ext uri="{9D8B030D-6E8A-4147-A177-3AD203B41FA5}">
                      <a16:colId xmlns:a16="http://schemas.microsoft.com/office/drawing/2014/main" val="1649494653"/>
                    </a:ext>
                  </a:extLst>
                </a:gridCol>
                <a:gridCol w="5021662">
                  <a:extLst>
                    <a:ext uri="{9D8B030D-6E8A-4147-A177-3AD203B41FA5}">
                      <a16:colId xmlns:a16="http://schemas.microsoft.com/office/drawing/2014/main" val="882054074"/>
                    </a:ext>
                  </a:extLst>
                </a:gridCol>
              </a:tblGrid>
              <a:tr h="2035969">
                <a:tc>
                  <a:txBody>
                    <a:bodyPr/>
                    <a:lstStyle/>
                    <a:p>
                      <a:r>
                        <a:rPr lang="fi-FI" dirty="0"/>
                        <a:t>VAHVUUDET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MAHDOLLISUUDET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283345"/>
                  </a:ext>
                </a:extLst>
              </a:tr>
              <a:tr h="2035969">
                <a:tc>
                  <a:txBody>
                    <a:bodyPr/>
                    <a:lstStyle/>
                    <a:p>
                      <a:r>
                        <a:rPr lang="fi-FI" dirty="0"/>
                        <a:t>HEIKKOUDET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9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631845"/>
      </p:ext>
    </p:extLst>
  </p:cSld>
  <p:clrMapOvr>
    <a:masterClrMapping/>
  </p:clrMapOvr>
</p:sld>
</file>

<file path=ppt/theme/theme1.xml><?xml version="1.0" encoding="utf-8"?>
<a:theme xmlns:a="http://schemas.openxmlformats.org/drawingml/2006/main" name="LIONS2024">
  <a:themeElements>
    <a:clrScheme name="Mukautettu 1">
      <a:dk1>
        <a:sysClr val="windowText" lastClr="000000"/>
      </a:dk1>
      <a:lt1>
        <a:sysClr val="window" lastClr="FFFFFF"/>
      </a:lt1>
      <a:dk2>
        <a:srgbClr val="00338D"/>
      </a:dk2>
      <a:lt2>
        <a:srgbClr val="EBB700"/>
      </a:lt2>
      <a:accent1>
        <a:srgbClr val="55565A"/>
      </a:accent1>
      <a:accent2>
        <a:srgbClr val="407CCA"/>
      </a:accent2>
      <a:accent3>
        <a:srgbClr val="7A2582"/>
      </a:accent3>
      <a:accent4>
        <a:srgbClr val="0D2240"/>
      </a:accent4>
      <a:accent5>
        <a:srgbClr val="00AB68"/>
      </a:accent5>
      <a:accent6>
        <a:srgbClr val="FF5B35"/>
      </a:accent6>
      <a:hlink>
        <a:srgbClr val="00338D"/>
      </a:hlink>
      <a:folHlink>
        <a:srgbClr val="EBB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 algn="l">
          <a:defRPr sz="5400" kern="0" dirty="0">
            <a:solidFill>
              <a:srgbClr val="EBB7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IONS2024 - PP3-template" id="{2DB30881-6E10-45B3-BFEF-1C5E367D0F0E}" vid="{E34FBBFF-CA00-4FBF-9F0E-B6503C056E2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LIONS2024</Template>
  <TotalTime>238</TotalTime>
  <Words>688</Words>
  <Application>Microsoft Office PowerPoint</Application>
  <PresentationFormat>Laajakuva</PresentationFormat>
  <Paragraphs>125</Paragraphs>
  <Slides>15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Helvetica</vt:lpstr>
      <vt:lpstr>Open sans</vt:lpstr>
      <vt:lpstr>Open Sans Regular</vt:lpstr>
      <vt:lpstr>Segoe UI Semibold</vt:lpstr>
      <vt:lpstr>Symbol</vt:lpstr>
      <vt:lpstr>ヒラギノ角ゴ Pro W3</vt:lpstr>
      <vt:lpstr>LIONS2024</vt:lpstr>
      <vt:lpstr>PowerPoint-esitys</vt:lpstr>
      <vt:lpstr>PowerPoint-esitys</vt:lpstr>
      <vt:lpstr>PowerPoint-esitys</vt:lpstr>
      <vt:lpstr>PowerPoint-esitys</vt:lpstr>
      <vt:lpstr>A. 62-vuotias miesklubi maaseudulla</vt:lpstr>
      <vt:lpstr>B. 45-vuotias yhteisklubi pikkukaupungissa</vt:lpstr>
      <vt:lpstr>C. 9-vuotias yhteisklubi isossa kaupungissa</vt:lpstr>
      <vt:lpstr>D. 15-vuotias naisklubi lähiössä</vt:lpstr>
      <vt:lpstr>Tehtävä 1 - KLUBIANALYYSI</vt:lpstr>
      <vt:lpstr>PowerPoint-esitys</vt:lpstr>
      <vt:lpstr>Huomioita</vt:lpstr>
      <vt:lpstr>PowerPoint-esitys</vt:lpstr>
      <vt:lpstr>Jäsensuunnitelma</vt:lpstr>
      <vt:lpstr>Uusien klubien kehittäminen -työpajat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User</dc:creator>
  <cp:lastModifiedBy>Helena Tuulaniemi</cp:lastModifiedBy>
  <cp:revision>17</cp:revision>
  <dcterms:created xsi:type="dcterms:W3CDTF">2024-04-06T13:27:32Z</dcterms:created>
  <dcterms:modified xsi:type="dcterms:W3CDTF">2024-04-17T19:27:48Z</dcterms:modified>
</cp:coreProperties>
</file>