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273" r:id="rId3"/>
    <p:sldId id="280" r:id="rId4"/>
    <p:sldId id="281" r:id="rId5"/>
    <p:sldId id="282" r:id="rId6"/>
    <p:sldId id="288" r:id="rId7"/>
    <p:sldId id="28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2BE"/>
    <a:srgbClr val="FF9752"/>
    <a:srgbClr val="B36906"/>
    <a:srgbClr val="A83500"/>
    <a:srgbClr val="FFD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64109"/>
  </p:normalViewPr>
  <p:slideViewPr>
    <p:cSldViewPr snapToGrid="0">
      <p:cViewPr varScale="1">
        <p:scale>
          <a:sx n="93" d="100"/>
          <a:sy n="93" d="100"/>
        </p:scale>
        <p:origin x="1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E5BE90F-568D-CD31-6558-D3D8D3121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EBE73A9-1959-E6D4-158E-E69207A99C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DD0CD-FE76-4EA7-A66D-044F1F15ED19}" type="datetimeFigureOut">
              <a:rPr lang="fi-FI" smtClean="0"/>
              <a:t>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691B63-F3AE-4571-BD38-85C03AA2F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31578E-F8BA-959C-48D0-A460BBA303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CABC-EE51-49FE-952F-411F29C488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48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DD79E-5810-4139-AB9E-B7CFE814AD2F}" type="datetimeFigureOut">
              <a:rPr lang="fi-FI" smtClean="0"/>
              <a:t>6.3.2026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FF54-51DA-4DB6-8529-10D8A602C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25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03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98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08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23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48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78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4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2.sv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5.sv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sv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3AC39-E235-1FE6-4DFD-25B2F989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111916-11FC-1B89-79F2-096F116B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CD3166-12E4-915C-3EB6-C9419051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39A-94C0-429E-814A-419D38E61C69}" type="datetime1">
              <a:rPr lang="fi-FI" smtClean="0"/>
              <a:t>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2270A-C2B0-9D4C-7533-D84C834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04855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289D8C02-AF23-896C-CDF9-783C16F3C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A2748D6-24E5-A432-644F-6F9C89E0D6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D892C39-88DA-0F2A-06C7-FC373D59D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16906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9014791" cy="4121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52359C3-B6BC-4889-77A1-3A2841845E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50124">
            <a:off x="9935985" y="113528"/>
            <a:ext cx="1260724" cy="169685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6187635-F135-475E-528C-D7D8578DF2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D892C39-88DA-0F2A-06C7-FC373D59D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16906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9014791" cy="40110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D53B8ED-71B4-AA4A-9316-F7B5CD7CCE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4637" y="4947708"/>
            <a:ext cx="914229" cy="119865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A72C80C-B927-6C90-C059-C4F93FDE8D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4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D892C39-88DA-0F2A-06C7-FC373D59D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16906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9014791" cy="4121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2E384EC-B5C6-98B7-6023-65AD643439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6255" y="323289"/>
            <a:ext cx="1346364" cy="184328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C74D60-0CDE-39B9-D8E2-AB6B8AD24F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8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5DD03-F7FE-F488-B309-164D880F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DC574-C34F-83C4-2593-36564D8F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9140A6-18C9-8F80-7EEB-19D4DD13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6E7B-F7BA-40E0-8B57-A1D3EA41232A}" type="datetime1">
              <a:rPr lang="fi-FI" smtClean="0"/>
              <a:t>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D416A4-9307-7880-546D-F5C8BC4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91369566-0B32-1044-FD44-AD9240B63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91B34FD-3D4F-0FC9-C7E9-3DB35BCC9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3E1D4-175B-A3D3-AB0F-44CCB6369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D9F-E509-4148-A5A7-9E178847E332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887C638-9171-4AB4-96CC-895BD11298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3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011299" cy="19142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16A1-1252-4ABB-BF3F-854A9CDFD15D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9B5C3D0-AB3B-EA78-D6D9-9C75FEFE75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011299" cy="19142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918A-9630-48BF-B182-EB6B4465CEE0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B48BD4D-8F22-0516-0F66-633D653B97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6A50B9F-385F-E1CE-ECCF-1C73806CC476}"/>
              </a:ext>
            </a:extLst>
          </p:cNvPr>
          <p:cNvSpPr/>
          <p:nvPr userDrawn="1"/>
        </p:nvSpPr>
        <p:spPr>
          <a:xfrm>
            <a:off x="0" y="0"/>
            <a:ext cx="56520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788337" cy="19142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7ECE-5DD9-42C9-A2FF-EEE35F42E679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C85E7A3-0A54-43DB-6751-752C49B05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6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6A50B9F-385F-E1CE-ECCF-1C73806CC476}"/>
              </a:ext>
            </a:extLst>
          </p:cNvPr>
          <p:cNvSpPr/>
          <p:nvPr userDrawn="1"/>
        </p:nvSpPr>
        <p:spPr>
          <a:xfrm>
            <a:off x="0" y="0"/>
            <a:ext cx="56520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682320" cy="1914249"/>
          </a:xfrm>
        </p:spPr>
        <p:txBody>
          <a:bodyPr/>
          <a:lstStyle>
            <a:lvl1pPr>
              <a:defRPr>
                <a:solidFill>
                  <a:srgbClr val="B3690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D29-81B9-4B80-8E95-EA22B83D97A4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36C41B3-DFB5-4DDC-8E49-361EE468C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AF25B-EDD0-5576-565B-C616C8F4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83109C-3F7D-E838-3AF2-A6E9DFF9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C10E6D-BEDF-5B5A-6666-D20750764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2F6E579-235B-6B2D-6E75-F8DD35754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8E68F61-2A54-F11D-96D6-E391C819A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7CC9891-1452-622E-BD24-329E3976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B09-B991-4826-8D25-A9F874F40EB1}" type="datetime1">
              <a:rPr lang="fi-FI" smtClean="0"/>
              <a:t>6.3.2026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6513B-4337-EDE8-53D1-EE7F35FF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8187BA09-6C95-3B3D-D400-FCB2454D5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604D6C6-5E3A-B079-81E8-27F7A9626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3AC39-E235-1FE6-4DFD-25B2F989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111916-11FC-1B89-79F2-096F116B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CD3166-12E4-915C-3EB6-C9419051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7393-9123-4485-B86F-0BD54264CC9D}" type="datetime1">
              <a:rPr lang="fi-FI" smtClean="0"/>
              <a:t>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2270A-C2B0-9D4C-7533-D84C834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90153" cy="365125"/>
          </a:xfrm>
        </p:spPr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289D8C02-AF23-896C-CDF9-783C16F3C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71940E-0F9F-6497-8EF8-F55384D6E4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62C2-7632-4972-8EAE-2569F521B0BB}" type="datetime1">
              <a:rPr lang="fi-FI" smtClean="0"/>
              <a:t>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B73D95C0-DA5E-3571-98AA-F681EEE36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7728EC1-A7F5-4D07-6F8C-15BDE079D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7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62C2-7632-4972-8EAE-2569F521B0BB}" type="datetime1">
              <a:rPr lang="fi-FI" smtClean="0"/>
              <a:t>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83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solidFill>
          <a:srgbClr val="FF9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69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B102E7-9EA6-473B-BF28-298CA1B4E159}" type="datetime1">
              <a:rPr lang="fi-FI" smtClean="0"/>
              <a:t>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Kuva 5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B73D95C0-DA5E-3571-98AA-F681EEE36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F8BB08A-48B1-5490-6831-5E84A4DD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4307" y="6203789"/>
            <a:ext cx="1008031" cy="3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1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690"/>
            <a:ext cx="12192000" cy="1325563"/>
          </a:xfrm>
        </p:spPr>
        <p:txBody>
          <a:bodyPr/>
          <a:lstStyle>
            <a:lvl1pPr algn="ctr">
              <a:defRPr>
                <a:solidFill>
                  <a:srgbClr val="B3690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910FB08-24D1-4481-947F-DAB2D7548B76}" type="datetime1">
              <a:rPr lang="fi-FI" smtClean="0"/>
              <a:t>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6" name="Kuva 5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B73D95C0-DA5E-3571-98AA-F681EEE36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F582B8C-161D-47E2-694C-DCF5AFFF5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4307" y="6203789"/>
            <a:ext cx="1008031" cy="3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09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Vain otsikko">
    <p:bg>
      <p:bgPr>
        <a:solidFill>
          <a:srgbClr val="ABC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69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910FB08-24D1-4481-947F-DAB2D7548B76}" type="datetime1">
              <a:rPr lang="fi-FI" smtClean="0"/>
              <a:pPr/>
              <a:t>6.3.2026</a:t>
            </a:fld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Kuva 5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B73D95C0-DA5E-3571-98AA-F681EEE36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EF005A-8141-7DAA-97B6-EEAF7F34F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4307" y="6203789"/>
            <a:ext cx="1008031" cy="3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3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0B9C7-AE6A-9223-8847-2DCA1DCF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EF4A8-B48C-7EB8-89D8-8B1D9E0E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51077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371D83-868D-4EDC-4AE4-768ED02BB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A37800-A9E1-7335-CA09-A46A541F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F800-3DCA-4413-8103-8E0E6329955B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25A5F15-7675-8DA0-34DF-166FD2B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C0552D23-0BF7-674A-E31F-52BD47028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6D39BA2-C549-2808-BAB2-F3126C3E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F2CB2C8-F98C-FE2E-DBF6-8BCE7B4630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326" y="5950540"/>
            <a:ext cx="866805" cy="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1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3AC39-E235-1FE6-4DFD-25B2F989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136525"/>
            <a:ext cx="4045227" cy="2555115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CD3166-12E4-915C-3EB6-C9419051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FA58-430C-4CB3-8E6F-48AFDBFA3C11}" type="datetime1">
              <a:rPr lang="fi-FI" smtClean="0"/>
              <a:t>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2270A-C2B0-9D4C-7533-D84C834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04855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289D8C02-AF23-896C-CDF9-783C16F3C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0001BB7-7AE1-F4B8-51EE-5C5DEC540A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5344DF-5D54-2307-E13A-4967A934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DFD20F-99BF-4938-8001-7220E1AD6F6B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1C0AB4D-0A4B-B975-E089-97F23714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0485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5" name="Kuva 4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54AAE7B6-D343-53E7-AEB7-0588C665B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469414B1-7E54-4755-1F65-097F97B6F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00" y="0"/>
            <a:ext cx="4045227" cy="2555115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D282E44-466E-6244-B27C-0F11643B76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9203" y="6362700"/>
            <a:ext cx="866805" cy="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47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9513-6A10-4835-AA3D-0534EFEE5BC9}" type="datetime1">
              <a:rPr lang="fi-FI" smtClean="0"/>
              <a:t>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38E3E245-DB49-0C4D-5A41-E0D5EC02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A8036E0-5594-0552-E370-32D7118D2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326" y="5950540"/>
            <a:ext cx="866805" cy="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47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9494C95F-A4BA-2796-01E1-FDE1161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B36C6BD-63AC-66CC-E19D-6CFCFF6A1F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326" y="5950540"/>
            <a:ext cx="866805" cy="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6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DC46F41-92EE-5739-D635-A7FB11D9A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07824">
            <a:off x="9770635" y="357531"/>
            <a:ext cx="1550249" cy="208653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201B917-2BCB-02DF-80D0-EF04B6D70E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0" y="0"/>
            <a:ext cx="152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47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9494C95F-A4BA-2796-01E1-FDE1161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77F725A5-232F-6544-09B5-4A98F9FA1E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2885" y="5800974"/>
            <a:ext cx="914229" cy="92050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EBE6B5-35FB-4ADA-66D4-F71871276E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96596" y="5402075"/>
            <a:ext cx="866805" cy="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201B917-2BCB-02DF-80D0-EF04B6D70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2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47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9494C95F-A4BA-2796-01E1-FDE1161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2885" y="5800974"/>
            <a:ext cx="914229" cy="92050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1E78512-F8B3-68F2-D990-98F3409740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96596" y="5402075"/>
            <a:ext cx="866805" cy="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201B917-2BCB-02DF-80D0-EF04B6D70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0"/>
            <a:ext cx="152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47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9494C95F-A4BA-2796-01E1-FDE1161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874B113C-D5B5-796C-AE3C-ECD517D4ED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2885" y="5800974"/>
            <a:ext cx="914229" cy="92050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32E0EFB-9DE8-291E-6DD0-07F9823CAE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96596" y="5402075"/>
            <a:ext cx="866805" cy="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8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1C013CC-1D7F-6652-95EE-881ADD9E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1FBA7C-A563-2970-19CC-2524609F2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8AEB2F-8A42-AAFD-E085-D60867520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B888-4D3A-4789-8C2A-521A726840D9}" type="datetime1">
              <a:rPr lang="fi-FI" smtClean="0"/>
              <a:t>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17A010-4238-F64C-CCFC-A85E646D3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31B584-79B5-F439-D024-15384988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36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55" r:id="rId4"/>
    <p:sldLayoutId id="2147483650" r:id="rId5"/>
    <p:sldLayoutId id="2147483660" r:id="rId6"/>
    <p:sldLayoutId id="2147483671" r:id="rId7"/>
    <p:sldLayoutId id="2147483672" r:id="rId8"/>
    <p:sldLayoutId id="2147483673" r:id="rId9"/>
    <p:sldLayoutId id="2147483667" r:id="rId10"/>
    <p:sldLayoutId id="2147483668" r:id="rId11"/>
    <p:sldLayoutId id="2147483669" r:id="rId12"/>
    <p:sldLayoutId id="2147483651" r:id="rId13"/>
    <p:sldLayoutId id="2147483652" r:id="rId14"/>
    <p:sldLayoutId id="2147483661" r:id="rId15"/>
    <p:sldLayoutId id="2147483662" r:id="rId16"/>
    <p:sldLayoutId id="2147483663" r:id="rId17"/>
    <p:sldLayoutId id="2147483664" r:id="rId18"/>
    <p:sldLayoutId id="2147483653" r:id="rId19"/>
    <p:sldLayoutId id="2147483654" r:id="rId20"/>
    <p:sldLayoutId id="2147483674" r:id="rId21"/>
    <p:sldLayoutId id="2147483658" r:id="rId22"/>
    <p:sldLayoutId id="2147483659" r:id="rId23"/>
    <p:sldLayoutId id="2147483670" r:id="rId24"/>
    <p:sldLayoutId id="2147483656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g"/><Relationship Id="rId7" Type="http://schemas.openxmlformats.org/officeDocument/2006/relationships/image" Target="../media/image34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mailto:Tuomas.Puustinen@pssotu.fi" TargetMode="External"/><Relationship Id="rId3" Type="http://schemas.openxmlformats.org/officeDocument/2006/relationships/image" Target="../media/image30.jpg"/><Relationship Id="rId7" Type="http://schemas.openxmlformats.org/officeDocument/2006/relationships/image" Target="../media/image34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.svg"/><Relationship Id="rId14" Type="http://schemas.openxmlformats.org/officeDocument/2006/relationships/hyperlink" Target="mailto:mikko.leppavuori@pssotu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6556F-20F5-4940-C852-A529CEB3C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6F26C-43C8-9E34-FC4B-2727DA1D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84" y="1770162"/>
            <a:ext cx="8454309" cy="2139805"/>
          </a:xfrm>
        </p:spPr>
        <p:txBody>
          <a:bodyPr>
            <a:noAutofit/>
          </a:bodyPr>
          <a:lstStyle/>
          <a:p>
            <a:r>
              <a:rPr lang="fi-FI" sz="2400" i="1" dirty="0">
                <a:latin typeface="Poppins" pitchFamily="2" charset="77"/>
                <a:cs typeface="Poppins" pitchFamily="2" charset="77"/>
              </a:rPr>
              <a:t>Kansalaistoimijalähtöisen kehittämisen koordinaatio- ja viestintähanke 2.0</a:t>
            </a:r>
            <a:br>
              <a:rPr lang="fi-FI" sz="2400" i="1" dirty="0">
                <a:latin typeface="Poppins" pitchFamily="2" charset="77"/>
                <a:cs typeface="Poppins" pitchFamily="2" charset="77"/>
              </a:rPr>
            </a:br>
            <a:br>
              <a:rPr lang="fi-FI" sz="2400" i="1" dirty="0">
                <a:latin typeface="Poppins" pitchFamily="2" charset="77"/>
                <a:cs typeface="Poppins" pitchFamily="2" charset="77"/>
              </a:rPr>
            </a:br>
            <a:r>
              <a:rPr lang="fi-FI" sz="2400" i="1" dirty="0">
                <a:latin typeface="Poppins" pitchFamily="2" charset="77"/>
                <a:cs typeface="Poppins" pitchFamily="2" charset="77"/>
              </a:rPr>
              <a:t>1.12.2025 - 31.12.2027</a:t>
            </a:r>
            <a:br>
              <a:rPr lang="fi-FI" sz="2400" i="1" dirty="0">
                <a:latin typeface="Poppins" pitchFamily="2" charset="77"/>
                <a:cs typeface="Poppins" pitchFamily="2" charset="77"/>
              </a:rPr>
            </a:br>
            <a:br>
              <a:rPr lang="fi-FI" sz="2400" i="1" dirty="0">
                <a:latin typeface="Poppins" pitchFamily="2" charset="77"/>
                <a:cs typeface="Poppins" pitchFamily="2" charset="77"/>
              </a:rPr>
            </a:br>
            <a:r>
              <a:rPr lang="fi-FI" sz="2000" i="1" dirty="0">
                <a:latin typeface="Poppins" pitchFamily="2" charset="77"/>
                <a:cs typeface="Poppins" pitchFamily="2" charset="77"/>
              </a:rPr>
              <a:t>Hanke on Euroopan unionin rahoittama</a:t>
            </a:r>
            <a:endParaRPr lang="fi-FI" sz="2400" dirty="0">
              <a:solidFill>
                <a:schemeClr val="accent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FE337B5-3297-A14B-376B-E85119533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6437" y="4020915"/>
            <a:ext cx="2283895" cy="316514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13D61F9-5368-733E-77EE-560CAC095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5632" y="579758"/>
            <a:ext cx="2309612" cy="74358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98AF745-C1A5-CC22-C8FB-A5D69B797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979" y="772237"/>
            <a:ext cx="1481738" cy="44850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A0EE3E-8ED7-D648-2DA0-212F605D5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2439" y="802843"/>
            <a:ext cx="1726475" cy="297413"/>
          </a:xfrm>
          <a:prstGeom prst="rect">
            <a:avLst/>
          </a:prstGeom>
        </p:spPr>
      </p:pic>
      <p:pic>
        <p:nvPicPr>
          <p:cNvPr id="15" name="Kuva 14" descr="Kuva, joka sisältää kohteen kuvakaappaus, Fontti, Sähkönsininen, Grafiikka&#10;&#10;Tekoälyllä luotu sisältö voi olla virheellistä.">
            <a:extLst>
              <a:ext uri="{FF2B5EF4-FFF2-40B4-BE49-F238E27FC236}">
                <a16:creationId xmlns:a16="http://schemas.microsoft.com/office/drawing/2014/main" id="{8E3592D1-C700-37BD-F04A-345DC33B2E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7" y="730746"/>
            <a:ext cx="187854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DD91B852-9FF2-1F4B-2E60-00979F396B87}"/>
              </a:ext>
            </a:extLst>
          </p:cNvPr>
          <p:cNvSpPr txBox="1"/>
          <p:nvPr/>
        </p:nvSpPr>
        <p:spPr>
          <a:xfrm>
            <a:off x="498329" y="1810464"/>
            <a:ext cx="947904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i-FI" altLang="fi-FI" sz="1600" dirty="0">
                <a:latin typeface="Poppins" pitchFamily="2" charset="77"/>
                <a:cs typeface="Poppins" pitchFamily="2" charset="77"/>
              </a:rPr>
            </a:br>
            <a:r>
              <a:rPr lang="fi-FI" altLang="fi-FI" sz="1600" b="1" dirty="0">
                <a:latin typeface="Poppins" pitchFamily="2" charset="77"/>
                <a:cs typeface="Poppins" pitchFamily="2" charset="77"/>
              </a:rPr>
              <a:t>Tukea ideasta rahoitukseen</a:t>
            </a:r>
          </a:p>
          <a:p>
            <a:endParaRPr lang="fi-FI" altLang="fi-FI" sz="1600" b="1" dirty="0">
              <a:latin typeface="Poppins" pitchFamily="2" charset="77"/>
              <a:cs typeface="Poppins" pitchFamily="2" charset="77"/>
            </a:endParaRP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•Yksilöllistä hankeneuvontaa ideasta hankehakemukseen</a:t>
            </a: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•Apua hankekielen ja -terminologian tulkintaan</a:t>
            </a: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•Opastusta sähköisen asiointijärjestelmän (EURA2021) käyttöön ja viranomaisasiointiin</a:t>
            </a:r>
          </a:p>
          <a:p>
            <a:endParaRPr lang="fi-FI" altLang="fi-FI" sz="1600" dirty="0">
              <a:latin typeface="Poppins" pitchFamily="2" charset="77"/>
              <a:cs typeface="Poppins" pitchFamily="2" charset="77"/>
            </a:endParaRPr>
          </a:p>
          <a:p>
            <a:r>
              <a:rPr lang="fi-FI" altLang="fi-FI" sz="1600" b="1" dirty="0">
                <a:latin typeface="Poppins" pitchFamily="2" charset="77"/>
                <a:cs typeface="Poppins" pitchFamily="2" charset="77"/>
              </a:rPr>
              <a:t>Osaamisen vahvistamista </a:t>
            </a:r>
          </a:p>
          <a:p>
            <a:endParaRPr lang="fi-FI" altLang="fi-FI" sz="1600" b="1" dirty="0">
              <a:latin typeface="Poppins" pitchFamily="2" charset="77"/>
              <a:cs typeface="Poppins" pitchFamily="2" charset="77"/>
            </a:endParaRP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•Käytännönläheisiä koulutuksia hankehakemiseen, hallinnointiin ja viestintään</a:t>
            </a: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•Työpajoja ja webinaareja yleisimpien hanketyön haasteiden ratkaisuun</a:t>
            </a: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•Tukea hankkeen toteutuksen aikana mm. hallinto, seuranta, viestintä ja raportointi</a:t>
            </a:r>
          </a:p>
          <a:p>
            <a:endParaRPr lang="fi-FI" altLang="fi-FI" sz="1600" dirty="0">
              <a:latin typeface="Poppins" pitchFamily="2" charset="77"/>
              <a:cs typeface="Poppins" pitchFamily="2" charset="77"/>
            </a:endParaRPr>
          </a:p>
          <a:p>
            <a:r>
              <a:rPr lang="fi-FI" altLang="fi-FI" sz="1600" b="1" dirty="0">
                <a:latin typeface="Poppins" pitchFamily="2" charset="77"/>
                <a:cs typeface="Poppins" pitchFamily="2" charset="77"/>
              </a:rPr>
              <a:t>Verkostoja ja vertaistukea</a:t>
            </a:r>
          </a:p>
          <a:p>
            <a:endParaRPr lang="fi-FI" altLang="fi-FI" sz="1600" b="1" dirty="0">
              <a:latin typeface="Poppins" pitchFamily="2" charset="77"/>
              <a:cs typeface="Poppins" pitchFamily="2" charset="77"/>
            </a:endParaRP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•Ohjausryhmätoiminta käynnistyneille hankkeille</a:t>
            </a: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•Hyvien käytäntöjen jakamista ja hanketoimijoiden sparrausta</a:t>
            </a:r>
          </a:p>
          <a:p>
            <a:r>
              <a:rPr lang="fi-FI" altLang="fi-FI" sz="1600" dirty="0">
                <a:latin typeface="Poppins" pitchFamily="2" charset="77"/>
                <a:cs typeface="Poppins" pitchFamily="2" charset="77"/>
              </a:rPr>
              <a:t>•Matalan kynnyksen yhteydenpitoa ja säännöllistä viestintää</a:t>
            </a:r>
          </a:p>
          <a:p>
            <a:endParaRPr lang="fi-FI" sz="1600" b="1" dirty="0">
              <a:latin typeface="Poppins" pitchFamily="2" charset="77"/>
              <a:cs typeface="Poppins" pitchFamily="2" charset="77"/>
            </a:endParaRPr>
          </a:p>
          <a:p>
            <a:endParaRPr lang="fi-FI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F5DCCEF-88B1-920F-75D2-0D182FD905AB}"/>
              </a:ext>
            </a:extLst>
          </p:cNvPr>
          <p:cNvSpPr txBox="1"/>
          <p:nvPr/>
        </p:nvSpPr>
        <p:spPr>
          <a:xfrm>
            <a:off x="498329" y="675861"/>
            <a:ext cx="835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Kaikki tämä maksutta Pohjois-Savossa</a:t>
            </a:r>
          </a:p>
        </p:txBody>
      </p:sp>
    </p:spTree>
    <p:extLst>
      <p:ext uri="{BB962C8B-B14F-4D97-AF65-F5344CB8AC3E}">
        <p14:creationId xmlns:p14="http://schemas.microsoft.com/office/powerpoint/2010/main" val="353347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FDA1B28-F8BF-8CD5-D4EB-AD0D40A6F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4450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F1C7D0A-1FB5-F9E0-0A1D-535E983F0C3F}"/>
              </a:ext>
            </a:extLst>
          </p:cNvPr>
          <p:cNvSpPr txBox="1"/>
          <p:nvPr/>
        </p:nvSpPr>
        <p:spPr>
          <a:xfrm>
            <a:off x="2734450" y="394692"/>
            <a:ext cx="754386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Poppins" pitchFamily="2" charset="77"/>
                <a:cs typeface="Poppins" pitchFamily="2" charset="77"/>
              </a:rPr>
              <a:t>Kansalaistoimijalähtöinen kehittäminen (ESR+)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b="1" dirty="0">
                <a:latin typeface="Poppins" pitchFamily="2" charset="77"/>
                <a:cs typeface="Poppins" pitchFamily="2" charset="77"/>
              </a:rPr>
              <a:t>Painotettavat sisällöt</a:t>
            </a:r>
          </a:p>
          <a:p>
            <a:endParaRPr lang="fi-FI" sz="1100" b="1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Vahvistetaan kansalaistoimijalähtöistä kehittämistä ja </a:t>
            </a:r>
            <a:r>
              <a:rPr lang="fi-FI" sz="1100" dirty="0" err="1">
                <a:latin typeface="Poppins" pitchFamily="2" charset="77"/>
                <a:cs typeface="Poppins" pitchFamily="2" charset="77"/>
              </a:rPr>
              <a:t>osallistetaan</a:t>
            </a:r>
            <a:r>
              <a:rPr lang="fi-FI" sz="1100" dirty="0">
                <a:latin typeface="Poppins" pitchFamily="2" charset="77"/>
                <a:cs typeface="Poppins" pitchFamily="2" charset="77"/>
              </a:rPr>
              <a:t> asukkaat mukaan kehittämiseen.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Tuetaan nivel- ja riskivaiheessa sekä kaikkein heikoimmassa työmarkkina-asemassa olevien kiinnittymistä yhteiskuntaan, koulutukseen ja työmarkkinoille.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Vahvistetaan heikommassa asemassa olevien toimintakykyä ja valmiuksia koulutus- tai työpolulle siirtymiseksi luovien alojen menetelmien ja kulttuurihyvinvoinnin keinoin.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Lisätään yksinäisten, erilaisten riippuvuuksien ja/tai työ- ja toimintakyvyn haasteiden kanssa kamppailevien hyvinvointia yhteisöllisin ja kuntouttavin toimenpitein.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Vahvistetaan heikommassa asemassa olevien kohderyhmien mielen hyvinvointia ja arjen taitoja.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Tuetaan heikommassa asemassa olevien perheiden hyvinvointia ja osallisuutta sekä torjutaan ylisukupolvista huono-osaisuutta.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Edistetään heikommassa asemassa olevien väestöryhmien oikeuksien toteumista, yhdenvertaisuutta, hyvinvointia ja yhteisöihin kiinnittymistä.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Työmarkkinoiden ulkopuolella olevien aktiivisen osallisuuden lisääminen, työkyvyn vahvistaminen ja työllistymisen edistäminen.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Edistetään ammattilaisten, kolmannen ja neljännen sektorin ja viranomaisten välistä kumppanuutta, yhteistyötä ja osaamista heikoimmassa asemassa olevien palveluiden, hyvinvoinnin ja yhteiskuntaan kiinnittymisen parantamiseksi.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Kehitetään helposti saavutettavia ja kohderyhmien arkiympäristöihin tuotavia palveluita.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Rakennetaan osallistavia työmarkkinoita, lisätään työkyvyn tuen ja tuetun työllistymisen menetelmien käyttöä ja vaikuttavuutta sekä kehitetään työtoiminnan sisältöjä.</a:t>
            </a:r>
          </a:p>
          <a:p>
            <a:endParaRPr lang="fi-FI" sz="1100" dirty="0">
              <a:latin typeface="Poppins" pitchFamily="2" charset="77"/>
              <a:cs typeface="Poppins" pitchFamily="2" charset="77"/>
            </a:endParaRPr>
          </a:p>
          <a:p>
            <a:r>
              <a:rPr lang="fi-FI" sz="1100" dirty="0">
                <a:latin typeface="Poppins" pitchFamily="2" charset="77"/>
                <a:cs typeface="Poppins" pitchFamily="2" charset="77"/>
              </a:rPr>
              <a:t>• Tuetaan ESR+ -ruoka-apuhankkeisiin liittyviä osallisuutta ja toimintakykyä edistäviä palveluita.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8711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6E1A0B0-BB51-9671-2FE8-7AAE8AB2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1" y="144684"/>
            <a:ext cx="8584096" cy="1325563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Tärkeimmät kohderyhmät 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A2128D52-2A79-7751-2C61-02A312676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420512"/>
            <a:ext cx="9407827" cy="52928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Hankkeiden ensisijaisena kohderyhmänä ovat työmarkkinoiden näkökulmasta heikoimmassa asemassa olevat työikäiset 15 -65 vuotiaat henkilöt, mukaan lukien vähemmistöt ja erityisryhmät, joiden yhteiskunnallista osallisuutta, hyvinvointia ja työllistymismahdollisuuksia halutaan edistää. Kohderyhmään kuuluvat erityisesti henkilöt, jotka ovat heikosti integroituneet työmarkkinoille tai ovat syrjäytymisvaarassa riippumatta aiemmasta koulutus- tai työhistoriastaan.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600" dirty="0">
              <a:latin typeface="Poppins" pitchFamily="2" charset="77"/>
              <a:cs typeface="Poppi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600" b="1" dirty="0">
                <a:latin typeface="Poppins" pitchFamily="2" charset="77"/>
                <a:cs typeface="Poppins" pitchFamily="2" charset="77"/>
              </a:rPr>
              <a:t>Keskeisiä kohderyhmiä ovat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nuoret ja työelämän ulkopuolella olevat aikuiset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pitkäaikaistyöttömät ja muut työmarkkinoiden ulkopuolella olevat henkilöt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koulupudokkaat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maahanmuuttajataustaiset henkilöt ja etniset vähemmistöt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romanit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osatyökykyiset ja työ- ja toimintakyvyn haasteita kokevat henkilöt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henkilöt, joilla on mielenterveys- tai päihdehaasteita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latin typeface="Poppins" pitchFamily="2" charset="77"/>
                <a:cs typeface="Poppins" pitchFamily="2" charset="77"/>
              </a:rPr>
              <a:t>asunnottomat, rikosseuraamusasiakkaat ja muut kaikkein vaikeimmassa asemassa olevat ryhmät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b="1" dirty="0">
                <a:latin typeface="Poppins" pitchFamily="2" charset="77"/>
                <a:cs typeface="Poppins" pitchFamily="2" charset="77"/>
              </a:rPr>
              <a:t>Välillisesti kohderyhmään kuuluvat myös kohderyhmäläisten läheiset, erityisesti perheet, joiden hyvinvoinnin tukeminen edistää ylisukupolvisen syrjäytymisen ja köyhyyden ehkäisyä.</a:t>
            </a:r>
          </a:p>
        </p:txBody>
      </p:sp>
    </p:spTree>
    <p:extLst>
      <p:ext uri="{BB962C8B-B14F-4D97-AF65-F5344CB8AC3E}">
        <p14:creationId xmlns:p14="http://schemas.microsoft.com/office/powerpoint/2010/main" val="41008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306F217-CF88-B561-B383-4611084A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65" y="199121"/>
            <a:ext cx="8584096" cy="1325563"/>
          </a:xfrm>
        </p:spPr>
        <p:txBody>
          <a:bodyPr/>
          <a:lstStyle/>
          <a:p>
            <a:r>
              <a:rPr lang="fi-FI" dirty="0">
                <a:latin typeface="Poppins" pitchFamily="2" charset="77"/>
                <a:cs typeface="Poppins" pitchFamily="2" charset="77"/>
              </a:rPr>
              <a:t>Hanketoiminnan tuloksena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974F1537-8280-E9E8-7863-F14D6B6B6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65" y="1524684"/>
            <a:ext cx="9602165" cy="533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Hankkeen tuloksena heikoimmassa työmarkkina-asemassa olevat henkilöt ovat osallistuneet matalan kynnyksen, monialaisiin ja saavutettaviin palveluihin, jotka tukevat heidän osallisuuttaan, hyvinvointiaan sekä työ- ja toimintakykyään. Kohderyhmään kuuluvien henkilöiden valmiudet kiinnittyä koulutukseen, työhön tai näihin johtaville poluille ovat vahvistuneet.</a:t>
            </a:r>
            <a:br>
              <a:rPr lang="fi-FI" sz="1400" dirty="0">
                <a:latin typeface="Poppins" pitchFamily="2" charset="77"/>
                <a:cs typeface="Poppins" pitchFamily="2" charset="77"/>
              </a:rPr>
            </a:br>
            <a:endParaRPr lang="fi-FI" sz="14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fi-FI" sz="1400" b="1" dirty="0">
                <a:latin typeface="Poppins" pitchFamily="2" charset="77"/>
                <a:cs typeface="Poppins" pitchFamily="2" charset="77"/>
              </a:rPr>
              <a:t>Hankkeen tuloksena mm:</a:t>
            </a:r>
          </a:p>
          <a:p>
            <a:r>
              <a:rPr lang="fi-FI" sz="1400" dirty="0">
                <a:latin typeface="Poppins" pitchFamily="2" charset="77"/>
                <a:cs typeface="Poppins" pitchFamily="2" charset="77"/>
              </a:rPr>
              <a:t>Tavoitettu ja aktivoitu keskeisiä kohderyhmiä, kuten pitkäaikaistyöttömiä, työelämän ulkopuolella olevia nuoria ja työikäisiä, osatyökykyisiä sekä maahanmuuttajataustaisia henkilöitä</a:t>
            </a:r>
          </a:p>
          <a:p>
            <a:r>
              <a:rPr lang="fi-FI" sz="1400" dirty="0">
                <a:latin typeface="Poppins" pitchFamily="2" charset="77"/>
                <a:cs typeface="Poppins" pitchFamily="2" charset="77"/>
              </a:rPr>
              <a:t>Kehitetty ja pilotoitu monialaisia toimintamalleja, jotka edistävät osallisuutta, yhdenvertaisuutta ja syrjäytymisen ehkäisyä</a:t>
            </a:r>
          </a:p>
          <a:p>
            <a:r>
              <a:rPr lang="fi-FI" sz="1400" dirty="0">
                <a:latin typeface="Poppins" pitchFamily="2" charset="77"/>
                <a:cs typeface="Poppins" pitchFamily="2" charset="77"/>
              </a:rPr>
              <a:t>Vahvistettu palveluntuottajien ja eri toimijoiden välistä yhteistyötä ja osaamista kohderyhmien tukemisessa</a:t>
            </a:r>
          </a:p>
          <a:p>
            <a:r>
              <a:rPr lang="fi-FI" sz="1400" dirty="0">
                <a:latin typeface="Poppins" pitchFamily="2" charset="77"/>
                <a:cs typeface="Poppins" pitchFamily="2" charset="77"/>
              </a:rPr>
              <a:t>Parannettu palvelujen saavutettavuutta ja käyttäjälähtöisyyttä huomioiden kohderyhmien erityistarpeet</a:t>
            </a:r>
            <a:br>
              <a:rPr lang="fi-FI" sz="1400" dirty="0">
                <a:latin typeface="Poppins" pitchFamily="2" charset="77"/>
                <a:cs typeface="Poppins" pitchFamily="2" charset="77"/>
              </a:rPr>
            </a:br>
            <a:endParaRPr lang="fi-FI" sz="14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fi-FI" sz="1400" b="1" dirty="0">
                <a:latin typeface="Poppins" pitchFamily="2" charset="77"/>
                <a:cs typeface="Poppins" pitchFamily="2" charset="77"/>
              </a:rPr>
              <a:t>Tulosindikaattoreina on, että hankkeen päätyttyä 10 % osallistujista ryhtyy aktiivisesti työnhakuun, 10–15 % osallistujista on työllistynyt tai edennyt koulutukseen hankkeen aikana tai välittömästi sen jälkeen.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883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92BEB-886D-BEA7-71B6-2DB1F0A03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74F15A1-4C48-8D53-3BD4-E26BC5495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2"/>
            <a:ext cx="2293110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626DD5A-8F98-FF60-7F86-E6B4841FA197}"/>
              </a:ext>
            </a:extLst>
          </p:cNvPr>
          <p:cNvSpPr txBox="1"/>
          <p:nvPr/>
        </p:nvSpPr>
        <p:spPr>
          <a:xfrm>
            <a:off x="2663831" y="498489"/>
            <a:ext cx="68643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Poppins" pitchFamily="2" charset="77"/>
                <a:cs typeface="Poppins" pitchFamily="2" charset="77"/>
              </a:rPr>
              <a:t>Hakijan kelpoisuus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Julkisoikeudellinen yhteisö tai yksityisoikeudellinen oikeushenkilö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Ei yksityinen elinkeinonharjoittaja (toiminimi)</a:t>
            </a:r>
            <a:br>
              <a:rPr lang="fi-FI" sz="1400" dirty="0">
                <a:latin typeface="Poppins" pitchFamily="2" charset="77"/>
                <a:cs typeface="Poppins" pitchFamily="2" charset="77"/>
              </a:rPr>
            </a:br>
            <a:endParaRPr lang="fi-FI" sz="1400" dirty="0">
              <a:latin typeface="Poppins" pitchFamily="2" charset="77"/>
              <a:cs typeface="Poppins" pitchFamily="2" charset="77"/>
            </a:endParaRPr>
          </a:p>
          <a:p>
            <a:r>
              <a:rPr lang="fi-FI" sz="1400" b="1" dirty="0">
                <a:latin typeface="Poppins" pitchFamily="2" charset="77"/>
                <a:cs typeface="Poppins" pitchFamily="2" charset="77"/>
              </a:rPr>
              <a:t>Rahoitus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Tukitaso: 80 %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Omarahoitus: 20 % (omaa, kunta-, julkista tai yksityistä rahoitusta)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err="1">
                <a:latin typeface="Poppins" pitchFamily="2" charset="77"/>
                <a:cs typeface="Poppins" pitchFamily="2" charset="77"/>
              </a:rPr>
              <a:t>Flat</a:t>
            </a:r>
            <a:r>
              <a:rPr lang="fi-FI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fi-FI" sz="1400" dirty="0" err="1">
                <a:latin typeface="Poppins" pitchFamily="2" charset="77"/>
                <a:cs typeface="Poppins" pitchFamily="2" charset="77"/>
              </a:rPr>
              <a:t>rate</a:t>
            </a:r>
            <a:r>
              <a:rPr lang="fi-FI" sz="1400" dirty="0">
                <a:latin typeface="Poppins" pitchFamily="2" charset="77"/>
                <a:cs typeface="Poppins" pitchFamily="2" charset="77"/>
              </a:rPr>
              <a:t> 40 % -malli: henkilöstökuluihin lisätään automaattisesti 40 % muille kustannuksille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Ennakkokorvaus: mahdollista hakea enintään 30 % hankkeen kokonaisbudjetista</a:t>
            </a:r>
            <a:br>
              <a:rPr lang="fi-FI" sz="1400" dirty="0">
                <a:latin typeface="Poppins" pitchFamily="2" charset="77"/>
                <a:cs typeface="Poppins" pitchFamily="2" charset="77"/>
              </a:rPr>
            </a:br>
            <a:endParaRPr lang="fi-FI" sz="1400" dirty="0">
              <a:latin typeface="Poppins" pitchFamily="2" charset="77"/>
              <a:cs typeface="Poppins" pitchFamily="2" charset="77"/>
            </a:endParaRPr>
          </a:p>
          <a:p>
            <a:r>
              <a:rPr lang="fi-FI" sz="1400" b="1" dirty="0">
                <a:latin typeface="Poppins" pitchFamily="2" charset="77"/>
                <a:cs typeface="Poppins" pitchFamily="2" charset="77"/>
              </a:rPr>
              <a:t>Ylimaakunnallisuus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Hakemus voi koskea useita Itä-Suomen maakuntia (Pohjois-Savo, Etelä-Savo, Pohjois-Karjala)</a:t>
            </a:r>
            <a:br>
              <a:rPr lang="fi-FI" sz="1400" dirty="0">
                <a:latin typeface="Poppins" pitchFamily="2" charset="77"/>
                <a:cs typeface="Poppins" pitchFamily="2" charset="77"/>
              </a:rPr>
            </a:br>
            <a:endParaRPr lang="fi-FI" sz="1400" dirty="0">
              <a:latin typeface="Poppins" pitchFamily="2" charset="77"/>
              <a:cs typeface="Poppins" pitchFamily="2" charset="77"/>
            </a:endParaRPr>
          </a:p>
          <a:p>
            <a:r>
              <a:rPr lang="fi-FI" sz="1400" b="1" dirty="0">
                <a:latin typeface="Poppins" pitchFamily="2" charset="77"/>
                <a:cs typeface="Poppins" pitchFamily="2" charset="77"/>
              </a:rPr>
              <a:t>Hakeminen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Hakemus jätetään EURA2021-järjestelmään hakuaikana (aloitus mahdollista vireilletulon jälkeen, mutta ei suositeltavaa ilman päätöstä)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Suositellaan yhteydenottoa rahoittajaan ennen hakemuksen jättämistä</a:t>
            </a:r>
          </a:p>
          <a:p>
            <a:endParaRPr lang="fi-FI" sz="1400" b="1" dirty="0">
              <a:latin typeface="Poppins" pitchFamily="2" charset="77"/>
              <a:cs typeface="Poppins" pitchFamily="2" charset="77"/>
            </a:endParaRPr>
          </a:p>
          <a:p>
            <a:r>
              <a:rPr lang="fi-FI" sz="1400" b="1" dirty="0">
                <a:latin typeface="Poppins" pitchFamily="2" charset="77"/>
                <a:cs typeface="Poppins" pitchFamily="2" charset="77"/>
              </a:rPr>
              <a:t>Käsittely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Rahoittava viranomainen: Elinvoimakeskus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Maakunnan yhteistyöryhmän sihteeristö (MYRS)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Tarvittaessa maakunnan yhteistyöryhmä (MYR)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Poppins" pitchFamily="2" charset="77"/>
                <a:cs typeface="Poppins" pitchFamily="2" charset="77"/>
              </a:rPr>
              <a:t>Rahoituspäätöksen hankkeelle tekee rahoittava viranomainen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fi-FI" sz="1600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fi-FI" sz="2000" b="1" dirty="0">
                <a:solidFill>
                  <a:srgbClr val="FF0000"/>
                </a:solidFill>
              </a:rPr>
              <a:t>Seuraava haku on 13.4 – 13.5.2026</a:t>
            </a:r>
          </a:p>
        </p:txBody>
      </p:sp>
    </p:spTree>
    <p:extLst>
      <p:ext uri="{BB962C8B-B14F-4D97-AF65-F5344CB8AC3E}">
        <p14:creationId xmlns:p14="http://schemas.microsoft.com/office/powerpoint/2010/main" val="305752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08498A-E4F7-91D4-AD8E-5DED5DB76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B92291B-B425-132E-7A13-9B7FC7687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6437" y="4020915"/>
            <a:ext cx="2283895" cy="316514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DC7A430-4BFD-DBA2-386B-8C00A456B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5632" y="579758"/>
            <a:ext cx="2309612" cy="74358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0EF53DF-8F04-DF86-B1CB-ADDD151D4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979" y="772237"/>
            <a:ext cx="1481738" cy="44850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318F928-80D3-1DA1-E5B0-CE847B4D4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2439" y="802843"/>
            <a:ext cx="1726475" cy="297413"/>
          </a:xfrm>
          <a:prstGeom prst="rect">
            <a:avLst/>
          </a:prstGeom>
        </p:spPr>
      </p:pic>
      <p:pic>
        <p:nvPicPr>
          <p:cNvPr id="15" name="Kuva 14" descr="Kuva, joka sisältää kohteen kuvakaappaus, Fontti, Sähkönsininen, Grafiikka&#10;&#10;Tekoälyllä luotu sisältö voi olla virheellistä.">
            <a:extLst>
              <a:ext uri="{FF2B5EF4-FFF2-40B4-BE49-F238E27FC236}">
                <a16:creationId xmlns:a16="http://schemas.microsoft.com/office/drawing/2014/main" id="{328F5B88-CFAB-BC12-F682-EAC927AAEF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7" y="730746"/>
            <a:ext cx="1878540" cy="44620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B0FBB49-101F-E4BC-0D7C-26358C3F5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77373" y="1894919"/>
            <a:ext cx="561306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</a:rPr>
              <a:t>Yhteys:</a:t>
            </a:r>
            <a:b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</a:rPr>
            </a:br>
            <a:endParaRPr kumimoji="0" lang="fi-FI" altLang="fi-FI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</a:rPr>
              <a:t>Hankepäällikkö - Tuomas Puustinen</a:t>
            </a:r>
            <a:endParaRPr kumimoji="0" lang="fi-FI" altLang="fi-FI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000" dirty="0">
                <a:latin typeface="Poppins" pitchFamily="2" charset="77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uomas.puustinen@pssotu.fi</a:t>
            </a:r>
            <a:endParaRPr kumimoji="0" lang="fi-FI" altLang="fi-FI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</a:rPr>
              <a:t>050 541 5188</a:t>
            </a:r>
            <a:b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</a:rPr>
            </a:br>
            <a:endParaRPr kumimoji="0" lang="fi-FI" altLang="fi-FI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</a:rPr>
              <a:t>Suunnittelija - Mikko Leppävuori</a:t>
            </a:r>
            <a:endParaRPr kumimoji="0" lang="fi-FI" altLang="fi-FI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mikko.leppavuori@pssotu.fi</a:t>
            </a:r>
            <a:endParaRPr kumimoji="0" lang="fi-FI" altLang="fi-FI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strike="noStrike" cap="none" normalizeH="0" baseline="0" dirty="0">
                <a:ln>
                  <a:noFill/>
                </a:ln>
                <a:effectLst/>
                <a:latin typeface="Poppins" pitchFamily="2" charset="77"/>
              </a:rPr>
              <a:t>050 463 5907</a:t>
            </a:r>
            <a:endParaRPr kumimoji="0" lang="fi-FI" altLang="fi-FI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2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7">
      <a:dk1>
        <a:sysClr val="windowText" lastClr="000000"/>
      </a:dk1>
      <a:lt1>
        <a:sysClr val="window" lastClr="FFFFFF"/>
      </a:lt1>
      <a:dk2>
        <a:srgbClr val="FF9752"/>
      </a:dk2>
      <a:lt2>
        <a:srgbClr val="FFD66F"/>
      </a:lt2>
      <a:accent1>
        <a:srgbClr val="A83500"/>
      </a:accent1>
      <a:accent2>
        <a:srgbClr val="FFDDC7"/>
      </a:accent2>
      <a:accent3>
        <a:srgbClr val="FFECCA"/>
      </a:accent3>
      <a:accent4>
        <a:srgbClr val="B36906"/>
      </a:accent4>
      <a:accent5>
        <a:srgbClr val="FFB78B"/>
      </a:accent5>
      <a:accent6>
        <a:srgbClr val="E64700"/>
      </a:accent6>
      <a:hlink>
        <a:srgbClr val="FFE49F"/>
      </a:hlink>
      <a:folHlink>
        <a:srgbClr val="F2F2F2"/>
      </a:folHlink>
    </a:clrScheme>
    <a:fontScheme name="Mukautettu 7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715</Words>
  <Application>Microsoft Macintosh PowerPoint</Application>
  <PresentationFormat>Laajakuva</PresentationFormat>
  <Paragraphs>104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Aptos</vt:lpstr>
      <vt:lpstr>Arial</vt:lpstr>
      <vt:lpstr>Barlow</vt:lpstr>
      <vt:lpstr>Calibri</vt:lpstr>
      <vt:lpstr>Courier New</vt:lpstr>
      <vt:lpstr>Poppins</vt:lpstr>
      <vt:lpstr>Office-teema</vt:lpstr>
      <vt:lpstr>Kansalaistoimijalähtöisen kehittämisen koordinaatio- ja viestintähanke 2.0  1.12.2025 - 31.12.2027  Hanke on Euroopan unionin rahoittama</vt:lpstr>
      <vt:lpstr>PowerPoint-esitys</vt:lpstr>
      <vt:lpstr>PowerPoint-esitys</vt:lpstr>
      <vt:lpstr>Tärkeimmät kohderyhmät </vt:lpstr>
      <vt:lpstr>Hanketoiminnan tuloksena</vt:lpstr>
      <vt:lpstr>PowerPoint-esitys</vt:lpstr>
      <vt:lpstr>Yhteys:  Hankepäällikkö - Tuomas Puustinen tuomas.puustinen@pssotu.fi 050 541 5188  Suunnittelija - Mikko Leppävuori mikko.leppavuori@pssotu.fi 050 463 5907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Kansalaistoimijalähtöisen kehittämisen koordinaatio- ja viestintähanke</dc:title>
  <dc:creator>Merita Pesonen</dc:creator>
  <cp:lastModifiedBy>Tuomas Puustinen</cp:lastModifiedBy>
  <cp:revision>17</cp:revision>
  <dcterms:created xsi:type="dcterms:W3CDTF">2023-10-25T13:27:31Z</dcterms:created>
  <dcterms:modified xsi:type="dcterms:W3CDTF">2026-03-06T12:34:26Z</dcterms:modified>
</cp:coreProperties>
</file>