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70" r:id="rId3"/>
    <p:sldId id="282" r:id="rId4"/>
    <p:sldId id="301" r:id="rId5"/>
    <p:sldId id="302" r:id="rId6"/>
    <p:sldId id="303" r:id="rId7"/>
    <p:sldId id="281" r:id="rId8"/>
    <p:sldId id="295" r:id="rId9"/>
    <p:sldId id="294" r:id="rId10"/>
    <p:sldId id="277" r:id="rId11"/>
    <p:sldId id="287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3500"/>
    <a:srgbClr val="FF9752"/>
    <a:srgbClr val="FFD66F"/>
    <a:srgbClr val="B36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34" autoAdjust="0"/>
    <p:restoredTop sz="95574"/>
  </p:normalViewPr>
  <p:slideViewPr>
    <p:cSldViewPr snapToGrid="0">
      <p:cViewPr varScale="1">
        <p:scale>
          <a:sx n="140" d="100"/>
          <a:sy n="140" d="100"/>
        </p:scale>
        <p:origin x="2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DD79E-5810-4139-AB9E-B7CFE814AD2F}" type="datetimeFigureOut">
              <a:rPr lang="fi-FI" smtClean="0"/>
              <a:t>8.5.2025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DFF54-51DA-4DB6-8529-10D8A602C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25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DFF54-51DA-4DB6-8529-10D8A602CD1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66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DFF54-51DA-4DB6-8529-10D8A602CD1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211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i-FI" b="0" i="0" u="none" strike="noStrike" dirty="0">
              <a:solidFill>
                <a:srgbClr val="000000"/>
              </a:solidFill>
              <a:effectLst/>
              <a:latin typeface="Inter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DFF54-51DA-4DB6-8529-10D8A602CD1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61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DFF54-51DA-4DB6-8529-10D8A602CD1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231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DFF54-51DA-4DB6-8529-10D8A602CD1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49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13AC39-E235-1FE6-4DFD-25B2F9893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111916-11FC-1B89-79F2-096F116BF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CD3166-12E4-915C-3EB6-C9419051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39A-94C0-429E-814A-419D38E61C69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62270A-C2B0-9D4C-7533-D84C8348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BBABA3-5FF7-2E10-0075-9A1204B8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289D8C02-AF23-896C-CDF9-783C16F3C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0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86A50B9F-385F-E1CE-ECCF-1C73806CC476}"/>
              </a:ext>
            </a:extLst>
          </p:cNvPr>
          <p:cNvSpPr/>
          <p:nvPr userDrawn="1"/>
        </p:nvSpPr>
        <p:spPr>
          <a:xfrm>
            <a:off x="0" y="0"/>
            <a:ext cx="56520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D0A697-6A2F-98E4-69ED-C3FFD58C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50" y="2193925"/>
            <a:ext cx="3788337" cy="191424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DA6622-56B4-9A1E-17A3-50BA4B3B7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3626" y="924478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1E18A1-57C2-BC59-D4E7-9561F35A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7ECE-5DD9-42C9-A2FF-EEE35F42E679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DBBCA8-856D-9720-7842-CA1FC11D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DA2E6985-1E64-FB18-C688-08B3F197E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863F7398-E09E-DF78-B509-DD1B41F2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39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86A50B9F-385F-E1CE-ECCF-1C73806CC476}"/>
              </a:ext>
            </a:extLst>
          </p:cNvPr>
          <p:cNvSpPr/>
          <p:nvPr userDrawn="1"/>
        </p:nvSpPr>
        <p:spPr>
          <a:xfrm>
            <a:off x="0" y="0"/>
            <a:ext cx="56520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D0A697-6A2F-98E4-69ED-C3FFD58C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50" y="2193925"/>
            <a:ext cx="3682320" cy="1914249"/>
          </a:xfrm>
        </p:spPr>
        <p:txBody>
          <a:bodyPr/>
          <a:lstStyle>
            <a:lvl1pPr>
              <a:defRPr>
                <a:solidFill>
                  <a:srgbClr val="B3690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DA6622-56B4-9A1E-17A3-50BA4B3B7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3626" y="924478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1E18A1-57C2-BC59-D4E7-9561F35A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ED29-81B9-4B80-8E95-EA22B83D97A4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DBBCA8-856D-9720-7842-CA1FC11D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DA2E6985-1E64-FB18-C688-08B3F197E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87A42A09-FDE5-8B7B-1F1B-2143D875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447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2AF25B-EDD0-5576-565B-C616C8F4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83109C-3F7D-E838-3AF2-A6E9DFF90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C10E6D-BEDF-5B5A-6666-D20750764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2F6E579-235B-6B2D-6E75-F8DD35754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8E68F61-2A54-F11D-96D6-E391C819A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7CC9891-1452-622E-BD24-329E3976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7B09-B991-4826-8D25-A9F874F40EB1}" type="datetime1">
              <a:rPr lang="fi-FI" smtClean="0"/>
              <a:t>8.5.2025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336513B-4337-EDE8-53D1-EE7F35FF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Kuva 9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8187BA09-6C95-3B3D-D400-FCB2454D5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826BCA68-2767-86F3-0271-99D29F45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335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D217F2-860E-3D6E-7F56-6E622DD6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8181ADA-D47F-A5F8-25C9-6B4B65FC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62C2-7632-4972-8EAE-2569F521B0BB}" type="datetime1">
              <a:rPr lang="fi-FI" smtClean="0"/>
              <a:t>8.5.2025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B6CD9B-FF39-A056-CC57-1C2CB1A1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B73D95C0-DA5E-3571-98AA-F681EEE36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3378DFA-9094-BA29-198F-6708D29E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13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bg>
      <p:bgPr>
        <a:solidFill>
          <a:srgbClr val="FF97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D217F2-860E-3D6E-7F56-6E622DD6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690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8181ADA-D47F-A5F8-25C9-6B4B65FC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B102E7-9EA6-473B-BF28-298CA1B4E159}" type="datetime1">
              <a:rPr lang="fi-FI" smtClean="0"/>
              <a:t>8.5.2025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B6CD9B-FF39-A056-CC57-1C2CB1A1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pic>
        <p:nvPicPr>
          <p:cNvPr id="6" name="Kuva 5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B73D95C0-DA5E-3571-98AA-F681EEE36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58123B3-FBF4-9980-A103-648AA076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745564-66A4-4F3C-91A0-DA2EB842290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051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Vain otsikk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D217F2-860E-3D6E-7F56-6E622DD6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690"/>
            <a:ext cx="12192000" cy="1325563"/>
          </a:xfrm>
        </p:spPr>
        <p:txBody>
          <a:bodyPr/>
          <a:lstStyle>
            <a:lvl1pPr algn="ctr">
              <a:defRPr>
                <a:solidFill>
                  <a:srgbClr val="B3690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8181ADA-D47F-A5F8-25C9-6B4B65FC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910FB08-24D1-4481-947F-DAB2D7548B76}" type="datetime1">
              <a:rPr lang="fi-FI" smtClean="0"/>
              <a:t>8.5.2025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B6CD9B-FF39-A056-CC57-1C2CB1A1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6" name="Kuva 5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B73D95C0-DA5E-3571-98AA-F681EEE36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3840E97-D5C0-0CDA-FC85-B55DF945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D745564-66A4-4F3C-91A0-DA2EB84229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509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5344DF-5D54-2307-E13A-4967A934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DFD20F-99BF-4938-8001-7220E1AD6F6B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1C0AB4D-0A4B-B975-E089-97F23714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pic>
        <p:nvPicPr>
          <p:cNvPr id="5" name="Kuva 4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54AAE7B6-D343-53E7-AEB7-0588C665B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0D7304-47BE-61C3-3C9C-EAB55C4E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745564-66A4-4F3C-91A0-DA2EB842290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184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80B9C7-AE6A-9223-8847-2DCA1DCF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EF4A8-B48C-7EB8-89D8-8B1D9E0EE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451077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371D83-868D-4EDC-4AE4-768ED02BB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A37800-A9E1-7335-CA09-A46A541F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F800-3DCA-4413-8103-8E0E6329955B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25A5F15-7675-8DA0-34DF-166FD2B3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C0552D23-0BF7-674A-E31F-52BD470286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6D39BA2-C549-2808-BAB2-F3126C3E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51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13AC39-E235-1FE6-4DFD-25B2F9893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111916-11FC-1B89-79F2-096F116BF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CD3166-12E4-915C-3EB6-C9419051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7393-9123-4485-B86F-0BD54264CC9D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62270A-C2B0-9D4C-7533-D84C8348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BBABA3-5FF7-2E10-0075-9A1204B8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289D8C02-AF23-896C-CDF9-783C16F3C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9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13AC39-E235-1FE6-4DFD-25B2F9893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73" y="136525"/>
            <a:ext cx="4045227" cy="2555115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CD3166-12E4-915C-3EB6-C9419051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FA58-430C-4CB3-8E6F-48AFDBFA3C11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62270A-C2B0-9D4C-7533-D84C8348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BBABA3-5FF7-2E10-0075-9A1204B8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289D8C02-AF23-896C-CDF9-783C16F3C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5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30E3FD-5CAC-F7A2-D7BD-0EE9DC13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8409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85FB5D-4BEC-C76B-2631-85CC6A65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14791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E31E8B-BD9B-F8B2-74D8-0CC1DA6D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9513-6A10-4835-AA3D-0534EFEE5BC9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8EE208-B205-5A7A-6D42-A7E09786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3698E697-D819-CE2A-9ABE-84F3E32410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38E3E245-DB49-0C4D-5A41-E0D5EC02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47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30E3FD-5CAC-F7A2-D7BD-0EE9DC13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8409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85FB5D-4BEC-C76B-2631-85CC6A65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14791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E31E8B-BD9B-F8B2-74D8-0CC1DA6D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E0-258D-42E0-834E-C9AE1ED3D78E}" type="datetime1">
              <a:rPr lang="fi-FI" smtClean="0"/>
              <a:t>8.5.2025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8EE208-B205-5A7A-6D42-A7E09786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3698E697-D819-CE2A-9ABE-84F3E32410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9494C95F-A4BA-2796-01E1-FDE11617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86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15DD03-F7FE-F488-B309-164D880F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CDC574-C34F-83C4-2593-36564D8FB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9140A6-18C9-8F80-7EEB-19D4DD13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6E7B-F7BA-40E0-8B57-A1D3EA41232A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D416A4-9307-7880-546D-F5C8BC42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91369566-0B32-1044-FD44-AD9240B63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E3E7FC34-DB9A-5264-5D28-2EF10635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381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D0A697-6A2F-98E4-69ED-C3FFD58C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F3E1D4-175B-A3D3-AB0F-44CCB6369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DA6622-56B4-9A1E-17A3-50BA4B3B7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1E18A1-57C2-BC59-D4E7-9561F35A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BD9F-E509-4148-A5A7-9E178847E332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DBBCA8-856D-9720-7842-CA1FC11D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DA2E6985-1E64-FB18-C688-08B3F197E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D8FF1C49-1D1D-7E7C-C589-A05F9244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193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D0A697-6A2F-98E4-69ED-C3FFD58C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50" y="2193925"/>
            <a:ext cx="3011299" cy="191424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DA6622-56B4-9A1E-17A3-50BA4B3B7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3626" y="924478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1E18A1-57C2-BC59-D4E7-9561F35A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16A1-1252-4ABB-BF3F-854A9CDFD15D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DBBCA8-856D-9720-7842-CA1FC11D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DA2E6985-1E64-FB18-C688-08B3F197E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8C1158E-549F-D6B6-FAA8-7CAD2C98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649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D0A697-6A2F-98E4-69ED-C3FFD58C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50" y="2193925"/>
            <a:ext cx="3011299" cy="191424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DA6622-56B4-9A1E-17A3-50BA4B3B7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3626" y="924478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1E18A1-57C2-BC59-D4E7-9561F35A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918A-9630-48BF-B182-EB6B4465CEE0}" type="datetime1">
              <a:rPr lang="fi-FI" smtClean="0"/>
              <a:t>8.5.2025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EDBBCA8-856D-9720-7842-CA1FC11D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 descr="Kuva, joka sisältää kohteen kuvakaappaus, teksti, symboli, Grafiikka&#10;&#10;Kuvaus luotu automaattisesti">
            <a:extLst>
              <a:ext uri="{FF2B5EF4-FFF2-40B4-BE49-F238E27FC236}">
                <a16:creationId xmlns:a16="http://schemas.microsoft.com/office/drawing/2014/main" id="{DA2E6985-1E64-FB18-C688-08B3F197E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2348" y="5800974"/>
            <a:ext cx="914229" cy="920501"/>
          </a:xfrm>
          <a:prstGeom prst="rect">
            <a:avLst/>
          </a:prstGeom>
        </p:spPr>
      </p:pic>
      <p:sp>
        <p:nvSpPr>
          <p:cNvPr id="3" name="Dian numeron paikkamerkki 5">
            <a:extLst>
              <a:ext uri="{FF2B5EF4-FFF2-40B4-BE49-F238E27FC236}">
                <a16:creationId xmlns:a16="http://schemas.microsoft.com/office/drawing/2014/main" id="{33BC14EC-DC4A-93B6-A070-CAEDD0FF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1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1C013CC-1D7F-6652-95EE-881ADD9E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1FBA7C-A563-2970-19CC-2524609F2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8AEB2F-8A42-AAFD-E085-D60867520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B888-4D3A-4789-8C2A-521A726840D9}" type="datetime1">
              <a:rPr lang="fi-FI" smtClean="0"/>
              <a:t>8.5.2025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17A010-4238-F64C-CCFC-A85E646D3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31B584-79B5-F439-D024-153849887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5564-66A4-4F3C-91A0-DA2EB8422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36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50" r:id="rId4"/>
    <p:sldLayoutId id="2147483660" r:id="rId5"/>
    <p:sldLayoutId id="2147483651" r:id="rId6"/>
    <p:sldLayoutId id="2147483652" r:id="rId7"/>
    <p:sldLayoutId id="2147483661" r:id="rId8"/>
    <p:sldLayoutId id="2147483662" r:id="rId9"/>
    <p:sldLayoutId id="2147483663" r:id="rId10"/>
    <p:sldLayoutId id="2147483664" r:id="rId11"/>
    <p:sldLayoutId id="2147483653" r:id="rId12"/>
    <p:sldLayoutId id="2147483654" r:id="rId13"/>
    <p:sldLayoutId id="2147483658" r:id="rId14"/>
    <p:sldLayoutId id="2147483659" r:id="rId15"/>
    <p:sldLayoutId id="2147483655" r:id="rId16"/>
    <p:sldLayoutId id="214748365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uomas.puustinen@pssotu.f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hjois-savonliikunta.fi/hankkeet/koonto-hanke-esr/" TargetMode="External"/><Relationship Id="rId5" Type="http://schemas.openxmlformats.org/officeDocument/2006/relationships/hyperlink" Target="mailto:tiina.kiiskinen@pohjois-savonliikunta.fi" TargetMode="External"/><Relationship Id="rId4" Type="http://schemas.openxmlformats.org/officeDocument/2006/relationships/hyperlink" Target="https://www.pssotu.fi/koonto-hank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eura2021.fi/ohjeet/EURA_2021_-kaytto-ohje_hakijalle_ja_hanketoteuttajalle.pdf" TargetMode="External"/><Relationship Id="rId2" Type="http://schemas.openxmlformats.org/officeDocument/2006/relationships/hyperlink" Target="http://www.eura2021.fi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C6672A-0121-82B1-D6FA-CECECEFB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776481"/>
            <a:ext cx="8584096" cy="1325563"/>
          </a:xfrm>
        </p:spPr>
        <p:txBody>
          <a:bodyPr>
            <a:noAutofit/>
          </a:bodyPr>
          <a:lstStyle/>
          <a:p>
            <a:r>
              <a:rPr lang="fi-FI" sz="3600" dirty="0"/>
              <a:t>Kansalaistoimijalähtöisen kehittämisen koordinaatio- ja viestintähanke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62CC508-AF0E-3837-2C90-F6641BF42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904" y="1159625"/>
            <a:ext cx="2025456" cy="377628"/>
          </a:xfrm>
          <a:prstGeom prst="rect">
            <a:avLst/>
          </a:prstGeom>
        </p:spPr>
      </p:pic>
      <p:sp>
        <p:nvSpPr>
          <p:cNvPr id="7" name="Alaotsikko 2">
            <a:extLst>
              <a:ext uri="{FF2B5EF4-FFF2-40B4-BE49-F238E27FC236}">
                <a16:creationId xmlns:a16="http://schemas.microsoft.com/office/drawing/2014/main" id="{513991C0-BF82-39D5-C475-39671534716D}"/>
              </a:ext>
            </a:extLst>
          </p:cNvPr>
          <p:cNvSpPr txBox="1">
            <a:spLocks/>
          </p:cNvSpPr>
          <p:nvPr/>
        </p:nvSpPr>
        <p:spPr>
          <a:xfrm>
            <a:off x="745435" y="317648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400" b="1" dirty="0" err="1"/>
              <a:t>Koonto</a:t>
            </a:r>
            <a:r>
              <a:rPr lang="fi-FI" sz="2400" b="1" dirty="0"/>
              <a:t>- hanke</a:t>
            </a:r>
          </a:p>
          <a:p>
            <a:pPr marL="0" indent="0">
              <a:buNone/>
            </a:pPr>
            <a:r>
              <a:rPr lang="fi-FI" b="1" dirty="0"/>
              <a:t>1.8.2023 - 30.11.2025</a:t>
            </a:r>
          </a:p>
          <a:p>
            <a:pPr marL="0" indent="0">
              <a:buNone/>
            </a:pPr>
            <a:endParaRPr lang="fi-FI" sz="1600" b="1" dirty="0"/>
          </a:p>
          <a:p>
            <a:pPr marL="0" indent="0">
              <a:buNone/>
            </a:pPr>
            <a:r>
              <a:rPr lang="fi-FI" sz="1600" b="1" dirty="0"/>
              <a:t>Pohjois- Savon Sosiaaliturvayhdistys ry (Päähankkeen toteuttaja) </a:t>
            </a:r>
          </a:p>
          <a:p>
            <a:pPr marL="0" indent="0">
              <a:buNone/>
            </a:pPr>
            <a:r>
              <a:rPr lang="fi-FI" sz="1600" b="1" dirty="0"/>
              <a:t>Pohjois- Savon Liikunta ry (Osahankkeen toteuttaja)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3" name="Kuva 2" descr="Kuva, joka sisältää kohteen teksti, Fontti, logo&#10;&#10;Kuvaus luotu automaattisesti">
            <a:extLst>
              <a:ext uri="{FF2B5EF4-FFF2-40B4-BE49-F238E27FC236}">
                <a16:creationId xmlns:a16="http://schemas.microsoft.com/office/drawing/2014/main" id="{809E0C21-F89E-229B-756D-647A77E6B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91" y="6129376"/>
            <a:ext cx="2592757" cy="536713"/>
          </a:xfrm>
          <a:prstGeom prst="rect">
            <a:avLst/>
          </a:prstGeom>
        </p:spPr>
      </p:pic>
      <p:pic>
        <p:nvPicPr>
          <p:cNvPr id="5" name="Kuva 4" descr="Kuva, joka sisältää kohteen Grafiikka, teksti, graafinen suunnittelu, Fontti&#10;&#10;Kuvaus luotu automaattisesti">
            <a:extLst>
              <a:ext uri="{FF2B5EF4-FFF2-40B4-BE49-F238E27FC236}">
                <a16:creationId xmlns:a16="http://schemas.microsoft.com/office/drawing/2014/main" id="{58672026-FE1F-651B-1D4C-72C2148E6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193" y="6072831"/>
            <a:ext cx="895409" cy="5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2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9">
            <a:extLst>
              <a:ext uri="{FF2B5EF4-FFF2-40B4-BE49-F238E27FC236}">
                <a16:creationId xmlns:a16="http://schemas.microsoft.com/office/drawing/2014/main" id="{9A0A6CF9-6DE9-CDA8-150F-2E053AD54A1D}"/>
              </a:ext>
            </a:extLst>
          </p:cNvPr>
          <p:cNvSpPr txBox="1">
            <a:spLocks/>
          </p:cNvSpPr>
          <p:nvPr/>
        </p:nvSpPr>
        <p:spPr>
          <a:xfrm>
            <a:off x="1380744" y="758763"/>
            <a:ext cx="9431782" cy="86188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0" dirty="0"/>
              <a:t>Yhteys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FEED788-8820-21DB-71FB-0ECDA7280CDC}"/>
              </a:ext>
            </a:extLst>
          </p:cNvPr>
          <p:cNvSpPr txBox="1"/>
          <p:nvPr/>
        </p:nvSpPr>
        <p:spPr>
          <a:xfrm>
            <a:off x="1085386" y="1959635"/>
            <a:ext cx="436384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/>
              <a:t>Pohjois- Savon Sosiaaliturvayhdistys ry </a:t>
            </a:r>
          </a:p>
          <a:p>
            <a:endParaRPr lang="fi-FI" sz="2000" b="1" dirty="0"/>
          </a:p>
          <a:p>
            <a:r>
              <a:rPr lang="fi-FI" sz="2000" b="1" dirty="0"/>
              <a:t>Hankepäällikkö – Tuomas Puustinen</a:t>
            </a:r>
          </a:p>
          <a:p>
            <a:endParaRPr lang="fi-FI" sz="2000" b="1" dirty="0"/>
          </a:p>
          <a:p>
            <a:r>
              <a:rPr lang="fi-FI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tuomas.puustinen@pssotu.fi</a:t>
            </a:r>
            <a:r>
              <a:rPr lang="fi-FI" sz="2000" b="1" dirty="0"/>
              <a:t> </a:t>
            </a:r>
          </a:p>
          <a:p>
            <a:endParaRPr lang="fi-FI" sz="2000" b="1" dirty="0"/>
          </a:p>
          <a:p>
            <a:r>
              <a:rPr lang="fi-FI" sz="2000" b="1" dirty="0"/>
              <a:t>Puh. 050 541 5188 </a:t>
            </a:r>
          </a:p>
          <a:p>
            <a:endParaRPr lang="fi-FI" sz="2000" b="1" dirty="0"/>
          </a:p>
          <a:p>
            <a:r>
              <a:rPr lang="fi-FI" sz="2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https://www.pssotu.fi/koonto-hanke/</a:t>
            </a:r>
            <a:r>
              <a:rPr lang="fi-FI" sz="2000" b="1" dirty="0"/>
              <a:t>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8A8A240-2B3E-30B3-3B2C-9D51457DD193}"/>
              </a:ext>
            </a:extLst>
          </p:cNvPr>
          <p:cNvSpPr txBox="1"/>
          <p:nvPr/>
        </p:nvSpPr>
        <p:spPr>
          <a:xfrm>
            <a:off x="6861718" y="1959635"/>
            <a:ext cx="4505092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2000" b="1" dirty="0"/>
              <a:t>Pohjois- Savon Liikunta ry </a:t>
            </a:r>
          </a:p>
          <a:p>
            <a:endParaRPr lang="fi-FI" sz="2000" b="1" dirty="0"/>
          </a:p>
          <a:p>
            <a:r>
              <a:rPr lang="fi-FI" sz="2000" b="1" dirty="0"/>
              <a:t>Hankeneuvoja – Tiina Kiiskinen </a:t>
            </a:r>
          </a:p>
          <a:p>
            <a:endParaRPr lang="fi-FI" sz="2000" b="1" dirty="0">
              <a:ea typeface="Tahoma"/>
              <a:cs typeface="Tahoma"/>
            </a:endParaRPr>
          </a:p>
          <a:p>
            <a:r>
              <a:rPr lang="fi-FI" sz="20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tiina.kiiskinen@pohjois-savonliikunta.fi</a:t>
            </a:r>
            <a:r>
              <a:rPr lang="fi-FI" sz="2000" b="1" dirty="0"/>
              <a:t> </a:t>
            </a:r>
            <a:endParaRPr lang="fi-FI" sz="2000" b="1" dirty="0">
              <a:ea typeface="Tahoma"/>
              <a:cs typeface="Tahoma"/>
            </a:endParaRPr>
          </a:p>
          <a:p>
            <a:endParaRPr lang="fi-FI" sz="2000" b="1" dirty="0"/>
          </a:p>
          <a:p>
            <a:r>
              <a:rPr lang="fi-FI" sz="2000" b="1" dirty="0"/>
              <a:t>Puh. 044 702 1915 </a:t>
            </a:r>
            <a:endParaRPr lang="fi-FI" sz="2000" b="1" dirty="0">
              <a:ea typeface="Tahoma"/>
              <a:cs typeface="Tahoma"/>
            </a:endParaRPr>
          </a:p>
          <a:p>
            <a:pPr algn="l"/>
            <a:endParaRPr lang="fi-FI" sz="2000" b="1" dirty="0"/>
          </a:p>
          <a:p>
            <a:pPr algn="l"/>
            <a:r>
              <a:rPr lang="fi-FI" sz="20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www.pohjois-savonliikunta.fi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08710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124573-763E-C178-D8ED-A56C07B6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ja keskustelua</a:t>
            </a:r>
          </a:p>
        </p:txBody>
      </p:sp>
    </p:spTree>
    <p:extLst>
      <p:ext uri="{BB962C8B-B14F-4D97-AF65-F5344CB8AC3E}">
        <p14:creationId xmlns:p14="http://schemas.microsoft.com/office/powerpoint/2010/main" val="205367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7AE79A-3D67-E227-99C7-657933FC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50" y="2193925"/>
            <a:ext cx="4823814" cy="3001530"/>
          </a:xfrm>
        </p:spPr>
        <p:txBody>
          <a:bodyPr>
            <a:normAutofit/>
          </a:bodyPr>
          <a:lstStyle/>
          <a:p>
            <a:r>
              <a:rPr lang="fi-FI" sz="6000" b="0" dirty="0"/>
              <a:t>Tarjoamme yhdistyksille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460F9F-857B-A20A-C8EA-CD05F855B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8909" y="423326"/>
            <a:ext cx="6186985" cy="6290512"/>
          </a:xfrm>
        </p:spPr>
        <p:txBody>
          <a:bodyPr>
            <a:normAutofit lnSpcReduction="10000"/>
          </a:bodyPr>
          <a:lstStyle/>
          <a:p>
            <a:r>
              <a:rPr lang="fi-FI" sz="2000" b="1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Tarjoamme yhdistyksille henkilökohtaista tukea, apua ja neuvontaa ESR+ hankkeiden suunnittelussa, hakemisessa ja toteuttamisessa.</a:t>
            </a:r>
          </a:p>
          <a:p>
            <a:pPr marL="457200" lvl="1" indent="0">
              <a:buNone/>
            </a:pPr>
            <a:r>
              <a:rPr lang="fi-FI" sz="2000" b="1" i="1" dirty="0">
                <a:effectLst/>
              </a:rPr>
              <a:t>Livenä, </a:t>
            </a:r>
            <a:r>
              <a:rPr lang="fi-FI" sz="2000" b="1" i="1" dirty="0" err="1">
                <a:effectLst/>
              </a:rPr>
              <a:t>Teams:illä</a:t>
            </a:r>
            <a:r>
              <a:rPr lang="fi-FI" sz="2000" b="1" i="1" dirty="0">
                <a:effectLst/>
              </a:rPr>
              <a:t>, puhelimella, s-postilla</a:t>
            </a:r>
          </a:p>
          <a:p>
            <a:pPr lvl="1"/>
            <a:endParaRPr lang="fi-FI" sz="2000" b="1" i="0" u="none" strike="noStrike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2000" b="1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Yhdistysten </a:t>
            </a:r>
            <a:r>
              <a:rPr lang="fi-FI" sz="2000" b="1" dirty="0">
                <a:ea typeface="Tahoma" panose="020B0604030504040204" pitchFamily="34" charset="0"/>
                <a:cs typeface="Tahoma" panose="020B0604030504040204" pitchFamily="34" charset="0"/>
              </a:rPr>
              <a:t>hanke</a:t>
            </a:r>
            <a:r>
              <a:rPr lang="fi-FI" sz="2000" b="1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osaamisen tueksi järjestämme koulutuksia, työpajoja sekä infotilaisuuksia.</a:t>
            </a:r>
          </a:p>
          <a:p>
            <a:pPr marL="0" indent="0">
              <a:buNone/>
            </a:pPr>
            <a:endParaRPr lang="fi-FI" sz="2000" b="1" i="0" u="none" strike="noStrike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2000" b="1" dirty="0">
                <a:ea typeface="Tahoma" panose="020B0604030504040204" pitchFamily="34" charset="0"/>
                <a:cs typeface="Tahoma" panose="020B0604030504040204" pitchFamily="34" charset="0"/>
              </a:rPr>
              <a:t>Järjestämme rahoitetuille hankkeille ohjausryhmätoiminnan. </a:t>
            </a:r>
            <a:endParaRPr lang="fi-FI" sz="2000" b="1" i="0" u="none" strike="noStrike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i-FI" sz="1400" b="1" dirty="0"/>
              <a:t>	</a:t>
            </a:r>
            <a:endParaRPr lang="fi-FI" sz="2000" b="1" i="0" u="none" strike="noStrike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2000" b="1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Koulutukset ja webinaarit on katsottavissa meidän </a:t>
            </a:r>
            <a:r>
              <a:rPr lang="fi-FI" sz="2000" b="1" dirty="0">
                <a:ea typeface="Tahoma" panose="020B0604030504040204" pitchFamily="34" charset="0"/>
                <a:cs typeface="Tahoma" panose="020B0604030504040204" pitchFamily="34" charset="0"/>
              </a:rPr>
              <a:t>YouTube kanavalta</a:t>
            </a:r>
            <a:r>
              <a:rPr lang="fi-FI" sz="2000" b="1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457200" lvl="1" indent="0">
              <a:buNone/>
            </a:pPr>
            <a:r>
              <a:rPr lang="fi-FI" sz="1400" b="1" i="1" u="none" strike="noStrike" dirty="0">
                <a:effectLst/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@Koonto-hanke</a:t>
            </a:r>
          </a:p>
          <a:p>
            <a:pPr lvl="1"/>
            <a:endParaRPr lang="fi-FI" sz="2000" b="1" i="0" u="none" strike="noStrike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2000" b="1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Koonto- hankkeen neuvonta ja tuki on yhdistyksille maksutonta. </a:t>
            </a:r>
          </a:p>
          <a:p>
            <a:endParaRPr lang="fi-FI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2000" b="1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Toimimme koko Pohjois-Savon alueella.</a:t>
            </a:r>
          </a:p>
          <a:p>
            <a:pPr marL="0" indent="0" algn="l">
              <a:buNone/>
            </a:pPr>
            <a:endParaRPr lang="fi-FI" sz="1900" i="0" u="none" strike="noStrike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0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1B41BC-353F-63A1-6066-918267319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3999"/>
            <a:ext cx="8584096" cy="908635"/>
          </a:xfrm>
        </p:spPr>
        <p:txBody>
          <a:bodyPr>
            <a:normAutofit fontScale="90000"/>
          </a:bodyPr>
          <a:lstStyle/>
          <a:p>
            <a:r>
              <a:rPr lang="fi-FI" sz="3600" b="1" i="0" u="none" strike="noStrike" dirty="0">
                <a:effectLst/>
                <a:latin typeface="Barlow Black" pitchFamily="2" charset="77"/>
              </a:rPr>
              <a:t>Kansalaistoimijalähtöisen kehittämisen ESR+ -hankehaku Pohjois-Savossa </a:t>
            </a:r>
            <a:br>
              <a:rPr lang="fi-FI" sz="3600" b="1" i="0" u="none" strike="noStrike" dirty="0">
                <a:effectLst/>
                <a:latin typeface="Barlow Black" pitchFamily="2" charset="77"/>
              </a:rPr>
            </a:br>
            <a:r>
              <a:rPr lang="fi-FI" sz="2200" b="1" i="0" u="none" strike="noStrike" dirty="0">
                <a:effectLst/>
                <a:latin typeface="Barlow Black" pitchFamily="2" charset="77"/>
              </a:rPr>
              <a:t>(toimintalinja 4.3, yhdenvertaiseen osallisuuteen)</a:t>
            </a:r>
            <a:br>
              <a:rPr lang="fi-FI" sz="3600" b="1" i="0" u="none" strike="noStrike" dirty="0">
                <a:effectLst/>
                <a:latin typeface="Barlow Black" pitchFamily="2" charset="77"/>
              </a:rPr>
            </a:br>
            <a:r>
              <a:rPr lang="fi-FI" sz="3600" i="0" u="none" strike="noStrike" dirty="0">
                <a:effectLst/>
                <a:latin typeface="Barlow Black" pitchFamily="2" charset="77"/>
              </a:rPr>
              <a:t>	</a:t>
            </a:r>
            <a:br>
              <a:rPr lang="fi-FI" b="0" i="0" u="none" strike="noStrike" dirty="0">
                <a:solidFill>
                  <a:srgbClr val="0E2954"/>
                </a:solidFill>
                <a:effectLst/>
                <a:latin typeface="Source Sans Pro" panose="020B0503030403020204" pitchFamily="34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3E2970-A039-1755-8EF0-18713D7D1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228"/>
            <a:ext cx="9014791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b="1" dirty="0">
                <a:effectLst/>
              </a:rPr>
              <a:t>	• Parannetaan erilaisten toimijoiden, kuten järjestöjen ja pienten organisaatioiden osallistumismahdollisuuksia ESR+ -ohjelman toteuttamiseen.</a:t>
            </a:r>
          </a:p>
          <a:p>
            <a:pPr>
              <a:buNone/>
            </a:pPr>
            <a:r>
              <a:rPr lang="fi-FI" sz="2000" b="1" dirty="0">
                <a:effectLst/>
              </a:rPr>
              <a:t>	• Edistetään osallisuutta ja tuetaan haavoittuvassa asemassa olevien kohderyhmien työ- ja toimintakyvyn vahvistumista.</a:t>
            </a:r>
          </a:p>
          <a:p>
            <a:pPr>
              <a:buNone/>
            </a:pPr>
            <a:r>
              <a:rPr lang="fi-FI" sz="2000" b="1" dirty="0">
                <a:effectLst/>
              </a:rPr>
              <a:t>	• Tavoitellaan kaikkein haavoittuvimmassa asemassa olevia kohderyhmiä mukaan hanketoimintaan.</a:t>
            </a:r>
          </a:p>
          <a:p>
            <a:pPr>
              <a:buNone/>
            </a:pPr>
            <a:endParaRPr lang="fi-FI" sz="2000" b="1" dirty="0">
              <a:effectLst/>
            </a:endParaRPr>
          </a:p>
          <a:p>
            <a:pPr>
              <a:buNone/>
            </a:pPr>
            <a:r>
              <a:rPr lang="fi-FI" sz="2000" b="1" dirty="0">
                <a:effectLst/>
              </a:rPr>
              <a:t>Seuraava hakuaika: 19.6.–30.9.2025</a:t>
            </a:r>
            <a:endParaRPr lang="fi-FI" sz="1600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524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2D01CD-743C-463F-F632-2EB88CC5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Haun painopisteet (1/3)</a:t>
            </a:r>
            <a:br>
              <a:rPr lang="fi-FI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1D06D6-00E9-1943-95AF-7E195C7DE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i-FI" b="1" dirty="0">
                <a:solidFill>
                  <a:srgbClr val="000000"/>
                </a:solidFill>
                <a:effectLst/>
              </a:rPr>
              <a:t>• Vahvistetaan kansalaistoimijalähtöistä kehittämistä ja osallistetaan asukkaat mukaan kehittämiseen.</a:t>
            </a:r>
          </a:p>
          <a:p>
            <a:pPr>
              <a:buNone/>
            </a:pPr>
            <a:endParaRPr lang="fi-FI" b="1" dirty="0">
              <a:solidFill>
                <a:srgbClr val="000000"/>
              </a:solidFill>
              <a:effectLst/>
            </a:endParaRPr>
          </a:p>
          <a:p>
            <a:pPr>
              <a:buNone/>
            </a:pPr>
            <a:r>
              <a:rPr lang="fi-FI" b="1" dirty="0">
                <a:solidFill>
                  <a:srgbClr val="000000"/>
                </a:solidFill>
                <a:effectLst/>
              </a:rPr>
              <a:t>• Tuetaan nivel- ja riskivaiheessa sekä kaikkein heikoimmassa työmarkkina-asemassa olevien kiinnittymistä yhteiskuntaan, koulutukseen ja työmarkkinoille.</a:t>
            </a:r>
          </a:p>
          <a:p>
            <a:pPr>
              <a:buNone/>
            </a:pPr>
            <a:endParaRPr lang="fi-FI" b="1" dirty="0">
              <a:solidFill>
                <a:srgbClr val="000000"/>
              </a:solidFill>
              <a:effectLst/>
            </a:endParaRPr>
          </a:p>
          <a:p>
            <a:pPr>
              <a:buNone/>
            </a:pPr>
            <a:r>
              <a:rPr lang="fi-FI" b="1" dirty="0">
                <a:solidFill>
                  <a:srgbClr val="000000"/>
                </a:solidFill>
                <a:effectLst/>
              </a:rPr>
              <a:t>• Vahvistetaan heikommassa asemassa olevien toimintakykyä ja valmiuksia koulutus- tai työpolulle siirtymiseksi luovien alojen menetelmien ja kulttuurihyvinvoinnin keinoin.</a:t>
            </a:r>
          </a:p>
          <a:p>
            <a:pPr>
              <a:buNone/>
            </a:pPr>
            <a:endParaRPr lang="fi-FI" b="1" dirty="0">
              <a:solidFill>
                <a:srgbClr val="000000"/>
              </a:solidFill>
              <a:effectLst/>
            </a:endParaRPr>
          </a:p>
          <a:p>
            <a:pPr>
              <a:buNone/>
            </a:pPr>
            <a:r>
              <a:rPr lang="fi-FI" b="1" dirty="0">
                <a:solidFill>
                  <a:srgbClr val="000000"/>
                </a:solidFill>
                <a:effectLst/>
              </a:rPr>
              <a:t>• Lisätään yksinäisten, erilaisten riippuvuuksien ja/tai työ- ja toimintakyvyn haasteiden kanssa kamppailevien hyvinvointia yhteisöllisin ja kuntouttavin toimenpitein.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75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95B6A-5E26-DF27-D2E7-A71C2E50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Haun painopisteet (2/3)</a:t>
            </a:r>
            <a:br>
              <a:rPr lang="fi-FI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BA9C0B-5A67-F4DC-AED0-C9AC6F478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i-FI" b="1" dirty="0">
                <a:solidFill>
                  <a:srgbClr val="000000"/>
                </a:solidFill>
                <a:effectLst/>
              </a:rPr>
              <a:t>• Vahvistetaan heikommassa asemassa olevien kohderyhmien mielen hyvinvointia ja arjentaitoja.</a:t>
            </a:r>
          </a:p>
          <a:p>
            <a:pPr>
              <a:buNone/>
            </a:pPr>
            <a:endParaRPr lang="fi-FI" b="1" dirty="0">
              <a:solidFill>
                <a:srgbClr val="000000"/>
              </a:solidFill>
              <a:effectLst/>
            </a:endParaRPr>
          </a:p>
          <a:p>
            <a:pPr>
              <a:buNone/>
            </a:pPr>
            <a:r>
              <a:rPr lang="fi-FI" b="1" dirty="0">
                <a:solidFill>
                  <a:srgbClr val="000000"/>
                </a:solidFill>
                <a:effectLst/>
              </a:rPr>
              <a:t>• Tuetaan heikommassa asemassa olevien perheiden hyvinvointia ja osallisuutta sekä torjutaan ylisukupolvista huono-osaisuutta.</a:t>
            </a:r>
          </a:p>
          <a:p>
            <a:pPr>
              <a:buNone/>
            </a:pPr>
            <a:endParaRPr lang="fi-FI" b="1" dirty="0">
              <a:solidFill>
                <a:srgbClr val="000000"/>
              </a:solidFill>
              <a:effectLst/>
            </a:endParaRPr>
          </a:p>
          <a:p>
            <a:pPr>
              <a:buNone/>
            </a:pPr>
            <a:r>
              <a:rPr lang="fi-FI" b="1" dirty="0">
                <a:solidFill>
                  <a:srgbClr val="000000"/>
                </a:solidFill>
                <a:effectLst/>
              </a:rPr>
              <a:t>• Edistetään heikommassa asemassa olevien väestöryhmien oikeuksien toteumista, yhdenvertaisuutta, hyvinvointia ja yhteisöihin kiinnittymistä.</a:t>
            </a:r>
          </a:p>
          <a:p>
            <a:pPr>
              <a:buNone/>
            </a:pPr>
            <a:endParaRPr lang="fi-FI" b="1" dirty="0">
              <a:solidFill>
                <a:srgbClr val="000000"/>
              </a:solidFill>
              <a:effectLst/>
            </a:endParaRPr>
          </a:p>
          <a:p>
            <a:pPr>
              <a:buNone/>
            </a:pPr>
            <a:r>
              <a:rPr lang="fi-FI" b="1" dirty="0">
                <a:solidFill>
                  <a:srgbClr val="000000"/>
                </a:solidFill>
                <a:effectLst/>
              </a:rPr>
              <a:t>• Työmarkkinoiden ulkopuolella olevien aktiivisen osallisuuden lisääminen, työkyvyn vahvistaminen ja työllistymisen edistäminen.</a:t>
            </a:r>
          </a:p>
          <a:p>
            <a:pPr>
              <a:buNone/>
            </a:pPr>
            <a:endParaRPr lang="fi-FI" b="1" dirty="0">
              <a:solidFill>
                <a:srgbClr val="000000"/>
              </a:solidFill>
              <a:effectLst/>
            </a:endParaRPr>
          </a:p>
          <a:p>
            <a:pPr>
              <a:buNone/>
            </a:pPr>
            <a:r>
              <a:rPr lang="fi-FI" b="1" dirty="0">
                <a:solidFill>
                  <a:srgbClr val="000000"/>
                </a:solidFill>
                <a:effectLst/>
              </a:rPr>
              <a:t>• Edistetään ammattilaisten, kolmannen ja neljännen sektorin ja viranomaisten välistä kumppanuutta, yhteistyötä ja osaamista heikoimmassa asemassa olevien palveluiden, hyvinvoinnin ja yhteiskuntaan kiinnittymisen parantamiseksi.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557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9A441A-ACC3-471E-A5A2-A8F5AD17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Haun painopisteet (3/3)</a:t>
            </a:r>
            <a:br>
              <a:rPr lang="fi-FI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601AF1-804E-4CF5-BFB5-9272E744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2000" b="1" dirty="0">
                <a:solidFill>
                  <a:srgbClr val="000000"/>
                </a:solidFill>
                <a:effectLst/>
              </a:rPr>
              <a:t>• Kehitetään helposti saavutettavia ja kohderyhmien arkiympäristöihin tuotavia palveluita.</a:t>
            </a:r>
          </a:p>
          <a:p>
            <a:pPr>
              <a:buNone/>
            </a:pPr>
            <a:endParaRPr lang="fi-FI" sz="2000" b="1" dirty="0">
              <a:solidFill>
                <a:srgbClr val="000000"/>
              </a:solidFill>
              <a:effectLst/>
            </a:endParaRPr>
          </a:p>
          <a:p>
            <a:pPr>
              <a:buNone/>
            </a:pPr>
            <a:r>
              <a:rPr lang="fi-FI" sz="2000" b="1" dirty="0">
                <a:solidFill>
                  <a:srgbClr val="000000"/>
                </a:solidFill>
                <a:effectLst/>
              </a:rPr>
              <a:t>• Rakennetaan osallistavia työmarkkinoita, lisätään työkyvyn tuen ja tuetun työllistymisen menetelmien käyttöä ja vaikuttavuutta sekä kehitetään työtoiminnan sisältöjä.</a:t>
            </a:r>
          </a:p>
          <a:p>
            <a:pPr>
              <a:buNone/>
            </a:pPr>
            <a:endParaRPr lang="fi-FI" sz="2000" b="1" dirty="0">
              <a:solidFill>
                <a:srgbClr val="000000"/>
              </a:solidFill>
              <a:effectLst/>
            </a:endParaRPr>
          </a:p>
          <a:p>
            <a:pPr>
              <a:buNone/>
            </a:pPr>
            <a:r>
              <a:rPr lang="fi-FI" sz="2000" b="1" dirty="0">
                <a:solidFill>
                  <a:srgbClr val="000000"/>
                </a:solidFill>
                <a:effectLst/>
              </a:rPr>
              <a:t>• Tuetaan ESR+ -ruoka-apuhankkeisiin liittyviä osallisuutta ja toimintakykyä edistäviä palveluita.</a:t>
            </a:r>
          </a:p>
          <a:p>
            <a:pPr>
              <a:buNone/>
            </a:pPr>
            <a:endParaRPr lang="fi-FI" dirty="0">
              <a:solidFill>
                <a:srgbClr val="000000"/>
              </a:solidFill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830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503120-AE42-044C-F56C-F43558D4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0" u="none" strike="noStrike" dirty="0">
                <a:effectLst/>
                <a:latin typeface="Barlow Black" pitchFamily="2" charset="77"/>
              </a:rPr>
              <a:t>Hankkeiden tukitaso, rahoitusosuudet</a:t>
            </a:r>
            <a:endParaRPr lang="fi-FI" dirty="0">
              <a:latin typeface="Barlow Black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7DECB2-1755-D298-7E08-836E1D2C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9902125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b="1" dirty="0">
                <a:solidFill>
                  <a:srgbClr val="000000"/>
                </a:solidFill>
                <a:effectLst/>
              </a:rPr>
              <a:t>Tukiprosentti on 80% hankkeen kokonaiskustannuksista</a:t>
            </a:r>
          </a:p>
          <a:p>
            <a:pPr>
              <a:buNone/>
            </a:pPr>
            <a:r>
              <a:rPr lang="fi-FI" sz="2000" b="1" dirty="0">
                <a:solidFill>
                  <a:srgbClr val="000000"/>
                </a:solidFill>
                <a:effectLst/>
              </a:rPr>
              <a:t>− Hakijan osallistuttava itse hankkeen rahoitukseen (omarahoitus 20%)</a:t>
            </a:r>
          </a:p>
          <a:p>
            <a:pPr>
              <a:buNone/>
            </a:pPr>
            <a:r>
              <a:rPr lang="fi-FI" sz="2000" b="1" dirty="0">
                <a:solidFill>
                  <a:srgbClr val="000000"/>
                </a:solidFill>
                <a:effectLst/>
              </a:rPr>
              <a:t>− Hankkeessa voi olla lisäksi kunta-, muuta julkista tai </a:t>
            </a:r>
            <a:r>
              <a:rPr lang="fi-FI" sz="2000" b="1">
                <a:solidFill>
                  <a:srgbClr val="000000"/>
                </a:solidFill>
                <a:effectLst/>
              </a:rPr>
              <a:t>yksityistä rahoitusta </a:t>
            </a:r>
            <a:r>
              <a:rPr lang="fi-FI" sz="2000" b="1" dirty="0">
                <a:solidFill>
                  <a:srgbClr val="000000"/>
                </a:solidFill>
              </a:rPr>
              <a:t>(osarahoitus)</a:t>
            </a:r>
            <a:r>
              <a:rPr lang="fi-FI" sz="2000" b="1" dirty="0">
                <a:solidFill>
                  <a:srgbClr val="000000"/>
                </a:solidFill>
                <a:effectLst/>
              </a:rPr>
              <a:t> </a:t>
            </a:r>
          </a:p>
          <a:p>
            <a:pPr>
              <a:buNone/>
            </a:pPr>
            <a:endParaRPr lang="fi-FI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fi-FI" sz="2000" b="1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Hankerahoitus sisältää palkkakustannukset sekä </a:t>
            </a:r>
            <a:r>
              <a:rPr lang="fi-FI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fi-FI" sz="2000" b="1" i="0" u="none" strike="noStrike" dirty="0" err="1">
                <a:effectLst/>
                <a:ea typeface="Tahoma" panose="020B0604030504040204" pitchFamily="34" charset="0"/>
                <a:cs typeface="Tahoma" panose="020B0604030504040204" pitchFamily="34" charset="0"/>
              </a:rPr>
              <a:t>lat</a:t>
            </a:r>
            <a:r>
              <a:rPr lang="fi-FI" sz="2000" b="1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2000" b="1" i="0" u="none" strike="noStrike" dirty="0" err="1">
                <a:effectLst/>
                <a:ea typeface="Tahoma" panose="020B0604030504040204" pitchFamily="34" charset="0"/>
                <a:cs typeface="Tahoma" panose="020B0604030504040204" pitchFamily="34" charset="0"/>
              </a:rPr>
              <a:t>rate</a:t>
            </a:r>
            <a:r>
              <a:rPr lang="fi-FI" sz="2000" b="1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40% osuuden. </a:t>
            </a:r>
          </a:p>
          <a:p>
            <a:pPr lvl="1"/>
            <a:r>
              <a:rPr lang="fi-FI" sz="1600" b="1" dirty="0" err="1">
                <a:ea typeface="Tahoma" panose="020B0604030504040204" pitchFamily="34" charset="0"/>
                <a:cs typeface="Tahoma" panose="020B0604030504040204" pitchFamily="34" charset="0"/>
              </a:rPr>
              <a:t>Flat</a:t>
            </a:r>
            <a:r>
              <a:rPr lang="fi-FI" sz="16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1600" b="1" dirty="0" err="1">
                <a:ea typeface="Tahoma" panose="020B0604030504040204" pitchFamily="34" charset="0"/>
                <a:cs typeface="Tahoma" panose="020B0604030504040204" pitchFamily="34" charset="0"/>
              </a:rPr>
              <a:t>rate</a:t>
            </a:r>
            <a:r>
              <a:rPr lang="fi-FI" sz="1600" b="1" dirty="0">
                <a:ea typeface="Tahoma" panose="020B0604030504040204" pitchFamily="34" charset="0"/>
                <a:cs typeface="Tahoma" panose="020B0604030504040204" pitchFamily="34" charset="0"/>
              </a:rPr>
              <a:t> osuudella katetaan kaikki muut paitsi palkkakustannukset. </a:t>
            </a:r>
          </a:p>
          <a:p>
            <a:pPr marL="914400" lvl="2" indent="0">
              <a:buNone/>
            </a:pPr>
            <a:r>
              <a:rPr lang="fi-FI" sz="1600" b="1" dirty="0"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fi-FI" sz="1600" b="1" i="0" u="none" strike="noStrike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m. ostopalvelut, laitehankinn</a:t>
            </a:r>
            <a:r>
              <a:rPr lang="fi-FI" sz="1600" b="1" dirty="0">
                <a:ea typeface="Tahoma" panose="020B0604030504040204" pitchFamily="34" charset="0"/>
                <a:cs typeface="Tahoma" panose="020B0604030504040204" pitchFamily="34" charset="0"/>
              </a:rPr>
              <a:t>at, matkakorvaukset yms. </a:t>
            </a:r>
            <a:endParaRPr lang="fi-FI" sz="1600" b="1" i="0" u="none" strike="noStrike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br>
              <a:rPr lang="fi-FI" dirty="0"/>
            </a:b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3351A64-4BE5-4495-3BC9-A4A517573718}"/>
              </a:ext>
            </a:extLst>
          </p:cNvPr>
          <p:cNvSpPr txBox="1"/>
          <p:nvPr/>
        </p:nvSpPr>
        <p:spPr>
          <a:xfrm rot="646548">
            <a:off x="413919" y="5114191"/>
            <a:ext cx="29899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200" b="1" dirty="0" err="1">
                <a:effectLst/>
                <a:latin typeface="Helvetica Neue" panose="02000503000000020004" pitchFamily="2" charset="0"/>
              </a:rPr>
              <a:t>Esim</a:t>
            </a:r>
            <a:r>
              <a:rPr lang="fi-FI" sz="1200" b="1" dirty="0">
                <a:effectLst/>
                <a:latin typeface="Helvetica Neue" panose="02000503000000020004" pitchFamily="2" charset="0"/>
              </a:rPr>
              <a:t>:</a:t>
            </a:r>
          </a:p>
          <a:p>
            <a:pPr algn="ctr"/>
            <a:r>
              <a:rPr lang="fi-FI" sz="1200" b="1" dirty="0">
                <a:effectLst/>
                <a:latin typeface="Helvetica Neue" panose="02000503000000020004" pitchFamily="2" charset="0"/>
              </a:rPr>
              <a:t> 12kk hanke 1htv</a:t>
            </a:r>
          </a:p>
          <a:p>
            <a:pPr algn="ctr"/>
            <a:r>
              <a:rPr lang="fi-FI" sz="1200" b="1" dirty="0">
                <a:effectLst/>
                <a:latin typeface="Helvetica Neue" panose="02000503000000020004" pitchFamily="2" charset="0"/>
              </a:rPr>
              <a:t>1HTV = 45 000€ (sis. Sivukulut 26.44%)</a:t>
            </a:r>
          </a:p>
          <a:p>
            <a:pPr algn="ctr"/>
            <a:r>
              <a:rPr lang="fi-FI" sz="1200" b="1" dirty="0">
                <a:effectLst/>
                <a:latin typeface="Helvetica Neue" panose="02000503000000020004" pitchFamily="2" charset="0"/>
              </a:rPr>
              <a:t>40% FLAT RATE = 18 000€</a:t>
            </a:r>
          </a:p>
          <a:p>
            <a:pPr algn="ctr"/>
            <a:r>
              <a:rPr lang="fi-FI" sz="1200" b="1" dirty="0">
                <a:effectLst/>
                <a:latin typeface="Helvetica Neue" panose="02000503000000020004" pitchFamily="2" charset="0"/>
              </a:rPr>
              <a:t>Budjetti = 63 000€</a:t>
            </a:r>
          </a:p>
          <a:p>
            <a:pPr algn="ctr"/>
            <a:r>
              <a:rPr lang="fi-FI" sz="1200" b="1" dirty="0">
                <a:effectLst/>
                <a:latin typeface="Helvetica Neue" panose="02000503000000020004" pitchFamily="2" charset="0"/>
              </a:rPr>
              <a:t>Omarahoitus (20%) = 12 600€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398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876C58-A81E-4BAE-5272-77EBD3B4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953"/>
            <a:ext cx="8584096" cy="1325563"/>
          </a:xfrm>
        </p:spPr>
        <p:txBody>
          <a:bodyPr/>
          <a:lstStyle/>
          <a:p>
            <a:r>
              <a:rPr lang="fi-FI" dirty="0"/>
              <a:t>HUOM!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37A779-50D6-81E9-606D-C6603A7C4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3498"/>
            <a:ext cx="9108882" cy="486937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i-FI" sz="2300" b="1" dirty="0">
                <a:effectLst/>
              </a:rPr>
              <a:t>• Hanketta suositellaan haettavan yhden hakijan hankkeena. </a:t>
            </a:r>
            <a:r>
              <a:rPr lang="fi-FI" sz="2300" b="1" dirty="0"/>
              <a:t>T</a:t>
            </a:r>
            <a:r>
              <a:rPr lang="fi-FI" sz="2300" b="1" dirty="0">
                <a:effectLst/>
              </a:rPr>
              <a:t>oiminnan vaatiessa usean toimijan yhteiset ryhmähankkeet ovat myös mahdollisia.</a:t>
            </a:r>
          </a:p>
          <a:p>
            <a:pPr>
              <a:buNone/>
            </a:pPr>
            <a:endParaRPr lang="fi-FI" sz="2300" b="1" dirty="0">
              <a:effectLst/>
            </a:endParaRPr>
          </a:p>
          <a:p>
            <a:pPr>
              <a:buNone/>
            </a:pPr>
            <a:r>
              <a:rPr lang="fi-FI" sz="2300" b="1" dirty="0">
                <a:effectLst/>
              </a:rPr>
              <a:t>• Hakijan tulee olla julkisoikeudellinen yhteisö tai yksityisoikeudellinen oikeushenkilö</a:t>
            </a:r>
          </a:p>
          <a:p>
            <a:pPr>
              <a:buNone/>
            </a:pPr>
            <a:r>
              <a:rPr lang="fi-FI" sz="2300" b="1" dirty="0">
                <a:effectLst/>
              </a:rPr>
              <a:t>(yksityinen elinkeinonharjoittaja ei voi toimia hankehakijana)</a:t>
            </a:r>
          </a:p>
          <a:p>
            <a:pPr marL="0" indent="0">
              <a:buNone/>
            </a:pPr>
            <a:endParaRPr lang="fi-FI" sz="2300" b="1" dirty="0"/>
          </a:p>
          <a:p>
            <a:pPr marL="0" indent="0">
              <a:buNone/>
            </a:pPr>
            <a:r>
              <a:rPr lang="fi-FI" sz="2300" b="1" dirty="0">
                <a:effectLst/>
              </a:rPr>
              <a:t>• Hakemuksen liitteeksi sopimukset tai aiesopimukset.</a:t>
            </a:r>
          </a:p>
          <a:p>
            <a:pPr>
              <a:buNone/>
            </a:pPr>
            <a:r>
              <a:rPr lang="fi-FI" sz="2300" b="1" dirty="0">
                <a:effectLst/>
              </a:rPr>
              <a:t>•  Hakuilmoitus löytyy: </a:t>
            </a:r>
            <a:r>
              <a:rPr lang="fi-FI" sz="2300" b="1" dirty="0" err="1">
                <a:effectLst/>
              </a:rPr>
              <a:t>https</a:t>
            </a:r>
            <a:r>
              <a:rPr lang="fi-FI" sz="2300" b="1" dirty="0">
                <a:effectLst/>
              </a:rPr>
              <a:t>://</a:t>
            </a:r>
            <a:r>
              <a:rPr lang="fi-FI" sz="2300" b="1" dirty="0" err="1">
                <a:effectLst/>
              </a:rPr>
              <a:t>rakennerahastot.fi</a:t>
            </a:r>
            <a:r>
              <a:rPr lang="fi-FI" sz="2300" b="1" dirty="0">
                <a:effectLst/>
              </a:rPr>
              <a:t>/hakuajat </a:t>
            </a:r>
          </a:p>
          <a:p>
            <a:pPr>
              <a:buNone/>
            </a:pPr>
            <a:r>
              <a:rPr lang="fi-FI" sz="2300" b="1" dirty="0">
                <a:effectLst/>
              </a:rPr>
              <a:t>• Hakeminen tapahtuu maakunnittaisten hakuilmoitusten kautta EURA2021 - järjestelmässä </a:t>
            </a:r>
            <a:r>
              <a:rPr lang="fi-FI" sz="2300" b="1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www.eura2021.fi</a:t>
            </a:r>
            <a:endParaRPr lang="fi-FI" sz="2300" b="1" dirty="0">
              <a:effectLst/>
            </a:endParaRPr>
          </a:p>
          <a:p>
            <a:pPr>
              <a:buNone/>
            </a:pPr>
            <a:endParaRPr lang="fi-FI" sz="2300" b="1" dirty="0">
              <a:effectLst/>
            </a:endParaRPr>
          </a:p>
          <a:p>
            <a:pPr>
              <a:buNone/>
            </a:pPr>
            <a:r>
              <a:rPr lang="fi-FI" sz="2300" b="1" dirty="0">
                <a:effectLst/>
              </a:rPr>
              <a:t>• VARMISTA! -&gt; hakemus kohdistuu oikeaan hankehakuun, oikealle viranomaiselle ja vain hakuajan sallimana aikana</a:t>
            </a:r>
          </a:p>
          <a:p>
            <a:pPr marL="0" indent="0">
              <a:buNone/>
            </a:pPr>
            <a:endParaRPr lang="fi-FI" sz="2300" b="1" dirty="0">
              <a:effectLst/>
            </a:endParaRPr>
          </a:p>
          <a:p>
            <a:pPr>
              <a:buNone/>
            </a:pPr>
            <a:r>
              <a:rPr lang="fi-FI" sz="2300" b="1" dirty="0">
                <a:effectLst/>
              </a:rPr>
              <a:t>• EURA2021 -käyttöohje: </a:t>
            </a:r>
            <a:r>
              <a:rPr lang="fi-FI" sz="2300" b="1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https://static.eura2021.fi/ohjeet/EURA_2021_-kaytto-ohje_hakijalle_ja_hanketoteuttajalle.pdf</a:t>
            </a:r>
            <a:r>
              <a:rPr lang="fi-FI" sz="2300" b="1" dirty="0">
                <a:effectLst/>
              </a:rPr>
              <a:t> </a:t>
            </a:r>
          </a:p>
          <a:p>
            <a:pPr marL="0" indent="0">
              <a:buNone/>
            </a:pPr>
            <a:endParaRPr lang="fi-FI" dirty="0">
              <a:solidFill>
                <a:srgbClr val="0B4CB4"/>
              </a:solidFill>
              <a:effectLst/>
              <a:latin typeface="Tahoma" panose="020B0604030504040204" pitchFamily="34" charset="0"/>
            </a:endParaRPr>
          </a:p>
          <a:p>
            <a:endParaRPr lang="fi-FI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020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4B53ED-F55D-C77F-A02D-7F6294AC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253"/>
            <a:ext cx="12192000" cy="1325563"/>
          </a:xfrm>
        </p:spPr>
        <p:txBody>
          <a:bodyPr/>
          <a:lstStyle/>
          <a:p>
            <a:r>
              <a:rPr lang="fi-FI" sz="4400" b="1" i="0" u="none" strike="noStrike" dirty="0">
                <a:solidFill>
                  <a:schemeClr val="tx1"/>
                </a:solidFill>
                <a:effectLst/>
                <a:latin typeface="Poppins" pitchFamily="2" charset="77"/>
              </a:rPr>
              <a:t>Tutustu Pohjois-Savon KAKE-hankkeisiin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2159F75-5696-2E06-2F66-8F576B25DB7D}"/>
              </a:ext>
            </a:extLst>
          </p:cNvPr>
          <p:cNvSpPr txBox="1"/>
          <p:nvPr/>
        </p:nvSpPr>
        <p:spPr>
          <a:xfrm>
            <a:off x="156519" y="1186249"/>
            <a:ext cx="52557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Toimiva ry, Riipasta ruoriin- hanke 		</a:t>
            </a:r>
          </a:p>
          <a:p>
            <a:r>
              <a:rPr lang="fi-FI" b="1" dirty="0"/>
              <a:t>1.12.2024 – 31.1.2027</a:t>
            </a:r>
          </a:p>
          <a:p>
            <a:r>
              <a:rPr lang="fi-FI" b="1" dirty="0"/>
              <a:t>S31095</a:t>
            </a:r>
          </a:p>
          <a:p>
            <a:r>
              <a:rPr lang="fi-FI" b="1" dirty="0"/>
              <a:t>Budjetti 276 882€ </a:t>
            </a:r>
          </a:p>
          <a:p>
            <a:r>
              <a:rPr lang="fi-FI" b="1" dirty="0"/>
              <a:t>---</a:t>
            </a:r>
          </a:p>
          <a:p>
            <a:r>
              <a:rPr lang="fi-FI" b="1" dirty="0"/>
              <a:t>4H- Kuopio, Toimimaan!– hanke </a:t>
            </a:r>
          </a:p>
          <a:p>
            <a:r>
              <a:rPr lang="fi-FI" b="1" dirty="0"/>
              <a:t>1.9.2023 – 28.2.2025 (päättynyt)</a:t>
            </a:r>
          </a:p>
          <a:p>
            <a:r>
              <a:rPr lang="fi-FI" b="1" dirty="0"/>
              <a:t>S30060</a:t>
            </a:r>
          </a:p>
          <a:p>
            <a:r>
              <a:rPr lang="fi-FI" b="1" dirty="0"/>
              <a:t>67 895€</a:t>
            </a:r>
          </a:p>
          <a:p>
            <a:r>
              <a:rPr lang="fi-FI" b="1" dirty="0"/>
              <a:t>---</a:t>
            </a:r>
          </a:p>
          <a:p>
            <a:r>
              <a:rPr lang="fi-FI" b="1" dirty="0"/>
              <a:t>Eläväsäätiö, Toimiva- hanke</a:t>
            </a:r>
          </a:p>
          <a:p>
            <a:r>
              <a:rPr lang="fi-FI" b="1" dirty="0"/>
              <a:t>1.8.2023 – 31.7.2025</a:t>
            </a:r>
          </a:p>
          <a:p>
            <a:r>
              <a:rPr lang="fi-FI" b="1" dirty="0"/>
              <a:t>S30099</a:t>
            </a:r>
          </a:p>
          <a:p>
            <a:r>
              <a:rPr lang="fi-FI" b="1" dirty="0"/>
              <a:t>242 801€</a:t>
            </a:r>
          </a:p>
          <a:p>
            <a:r>
              <a:rPr lang="fi-FI" b="1" dirty="0"/>
              <a:t>---</a:t>
            </a:r>
          </a:p>
          <a:p>
            <a:r>
              <a:rPr lang="fi-FI" b="1" dirty="0" err="1"/>
              <a:t>Sawon</a:t>
            </a:r>
            <a:r>
              <a:rPr lang="fi-FI" b="1" dirty="0"/>
              <a:t> Tassut ry, Voimaa tassuista- hanke </a:t>
            </a:r>
          </a:p>
          <a:p>
            <a:r>
              <a:rPr lang="fi-FI" b="1" dirty="0"/>
              <a:t>1.8.2024 – 31.7.2025</a:t>
            </a:r>
          </a:p>
          <a:p>
            <a:r>
              <a:rPr lang="fi-FI" b="1" dirty="0"/>
              <a:t>S30919</a:t>
            </a:r>
          </a:p>
          <a:p>
            <a:r>
              <a:rPr lang="fi-FI" b="1" dirty="0"/>
              <a:t>Budjetti 68 804€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DAB049B-4B15-E518-D657-9A1E3F72BD17}"/>
              </a:ext>
            </a:extLst>
          </p:cNvPr>
          <p:cNvSpPr txBox="1"/>
          <p:nvPr/>
        </p:nvSpPr>
        <p:spPr>
          <a:xfrm>
            <a:off x="5412258" y="1186249"/>
            <a:ext cx="677974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4H- Lapinlahti </a:t>
            </a:r>
          </a:p>
          <a:p>
            <a:r>
              <a:rPr lang="fi-FI" b="1" dirty="0"/>
              <a:t>Tuumataan ja </a:t>
            </a:r>
            <a:r>
              <a:rPr lang="fi-FI" b="1" dirty="0" err="1"/>
              <a:t>tehhään</a:t>
            </a:r>
            <a:r>
              <a:rPr lang="fi-FI" b="1" dirty="0"/>
              <a:t>!</a:t>
            </a:r>
          </a:p>
          <a:p>
            <a:r>
              <a:rPr lang="fi-FI" b="1" dirty="0"/>
              <a:t>S30991</a:t>
            </a:r>
          </a:p>
          <a:p>
            <a:r>
              <a:rPr lang="fi-FI" b="1" dirty="0"/>
              <a:t>1.10.2024 - 30.9.2026</a:t>
            </a:r>
          </a:p>
          <a:p>
            <a:r>
              <a:rPr lang="fi-FI" b="1" dirty="0"/>
              <a:t>Budjetti 107 830€</a:t>
            </a:r>
          </a:p>
          <a:p>
            <a:r>
              <a:rPr lang="fi-FI" b="1" dirty="0"/>
              <a:t>---</a:t>
            </a:r>
          </a:p>
          <a:p>
            <a:r>
              <a:rPr lang="fi-FI" b="1" dirty="0"/>
              <a:t>Verso ry, Kerkkä - Uuden kasvua: Nivelvaiheen tuki koulutus- ja työelämään siirtymiseen sekä </a:t>
            </a:r>
            <a:r>
              <a:rPr lang="fi-FI" b="1" dirty="0" err="1"/>
              <a:t>re</a:t>
            </a:r>
            <a:r>
              <a:rPr lang="fi-FI" b="1" dirty="0"/>
              <a:t>-integroitumiseen yhteiskuntaan</a:t>
            </a:r>
          </a:p>
          <a:p>
            <a:r>
              <a:rPr lang="fi-FI" b="1" dirty="0"/>
              <a:t>1.2.2025 - 31.7.2026</a:t>
            </a:r>
          </a:p>
          <a:p>
            <a:r>
              <a:rPr lang="fi-FI" b="1" dirty="0"/>
              <a:t>S31136</a:t>
            </a:r>
          </a:p>
          <a:p>
            <a:r>
              <a:rPr lang="fi-FI" b="1" dirty="0"/>
              <a:t>Budjetti 113 467€</a:t>
            </a:r>
          </a:p>
          <a:p>
            <a:r>
              <a:rPr lang="fi-FI" b="1" dirty="0"/>
              <a:t>---</a:t>
            </a:r>
          </a:p>
          <a:p>
            <a:r>
              <a:rPr lang="fi-FI" b="1" dirty="0" err="1"/>
              <a:t>ViaDia</a:t>
            </a:r>
            <a:r>
              <a:rPr lang="fi-FI" b="1" dirty="0"/>
              <a:t> Pohjois-Savo ry</a:t>
            </a:r>
          </a:p>
          <a:p>
            <a:r>
              <a:rPr lang="fi-FI" b="1" dirty="0"/>
              <a:t>Osaava työikä</a:t>
            </a:r>
          </a:p>
          <a:p>
            <a:r>
              <a:rPr lang="fi-FI" b="1" dirty="0"/>
              <a:t>1.1.2025 - 31.12.2026</a:t>
            </a:r>
          </a:p>
          <a:p>
            <a:r>
              <a:rPr lang="fi-FI" b="1" dirty="0"/>
              <a:t>S31135</a:t>
            </a:r>
          </a:p>
          <a:p>
            <a:r>
              <a:rPr lang="fi-FI" b="1" dirty="0"/>
              <a:t>Budjetti 351 876€</a:t>
            </a:r>
          </a:p>
          <a:p>
            <a:r>
              <a:rPr lang="fi-FI" b="1" dirty="0"/>
              <a:t>---</a:t>
            </a:r>
          </a:p>
          <a:p>
            <a:endParaRPr lang="fi-FI" b="1" dirty="0"/>
          </a:p>
          <a:p>
            <a:r>
              <a:rPr lang="fi-FI" sz="1200" b="1" dirty="0"/>
              <a:t>Lue lisää: </a:t>
            </a:r>
            <a:r>
              <a:rPr lang="fi-FI" sz="1200" b="1" dirty="0" err="1"/>
              <a:t>https</a:t>
            </a:r>
            <a:r>
              <a:rPr lang="fi-FI" sz="1200" b="1" dirty="0"/>
              <a:t>://</a:t>
            </a:r>
            <a:r>
              <a:rPr lang="fi-FI" sz="1200" b="1" dirty="0" err="1"/>
              <a:t>www.pssotu.fi</a:t>
            </a:r>
            <a:r>
              <a:rPr lang="fi-FI" sz="1200" b="1" dirty="0"/>
              <a:t>/</a:t>
            </a:r>
            <a:r>
              <a:rPr lang="fi-FI" sz="1200" b="1" dirty="0" err="1"/>
              <a:t>koonto</a:t>
            </a:r>
            <a:r>
              <a:rPr lang="fi-FI" sz="1200" b="1" dirty="0"/>
              <a:t>-hanke/rahoitetut-hankkeet/ </a:t>
            </a:r>
          </a:p>
          <a:p>
            <a:endParaRPr lang="fi-FI" b="1" dirty="0"/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042400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7">
      <a:dk1>
        <a:sysClr val="windowText" lastClr="000000"/>
      </a:dk1>
      <a:lt1>
        <a:sysClr val="window" lastClr="FFFFFF"/>
      </a:lt1>
      <a:dk2>
        <a:srgbClr val="FF9752"/>
      </a:dk2>
      <a:lt2>
        <a:srgbClr val="FFD66F"/>
      </a:lt2>
      <a:accent1>
        <a:srgbClr val="A83500"/>
      </a:accent1>
      <a:accent2>
        <a:srgbClr val="FFDDC7"/>
      </a:accent2>
      <a:accent3>
        <a:srgbClr val="FFECCA"/>
      </a:accent3>
      <a:accent4>
        <a:srgbClr val="B36906"/>
      </a:accent4>
      <a:accent5>
        <a:srgbClr val="FFB78B"/>
      </a:accent5>
      <a:accent6>
        <a:srgbClr val="E64700"/>
      </a:accent6>
      <a:hlink>
        <a:srgbClr val="FFE49F"/>
      </a:hlink>
      <a:folHlink>
        <a:srgbClr val="F2F2F2"/>
      </a:folHlink>
    </a:clrScheme>
    <a:fontScheme name="Mukautettu 7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786</Words>
  <Application>Microsoft Macintosh PowerPoint</Application>
  <PresentationFormat>Laajakuva</PresentationFormat>
  <Paragraphs>146</Paragraphs>
  <Slides>11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21" baseType="lpstr">
      <vt:lpstr>Arial</vt:lpstr>
      <vt:lpstr>Barlow</vt:lpstr>
      <vt:lpstr>Barlow Black</vt:lpstr>
      <vt:lpstr>Calibri</vt:lpstr>
      <vt:lpstr>Helvetica Neue</vt:lpstr>
      <vt:lpstr>Inter</vt:lpstr>
      <vt:lpstr>Poppins</vt:lpstr>
      <vt:lpstr>Source Sans Pro</vt:lpstr>
      <vt:lpstr>Tahoma</vt:lpstr>
      <vt:lpstr>Office-teema</vt:lpstr>
      <vt:lpstr>Kansalaistoimijalähtöisen kehittämisen koordinaatio- ja viestintähanke</vt:lpstr>
      <vt:lpstr>Tarjoamme yhdistyksille</vt:lpstr>
      <vt:lpstr>Kansalaistoimijalähtöisen kehittämisen ESR+ -hankehaku Pohjois-Savossa  (toimintalinja 4.3, yhdenvertaiseen osallisuuteen)   </vt:lpstr>
      <vt:lpstr>Haun painopisteet (1/3) </vt:lpstr>
      <vt:lpstr>Haun painopisteet (2/3) </vt:lpstr>
      <vt:lpstr>Haun painopisteet (3/3) </vt:lpstr>
      <vt:lpstr>Hankkeiden tukitaso, rahoitusosuudet</vt:lpstr>
      <vt:lpstr>HUOM!</vt:lpstr>
      <vt:lpstr>Tutustu Pohjois-Savon KAKE-hankkeisiin</vt:lpstr>
      <vt:lpstr>PowerPoint-esitys</vt:lpstr>
      <vt:lpstr>Kysymyksiä ja keskustelua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Kansalaistoimijalähtöisen kehittämisen koordinaatio- ja viestintähanke</dc:title>
  <dc:creator>Merita Pesonen</dc:creator>
  <cp:lastModifiedBy>Tuomas Puustinen</cp:lastModifiedBy>
  <cp:revision>89</cp:revision>
  <dcterms:created xsi:type="dcterms:W3CDTF">2023-10-25T13:27:31Z</dcterms:created>
  <dcterms:modified xsi:type="dcterms:W3CDTF">2025-05-08T11:30:20Z</dcterms:modified>
</cp:coreProperties>
</file>