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85" r:id="rId5"/>
    <p:sldId id="303" r:id="rId6"/>
    <p:sldId id="5973" r:id="rId7"/>
    <p:sldId id="5958" r:id="rId8"/>
    <p:sldId id="452" r:id="rId9"/>
    <p:sldId id="295" r:id="rId10"/>
    <p:sldId id="5949" r:id="rId11"/>
    <p:sldId id="5950" r:id="rId12"/>
    <p:sldId id="5965" r:id="rId13"/>
    <p:sldId id="5951" r:id="rId14"/>
    <p:sldId id="296" r:id="rId15"/>
    <p:sldId id="5966" r:id="rId16"/>
    <p:sldId id="297" r:id="rId17"/>
    <p:sldId id="5967" r:id="rId18"/>
    <p:sldId id="298" r:id="rId19"/>
    <p:sldId id="5968" r:id="rId20"/>
    <p:sldId id="299" r:id="rId21"/>
    <p:sldId id="5953" r:id="rId22"/>
    <p:sldId id="5954" r:id="rId23"/>
    <p:sldId id="5970" r:id="rId24"/>
    <p:sldId id="5956" r:id="rId25"/>
    <p:sldId id="5957" r:id="rId26"/>
    <p:sldId id="5971" r:id="rId27"/>
    <p:sldId id="300" r:id="rId28"/>
    <p:sldId id="274" r:id="rId29"/>
    <p:sldId id="5972" r:id="rId30"/>
    <p:sldId id="2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1C031A-4E7C-3F63-B2F4-C7FEADA4CC2A}" name="GAGELEA George (COMM-EXT)" initials="GG(E" userId="S::George.GAGELEA@ext.ec.europa.eu::f3143566-8daa-4a6d-8a33-80656cbc9417" providerId="AD"/>
  <p188:author id="{056F4542-106F-6D0D-9E49-330DDB429CB8}" name="MESTER Jens (COMM)" initials="M(" userId="S::jens.mester@ec.europa.eu::ef657cfa-6b26-4d47-8d1a-4e163b748440" providerId="AD"/>
  <p188:author id="{4A119F46-4F7A-A191-D873-2F4CB1DF63D3}" name="LECOQ Eveline (COMM)" initials="L(" userId="S::eveline.lecoq@ec.europa.eu::35b9da78-d9fd-4970-b443-aee0f0930724" providerId="AD"/>
  <p188:author id="{ADA2A7E4-037C-47DD-EB5C-86EB57CEFA85}" name="BEREMLIYSKY Anguel Konstantinov (COMM)" initials="B(" userId="S::anguel-konstantinov.beremliysky@ec.europa.eu::bf00c3ed-98c1-41f3-9644-4d116b30d8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9AC"/>
    <a:srgbClr val="EFC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30" y="8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861518047"/>
        <c:axId val="861516799"/>
      </c:barChart>
      <c:catAx>
        <c:axId val="86151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516799"/>
        <c:crosses val="autoZero"/>
        <c:auto val="1"/>
        <c:lblAlgn val="ctr"/>
        <c:lblOffset val="100"/>
        <c:noMultiLvlLbl val="0"/>
      </c:catAx>
      <c:valAx>
        <c:axId val="86151679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518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dLblPos val="outEnd"/>
          <c:showLegendKey val="0"/>
          <c:showVal val="1"/>
          <c:showCatName val="0"/>
          <c:showSerName val="0"/>
          <c:showPercent val="0"/>
          <c:showBubbleSize val="0"/>
        </c:dLbls>
        <c:gapWidth val="219"/>
        <c:overlap val="-27"/>
        <c:axId val="872003967"/>
        <c:axId val="872003551"/>
      </c:barChart>
      <c:catAx>
        <c:axId val="87200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2003551"/>
        <c:crosses val="autoZero"/>
        <c:auto val="1"/>
        <c:lblAlgn val="ctr"/>
        <c:lblOffset val="100"/>
        <c:noMultiLvlLbl val="0"/>
      </c:catAx>
      <c:valAx>
        <c:axId val="8720035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20039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dLblPos val="outEnd"/>
          <c:showLegendKey val="0"/>
          <c:showVal val="1"/>
          <c:showCatName val="0"/>
          <c:showSerName val="0"/>
          <c:showPercent val="0"/>
          <c:showBubbleSize val="0"/>
        </c:dLbls>
        <c:gapWidth val="199"/>
        <c:axId val="2001627008"/>
        <c:axId val="2001642816"/>
      </c:barChart>
      <c:catAx>
        <c:axId val="200162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2001642816"/>
        <c:crosses val="autoZero"/>
        <c:auto val="1"/>
        <c:lblAlgn val="ctr"/>
        <c:lblOffset val="100"/>
        <c:noMultiLvlLbl val="0"/>
      </c:catAx>
      <c:valAx>
        <c:axId val="2001642816"/>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crossAx val="2001627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a:extLst xmlns:a="http://schemas.openxmlformats.org/drawingml/2006/main">
            <a:ext uri="{FF2B5EF4-FFF2-40B4-BE49-F238E27FC236}">
              <a16:creationId xmlns:a16="http://schemas.microsoft.com/office/drawing/2014/main" id="{D7549E94-726B-92A0-231B-E4F5FC515D7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90390" y="0"/>
          <a:ext cx="10079952" cy="423899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5CBC4-066B-4190-87D8-448A946A3E5C}" type="datetimeFigureOut">
              <a:rPr lang="en-IE" smtClean="0"/>
              <a:t>02/05/2024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EB12B-762D-4A81-ABB4-D122587ADB9A}" type="slidenum">
              <a:rPr lang="en-IE" smtClean="0"/>
              <a:t>‹#›</a:t>
            </a:fld>
            <a:endParaRPr lang="en-IE"/>
          </a:p>
        </p:txBody>
      </p:sp>
    </p:spTree>
    <p:extLst>
      <p:ext uri="{BB962C8B-B14F-4D97-AF65-F5344CB8AC3E}">
        <p14:creationId xmlns:p14="http://schemas.microsoft.com/office/powerpoint/2010/main" val="340260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ceuropaeu.sharepoint.com/sites/european-elections?sw=auth" TargetMode="External"/><Relationship Id="rId3" Type="http://schemas.openxmlformats.org/officeDocument/2006/relationships/hyperlink" Target="mailto:COMM-TOGETHER@ec.europa.eu" TargetMode="External"/><Relationship Id="rId7" Type="http://schemas.openxmlformats.org/officeDocument/2006/relationships/hyperlink" Target="https://eceuropaeu.sharepoint.com/sites/european-election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op.europa.eu/en/publication-detail/-/publication/ea6b0987-dd66-11ee-b9d9-01aa75ed71a1" TargetMode="External"/><Relationship Id="rId5" Type="http://schemas.openxmlformats.org/officeDocument/2006/relationships/hyperlink" Target="https://commission.europa.eu/strategy-and-policy/priorities-2019-2024/story-von-der-leyen-commission_en" TargetMode="External"/><Relationship Id="rId4" Type="http://schemas.openxmlformats.org/officeDocument/2006/relationships/hyperlink" Target="https://elections.europa.e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lections.europa.eu/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3" Type="http://schemas.openxmlformats.org/officeDocument/2006/relationships/hyperlink" Target="https://www.bundeswahlleiterin.de/" TargetMode="External"/><Relationship Id="rId18" Type="http://schemas.openxmlformats.org/officeDocument/2006/relationships/hyperlink" Target="https://www.cvk.lv/lv" TargetMode="External"/><Relationship Id="rId26" Type="http://schemas.openxmlformats.org/officeDocument/2006/relationships/hyperlink" Target="https://www.minv.sk/?volby-a-referendum" TargetMode="External"/><Relationship Id="rId21" Type="http://schemas.openxmlformats.org/officeDocument/2006/relationships/hyperlink" Target="https://electoral.gov.mt/merhba" TargetMode="External"/><Relationship Id="rId34" Type="http://schemas.openxmlformats.org/officeDocument/2006/relationships/hyperlink" Target="https://commission.europa.eu/strategy-and-policy/policies/justice-and-fundamental-rights/eu-citizenship-and-democracy/democracy-and-electoral-rights_en" TargetMode="External"/><Relationship Id="rId7" Type="http://schemas.openxmlformats.org/officeDocument/2006/relationships/hyperlink" Target="http://www.elections.gov.cy/" TargetMode="External"/><Relationship Id="rId12" Type="http://schemas.openxmlformats.org/officeDocument/2006/relationships/hyperlink" Target="https://www.elections.interieur.gouv.fr/scrutins" TargetMode="External"/><Relationship Id="rId17" Type="http://schemas.openxmlformats.org/officeDocument/2006/relationships/hyperlink" Target="https://dait.interno.gov.it/elezioni" TargetMode="External"/><Relationship Id="rId25" Type="http://schemas.openxmlformats.org/officeDocument/2006/relationships/hyperlink" Target="https://www.roaep.ro/prezentare/" TargetMode="External"/><Relationship Id="rId33" Type="http://schemas.openxmlformats.org/officeDocument/2006/relationships/hyperlink" Target="https://ec.europa.eu/commission/presscorner/detail/en/ip_24_1867" TargetMode="External"/><Relationship Id="rId38" Type="http://schemas.openxmlformats.org/officeDocument/2006/relationships/hyperlink" Target="https://ec.europa.eu/commission/presscorner/detail/en/ip_23_6453" TargetMode="External"/><Relationship Id="rId2" Type="http://schemas.openxmlformats.org/officeDocument/2006/relationships/slide" Target="../slides/slide15.xml"/><Relationship Id="rId16" Type="http://schemas.openxmlformats.org/officeDocument/2006/relationships/hyperlink" Target="https://www.electoralcommission.ie/ga/" TargetMode="External"/><Relationship Id="rId20" Type="http://schemas.openxmlformats.org/officeDocument/2006/relationships/hyperlink" Target="https://elections.public.lu/fr.html" TargetMode="External"/><Relationship Id="rId29" Type="http://schemas.openxmlformats.org/officeDocument/2006/relationships/hyperlink" Target="https://www.val.se/" TargetMode="External"/><Relationship Id="rId1" Type="http://schemas.openxmlformats.org/officeDocument/2006/relationships/notesMaster" Target="../notesMasters/notesMaster1.xml"/><Relationship Id="rId6" Type="http://schemas.openxmlformats.org/officeDocument/2006/relationships/hyperlink" Target="https://www.izbori.hr/site/" TargetMode="External"/><Relationship Id="rId11" Type="http://schemas.openxmlformats.org/officeDocument/2006/relationships/hyperlink" Target="https://vaalit.fi/etusivu" TargetMode="External"/><Relationship Id="rId24" Type="http://schemas.openxmlformats.org/officeDocument/2006/relationships/hyperlink" Target="https://www.portaldoeleitor.pt/Default.aspx" TargetMode="External"/><Relationship Id="rId32" Type="http://schemas.openxmlformats.org/officeDocument/2006/relationships/hyperlink" Target="https://edpb.europa.eu/about-edpb/about-edpb/members_en" TargetMode="External"/><Relationship Id="rId37" Type="http://schemas.openxmlformats.org/officeDocument/2006/relationships/hyperlink" Target="https://ec.europa.eu/commission/presscorner/detail/en/ip_24_881" TargetMode="External"/><Relationship Id="rId5" Type="http://schemas.openxmlformats.org/officeDocument/2006/relationships/hyperlink" Target="https://www.cik.bg/" TargetMode="External"/><Relationship Id="rId15" Type="http://schemas.openxmlformats.org/officeDocument/2006/relationships/hyperlink" Target="https://www.valasztas.hu/home" TargetMode="External"/><Relationship Id="rId23" Type="http://schemas.openxmlformats.org/officeDocument/2006/relationships/hyperlink" Target="https://pkw.gov.pl/" TargetMode="External"/><Relationship Id="rId28" Type="http://schemas.openxmlformats.org/officeDocument/2006/relationships/hyperlink" Target="https://infoelectoral.interior.gob.es/es/inicio/" TargetMode="External"/><Relationship Id="rId36" Type="http://schemas.openxmlformats.org/officeDocument/2006/relationships/hyperlink" Target="https://ec.europa.eu/commission/presscorner/detail/en/speech_24_1647" TargetMode="External"/><Relationship Id="rId10" Type="http://schemas.openxmlformats.org/officeDocument/2006/relationships/hyperlink" Target="https://www.valimised.ee/" TargetMode="External"/><Relationship Id="rId19" Type="http://schemas.openxmlformats.org/officeDocument/2006/relationships/hyperlink" Target="https://www.vrk.lt/" TargetMode="External"/><Relationship Id="rId31" Type="http://schemas.openxmlformats.org/officeDocument/2006/relationships/hyperlink" Target="https://cert.europa.eu/" TargetMode="External"/><Relationship Id="rId4" Type="http://schemas.openxmlformats.org/officeDocument/2006/relationships/hyperlink" Target="https://elections.fgov.be/" TargetMode="External"/><Relationship Id="rId9" Type="http://schemas.openxmlformats.org/officeDocument/2006/relationships/hyperlink" Target="https://valg.im.dk/" TargetMode="External"/><Relationship Id="rId14" Type="http://schemas.openxmlformats.org/officeDocument/2006/relationships/hyperlink" Target="https://www.ypes.gr/ekloges/" TargetMode="External"/><Relationship Id="rId22" Type="http://schemas.openxmlformats.org/officeDocument/2006/relationships/hyperlink" Target="https://www.rijksoverheid.nl/onderwerpen/verkiezingen" TargetMode="External"/><Relationship Id="rId27" Type="http://schemas.openxmlformats.org/officeDocument/2006/relationships/hyperlink" Target="https://www.gov.si/podrocja/drzava-in-druzba/volitve-in-referendumi/" TargetMode="External"/><Relationship Id="rId30" Type="http://schemas.openxmlformats.org/officeDocument/2006/relationships/hyperlink" Target="https://www.enisa.europa.eu/about-enisa/about-enisa-the-european-union-agency-for-cybersecurity" TargetMode="External"/><Relationship Id="rId35" Type="http://schemas.openxmlformats.org/officeDocument/2006/relationships/hyperlink" Target="https://ec.europa.eu/commission/presscorner/detail/en/ip_24_1707" TargetMode="External"/><Relationship Id="rId8" Type="http://schemas.openxmlformats.org/officeDocument/2006/relationships/hyperlink" Target="https://www.mvcr.cz/volby/" TargetMode="External"/><Relationship Id="rId3" Type="http://schemas.openxmlformats.org/officeDocument/2006/relationships/hyperlink" Target="https://bmi.gv.at/412/"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uvsdisinfo.e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uropean-union.europa.eu/institutions-law-budget/leadership/elections-and-appointments_e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europarl.europa.eu/news/en/press-room/press-tool-kit/6/after-the-european-election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ceuropaeu.sharepoint.com/:f:/r/teams/GRP-Europeanelections2024/Shared%20Documents/General/Toolkit%202024/2024%20European%20elections%20toolkit%20for%20EC%20services/EP%20go-to-vote%20campaign%2029.4.24%20%E2%80%93%20assets%20and%20practical%20information?csf=1&amp;web=1&amp;e=BrUJfV" TargetMode="External"/><Relationship Id="rId3" Type="http://schemas.openxmlformats.org/officeDocument/2006/relationships/hyperlink" Target="https://eceuropaeu.sharepoint.com/:b:/r/teams/GRP-Europeanelections2024/Shared%20Documents/General/Toolkit%202024/2024%20European%20elections%20toolkit%20for%20EC%20services/EP%20go-to-vote%20campaign%2029.4.24%20%E2%80%93%20assets%20and%20practical%20information/Use%20Your%20Vote%20language%20versions.pdf?csf=1&amp;web=1&amp;e=asfEJH" TargetMode="External"/><Relationship Id="rId7" Type="http://schemas.openxmlformats.org/officeDocument/2006/relationships/hyperlink" Target="https://multimedia.europarl.europa.eu/en/elections-2024"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user/europeanparliament" TargetMode="External"/><Relationship Id="rId5" Type="http://schemas.openxmlformats.org/officeDocument/2006/relationships/hyperlink" Target="file:///C:\Users\Trudolf\AppData\Local\Microsoft\Windows\INetCache\Content.Outlook\QT2ES87J\elections.europa.eu\video" TargetMode="External"/><Relationship Id="rId4" Type="http://schemas.openxmlformats.org/officeDocument/2006/relationships/hyperlink" Target="https://eceuropaeu.sharepoint.com/:x:/r/teams/GRP-Europeanelections2024/_layouts/15/Doc.aspx?sourcedoc=%7B768B1F26-FB96-493B-A6D1-5A21DC0DCEB4%7D&amp;file=EE24_hashtags.xlsx&amp;action=default&amp;mobileredirect=true" TargetMode="Externa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eceuropaeu.sharepoint.com/:f:/r/teams/GRP-Europeanelections2024/Shared%20Documents/General/Toolkit%202024/2024%20European%20elections%20toolkit%20for%20EC%20services/EP%20go-to-vote%20campaign%2029.4.24%20%E2%80%93%20assets%20and%20practical%20information?csf=1&amp;web=1&amp;e=BrUJfV" TargetMode="External"/><Relationship Id="rId3" Type="http://schemas.openxmlformats.org/officeDocument/2006/relationships/hyperlink" Target="https://eceuropaeu.sharepoint.com/:b:/r/teams/GRP-Europeanelections2024/Shared%20Documents/General/Toolkit%202024/2024%20European%20elections%20toolkit%20for%20EC%20services/EP%20go-to-vote%20campaign%2029.4.24%20%E2%80%93%20assets%20and%20practical%20information/Use%20Your%20Vote%20language%20versions.pdf?csf=1&amp;web=1&amp;e=asfEJH" TargetMode="External"/><Relationship Id="rId7" Type="http://schemas.openxmlformats.org/officeDocument/2006/relationships/hyperlink" Target="https://multimedia.europarl.europa.eu/en/elections-2024"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youtube.com/user/europeanparliament" TargetMode="External"/><Relationship Id="rId5" Type="http://schemas.openxmlformats.org/officeDocument/2006/relationships/hyperlink" Target="file:///C:\Users\Trudolf\AppData\Local\Microsoft\Windows\INetCache\Content.Outlook\QT2ES87J\elections.europa.eu\video" TargetMode="External"/><Relationship Id="rId4" Type="http://schemas.openxmlformats.org/officeDocument/2006/relationships/hyperlink" Target="https://eceuropaeu.sharepoint.com/:x:/r/teams/GRP-Europeanelections2024/_layouts/15/Doc.aspx?sourcedoc=%7B768B1F26-FB96-493B-A6D1-5A21DC0DCEB4%7D&amp;file=EE24_hashtags.xlsx&amp;action=default&amp;mobileredirect=tru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uroparl.europa.eu/at-your-service/files/be-heard/eurobarometer/2019/post-election-survey-2019-complete-results/report/en-post-election-survey-2019-report.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lections.europa.eu/en/use-your-vot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uropean-union.europa.eu/institutions-law-budget/institutions-and-bodies/search-all-eu-institutions-and-bodies/european-parliament_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ults.elections.europa.eu/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uroparl.europa.eu/about-parliament/en/organisation-and-rules/organisation/political-group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chemeClr val="tx1">
                    <a:lumMod val="50000"/>
                  </a:schemeClr>
                </a:solidFill>
              </a:rPr>
              <a:t>This standard presentation has been prepared by the European Commission, DG Communication, COMM.B.2. </a:t>
            </a:r>
            <a:endParaRPr lang="en-IE">
              <a:solidFill>
                <a:schemeClr val="tx1">
                  <a:lumMod val="50000"/>
                </a:schemeClr>
              </a:solidFill>
              <a:cs typeface="Calibri"/>
            </a:endParaRPr>
          </a:p>
          <a:p>
            <a:endParaRPr lang="en-GB">
              <a:solidFill>
                <a:schemeClr val="tx1">
                  <a:lumMod val="50000"/>
                </a:schemeClr>
              </a:solidFill>
              <a:cs typeface="Calibri"/>
            </a:endParaRPr>
          </a:p>
          <a:p>
            <a:r>
              <a:rPr lang="en-GB">
                <a:solidFill>
                  <a:schemeClr val="tx1">
                    <a:lumMod val="50000"/>
                  </a:schemeClr>
                </a:solidFill>
                <a:cs typeface="Calibri"/>
              </a:rPr>
              <a:t>Contact: </a:t>
            </a:r>
            <a:r>
              <a:rPr lang="en-GB">
                <a:solidFill>
                  <a:schemeClr val="tx1">
                    <a:lumMod val="50000"/>
                  </a:schemeClr>
                </a:solidFill>
                <a:cs typeface="Calibri"/>
                <a:hlinkClick r:id="rId3">
                  <a:extLst>
                    <a:ext uri="{A12FA001-AC4F-418D-AE19-62706E023703}">
                      <ahyp:hlinkClr xmlns:ahyp="http://schemas.microsoft.com/office/drawing/2018/hyperlinkcolor" val="tx"/>
                    </a:ext>
                  </a:extLst>
                </a:hlinkClick>
              </a:rPr>
              <a:t>COMM-TOGETHER@ec.europa.eu</a:t>
            </a:r>
            <a:r>
              <a:rPr lang="en-GB">
                <a:solidFill>
                  <a:schemeClr val="tx1">
                    <a:lumMod val="50000"/>
                  </a:schemeClr>
                </a:solidFill>
                <a:cs typeface="Calibri"/>
              </a:rPr>
              <a:t> </a:t>
            </a:r>
          </a:p>
          <a:p>
            <a:endParaRPr lang="en-GB">
              <a:solidFill>
                <a:schemeClr val="tx1">
                  <a:lumMod val="50000"/>
                </a:schemeClr>
              </a:solidFill>
            </a:endParaRPr>
          </a:p>
          <a:p>
            <a:pPr>
              <a:lnSpc>
                <a:spcPct val="114999"/>
              </a:lnSpc>
              <a:spcAft>
                <a:spcPts val="1000"/>
              </a:spcAft>
            </a:pPr>
            <a:r>
              <a:rPr lang="en-GB">
                <a:solidFill>
                  <a:schemeClr val="tx1">
                    <a:lumMod val="50000"/>
                  </a:schemeClr>
                </a:solidFill>
              </a:rPr>
              <a:t>It draws on corporate steer and information available from various sources, including Commission and EP materials and the main elections web page </a:t>
            </a:r>
            <a:r>
              <a:rPr lang="en-GB">
                <a:solidFill>
                  <a:schemeClr val="tx1">
                    <a:lumMod val="50000"/>
                  </a:schemeClr>
                </a:solidFill>
                <a:hlinkClick r:id="rId4">
                  <a:extLst>
                    <a:ext uri="{A12FA001-AC4F-418D-AE19-62706E023703}">
                      <ahyp:hlinkClr xmlns:ahyp="http://schemas.microsoft.com/office/drawing/2018/hyperlinkcolor" val="tx"/>
                    </a:ext>
                  </a:extLst>
                </a:hlinkClick>
              </a:rPr>
              <a:t>https://elections.europa.eu/</a:t>
            </a:r>
            <a:r>
              <a:rPr lang="en-GB">
                <a:solidFill>
                  <a:schemeClr val="tx1">
                    <a:lumMod val="50000"/>
                  </a:schemeClr>
                </a:solidFill>
              </a:rPr>
              <a:t> </a:t>
            </a:r>
            <a:endParaRPr lang="en-US">
              <a:solidFill>
                <a:schemeClr val="tx1">
                  <a:lumMod val="50000"/>
                </a:schemeClr>
              </a:solidFill>
            </a:endParaRPr>
          </a:p>
          <a:p>
            <a:pPr>
              <a:lnSpc>
                <a:spcPct val="114999"/>
              </a:lnSpc>
              <a:spcAft>
                <a:spcPts val="1000"/>
              </a:spcAft>
            </a:pPr>
            <a:endParaRPr lang="en-GB">
              <a:solidFill>
                <a:schemeClr val="tx1">
                  <a:lumMod val="50000"/>
                </a:schemeClr>
              </a:solidFill>
            </a:endParaRPr>
          </a:p>
          <a:p>
            <a:pPr>
              <a:lnSpc>
                <a:spcPct val="114999"/>
              </a:lnSpc>
              <a:spcAft>
                <a:spcPts val="1000"/>
              </a:spcAft>
            </a:pPr>
            <a:r>
              <a:rPr lang="en-GB">
                <a:solidFill>
                  <a:schemeClr val="tx1">
                    <a:lumMod val="50000"/>
                  </a:schemeClr>
                </a:solidFill>
              </a:rPr>
              <a:t>The presentation aims to provide arguments and information about various aspects of democracy and the European elections for Commission staff as ambassadors and for the Commission’s communicators and networks. </a:t>
            </a:r>
            <a:endParaRPr lang="en-IE">
              <a:solidFill>
                <a:schemeClr val="tx1">
                  <a:lumMod val="50000"/>
                </a:schemeClr>
              </a:solidFill>
            </a:endParaRPr>
          </a:p>
          <a:p>
            <a:pPr>
              <a:lnSpc>
                <a:spcPct val="114999"/>
              </a:lnSpc>
              <a:spcAft>
                <a:spcPts val="1000"/>
              </a:spcAft>
            </a:pPr>
            <a:endParaRPr lang="en-GB">
              <a:solidFill>
                <a:schemeClr val="tx1">
                  <a:lumMod val="50000"/>
                </a:schemeClr>
              </a:solidFill>
              <a:ea typeface="Calibri"/>
              <a:cs typeface="Calibri"/>
            </a:endParaRPr>
          </a:p>
          <a:p>
            <a:pPr>
              <a:lnSpc>
                <a:spcPct val="114999"/>
              </a:lnSpc>
              <a:spcAft>
                <a:spcPts val="1000"/>
              </a:spcAft>
            </a:pPr>
            <a:r>
              <a:rPr lang="en-GB">
                <a:solidFill>
                  <a:schemeClr val="tx1">
                    <a:lumMod val="50000"/>
                  </a:schemeClr>
                </a:solidFill>
                <a:ea typeface="Calibri"/>
                <a:cs typeface="Calibri"/>
              </a:rPr>
              <a:t>It complements the achievements communication materials available at </a:t>
            </a:r>
          </a:p>
          <a:p>
            <a:pPr>
              <a:lnSpc>
                <a:spcPct val="114999"/>
              </a:lnSpc>
              <a:spcAft>
                <a:spcPts val="1000"/>
              </a:spcAft>
            </a:pPr>
            <a:r>
              <a:rPr lang="en-GB">
                <a:solidFill>
                  <a:schemeClr val="tx1">
                    <a:lumMod val="50000"/>
                  </a:schemeClr>
                </a:solidFill>
                <a:hlinkClick r:id="rId5">
                  <a:extLst>
                    <a:ext uri="{A12FA001-AC4F-418D-AE19-62706E023703}">
                      <ahyp:hlinkClr xmlns:ahyp="http://schemas.microsoft.com/office/drawing/2018/hyperlinkcolor" val="tx"/>
                    </a:ext>
                  </a:extLst>
                </a:hlinkClick>
              </a:rPr>
              <a:t>The story of the von der Leyen Commission - European Commission (europa.eu)</a:t>
            </a:r>
            <a:r>
              <a:rPr lang="en-GB">
                <a:solidFill>
                  <a:schemeClr val="tx1">
                    <a:lumMod val="50000"/>
                  </a:schemeClr>
                </a:solidFill>
              </a:rPr>
              <a:t> and</a:t>
            </a:r>
            <a:endParaRPr lang="en-GB">
              <a:solidFill>
                <a:schemeClr val="tx1">
                  <a:lumMod val="50000"/>
                </a:schemeClr>
              </a:solidFill>
              <a:ea typeface="Calibri"/>
              <a:cs typeface="Calibri"/>
            </a:endParaRPr>
          </a:p>
          <a:p>
            <a:pPr>
              <a:lnSpc>
                <a:spcPct val="114999"/>
              </a:lnSpc>
              <a:spcAft>
                <a:spcPts val="1000"/>
              </a:spcAft>
            </a:pPr>
            <a:r>
              <a:rPr lang="en-GB">
                <a:solidFill>
                  <a:schemeClr val="tx1">
                    <a:lumMod val="50000"/>
                  </a:schemeClr>
                </a:solidFill>
                <a:hlinkClick r:id="rId6">
                  <a:extLst>
                    <a:ext uri="{A12FA001-AC4F-418D-AE19-62706E023703}">
                      <ahyp:hlinkClr xmlns:ahyp="http://schemas.microsoft.com/office/drawing/2018/hyperlinkcolor" val="tx"/>
                    </a:ext>
                  </a:extLst>
                </a:hlinkClick>
              </a:rPr>
              <a:t>The EU in 2023 - General Report (europa.eu)</a:t>
            </a:r>
            <a:endParaRPr lang="en-GB">
              <a:solidFill>
                <a:schemeClr val="tx1">
                  <a:lumMod val="50000"/>
                </a:schemeClr>
              </a:solidFill>
            </a:endParaRPr>
          </a:p>
          <a:p>
            <a:pPr>
              <a:lnSpc>
                <a:spcPct val="114999"/>
              </a:lnSpc>
              <a:spcAft>
                <a:spcPts val="1000"/>
              </a:spcAft>
            </a:pPr>
            <a:endParaRPr lang="en-GB">
              <a:solidFill>
                <a:schemeClr val="tx1">
                  <a:lumMod val="50000"/>
                </a:schemeClr>
              </a:solidFill>
            </a:endParaRPr>
          </a:p>
          <a:p>
            <a:pPr>
              <a:lnSpc>
                <a:spcPct val="114999"/>
              </a:lnSpc>
              <a:spcAft>
                <a:spcPts val="1000"/>
              </a:spcAft>
            </a:pPr>
            <a:r>
              <a:rPr lang="en-GB">
                <a:solidFill>
                  <a:schemeClr val="tx1">
                    <a:lumMod val="50000"/>
                  </a:schemeClr>
                </a:solidFill>
              </a:rPr>
              <a:t>It serves the purpose to inform and engage with citizens and empower them to make informed decisions when they take to the polls.</a:t>
            </a:r>
            <a:endParaRPr lang="en-IE">
              <a:solidFill>
                <a:schemeClr val="tx1">
                  <a:lumMod val="50000"/>
                </a:schemeClr>
              </a:solidFill>
            </a:endParaRPr>
          </a:p>
          <a:p>
            <a:pPr>
              <a:lnSpc>
                <a:spcPct val="114999"/>
              </a:lnSpc>
              <a:spcAft>
                <a:spcPts val="1000"/>
              </a:spcAft>
            </a:pPr>
            <a:endParaRPr lang="en-GB">
              <a:solidFill>
                <a:schemeClr val="tx1">
                  <a:lumMod val="50000"/>
                </a:schemeClr>
              </a:solidFill>
            </a:endParaRPr>
          </a:p>
          <a:p>
            <a:pPr>
              <a:lnSpc>
                <a:spcPct val="114999"/>
              </a:lnSpc>
              <a:spcAft>
                <a:spcPts val="1000"/>
              </a:spcAft>
            </a:pPr>
            <a:r>
              <a:rPr lang="en-GB">
                <a:solidFill>
                  <a:schemeClr val="tx1">
                    <a:lumMod val="50000"/>
                  </a:schemeClr>
                </a:solidFill>
              </a:rPr>
              <a:t>It can be used in an external context in a modular way and should be adapted to the respective target audience and local context. </a:t>
            </a:r>
            <a:endParaRPr lang="en-IE">
              <a:solidFill>
                <a:schemeClr val="tx1">
                  <a:lumMod val="50000"/>
                </a:schemeClr>
              </a:solidFill>
              <a:cs typeface="Calibri" panose="020F0502020204030204"/>
            </a:endParaRPr>
          </a:p>
          <a:p>
            <a:pPr>
              <a:lnSpc>
                <a:spcPct val="114999"/>
              </a:lnSpc>
              <a:spcAft>
                <a:spcPts val="1000"/>
              </a:spcAft>
            </a:pPr>
            <a:endParaRPr lang="en-GB">
              <a:solidFill>
                <a:schemeClr val="tx1">
                  <a:lumMod val="50000"/>
                </a:schemeClr>
              </a:solidFill>
              <a:cs typeface="Calibri"/>
            </a:endParaRPr>
          </a:p>
          <a:p>
            <a:pPr>
              <a:lnSpc>
                <a:spcPct val="114999"/>
              </a:lnSpc>
              <a:spcAft>
                <a:spcPts val="1000"/>
              </a:spcAft>
            </a:pPr>
            <a:r>
              <a:rPr lang="en-GB">
                <a:solidFill>
                  <a:schemeClr val="tx1">
                    <a:lumMod val="50000"/>
                  </a:schemeClr>
                </a:solidFill>
                <a:cs typeface="Calibri"/>
              </a:rPr>
              <a:t>The accompanying notes can be used as speaking points and useful background.</a:t>
            </a:r>
          </a:p>
          <a:p>
            <a:pPr>
              <a:lnSpc>
                <a:spcPct val="114999"/>
              </a:lnSpc>
              <a:spcAft>
                <a:spcPts val="1000"/>
              </a:spcAft>
            </a:pPr>
            <a:endParaRPr lang="en-GB">
              <a:solidFill>
                <a:schemeClr val="tx1">
                  <a:lumMod val="50000"/>
                </a:schemeClr>
              </a:solidFill>
              <a:ea typeface="Calibri" panose="020F0502020204030204"/>
              <a:cs typeface="Calibri"/>
            </a:endParaRPr>
          </a:p>
          <a:p>
            <a:r>
              <a:rPr lang="en-GB">
                <a:solidFill>
                  <a:schemeClr val="tx1">
                    <a:lumMod val="50000"/>
                  </a:schemeClr>
                </a:solidFill>
              </a:rPr>
              <a:t>The presentation is available on DG HR’s internal web page on the European elections: </a:t>
            </a:r>
            <a:r>
              <a:rPr lang="en-GB">
                <a:solidFill>
                  <a:schemeClr val="tx1">
                    <a:lumMod val="50000"/>
                  </a:schemeClr>
                </a:solidFill>
                <a:hlinkClick r:id="rId7">
                  <a:extLst>
                    <a:ext uri="{A12FA001-AC4F-418D-AE19-62706E023703}">
                      <ahyp:hlinkClr xmlns:ahyp="http://schemas.microsoft.com/office/drawing/2018/hyperlinkcolor" val="tx"/>
                    </a:ext>
                  </a:extLst>
                </a:hlinkClick>
              </a:rPr>
              <a:t>https://eceuropaeu.sharepoint.com/sites/european-elections</a:t>
            </a:r>
            <a:r>
              <a:rPr lang="en-GB">
                <a:solidFill>
                  <a:schemeClr val="tx1">
                    <a:lumMod val="50000"/>
                  </a:schemeClr>
                </a:solidFill>
              </a:rPr>
              <a:t>.  </a:t>
            </a:r>
            <a:endParaRPr lang="en-GB">
              <a:solidFill>
                <a:schemeClr val="tx1">
                  <a:lumMod val="50000"/>
                </a:schemeClr>
              </a:solidFill>
              <a:cs typeface="Calibri"/>
              <a:hlinkClick r:id="rId8">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1</a:t>
            </a:fld>
            <a:endParaRPr lang="en-IE"/>
          </a:p>
        </p:txBody>
      </p:sp>
    </p:spTree>
    <p:extLst>
      <p:ext uri="{BB962C8B-B14F-4D97-AF65-F5344CB8AC3E}">
        <p14:creationId xmlns:p14="http://schemas.microsoft.com/office/powerpoint/2010/main" val="3015837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kern="100">
                <a:effectLst/>
                <a:latin typeface="Calibri"/>
                <a:ea typeface="Calibri"/>
                <a:cs typeface="Calibri"/>
              </a:rPr>
              <a:t>It is </a:t>
            </a:r>
            <a:r>
              <a:rPr lang="en-GB" sz="1200" b="1" kern="100">
                <a:effectLst/>
                <a:latin typeface="Calibri"/>
                <a:ea typeface="Calibri"/>
                <a:cs typeface="Calibri"/>
              </a:rPr>
              <a:t>up to each country </a:t>
            </a:r>
            <a:r>
              <a:rPr lang="en-GB" sz="1200" kern="100">
                <a:effectLst/>
                <a:latin typeface="Calibri"/>
                <a:ea typeface="Calibri"/>
                <a:cs typeface="Calibri"/>
              </a:rPr>
              <a:t>to manage the election</a:t>
            </a:r>
            <a:r>
              <a:rPr lang="en-GB" kern="100">
                <a:latin typeface="Calibri"/>
                <a:ea typeface="Calibri"/>
                <a:cs typeface="Calibri"/>
              </a:rPr>
              <a:t>. </a:t>
            </a:r>
            <a:endParaRPr lang="en-GB" kern="100">
              <a:latin typeface="Calibri" panose="020F0502020204030204" pitchFamily="34" charset="0"/>
              <a:ea typeface="Calibri" panose="020F0502020204030204" pitchFamily="34" charset="0"/>
              <a:cs typeface="Calibri"/>
            </a:endParaRPr>
          </a:p>
          <a:p>
            <a:pPr>
              <a:lnSpc>
                <a:spcPct val="114999"/>
              </a:lnSpc>
              <a:spcAft>
                <a:spcPts val="1000"/>
              </a:spcAft>
            </a:pPr>
            <a:r>
              <a:rPr lang="en-GB" kern="100">
                <a:latin typeface="Calibri"/>
                <a:ea typeface="Calibri"/>
                <a:cs typeface="Calibri"/>
              </a:rPr>
              <a:t>The national rules on dates,</a:t>
            </a:r>
            <a:r>
              <a:rPr lang="en-GB" sz="1200" kern="100">
                <a:effectLst/>
                <a:latin typeface="Calibri"/>
                <a:ea typeface="Calibri"/>
                <a:cs typeface="Calibri"/>
              </a:rPr>
              <a:t> </a:t>
            </a:r>
            <a:r>
              <a:rPr lang="en-GB" kern="100">
                <a:latin typeface="Calibri"/>
                <a:ea typeface="Calibri"/>
                <a:cs typeface="Calibri"/>
              </a:rPr>
              <a:t>minimum age, voting modalities etc. </a:t>
            </a:r>
            <a:r>
              <a:rPr lang="en-GB" b="1" kern="100">
                <a:latin typeface="Calibri"/>
                <a:ea typeface="Calibri"/>
                <a:cs typeface="Calibri"/>
              </a:rPr>
              <a:t>vary from country to country.</a:t>
            </a:r>
            <a:endParaRPr lang="en-GB" b="1" kern="100">
              <a:latin typeface="Calibri" panose="020F0502020204030204" pitchFamily="34" charset="0"/>
              <a:ea typeface="Calibri" panose="020F0502020204030204" pitchFamily="34" charset="0"/>
              <a:cs typeface="Calibri"/>
            </a:endParaRPr>
          </a:p>
          <a:p>
            <a:pPr>
              <a:lnSpc>
                <a:spcPct val="114999"/>
              </a:lnSpc>
              <a:spcAft>
                <a:spcPts val="1000"/>
              </a:spcAft>
            </a:pPr>
            <a:r>
              <a:rPr lang="en-GB" kern="100">
                <a:latin typeface="Calibri"/>
                <a:ea typeface="Calibri"/>
                <a:cs typeface="Calibri"/>
              </a:rPr>
              <a:t>There</a:t>
            </a:r>
            <a:r>
              <a:rPr lang="en-GB" sz="1200" kern="100">
                <a:effectLst/>
                <a:latin typeface="Calibri"/>
                <a:ea typeface="Calibri"/>
                <a:cs typeface="Calibri"/>
              </a:rPr>
              <a:t> are some </a:t>
            </a:r>
            <a:r>
              <a:rPr lang="en-GB" sz="1200" b="1" kern="100">
                <a:effectLst/>
                <a:latin typeface="Calibri"/>
                <a:ea typeface="Calibri"/>
                <a:cs typeface="Calibri"/>
              </a:rPr>
              <a:t>common principles</a:t>
            </a:r>
            <a:r>
              <a:rPr lang="en-GB" kern="100">
                <a:latin typeface="Calibri"/>
                <a:ea typeface="Calibri"/>
                <a:cs typeface="Calibri"/>
              </a:rPr>
              <a:t>:</a:t>
            </a:r>
            <a:endParaRPr lang="en-GB"/>
          </a:p>
          <a:p>
            <a:pPr marL="171450" indent="-171450">
              <a:lnSpc>
                <a:spcPct val="115000"/>
              </a:lnSpc>
              <a:spcAft>
                <a:spcPts val="1000"/>
              </a:spcAft>
              <a:buFont typeface="Arial" panose="020B0604020202020204" pitchFamily="34" charset="0"/>
              <a:buChar char="•"/>
            </a:pPr>
            <a:r>
              <a:rPr lang="en-GB" sz="1200" kern="100">
                <a:effectLst/>
                <a:latin typeface="Calibri"/>
                <a:ea typeface="Calibri" panose="020F0502020204030204" pitchFamily="34" charset="0"/>
                <a:cs typeface="Calibri"/>
              </a:rPr>
              <a:t>Elections take place during a four-day period, from Thursday to Sunday. The exact date depends on the country.</a:t>
            </a:r>
            <a:endParaRPr lang="en-IE" sz="1200" kern="100">
              <a:effectLst/>
              <a:latin typeface="Calibri"/>
              <a:ea typeface="Calibri" panose="020F0502020204030204" pitchFamily="34" charset="0"/>
              <a:cs typeface="Calibri"/>
            </a:endParaRPr>
          </a:p>
          <a:p>
            <a:pPr marL="171450" indent="-171450">
              <a:lnSpc>
                <a:spcPct val="115000"/>
              </a:lnSpc>
              <a:spcAft>
                <a:spcPts val="1000"/>
              </a:spcAft>
              <a:buFont typeface="Arial" panose="020B0604020202020204" pitchFamily="34" charset="0"/>
              <a:buChar char="•"/>
            </a:pPr>
            <a:r>
              <a:rPr lang="en-GB" sz="1200" kern="100">
                <a:effectLst/>
                <a:latin typeface="Calibri"/>
                <a:ea typeface="Calibri" panose="020F0502020204030204" pitchFamily="34" charset="0"/>
                <a:cs typeface="Calibri"/>
              </a:rPr>
              <a:t>The number of MEPs elected from a political party is proportional to the number of votes it receives.</a:t>
            </a:r>
            <a:endParaRPr lang="en-IE" sz="1200" kern="100">
              <a:effectLst/>
              <a:latin typeface="Calibri"/>
              <a:ea typeface="Calibri" panose="020F0502020204030204" pitchFamily="34" charset="0"/>
              <a:cs typeface="Calibri"/>
            </a:endParaRPr>
          </a:p>
          <a:p>
            <a:pPr marL="171450" indent="-171450">
              <a:lnSpc>
                <a:spcPct val="115000"/>
              </a:lnSpc>
              <a:spcAft>
                <a:spcPts val="1000"/>
              </a:spcAft>
              <a:buFont typeface="Arial" panose="020B0604020202020204" pitchFamily="34" charset="0"/>
              <a:buChar char="•"/>
            </a:pPr>
            <a:r>
              <a:rPr lang="en-GB" sz="1200" kern="100">
                <a:effectLst/>
                <a:latin typeface="Calibri"/>
                <a:ea typeface="Calibri" panose="020F0502020204030204" pitchFamily="34" charset="0"/>
                <a:cs typeface="Calibri"/>
              </a:rPr>
              <a:t>EU citizens resident in another EU country can vote and stand for election there.</a:t>
            </a:r>
            <a:endParaRPr lang="en-IE" sz="1200" kern="100">
              <a:effectLst/>
              <a:latin typeface="Calibri"/>
              <a:ea typeface="Calibri" panose="020F0502020204030204" pitchFamily="34" charset="0"/>
              <a:cs typeface="Calibri"/>
            </a:endParaRPr>
          </a:p>
          <a:p>
            <a:pPr marL="171450" indent="-171450">
              <a:lnSpc>
                <a:spcPct val="115000"/>
              </a:lnSpc>
              <a:spcAft>
                <a:spcPts val="1000"/>
              </a:spcAft>
              <a:buFont typeface="Arial" panose="020B0604020202020204" pitchFamily="34" charset="0"/>
              <a:buChar char="•"/>
            </a:pPr>
            <a:r>
              <a:rPr lang="en-GB" sz="1200" kern="100">
                <a:effectLst/>
                <a:latin typeface="Calibri"/>
                <a:ea typeface="Calibri" panose="020F0502020204030204" pitchFamily="34" charset="0"/>
                <a:cs typeface="Calibri"/>
              </a:rPr>
              <a:t>Each citizen can vote only once.</a:t>
            </a:r>
            <a:endParaRPr lang="en-IE" sz="1200" kern="100">
              <a:effectLst/>
              <a:latin typeface="Calibri"/>
              <a:ea typeface="Calibri" panose="020F0502020204030204" pitchFamily="34" charset="0"/>
              <a:cs typeface="Calibri"/>
            </a:endParaRPr>
          </a:p>
          <a:p>
            <a:pPr>
              <a:lnSpc>
                <a:spcPct val="114999"/>
              </a:lnSpc>
              <a:spcAft>
                <a:spcPts val="1000"/>
              </a:spcAft>
            </a:pPr>
            <a:endParaRPr lang="en-GB" sz="1200" kern="100">
              <a:latin typeface="Calibri"/>
              <a:ea typeface="Calibri" panose="020F0502020204030204" pitchFamily="34" charset="0"/>
              <a:cs typeface="Calibri"/>
            </a:endParaRPr>
          </a:p>
          <a:p>
            <a:pPr>
              <a:lnSpc>
                <a:spcPct val="114999"/>
              </a:lnSpc>
              <a:spcAft>
                <a:spcPts val="1000"/>
              </a:spcAft>
            </a:pPr>
            <a:r>
              <a:rPr lang="en-GB" b="1" kern="100">
                <a:latin typeface="Calibri"/>
                <a:ea typeface="Calibri"/>
                <a:cs typeface="Calibri"/>
              </a:rPr>
              <a:t>On the European elections website you can see exactly how to vote in each member state</a:t>
            </a:r>
            <a:r>
              <a:rPr lang="en-GB" kern="100">
                <a:latin typeface="Calibri"/>
                <a:ea typeface="Calibri"/>
                <a:cs typeface="Calibri"/>
              </a:rPr>
              <a:t>, whether you are a citizen of the country and residing there, or whether you are a citizen of another EU country. The </a:t>
            </a:r>
            <a:r>
              <a:rPr lang="en-GB" b="1" kern="100">
                <a:latin typeface="Calibri"/>
                <a:ea typeface="Calibri"/>
                <a:cs typeface="Calibri"/>
              </a:rPr>
              <a:t>rules of the member state in which you are registered to vote apply. </a:t>
            </a:r>
            <a:endParaRPr lang="en-IE" b="1" kern="100">
              <a:latin typeface="Calibri"/>
              <a:ea typeface="Calibri" panose="020F0502020204030204" pitchFamily="34" charset="0"/>
              <a:cs typeface="Calibri"/>
            </a:endParaRPr>
          </a:p>
          <a:p>
            <a:pPr>
              <a:lnSpc>
                <a:spcPct val="114999"/>
              </a:lnSpc>
              <a:spcAft>
                <a:spcPts val="1000"/>
              </a:spcAft>
            </a:pPr>
            <a:endParaRPr lang="en-GB" b="1" kern="100">
              <a:latin typeface="Calibri"/>
              <a:ea typeface="Calibri" panose="020F0502020204030204" pitchFamily="34" charset="0"/>
              <a:cs typeface="Calibri"/>
            </a:endParaRPr>
          </a:p>
          <a:p>
            <a:pPr>
              <a:lnSpc>
                <a:spcPct val="114999"/>
              </a:lnSpc>
              <a:spcAft>
                <a:spcPts val="1000"/>
              </a:spcAft>
            </a:pPr>
            <a:r>
              <a:rPr lang="en-GB" kern="100">
                <a:latin typeface="Calibri"/>
                <a:ea typeface="Calibri" panose="020F0502020204030204" pitchFamily="34" charset="0"/>
                <a:cs typeface="Calibri"/>
              </a:rPr>
              <a:t>You find there plenty of </a:t>
            </a:r>
            <a:r>
              <a:rPr lang="en-GB" b="1" kern="100">
                <a:latin typeface="Calibri"/>
                <a:ea typeface="Calibri" panose="020F0502020204030204" pitchFamily="34" charset="0"/>
                <a:cs typeface="Calibri"/>
              </a:rPr>
              <a:t>practical information</a:t>
            </a:r>
            <a:r>
              <a:rPr lang="en-GB" kern="100">
                <a:latin typeface="Calibri"/>
                <a:ea typeface="Calibri" panose="020F0502020204030204" pitchFamily="34" charset="0"/>
                <a:cs typeface="Calibri"/>
              </a:rPr>
              <a:t>, e.g.:</a:t>
            </a:r>
            <a:endParaRPr lang="en-IE" kern="100">
              <a:latin typeface="Calibri"/>
              <a:ea typeface="Calibri" panose="020F0502020204030204" pitchFamily="34" charset="0"/>
              <a:cs typeface="Calibri"/>
            </a:endParaRPr>
          </a:p>
          <a:p>
            <a:pPr marL="171450" indent="-171450">
              <a:lnSpc>
                <a:spcPct val="114999"/>
              </a:lnSpc>
              <a:buFont typeface="Arial" panose="020B0604020202020204" pitchFamily="34" charset="0"/>
              <a:buChar char="•"/>
            </a:pPr>
            <a:r>
              <a:rPr lang="en-GB" kern="100">
                <a:latin typeface="Calibri"/>
                <a:ea typeface="Calibri"/>
                <a:cs typeface="Calibri"/>
              </a:rPr>
              <a:t>What is the date of the elections in the country in which you will vote. </a:t>
            </a:r>
            <a:endParaRPr lang="en-IE" kern="100">
              <a:latin typeface="Calibri"/>
              <a:ea typeface="Calibri"/>
              <a:cs typeface="Calibri"/>
            </a:endParaRPr>
          </a:p>
          <a:p>
            <a:pPr marL="171450" indent="-171450">
              <a:lnSpc>
                <a:spcPct val="114999"/>
              </a:lnSpc>
              <a:buFont typeface="Arial" panose="020B0604020202020204" pitchFamily="34" charset="0"/>
              <a:buChar char="•"/>
            </a:pPr>
            <a:r>
              <a:rPr lang="en-GB" kern="100">
                <a:latin typeface="Calibri"/>
                <a:ea typeface="Calibri" panose="020F0502020204030204" pitchFamily="34" charset="0"/>
                <a:cs typeface="Calibri"/>
              </a:rPr>
              <a:t>If you can vote by mail</a:t>
            </a:r>
            <a:endParaRPr lang="en-IE" kern="100">
              <a:latin typeface="Calibri"/>
              <a:ea typeface="Calibri" panose="020F0502020204030204" pitchFamily="34" charset="0"/>
              <a:cs typeface="Calibri"/>
            </a:endParaRPr>
          </a:p>
          <a:p>
            <a:pPr marL="171450" indent="-171450">
              <a:lnSpc>
                <a:spcPct val="114999"/>
              </a:lnSpc>
              <a:buFont typeface="Arial" panose="020B0604020202020204" pitchFamily="34" charset="0"/>
              <a:buChar char="•"/>
            </a:pPr>
            <a:r>
              <a:rPr lang="en-GB" kern="100">
                <a:latin typeface="Calibri"/>
                <a:ea typeface="Calibri" panose="020F0502020204030204" pitchFamily="34" charset="0"/>
                <a:cs typeface="Calibri"/>
              </a:rPr>
              <a:t>If you can vote online</a:t>
            </a:r>
            <a:endParaRPr lang="en-IE" kern="100">
              <a:latin typeface="Calibri"/>
              <a:ea typeface="Calibri" panose="020F0502020204030204" pitchFamily="34" charset="0"/>
              <a:cs typeface="Calibri"/>
            </a:endParaRPr>
          </a:p>
          <a:p>
            <a:pPr marL="171450" indent="-171450">
              <a:lnSpc>
                <a:spcPct val="114999"/>
              </a:lnSpc>
              <a:buFont typeface="Arial" panose="020B0604020202020204" pitchFamily="34" charset="0"/>
              <a:buChar char="•"/>
            </a:pPr>
            <a:r>
              <a:rPr lang="en-GB" kern="100">
                <a:latin typeface="Calibri"/>
                <a:ea typeface="Calibri" panose="020F0502020204030204" pitchFamily="34" charset="0"/>
                <a:cs typeface="Calibri"/>
              </a:rPr>
              <a:t>If you can ask somebody to vote for you</a:t>
            </a:r>
            <a:endParaRPr lang="en-IE" kern="100">
              <a:latin typeface="Calibri"/>
              <a:ea typeface="Calibri" panose="020F0502020204030204" pitchFamily="34" charset="0"/>
              <a:cs typeface="Calibri"/>
            </a:endParaRPr>
          </a:p>
          <a:p>
            <a:pPr marL="171450" indent="-171450">
              <a:lnSpc>
                <a:spcPct val="114999"/>
              </a:lnSpc>
              <a:buFont typeface="Arial" panose="020B0604020202020204" pitchFamily="34" charset="0"/>
              <a:buChar char="•"/>
            </a:pPr>
            <a:r>
              <a:rPr lang="en-GB" kern="100">
                <a:latin typeface="Calibri"/>
                <a:ea typeface="Calibri" panose="020F0502020204030204" pitchFamily="34" charset="0"/>
                <a:cs typeface="Calibri"/>
              </a:rPr>
              <a:t>If there is an obligation to vote</a:t>
            </a:r>
            <a:endParaRPr lang="en-IE" kern="100">
              <a:latin typeface="Calibri"/>
              <a:ea typeface="Calibri" panose="020F0502020204030204" pitchFamily="34" charset="0"/>
              <a:cs typeface="Calibri"/>
            </a:endParaRPr>
          </a:p>
          <a:p>
            <a:pPr marL="171450" indent="-171450">
              <a:lnSpc>
                <a:spcPct val="114999"/>
              </a:lnSpc>
              <a:buFont typeface="Arial" panose="020B0604020202020204" pitchFamily="34" charset="0"/>
              <a:buChar char="•"/>
            </a:pPr>
            <a:r>
              <a:rPr lang="en-GB" kern="100">
                <a:latin typeface="Calibri"/>
                <a:ea typeface="Calibri" panose="020F0502020204030204" pitchFamily="34" charset="0"/>
                <a:cs typeface="Calibri"/>
              </a:rPr>
              <a:t>Where you can vote</a:t>
            </a:r>
            <a:endParaRPr lang="en-IE" kern="100">
              <a:latin typeface="Calibri"/>
              <a:ea typeface="Calibri" panose="020F0502020204030204" pitchFamily="34" charset="0"/>
              <a:cs typeface="Calibri"/>
            </a:endParaRPr>
          </a:p>
          <a:p>
            <a:pPr marL="171450" indent="-171450">
              <a:lnSpc>
                <a:spcPct val="114999"/>
              </a:lnSpc>
              <a:buFont typeface="Arial" panose="020B0604020202020204" pitchFamily="34" charset="0"/>
              <a:buChar char="•"/>
            </a:pPr>
            <a:r>
              <a:rPr lang="en-GB" kern="100">
                <a:latin typeface="Calibri"/>
                <a:ea typeface="Calibri" panose="020F0502020204030204" pitchFamily="34" charset="0"/>
                <a:cs typeface="Calibri"/>
              </a:rPr>
              <a:t>If and how to register and by when</a:t>
            </a:r>
            <a:endParaRPr lang="en-IE" kern="100">
              <a:latin typeface="Calibri"/>
              <a:ea typeface="Calibri" panose="020F0502020204030204" pitchFamily="34" charset="0"/>
              <a:cs typeface="Calibri"/>
            </a:endParaRPr>
          </a:p>
          <a:p>
            <a:pPr marL="171450" indent="-171450">
              <a:lnSpc>
                <a:spcPct val="114999"/>
              </a:lnSpc>
              <a:buFont typeface="Arial" panose="020B0604020202020204" pitchFamily="34" charset="0"/>
              <a:buChar char="•"/>
            </a:pPr>
            <a:r>
              <a:rPr lang="en-GB" kern="100">
                <a:latin typeface="Calibri"/>
                <a:ea typeface="Calibri" panose="020F0502020204030204" pitchFamily="34" charset="0"/>
                <a:cs typeface="Calibri"/>
              </a:rPr>
              <a:t>What kind of support exists for people with a disability</a:t>
            </a:r>
            <a:endParaRPr lang="en-IE" kern="100">
              <a:latin typeface="Calibri"/>
              <a:ea typeface="Calibri" panose="020F0502020204030204" pitchFamily="34" charset="0"/>
              <a:cs typeface="Calibri"/>
            </a:endParaRPr>
          </a:p>
          <a:p>
            <a:pPr marL="171450" indent="-171450">
              <a:lnSpc>
                <a:spcPct val="114999"/>
              </a:lnSpc>
              <a:buFont typeface="Arial" panose="020B0604020202020204" pitchFamily="34" charset="0"/>
              <a:buChar char="•"/>
            </a:pPr>
            <a:r>
              <a:rPr lang="en-GB" kern="100">
                <a:latin typeface="Calibri"/>
                <a:ea typeface="Calibri" panose="020F0502020204030204" pitchFamily="34" charset="0"/>
                <a:cs typeface="Calibri"/>
              </a:rPr>
              <a:t>Where to find easy-to-read information</a:t>
            </a:r>
            <a:endParaRPr lang="en-IE" kern="100">
              <a:latin typeface="Calibri"/>
              <a:ea typeface="Calibri" panose="020F0502020204030204" pitchFamily="34" charset="0"/>
              <a:cs typeface="Calibri"/>
            </a:endParaRPr>
          </a:p>
          <a:p>
            <a:pPr marL="171450" indent="-171450">
              <a:lnSpc>
                <a:spcPct val="114999"/>
              </a:lnSpc>
              <a:buFont typeface="Arial" panose="020B0604020202020204" pitchFamily="34" charset="0"/>
              <a:buChar char="•"/>
            </a:pPr>
            <a:r>
              <a:rPr lang="en-GB" kern="100">
                <a:latin typeface="Calibri"/>
                <a:ea typeface="Calibri"/>
                <a:cs typeface="Calibri"/>
              </a:rPr>
              <a:t>If your country gives you the right to vote when you live outside the European Union. </a:t>
            </a:r>
            <a:endParaRPr lang="en-IE" kern="100">
              <a:latin typeface="Calibri"/>
              <a:ea typeface="Calibri"/>
              <a:cs typeface="Calibri"/>
            </a:endParaRPr>
          </a:p>
          <a:p>
            <a:pPr marL="171450" indent="-171450">
              <a:lnSpc>
                <a:spcPct val="114999"/>
              </a:lnSpc>
              <a:buFont typeface="Arial" panose="020B0604020202020204" pitchFamily="34" charset="0"/>
              <a:buChar char="•"/>
            </a:pPr>
            <a:r>
              <a:rPr lang="en-GB" kern="100">
                <a:latin typeface="Calibri"/>
                <a:ea typeface="Calibri"/>
                <a:cs typeface="Calibri"/>
              </a:rPr>
              <a:t>Etc.</a:t>
            </a:r>
            <a:endParaRPr lang="en-IE" kern="100">
              <a:latin typeface="Calibri"/>
              <a:ea typeface="Calibri"/>
              <a:cs typeface="Calibri"/>
            </a:endParaRPr>
          </a:p>
          <a:p>
            <a:pPr marL="342900" indent="-342900">
              <a:lnSpc>
                <a:spcPct val="114999"/>
              </a:lnSpc>
              <a:spcAft>
                <a:spcPts val="1000"/>
              </a:spcAft>
              <a:buFont typeface="Calibri" panose="020F0502020204030204" pitchFamily="34" charset="0"/>
              <a:buChar char="-"/>
            </a:pPr>
            <a:endParaRPr lang="en-GB" kern="100">
              <a:latin typeface="Calibri"/>
              <a:ea typeface="Calibri" panose="020F0502020204030204" pitchFamily="34" charset="0"/>
              <a:cs typeface="Calibri"/>
            </a:endParaRPr>
          </a:p>
          <a:p>
            <a:endParaRPr lang="en-IE" sz="120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11</a:t>
            </a:fld>
            <a:endParaRPr lang="en-IE"/>
          </a:p>
        </p:txBody>
      </p:sp>
    </p:spTree>
    <p:extLst>
      <p:ext uri="{BB962C8B-B14F-4D97-AF65-F5344CB8AC3E}">
        <p14:creationId xmlns:p14="http://schemas.microsoft.com/office/powerpoint/2010/main" val="291196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spcAft>
                <a:spcPts val="1000"/>
              </a:spcAft>
              <a:buFont typeface="Arial"/>
              <a:buChar char="•"/>
            </a:pPr>
            <a:r>
              <a:rPr lang="en-GB" sz="1200" kern="100">
                <a:effectLst/>
                <a:latin typeface="Calibri"/>
                <a:ea typeface="Calibri" panose="020F0502020204030204" pitchFamily="34" charset="0"/>
                <a:cs typeface="Calibri"/>
              </a:rPr>
              <a:t>As Commission we </a:t>
            </a:r>
            <a:r>
              <a:rPr lang="en-GB" b="1" kern="100">
                <a:latin typeface="Calibri"/>
                <a:ea typeface="Calibri" panose="020F0502020204030204" pitchFamily="34" charset="0"/>
                <a:cs typeface="Calibri"/>
              </a:rPr>
              <a:t>do not give </a:t>
            </a:r>
            <a:r>
              <a:rPr lang="en-GB" sz="1200" b="1" kern="100">
                <a:effectLst/>
                <a:latin typeface="Calibri"/>
                <a:ea typeface="Calibri" panose="020F0502020204030204" pitchFamily="34" charset="0"/>
                <a:cs typeface="Calibri"/>
              </a:rPr>
              <a:t>any recommendation as to which candidate or party you could vote</a:t>
            </a:r>
            <a:r>
              <a:rPr lang="en-GB" b="1" kern="100">
                <a:latin typeface="Calibri"/>
                <a:ea typeface="Calibri" panose="020F0502020204030204" pitchFamily="34" charset="0"/>
                <a:cs typeface="Calibri"/>
              </a:rPr>
              <a:t> for</a:t>
            </a:r>
            <a:r>
              <a:rPr lang="en-GB" sz="1200" b="1" kern="100">
                <a:effectLst/>
                <a:latin typeface="Calibri"/>
                <a:ea typeface="Calibri" panose="020F0502020204030204" pitchFamily="34" charset="0"/>
                <a:cs typeface="Calibri"/>
              </a:rPr>
              <a:t>.</a:t>
            </a:r>
            <a:r>
              <a:rPr lang="en-GB" b="1" kern="100">
                <a:latin typeface="Calibri"/>
                <a:ea typeface="Calibri" panose="020F0502020204030204" pitchFamily="34" charset="0"/>
                <a:cs typeface="Calibri"/>
              </a:rPr>
              <a:t> </a:t>
            </a:r>
            <a:endParaRPr lang="en-IE" sz="1200" b="1" kern="100">
              <a:latin typeface="Calibri"/>
              <a:ea typeface="Calibri" panose="020F0502020204030204" pitchFamily="34" charset="0"/>
              <a:cs typeface="Calibri"/>
            </a:endParaRPr>
          </a:p>
          <a:p>
            <a:pPr marL="285750" indent="-285750">
              <a:lnSpc>
                <a:spcPct val="150000"/>
              </a:lnSpc>
              <a:spcAft>
                <a:spcPts val="1000"/>
              </a:spcAft>
              <a:buFont typeface="Arial"/>
              <a:buChar char="•"/>
            </a:pPr>
            <a:r>
              <a:rPr lang="en-GB" sz="1200" kern="100">
                <a:effectLst/>
                <a:latin typeface="Calibri"/>
                <a:ea typeface="Calibri" panose="020F0502020204030204" pitchFamily="34" charset="0"/>
                <a:cs typeface="Calibri"/>
              </a:rPr>
              <a:t>The Commission </a:t>
            </a:r>
            <a:r>
              <a:rPr lang="en-GB" sz="1200" b="1" kern="100">
                <a:effectLst/>
                <a:latin typeface="Calibri"/>
                <a:ea typeface="Calibri" panose="020F0502020204030204" pitchFamily="34" charset="0"/>
                <a:cs typeface="Calibri"/>
              </a:rPr>
              <a:t>defends the European interest and democracy</a:t>
            </a:r>
            <a:r>
              <a:rPr lang="en-GB" sz="1200" kern="100">
                <a:effectLst/>
                <a:latin typeface="Calibri"/>
                <a:ea typeface="Calibri" panose="020F0502020204030204" pitchFamily="34" charset="0"/>
                <a:cs typeface="Calibri"/>
              </a:rPr>
              <a:t>, explains </a:t>
            </a:r>
            <a:r>
              <a:rPr lang="en-GB" sz="1200" b="1" kern="100">
                <a:effectLst/>
                <a:latin typeface="Calibri"/>
                <a:ea typeface="Calibri" panose="020F0502020204030204" pitchFamily="34" charset="0"/>
                <a:cs typeface="Calibri"/>
              </a:rPr>
              <a:t>how the EU delivers </a:t>
            </a:r>
            <a:r>
              <a:rPr lang="en-GB" sz="1200" kern="100">
                <a:effectLst/>
                <a:latin typeface="Calibri"/>
                <a:ea typeface="Calibri" panose="020F0502020204030204" pitchFamily="34" charset="0"/>
                <a:cs typeface="Calibri"/>
              </a:rPr>
              <a:t>and </a:t>
            </a:r>
            <a:r>
              <a:rPr lang="en-GB" sz="1200" b="1" kern="100">
                <a:effectLst/>
                <a:latin typeface="Calibri"/>
                <a:ea typeface="Calibri" panose="020F0502020204030204" pitchFamily="34" charset="0"/>
                <a:cs typeface="Calibri"/>
              </a:rPr>
              <a:t>informs about the elections </a:t>
            </a:r>
            <a:r>
              <a:rPr lang="en-GB" sz="1200" kern="100">
                <a:effectLst/>
                <a:latin typeface="Calibri"/>
                <a:ea typeface="Calibri" panose="020F0502020204030204" pitchFamily="34" charset="0"/>
                <a:cs typeface="Calibri"/>
              </a:rPr>
              <a:t>and their importance.</a:t>
            </a:r>
            <a:endParaRPr lang="en-IE" sz="1200" kern="100">
              <a:effectLst/>
              <a:latin typeface="Calibri"/>
              <a:ea typeface="Calibri" panose="020F0502020204030204" pitchFamily="34" charset="0"/>
              <a:cs typeface="Calibri"/>
            </a:endParaRPr>
          </a:p>
          <a:p>
            <a:pPr marL="285750" indent="-285750">
              <a:lnSpc>
                <a:spcPct val="150000"/>
              </a:lnSpc>
              <a:spcAft>
                <a:spcPts val="1000"/>
              </a:spcAft>
              <a:buFont typeface="Arial"/>
              <a:buChar char="•"/>
            </a:pPr>
            <a:r>
              <a:rPr lang="en-GB" sz="1200" b="1" kern="100">
                <a:effectLst/>
                <a:latin typeface="Calibri"/>
                <a:ea typeface="Calibri" panose="020F0502020204030204" pitchFamily="34" charset="0"/>
                <a:cs typeface="Calibri"/>
              </a:rPr>
              <a:t>It’s </a:t>
            </a:r>
            <a:r>
              <a:rPr lang="en-GB" sz="1200" b="1" kern="100">
                <a:latin typeface="Calibri"/>
                <a:ea typeface="Calibri" panose="020F0502020204030204" pitchFamily="34" charset="0"/>
                <a:cs typeface="Calibri"/>
              </a:rPr>
              <a:t>therefore up to you to decide what and who to vote for.</a:t>
            </a:r>
            <a:r>
              <a:rPr lang="en-GB" b="1" kern="100">
                <a:latin typeface="Calibri"/>
                <a:ea typeface="Calibri" panose="020F0502020204030204" pitchFamily="34" charset="0"/>
                <a:cs typeface="Calibri"/>
              </a:rPr>
              <a:t> </a:t>
            </a:r>
          </a:p>
          <a:p>
            <a:pPr marL="285750" indent="-285750">
              <a:lnSpc>
                <a:spcPct val="150000"/>
              </a:lnSpc>
              <a:spcAft>
                <a:spcPts val="1000"/>
              </a:spcAft>
              <a:buFont typeface="Arial"/>
              <a:buChar char="•"/>
            </a:pPr>
            <a:r>
              <a:rPr lang="en-GB" sz="1200" b="1" kern="100">
                <a:latin typeface="Calibri"/>
                <a:ea typeface="Calibri" panose="020F0502020204030204" pitchFamily="34" charset="0"/>
                <a:cs typeface="Calibri"/>
              </a:rPr>
              <a:t>It is your</a:t>
            </a:r>
            <a:r>
              <a:rPr lang="en-GB" sz="1200" b="1" kern="100">
                <a:effectLst/>
                <a:latin typeface="Calibri"/>
                <a:ea typeface="Calibri" panose="020F0502020204030204" pitchFamily="34" charset="0"/>
                <a:cs typeface="Calibri"/>
              </a:rPr>
              <a:t> choice!</a:t>
            </a:r>
            <a:endParaRPr lang="en-IE" sz="1200" b="1" kern="100">
              <a:effectLst/>
              <a:latin typeface="Calibri"/>
              <a:ea typeface="Calibri" panose="020F0502020204030204" pitchFamily="34" charset="0"/>
              <a:cs typeface="Calibri"/>
            </a:endParaRPr>
          </a:p>
          <a:p>
            <a:pPr marL="285750" indent="-285750">
              <a:lnSpc>
                <a:spcPct val="150000"/>
              </a:lnSpc>
              <a:spcAft>
                <a:spcPts val="1000"/>
              </a:spcAft>
              <a:buFont typeface="Arial"/>
              <a:buChar char="•"/>
            </a:pPr>
            <a:r>
              <a:rPr lang="en-GB" sz="1200" kern="100">
                <a:effectLst/>
                <a:latin typeface="Calibri"/>
                <a:ea typeface="Calibri"/>
                <a:cs typeface="Calibri"/>
              </a:rPr>
              <a:t>The EU </a:t>
            </a:r>
            <a:r>
              <a:rPr lang="en-GB" sz="1200" b="1" kern="100">
                <a:effectLst/>
                <a:latin typeface="Calibri"/>
                <a:ea typeface="Calibri"/>
                <a:cs typeface="Calibri"/>
              </a:rPr>
              <a:t>has delivered </a:t>
            </a:r>
            <a:r>
              <a:rPr lang="en-GB" kern="100">
                <a:latin typeface="Calibri"/>
                <a:ea typeface="Calibri"/>
                <a:cs typeface="Calibri"/>
              </a:rPr>
              <a:t>on important</a:t>
            </a:r>
            <a:r>
              <a:rPr lang="en-GB" sz="1200" kern="100">
                <a:effectLst/>
                <a:latin typeface="Calibri"/>
                <a:ea typeface="Calibri"/>
                <a:cs typeface="Calibri"/>
              </a:rPr>
              <a:t> policies in key priorities and </a:t>
            </a:r>
            <a:r>
              <a:rPr lang="en-GB" kern="100">
                <a:latin typeface="Calibri"/>
                <a:ea typeface="Calibri"/>
                <a:cs typeface="Calibri"/>
              </a:rPr>
              <a:t>tackled several crises heads on.</a:t>
            </a:r>
            <a:r>
              <a:rPr lang="en-GB" sz="1200" kern="100">
                <a:effectLst/>
                <a:latin typeface="Calibri"/>
                <a:ea typeface="Calibri"/>
                <a:cs typeface="Calibri"/>
              </a:rPr>
              <a:t> This impacts directly on you. We encourage you to inform yourself about how the EU has delivered on its promises.</a:t>
            </a:r>
            <a:endParaRPr lang="en-IE" sz="1200" kern="100">
              <a:effectLst/>
              <a:latin typeface="Calibri"/>
              <a:ea typeface="Calibri"/>
              <a:cs typeface="Calibri"/>
            </a:endParaRPr>
          </a:p>
          <a:p>
            <a:pPr marL="285750" indent="-285750">
              <a:lnSpc>
                <a:spcPct val="150000"/>
              </a:lnSpc>
              <a:spcAft>
                <a:spcPts val="1000"/>
              </a:spcAft>
              <a:buFont typeface="Arial"/>
              <a:buChar char="•"/>
            </a:pPr>
            <a:r>
              <a:rPr lang="en-GB" sz="1200" kern="100">
                <a:effectLst/>
                <a:latin typeface="Calibri"/>
                <a:ea typeface="Calibri" panose="020F0502020204030204" pitchFamily="34" charset="0"/>
                <a:cs typeface="Calibri"/>
              </a:rPr>
              <a:t>And to have a look at </a:t>
            </a:r>
            <a:r>
              <a:rPr lang="en-GB" sz="1200" b="1" kern="100">
                <a:effectLst/>
                <a:latin typeface="Calibri"/>
                <a:ea typeface="Calibri" panose="020F0502020204030204" pitchFamily="34" charset="0"/>
                <a:cs typeface="Calibri"/>
              </a:rPr>
              <a:t>what the EU does for you concretely</a:t>
            </a:r>
            <a:r>
              <a:rPr lang="en-GB" sz="1200" kern="100">
                <a:effectLst/>
                <a:latin typeface="Calibri"/>
                <a:ea typeface="Calibri" panose="020F0502020204030204" pitchFamily="34" charset="0"/>
                <a:cs typeface="Calibri"/>
              </a:rPr>
              <a:t>, for your region/city and your life.</a:t>
            </a:r>
            <a:r>
              <a:rPr lang="en-GB" kern="100">
                <a:latin typeface="Calibri"/>
                <a:ea typeface="Calibri" panose="020F0502020204030204" pitchFamily="34" charset="0"/>
                <a:cs typeface="Calibri"/>
              </a:rPr>
              <a:t> </a:t>
            </a:r>
            <a:endParaRPr lang="en-GB" sz="1200" kern="100">
              <a:effectLst/>
              <a:latin typeface="Calibri"/>
              <a:ea typeface="Calibri" panose="020F0502020204030204" pitchFamily="34" charset="0"/>
              <a:cs typeface="Calibri"/>
            </a:endParaRPr>
          </a:p>
          <a:p>
            <a:pPr marL="285750" indent="-285750">
              <a:lnSpc>
                <a:spcPct val="150000"/>
              </a:lnSpc>
              <a:spcAft>
                <a:spcPts val="1000"/>
              </a:spcAft>
              <a:buFont typeface="Arial"/>
              <a:buChar char="•"/>
            </a:pPr>
            <a:r>
              <a:rPr lang="en-GB" sz="1200" kern="100">
                <a:effectLst/>
                <a:latin typeface="Calibri"/>
                <a:ea typeface="Calibri"/>
                <a:cs typeface="Calibri"/>
              </a:rPr>
              <a:t>Check also out </a:t>
            </a:r>
            <a:r>
              <a:rPr lang="en-GB" kern="100">
                <a:latin typeface="Calibri"/>
                <a:ea typeface="Calibri"/>
                <a:cs typeface="Calibri"/>
              </a:rPr>
              <a:t>the interactive</a:t>
            </a:r>
            <a:r>
              <a:rPr lang="en-GB" sz="1200" kern="100">
                <a:effectLst/>
                <a:latin typeface="Calibri"/>
                <a:ea typeface="Calibri"/>
                <a:cs typeface="Calibri"/>
              </a:rPr>
              <a:t> maps of cohesion funding and </a:t>
            </a:r>
            <a:r>
              <a:rPr lang="en-GB" sz="1200" kern="100" err="1">
                <a:effectLst/>
                <a:latin typeface="Calibri"/>
                <a:ea typeface="Calibri"/>
                <a:cs typeface="Calibri"/>
              </a:rPr>
              <a:t>NextGenerationEU</a:t>
            </a:r>
            <a:r>
              <a:rPr lang="en-GB" sz="1200" kern="100">
                <a:effectLst/>
                <a:latin typeface="Calibri"/>
                <a:ea typeface="Calibri"/>
                <a:cs typeface="Calibri"/>
              </a:rPr>
              <a:t> funding close to you.</a:t>
            </a:r>
            <a:endParaRPr lang="en-IE" sz="1200" kern="100">
              <a:effectLst/>
              <a:latin typeface="Calibri"/>
              <a:ea typeface="Calibri"/>
              <a:cs typeface="Calibri"/>
            </a:endParaRPr>
          </a:p>
          <a:p>
            <a:pPr marL="285750" indent="-285750">
              <a:lnSpc>
                <a:spcPct val="150000"/>
              </a:lnSpc>
              <a:spcAft>
                <a:spcPts val="1000"/>
              </a:spcAft>
              <a:buFont typeface="Arial"/>
              <a:buChar char="•"/>
            </a:pPr>
            <a:r>
              <a:rPr lang="en-GB" kern="100">
                <a:solidFill>
                  <a:srgbClr val="000000"/>
                </a:solidFill>
                <a:latin typeface="Calibri"/>
                <a:ea typeface="Calibri"/>
                <a:cs typeface="Calibri"/>
              </a:rPr>
              <a:t>If you want to find out more about the candidates and political parties have a look at the elections website </a:t>
            </a:r>
            <a:r>
              <a:rPr lang="en-GB" u="sng" kern="100">
                <a:solidFill>
                  <a:srgbClr val="000000"/>
                </a:solidFill>
                <a:latin typeface="Calibri"/>
                <a:ea typeface="Calibri"/>
                <a:cs typeface="Calibri"/>
                <a:hlinkClick r:id="rId3">
                  <a:extLst>
                    <a:ext uri="{A12FA001-AC4F-418D-AE19-62706E023703}">
                      <ahyp:hlinkClr xmlns:ahyp="http://schemas.microsoft.com/office/drawing/2018/hyperlinkcolor" val="tx"/>
                    </a:ext>
                  </a:extLst>
                </a:hlinkClick>
              </a:rPr>
              <a:t>https</a:t>
            </a:r>
            <a:r>
              <a:rPr lang="en-GB" sz="1200" u="sng" kern="100">
                <a:solidFill>
                  <a:schemeClr val="tx1">
                    <a:lumMod val="50000"/>
                  </a:schemeClr>
                </a:solidFill>
                <a:effectLst/>
                <a:latin typeface="Calibri"/>
                <a:ea typeface="Calibri"/>
                <a:cs typeface="Calibri"/>
                <a:hlinkClick r:id="rId3">
                  <a:extLst>
                    <a:ext uri="{A12FA001-AC4F-418D-AE19-62706E023703}">
                      <ahyp:hlinkClr xmlns:ahyp="http://schemas.microsoft.com/office/drawing/2018/hyperlinkcolor" val="tx"/>
                    </a:ext>
                  </a:extLst>
                </a:hlinkClick>
              </a:rPr>
              <a:t>://elections.europa.eu/en/</a:t>
            </a:r>
            <a:r>
              <a:rPr lang="en-GB" sz="1200" kern="100">
                <a:solidFill>
                  <a:schemeClr val="tx1">
                    <a:lumMod val="50000"/>
                  </a:schemeClr>
                </a:solidFill>
                <a:latin typeface="Calibri"/>
                <a:ea typeface="Calibri"/>
                <a:cs typeface="Calibri"/>
              </a:rPr>
              <a:t> </a:t>
            </a:r>
            <a:r>
              <a:rPr lang="en-GB" kern="100">
                <a:solidFill>
                  <a:schemeClr val="tx1">
                    <a:lumMod val="50000"/>
                  </a:schemeClr>
                </a:solidFill>
                <a:latin typeface="Calibri"/>
                <a:ea typeface="Calibri"/>
                <a:cs typeface="Calibri"/>
              </a:rPr>
              <a:t>and/or the websites of the parties and candidates.</a:t>
            </a:r>
            <a:endParaRPr lang="en-IE" sz="1200" kern="100">
              <a:solidFill>
                <a:schemeClr val="tx1">
                  <a:lumMod val="50000"/>
                </a:schemeClr>
              </a:solidFill>
              <a:effectLst/>
              <a:latin typeface="Calibri"/>
              <a:ea typeface="Calibri"/>
              <a:cs typeface="Calibri"/>
            </a:endParaRPr>
          </a:p>
          <a:p>
            <a:pPr marL="285750" indent="-285750">
              <a:lnSpc>
                <a:spcPct val="150000"/>
              </a:lnSpc>
              <a:spcAft>
                <a:spcPts val="1000"/>
              </a:spcAft>
              <a:buFont typeface="Arial"/>
              <a:buChar char="•"/>
            </a:pPr>
            <a:r>
              <a:rPr lang="en-GB" sz="1200" kern="100">
                <a:effectLst/>
                <a:latin typeface="Calibri"/>
                <a:ea typeface="Calibri" panose="020F0502020204030204" pitchFamily="34" charset="0"/>
                <a:cs typeface="Calibri"/>
              </a:rPr>
              <a:t>On the basis of all this, you can make </a:t>
            </a:r>
            <a:r>
              <a:rPr lang="en-GB" sz="1200" b="1" kern="100">
                <a:effectLst/>
                <a:latin typeface="Calibri"/>
                <a:ea typeface="Calibri" panose="020F0502020204030204" pitchFamily="34" charset="0"/>
                <a:cs typeface="Calibri"/>
              </a:rPr>
              <a:t>informed decisions </a:t>
            </a:r>
            <a:r>
              <a:rPr lang="en-GB" sz="1200" kern="100">
                <a:effectLst/>
                <a:latin typeface="Calibri"/>
                <a:ea typeface="Calibri" panose="020F0502020204030204" pitchFamily="34" charset="0"/>
                <a:cs typeface="Calibri"/>
              </a:rPr>
              <a:t>when you take to the polls.</a:t>
            </a:r>
            <a:endParaRPr lang="en-IE" sz="1200" kern="100">
              <a:effectLst/>
              <a:latin typeface="Calibri"/>
              <a:ea typeface="Calibri" panose="020F0502020204030204" pitchFamily="34" charset="0"/>
              <a:cs typeface="Calibri"/>
            </a:endParaRPr>
          </a:p>
          <a:p>
            <a:pPr>
              <a:lnSpc>
                <a:spcPct val="150000"/>
              </a:lnSpc>
              <a:spcAft>
                <a:spcPts val="1000"/>
              </a:spcAft>
            </a:pPr>
            <a:endParaRPr lang="en-GB" kern="100">
              <a:ea typeface="Calibri"/>
              <a:cs typeface="Calibri" panose="020F0502020204030204"/>
            </a:endParaRPr>
          </a:p>
          <a:p>
            <a:pPr marL="285750" indent="-285750">
              <a:buFont typeface="Arial"/>
              <a:buChar char="•"/>
            </a:pPr>
            <a:endParaRPr lang="en-IE">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13</a:t>
            </a:fld>
            <a:endParaRPr lang="en-IE"/>
          </a:p>
        </p:txBody>
      </p:sp>
    </p:spTree>
    <p:extLst>
      <p:ext uri="{BB962C8B-B14F-4D97-AF65-F5344CB8AC3E}">
        <p14:creationId xmlns:p14="http://schemas.microsoft.com/office/powerpoint/2010/main" val="170675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Aft>
                <a:spcPts val="1000"/>
              </a:spcAft>
              <a:buFont typeface="Arial" panose="020B0604020202020204" pitchFamily="34" charset="0"/>
              <a:buNone/>
            </a:pPr>
            <a:r>
              <a:rPr lang="en-US" sz="1200" b="1" u="none">
                <a:solidFill>
                  <a:schemeClr val="tx1">
                    <a:lumMod val="50000"/>
                  </a:schemeClr>
                </a:solidFill>
                <a:latin typeface="+mn-lt"/>
              </a:rPr>
              <a:t>How does the EU ensure free and fair elections ?</a:t>
            </a:r>
            <a:endParaRPr lang="en-GB" sz="1200" u="none" kern="100">
              <a:solidFill>
                <a:schemeClr val="tx1">
                  <a:lumMod val="50000"/>
                </a:schemeClr>
              </a:solidFill>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200" u="none" kern="100">
                <a:solidFill>
                  <a:schemeClr val="tx1">
                    <a:lumMod val="50000"/>
                  </a:schemeClr>
                </a:solidFill>
                <a:effectLst/>
                <a:latin typeface="+mn-lt"/>
                <a:ea typeface="Calibri" panose="020F0502020204030204" pitchFamily="34" charset="0"/>
                <a:cs typeface="Times New Roman" panose="02020603050405020304" pitchFamily="18" charset="0"/>
              </a:rPr>
              <a:t>Free and fair elections are at the </a:t>
            </a:r>
            <a:r>
              <a:rPr lang="en-GB" sz="1200" b="1" u="none" kern="100">
                <a:solidFill>
                  <a:schemeClr val="tx1">
                    <a:lumMod val="50000"/>
                  </a:schemeClr>
                </a:solidFill>
                <a:effectLst/>
                <a:latin typeface="+mn-lt"/>
                <a:ea typeface="Calibri" panose="020F0502020204030204" pitchFamily="34" charset="0"/>
                <a:cs typeface="Times New Roman" panose="02020603050405020304" pitchFamily="18" charset="0"/>
              </a:rPr>
              <a:t>heart of the democratic process</a:t>
            </a:r>
            <a:r>
              <a:rPr lang="en-GB" sz="1200" u="none" kern="100">
                <a:solidFill>
                  <a:schemeClr val="tx1">
                    <a:lumMod val="50000"/>
                  </a:schemeClr>
                </a:solidFill>
                <a:effectLst/>
                <a:latin typeface="+mn-lt"/>
                <a:ea typeface="Calibri" panose="020F0502020204030204" pitchFamily="34" charset="0"/>
                <a:cs typeface="Times New Roman" panose="02020603050405020304" pitchFamily="18" charset="0"/>
              </a:rPr>
              <a:t>. </a:t>
            </a:r>
            <a:endPar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200" u="none" kern="100">
                <a:solidFill>
                  <a:schemeClr val="tx1">
                    <a:lumMod val="50000"/>
                  </a:schemeClr>
                </a:solidFill>
                <a:effectLst/>
                <a:latin typeface="+mn-lt"/>
                <a:ea typeface="Calibri" panose="020F0502020204030204" pitchFamily="34" charset="0"/>
                <a:cs typeface="Times New Roman" panose="02020603050405020304" pitchFamily="18" charset="0"/>
              </a:rPr>
              <a:t>Voters should be able to </a:t>
            </a:r>
            <a:r>
              <a:rPr lang="en-GB" sz="1200" b="1" u="none" kern="100">
                <a:solidFill>
                  <a:schemeClr val="tx1">
                    <a:lumMod val="50000"/>
                  </a:schemeClr>
                </a:solidFill>
                <a:effectLst/>
                <a:latin typeface="+mn-lt"/>
                <a:ea typeface="Calibri" panose="020F0502020204030204" pitchFamily="34" charset="0"/>
                <a:cs typeface="Times New Roman" panose="02020603050405020304" pitchFamily="18" charset="0"/>
              </a:rPr>
              <a:t>make their choice free from interference and manipulation</a:t>
            </a:r>
            <a:r>
              <a:rPr lang="en-GB" sz="1200" u="none" kern="100">
                <a:solidFill>
                  <a:schemeClr val="tx1">
                    <a:lumMod val="50000"/>
                  </a:schemeClr>
                </a:solidFill>
                <a:effectLst/>
                <a:latin typeface="+mn-lt"/>
                <a:ea typeface="Calibri" panose="020F0502020204030204" pitchFamily="34" charset="0"/>
                <a:cs typeface="Times New Roman" panose="02020603050405020304" pitchFamily="18" charset="0"/>
              </a:rPr>
              <a:t>. </a:t>
            </a:r>
            <a:endPar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b="1" kern="100">
                <a:solidFill>
                  <a:schemeClr val="tx1">
                    <a:lumMod val="50000"/>
                  </a:schemeClr>
                </a:solidFill>
                <a:ea typeface="Calibri"/>
                <a:cs typeface="Calibri"/>
              </a:rPr>
              <a:t>The EU is prepared </a:t>
            </a:r>
            <a:r>
              <a:rPr lang="en-GB" kern="100">
                <a:solidFill>
                  <a:schemeClr val="tx1">
                    <a:lumMod val="50000"/>
                  </a:schemeClr>
                </a:solidFill>
                <a:ea typeface="Calibri"/>
                <a:cs typeface="Calibri"/>
              </a:rPr>
              <a:t>to prevent malign interference, disinformation, cyberattacks and data breaches and</a:t>
            </a:r>
            <a:r>
              <a:rPr lang="en-GB" b="1" kern="100">
                <a:solidFill>
                  <a:schemeClr val="tx1">
                    <a:lumMod val="50000"/>
                  </a:schemeClr>
                </a:solidFill>
                <a:ea typeface="Calibri"/>
                <a:cs typeface="Calibri"/>
              </a:rPr>
              <a:t> to uphold free and fair elections.</a:t>
            </a:r>
          </a:p>
          <a:p>
            <a:pPr>
              <a:lnSpc>
                <a:spcPct val="115000"/>
              </a:lnSpc>
              <a:spcAft>
                <a:spcPts val="1000"/>
              </a:spcAft>
              <a:defRPr/>
            </a:pPr>
            <a:endParaRPr lang="en-IE" sz="1200" b="1" u="none" kern="100">
              <a:solidFill>
                <a:schemeClr val="tx1">
                  <a:lumMod val="50000"/>
                </a:schemeClr>
              </a:solidFill>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IE" sz="1200" b="1" u="none" kern="100">
                <a:solidFill>
                  <a:schemeClr val="tx1">
                    <a:lumMod val="50000"/>
                  </a:schemeClr>
                </a:solidFill>
                <a:effectLst/>
                <a:latin typeface="+mn-lt"/>
                <a:ea typeface="Calibri" panose="020F0502020204030204" pitchFamily="34" charset="0"/>
                <a:cs typeface="Times New Roman" panose="02020603050405020304" pitchFamily="18" charset="0"/>
              </a:rPr>
              <a:t>Who is in charge of ensuring that the European elections are free and fair?</a:t>
            </a:r>
            <a:endPar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rPr>
              <a:t>National election authorities work to ensure that the European elections are fair and free from interference and manipulation. They do this in accordance with European and national law and with the support of EU institutions.</a:t>
            </a:r>
          </a:p>
          <a:p>
            <a:pPr marL="285750" indent="-285750">
              <a:lnSpc>
                <a:spcPct val="115000"/>
              </a:lnSpc>
              <a:spcAft>
                <a:spcPts val="1000"/>
              </a:spcAft>
              <a:buFont typeface="Arial" panose="020B0604020202020204" pitchFamily="34" charset="0"/>
              <a:buChar char="•"/>
            </a:pP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rPr>
              <a:t>This work includes defending the elections against potential attempts at information manipulation, cyberattacks, data breaches and hybrid threats.</a:t>
            </a:r>
          </a:p>
          <a:p>
            <a:pPr marL="285750" indent="-285750">
              <a:lnSpc>
                <a:spcPct val="115000"/>
              </a:lnSpc>
              <a:spcAft>
                <a:spcPts val="1000"/>
              </a:spcAft>
              <a:buFont typeface="Arial" panose="020B0604020202020204" pitchFamily="34" charset="0"/>
              <a:buChar char="•"/>
            </a:pP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rPr>
              <a:t>When citizens vote in the European elections, the way they vote will differ from country to country. In some countries citizens vote using ballot papers, in others they can vote electronically or online.</a:t>
            </a:r>
          </a:p>
          <a:p>
            <a:pPr marL="285750" indent="-285750">
              <a:lnSpc>
                <a:spcPct val="115000"/>
              </a:lnSpc>
              <a:spcAft>
                <a:spcPts val="1000"/>
              </a:spcAft>
              <a:buFont typeface="Arial" panose="020B0604020202020204" pitchFamily="34" charset="0"/>
              <a:buChar char="•"/>
            </a:pP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rPr>
              <a:t>There are established routines in place for double-checking the counting of the ballots, regardless how the vote is cast. Systems are also in place nationally to report, check and correct possible technical errors, as small irregularities and human errors may occur in every election.</a:t>
            </a:r>
          </a:p>
          <a:p>
            <a:pPr>
              <a:lnSpc>
                <a:spcPct val="115000"/>
              </a:lnSpc>
              <a:spcAft>
                <a:spcPts val="1000"/>
              </a:spcAft>
            </a:pPr>
            <a:endParaRPr lang="en-IE" kern="100">
              <a:solidFill>
                <a:schemeClr val="tx1">
                  <a:lumMod val="50000"/>
                </a:schemeClr>
              </a:solidFill>
              <a:ea typeface="Calibri"/>
              <a:cs typeface="Calibri"/>
            </a:endParaRPr>
          </a:p>
          <a:p>
            <a:pPr>
              <a:lnSpc>
                <a:spcPct val="114999"/>
              </a:lnSpc>
              <a:spcAft>
                <a:spcPts val="1000"/>
              </a:spcAft>
            </a:pPr>
            <a:r>
              <a:rPr lang="en-IE" sz="1200" u="none" kern="100">
                <a:solidFill>
                  <a:schemeClr val="tx1">
                    <a:lumMod val="50000"/>
                  </a:schemeClr>
                </a:solidFill>
                <a:effectLst/>
                <a:latin typeface="+mn-lt"/>
                <a:ea typeface="Calibri"/>
                <a:cs typeface="Calibri"/>
              </a:rPr>
              <a:t>The </a:t>
            </a:r>
            <a:r>
              <a:rPr lang="en-IE" sz="1200" b="1" u="none" kern="100">
                <a:solidFill>
                  <a:schemeClr val="tx1">
                    <a:lumMod val="50000"/>
                  </a:schemeClr>
                </a:solidFill>
                <a:effectLst/>
                <a:latin typeface="+mn-lt"/>
                <a:ea typeface="Calibri"/>
                <a:cs typeface="Calibri"/>
              </a:rPr>
              <a:t>European cooperation network on elections </a:t>
            </a:r>
            <a:r>
              <a:rPr lang="en-IE" sz="1200" u="none" kern="100">
                <a:solidFill>
                  <a:schemeClr val="tx1">
                    <a:lumMod val="50000"/>
                  </a:schemeClr>
                </a:solidFill>
                <a:effectLst/>
                <a:latin typeface="+mn-lt"/>
                <a:ea typeface="Calibri"/>
                <a:cs typeface="Calibri"/>
              </a:rPr>
              <a:t>brings together member state authorities in charge of electoral matters. Find here your country’s authorities responsible for ensuring election integrity: </a:t>
            </a:r>
            <a:r>
              <a:rPr lang="en-IE" sz="1200" u="none" kern="100">
                <a:solidFill>
                  <a:schemeClr val="tx1">
                    <a:lumMod val="50000"/>
                  </a:schemeClr>
                </a:solidFill>
                <a:effectLst/>
                <a:latin typeface="+mn-lt"/>
                <a:ea typeface="Calibri"/>
                <a:cs typeface="Calibri"/>
                <a:hlinkClick r:id="rId3">
                  <a:extLst>
                    <a:ext uri="{A12FA001-AC4F-418D-AE19-62706E023703}">
                      <ahyp:hlinkClr xmlns:ahyp="http://schemas.microsoft.com/office/drawing/2018/hyperlinkcolor" val="tx"/>
                    </a:ext>
                  </a:extLst>
                </a:hlinkClick>
              </a:rPr>
              <a:t>Austria</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4">
                  <a:extLst>
                    <a:ext uri="{A12FA001-AC4F-418D-AE19-62706E023703}">
                      <ahyp:hlinkClr xmlns:ahyp="http://schemas.microsoft.com/office/drawing/2018/hyperlinkcolor" val="tx"/>
                    </a:ext>
                  </a:extLst>
                </a:hlinkClick>
              </a:rPr>
              <a:t>Belgium</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5">
                  <a:extLst>
                    <a:ext uri="{A12FA001-AC4F-418D-AE19-62706E023703}">
                      <ahyp:hlinkClr xmlns:ahyp="http://schemas.microsoft.com/office/drawing/2018/hyperlinkcolor" val="tx"/>
                    </a:ext>
                  </a:extLst>
                </a:hlinkClick>
              </a:rPr>
              <a:t>Bulgaria</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6">
                  <a:extLst>
                    <a:ext uri="{A12FA001-AC4F-418D-AE19-62706E023703}">
                      <ahyp:hlinkClr xmlns:ahyp="http://schemas.microsoft.com/office/drawing/2018/hyperlinkcolor" val="tx"/>
                    </a:ext>
                  </a:extLst>
                </a:hlinkClick>
              </a:rPr>
              <a:t>Croatia</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7">
                  <a:extLst>
                    <a:ext uri="{A12FA001-AC4F-418D-AE19-62706E023703}">
                      <ahyp:hlinkClr xmlns:ahyp="http://schemas.microsoft.com/office/drawing/2018/hyperlinkcolor" val="tx"/>
                    </a:ext>
                  </a:extLst>
                </a:hlinkClick>
              </a:rPr>
              <a:t>Cyprus</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8">
                  <a:extLst>
                    <a:ext uri="{A12FA001-AC4F-418D-AE19-62706E023703}">
                      <ahyp:hlinkClr xmlns:ahyp="http://schemas.microsoft.com/office/drawing/2018/hyperlinkcolor" val="tx"/>
                    </a:ext>
                  </a:extLst>
                </a:hlinkClick>
              </a:rPr>
              <a:t>Czech Republic</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9">
                  <a:extLst>
                    <a:ext uri="{A12FA001-AC4F-418D-AE19-62706E023703}">
                      <ahyp:hlinkClr xmlns:ahyp="http://schemas.microsoft.com/office/drawing/2018/hyperlinkcolor" val="tx"/>
                    </a:ext>
                  </a:extLst>
                </a:hlinkClick>
              </a:rPr>
              <a:t>Denmark</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10">
                  <a:extLst>
                    <a:ext uri="{A12FA001-AC4F-418D-AE19-62706E023703}">
                      <ahyp:hlinkClr xmlns:ahyp="http://schemas.microsoft.com/office/drawing/2018/hyperlinkcolor" val="tx"/>
                    </a:ext>
                  </a:extLst>
                </a:hlinkClick>
              </a:rPr>
              <a:t>Estonia</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11">
                  <a:extLst>
                    <a:ext uri="{A12FA001-AC4F-418D-AE19-62706E023703}">
                      <ahyp:hlinkClr xmlns:ahyp="http://schemas.microsoft.com/office/drawing/2018/hyperlinkcolor" val="tx"/>
                    </a:ext>
                  </a:extLst>
                </a:hlinkClick>
              </a:rPr>
              <a:t>Finland</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12">
                  <a:extLst>
                    <a:ext uri="{A12FA001-AC4F-418D-AE19-62706E023703}">
                      <ahyp:hlinkClr xmlns:ahyp="http://schemas.microsoft.com/office/drawing/2018/hyperlinkcolor" val="tx"/>
                    </a:ext>
                  </a:extLst>
                </a:hlinkClick>
              </a:rPr>
              <a:t>France</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13">
                  <a:extLst>
                    <a:ext uri="{A12FA001-AC4F-418D-AE19-62706E023703}">
                      <ahyp:hlinkClr xmlns:ahyp="http://schemas.microsoft.com/office/drawing/2018/hyperlinkcolor" val="tx"/>
                    </a:ext>
                  </a:extLst>
                </a:hlinkClick>
              </a:rPr>
              <a:t>Germany</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14">
                  <a:extLst>
                    <a:ext uri="{A12FA001-AC4F-418D-AE19-62706E023703}">
                      <ahyp:hlinkClr xmlns:ahyp="http://schemas.microsoft.com/office/drawing/2018/hyperlinkcolor" val="tx"/>
                    </a:ext>
                  </a:extLst>
                </a:hlinkClick>
              </a:rPr>
              <a:t>Greece</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15">
                  <a:extLst>
                    <a:ext uri="{A12FA001-AC4F-418D-AE19-62706E023703}">
                      <ahyp:hlinkClr xmlns:ahyp="http://schemas.microsoft.com/office/drawing/2018/hyperlinkcolor" val="tx"/>
                    </a:ext>
                  </a:extLst>
                </a:hlinkClick>
              </a:rPr>
              <a:t>Hungary</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16">
                  <a:extLst>
                    <a:ext uri="{A12FA001-AC4F-418D-AE19-62706E023703}">
                      <ahyp:hlinkClr xmlns:ahyp="http://schemas.microsoft.com/office/drawing/2018/hyperlinkcolor" val="tx"/>
                    </a:ext>
                  </a:extLst>
                </a:hlinkClick>
              </a:rPr>
              <a:t>Ireland</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17">
                  <a:extLst>
                    <a:ext uri="{A12FA001-AC4F-418D-AE19-62706E023703}">
                      <ahyp:hlinkClr xmlns:ahyp="http://schemas.microsoft.com/office/drawing/2018/hyperlinkcolor" val="tx"/>
                    </a:ext>
                  </a:extLst>
                </a:hlinkClick>
              </a:rPr>
              <a:t>Italy</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18">
                  <a:extLst>
                    <a:ext uri="{A12FA001-AC4F-418D-AE19-62706E023703}">
                      <ahyp:hlinkClr xmlns:ahyp="http://schemas.microsoft.com/office/drawing/2018/hyperlinkcolor" val="tx"/>
                    </a:ext>
                  </a:extLst>
                </a:hlinkClick>
              </a:rPr>
              <a:t>Latvia</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19">
                  <a:extLst>
                    <a:ext uri="{A12FA001-AC4F-418D-AE19-62706E023703}">
                      <ahyp:hlinkClr xmlns:ahyp="http://schemas.microsoft.com/office/drawing/2018/hyperlinkcolor" val="tx"/>
                    </a:ext>
                  </a:extLst>
                </a:hlinkClick>
              </a:rPr>
              <a:t>Lithuania</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20">
                  <a:extLst>
                    <a:ext uri="{A12FA001-AC4F-418D-AE19-62706E023703}">
                      <ahyp:hlinkClr xmlns:ahyp="http://schemas.microsoft.com/office/drawing/2018/hyperlinkcolor" val="tx"/>
                    </a:ext>
                  </a:extLst>
                </a:hlinkClick>
              </a:rPr>
              <a:t>Luxembourg</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21">
                  <a:extLst>
                    <a:ext uri="{A12FA001-AC4F-418D-AE19-62706E023703}">
                      <ahyp:hlinkClr xmlns:ahyp="http://schemas.microsoft.com/office/drawing/2018/hyperlinkcolor" val="tx"/>
                    </a:ext>
                  </a:extLst>
                </a:hlinkClick>
              </a:rPr>
              <a:t>Malta</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22">
                  <a:extLst>
                    <a:ext uri="{A12FA001-AC4F-418D-AE19-62706E023703}">
                      <ahyp:hlinkClr xmlns:ahyp="http://schemas.microsoft.com/office/drawing/2018/hyperlinkcolor" val="tx"/>
                    </a:ext>
                  </a:extLst>
                </a:hlinkClick>
              </a:rPr>
              <a:t>Netherlands</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23">
                  <a:extLst>
                    <a:ext uri="{A12FA001-AC4F-418D-AE19-62706E023703}">
                      <ahyp:hlinkClr xmlns:ahyp="http://schemas.microsoft.com/office/drawing/2018/hyperlinkcolor" val="tx"/>
                    </a:ext>
                  </a:extLst>
                </a:hlinkClick>
              </a:rPr>
              <a:t>Poland</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24">
                  <a:extLst>
                    <a:ext uri="{A12FA001-AC4F-418D-AE19-62706E023703}">
                      <ahyp:hlinkClr xmlns:ahyp="http://schemas.microsoft.com/office/drawing/2018/hyperlinkcolor" val="tx"/>
                    </a:ext>
                  </a:extLst>
                </a:hlinkClick>
              </a:rPr>
              <a:t>Portugal</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25">
                  <a:extLst>
                    <a:ext uri="{A12FA001-AC4F-418D-AE19-62706E023703}">
                      <ahyp:hlinkClr xmlns:ahyp="http://schemas.microsoft.com/office/drawing/2018/hyperlinkcolor" val="tx"/>
                    </a:ext>
                  </a:extLst>
                </a:hlinkClick>
              </a:rPr>
              <a:t>Romania</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26">
                  <a:extLst>
                    <a:ext uri="{A12FA001-AC4F-418D-AE19-62706E023703}">
                      <ahyp:hlinkClr xmlns:ahyp="http://schemas.microsoft.com/office/drawing/2018/hyperlinkcolor" val="tx"/>
                    </a:ext>
                  </a:extLst>
                </a:hlinkClick>
              </a:rPr>
              <a:t>Slovakia</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27">
                  <a:extLst>
                    <a:ext uri="{A12FA001-AC4F-418D-AE19-62706E023703}">
                      <ahyp:hlinkClr xmlns:ahyp="http://schemas.microsoft.com/office/drawing/2018/hyperlinkcolor" val="tx"/>
                    </a:ext>
                  </a:extLst>
                </a:hlinkClick>
              </a:rPr>
              <a:t>Slovenia</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28">
                  <a:extLst>
                    <a:ext uri="{A12FA001-AC4F-418D-AE19-62706E023703}">
                      <ahyp:hlinkClr xmlns:ahyp="http://schemas.microsoft.com/office/drawing/2018/hyperlinkcolor" val="tx"/>
                    </a:ext>
                  </a:extLst>
                </a:hlinkClick>
              </a:rPr>
              <a:t>Spain</a:t>
            </a:r>
            <a:r>
              <a:rPr lang="en-IE" sz="1200" u="none" kern="100">
                <a:solidFill>
                  <a:schemeClr val="tx1">
                    <a:lumMod val="50000"/>
                  </a:schemeClr>
                </a:solidFill>
                <a:effectLst/>
                <a:latin typeface="+mn-lt"/>
                <a:ea typeface="Calibri"/>
                <a:cs typeface="Calibri"/>
              </a:rPr>
              <a:t>, </a:t>
            </a:r>
            <a:r>
              <a:rPr lang="en-IE" sz="1200" u="none" kern="100">
                <a:solidFill>
                  <a:schemeClr val="tx1">
                    <a:lumMod val="50000"/>
                  </a:schemeClr>
                </a:solidFill>
                <a:effectLst/>
                <a:latin typeface="+mn-lt"/>
                <a:ea typeface="Calibri"/>
                <a:cs typeface="Calibri"/>
                <a:hlinkClick r:id="rId29">
                  <a:extLst>
                    <a:ext uri="{A12FA001-AC4F-418D-AE19-62706E023703}">
                      <ahyp:hlinkClr xmlns:ahyp="http://schemas.microsoft.com/office/drawing/2018/hyperlinkcolor" val="tx"/>
                    </a:ext>
                  </a:extLst>
                </a:hlinkClick>
              </a:rPr>
              <a:t>Sweden</a:t>
            </a:r>
            <a:r>
              <a:rPr lang="en-IE" sz="1200" u="none" kern="100">
                <a:solidFill>
                  <a:schemeClr val="tx1">
                    <a:lumMod val="50000"/>
                  </a:schemeClr>
                </a:solidFill>
                <a:effectLst/>
                <a:latin typeface="+mn-lt"/>
                <a:ea typeface="Calibri"/>
                <a:cs typeface="Calibri"/>
              </a:rPr>
              <a:t>.</a:t>
            </a:r>
            <a:endParaRPr lang="en-IE">
              <a:ea typeface="Calibri"/>
              <a:cs typeface="Calibri"/>
            </a:endParaRPr>
          </a:p>
          <a:p>
            <a:pPr>
              <a:lnSpc>
                <a:spcPct val="115000"/>
              </a:lnSpc>
              <a:spcAft>
                <a:spcPts val="1000"/>
              </a:spcAft>
            </a:pPr>
            <a:endParaRPr lang="en-IE" kern="100">
              <a:solidFill>
                <a:schemeClr val="tx1">
                  <a:lumMod val="50000"/>
                </a:schemeClr>
              </a:solidFill>
              <a:ea typeface="Calibri" panose="020F0502020204030204" pitchFamily="34" charset="0"/>
              <a:cs typeface="Times New Roman" panose="02020603050405020304" pitchFamily="18" charset="0"/>
            </a:endParaRPr>
          </a:p>
          <a:p>
            <a:pPr>
              <a:lnSpc>
                <a:spcPct val="115000"/>
              </a:lnSpc>
              <a:spcAft>
                <a:spcPts val="1000"/>
              </a:spcAft>
            </a:pPr>
            <a:r>
              <a:rPr lang="en-IE" sz="1200" b="1" u="none" kern="100">
                <a:solidFill>
                  <a:schemeClr val="tx1">
                    <a:lumMod val="50000"/>
                  </a:schemeClr>
                </a:solidFill>
                <a:effectLst/>
                <a:latin typeface="+mn-lt"/>
                <a:ea typeface="Calibri"/>
                <a:cs typeface="Calibri"/>
              </a:rPr>
              <a:t>How is the cybersecurity of elections ensured?</a:t>
            </a:r>
            <a:endParaRPr lang="en-IE" sz="1200" u="none" kern="100">
              <a:solidFill>
                <a:schemeClr val="tx1">
                  <a:lumMod val="50000"/>
                </a:schemeClr>
              </a:solidFill>
              <a:effectLst/>
              <a:latin typeface="+mn-lt"/>
              <a:ea typeface="Calibri"/>
              <a:cs typeface="Calibri"/>
            </a:endParaRPr>
          </a:p>
          <a:p>
            <a:pPr marL="285750" indent="-285750">
              <a:lnSpc>
                <a:spcPct val="115000"/>
              </a:lnSpc>
              <a:spcAft>
                <a:spcPts val="1000"/>
              </a:spcAft>
              <a:buFont typeface="Arial" panose="020B0604020202020204" pitchFamily="34" charset="0"/>
              <a:buChar char="•"/>
            </a:pP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rPr>
              <a:t>Ensuring the cybersecurity of the European elections is the responsibility of each EU country.</a:t>
            </a:r>
          </a:p>
          <a:p>
            <a:pPr marL="285750" indent="-285750">
              <a:lnSpc>
                <a:spcPct val="115000"/>
              </a:lnSpc>
              <a:spcAft>
                <a:spcPts val="1000"/>
              </a:spcAft>
              <a:buFont typeface="Arial" panose="020B0604020202020204" pitchFamily="34" charset="0"/>
              <a:buChar char="•"/>
            </a:pP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rPr>
              <a:t>This means protecting networks and information systems relating to the elections, as well as their users, against cyber threats that could negatively affect them, with disrupting effects for the electoral process and the voters. This could for example be hacks or cyberattacks.</a:t>
            </a:r>
          </a:p>
          <a:p>
            <a:pPr marL="285750" indent="-285750">
              <a:lnSpc>
                <a:spcPct val="115000"/>
              </a:lnSpc>
              <a:spcAft>
                <a:spcPts val="1000"/>
              </a:spcAft>
              <a:buFont typeface="Arial" panose="020B0604020202020204" pitchFamily="34" charset="0"/>
              <a:buChar char="•"/>
            </a:pP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rPr>
              <a:t>Ahead of the European elections, EU countries cooperate to prepare for potential cyber threats. They are supported by EU institutions, bodies and agencies, such as the </a:t>
            </a: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hlinkClick r:id="rId30">
                  <a:extLst>
                    <a:ext uri="{A12FA001-AC4F-418D-AE19-62706E023703}">
                      <ahyp:hlinkClr xmlns:ahyp="http://schemas.microsoft.com/office/drawing/2018/hyperlinkcolor" val="tx"/>
                    </a:ext>
                  </a:extLst>
                </a:hlinkClick>
              </a:rPr>
              <a:t>EU Agency for Cybersecurity</a:t>
            </a: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rPr>
              <a:t> or </a:t>
            </a: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hlinkClick r:id="rId31">
                  <a:extLst>
                    <a:ext uri="{A12FA001-AC4F-418D-AE19-62706E023703}">
                      <ahyp:hlinkClr xmlns:ahyp="http://schemas.microsoft.com/office/drawing/2018/hyperlinkcolor" val="tx"/>
                    </a:ext>
                  </a:extLst>
                </a:hlinkClick>
              </a:rPr>
              <a:t>The Computer Emergency Response Team for the EU institutions, bodies and agencies</a:t>
            </a: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rPr>
              <a:t>.</a:t>
            </a:r>
          </a:p>
          <a:p>
            <a:pPr>
              <a:lnSpc>
                <a:spcPct val="115000"/>
              </a:lnSpc>
              <a:spcAft>
                <a:spcPts val="1000"/>
              </a:spcAft>
            </a:pPr>
            <a:r>
              <a:rPr lang="en-IE" sz="1200" b="1" u="none" kern="100">
                <a:solidFill>
                  <a:schemeClr val="tx1">
                    <a:lumMod val="50000"/>
                  </a:schemeClr>
                </a:solidFill>
                <a:effectLst/>
                <a:latin typeface="+mn-lt"/>
                <a:ea typeface="Calibri" panose="020F0502020204030204" pitchFamily="34" charset="0"/>
                <a:cs typeface="Times New Roman" panose="02020603050405020304" pitchFamily="18" charset="0"/>
              </a:rPr>
              <a:t> </a:t>
            </a:r>
            <a:endPar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IE" sz="1200" b="1" u="none" kern="100">
                <a:solidFill>
                  <a:schemeClr val="tx1">
                    <a:lumMod val="50000"/>
                  </a:schemeClr>
                </a:solidFill>
                <a:effectLst/>
                <a:latin typeface="+mn-lt"/>
                <a:ea typeface="Calibri" panose="020F0502020204030204" pitchFamily="34" charset="0"/>
                <a:cs typeface="Times New Roman" panose="02020603050405020304" pitchFamily="18" charset="0"/>
              </a:rPr>
              <a:t>How is data protection ensured during elections?</a:t>
            </a:r>
            <a:endPar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rPr>
              <a:t>Organising safe elections means handling personal data, such as name, address, date of birth or ID number of the voters.</a:t>
            </a:r>
          </a:p>
          <a:p>
            <a:pPr marL="285750" indent="-285750">
              <a:lnSpc>
                <a:spcPct val="115000"/>
              </a:lnSpc>
              <a:spcAft>
                <a:spcPts val="1000"/>
              </a:spcAft>
              <a:buFont typeface="Arial" panose="020B0604020202020204" pitchFamily="34" charset="0"/>
              <a:buChar char="•"/>
            </a:pP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rPr>
              <a:t>National election authorities follow EU and national rules to ensure a high level of data protection during the European elections. This includes protection of personal data against unauthorised or unlawful processing and accidental loss.</a:t>
            </a:r>
          </a:p>
          <a:p>
            <a:pPr marL="285750" indent="-285750">
              <a:lnSpc>
                <a:spcPct val="115000"/>
              </a:lnSpc>
              <a:spcAft>
                <a:spcPts val="1000"/>
              </a:spcAft>
              <a:buFont typeface="Arial" panose="020B0604020202020204" pitchFamily="34" charset="0"/>
              <a:buChar char="•"/>
            </a:pPr>
            <a:r>
              <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hlinkClick r:id="rId32">
                  <a:extLst>
                    <a:ext uri="{A12FA001-AC4F-418D-AE19-62706E023703}">
                      <ahyp:hlinkClr xmlns:ahyp="http://schemas.microsoft.com/office/drawing/2018/hyperlinkcolor" val="tx"/>
                    </a:ext>
                  </a:extLst>
                </a:hlinkClick>
              </a:rPr>
              <a:t>Find your country’s authority overseeing data protection.</a:t>
            </a:r>
            <a:endParaRPr lang="en-IE" sz="1200" u="none" kern="100">
              <a:solidFill>
                <a:schemeClr val="tx1">
                  <a:lumMod val="50000"/>
                </a:schemeClr>
              </a:solidFill>
              <a:effectLst/>
              <a:latin typeface="+mn-lt"/>
              <a:ea typeface="Calibri" panose="020F0502020204030204" pitchFamily="34" charset="0"/>
              <a:cs typeface="Times New Roman" panose="02020603050405020304" pitchFamily="18" charset="0"/>
            </a:endParaRPr>
          </a:p>
          <a:p>
            <a:pPr marL="285750" indent="-285750">
              <a:lnSpc>
                <a:spcPct val="114999"/>
              </a:lnSpc>
              <a:spcAft>
                <a:spcPts val="1000"/>
              </a:spcAft>
              <a:buFont typeface="Arial" panose="020B0604020202020204" pitchFamily="34" charset="0"/>
              <a:buChar char="•"/>
            </a:pPr>
            <a:endParaRPr lang="en-IE" sz="1200" u="none" kern="100">
              <a:solidFill>
                <a:schemeClr val="tx1">
                  <a:lumMod val="50000"/>
                </a:schemeClr>
              </a:solidFill>
              <a:latin typeface="+mn-lt"/>
              <a:ea typeface="Calibri"/>
              <a:cs typeface="Calibri"/>
            </a:endParaRPr>
          </a:p>
          <a:p>
            <a:pPr>
              <a:lnSpc>
                <a:spcPct val="114999"/>
              </a:lnSpc>
              <a:spcAft>
                <a:spcPts val="1000"/>
              </a:spcAft>
            </a:pPr>
            <a:endParaRPr lang="en-IE" b="1" kern="100">
              <a:solidFill>
                <a:schemeClr val="tx1">
                  <a:lumMod val="50000"/>
                </a:schemeClr>
              </a:solidFill>
              <a:ea typeface="Calibri" panose="020F0502020204030204"/>
              <a:cs typeface="Calibri" panose="020F0502020204030204"/>
            </a:endParaRPr>
          </a:p>
          <a:p>
            <a:pPr>
              <a:lnSpc>
                <a:spcPct val="114999"/>
              </a:lnSpc>
              <a:spcAft>
                <a:spcPts val="1000"/>
              </a:spcAft>
            </a:pPr>
            <a:r>
              <a:rPr lang="en-IE" b="1" kern="100">
                <a:solidFill>
                  <a:schemeClr val="tx1">
                    <a:lumMod val="50000"/>
                  </a:schemeClr>
                </a:solidFill>
                <a:ea typeface="Calibri" panose="020F0502020204030204"/>
                <a:cs typeface="Calibri" panose="020F0502020204030204"/>
              </a:rPr>
              <a:t>Important recent developments:</a:t>
            </a:r>
            <a:endParaRPr lang="en-IE"/>
          </a:p>
          <a:p>
            <a:pPr>
              <a:lnSpc>
                <a:spcPct val="114999"/>
              </a:lnSpc>
              <a:spcAft>
                <a:spcPts val="1000"/>
              </a:spcAft>
            </a:pPr>
            <a:endParaRPr lang="en-IE" kern="100">
              <a:solidFill>
                <a:schemeClr val="tx1">
                  <a:lumMod val="50000"/>
                </a:schemeClr>
              </a:solidFill>
            </a:endParaRPr>
          </a:p>
          <a:p>
            <a:pPr>
              <a:lnSpc>
                <a:spcPct val="114999"/>
              </a:lnSpc>
              <a:spcAft>
                <a:spcPts val="1000"/>
              </a:spcAft>
            </a:pPr>
            <a:r>
              <a:rPr lang="en-IE" kern="100">
                <a:solidFill>
                  <a:schemeClr val="tx1">
                    <a:lumMod val="50000"/>
                  </a:schemeClr>
                </a:solidFill>
              </a:rPr>
              <a:t>On </a:t>
            </a:r>
            <a:r>
              <a:rPr lang="en-IE" b="1" kern="100">
                <a:solidFill>
                  <a:schemeClr val="tx1">
                    <a:lumMod val="50000"/>
                  </a:schemeClr>
                </a:solidFill>
              </a:rPr>
              <a:t>9 April 2024</a:t>
            </a:r>
            <a:r>
              <a:rPr lang="en-IE" kern="100">
                <a:solidFill>
                  <a:schemeClr val="tx1">
                    <a:lumMod val="50000"/>
                  </a:schemeClr>
                </a:solidFill>
              </a:rPr>
              <a:t>, Vice-President </a:t>
            </a:r>
            <a:r>
              <a:rPr lang="en-IE" kern="100" err="1">
                <a:solidFill>
                  <a:schemeClr val="tx1">
                    <a:lumMod val="50000"/>
                  </a:schemeClr>
                </a:solidFill>
              </a:rPr>
              <a:t>Jourová</a:t>
            </a:r>
            <a:r>
              <a:rPr lang="en-IE" kern="100">
                <a:solidFill>
                  <a:schemeClr val="tx1">
                    <a:lumMod val="50000"/>
                  </a:schemeClr>
                </a:solidFill>
              </a:rPr>
              <a:t> hosted a signing ceremony of the </a:t>
            </a:r>
            <a:r>
              <a:rPr lang="en-IE" b="1" kern="100">
                <a:solidFill>
                  <a:schemeClr val="tx1">
                    <a:lumMod val="50000"/>
                  </a:schemeClr>
                </a:solidFill>
              </a:rPr>
              <a:t>Code of Conduct for the 2024 European Parliament Elections</a:t>
            </a:r>
            <a:r>
              <a:rPr lang="en-IE" kern="100">
                <a:solidFill>
                  <a:schemeClr val="tx1">
                    <a:lumMod val="50000"/>
                  </a:schemeClr>
                </a:solidFill>
              </a:rPr>
              <a:t>. With their signature, European political parties committed to upholding ethical and fair campaign practices. Against the backdrop of growing concerns about protecting the integrity of elections in Europe from internal and external threats, this commitment by political parties carries great importance. Source: </a:t>
            </a:r>
            <a:r>
              <a:rPr lang="en-IE" kern="100">
                <a:solidFill>
                  <a:schemeClr val="tx1">
                    <a:lumMod val="50000"/>
                  </a:schemeClr>
                </a:solidFill>
                <a:hlinkClick r:id="rId33"/>
              </a:rPr>
              <a:t>Vice-President Jourová hosts signing ceremony (europa.eu)</a:t>
            </a:r>
            <a:endParaRPr lang="en-IE">
              <a:ea typeface="Calibri"/>
              <a:cs typeface="Calibri"/>
            </a:endParaRPr>
          </a:p>
          <a:p>
            <a:pPr>
              <a:lnSpc>
                <a:spcPct val="114999"/>
              </a:lnSpc>
              <a:spcAft>
                <a:spcPts val="1000"/>
              </a:spcAft>
            </a:pPr>
            <a:endParaRPr lang="en-IE" kern="100">
              <a:solidFill>
                <a:schemeClr val="tx1">
                  <a:lumMod val="50000"/>
                </a:schemeClr>
              </a:solidFill>
              <a:ea typeface="Calibri" panose="020F0502020204030204"/>
              <a:cs typeface="Calibri" panose="020F0502020204030204"/>
            </a:endParaRPr>
          </a:p>
          <a:p>
            <a:pPr>
              <a:lnSpc>
                <a:spcPct val="114999"/>
              </a:lnSpc>
              <a:spcAft>
                <a:spcPts val="1000"/>
              </a:spcAft>
            </a:pPr>
            <a:r>
              <a:rPr lang="en-IE" kern="100">
                <a:solidFill>
                  <a:schemeClr val="tx1">
                    <a:lumMod val="50000"/>
                  </a:schemeClr>
                </a:solidFill>
                <a:ea typeface="Calibri" panose="020F0502020204030204"/>
                <a:cs typeface="Calibri" panose="020F0502020204030204"/>
              </a:rPr>
              <a:t>On </a:t>
            </a:r>
            <a:r>
              <a:rPr lang="en-IE" b="1" kern="100">
                <a:solidFill>
                  <a:schemeClr val="tx1">
                    <a:lumMod val="50000"/>
                  </a:schemeClr>
                </a:solidFill>
                <a:ea typeface="Calibri" panose="020F0502020204030204"/>
                <a:cs typeface="Calibri" panose="020F0502020204030204"/>
              </a:rPr>
              <a:t>9 April 2024</a:t>
            </a:r>
            <a:r>
              <a:rPr lang="en-IE" kern="100">
                <a:solidFill>
                  <a:schemeClr val="tx1">
                    <a:lumMod val="50000"/>
                  </a:schemeClr>
                </a:solidFill>
                <a:ea typeface="Calibri" panose="020F0502020204030204"/>
                <a:cs typeface="Calibri" panose="020F0502020204030204"/>
              </a:rPr>
              <a:t>, the new </a:t>
            </a:r>
            <a:r>
              <a:rPr lang="en-IE" b="1" kern="100">
                <a:solidFill>
                  <a:schemeClr val="tx1">
                    <a:lumMod val="50000"/>
                  </a:schemeClr>
                </a:solidFill>
                <a:ea typeface="Calibri" panose="020F0502020204030204"/>
                <a:cs typeface="Calibri" panose="020F0502020204030204"/>
              </a:rPr>
              <a:t>Regulation on the transparency and targeting of political advertising</a:t>
            </a:r>
            <a:r>
              <a:rPr lang="en-IE" kern="100">
                <a:solidFill>
                  <a:schemeClr val="tx1">
                    <a:lumMod val="50000"/>
                  </a:schemeClr>
                </a:solidFill>
                <a:ea typeface="Calibri" panose="020F0502020204030204"/>
                <a:cs typeface="Calibri" panose="020F0502020204030204"/>
              </a:rPr>
              <a:t>, to reinforce democracy and protect the integrity of elections, entered into force.  The Regulation aims to ensure that the provision of political advertising is in full respect of fundamental rights and that voters are better placed to make well informed choices. Source: </a:t>
            </a:r>
            <a:r>
              <a:rPr lang="en-IE" kern="100">
                <a:solidFill>
                  <a:schemeClr val="tx1">
                    <a:lumMod val="50000"/>
                  </a:schemeClr>
                </a:solidFill>
                <a:hlinkClick r:id="rId34"/>
              </a:rPr>
              <a:t>Democracy and electoral rights - European Commission (europa.eu)</a:t>
            </a:r>
            <a:r>
              <a:rPr lang="en-IE" kern="100">
                <a:solidFill>
                  <a:schemeClr val="tx1">
                    <a:lumMod val="50000"/>
                  </a:schemeClr>
                </a:solidFill>
              </a:rPr>
              <a:t>. </a:t>
            </a:r>
            <a:endParaRPr lang="en-IE" kern="100">
              <a:solidFill>
                <a:schemeClr val="tx1">
                  <a:lumMod val="50000"/>
                </a:schemeClr>
              </a:solidFill>
              <a:ea typeface="Calibri"/>
              <a:cs typeface="Calibri"/>
            </a:endParaRPr>
          </a:p>
          <a:p>
            <a:pPr>
              <a:lnSpc>
                <a:spcPct val="114999"/>
              </a:lnSpc>
              <a:spcAft>
                <a:spcPts val="1000"/>
              </a:spcAft>
            </a:pPr>
            <a:endParaRPr lang="en-IE" kern="100">
              <a:solidFill>
                <a:schemeClr val="tx1">
                  <a:lumMod val="50000"/>
                </a:schemeClr>
              </a:solidFill>
            </a:endParaRPr>
          </a:p>
          <a:p>
            <a:pPr>
              <a:lnSpc>
                <a:spcPct val="114999"/>
              </a:lnSpc>
              <a:spcAft>
                <a:spcPts val="1000"/>
              </a:spcAft>
            </a:pPr>
            <a:r>
              <a:rPr lang="en-IE" kern="100">
                <a:solidFill>
                  <a:schemeClr val="tx1">
                    <a:lumMod val="50000"/>
                  </a:schemeClr>
                </a:solidFill>
              </a:rPr>
              <a:t>On </a:t>
            </a:r>
            <a:r>
              <a:rPr lang="en-IE" b="1" kern="100">
                <a:solidFill>
                  <a:schemeClr val="tx1">
                    <a:lumMod val="50000"/>
                  </a:schemeClr>
                </a:solidFill>
              </a:rPr>
              <a:t>26 March 2024</a:t>
            </a:r>
            <a:r>
              <a:rPr lang="en-IE" kern="100">
                <a:solidFill>
                  <a:schemeClr val="tx1">
                    <a:lumMod val="50000"/>
                  </a:schemeClr>
                </a:solidFill>
              </a:rPr>
              <a:t>, the Commission has published </a:t>
            </a:r>
            <a:r>
              <a:rPr lang="en-IE" b="1" kern="100">
                <a:solidFill>
                  <a:schemeClr val="tx1">
                    <a:lumMod val="50000"/>
                  </a:schemeClr>
                </a:solidFill>
              </a:rPr>
              <a:t>guidelines under the Digital Services Act </a:t>
            </a:r>
            <a:r>
              <a:rPr lang="en-IE" kern="100">
                <a:solidFill>
                  <a:schemeClr val="tx1">
                    <a:lumMod val="50000"/>
                  </a:schemeClr>
                </a:solidFill>
              </a:rPr>
              <a:t>on recommended measures to Very Large Online Platforms and Search Engines to mitigate systemic risks online that may impact the integrity of elections, with specific guidance for the upcoming European Parliament elections in June. Source: </a:t>
            </a:r>
            <a:r>
              <a:rPr lang="en-IE" kern="100">
                <a:solidFill>
                  <a:schemeClr val="tx1">
                    <a:lumMod val="50000"/>
                  </a:schemeClr>
                </a:solidFill>
                <a:hlinkClick r:id="rId35"/>
              </a:rPr>
              <a:t>Commission publishes guidelines under the DSA (europa.eu)</a:t>
            </a:r>
            <a:endParaRPr lang="en-IE" b="1" kern="100">
              <a:solidFill>
                <a:schemeClr val="tx1">
                  <a:lumMod val="50000"/>
                </a:schemeClr>
              </a:solidFill>
              <a:ea typeface="Calibri" panose="020F0502020204030204"/>
              <a:cs typeface="Calibri" panose="020F0502020204030204"/>
            </a:endParaRPr>
          </a:p>
          <a:p>
            <a:pPr>
              <a:lnSpc>
                <a:spcPct val="114999"/>
              </a:lnSpc>
              <a:spcAft>
                <a:spcPts val="1000"/>
              </a:spcAft>
            </a:pPr>
            <a:endParaRPr lang="en-IE" kern="100">
              <a:solidFill>
                <a:schemeClr val="tx1">
                  <a:lumMod val="50000"/>
                </a:schemeClr>
              </a:solidFill>
              <a:ea typeface="Calibri" panose="020F0502020204030204"/>
              <a:cs typeface="Calibri" panose="020F0502020204030204"/>
            </a:endParaRPr>
          </a:p>
          <a:p>
            <a:r>
              <a:rPr lang="en-IE" kern="100">
                <a:solidFill>
                  <a:schemeClr val="tx1">
                    <a:lumMod val="50000"/>
                  </a:schemeClr>
                </a:solidFill>
              </a:rPr>
              <a:t>Overview of what the EU is doing </a:t>
            </a:r>
            <a:r>
              <a:rPr lang="en-IE" i="1" kern="100">
                <a:solidFill>
                  <a:schemeClr val="tx1">
                    <a:lumMod val="50000"/>
                  </a:schemeClr>
                </a:solidFill>
              </a:rPr>
              <a:t>"to make sure that voters can cast their ballots as free from manipulation and interference as possible. That they can decide based on their own believes and opinions, rather than being manipulated or lied to by foreign interference"</a:t>
            </a:r>
            <a:r>
              <a:rPr lang="en-IE" kern="100">
                <a:solidFill>
                  <a:schemeClr val="tx1">
                    <a:lumMod val="50000"/>
                  </a:schemeClr>
                </a:solidFill>
              </a:rPr>
              <a:t> by Vice-President </a:t>
            </a:r>
            <a:r>
              <a:rPr lang="en-IE" kern="100" err="1">
                <a:solidFill>
                  <a:schemeClr val="tx1">
                    <a:lumMod val="50000"/>
                  </a:schemeClr>
                </a:solidFill>
              </a:rPr>
              <a:t>Jourová</a:t>
            </a:r>
            <a:r>
              <a:rPr lang="en-IE" kern="100">
                <a:solidFill>
                  <a:schemeClr val="tx1">
                    <a:lumMod val="50000"/>
                  </a:schemeClr>
                </a:solidFill>
              </a:rPr>
              <a:t> at the </a:t>
            </a:r>
            <a:r>
              <a:rPr lang="en-IE" b="1" kern="100">
                <a:solidFill>
                  <a:schemeClr val="tx1">
                    <a:lumMod val="50000"/>
                  </a:schemeClr>
                </a:solidFill>
              </a:rPr>
              <a:t>Democracy Tour Event on 21 March 2024: The Eleventh Hour to Strengthen Democracy in the EU?</a:t>
            </a:r>
            <a:r>
              <a:rPr lang="en-IE" kern="100">
                <a:solidFill>
                  <a:schemeClr val="tx1">
                    <a:lumMod val="50000"/>
                  </a:schemeClr>
                </a:solidFill>
              </a:rPr>
              <a:t> Source: </a:t>
            </a:r>
            <a:r>
              <a:rPr lang="en-IE" kern="100">
                <a:solidFill>
                  <a:schemeClr val="tx1">
                    <a:lumMod val="50000"/>
                  </a:schemeClr>
                </a:solidFill>
                <a:hlinkClick r:id="rId36"/>
              </a:rPr>
              <a:t>Democracy Tour Event (europa.eu)</a:t>
            </a:r>
            <a:endParaRPr lang="en-IE">
              <a:ea typeface="Calibri"/>
              <a:cs typeface="Calibri"/>
            </a:endParaRPr>
          </a:p>
          <a:p>
            <a:pPr>
              <a:lnSpc>
                <a:spcPct val="114999"/>
              </a:lnSpc>
            </a:pPr>
            <a:endParaRPr lang="en-IE" kern="100">
              <a:solidFill>
                <a:schemeClr val="tx1">
                  <a:lumMod val="50000"/>
                </a:schemeClr>
              </a:solidFill>
              <a:ea typeface="Calibri" panose="020F0502020204030204"/>
              <a:cs typeface="Calibri" panose="020F0502020204030204"/>
            </a:endParaRPr>
          </a:p>
          <a:p>
            <a:r>
              <a:rPr lang="en-US" b="1"/>
              <a:t>Digital Services Act starts applying to all online platforms in the EU as of 17 February</a:t>
            </a:r>
            <a:r>
              <a:rPr lang="en-US"/>
              <a:t>. Source: press release of 16 February 2024: </a:t>
            </a:r>
            <a:r>
              <a:rPr lang="en-US">
                <a:hlinkClick r:id="rId37"/>
              </a:rPr>
              <a:t>DSA starts applying to all online platforms in the EU (europa.eu)</a:t>
            </a:r>
            <a:endParaRPr lang="en-US">
              <a:ea typeface="Calibri"/>
              <a:cs typeface="Calibri"/>
            </a:endParaRPr>
          </a:p>
          <a:p>
            <a:endParaRPr lang="en-US" b="1"/>
          </a:p>
          <a:p>
            <a:r>
              <a:rPr lang="en-US" b="1" err="1"/>
              <a:t>Defence</a:t>
            </a:r>
            <a:r>
              <a:rPr lang="en-US" b="1"/>
              <a:t> of Democracy – Commission proposes to shed light on covert foreign influence, 12 December 2023. </a:t>
            </a:r>
            <a:r>
              <a:rPr lang="en-US"/>
              <a:t>Source: </a:t>
            </a:r>
            <a:r>
              <a:rPr lang="en-US">
                <a:hlinkClick r:id="rId38"/>
              </a:rPr>
              <a:t>Defence of Democracy (europa.eu)</a:t>
            </a:r>
            <a:endParaRPr lang="en-US">
              <a:ea typeface="Calibri"/>
              <a:cs typeface="Calibri"/>
            </a:endParaRPr>
          </a:p>
          <a:p>
            <a:br>
              <a:rPr lang="en-US"/>
            </a:br>
            <a:endParaRPr lang="en-US"/>
          </a:p>
          <a:p>
            <a:endParaRPr lang="en-US">
              <a:ea typeface="Calibri" panose="020F0502020204030204"/>
              <a:cs typeface="Calibri" panose="020F0502020204030204"/>
            </a:endParaRPr>
          </a:p>
          <a:p>
            <a:br>
              <a:rPr lang="en-US"/>
            </a:br>
            <a:endParaRPr lang="en-US"/>
          </a:p>
          <a:p>
            <a:endParaRPr lang="en-US">
              <a:cs typeface="+mn-lt"/>
            </a:endParaRPr>
          </a:p>
          <a:p>
            <a:pPr>
              <a:lnSpc>
                <a:spcPct val="114999"/>
              </a:lnSpc>
            </a:pPr>
            <a:endParaRPr lang="en-IE" kern="100">
              <a:solidFill>
                <a:schemeClr val="tx1">
                  <a:lumMod val="50000"/>
                </a:schemeClr>
              </a:solidFill>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15</a:t>
            </a:fld>
            <a:endParaRPr lang="en-IE"/>
          </a:p>
        </p:txBody>
      </p:sp>
    </p:spTree>
    <p:extLst>
      <p:ext uri="{BB962C8B-B14F-4D97-AF65-F5344CB8AC3E}">
        <p14:creationId xmlns:p14="http://schemas.microsoft.com/office/powerpoint/2010/main" val="393112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b="1" kern="100">
                <a:effectLst/>
                <a:latin typeface="Calibri"/>
                <a:ea typeface="Calibri" panose="020F0502020204030204" pitchFamily="34" charset="0"/>
                <a:cs typeface="Calibri"/>
              </a:rPr>
              <a:t>The threat is real. </a:t>
            </a:r>
            <a:r>
              <a:rPr lang="en-GB" sz="1200" kern="100">
                <a:effectLst/>
                <a:latin typeface="Calibri"/>
                <a:ea typeface="Calibri" panose="020F0502020204030204" pitchFamily="34" charset="0"/>
                <a:cs typeface="Calibri"/>
              </a:rPr>
              <a:t>The EU institutions and member states have a good sense of what might come our way, based on thorough analysis of what happened in national elections and continued monitoring and exchange.</a:t>
            </a:r>
            <a:r>
              <a:rPr lang="en-GB" sz="1200" kern="100">
                <a:latin typeface="Calibri"/>
                <a:ea typeface="Calibri" panose="020F0502020204030204" pitchFamily="34" charset="0"/>
                <a:cs typeface="Calibri"/>
              </a:rPr>
              <a:t> </a:t>
            </a:r>
            <a:endParaRPr lang="en-US"/>
          </a:p>
          <a:p>
            <a:endParaRPr lang="en-GB" kern="100">
              <a:latin typeface="Calibri"/>
              <a:ea typeface="Calibri"/>
              <a:cs typeface="Calibri"/>
            </a:endParaRPr>
          </a:p>
          <a:p>
            <a:r>
              <a:rPr lang="en-GB" kern="100">
                <a:latin typeface="Calibri"/>
                <a:ea typeface="Calibri"/>
                <a:cs typeface="Calibri"/>
              </a:rPr>
              <a:t>We expect for</a:t>
            </a:r>
            <a:r>
              <a:rPr lang="en-GB" sz="1200" kern="100">
                <a:effectLst/>
                <a:latin typeface="Calibri"/>
                <a:ea typeface="Calibri"/>
                <a:cs typeface="Calibri"/>
              </a:rPr>
              <a:t> </a:t>
            </a:r>
            <a:r>
              <a:rPr lang="en-GB" kern="100">
                <a:latin typeface="Calibri"/>
                <a:ea typeface="Calibri"/>
                <a:cs typeface="Calibri"/>
              </a:rPr>
              <a:t>example </a:t>
            </a:r>
            <a:r>
              <a:rPr lang="en-GB" sz="1200" b="1" kern="100">
                <a:effectLst/>
                <a:latin typeface="Calibri"/>
                <a:ea typeface="Calibri"/>
                <a:cs typeface="Calibri"/>
              </a:rPr>
              <a:t>narratives that</a:t>
            </a:r>
            <a:r>
              <a:rPr lang="en-GB" sz="1200" b="1" kern="100">
                <a:latin typeface="Calibri"/>
                <a:ea typeface="Calibri"/>
                <a:cs typeface="Calibri"/>
              </a:rPr>
              <a:t> </a:t>
            </a:r>
            <a:endParaRPr lang="en-IE" sz="1200" b="1" kern="100">
              <a:effectLst/>
              <a:latin typeface="Calibri"/>
              <a:ea typeface="Calibri"/>
              <a:cs typeface="Calibri"/>
            </a:endParaRPr>
          </a:p>
          <a:p>
            <a:pPr marL="742950" lvl="1" indent="-285750">
              <a:spcAft>
                <a:spcPts val="0"/>
              </a:spcAft>
              <a:buFont typeface="Arial"/>
              <a:buChar char="•"/>
            </a:pPr>
            <a:r>
              <a:rPr lang="en-GB" sz="1200" b="1" kern="100">
                <a:effectLst/>
                <a:latin typeface="Calibri"/>
                <a:ea typeface="Calibri" panose="020F0502020204030204" pitchFamily="34" charset="0"/>
                <a:cs typeface="Times New Roman"/>
              </a:rPr>
              <a:t>claim wrongly that voting makes no difference </a:t>
            </a:r>
            <a:r>
              <a:rPr lang="en-GB" sz="1200" kern="100">
                <a:effectLst/>
                <a:latin typeface="Calibri"/>
                <a:ea typeface="Calibri" panose="020F0502020204030204" pitchFamily="34" charset="0"/>
                <a:cs typeface="Times New Roman"/>
              </a:rPr>
              <a:t>and accuse the </a:t>
            </a:r>
            <a:r>
              <a:rPr lang="en-GB" sz="1200" b="1" kern="100">
                <a:effectLst/>
                <a:latin typeface="Calibri"/>
                <a:ea typeface="Calibri" panose="020F0502020204030204" pitchFamily="34" charset="0"/>
                <a:cs typeface="Times New Roman"/>
              </a:rPr>
              <a:t>EU of not being a democracy</a:t>
            </a:r>
            <a:endParaRPr lang="en-IE" sz="1200" b="1" kern="100">
              <a:effectLst/>
              <a:latin typeface="Calibri" panose="020F0502020204030204" pitchFamily="34" charset="0"/>
              <a:ea typeface="Calibri" panose="020F0502020204030204" pitchFamily="34" charset="0"/>
              <a:cs typeface="Times New Roman"/>
            </a:endParaRPr>
          </a:p>
          <a:p>
            <a:pPr marL="742950" lvl="1" indent="-285750">
              <a:spcAft>
                <a:spcPts val="0"/>
              </a:spcAft>
              <a:buFont typeface="Arial"/>
              <a:buChar char="•"/>
            </a:pPr>
            <a:r>
              <a:rPr lang="en-GB" sz="1200" b="1" kern="100">
                <a:effectLst/>
                <a:latin typeface="Calibri"/>
                <a:ea typeface="Calibri" panose="020F0502020204030204" pitchFamily="34" charset="0"/>
                <a:cs typeface="Times New Roman"/>
              </a:rPr>
              <a:t>confuse voters </a:t>
            </a:r>
            <a:r>
              <a:rPr lang="en-GB" sz="1200" kern="100">
                <a:effectLst/>
                <a:latin typeface="Calibri"/>
                <a:ea typeface="Calibri" panose="020F0502020204030204" pitchFamily="34" charset="0"/>
                <a:cs typeface="Times New Roman"/>
              </a:rPr>
              <a:t>by spreading wrong information about election dates, procedures and electoral rights.</a:t>
            </a:r>
            <a:endParaRPr lang="en-IE" sz="1200" kern="100">
              <a:effectLst/>
              <a:latin typeface="Calibri" panose="020F0502020204030204" pitchFamily="34" charset="0"/>
              <a:ea typeface="Calibri" panose="020F0502020204030204" pitchFamily="34" charset="0"/>
              <a:cs typeface="Times New Roman"/>
            </a:endParaRPr>
          </a:p>
          <a:p>
            <a:pPr marL="742950" lvl="1" indent="-285750">
              <a:spcAft>
                <a:spcPts val="0"/>
              </a:spcAft>
              <a:buFont typeface="Arial"/>
              <a:buChar char="•"/>
            </a:pPr>
            <a:r>
              <a:rPr lang="en-GB" sz="1200" b="1" kern="100">
                <a:effectLst/>
                <a:latin typeface="Calibri"/>
                <a:ea typeface="Calibri" panose="020F0502020204030204" pitchFamily="34" charset="0"/>
                <a:cs typeface="Times New Roman"/>
              </a:rPr>
              <a:t>question the integrity of elections or candidates</a:t>
            </a:r>
            <a:r>
              <a:rPr lang="en-GB" sz="1200" kern="100">
                <a:effectLst/>
                <a:latin typeface="Calibri"/>
                <a:ea typeface="Calibri" panose="020F0502020204030204" pitchFamily="34" charset="0"/>
                <a:cs typeface="Times New Roman"/>
              </a:rPr>
              <a:t>, e.g. by pretending that the elections are stolen or pre-determined; in this context </a:t>
            </a:r>
            <a:r>
              <a:rPr lang="en-GB" sz="1200" b="1" kern="100">
                <a:effectLst/>
                <a:latin typeface="Calibri"/>
                <a:ea typeface="Calibri" panose="020F0502020204030204" pitchFamily="34" charset="0"/>
                <a:cs typeface="Times New Roman"/>
              </a:rPr>
              <a:t>deep fake videos </a:t>
            </a:r>
            <a:r>
              <a:rPr lang="en-GB" sz="1200" kern="100">
                <a:effectLst/>
                <a:latin typeface="Calibri"/>
                <a:ea typeface="Calibri" panose="020F0502020204030204" pitchFamily="34" charset="0"/>
                <a:cs typeface="Times New Roman"/>
              </a:rPr>
              <a:t>could also be used, notably very shortly before the elections.</a:t>
            </a:r>
            <a:endParaRPr lang="en-GB" sz="1200" kern="100">
              <a:effectLst/>
              <a:latin typeface="Calibri" panose="020F0502020204030204" pitchFamily="34" charset="0"/>
              <a:ea typeface="Calibri" panose="020F0502020204030204" pitchFamily="34" charset="0"/>
              <a:cs typeface="Times New Roman"/>
            </a:endParaRPr>
          </a:p>
          <a:p>
            <a:pPr>
              <a:lnSpc>
                <a:spcPct val="115000"/>
              </a:lnSpc>
              <a:spcAft>
                <a:spcPts val="1000"/>
              </a:spcAft>
            </a:pPr>
            <a:endParaRPr lang="en-GB" kern="100">
              <a:latin typeface="Calibri"/>
              <a:ea typeface="Calibri"/>
              <a:cs typeface="Calibri"/>
            </a:endParaRPr>
          </a:p>
          <a:p>
            <a:pPr>
              <a:lnSpc>
                <a:spcPct val="114999"/>
              </a:lnSpc>
              <a:spcAft>
                <a:spcPts val="1000"/>
              </a:spcAft>
            </a:pPr>
            <a:r>
              <a:rPr lang="en-GB" kern="100">
                <a:latin typeface="Calibri"/>
                <a:ea typeface="Calibri"/>
                <a:cs typeface="Calibri"/>
              </a:rPr>
              <a:t>In addition, we expect disinformation</a:t>
            </a:r>
            <a:r>
              <a:rPr lang="en-GB" sz="1200" kern="100">
                <a:effectLst/>
                <a:latin typeface="Calibri"/>
                <a:ea typeface="Calibri"/>
                <a:cs typeface="Calibri"/>
              </a:rPr>
              <a:t> </a:t>
            </a:r>
            <a:r>
              <a:rPr lang="en-GB" kern="100">
                <a:latin typeface="Calibri"/>
                <a:ea typeface="Calibri"/>
                <a:cs typeface="Calibri"/>
              </a:rPr>
              <a:t>that is</a:t>
            </a:r>
            <a:r>
              <a:rPr lang="en-GB" sz="1200" kern="100">
                <a:effectLst/>
                <a:latin typeface="Calibri"/>
                <a:ea typeface="Calibri"/>
                <a:cs typeface="Calibri"/>
              </a:rPr>
              <a:t> </a:t>
            </a:r>
            <a:r>
              <a:rPr lang="en-GB" kern="100">
                <a:latin typeface="Calibri"/>
                <a:ea typeface="Calibri"/>
                <a:cs typeface="Calibri"/>
              </a:rPr>
              <a:t>also spread</a:t>
            </a:r>
            <a:r>
              <a:rPr lang="en-GB" sz="1200" kern="100">
                <a:effectLst/>
                <a:latin typeface="Calibri"/>
                <a:ea typeface="Calibri"/>
                <a:cs typeface="Calibri"/>
              </a:rPr>
              <a:t> by </a:t>
            </a:r>
            <a:r>
              <a:rPr lang="en-GB" sz="1200" b="1" kern="100">
                <a:effectLst/>
                <a:latin typeface="Calibri"/>
                <a:ea typeface="Calibri"/>
                <a:cs typeface="Calibri"/>
              </a:rPr>
              <a:t>hijacking ‘hot topics’</a:t>
            </a:r>
            <a:r>
              <a:rPr lang="en-GB" sz="1200" kern="100">
                <a:effectLst/>
                <a:latin typeface="Calibri"/>
                <a:ea typeface="Calibri"/>
                <a:cs typeface="Calibri"/>
              </a:rPr>
              <a:t>, like Russia’s war of aggression against Ukraine, health, environment/climate, migration or equality issues and to increase polarisation in society;</a:t>
            </a:r>
            <a:r>
              <a:rPr lang="en-GB" sz="1200" kern="100">
                <a:latin typeface="Calibri"/>
                <a:ea typeface="Calibri"/>
                <a:cs typeface="Calibri"/>
              </a:rPr>
              <a:t> </a:t>
            </a:r>
            <a:endParaRPr lang="en-GB">
              <a:ea typeface="Calibri"/>
              <a:cs typeface="Calibri"/>
            </a:endParaRPr>
          </a:p>
          <a:p>
            <a:pPr>
              <a:lnSpc>
                <a:spcPct val="115000"/>
              </a:lnSpc>
              <a:spcAft>
                <a:spcPts val="1000"/>
              </a:spcAft>
            </a:pPr>
            <a:endParaRPr lang="en-IE" sz="1200" kern="100">
              <a:effectLst/>
              <a:latin typeface="Calibri"/>
              <a:ea typeface="Calibri" panose="020F0502020204030204" pitchFamily="34" charset="0"/>
              <a:cs typeface="Times New Roman" panose="02020603050405020304" pitchFamily="18" charset="0"/>
            </a:endParaRPr>
          </a:p>
          <a:p>
            <a:pPr>
              <a:lnSpc>
                <a:spcPct val="115000"/>
              </a:lnSpc>
              <a:spcAft>
                <a:spcPts val="1000"/>
              </a:spcAft>
            </a:pPr>
            <a:r>
              <a:rPr lang="en-GB" kern="100">
                <a:latin typeface="Calibri"/>
                <a:ea typeface="Calibri"/>
                <a:cs typeface="Calibri"/>
              </a:rPr>
              <a:t>Finally, we expect </a:t>
            </a:r>
            <a:r>
              <a:rPr lang="en-GB" sz="1200" b="1" kern="100">
                <a:effectLst/>
                <a:latin typeface="Calibri"/>
                <a:ea typeface="Calibri"/>
                <a:cs typeface="Calibri"/>
              </a:rPr>
              <a:t>hybrid incidents </a:t>
            </a:r>
            <a:r>
              <a:rPr lang="en-GB" sz="1200" kern="100">
                <a:effectLst/>
                <a:latin typeface="Calibri"/>
                <a:ea typeface="Calibri"/>
                <a:cs typeface="Calibri"/>
              </a:rPr>
              <a:t>that want </a:t>
            </a:r>
            <a:r>
              <a:rPr lang="en-GB" sz="1200" b="1" kern="100">
                <a:effectLst/>
                <a:latin typeface="Calibri"/>
                <a:ea typeface="Calibri"/>
                <a:cs typeface="Calibri"/>
              </a:rPr>
              <a:t>prevent and deter people </a:t>
            </a:r>
            <a:r>
              <a:rPr lang="en-GB" sz="1200" kern="100">
                <a:effectLst/>
                <a:latin typeface="Calibri"/>
                <a:ea typeface="Calibri"/>
                <a:cs typeface="Calibri"/>
              </a:rPr>
              <a:t>from casting their vote.</a:t>
            </a:r>
          </a:p>
          <a:p>
            <a:pPr>
              <a:lnSpc>
                <a:spcPct val="114999"/>
              </a:lnSpc>
              <a:spcAft>
                <a:spcPts val="1000"/>
              </a:spcAft>
            </a:pPr>
            <a:endParaRPr lang="en-GB" sz="1200" kern="100">
              <a:effectLst/>
              <a:latin typeface="Calibri"/>
              <a:ea typeface="Calibri" panose="020F0502020204030204" pitchFamily="34" charset="0"/>
              <a:cs typeface="Calibri"/>
            </a:endParaRPr>
          </a:p>
          <a:p>
            <a:pPr>
              <a:spcAft>
                <a:spcPts val="1000"/>
              </a:spcAft>
            </a:pPr>
            <a:r>
              <a:rPr lang="en-GB" kern="100"/>
              <a:t>The EU </a:t>
            </a:r>
            <a:r>
              <a:rPr lang="en-GB" b="1" kern="100"/>
              <a:t>is prepared</a:t>
            </a:r>
            <a:r>
              <a:rPr lang="en-GB" kern="100"/>
              <a:t> to prevent malign interference, disinformation, cyberattacks and data breaches and to </a:t>
            </a:r>
            <a:r>
              <a:rPr lang="en-GB" b="1" kern="100"/>
              <a:t>uphold free and fair elections.</a:t>
            </a:r>
            <a:endParaRPr lang="en-GB" kern="100">
              <a:ea typeface="Calibri" panose="020F0502020204030204"/>
              <a:cs typeface="Calibri" panose="020F0502020204030204"/>
            </a:endParaRPr>
          </a:p>
          <a:p>
            <a:pPr>
              <a:lnSpc>
                <a:spcPct val="114999"/>
              </a:lnSpc>
              <a:spcAft>
                <a:spcPts val="1000"/>
              </a:spcAft>
            </a:pPr>
            <a:endParaRPr lang="en-GB" kern="100">
              <a:latin typeface="Calibri"/>
              <a:ea typeface="Calibri" panose="020F0502020204030204" pitchFamily="34" charset="0"/>
              <a:cs typeface="Calibri"/>
            </a:endParaRPr>
          </a:p>
          <a:p>
            <a:pPr>
              <a:lnSpc>
                <a:spcPct val="115000"/>
              </a:lnSpc>
              <a:spcAft>
                <a:spcPts val="1000"/>
              </a:spcAft>
            </a:pPr>
            <a:endParaRPr lang="en-GB" kern="100">
              <a:latin typeface="Calibri"/>
              <a:ea typeface="Calibri" panose="020F0502020204030204" pitchFamily="34" charset="0"/>
              <a:cs typeface="Times New Roman"/>
            </a:endParaRPr>
          </a:p>
          <a:p>
            <a:pPr>
              <a:lnSpc>
                <a:spcPct val="115000"/>
              </a:lnSpc>
              <a:spcAft>
                <a:spcPts val="1000"/>
              </a:spcAft>
            </a:pPr>
            <a:r>
              <a:rPr lang="en-GB" sz="1200" b="1" kern="100">
                <a:effectLst/>
                <a:latin typeface="Calibri"/>
                <a:ea typeface="Calibri" panose="020F0502020204030204" pitchFamily="34" charset="0"/>
                <a:cs typeface="Calibri"/>
              </a:rPr>
              <a:t>Definitions</a:t>
            </a:r>
            <a:endParaRPr lang="en-IE" sz="1200" kern="100">
              <a:effectLst/>
              <a:latin typeface="Calibri"/>
              <a:ea typeface="Calibri" panose="020F0502020204030204" pitchFamily="34" charset="0"/>
              <a:cs typeface="Calibri"/>
            </a:endParaRPr>
          </a:p>
          <a:p>
            <a:pPr>
              <a:lnSpc>
                <a:spcPct val="114999"/>
              </a:lnSpc>
              <a:spcAft>
                <a:spcPts val="1000"/>
              </a:spcAft>
            </a:pPr>
            <a:endParaRPr lang="en-GB" b="1" kern="100">
              <a:latin typeface="Calibri"/>
              <a:ea typeface="Calibri"/>
              <a:cs typeface="Calibri"/>
            </a:endParaRPr>
          </a:p>
          <a:p>
            <a:pPr>
              <a:lnSpc>
                <a:spcPct val="115000"/>
              </a:lnSpc>
              <a:spcAft>
                <a:spcPts val="1000"/>
              </a:spcAft>
            </a:pPr>
            <a:r>
              <a:rPr lang="en-IE" sz="1200" kern="100">
                <a:effectLst/>
                <a:latin typeface="Calibri"/>
                <a:ea typeface="Calibri" panose="020F0502020204030204" pitchFamily="34" charset="0"/>
                <a:cs typeface="Calibri"/>
              </a:rPr>
              <a:t>Disinformation is </a:t>
            </a:r>
            <a:r>
              <a:rPr lang="en-IE" sz="1200" b="1" kern="100">
                <a:effectLst/>
                <a:latin typeface="Calibri"/>
                <a:ea typeface="Calibri" panose="020F0502020204030204" pitchFamily="34" charset="0"/>
                <a:cs typeface="Calibri"/>
              </a:rPr>
              <a:t>content that is deliberately manipulated and disseminated with the intention to deceive or fool an audience in order to achieve certain strategic, political or economic goals</a:t>
            </a:r>
            <a:r>
              <a:rPr lang="en-IE" sz="1200" kern="100">
                <a:effectLst/>
                <a:latin typeface="Calibri"/>
                <a:ea typeface="Calibri" panose="020F0502020204030204" pitchFamily="34" charset="0"/>
                <a:cs typeface="Calibri"/>
              </a:rPr>
              <a:t>. This could for example be to undermine trust in democratic institutions, processes or elections or to influence election results.</a:t>
            </a:r>
            <a:r>
              <a:rPr lang="en-IE" sz="1200" kern="100">
                <a:latin typeface="Calibri"/>
                <a:ea typeface="Calibri" panose="020F0502020204030204" pitchFamily="34" charset="0"/>
                <a:cs typeface="Calibri"/>
              </a:rPr>
              <a:t> </a:t>
            </a:r>
            <a:endParaRPr lang="en-IE" sz="1200" kern="100">
              <a:effectLst/>
              <a:latin typeface="Calibri"/>
              <a:ea typeface="Calibri" panose="020F0502020204030204" pitchFamily="34" charset="0"/>
              <a:cs typeface="Calibri"/>
            </a:endParaRPr>
          </a:p>
          <a:p>
            <a:pPr>
              <a:lnSpc>
                <a:spcPct val="114999"/>
              </a:lnSpc>
              <a:spcAft>
                <a:spcPts val="1000"/>
              </a:spcAft>
            </a:pPr>
            <a:endParaRPr lang="en-IE" kern="100">
              <a:latin typeface="Calibri"/>
              <a:ea typeface="Calibri"/>
              <a:cs typeface="Calibri"/>
            </a:endParaRPr>
          </a:p>
          <a:p>
            <a:pPr>
              <a:lnSpc>
                <a:spcPct val="115000"/>
              </a:lnSpc>
              <a:spcAft>
                <a:spcPts val="1000"/>
              </a:spcAft>
            </a:pPr>
            <a:r>
              <a:rPr lang="en-IE" sz="1200" kern="100">
                <a:effectLst/>
                <a:latin typeface="Calibri"/>
                <a:ea typeface="Calibri" panose="020F0502020204030204" pitchFamily="34" charset="0"/>
                <a:cs typeface="Calibri"/>
              </a:rPr>
              <a:t>Its origin </a:t>
            </a:r>
            <a:r>
              <a:rPr lang="en-IE" sz="1200" b="1" kern="100">
                <a:effectLst/>
                <a:latin typeface="Calibri"/>
                <a:ea typeface="Calibri" panose="020F0502020204030204" pitchFamily="34" charset="0"/>
                <a:cs typeface="Calibri"/>
              </a:rPr>
              <a:t>can come from actors inside the EU</a:t>
            </a:r>
            <a:r>
              <a:rPr lang="en-IE" sz="1200" kern="100">
                <a:effectLst/>
                <a:latin typeface="Calibri"/>
                <a:ea typeface="Calibri" panose="020F0502020204030204" pitchFamily="34" charset="0"/>
                <a:cs typeface="Calibri"/>
              </a:rPr>
              <a:t> or from </a:t>
            </a:r>
            <a:r>
              <a:rPr lang="en-IE" sz="1200" b="1" kern="100">
                <a:effectLst/>
                <a:latin typeface="Calibri"/>
                <a:ea typeface="Calibri" panose="020F0502020204030204" pitchFamily="34" charset="0"/>
                <a:cs typeface="Calibri"/>
              </a:rPr>
              <a:t>foreign actors</a:t>
            </a:r>
            <a:r>
              <a:rPr lang="en-IE" sz="1200" kern="100">
                <a:effectLst/>
                <a:latin typeface="Calibri"/>
                <a:ea typeface="Calibri" panose="020F0502020204030204" pitchFamily="34" charset="0"/>
                <a:cs typeface="Calibri"/>
              </a:rPr>
              <a:t> in the shape of </a:t>
            </a:r>
            <a:r>
              <a:rPr lang="en-IE" sz="1200" b="1" u="sng" kern="100">
                <a:solidFill>
                  <a:srgbClr val="0000FF"/>
                </a:solidFill>
                <a:effectLst/>
                <a:latin typeface="Calibri"/>
                <a:ea typeface="Calibri" panose="020F0502020204030204" pitchFamily="34" charset="0"/>
                <a:cs typeface="Calibri"/>
                <a:hlinkClick r:id="rId3"/>
              </a:rPr>
              <a:t>Foreign Information Manipulation and Interference (FIMI)</a:t>
            </a:r>
            <a:r>
              <a:rPr lang="en-IE" sz="1200" b="1" kern="100">
                <a:effectLst/>
                <a:latin typeface="Calibri"/>
                <a:ea typeface="Calibri" panose="020F0502020204030204" pitchFamily="34" charset="0"/>
                <a:cs typeface="Calibri"/>
              </a:rPr>
              <a:t>.</a:t>
            </a:r>
            <a:endParaRPr lang="en-IE" sz="1200" b="1" kern="100">
              <a:effectLst/>
              <a:latin typeface="Calibri" panose="020F0502020204030204" pitchFamily="34" charset="0"/>
              <a:ea typeface="Calibri" panose="020F0502020204030204" pitchFamily="34" charset="0"/>
              <a:cs typeface="Calibri"/>
            </a:endParaRPr>
          </a:p>
          <a:p>
            <a:pPr>
              <a:lnSpc>
                <a:spcPct val="115000"/>
              </a:lnSpc>
              <a:spcAft>
                <a:spcPts val="1000"/>
              </a:spcAft>
            </a:pPr>
            <a:r>
              <a:rPr lang="en-IE" sz="1200" kern="100">
                <a:effectLst/>
                <a:latin typeface="Calibri"/>
                <a:ea typeface="Calibri" panose="020F0502020204030204" pitchFamily="34" charset="0"/>
                <a:cs typeface="Calibri"/>
              </a:rPr>
              <a:t>Disinformation does not need to be completely fake or fabricated. Manipulation can take many forms. Often it relies on presenting information or content out of context, accompanying them with a misleading headline or photo or presenting real content as something it is not.</a:t>
            </a:r>
            <a:endParaRPr lang="en-IE" sz="1200" kern="100">
              <a:effectLst/>
              <a:latin typeface="Calibri" panose="020F0502020204030204" pitchFamily="34" charset="0"/>
              <a:ea typeface="Calibri" panose="020F0502020204030204" pitchFamily="34" charset="0"/>
              <a:cs typeface="Calibri"/>
            </a:endParaRPr>
          </a:p>
          <a:p>
            <a:pPr>
              <a:lnSpc>
                <a:spcPct val="115000"/>
              </a:lnSpc>
              <a:spcAft>
                <a:spcPts val="1000"/>
              </a:spcAft>
            </a:pPr>
            <a:endParaRPr lang="en-GB" kern="100">
              <a:latin typeface="Calibri"/>
              <a:ea typeface="Calibri"/>
              <a:cs typeface="Calibri"/>
            </a:endParaRPr>
          </a:p>
          <a:p>
            <a:pPr>
              <a:lnSpc>
                <a:spcPct val="114999"/>
              </a:lnSpc>
              <a:spcAft>
                <a:spcPts val="1000"/>
              </a:spcAft>
            </a:pPr>
            <a:r>
              <a:rPr lang="en-GB" sz="1200" kern="100">
                <a:effectLst/>
                <a:latin typeface="Calibri"/>
                <a:ea typeface="Calibri"/>
                <a:cs typeface="Calibri"/>
              </a:rPr>
              <a:t>Disinformation can be a threat to society because it can undermine democracy, distort democratic debate, polarise society and make it difficult for citizens to make their democratic choice free from interference and manipulation.</a:t>
            </a:r>
          </a:p>
          <a:p>
            <a:pPr marL="342900" indent="-342900">
              <a:lnSpc>
                <a:spcPct val="115000"/>
              </a:lnSpc>
              <a:spcAft>
                <a:spcPts val="1000"/>
              </a:spcAft>
              <a:buFont typeface="Arial" panose="020B0604020202020204" pitchFamily="34" charset="0"/>
              <a:buChar char="•"/>
            </a:pPr>
            <a:endParaRPr lang="en-GB" kern="100">
              <a:latin typeface="Calibri"/>
              <a:ea typeface="Calibri"/>
              <a:cs typeface="Calibri"/>
            </a:endParaRPr>
          </a:p>
          <a:p>
            <a:pPr>
              <a:lnSpc>
                <a:spcPct val="114999"/>
              </a:lnSpc>
              <a:spcAft>
                <a:spcPts val="1000"/>
              </a:spcAft>
            </a:pPr>
            <a:r>
              <a:rPr lang="en-GB" sz="1200" kern="100">
                <a:effectLst/>
                <a:latin typeface="Calibri"/>
                <a:ea typeface="Calibri"/>
                <a:cs typeface="Calibri"/>
              </a:rPr>
              <a:t>Disinformation is distinct from the </a:t>
            </a:r>
            <a:r>
              <a:rPr lang="en-GB" sz="1200" b="1" kern="100">
                <a:effectLst/>
                <a:latin typeface="Calibri"/>
                <a:ea typeface="Calibri"/>
                <a:cs typeface="Calibri"/>
              </a:rPr>
              <a:t>expression of opinions</a:t>
            </a:r>
            <a:r>
              <a:rPr lang="en-GB" sz="1200" kern="100">
                <a:effectLst/>
                <a:latin typeface="Calibri"/>
                <a:ea typeface="Calibri"/>
                <a:cs typeface="Calibri"/>
              </a:rPr>
              <a:t> which is at the heart of our democratic societies.</a:t>
            </a:r>
            <a:r>
              <a:rPr lang="en-GB" kern="100">
                <a:latin typeface="Calibri"/>
                <a:ea typeface="Calibri"/>
                <a:cs typeface="Calibri"/>
              </a:rPr>
              <a:t> </a:t>
            </a:r>
            <a:endParaRPr lang="en-GB"/>
          </a:p>
          <a:p>
            <a:pPr>
              <a:lnSpc>
                <a:spcPct val="115000"/>
              </a:lnSpc>
              <a:spcAft>
                <a:spcPts val="1000"/>
              </a:spcAft>
            </a:pPr>
            <a:endParaRPr lang="en-GB" kern="100">
              <a:latin typeface="Calibri"/>
              <a:ea typeface="Calibri"/>
              <a:cs typeface="Calibri"/>
            </a:endParaRPr>
          </a:p>
          <a:p>
            <a:pPr>
              <a:lnSpc>
                <a:spcPct val="114999"/>
              </a:lnSpc>
              <a:spcAft>
                <a:spcPts val="1000"/>
              </a:spcAft>
            </a:pPr>
            <a:r>
              <a:rPr lang="en-GB" sz="1200" kern="100">
                <a:effectLst/>
                <a:latin typeface="Calibri"/>
                <a:ea typeface="Calibri"/>
                <a:cs typeface="Calibri"/>
              </a:rPr>
              <a:t>Disinformation is also distinct from mere </a:t>
            </a:r>
            <a:r>
              <a:rPr lang="en-GB" sz="1200" b="1" kern="100">
                <a:effectLst/>
                <a:latin typeface="Calibri"/>
                <a:ea typeface="Calibri"/>
                <a:cs typeface="Calibri"/>
              </a:rPr>
              <a:t>misinformation </a:t>
            </a:r>
            <a:r>
              <a:rPr lang="en-GB" sz="1200" kern="100">
                <a:effectLst/>
                <a:latin typeface="Calibri"/>
                <a:ea typeface="Calibri"/>
                <a:cs typeface="Calibri"/>
              </a:rPr>
              <a:t>where false or misleading content is shared without harmful intent, even if the effects can still be harmful.</a:t>
            </a:r>
            <a:endParaRPr lang="en-IE" sz="1200" kern="100">
              <a:effectLst/>
              <a:latin typeface="Calibri"/>
              <a:ea typeface="Calibri"/>
              <a:cs typeface="Calibri"/>
            </a:endParaRPr>
          </a:p>
          <a:p>
            <a:pPr marL="342900" indent="-342900">
              <a:lnSpc>
                <a:spcPct val="115000"/>
              </a:lnSpc>
              <a:spcAft>
                <a:spcPts val="1000"/>
              </a:spcAft>
              <a:buFont typeface="Arial" panose="020B0604020202020204" pitchFamily="34" charset="0"/>
              <a:buChar char="•"/>
            </a:pPr>
            <a:endParaRPr lang="en-IE" sz="1200" kern="100">
              <a:effectLst/>
              <a:latin typeface="Calibri"/>
              <a:ea typeface="Calibri" panose="020F0502020204030204" pitchFamily="34" charset="0"/>
              <a:cs typeface="Times New Roman"/>
            </a:endParaRPr>
          </a:p>
          <a:p>
            <a:endParaRPr lang="en-IE" sz="1200"/>
          </a:p>
        </p:txBody>
      </p:sp>
      <p:sp>
        <p:nvSpPr>
          <p:cNvPr id="4" name="Slide Number Placeholder 3"/>
          <p:cNvSpPr>
            <a:spLocks noGrp="1"/>
          </p:cNvSpPr>
          <p:nvPr>
            <p:ph type="sldNum" sz="quarter" idx="5"/>
          </p:nvPr>
        </p:nvSpPr>
        <p:spPr/>
        <p:txBody>
          <a:bodyPr/>
          <a:lstStyle/>
          <a:p>
            <a:fld id="{60AEB12B-762D-4A81-ABB4-D122587ADB9A}" type="slidenum">
              <a:rPr lang="en-IE" smtClean="0"/>
              <a:t>17</a:t>
            </a:fld>
            <a:endParaRPr lang="en-IE"/>
          </a:p>
        </p:txBody>
      </p:sp>
    </p:spTree>
    <p:extLst>
      <p:ext uri="{BB962C8B-B14F-4D97-AF65-F5344CB8AC3E}">
        <p14:creationId xmlns:p14="http://schemas.microsoft.com/office/powerpoint/2010/main" val="24699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Aft>
                <a:spcPts val="1000"/>
              </a:spcAft>
              <a:buFont typeface="Arial"/>
              <a:buChar char="•"/>
            </a:pPr>
            <a:r>
              <a:rPr lang="en-GB" sz="1200" kern="100">
                <a:effectLst/>
                <a:latin typeface="Calibri"/>
                <a:ea typeface="Calibri"/>
                <a:cs typeface="Calibri"/>
              </a:rPr>
              <a:t>We have a </a:t>
            </a:r>
            <a:r>
              <a:rPr lang="en-GB" sz="1200" b="1" kern="100">
                <a:effectLst/>
                <a:latin typeface="Calibri"/>
                <a:ea typeface="Calibri"/>
                <a:cs typeface="Calibri"/>
              </a:rPr>
              <a:t>legal framework and regulation </a:t>
            </a:r>
            <a:r>
              <a:rPr lang="en-GB" sz="1200" kern="100">
                <a:effectLst/>
                <a:latin typeface="Calibri"/>
                <a:ea typeface="Calibri"/>
                <a:cs typeface="Calibri"/>
              </a:rPr>
              <a:t>in place and are using it (Digital Services Act, Code of Practice on Disinformation, etc.). </a:t>
            </a:r>
            <a:r>
              <a:rPr lang="en-GB" kern="100">
                <a:latin typeface="Calibri"/>
                <a:ea typeface="Calibri"/>
                <a:cs typeface="Calibri"/>
              </a:rPr>
              <a:t>For </a:t>
            </a:r>
            <a:r>
              <a:rPr lang="en-GB" b="1" kern="100">
                <a:latin typeface="Calibri"/>
                <a:ea typeface="Calibri"/>
                <a:cs typeface="Calibri"/>
              </a:rPr>
              <a:t>details </a:t>
            </a:r>
            <a:r>
              <a:rPr lang="en-GB" kern="100">
                <a:latin typeface="Calibri"/>
                <a:ea typeface="Calibri"/>
                <a:cs typeface="Calibri"/>
              </a:rPr>
              <a:t>see the notes of slide "How does the EU ensure free and fair elections".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a:buChar char="•"/>
            </a:pPr>
            <a:r>
              <a:rPr lang="en-GB" sz="1200" kern="100">
                <a:effectLst/>
                <a:latin typeface="Calibri"/>
                <a:ea typeface="Calibri"/>
                <a:cs typeface="Calibri"/>
              </a:rPr>
              <a:t>We are </a:t>
            </a:r>
            <a:r>
              <a:rPr lang="en-GB" sz="1200" b="1" kern="100">
                <a:effectLst/>
                <a:latin typeface="Calibri"/>
                <a:ea typeface="Calibri"/>
                <a:cs typeface="Calibri"/>
              </a:rPr>
              <a:t>working closely with social media platforms</a:t>
            </a:r>
            <a:r>
              <a:rPr lang="en-GB" sz="1200" kern="100">
                <a:effectLst/>
                <a:latin typeface="Calibri"/>
                <a:ea typeface="Calibri"/>
                <a:cs typeface="Calibri"/>
              </a:rPr>
              <a:t> to ensure that they take their responsibility and obligations seriously.</a:t>
            </a:r>
            <a:endParaRPr lang="en-IE" sz="1200" kern="100">
              <a:effectLst/>
              <a:latin typeface="Calibri"/>
              <a:ea typeface="Calibri"/>
              <a:cs typeface="Calibri"/>
            </a:endParaRPr>
          </a:p>
          <a:p>
            <a:pPr marL="285750" indent="-285750">
              <a:lnSpc>
                <a:spcPct val="115000"/>
              </a:lnSpc>
              <a:spcAft>
                <a:spcPts val="1000"/>
              </a:spcAft>
              <a:buFont typeface="Arial"/>
              <a:buChar char="•"/>
            </a:pPr>
            <a:r>
              <a:rPr lang="en-GB" sz="1200" kern="100">
                <a:effectLst/>
                <a:latin typeface="Calibri" panose="020F0502020204030204" pitchFamily="34" charset="0"/>
                <a:ea typeface="Calibri" panose="020F0502020204030204" pitchFamily="34" charset="0"/>
                <a:cs typeface="Times New Roman" panose="02020603050405020304" pitchFamily="18" charset="0"/>
              </a:rPr>
              <a:t>The EU institutions and member states have established tools and structures that allow us to </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monitor, detect and fight </a:t>
            </a:r>
            <a:r>
              <a:rPr lang="en-GB" sz="1200" kern="100">
                <a:effectLst/>
                <a:latin typeface="Calibri" panose="020F0502020204030204" pitchFamily="34" charset="0"/>
                <a:ea typeface="Calibri" panose="020F0502020204030204" pitchFamily="34" charset="0"/>
                <a:cs typeface="Times New Roman" panose="02020603050405020304" pitchFamily="18" charset="0"/>
              </a:rPr>
              <a:t>disinformation and foreign interference and information manipulation. </a:t>
            </a:r>
          </a:p>
          <a:p>
            <a:pPr marL="285750" indent="-285750">
              <a:lnSpc>
                <a:spcPct val="115000"/>
              </a:lnSpc>
              <a:spcAft>
                <a:spcPts val="1000"/>
              </a:spcAft>
              <a:buFont typeface="Arial"/>
              <a:buChar char="•"/>
            </a:pPr>
            <a:r>
              <a:rPr lang="en-GB" sz="1200" b="1" kern="100">
                <a:effectLst/>
                <a:latin typeface="Calibri" panose="020F0502020204030204" pitchFamily="34" charset="0"/>
                <a:ea typeface="Calibri" panose="020F0502020204030204" pitchFamily="34" charset="0"/>
                <a:cs typeface="Times New Roman" panose="02020603050405020304" pitchFamily="18" charset="0"/>
              </a:rPr>
              <a:t>We do not hesitate to act against Foreign Information Manipulation and Interference (FIMI), </a:t>
            </a:r>
          </a:p>
          <a:p>
            <a:pPr marL="742950" lvl="1" indent="-285750">
              <a:lnSpc>
                <a:spcPct val="115000"/>
              </a:lnSpc>
              <a:spcAft>
                <a:spcPts val="1000"/>
              </a:spcAft>
              <a:buFont typeface="Arial"/>
              <a:buChar char="•"/>
            </a:pPr>
            <a:r>
              <a:rPr lang="en-GB" sz="1200" kern="100">
                <a:effectLst/>
                <a:latin typeface="Calibri"/>
                <a:ea typeface="Calibri"/>
                <a:cs typeface="Calibri"/>
              </a:rPr>
              <a:t>For example by </a:t>
            </a:r>
            <a:r>
              <a:rPr lang="en-GB" sz="1200" b="1" kern="100">
                <a:effectLst/>
                <a:latin typeface="Calibri"/>
                <a:ea typeface="Calibri"/>
                <a:cs typeface="Calibri"/>
              </a:rPr>
              <a:t>exposing the underlying mechanisms and over 16 k case</a:t>
            </a:r>
            <a:r>
              <a:rPr lang="en-GB" sz="1200" kern="100">
                <a:effectLst/>
                <a:latin typeface="Calibri"/>
                <a:ea typeface="Calibri"/>
                <a:cs typeface="Calibri"/>
              </a:rPr>
              <a:t>s, by suspending the Russia Today/Sputnik and other outlets that Russia uses in its war against Ukraine; we are exchanging information and act through the European External Action Service’s Rapid Alert System; we cooperate with international partners, etc.)</a:t>
            </a:r>
            <a:endParaRPr lang="en-IE" sz="1200" kern="100">
              <a:effectLst/>
              <a:latin typeface="Calibri"/>
              <a:ea typeface="Calibri"/>
              <a:cs typeface="Calibri"/>
            </a:endParaRPr>
          </a:p>
          <a:p>
            <a:pPr marL="742950" lvl="1" indent="-285750">
              <a:lnSpc>
                <a:spcPct val="115000"/>
              </a:lnSpc>
              <a:spcAft>
                <a:spcPts val="1000"/>
              </a:spcAft>
              <a:buFont typeface="Arial"/>
              <a:buChar char="•"/>
            </a:pPr>
            <a:r>
              <a:rPr lang="en-GB" sz="1200" kern="100">
                <a:effectLst/>
                <a:latin typeface="Calibri" panose="020F0502020204030204" pitchFamily="34" charset="0"/>
                <a:ea typeface="Calibri" panose="020F0502020204030204" pitchFamily="34" charset="0"/>
                <a:cs typeface="Times New Roman" panose="02020603050405020304" pitchFamily="18" charset="0"/>
              </a:rPr>
              <a:t>We are </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building resilience and raise awareness </a:t>
            </a:r>
            <a:r>
              <a:rPr lang="en-GB" sz="1200" kern="100">
                <a:effectLst/>
                <a:latin typeface="Calibri" panose="020F0502020204030204" pitchFamily="34" charset="0"/>
                <a:ea typeface="Calibri" panose="020F0502020204030204" pitchFamily="34" charset="0"/>
                <a:cs typeface="Times New Roman" panose="02020603050405020304" pitchFamily="18" charset="0"/>
              </a:rPr>
              <a:t>through media literacy initiatives, work with fact-checkers, the European Digital Media Observatory and put out materials for pupils and teachers.</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a:buChar char="•"/>
            </a:pPr>
            <a:r>
              <a:rPr lang="en-GB" sz="1200" kern="100">
                <a:effectLst/>
                <a:latin typeface="Calibri" panose="020F0502020204030204" pitchFamily="34" charset="0"/>
                <a:ea typeface="Calibri" panose="020F0502020204030204" pitchFamily="34" charset="0"/>
                <a:cs typeface="Times New Roman" panose="02020603050405020304" pitchFamily="18" charset="0"/>
              </a:rPr>
              <a:t>We are </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communicating upfront </a:t>
            </a:r>
            <a:r>
              <a:rPr lang="en-GB" sz="1200" kern="100">
                <a:effectLst/>
                <a:latin typeface="Calibri" panose="020F0502020204030204" pitchFamily="34" charset="0"/>
                <a:ea typeface="Calibri" panose="020F0502020204030204" pitchFamily="34" charset="0"/>
                <a:cs typeface="Times New Roman" panose="02020603050405020304" pitchFamily="18" charset="0"/>
              </a:rPr>
              <a:t>with factual communication and </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debunk false information </a:t>
            </a:r>
            <a:r>
              <a:rPr lang="en-GB" sz="1200" kern="100">
                <a:effectLst/>
                <a:latin typeface="Calibri" panose="020F0502020204030204" pitchFamily="34" charset="0"/>
                <a:ea typeface="Calibri" panose="020F0502020204030204" pitchFamily="34" charset="0"/>
                <a:cs typeface="Times New Roman" panose="02020603050405020304" pitchFamily="18" charset="0"/>
              </a:rPr>
              <a:t>about the EU and EU policies.</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18</a:t>
            </a:fld>
            <a:endParaRPr lang="en-IE"/>
          </a:p>
        </p:txBody>
      </p:sp>
    </p:spTree>
    <p:extLst>
      <p:ext uri="{BB962C8B-B14F-4D97-AF65-F5344CB8AC3E}">
        <p14:creationId xmlns:p14="http://schemas.microsoft.com/office/powerpoint/2010/main" val="311763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sz="1200" b="1">
                <a:latin typeface="+mn-lt"/>
              </a:rPr>
              <a:t>What can </a:t>
            </a:r>
            <a:r>
              <a:rPr lang="en-US" sz="1200" b="1" i="0">
                <a:latin typeface="+mn-lt"/>
              </a:rPr>
              <a:t>you</a:t>
            </a:r>
            <a:r>
              <a:rPr lang="en-US" sz="1200" b="1">
                <a:latin typeface="+mn-lt"/>
              </a:rPr>
              <a:t> do against disinformation?</a:t>
            </a:r>
            <a:endParaRPr lang="en-IE" sz="1200" b="1" kern="100">
              <a:effectLst/>
              <a:latin typeface="+mn-lt"/>
              <a:ea typeface="Calibri" panose="020F0502020204030204" pitchFamily="34" charset="0"/>
              <a:cs typeface="Calibri"/>
            </a:endParaRPr>
          </a:p>
          <a:p>
            <a:pPr>
              <a:lnSpc>
                <a:spcPct val="115000"/>
              </a:lnSpc>
              <a:spcAft>
                <a:spcPts val="1000"/>
              </a:spcAft>
            </a:pPr>
            <a:endParaRPr lang="en-IE" sz="1200" kern="100">
              <a:effectLst/>
              <a:latin typeface="+mn-lt"/>
              <a:ea typeface="Calibri" panose="020F0502020204030204" pitchFamily="34" charset="0"/>
              <a:cs typeface="Calibri"/>
            </a:endParaRPr>
          </a:p>
          <a:p>
            <a:pPr>
              <a:lnSpc>
                <a:spcPct val="115000"/>
              </a:lnSpc>
              <a:spcAft>
                <a:spcPts val="1000"/>
              </a:spcAft>
            </a:pPr>
            <a:r>
              <a:rPr lang="en-IE" sz="1200" b="1" kern="100">
                <a:effectLst/>
                <a:latin typeface="+mn-lt"/>
                <a:ea typeface="Calibri" panose="020F0502020204030204" pitchFamily="34" charset="0"/>
                <a:cs typeface="Calibri"/>
              </a:rPr>
              <a:t>Think before you share!</a:t>
            </a:r>
            <a:r>
              <a:rPr lang="en-IE" sz="1200" b="1" kern="100">
                <a:latin typeface="+mn-lt"/>
                <a:ea typeface="Calibri" panose="020F0502020204030204" pitchFamily="34" charset="0"/>
                <a:cs typeface="Calibri"/>
              </a:rPr>
              <a:t> </a:t>
            </a:r>
          </a:p>
          <a:p>
            <a:pPr>
              <a:lnSpc>
                <a:spcPct val="115000"/>
              </a:lnSpc>
              <a:spcAft>
                <a:spcPts val="1000"/>
              </a:spcAft>
            </a:pPr>
            <a:r>
              <a:rPr lang="en-IE" sz="1200" kern="100">
                <a:effectLst/>
                <a:latin typeface="+mn-lt"/>
                <a:ea typeface="Calibri" panose="020F0502020204030204" pitchFamily="34" charset="0"/>
                <a:cs typeface="Calibri"/>
              </a:rPr>
              <a:t>Disinformation is fuelled by people pushing the share or like button too fast and maybe without having even read what they are about to share.</a:t>
            </a:r>
          </a:p>
          <a:p>
            <a:pPr>
              <a:lnSpc>
                <a:spcPct val="115000"/>
              </a:lnSpc>
              <a:spcAft>
                <a:spcPts val="1000"/>
              </a:spcAft>
            </a:pPr>
            <a:endParaRPr lang="en-IE" sz="1200" kern="100">
              <a:latin typeface="+mn-lt"/>
              <a:ea typeface="Calibri" panose="020F0502020204030204" pitchFamily="34" charset="0"/>
              <a:cs typeface="Calibri"/>
            </a:endParaRPr>
          </a:p>
          <a:p>
            <a:pPr>
              <a:lnSpc>
                <a:spcPct val="114999"/>
              </a:lnSpc>
              <a:spcAft>
                <a:spcPts val="1000"/>
              </a:spcAft>
            </a:pPr>
            <a:r>
              <a:rPr lang="en-IE" sz="1200" kern="100">
                <a:effectLst/>
                <a:latin typeface="+mn-lt"/>
                <a:ea typeface="Calibri" panose="020F0502020204030204" pitchFamily="34" charset="0"/>
                <a:cs typeface="Calibri"/>
              </a:rPr>
              <a:t>Disinformation often relies on one of these techniques to convince people to share it:</a:t>
            </a:r>
            <a:endParaRPr lang="en-IE" sz="1200">
              <a:latin typeface="+mn-lt"/>
            </a:endParaRPr>
          </a:p>
          <a:p>
            <a:pPr marL="342900" lvl="0"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it triggers strong feelings - such as anger, outrage, fear or greed;</a:t>
            </a:r>
          </a:p>
          <a:p>
            <a:pPr marL="342900" lvl="0"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it is very polarising;</a:t>
            </a:r>
          </a:p>
          <a:p>
            <a:pPr marL="342900" lvl="0"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it seems ”too good or too bad to be true”.</a:t>
            </a:r>
            <a:endParaRPr lang="en-IE" sz="1200" kern="100">
              <a:latin typeface="+mn-lt"/>
              <a:ea typeface="Calibri" panose="020F0502020204030204" pitchFamily="34" charset="0"/>
              <a:cs typeface="Calibri"/>
            </a:endParaRPr>
          </a:p>
          <a:p>
            <a:pPr>
              <a:lnSpc>
                <a:spcPct val="114999"/>
              </a:lnSpc>
              <a:spcAft>
                <a:spcPts val="1000"/>
              </a:spcAft>
              <a:buSzPts val="1000"/>
            </a:pPr>
            <a:endParaRPr lang="en-IE" sz="1200" kern="100">
              <a:latin typeface="+mn-lt"/>
              <a:ea typeface="Calibri" panose="020F0502020204030204" pitchFamily="34" charset="0"/>
              <a:cs typeface="Calibri"/>
            </a:endParaRPr>
          </a:p>
          <a:p>
            <a:pPr>
              <a:lnSpc>
                <a:spcPct val="115000"/>
              </a:lnSpc>
              <a:spcAft>
                <a:spcPts val="1000"/>
              </a:spcAft>
            </a:pPr>
            <a:r>
              <a:rPr lang="en-IE" sz="1200" kern="100">
                <a:effectLst/>
                <a:latin typeface="+mn-lt"/>
                <a:ea typeface="Calibri" panose="020F0502020204030204" pitchFamily="34" charset="0"/>
                <a:cs typeface="Calibri"/>
              </a:rPr>
              <a:t>Therefore, </a:t>
            </a:r>
            <a:r>
              <a:rPr lang="en-IE" sz="1200" b="1" kern="100">
                <a:effectLst/>
                <a:latin typeface="+mn-lt"/>
                <a:ea typeface="Calibri" panose="020F0502020204030204" pitchFamily="34" charset="0"/>
                <a:cs typeface="Calibri"/>
              </a:rPr>
              <a:t>before you share anything:</a:t>
            </a:r>
            <a:r>
              <a:rPr lang="en-IE" sz="1200" kern="100">
                <a:latin typeface="+mn-lt"/>
                <a:ea typeface="Calibri" panose="020F0502020204030204" pitchFamily="34" charset="0"/>
                <a:cs typeface="Calibri"/>
              </a:rPr>
              <a:t> </a:t>
            </a:r>
            <a:endParaRPr lang="en-IE" sz="1200" kern="100">
              <a:effectLst/>
              <a:latin typeface="+mn-lt"/>
              <a:ea typeface="Calibri" panose="020F0502020204030204" pitchFamily="34" charset="0"/>
              <a:cs typeface="Calibri"/>
            </a:endParaRPr>
          </a:p>
          <a:p>
            <a:pPr marL="285750" indent="-285750">
              <a:lnSpc>
                <a:spcPct val="115000"/>
              </a:lnSpc>
              <a:buFont typeface="Arial"/>
              <a:buChar char="•"/>
            </a:pPr>
            <a:r>
              <a:rPr lang="en-IE" sz="1200" kern="100">
                <a:effectLst/>
                <a:latin typeface="+mn-lt"/>
                <a:ea typeface="Calibri" panose="020F0502020204030204" pitchFamily="34" charset="0"/>
                <a:cs typeface="Calibri"/>
              </a:rPr>
              <a:t>question your own biases,</a:t>
            </a:r>
            <a:r>
              <a:rPr lang="en-IE" sz="1200" kern="100">
                <a:latin typeface="+mn-lt"/>
                <a:ea typeface="Calibri" panose="020F0502020204030204" pitchFamily="34" charset="0"/>
                <a:cs typeface="Calibri"/>
              </a:rPr>
              <a:t> </a:t>
            </a:r>
            <a:endParaRPr lang="en-IE" sz="1200" kern="100">
              <a:effectLst/>
              <a:latin typeface="+mn-lt"/>
              <a:ea typeface="Calibri" panose="020F0502020204030204" pitchFamily="34" charset="0"/>
              <a:cs typeface="Calibri"/>
            </a:endParaRPr>
          </a:p>
          <a:p>
            <a:pPr marL="285750" lvl="0" indent="-285750">
              <a:lnSpc>
                <a:spcPct val="115000"/>
              </a:lnSpc>
              <a:buFont typeface="Arial"/>
              <a:buChar char="•"/>
            </a:pPr>
            <a:r>
              <a:rPr lang="en-IE" sz="1200" kern="100">
                <a:effectLst/>
                <a:latin typeface="+mn-lt"/>
                <a:ea typeface="Calibri" panose="020F0502020204030204" pitchFamily="34" charset="0"/>
                <a:cs typeface="Calibri"/>
              </a:rPr>
              <a:t>check the entire content, the media outlet, the URL, the author</a:t>
            </a:r>
          </a:p>
          <a:p>
            <a:pPr marL="285750" lvl="0" indent="-285750">
              <a:lnSpc>
                <a:spcPct val="115000"/>
              </a:lnSpc>
              <a:spcAft>
                <a:spcPts val="1000"/>
              </a:spcAft>
              <a:buFont typeface="Arial"/>
              <a:buChar char="•"/>
            </a:pPr>
            <a:r>
              <a:rPr lang="en-IE" sz="1200" kern="100">
                <a:effectLst/>
                <a:latin typeface="+mn-lt"/>
                <a:ea typeface="Calibri" panose="020F0502020204030204" pitchFamily="34" charset="0"/>
                <a:cs typeface="Calibri"/>
              </a:rPr>
              <a:t>Look at the context (publication date, sources)</a:t>
            </a:r>
          </a:p>
          <a:p>
            <a:pPr marL="285750" indent="-285750">
              <a:lnSpc>
                <a:spcPct val="114999"/>
              </a:lnSpc>
              <a:spcAft>
                <a:spcPts val="1000"/>
              </a:spcAft>
              <a:buFont typeface="Arial"/>
              <a:buChar char="•"/>
            </a:pPr>
            <a:endParaRPr lang="en-IE" sz="1200" kern="100">
              <a:latin typeface="+mn-lt"/>
              <a:ea typeface="Calibri" panose="020F0502020204030204" pitchFamily="34" charset="0"/>
              <a:cs typeface="Calibri"/>
            </a:endParaRPr>
          </a:p>
          <a:p>
            <a:pPr>
              <a:lnSpc>
                <a:spcPct val="115000"/>
              </a:lnSpc>
              <a:spcAft>
                <a:spcPts val="1000"/>
              </a:spcAft>
            </a:pPr>
            <a:r>
              <a:rPr lang="en-IE" sz="1200" kern="100">
                <a:effectLst/>
                <a:latin typeface="+mn-lt"/>
                <a:ea typeface="Calibri" panose="020F0502020204030204" pitchFamily="34" charset="0"/>
                <a:cs typeface="Calibri"/>
              </a:rPr>
              <a:t>And </a:t>
            </a:r>
            <a:r>
              <a:rPr lang="en-IE" sz="1200" b="1" kern="100">
                <a:effectLst/>
                <a:latin typeface="+mn-lt"/>
                <a:ea typeface="Calibri" panose="020F0502020204030204" pitchFamily="34" charset="0"/>
                <a:cs typeface="Calibri"/>
              </a:rPr>
              <a:t>keep yourself informed about the elections and the EU through reliable and verified sources.</a:t>
            </a:r>
          </a:p>
          <a:p>
            <a:pPr>
              <a:lnSpc>
                <a:spcPct val="114999"/>
              </a:lnSpc>
              <a:spcAft>
                <a:spcPts val="1000"/>
              </a:spcAft>
            </a:pPr>
            <a:endParaRPr lang="en-IE" sz="1200" kern="100">
              <a:effectLst/>
              <a:latin typeface="+mn-lt"/>
              <a:ea typeface="Calibri" panose="020F0502020204030204" pitchFamily="34" charset="0"/>
              <a:cs typeface="Calibri"/>
            </a:endParaRPr>
          </a:p>
          <a:p>
            <a:br>
              <a:rPr lang="en-GB" sz="1200" b="1">
                <a:effectLst/>
                <a:latin typeface="+mn-lt"/>
                <a:ea typeface="Calibri" panose="020F0502020204030204" pitchFamily="34" charset="0"/>
                <a:cs typeface="Calibri"/>
              </a:rPr>
            </a:br>
            <a:endParaRPr lang="en-IE" sz="1200">
              <a:latin typeface="+mn-lt"/>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19</a:t>
            </a:fld>
            <a:endParaRPr lang="en-IE"/>
          </a:p>
        </p:txBody>
      </p:sp>
    </p:spTree>
    <p:extLst>
      <p:ext uri="{BB962C8B-B14F-4D97-AF65-F5344CB8AC3E}">
        <p14:creationId xmlns:p14="http://schemas.microsoft.com/office/powerpoint/2010/main" val="3948577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spcAft>
                <a:spcPts val="1000"/>
              </a:spcAft>
            </a:pPr>
            <a:r>
              <a:rPr lang="en-US" sz="1200" b="1">
                <a:latin typeface="+mn-lt"/>
              </a:rPr>
              <a:t>What happens after the elections ? </a:t>
            </a:r>
            <a:endParaRPr lang="en-GB" sz="1200" b="1" kern="100">
              <a:latin typeface="+mn-lt"/>
              <a:ea typeface="Calibri" panose="020F0502020204030204" pitchFamily="34" charset="0"/>
              <a:cs typeface="Calibri"/>
            </a:endParaRPr>
          </a:p>
          <a:p>
            <a:pPr marL="285750" indent="-285750">
              <a:lnSpc>
                <a:spcPct val="114999"/>
              </a:lnSpc>
              <a:spcAft>
                <a:spcPts val="1000"/>
              </a:spcAft>
              <a:buFont typeface="Arial" panose="020B0604020202020204" pitchFamily="34" charset="0"/>
              <a:buChar char="•"/>
            </a:pPr>
            <a:r>
              <a:rPr lang="en-GB" kern="100">
                <a:ea typeface="Calibri"/>
                <a:cs typeface="Calibri"/>
              </a:rPr>
              <a:t>The elected MEPs will form </a:t>
            </a:r>
            <a:r>
              <a:rPr lang="en-GB" b="1" kern="100">
                <a:ea typeface="Calibri"/>
                <a:cs typeface="Calibri"/>
              </a:rPr>
              <a:t>political groups</a:t>
            </a:r>
            <a:r>
              <a:rPr lang="en-GB" kern="100">
                <a:ea typeface="Calibri"/>
                <a:cs typeface="Calibri"/>
              </a:rPr>
              <a:t>. </a:t>
            </a:r>
          </a:p>
          <a:p>
            <a:pPr marL="285750" indent="-285750">
              <a:lnSpc>
                <a:spcPct val="114999"/>
              </a:lnSpc>
              <a:spcAft>
                <a:spcPts val="1000"/>
              </a:spcAft>
              <a:buFont typeface="Arial" panose="020B0604020202020204" pitchFamily="34" charset="0"/>
              <a:buChar char="•"/>
            </a:pPr>
            <a:r>
              <a:rPr lang="en-GB" kern="100">
                <a:ea typeface="Calibri"/>
                <a:cs typeface="Calibri"/>
              </a:rPr>
              <a:t>At its first plenary session (mid-July), the new Parliament </a:t>
            </a:r>
            <a:r>
              <a:rPr lang="en-GB" b="1" kern="100">
                <a:ea typeface="Calibri"/>
                <a:cs typeface="Calibri"/>
              </a:rPr>
              <a:t>elects its President</a:t>
            </a:r>
            <a:r>
              <a:rPr lang="en-GB" kern="100">
                <a:ea typeface="Calibri"/>
                <a:cs typeface="Calibri"/>
              </a:rPr>
              <a:t>. </a:t>
            </a:r>
          </a:p>
          <a:p>
            <a:pPr marL="285750" indent="-285750">
              <a:lnSpc>
                <a:spcPct val="114999"/>
              </a:lnSpc>
              <a:spcAft>
                <a:spcPts val="1000"/>
              </a:spcAft>
              <a:buFont typeface="Arial" panose="020B0604020202020204" pitchFamily="34" charset="0"/>
              <a:buChar char="•"/>
            </a:pPr>
            <a:r>
              <a:rPr lang="en-GB" kern="100"/>
              <a:t>The </a:t>
            </a:r>
            <a:r>
              <a:rPr lang="en-GB" b="1" kern="100"/>
              <a:t>European Council</a:t>
            </a:r>
            <a:r>
              <a:rPr lang="en-GB" kern="100"/>
              <a:t> </a:t>
            </a:r>
            <a:r>
              <a:rPr lang="en-GB" b="1" kern="100"/>
              <a:t>proposes a candidate for Commission President</a:t>
            </a:r>
            <a:r>
              <a:rPr lang="en-GB" kern="100"/>
              <a:t>, taking into account the elections and after having held the appropriate consultations.</a:t>
            </a:r>
          </a:p>
          <a:p>
            <a:pPr marL="285750" indent="-285750">
              <a:lnSpc>
                <a:spcPct val="114999"/>
              </a:lnSpc>
              <a:spcAft>
                <a:spcPts val="1000"/>
              </a:spcAft>
              <a:buFont typeface="Arial" panose="020B0604020202020204" pitchFamily="34" charset="0"/>
              <a:buChar char="•"/>
            </a:pPr>
            <a:r>
              <a:rPr lang="en-GB" b="1" kern="100"/>
              <a:t>EP elects the new Commission President</a:t>
            </a:r>
            <a:r>
              <a:rPr lang="en-GB" kern="100"/>
              <a:t>. The </a:t>
            </a:r>
            <a:r>
              <a:rPr lang="en-GB" b="1" kern="100"/>
              <a:t>calendar </a:t>
            </a:r>
            <a:r>
              <a:rPr lang="en-GB" kern="100"/>
              <a:t>is decided by the future Conference of Presidents of the political groups.</a:t>
            </a:r>
          </a:p>
          <a:p>
            <a:pPr marL="285750" indent="-285750">
              <a:lnSpc>
                <a:spcPct val="114999"/>
              </a:lnSpc>
              <a:spcAft>
                <a:spcPts val="1000"/>
              </a:spcAft>
              <a:buFont typeface="Arial" panose="020B0604020202020204" pitchFamily="34" charset="0"/>
              <a:buChar char="•"/>
            </a:pPr>
            <a:r>
              <a:rPr lang="en-GB" b="1" kern="100"/>
              <a:t>EP examines Commissioners-designate</a:t>
            </a:r>
            <a:r>
              <a:rPr lang="en-GB" kern="100"/>
              <a:t> in so-called 'hearings' and approves the new Commission.</a:t>
            </a:r>
          </a:p>
          <a:p>
            <a:pPr>
              <a:lnSpc>
                <a:spcPct val="114999"/>
              </a:lnSpc>
              <a:spcAft>
                <a:spcPts val="1000"/>
              </a:spcAft>
            </a:pPr>
            <a:endParaRPr lang="en-GB" b="1" kern="100">
              <a:ea typeface="Calibri" panose="020F0502020204030204" pitchFamily="34" charset="0"/>
              <a:cs typeface="Calibri"/>
            </a:endParaRPr>
          </a:p>
          <a:p>
            <a:pPr>
              <a:lnSpc>
                <a:spcPct val="114999"/>
              </a:lnSpc>
              <a:spcAft>
                <a:spcPts val="1000"/>
              </a:spcAft>
            </a:pPr>
            <a:r>
              <a:rPr lang="en-GB" b="1" u="sng" kern="100">
                <a:ea typeface="Calibri"/>
                <a:cs typeface="Calibri"/>
              </a:rPr>
              <a:t>In more detail:</a:t>
            </a:r>
            <a:endParaRPr lang="en-GB" sz="1200" u="sng" kern="100">
              <a:latin typeface="+mn-lt"/>
              <a:ea typeface="Calibri"/>
              <a:cs typeface="Calibri"/>
            </a:endParaRPr>
          </a:p>
          <a:p>
            <a:pPr>
              <a:lnSpc>
                <a:spcPct val="114999"/>
              </a:lnSpc>
              <a:spcAft>
                <a:spcPts val="1000"/>
              </a:spcAft>
            </a:pPr>
            <a:endParaRPr lang="en-GB" b="1" u="sng" kern="100">
              <a:ea typeface="Calibri"/>
              <a:cs typeface="Calibri"/>
            </a:endParaRPr>
          </a:p>
          <a:p>
            <a:pPr>
              <a:lnSpc>
                <a:spcPct val="114999"/>
              </a:lnSpc>
              <a:spcAft>
                <a:spcPts val="1000"/>
              </a:spcAft>
            </a:pPr>
            <a:r>
              <a:rPr lang="en-GB" b="1" u="sng" kern="100">
                <a:ea typeface="Calibri"/>
                <a:cs typeface="Calibri"/>
              </a:rPr>
              <a:t>Election of the Commission President</a:t>
            </a:r>
          </a:p>
          <a:p>
            <a:pPr marL="285750" indent="-285750">
              <a:lnSpc>
                <a:spcPct val="114999"/>
              </a:lnSpc>
              <a:spcAft>
                <a:spcPts val="1000"/>
              </a:spcAft>
              <a:buFont typeface="Arial" panose="020B0604020202020204" pitchFamily="34" charset="0"/>
              <a:buChar char="•"/>
            </a:pPr>
            <a:r>
              <a:rPr lang="en-GB" kern="100">
                <a:ea typeface="Calibri"/>
                <a:cs typeface="Calibri"/>
              </a:rPr>
              <a:t>Article 17(7) of the Treaty on the European Union stipulates: </a:t>
            </a:r>
            <a:r>
              <a:rPr lang="en-GB" i="1" kern="100">
                <a:ea typeface="Calibri"/>
                <a:cs typeface="Calibri"/>
              </a:rPr>
              <a:t>"Taking into account the elections to the European Parliament and after having held the appropriate consultations, the </a:t>
            </a:r>
            <a:r>
              <a:rPr lang="en-GB" b="1" i="1" kern="100">
                <a:ea typeface="Calibri"/>
                <a:cs typeface="Calibri"/>
              </a:rPr>
              <a:t>European Council, acting by a qualified majority</a:t>
            </a:r>
            <a:r>
              <a:rPr lang="en-GB" i="1" kern="100">
                <a:ea typeface="Calibri"/>
                <a:cs typeface="Calibri"/>
              </a:rPr>
              <a:t>, shall propose to the European Parliament </a:t>
            </a:r>
            <a:r>
              <a:rPr lang="en-GB" b="1" i="1" kern="100">
                <a:ea typeface="Calibri"/>
                <a:cs typeface="Calibri"/>
              </a:rPr>
              <a:t>a candidate for President of the Commission</a:t>
            </a:r>
            <a:r>
              <a:rPr lang="en-GB" i="1" kern="100">
                <a:ea typeface="Calibri"/>
                <a:cs typeface="Calibri"/>
              </a:rPr>
              <a:t>. This candidate shall be </a:t>
            </a:r>
            <a:r>
              <a:rPr lang="en-GB" b="1" i="1" kern="100">
                <a:ea typeface="Calibri"/>
                <a:cs typeface="Calibri"/>
              </a:rPr>
              <a:t>elected by the European Parliament by a majority of its component members</a:t>
            </a:r>
            <a:r>
              <a:rPr lang="en-GB" i="1" kern="100">
                <a:ea typeface="Calibri"/>
                <a:cs typeface="Calibri"/>
              </a:rPr>
              <a:t>. If he does not obtain the required majority, the European Council, acting by a qualified majority, shall within one month propose a new candidate who shall be elected by the European Parliament following the same procedure."</a:t>
            </a:r>
          </a:p>
          <a:p>
            <a:pPr marL="285750" indent="-285750">
              <a:lnSpc>
                <a:spcPct val="115000"/>
              </a:lnSpc>
              <a:spcAft>
                <a:spcPts val="1000"/>
              </a:spcAft>
              <a:buFont typeface="Arial" panose="020B0604020202020204" pitchFamily="34" charset="0"/>
              <a:buChar char="•"/>
            </a:pPr>
            <a:r>
              <a:rPr lang="en-GB" sz="1200" kern="100">
                <a:effectLst/>
                <a:latin typeface="+mn-lt"/>
                <a:ea typeface="Calibri"/>
                <a:cs typeface="Calibri"/>
              </a:rPr>
              <a:t>Article 14 of the Treaty of the European Union provides that the EP “shall elect the President of the Commission.” In practice, based on the rule 124 of the Rules of Procedure, the candidate proposed by the European Council will present their political guidelines to Parliament, followed by a debate. </a:t>
            </a:r>
            <a:r>
              <a:rPr lang="en-GB" sz="1200" b="1" kern="100">
                <a:effectLst/>
                <a:latin typeface="+mn-lt"/>
                <a:ea typeface="Calibri"/>
                <a:cs typeface="Calibri"/>
              </a:rPr>
              <a:t>Parliament will elect the President of the Commission by a majority of its component MEPs (361, in a Parliament of 720 Members)</a:t>
            </a:r>
            <a:r>
              <a:rPr lang="en-GB" sz="1200" kern="100">
                <a:effectLst/>
                <a:latin typeface="+mn-lt"/>
                <a:ea typeface="Calibri"/>
                <a:cs typeface="Calibri"/>
              </a:rPr>
              <a:t>. The vote is by secret ballot.</a:t>
            </a:r>
            <a:endParaRPr lang="en-IE" sz="1200" kern="100">
              <a:effectLst/>
              <a:latin typeface="+mn-lt"/>
              <a:ea typeface="Calibri"/>
              <a:cs typeface="Calibri"/>
            </a:endParaRPr>
          </a:p>
          <a:p>
            <a:pPr>
              <a:lnSpc>
                <a:spcPct val="115000"/>
              </a:lnSpc>
              <a:spcAft>
                <a:spcPts val="1000"/>
              </a:spcAft>
            </a:pPr>
            <a:endParaRPr lang="en-GB" sz="1200" b="1" u="none" kern="100">
              <a:latin typeface="+mn-lt"/>
              <a:ea typeface="Calibri" panose="020F0502020204030204" pitchFamily="34" charset="0"/>
              <a:cs typeface="Calibri"/>
            </a:endParaRPr>
          </a:p>
          <a:p>
            <a:pPr>
              <a:lnSpc>
                <a:spcPct val="114999"/>
              </a:lnSpc>
              <a:spcAft>
                <a:spcPts val="1000"/>
              </a:spcAft>
            </a:pPr>
            <a:r>
              <a:rPr lang="en-GB" sz="1200" b="1" u="none" kern="100">
                <a:effectLst/>
                <a:latin typeface="+mn-lt"/>
                <a:ea typeface="Calibri" panose="020F0502020204030204" pitchFamily="34" charset="0"/>
                <a:cs typeface="Calibri"/>
              </a:rPr>
              <a:t>On the subsequent hearings of Commissioners-designate:</a:t>
            </a:r>
            <a:endParaRPr lang="en-IE" sz="1200" b="1" u="none" kern="100">
              <a:effectLst/>
              <a:latin typeface="+mn-lt"/>
              <a:ea typeface="Calibri" panose="020F0502020204030204" pitchFamily="34" charset="0"/>
              <a:cs typeface="Calibri"/>
            </a:endParaRPr>
          </a:p>
          <a:p>
            <a:pPr marL="285750" indent="-285750">
              <a:lnSpc>
                <a:spcPct val="115000"/>
              </a:lnSpc>
              <a:spcAft>
                <a:spcPts val="1000"/>
              </a:spcAft>
              <a:buFont typeface="Arial" panose="020B0604020202020204" pitchFamily="34" charset="0"/>
              <a:buChar char="•"/>
            </a:pPr>
            <a:r>
              <a:rPr lang="en-GB" sz="1200" kern="100">
                <a:effectLst/>
                <a:latin typeface="+mn-lt"/>
                <a:ea typeface="Calibri" panose="020F0502020204030204" pitchFamily="34" charset="0"/>
                <a:cs typeface="Calibri"/>
              </a:rPr>
              <a:t>Under current procedures, together with the (newly) elected Commission President, the Council appoints the Commissioners-designate. </a:t>
            </a:r>
          </a:p>
          <a:p>
            <a:pPr marL="285750" indent="-285750">
              <a:lnSpc>
                <a:spcPct val="115000"/>
              </a:lnSpc>
              <a:spcAft>
                <a:spcPts val="1000"/>
              </a:spcAft>
              <a:buFont typeface="Arial" panose="020B0604020202020204" pitchFamily="34" charset="0"/>
              <a:buChar char="•"/>
            </a:pPr>
            <a:r>
              <a:rPr lang="en-GB" sz="1200" kern="100">
                <a:effectLst/>
                <a:latin typeface="+mn-lt"/>
                <a:ea typeface="Calibri" panose="020F0502020204030204" pitchFamily="34" charset="0"/>
                <a:cs typeface="Calibri"/>
              </a:rPr>
              <a:t>Each Commissioner-designate is assigned responsibility for a specific policy area by the Commission President. </a:t>
            </a:r>
          </a:p>
          <a:p>
            <a:pPr marL="285750" indent="-285750">
              <a:lnSpc>
                <a:spcPct val="115000"/>
              </a:lnSpc>
              <a:spcAft>
                <a:spcPts val="1000"/>
              </a:spcAft>
              <a:buFont typeface="Arial" panose="020B0604020202020204" pitchFamily="34" charset="0"/>
              <a:buChar char="•"/>
            </a:pPr>
            <a:r>
              <a:rPr lang="en-GB" sz="1200" kern="100">
                <a:effectLst/>
                <a:latin typeface="+mn-lt"/>
                <a:ea typeface="Calibri" panose="020F0502020204030204" pitchFamily="34" charset="0"/>
                <a:cs typeface="Calibri"/>
              </a:rPr>
              <a:t>The relevant EP committees assess each of the Commissioners-designate, before a plenary vote on the appointment of the College of Commissioners (i.e. the Commission) as a whole.</a:t>
            </a:r>
            <a:endParaRPr lang="en-IE" sz="1200" kern="100">
              <a:effectLst/>
              <a:latin typeface="+mn-lt"/>
              <a:ea typeface="Calibri" panose="020F0502020204030204" pitchFamily="34" charset="0"/>
              <a:cs typeface="Calibri"/>
            </a:endParaRPr>
          </a:p>
          <a:p>
            <a:pPr>
              <a:lnSpc>
                <a:spcPct val="115000"/>
              </a:lnSpc>
              <a:spcAft>
                <a:spcPts val="1000"/>
              </a:spcAft>
            </a:pPr>
            <a:endParaRPr lang="en-GB" sz="1200" u="sng" kern="100">
              <a:latin typeface="+mn-lt"/>
              <a:ea typeface="Calibri" panose="020F0502020204030204" pitchFamily="34" charset="0"/>
              <a:cs typeface="Calibri"/>
            </a:endParaRPr>
          </a:p>
          <a:p>
            <a:pPr>
              <a:lnSpc>
                <a:spcPct val="114999"/>
              </a:lnSpc>
              <a:spcAft>
                <a:spcPts val="1000"/>
              </a:spcAft>
            </a:pPr>
            <a:r>
              <a:rPr lang="en-GB" sz="1200" b="1" u="none" kern="100">
                <a:effectLst/>
                <a:latin typeface="+mn-lt"/>
                <a:ea typeface="Calibri" panose="020F0502020204030204" pitchFamily="34" charset="0"/>
                <a:cs typeface="Calibri"/>
              </a:rPr>
              <a:t>On the EP vote of investiture of the new College of Commissioners:</a:t>
            </a:r>
            <a:endParaRPr lang="en-IE" sz="1200" b="1" u="none" kern="100">
              <a:effectLst/>
              <a:latin typeface="+mn-lt"/>
              <a:ea typeface="Calibri" panose="020F0502020204030204" pitchFamily="34" charset="0"/>
              <a:cs typeface="Calibri"/>
            </a:endParaRPr>
          </a:p>
          <a:p>
            <a:pPr marL="285750" indent="-285750">
              <a:lnSpc>
                <a:spcPct val="115000"/>
              </a:lnSpc>
              <a:spcAft>
                <a:spcPts val="1000"/>
              </a:spcAft>
              <a:buFont typeface="Arial" panose="020B0604020202020204" pitchFamily="34" charset="0"/>
              <a:buChar char="•"/>
            </a:pPr>
            <a:r>
              <a:rPr lang="en-GB" sz="1200" kern="100">
                <a:effectLst/>
                <a:latin typeface="+mn-lt"/>
                <a:ea typeface="Calibri" panose="020F0502020204030204" pitchFamily="34" charset="0"/>
                <a:cs typeface="Calibri"/>
              </a:rPr>
              <a:t>The Commission President takes the results of the hearings, as well as consultations with Parliament's political groups, into account. </a:t>
            </a:r>
          </a:p>
          <a:p>
            <a:pPr marL="285750" indent="-285750">
              <a:lnSpc>
                <a:spcPct val="115000"/>
              </a:lnSpc>
              <a:spcAft>
                <a:spcPts val="1000"/>
              </a:spcAft>
              <a:buFont typeface="Arial" panose="020B0604020202020204" pitchFamily="34" charset="0"/>
              <a:buChar char="•"/>
            </a:pPr>
            <a:r>
              <a:rPr lang="en-GB" sz="1200" kern="100">
                <a:effectLst/>
                <a:latin typeface="+mn-lt"/>
                <a:ea typeface="Calibri" panose="020F0502020204030204" pitchFamily="34" charset="0"/>
                <a:cs typeface="Calibri"/>
              </a:rPr>
              <a:t>S/he then presents her/his team and political priorities during a plenary session. </a:t>
            </a:r>
          </a:p>
          <a:p>
            <a:pPr marL="285750" indent="-285750">
              <a:lnSpc>
                <a:spcPct val="115000"/>
              </a:lnSpc>
              <a:spcAft>
                <a:spcPts val="1000"/>
              </a:spcAft>
              <a:buFont typeface="Arial" panose="020B0604020202020204" pitchFamily="34" charset="0"/>
              <a:buChar char="•"/>
            </a:pPr>
            <a:r>
              <a:rPr lang="en-GB" sz="1200" kern="100">
                <a:effectLst/>
                <a:latin typeface="+mn-lt"/>
                <a:ea typeface="Calibri" panose="020F0502020204030204" pitchFamily="34" charset="0"/>
                <a:cs typeface="Calibri"/>
              </a:rPr>
              <a:t>After a debate, MEPs will decide, by a majority of votes cast, whether to invest the new College of Commissioners for a mandate of five years.</a:t>
            </a:r>
            <a:endParaRPr lang="en-IE" sz="1200" kern="100">
              <a:effectLst/>
              <a:latin typeface="+mn-lt"/>
              <a:ea typeface="Calibri" panose="020F0502020204030204" pitchFamily="34" charset="0"/>
              <a:cs typeface="Calibri"/>
            </a:endParaRPr>
          </a:p>
          <a:p>
            <a:pPr marL="285750" indent="-285750">
              <a:lnSpc>
                <a:spcPct val="114999"/>
              </a:lnSpc>
              <a:spcAft>
                <a:spcPts val="1000"/>
              </a:spcAft>
              <a:buFont typeface="Arial" panose="020B0604020202020204" pitchFamily="34" charset="0"/>
              <a:buChar char="•"/>
            </a:pPr>
            <a:endParaRPr lang="en-GB" sz="1200" kern="100">
              <a:latin typeface="+mn-lt"/>
              <a:ea typeface="Calibri"/>
              <a:cs typeface="Calibri"/>
            </a:endParaRPr>
          </a:p>
          <a:p>
            <a:pPr>
              <a:lnSpc>
                <a:spcPct val="114999"/>
              </a:lnSpc>
              <a:spcAft>
                <a:spcPts val="1000"/>
              </a:spcAft>
            </a:pPr>
            <a:r>
              <a:rPr lang="en-GB" kern="100">
                <a:ea typeface="Calibri" panose="020F0502020204030204"/>
                <a:cs typeface="Calibri" panose="020F0502020204030204"/>
              </a:rPr>
              <a:t>Sources:</a:t>
            </a:r>
          </a:p>
          <a:p>
            <a:pPr marL="285750" indent="-285750">
              <a:lnSpc>
                <a:spcPct val="114999"/>
              </a:lnSpc>
              <a:spcAft>
                <a:spcPts val="1000"/>
              </a:spcAft>
              <a:buFont typeface="Arial" panose="020B0604020202020204" pitchFamily="34" charset="0"/>
              <a:buChar char="•"/>
            </a:pPr>
            <a:r>
              <a:rPr lang="en-GB" kern="100">
                <a:hlinkClick r:id="rId3"/>
              </a:rPr>
              <a:t>Elections and appointments - institutions | European Union (europa.eu)</a:t>
            </a:r>
            <a:endParaRPr lang="en-GB" kern="100">
              <a:ea typeface="Calibri" panose="020F0502020204030204"/>
              <a:cs typeface="Calibri" panose="020F0502020204030204"/>
            </a:endParaRPr>
          </a:p>
          <a:p>
            <a:pPr marL="285750" indent="-285750">
              <a:lnSpc>
                <a:spcPct val="114999"/>
              </a:lnSpc>
              <a:spcAft>
                <a:spcPts val="1000"/>
              </a:spcAft>
              <a:buFont typeface="Arial" panose="020B0604020202020204" pitchFamily="34" charset="0"/>
              <a:buChar char="•"/>
            </a:pPr>
            <a:r>
              <a:rPr lang="en-GB" kern="100">
                <a:hlinkClick r:id="rId4"/>
              </a:rPr>
              <a:t>After the European elections | News | European Parliament (europa.eu)</a:t>
            </a:r>
            <a:endParaRPr lang="en-GB" kern="100">
              <a:ea typeface="Calibri" panose="020F0502020204030204"/>
              <a:cs typeface="Calibri" panose="020F0502020204030204"/>
            </a:endParaRPr>
          </a:p>
          <a:p>
            <a:endParaRPr lang="en-IE">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21</a:t>
            </a:fld>
            <a:endParaRPr lang="en-IE"/>
          </a:p>
        </p:txBody>
      </p:sp>
    </p:spTree>
    <p:extLst>
      <p:ext uri="{BB962C8B-B14F-4D97-AF65-F5344CB8AC3E}">
        <p14:creationId xmlns:p14="http://schemas.microsoft.com/office/powerpoint/2010/main" val="304356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spcAft>
                <a:spcPts val="1000"/>
              </a:spcAft>
            </a:pPr>
            <a:r>
              <a:rPr lang="en-US" b="1"/>
              <a:t>How does the EU engage with citizens between elections?</a:t>
            </a:r>
            <a:endParaRPr lang="en-GB" sz="1200"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4999"/>
              </a:lnSpc>
              <a:spcAft>
                <a:spcPts val="1000"/>
              </a:spcAft>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4999"/>
              </a:lnSpc>
              <a:spcAft>
                <a:spcPts val="10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Europe delivers </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policies </a:t>
            </a:r>
            <a:r>
              <a:rPr lang="en-GB" sz="1200" b="1" i="1" kern="100">
                <a:effectLst/>
                <a:latin typeface="Calibri" panose="020F0502020204030204" pitchFamily="34" charset="0"/>
                <a:ea typeface="Calibri" panose="020F0502020204030204" pitchFamily="34" charset="0"/>
                <a:cs typeface="Times New Roman" panose="02020603050405020304" pitchFamily="18" charset="0"/>
              </a:rPr>
              <a:t>for</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 and </a:t>
            </a:r>
            <a:r>
              <a:rPr lang="en-GB" sz="1200" b="1" i="1" kern="100">
                <a:effectLst/>
                <a:latin typeface="Calibri" panose="020F0502020204030204" pitchFamily="34" charset="0"/>
                <a:ea typeface="Calibri" panose="020F0502020204030204" pitchFamily="34" charset="0"/>
                <a:cs typeface="Times New Roman" panose="02020603050405020304" pitchFamily="18" charset="0"/>
              </a:rPr>
              <a:t>with</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 citizens. </a:t>
            </a:r>
          </a:p>
          <a:p>
            <a:pPr>
              <a:lnSpc>
                <a:spcPct val="114999"/>
              </a:lnSpc>
              <a:spcAft>
                <a:spcPts val="1000"/>
              </a:spcAft>
            </a:pPr>
            <a:endParaRPr lang="en-GB" sz="1200" kern="100">
              <a:effectLst/>
              <a:latin typeface="Calibri" panose="020F0502020204030204" pitchFamily="34" charset="0"/>
              <a:cs typeface="Times New Roman" panose="02020603050405020304" pitchFamily="18" charset="0"/>
            </a:endParaRPr>
          </a:p>
          <a:p>
            <a:pPr>
              <a:lnSpc>
                <a:spcPct val="114999"/>
              </a:lnSpc>
              <a:spcAft>
                <a:spcPts val="1000"/>
              </a:spcAft>
            </a:pPr>
            <a:r>
              <a:rPr lang="en-GB" b="0"/>
              <a:t>Europe listens to people. </a:t>
            </a:r>
            <a:r>
              <a:rPr lang="en-GB" b="1"/>
              <a:t>And acts upon what it hears. </a:t>
            </a:r>
          </a:p>
          <a:p>
            <a:pPr>
              <a:lnSpc>
                <a:spcPct val="114999"/>
              </a:lnSpc>
              <a:spcAft>
                <a:spcPts val="1000"/>
              </a:spcAft>
            </a:pPr>
            <a:endParaRPr lang="en-GB"/>
          </a:p>
          <a:p>
            <a:pPr>
              <a:lnSpc>
                <a:spcPct val="114999"/>
              </a:lnSpc>
              <a:spcAft>
                <a:spcPts val="1000"/>
              </a:spcAft>
            </a:pPr>
            <a:r>
              <a:rPr lang="en-GB" b="1"/>
              <a:t>Beyond the European elections, the EU engages with citizens in many ways, </a:t>
            </a:r>
            <a:r>
              <a:rPr lang="en-GB"/>
              <a:t>for example by:</a:t>
            </a:r>
            <a:endParaRPr lang="en-IE"/>
          </a:p>
          <a:p>
            <a:pPr>
              <a:lnSpc>
                <a:spcPct val="114999"/>
              </a:lnSpc>
              <a:spcAft>
                <a:spcPts val="1000"/>
              </a:spcAft>
            </a:pPr>
            <a:endParaRPr lang="en-GB"/>
          </a:p>
          <a:p>
            <a:pPr marL="628650" indent="-285750">
              <a:buFont typeface="Arial,Sans-Serif"/>
              <a:buChar char="•"/>
            </a:pPr>
            <a:r>
              <a:rPr lang="en-GB"/>
              <a:t>Discussing ideas and future policies on the </a:t>
            </a:r>
            <a:r>
              <a:rPr lang="en-GB" b="1"/>
              <a:t>new Citizens’ Engagement Platform</a:t>
            </a:r>
            <a:r>
              <a:rPr lang="en-GB"/>
              <a:t>, launched by the Commission in February 2024, as a follow-up to the Conference on the Future of Europe.</a:t>
            </a:r>
            <a:endParaRPr lang="en-IE"/>
          </a:p>
          <a:p>
            <a:pPr marL="628650" indent="-285750">
              <a:buFont typeface="Arial,Sans-Serif"/>
              <a:buChar char="•"/>
            </a:pPr>
            <a:r>
              <a:rPr lang="en-GB"/>
              <a:t>Inviting randomly selected citizens to </a:t>
            </a:r>
            <a:r>
              <a:rPr lang="en-GB" b="1"/>
              <a:t>European Citizens' Panels</a:t>
            </a:r>
            <a:r>
              <a:rPr lang="en-GB"/>
              <a:t>, which fully embed citizens in the EU’s policy-making process. One third of participants are </a:t>
            </a:r>
            <a:r>
              <a:rPr lang="en-GB" b="1"/>
              <a:t>young people</a:t>
            </a:r>
            <a:r>
              <a:rPr lang="en-GB"/>
              <a:t> between 15-26 years. Citizens panels since December 2022 addressed t</a:t>
            </a:r>
            <a:r>
              <a:rPr lang="en-US"/>
              <a:t>he issues of food waste, virtual worlds, learning mobility, energy efficiency and tackling hatred in society (ongoing).</a:t>
            </a:r>
            <a:endParaRPr lang="en-US">
              <a:ea typeface="Calibri"/>
              <a:cs typeface="Calibri"/>
            </a:endParaRPr>
          </a:p>
          <a:p>
            <a:pPr marL="628650" indent="-285750">
              <a:buFont typeface="Arial,Sans-Serif"/>
              <a:buChar char="•"/>
            </a:pPr>
            <a:r>
              <a:rPr lang="en-GB" b="1"/>
              <a:t>Consulting </a:t>
            </a:r>
            <a:r>
              <a:rPr lang="en-GB"/>
              <a:t>citizens on upcoming EU policies and simplifying existing laws.</a:t>
            </a:r>
            <a:endParaRPr lang="en-GB">
              <a:ea typeface="Calibri"/>
              <a:cs typeface="Calibri"/>
            </a:endParaRPr>
          </a:p>
          <a:p>
            <a:pPr marL="628650" indent="-285750">
              <a:buFont typeface="Arial,Sans-Serif"/>
              <a:buChar char="•"/>
            </a:pPr>
            <a:r>
              <a:rPr lang="en-GB"/>
              <a:t>Encouraging the introduction of a </a:t>
            </a:r>
            <a:r>
              <a:rPr lang="en-GB" b="1"/>
              <a:t>European Citizens’ Initiative: </a:t>
            </a:r>
            <a:r>
              <a:rPr lang="en-US"/>
              <a:t>EU citizens can call on the European Commission to propose legislation on topics within its competences. An initiative needs to collect at least one million valid signatures. Since its introduction in 2012, over 100 initiatives have been launched and around 18 million EU citizens have supported an initiative. Successful initiatives influenced Commission legislative proposals on matters such as access to drinking water or setting mandatory targets for reducing the use of chemical pesticides.</a:t>
            </a:r>
            <a:endParaRPr lang="en-IE">
              <a:ea typeface="Calibri"/>
              <a:cs typeface="Calibri"/>
            </a:endParaRPr>
          </a:p>
          <a:p>
            <a:pPr marL="628650" indent="-285750">
              <a:buFont typeface="Arial,Sans-Serif"/>
              <a:buChar char="•"/>
            </a:pPr>
            <a:r>
              <a:rPr lang="en-GB"/>
              <a:t>Holding </a:t>
            </a:r>
            <a:r>
              <a:rPr lang="en-GB" b="1"/>
              <a:t>youth</a:t>
            </a:r>
            <a:r>
              <a:rPr lang="en-GB"/>
              <a:t> dialogues, the European Youth Week and offering opporunities through education and youth programmes like Erasmus+, DiscoverEU, etc.</a:t>
            </a:r>
            <a:endParaRPr lang="en-IE"/>
          </a:p>
          <a:p>
            <a:pPr marL="628650" indent="-285750">
              <a:buFont typeface="Arial,Sans-Serif"/>
              <a:buChar char="•"/>
            </a:pPr>
            <a:r>
              <a:rPr lang="en-GB">
                <a:ea typeface="Calibri"/>
                <a:cs typeface="Calibri"/>
              </a:rPr>
              <a:t>Organising </a:t>
            </a:r>
            <a:r>
              <a:rPr lang="en-GB" b="1">
                <a:ea typeface="Calibri"/>
                <a:cs typeface="Calibri"/>
              </a:rPr>
              <a:t>manifold activities in member states</a:t>
            </a:r>
            <a:r>
              <a:rPr lang="en-GB">
                <a:ea typeface="Calibri"/>
                <a:cs typeface="Calibri"/>
              </a:rPr>
              <a:t> through Commission Representations, EUROPE DIRECT centres or other networks.</a:t>
            </a:r>
          </a:p>
          <a:p>
            <a:pPr marL="342900">
              <a:buFont typeface="Arial,Sans-Serif"/>
            </a:pPr>
            <a:endParaRPr lang="en-GB">
              <a:ea typeface="Calibri"/>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22</a:t>
            </a:fld>
            <a:endParaRPr lang="en-IE"/>
          </a:p>
        </p:txBody>
      </p:sp>
    </p:spTree>
    <p:extLst>
      <p:ext uri="{BB962C8B-B14F-4D97-AF65-F5344CB8AC3E}">
        <p14:creationId xmlns:p14="http://schemas.microsoft.com/office/powerpoint/2010/main" val="2112988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0AEB12B-762D-4A81-ABB4-D122587ADB9A}" type="slidenum">
              <a:rPr lang="en-IE" smtClean="0"/>
              <a:t>24</a:t>
            </a:fld>
            <a:endParaRPr lang="en-IE"/>
          </a:p>
        </p:txBody>
      </p:sp>
    </p:spTree>
    <p:extLst>
      <p:ext uri="{BB962C8B-B14F-4D97-AF65-F5344CB8AC3E}">
        <p14:creationId xmlns:p14="http://schemas.microsoft.com/office/powerpoint/2010/main" val="1577324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b="1"/>
              <a:t>European Parliament is in the lead for the call to vote. </a:t>
            </a:r>
            <a:endParaRPr lang="de-DE" b="1">
              <a:ea typeface="Calibri"/>
              <a:cs typeface="Calibri"/>
            </a:endParaRPr>
          </a:p>
          <a:p>
            <a:pPr algn="just"/>
            <a:endParaRPr lang="en-US"/>
          </a:p>
          <a:p>
            <a:pPr algn="just"/>
            <a:r>
              <a:rPr lang="en-US"/>
              <a:t>The main phase of the EP's </a:t>
            </a:r>
            <a:r>
              <a:rPr lang="en-US" b="1"/>
              <a:t>‘go-to-vote’ campaign</a:t>
            </a:r>
            <a:r>
              <a:rPr lang="en-US"/>
              <a:t> started on </a:t>
            </a:r>
            <a:r>
              <a:rPr lang="en-US" b="1"/>
              <a:t>29 April. </a:t>
            </a:r>
            <a:endParaRPr lang="de-DE" b="1">
              <a:ea typeface="Calibri"/>
              <a:cs typeface="Calibri"/>
            </a:endParaRPr>
          </a:p>
          <a:p>
            <a:pPr algn="just"/>
            <a:endParaRPr lang="en-US"/>
          </a:p>
          <a:p>
            <a:pPr algn="just"/>
            <a:r>
              <a:rPr lang="en-US"/>
              <a:t>The message is </a:t>
            </a:r>
            <a:r>
              <a:rPr lang="en-US" b="1" i="1"/>
              <a:t>‘Use your vote. Or others will decide for you’.</a:t>
            </a:r>
            <a:r>
              <a:rPr lang="en-US"/>
              <a:t> </a:t>
            </a:r>
            <a:endParaRPr lang="de-DE"/>
          </a:p>
          <a:p>
            <a:pPr algn="just"/>
            <a:endParaRPr lang="en-US"/>
          </a:p>
          <a:p>
            <a:pPr algn="just"/>
            <a:r>
              <a:rPr lang="en-US"/>
              <a:t>The central element is a four-minute </a:t>
            </a:r>
            <a:r>
              <a:rPr lang="en-US" b="1"/>
              <a:t>‘hero movie’/documentary</a:t>
            </a:r>
            <a:r>
              <a:rPr lang="en-US"/>
              <a:t> that also exists in shorter versions, different formats and languages. It is accompanied by a wide range of other campaign assets. </a:t>
            </a:r>
            <a:endParaRPr lang="de-DE">
              <a:ea typeface="Calibri"/>
              <a:cs typeface="Calibri"/>
            </a:endParaRPr>
          </a:p>
          <a:p>
            <a:pPr algn="just"/>
            <a:endParaRPr lang="en-US">
              <a:ea typeface="Calibri"/>
              <a:cs typeface="Calibri"/>
            </a:endParaRPr>
          </a:p>
          <a:p>
            <a:pPr algn="just"/>
            <a:r>
              <a:rPr lang="en-US"/>
              <a:t>The campaign movie has a strong</a:t>
            </a:r>
            <a:r>
              <a:rPr lang="en-US" b="1"/>
              <a:t> intergenerational dimension</a:t>
            </a:r>
            <a:r>
              <a:rPr lang="en-US"/>
              <a:t>, involving elderly citizens </a:t>
            </a:r>
            <a:r>
              <a:rPr lang="en-US" b="1"/>
              <a:t>sharing their life experience about moments when democracy was trampled, passing it on to the younger generations and urging them to vote and preserve democracy</a:t>
            </a:r>
            <a:r>
              <a:rPr lang="en-US"/>
              <a:t>. </a:t>
            </a:r>
            <a:endParaRPr lang="en-US">
              <a:ea typeface="Calibri"/>
              <a:cs typeface="Calibri"/>
            </a:endParaRPr>
          </a:p>
          <a:p>
            <a:pPr algn="just"/>
            <a:endParaRPr lang="en-US">
              <a:ea typeface="Calibri"/>
              <a:cs typeface="Calibri"/>
            </a:endParaRPr>
          </a:p>
          <a:p>
            <a:r>
              <a:rPr lang="en-US" b="1"/>
              <a:t>As of 29 April</a:t>
            </a:r>
            <a:r>
              <a:rPr lang="en-US"/>
              <a:t>, as part of an interinstitutional effort to generate momentum for a viral impact,</a:t>
            </a:r>
            <a:r>
              <a:rPr lang="en-US" b="1"/>
              <a:t> the Commission supports and amplifies the ‘hero movie’ and the go-to-vote campaign through all its channels and networks at a similar level as in 2019</a:t>
            </a:r>
            <a:r>
              <a:rPr lang="en-US"/>
              <a:t>.</a:t>
            </a:r>
            <a:endParaRPr lang="de-DE">
              <a:ea typeface="Calibri" panose="020F0502020204030204"/>
              <a:cs typeface="Calibri" panose="020F0502020204030204"/>
            </a:endParaRPr>
          </a:p>
          <a:p>
            <a:endParaRPr lang="en-US"/>
          </a:p>
          <a:p>
            <a:r>
              <a:rPr lang="en-US"/>
              <a:t>We use the hashtags </a:t>
            </a:r>
            <a:r>
              <a:rPr lang="en-US" b="1"/>
              <a:t>#UseYourVote</a:t>
            </a:r>
            <a:r>
              <a:rPr lang="en-US"/>
              <a:t> </a:t>
            </a:r>
            <a:r>
              <a:rPr lang="en-US" i="1"/>
              <a:t>(other language versions </a:t>
            </a:r>
            <a:r>
              <a:rPr lang="en-US" i="1">
                <a:hlinkClick r:id="rId3"/>
              </a:rPr>
              <a:t>here</a:t>
            </a:r>
            <a:r>
              <a:rPr lang="en-US" i="1"/>
              <a:t>)</a:t>
            </a:r>
            <a:r>
              <a:rPr lang="en-US"/>
              <a:t> and </a:t>
            </a:r>
            <a:r>
              <a:rPr lang="en-US" b="1"/>
              <a:t>#EUelections2024 </a:t>
            </a:r>
            <a:r>
              <a:rPr lang="en-US" b="1" i="1"/>
              <a:t>(</a:t>
            </a:r>
            <a:r>
              <a:rPr lang="en-US" i="1"/>
              <a:t>other language versions </a:t>
            </a:r>
            <a:r>
              <a:rPr lang="en-US" i="1">
                <a:hlinkClick r:id="rId4"/>
              </a:rPr>
              <a:t>here</a:t>
            </a:r>
            <a:r>
              <a:rPr lang="en-US" i="1"/>
              <a:t>)</a:t>
            </a:r>
            <a:r>
              <a:rPr lang="en-US" b="1" i="1"/>
              <a:t>. </a:t>
            </a:r>
            <a:endParaRPr lang="de-DE">
              <a:ea typeface="Calibri" panose="020F0502020204030204"/>
              <a:cs typeface="Calibri" panose="020F0502020204030204"/>
            </a:endParaRPr>
          </a:p>
          <a:p>
            <a:endParaRPr lang="en-US"/>
          </a:p>
          <a:p>
            <a:r>
              <a:rPr lang="en-US"/>
              <a:t>The </a:t>
            </a:r>
            <a:r>
              <a:rPr lang="en-US" b="1"/>
              <a:t>hero movie/documentary </a:t>
            </a:r>
            <a:r>
              <a:rPr lang="en-US"/>
              <a:t>is hosted on the</a:t>
            </a:r>
            <a:r>
              <a:rPr lang="en-US" b="1"/>
              <a:t> </a:t>
            </a:r>
            <a:r>
              <a:rPr lang="en-US" b="1">
                <a:hlinkClick r:id="rId5"/>
              </a:rPr>
              <a:t>European elections website</a:t>
            </a:r>
            <a:r>
              <a:rPr lang="en-US" b="1"/>
              <a:t> </a:t>
            </a:r>
            <a:r>
              <a:rPr lang="en-US"/>
              <a:t>and on</a:t>
            </a:r>
            <a:r>
              <a:rPr lang="en-US" b="1"/>
              <a:t> </a:t>
            </a:r>
            <a:r>
              <a:rPr lang="en-US" b="1">
                <a:hlinkClick r:id="rId6"/>
              </a:rPr>
              <a:t>YouTube</a:t>
            </a:r>
            <a:r>
              <a:rPr lang="de-DE"/>
              <a:t>. </a:t>
            </a:r>
            <a:endParaRPr lang="de-DE">
              <a:ea typeface="Calibri"/>
              <a:cs typeface="Calibri"/>
            </a:endParaRPr>
          </a:p>
          <a:p>
            <a:endParaRPr lang="de-DE">
              <a:ea typeface="Calibri"/>
              <a:cs typeface="Calibri"/>
            </a:endParaRPr>
          </a:p>
          <a:p>
            <a:r>
              <a:rPr lang="en-GB"/>
              <a:t>All </a:t>
            </a:r>
            <a:r>
              <a:rPr lang="en-GB" b="1"/>
              <a:t>movie formats and languages</a:t>
            </a:r>
            <a:r>
              <a:rPr lang="en-GB"/>
              <a:t> are available for download in the </a:t>
            </a:r>
            <a:r>
              <a:rPr lang="en-GB" b="1">
                <a:hlinkClick r:id="rId7"/>
              </a:rPr>
              <a:t>EP Multimedia Center</a:t>
            </a:r>
            <a:r>
              <a:rPr lang="en-GB" b="1"/>
              <a:t>. </a:t>
            </a:r>
            <a:endParaRPr lang="de-DE" b="1">
              <a:ea typeface="Calibri"/>
              <a:cs typeface="Calibri"/>
            </a:endParaRPr>
          </a:p>
          <a:p>
            <a:r>
              <a:rPr lang="en-GB"/>
              <a:t> </a:t>
            </a:r>
            <a:endParaRPr lang="de-DE"/>
          </a:p>
          <a:p>
            <a:pPr>
              <a:buFont typeface="Arial"/>
            </a:pPr>
            <a:r>
              <a:rPr lang="de-DE" b="1" err="1"/>
              <a:t>Practical</a:t>
            </a:r>
            <a:r>
              <a:rPr lang="de-DE" b="1"/>
              <a:t> </a:t>
            </a:r>
            <a:r>
              <a:rPr lang="de-DE" b="1" err="1"/>
              <a:t>guidance</a:t>
            </a:r>
            <a:r>
              <a:rPr lang="de-DE" b="1"/>
              <a:t> and </a:t>
            </a:r>
            <a:r>
              <a:rPr lang="de-DE" b="1" err="1"/>
              <a:t>technical</a:t>
            </a:r>
            <a:r>
              <a:rPr lang="de-DE" b="1"/>
              <a:t> </a:t>
            </a:r>
            <a:r>
              <a:rPr lang="de-DE" b="1" err="1"/>
              <a:t>information</a:t>
            </a:r>
            <a:r>
              <a:rPr lang="de-DE"/>
              <a:t> </a:t>
            </a:r>
            <a:r>
              <a:rPr lang="de-DE" err="1"/>
              <a:t>about</a:t>
            </a:r>
            <a:r>
              <a:rPr lang="de-DE"/>
              <a:t> </a:t>
            </a:r>
            <a:r>
              <a:rPr lang="de-DE" err="1"/>
              <a:t>the</a:t>
            </a:r>
            <a:r>
              <a:rPr lang="de-DE"/>
              <a:t> </a:t>
            </a:r>
            <a:r>
              <a:rPr lang="de-DE" err="1"/>
              <a:t>campaign</a:t>
            </a:r>
            <a:r>
              <a:rPr lang="de-DE"/>
              <a:t> </a:t>
            </a:r>
            <a:r>
              <a:rPr lang="de-DE" err="1"/>
              <a:t>assets</a:t>
            </a:r>
            <a:r>
              <a:rPr lang="de-DE"/>
              <a:t> </a:t>
            </a:r>
            <a:r>
              <a:rPr lang="de-DE" err="1"/>
              <a:t>are</a:t>
            </a:r>
            <a:r>
              <a:rPr lang="de-DE"/>
              <a:t> </a:t>
            </a:r>
            <a:r>
              <a:rPr lang="en-US" b="1">
                <a:hlinkClick r:id="rId8"/>
              </a:rPr>
              <a:t>available here</a:t>
            </a:r>
            <a:r>
              <a:rPr lang="de-DE" b="1"/>
              <a:t>.</a:t>
            </a:r>
            <a:endParaRPr lang="de-DE">
              <a:ea typeface="Calibri"/>
              <a:cs typeface="Calibri"/>
            </a:endParaRPr>
          </a:p>
          <a:p>
            <a:endParaRPr lang="de-DE">
              <a:ea typeface="Calibri"/>
              <a:cs typeface="Calibri"/>
            </a:endParaRPr>
          </a:p>
          <a:p>
            <a:r>
              <a:rPr lang="de-DE" b="1"/>
              <a:t>Commission </a:t>
            </a:r>
            <a:r>
              <a:rPr lang="de-DE" b="1" err="1"/>
              <a:t>staff</a:t>
            </a:r>
            <a:r>
              <a:rPr lang="de-DE" b="1"/>
              <a:t> </a:t>
            </a:r>
            <a:r>
              <a:rPr lang="de-DE" b="1" err="1"/>
              <a:t>is</a:t>
            </a:r>
            <a:r>
              <a:rPr lang="de-DE" b="1"/>
              <a:t> </a:t>
            </a:r>
            <a:r>
              <a:rPr lang="de-DE" b="1" err="1"/>
              <a:t>encouraged</a:t>
            </a:r>
            <a:r>
              <a:rPr lang="de-DE" b="1"/>
              <a:t> </a:t>
            </a:r>
            <a:r>
              <a:rPr lang="de-DE" b="1" err="1"/>
              <a:t>to</a:t>
            </a:r>
            <a:r>
              <a:rPr lang="de-DE" b="1"/>
              <a:t> </a:t>
            </a:r>
            <a:r>
              <a:rPr lang="de-DE" b="1" err="1"/>
              <a:t>share</a:t>
            </a:r>
            <a:r>
              <a:rPr lang="de-DE" b="1"/>
              <a:t> </a:t>
            </a:r>
            <a:r>
              <a:rPr lang="de-DE" b="1" err="1"/>
              <a:t>the</a:t>
            </a:r>
            <a:r>
              <a:rPr lang="de-DE" b="1"/>
              <a:t> </a:t>
            </a:r>
            <a:r>
              <a:rPr lang="de-DE" b="1" err="1"/>
              <a:t>EP’s</a:t>
            </a:r>
            <a:r>
              <a:rPr lang="de-DE" b="1"/>
              <a:t> </a:t>
            </a:r>
            <a:r>
              <a:rPr lang="de-DE" b="1" err="1"/>
              <a:t>go</a:t>
            </a:r>
            <a:r>
              <a:rPr lang="de-DE" b="1"/>
              <a:t>-</a:t>
            </a:r>
            <a:r>
              <a:rPr lang="de-DE" b="1" err="1"/>
              <a:t>to</a:t>
            </a:r>
            <a:r>
              <a:rPr lang="de-DE" b="1"/>
              <a:t>-vote ‘</a:t>
            </a:r>
            <a:r>
              <a:rPr lang="de-DE" b="1" err="1"/>
              <a:t>hero</a:t>
            </a:r>
            <a:r>
              <a:rPr lang="de-DE" b="1"/>
              <a:t> </a:t>
            </a:r>
            <a:r>
              <a:rPr lang="de-DE" b="1" err="1"/>
              <a:t>movie</a:t>
            </a:r>
            <a:r>
              <a:rPr lang="de-DE" b="1"/>
              <a:t>’ and </a:t>
            </a:r>
            <a:r>
              <a:rPr lang="de-DE" b="1" err="1"/>
              <a:t>related</a:t>
            </a:r>
            <a:r>
              <a:rPr lang="de-DE" b="1"/>
              <a:t> </a:t>
            </a:r>
            <a:r>
              <a:rPr lang="de-DE" b="1" err="1"/>
              <a:t>assets</a:t>
            </a:r>
            <a:r>
              <a:rPr lang="de-DE" b="1"/>
              <a:t>. </a:t>
            </a:r>
            <a:endParaRPr lang="de-DE" b="1">
              <a:ea typeface="Calibri"/>
              <a:cs typeface="Calibri"/>
            </a:endParaRPr>
          </a:p>
          <a:p>
            <a:endParaRPr lang="de-DE"/>
          </a:p>
          <a:p>
            <a:r>
              <a:rPr lang="de-DE"/>
              <a:t>DG COMM </a:t>
            </a:r>
            <a:r>
              <a:rPr lang="de-DE" b="1" err="1"/>
              <a:t>advises</a:t>
            </a:r>
            <a:r>
              <a:rPr lang="de-DE" b="1"/>
              <a:t> </a:t>
            </a:r>
            <a:r>
              <a:rPr lang="de-DE" b="1" u="sng" err="1"/>
              <a:t>against</a:t>
            </a:r>
            <a:r>
              <a:rPr lang="de-DE" b="1"/>
              <a:t> </a:t>
            </a:r>
            <a:r>
              <a:rPr lang="de-DE" b="1" err="1"/>
              <a:t>using</a:t>
            </a:r>
            <a:r>
              <a:rPr lang="de-DE" b="1"/>
              <a:t> </a:t>
            </a:r>
            <a:r>
              <a:rPr lang="de-DE" b="1" err="1"/>
              <a:t>the</a:t>
            </a:r>
            <a:r>
              <a:rPr lang="de-DE" b="1"/>
              <a:t> </a:t>
            </a:r>
            <a:r>
              <a:rPr lang="de-DE" b="1" err="1"/>
              <a:t>EP’s</a:t>
            </a:r>
            <a:r>
              <a:rPr lang="de-DE" b="1"/>
              <a:t> </a:t>
            </a:r>
            <a:r>
              <a:rPr lang="de-DE" b="1" err="1"/>
              <a:t>campaign</a:t>
            </a:r>
            <a:r>
              <a:rPr lang="de-DE" b="1"/>
              <a:t> email </a:t>
            </a:r>
            <a:r>
              <a:rPr lang="de-DE" b="1" err="1"/>
              <a:t>signature</a:t>
            </a:r>
            <a:r>
              <a:rPr lang="de-DE" b="1"/>
              <a:t> </a:t>
            </a:r>
            <a:r>
              <a:rPr lang="de-DE" b="1" err="1"/>
              <a:t>for</a:t>
            </a:r>
            <a:r>
              <a:rPr lang="de-DE" b="1"/>
              <a:t> </a:t>
            </a:r>
            <a:r>
              <a:rPr lang="de-DE" b="1" err="1"/>
              <a:t>staff</a:t>
            </a:r>
            <a:r>
              <a:rPr lang="de-DE"/>
              <a:t>.</a:t>
            </a:r>
            <a:endParaRPr lang="de-DE">
              <a:ea typeface="Calibri"/>
              <a:cs typeface="Calibri"/>
            </a:endParaRPr>
          </a:p>
          <a:p>
            <a:endParaRPr lang="de-DE">
              <a:ea typeface="Calibri"/>
              <a:cs typeface="Calibri"/>
            </a:endParaRPr>
          </a:p>
          <a:p>
            <a:endParaRPr lang="en-IE">
              <a:ea typeface="Calibri"/>
              <a:cs typeface="Calibri"/>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3</a:t>
            </a:fld>
            <a:endParaRPr lang="en-IE"/>
          </a:p>
        </p:txBody>
      </p:sp>
    </p:spTree>
    <p:extLst>
      <p:ext uri="{BB962C8B-B14F-4D97-AF65-F5344CB8AC3E}">
        <p14:creationId xmlns:p14="http://schemas.microsoft.com/office/powerpoint/2010/main" val="2111752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European Parliament is in the lead for the call to vote. </a:t>
            </a:r>
            <a:endParaRPr lang="de-DE" b="1" dirty="0">
              <a:ea typeface="Calibri"/>
              <a:cs typeface="Calibri"/>
            </a:endParaRPr>
          </a:p>
          <a:p>
            <a:pPr algn="just"/>
            <a:endParaRPr lang="en-US"/>
          </a:p>
          <a:p>
            <a:pPr algn="just"/>
            <a:r>
              <a:rPr lang="en-US" dirty="0"/>
              <a:t>The main phase of the EP's </a:t>
            </a:r>
            <a:r>
              <a:rPr lang="en-US" b="1" dirty="0"/>
              <a:t>‘go-to-vote’ campaign</a:t>
            </a:r>
            <a:r>
              <a:rPr lang="en-US" dirty="0"/>
              <a:t> started on </a:t>
            </a:r>
            <a:r>
              <a:rPr lang="en-US" b="1" dirty="0"/>
              <a:t>29 April. </a:t>
            </a:r>
            <a:endParaRPr lang="de-DE" b="1" dirty="0">
              <a:ea typeface="Calibri"/>
              <a:cs typeface="Calibri"/>
            </a:endParaRPr>
          </a:p>
          <a:p>
            <a:pPr algn="just"/>
            <a:endParaRPr lang="en-US"/>
          </a:p>
          <a:p>
            <a:pPr algn="just"/>
            <a:r>
              <a:rPr lang="en-US" dirty="0"/>
              <a:t>The message is </a:t>
            </a:r>
            <a:r>
              <a:rPr lang="en-US" b="1" i="1" dirty="0"/>
              <a:t>‘Use your vote. Or others will decide for you’.</a:t>
            </a:r>
            <a:r>
              <a:rPr lang="en-US" dirty="0"/>
              <a:t> </a:t>
            </a:r>
            <a:endParaRPr lang="de-DE" dirty="0"/>
          </a:p>
          <a:p>
            <a:pPr algn="just"/>
            <a:endParaRPr lang="en-US"/>
          </a:p>
          <a:p>
            <a:pPr algn="just"/>
            <a:r>
              <a:rPr lang="en-US" dirty="0"/>
              <a:t>The central element is a four-minute </a:t>
            </a:r>
            <a:r>
              <a:rPr lang="en-US" b="1" dirty="0"/>
              <a:t>‘hero movie’/documentary</a:t>
            </a:r>
            <a:r>
              <a:rPr lang="en-US" dirty="0"/>
              <a:t> that also exists in shorter versions, different formats and languages. It is accompanied by a wide range of other campaign assets. </a:t>
            </a:r>
            <a:endParaRPr lang="de-DE" dirty="0">
              <a:ea typeface="Calibri"/>
              <a:cs typeface="Calibri"/>
            </a:endParaRPr>
          </a:p>
          <a:p>
            <a:pPr algn="just"/>
            <a:endParaRPr lang="en-US">
              <a:ea typeface="Calibri"/>
              <a:cs typeface="Calibri"/>
            </a:endParaRPr>
          </a:p>
          <a:p>
            <a:pPr algn="just"/>
            <a:r>
              <a:rPr lang="en-US" dirty="0"/>
              <a:t>The campaign movie has a strong</a:t>
            </a:r>
            <a:r>
              <a:rPr lang="en-US" b="1" dirty="0"/>
              <a:t> intergenerational dimension</a:t>
            </a:r>
            <a:r>
              <a:rPr lang="en-US" dirty="0"/>
              <a:t>, involving elderly citizens </a:t>
            </a:r>
            <a:r>
              <a:rPr lang="en-US" b="1" dirty="0"/>
              <a:t>sharing their life experience about moments when democracy was trampled, passing it on to the younger generations and urging them to vote and preserve democracy</a:t>
            </a:r>
            <a:r>
              <a:rPr lang="en-US" dirty="0"/>
              <a:t>. </a:t>
            </a:r>
            <a:endParaRPr lang="en-US" dirty="0">
              <a:ea typeface="Calibri"/>
              <a:cs typeface="Calibri"/>
            </a:endParaRPr>
          </a:p>
          <a:p>
            <a:pPr algn="just"/>
            <a:endParaRPr lang="en-US">
              <a:ea typeface="Calibri"/>
              <a:cs typeface="Calibri"/>
            </a:endParaRPr>
          </a:p>
          <a:p>
            <a:r>
              <a:rPr lang="en-US" b="1" dirty="0"/>
              <a:t>As of 29 April</a:t>
            </a:r>
            <a:r>
              <a:rPr lang="en-US" dirty="0"/>
              <a:t>, as part of an interinstitutional effort to generate momentum for a viral impact,</a:t>
            </a:r>
            <a:r>
              <a:rPr lang="en-US" b="1" dirty="0"/>
              <a:t> the Commission supports and amplifies the ‘hero movie’ and the go-to-vote campaign through all its channels and networks at a similar level as in 2019</a:t>
            </a:r>
            <a:r>
              <a:rPr lang="en-US" dirty="0"/>
              <a:t>.</a:t>
            </a:r>
            <a:endParaRPr lang="de-DE" dirty="0">
              <a:ea typeface="Calibri" panose="020F0502020204030204"/>
              <a:cs typeface="Calibri" panose="020F0502020204030204"/>
            </a:endParaRPr>
          </a:p>
          <a:p>
            <a:endParaRPr lang="en-US"/>
          </a:p>
          <a:p>
            <a:r>
              <a:rPr lang="en-US" dirty="0"/>
              <a:t>We use the hashtags </a:t>
            </a:r>
            <a:r>
              <a:rPr lang="en-US" b="1" dirty="0"/>
              <a:t>#UseYourVote</a:t>
            </a:r>
            <a:r>
              <a:rPr lang="en-US" dirty="0"/>
              <a:t> </a:t>
            </a:r>
            <a:r>
              <a:rPr lang="en-US" i="1" dirty="0"/>
              <a:t>(other language versions </a:t>
            </a:r>
            <a:r>
              <a:rPr lang="en-US" i="1" dirty="0">
                <a:hlinkClick r:id="rId3"/>
              </a:rPr>
              <a:t>here</a:t>
            </a:r>
            <a:r>
              <a:rPr lang="en-US" i="1" dirty="0"/>
              <a:t>)</a:t>
            </a:r>
            <a:r>
              <a:rPr lang="en-US" dirty="0"/>
              <a:t> and </a:t>
            </a:r>
            <a:r>
              <a:rPr lang="en-US" b="1" dirty="0"/>
              <a:t>#EUelections2024 </a:t>
            </a:r>
            <a:r>
              <a:rPr lang="en-US" b="1" i="1" dirty="0"/>
              <a:t>(</a:t>
            </a:r>
            <a:r>
              <a:rPr lang="en-US" i="1" dirty="0"/>
              <a:t>other language versions </a:t>
            </a:r>
            <a:r>
              <a:rPr lang="en-US" i="1" dirty="0">
                <a:hlinkClick r:id="rId4"/>
              </a:rPr>
              <a:t>here</a:t>
            </a:r>
            <a:r>
              <a:rPr lang="en-US" i="1" dirty="0"/>
              <a:t>)</a:t>
            </a:r>
            <a:r>
              <a:rPr lang="en-US" b="1" i="1" dirty="0"/>
              <a:t>. </a:t>
            </a:r>
            <a:endParaRPr lang="de-DE" dirty="0">
              <a:ea typeface="Calibri" panose="020F0502020204030204"/>
              <a:cs typeface="Calibri" panose="020F0502020204030204"/>
            </a:endParaRPr>
          </a:p>
          <a:p>
            <a:endParaRPr lang="en-US"/>
          </a:p>
          <a:p>
            <a:r>
              <a:rPr lang="en-US" dirty="0"/>
              <a:t>The </a:t>
            </a:r>
            <a:r>
              <a:rPr lang="en-US" b="1" dirty="0"/>
              <a:t>hero movie/documentary </a:t>
            </a:r>
            <a:r>
              <a:rPr lang="en-US" dirty="0"/>
              <a:t>is hosted on the</a:t>
            </a:r>
            <a:r>
              <a:rPr lang="en-US" b="1" dirty="0"/>
              <a:t> </a:t>
            </a:r>
            <a:r>
              <a:rPr lang="en-US" b="1" dirty="0">
                <a:hlinkClick r:id="rId5"/>
              </a:rPr>
              <a:t>European elections website</a:t>
            </a:r>
            <a:r>
              <a:rPr lang="en-US" b="1" dirty="0"/>
              <a:t> </a:t>
            </a:r>
            <a:r>
              <a:rPr lang="en-US" dirty="0"/>
              <a:t>and on</a:t>
            </a:r>
            <a:r>
              <a:rPr lang="en-US" b="1" dirty="0"/>
              <a:t> </a:t>
            </a:r>
            <a:r>
              <a:rPr lang="en-US" b="1" dirty="0">
                <a:hlinkClick r:id="rId6"/>
              </a:rPr>
              <a:t>YouTube</a:t>
            </a:r>
            <a:r>
              <a:rPr lang="de-DE" dirty="0"/>
              <a:t>. </a:t>
            </a:r>
            <a:endParaRPr lang="de-DE" dirty="0">
              <a:ea typeface="Calibri"/>
              <a:cs typeface="Calibri"/>
            </a:endParaRPr>
          </a:p>
          <a:p>
            <a:endParaRPr lang="de-DE">
              <a:ea typeface="Calibri"/>
              <a:cs typeface="Calibri"/>
            </a:endParaRPr>
          </a:p>
          <a:p>
            <a:r>
              <a:rPr lang="en-GB" dirty="0"/>
              <a:t>All </a:t>
            </a:r>
            <a:r>
              <a:rPr lang="en-GB" b="1" dirty="0"/>
              <a:t>movie formats and languages</a:t>
            </a:r>
            <a:r>
              <a:rPr lang="en-GB" dirty="0"/>
              <a:t> are available for download in the </a:t>
            </a:r>
            <a:r>
              <a:rPr lang="en-GB" b="1" dirty="0">
                <a:hlinkClick r:id="rId7"/>
              </a:rPr>
              <a:t>EP Multimedia Center</a:t>
            </a:r>
            <a:r>
              <a:rPr lang="en-GB" b="1" dirty="0"/>
              <a:t>. </a:t>
            </a:r>
            <a:endParaRPr lang="de-DE" b="1" dirty="0">
              <a:ea typeface="Calibri"/>
              <a:cs typeface="Calibri"/>
            </a:endParaRPr>
          </a:p>
          <a:p>
            <a:r>
              <a:rPr lang="en-GB"/>
              <a:t> </a:t>
            </a:r>
            <a:endParaRPr lang="de-DE"/>
          </a:p>
          <a:p>
            <a:pPr>
              <a:buFont typeface="Arial"/>
            </a:pPr>
            <a:r>
              <a:rPr lang="de-DE" b="1" dirty="0" err="1"/>
              <a:t>Practical</a:t>
            </a:r>
            <a:r>
              <a:rPr lang="de-DE" b="1" dirty="0"/>
              <a:t> </a:t>
            </a:r>
            <a:r>
              <a:rPr lang="de-DE" b="1" dirty="0" err="1"/>
              <a:t>guidance</a:t>
            </a:r>
            <a:r>
              <a:rPr lang="de-DE" b="1" dirty="0"/>
              <a:t> and </a:t>
            </a:r>
            <a:r>
              <a:rPr lang="de-DE" b="1" dirty="0" err="1"/>
              <a:t>technical</a:t>
            </a:r>
            <a:r>
              <a:rPr lang="de-DE" b="1" dirty="0"/>
              <a:t> </a:t>
            </a:r>
            <a:r>
              <a:rPr lang="de-DE" b="1" dirty="0" err="1"/>
              <a:t>information</a:t>
            </a:r>
            <a:r>
              <a:rPr lang="de-DE" dirty="0"/>
              <a:t> </a:t>
            </a:r>
            <a:r>
              <a:rPr lang="de-DE" dirty="0" err="1"/>
              <a:t>about</a:t>
            </a:r>
            <a:r>
              <a:rPr lang="de-DE" dirty="0"/>
              <a:t> </a:t>
            </a:r>
            <a:r>
              <a:rPr lang="de-DE" dirty="0" err="1"/>
              <a:t>the</a:t>
            </a:r>
            <a:r>
              <a:rPr lang="de-DE" dirty="0"/>
              <a:t> </a:t>
            </a:r>
            <a:r>
              <a:rPr lang="de-DE" dirty="0" err="1"/>
              <a:t>campaign</a:t>
            </a:r>
            <a:r>
              <a:rPr lang="de-DE" dirty="0"/>
              <a:t> </a:t>
            </a:r>
            <a:r>
              <a:rPr lang="de-DE" dirty="0" err="1"/>
              <a:t>assets</a:t>
            </a:r>
            <a:r>
              <a:rPr lang="de-DE" dirty="0"/>
              <a:t> </a:t>
            </a:r>
            <a:r>
              <a:rPr lang="de-DE" dirty="0" err="1"/>
              <a:t>are</a:t>
            </a:r>
            <a:r>
              <a:rPr lang="de-DE" dirty="0"/>
              <a:t> </a:t>
            </a:r>
            <a:r>
              <a:rPr lang="en-US" b="1" dirty="0">
                <a:hlinkClick r:id="rId8"/>
              </a:rPr>
              <a:t>available here</a:t>
            </a:r>
            <a:r>
              <a:rPr lang="de-DE" b="1" dirty="0"/>
              <a:t>.</a:t>
            </a:r>
            <a:endParaRPr lang="de-DE" dirty="0">
              <a:ea typeface="Calibri"/>
              <a:cs typeface="Calibri"/>
            </a:endParaRPr>
          </a:p>
          <a:p>
            <a:endParaRPr lang="de-DE">
              <a:ea typeface="Calibri"/>
              <a:cs typeface="Calibri"/>
            </a:endParaRPr>
          </a:p>
          <a:p>
            <a:r>
              <a:rPr lang="de-DE" b="1" dirty="0" err="1"/>
              <a:t>Commission</a:t>
            </a:r>
            <a:r>
              <a:rPr lang="de-DE" b="1" dirty="0"/>
              <a:t> </a:t>
            </a:r>
            <a:r>
              <a:rPr lang="de-DE" b="1" dirty="0" err="1"/>
              <a:t>staff</a:t>
            </a:r>
            <a:r>
              <a:rPr lang="de-DE" b="1" dirty="0"/>
              <a:t> </a:t>
            </a:r>
            <a:r>
              <a:rPr lang="de-DE" b="1" dirty="0" err="1"/>
              <a:t>is</a:t>
            </a:r>
            <a:r>
              <a:rPr lang="de-DE" b="1" dirty="0"/>
              <a:t> </a:t>
            </a:r>
            <a:r>
              <a:rPr lang="de-DE" b="1" dirty="0" err="1"/>
              <a:t>encouraged</a:t>
            </a:r>
            <a:r>
              <a:rPr lang="de-DE" b="1" dirty="0"/>
              <a:t> </a:t>
            </a:r>
            <a:r>
              <a:rPr lang="de-DE" b="1" dirty="0" err="1"/>
              <a:t>to</a:t>
            </a:r>
            <a:r>
              <a:rPr lang="de-DE" b="1" dirty="0"/>
              <a:t> </a:t>
            </a:r>
            <a:r>
              <a:rPr lang="de-DE" b="1" dirty="0" err="1"/>
              <a:t>share</a:t>
            </a:r>
            <a:r>
              <a:rPr lang="de-DE" b="1" dirty="0"/>
              <a:t> </a:t>
            </a:r>
            <a:r>
              <a:rPr lang="de-DE" b="1" dirty="0" err="1"/>
              <a:t>the</a:t>
            </a:r>
            <a:r>
              <a:rPr lang="de-DE" b="1" dirty="0"/>
              <a:t> </a:t>
            </a:r>
            <a:r>
              <a:rPr lang="de-DE" b="1" dirty="0" err="1"/>
              <a:t>EP’s</a:t>
            </a:r>
            <a:r>
              <a:rPr lang="de-DE" b="1" dirty="0"/>
              <a:t> </a:t>
            </a:r>
            <a:r>
              <a:rPr lang="de-DE" b="1" dirty="0" err="1"/>
              <a:t>go</a:t>
            </a:r>
            <a:r>
              <a:rPr lang="de-DE" b="1" dirty="0"/>
              <a:t>-</a:t>
            </a:r>
            <a:r>
              <a:rPr lang="de-DE" b="1" dirty="0" err="1"/>
              <a:t>to</a:t>
            </a:r>
            <a:r>
              <a:rPr lang="de-DE" b="1" dirty="0"/>
              <a:t>-vote ‘</a:t>
            </a:r>
            <a:r>
              <a:rPr lang="de-DE" b="1" dirty="0" err="1"/>
              <a:t>hero</a:t>
            </a:r>
            <a:r>
              <a:rPr lang="de-DE" b="1" dirty="0"/>
              <a:t> </a:t>
            </a:r>
            <a:r>
              <a:rPr lang="de-DE" b="1" dirty="0" err="1"/>
              <a:t>movie</a:t>
            </a:r>
            <a:r>
              <a:rPr lang="de-DE" b="1" dirty="0"/>
              <a:t>’ and </a:t>
            </a:r>
            <a:r>
              <a:rPr lang="de-DE" b="1" dirty="0" err="1"/>
              <a:t>related</a:t>
            </a:r>
            <a:r>
              <a:rPr lang="de-DE" b="1" dirty="0"/>
              <a:t> </a:t>
            </a:r>
            <a:r>
              <a:rPr lang="de-DE" b="1" dirty="0" err="1"/>
              <a:t>assets</a:t>
            </a:r>
            <a:r>
              <a:rPr lang="de-DE" b="1" dirty="0"/>
              <a:t>. </a:t>
            </a:r>
            <a:endParaRPr lang="de-DE" b="1" dirty="0">
              <a:ea typeface="Calibri"/>
              <a:cs typeface="Calibri"/>
            </a:endParaRPr>
          </a:p>
          <a:p>
            <a:endParaRPr lang="de-DE"/>
          </a:p>
          <a:p>
            <a:r>
              <a:rPr lang="de-DE" dirty="0"/>
              <a:t>DG COMM </a:t>
            </a:r>
            <a:r>
              <a:rPr lang="de-DE" b="1" dirty="0" err="1"/>
              <a:t>advises</a:t>
            </a:r>
            <a:r>
              <a:rPr lang="de-DE" b="1" dirty="0"/>
              <a:t> </a:t>
            </a:r>
            <a:r>
              <a:rPr lang="de-DE" b="1" u="sng" dirty="0" err="1"/>
              <a:t>against</a:t>
            </a:r>
            <a:r>
              <a:rPr lang="de-DE" b="1" dirty="0"/>
              <a:t> </a:t>
            </a:r>
            <a:r>
              <a:rPr lang="de-DE" b="1" dirty="0" err="1"/>
              <a:t>using</a:t>
            </a:r>
            <a:r>
              <a:rPr lang="de-DE" b="1" dirty="0"/>
              <a:t> </a:t>
            </a:r>
            <a:r>
              <a:rPr lang="de-DE" b="1" dirty="0" err="1"/>
              <a:t>the</a:t>
            </a:r>
            <a:r>
              <a:rPr lang="de-DE" b="1" dirty="0"/>
              <a:t> </a:t>
            </a:r>
            <a:r>
              <a:rPr lang="de-DE" b="1" dirty="0" err="1"/>
              <a:t>EP’s</a:t>
            </a:r>
            <a:r>
              <a:rPr lang="de-DE" b="1" dirty="0"/>
              <a:t> </a:t>
            </a:r>
            <a:r>
              <a:rPr lang="de-DE" b="1" dirty="0" err="1"/>
              <a:t>campaign</a:t>
            </a:r>
            <a:r>
              <a:rPr lang="de-DE" b="1" dirty="0"/>
              <a:t> email </a:t>
            </a:r>
            <a:r>
              <a:rPr lang="de-DE" b="1" dirty="0" err="1"/>
              <a:t>signature</a:t>
            </a:r>
            <a:r>
              <a:rPr lang="de-DE" b="1" dirty="0"/>
              <a:t> </a:t>
            </a:r>
            <a:r>
              <a:rPr lang="de-DE" b="1" dirty="0" err="1"/>
              <a:t>for</a:t>
            </a:r>
            <a:r>
              <a:rPr lang="de-DE" b="1" dirty="0"/>
              <a:t> </a:t>
            </a:r>
            <a:r>
              <a:rPr lang="de-DE" b="1" dirty="0" err="1"/>
              <a:t>staff</a:t>
            </a:r>
            <a:r>
              <a:rPr lang="de-DE" dirty="0"/>
              <a:t>.</a:t>
            </a:r>
            <a:endParaRPr lang="de-DE" dirty="0">
              <a:ea typeface="Calibri"/>
              <a:cs typeface="Calibri"/>
            </a:endParaRPr>
          </a:p>
          <a:p>
            <a:endParaRPr lang="de-DE">
              <a:ea typeface="Calibri"/>
              <a:cs typeface="Calibri"/>
            </a:endParaRPr>
          </a:p>
          <a:p>
            <a:endParaRPr lang="en-IE">
              <a:ea typeface="Calibri"/>
              <a:cs typeface="Calibri"/>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26</a:t>
            </a:fld>
            <a:endParaRPr lang="en-IE"/>
          </a:p>
        </p:txBody>
      </p:sp>
    </p:spTree>
    <p:extLst>
      <p:ext uri="{BB962C8B-B14F-4D97-AF65-F5344CB8AC3E}">
        <p14:creationId xmlns:p14="http://schemas.microsoft.com/office/powerpoint/2010/main" val="3490647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AEB12B-762D-4A81-ABB4-D122587ADB9A}" type="slidenum">
              <a:rPr lang="en-IE" smtClean="0"/>
              <a:t>4</a:t>
            </a:fld>
            <a:endParaRPr lang="en-IE"/>
          </a:p>
        </p:txBody>
      </p:sp>
    </p:spTree>
    <p:extLst>
      <p:ext uri="{BB962C8B-B14F-4D97-AF65-F5344CB8AC3E}">
        <p14:creationId xmlns:p14="http://schemas.microsoft.com/office/powerpoint/2010/main" val="250395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defRPr/>
            </a:pPr>
            <a:r>
              <a:rPr lang="en-US" b="1" i="0" u="none" strike="noStrike">
                <a:solidFill>
                  <a:schemeClr val="tx1">
                    <a:lumMod val="50000"/>
                  </a:schemeClr>
                </a:solidFill>
                <a:effectLst/>
                <a:latin typeface="+mn-lt"/>
              </a:rPr>
              <a:t>Turnout </a:t>
            </a:r>
            <a:r>
              <a:rPr lang="en-US" b="1">
                <a:solidFill>
                  <a:schemeClr val="tx1">
                    <a:lumMod val="50000"/>
                  </a:schemeClr>
                </a:solidFill>
              </a:rPr>
              <a:t>in the 2019</a:t>
            </a:r>
            <a:r>
              <a:rPr lang="en-US" b="1" i="0" u="none" strike="noStrike">
                <a:solidFill>
                  <a:schemeClr val="tx1">
                    <a:lumMod val="50000"/>
                  </a:schemeClr>
                </a:solidFill>
                <a:effectLst/>
                <a:latin typeface="+mn-lt"/>
              </a:rPr>
              <a:t> European elections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b="0" i="0" u="none" strike="noStrike">
              <a:solidFill>
                <a:schemeClr val="tx1">
                  <a:lumMod val="50000"/>
                </a:schemeClr>
              </a:solidFill>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b="0" i="0" u="none" strike="noStrike">
                <a:solidFill>
                  <a:schemeClr val="tx1">
                    <a:lumMod val="50000"/>
                  </a:schemeClr>
                </a:solidFill>
                <a:effectLst/>
                <a:latin typeface="+mn-lt"/>
              </a:rPr>
              <a:t>The official and final turnout of the 2019 European Elections is set at </a:t>
            </a:r>
            <a:r>
              <a:rPr lang="en-US" b="1" i="0" u="none" strike="noStrike">
                <a:solidFill>
                  <a:schemeClr val="tx1">
                    <a:lumMod val="50000"/>
                  </a:schemeClr>
                </a:solidFill>
                <a:effectLst/>
                <a:latin typeface="+mn-lt"/>
              </a:rPr>
              <a:t>50.66% (up 8.06 pp on 2014)</a:t>
            </a:r>
            <a:r>
              <a:rPr lang="en-US" b="0" i="0" u="none" strike="noStrike">
                <a:solidFill>
                  <a:schemeClr val="tx1">
                    <a:lumMod val="50000"/>
                  </a:schemeClr>
                </a:solidFill>
                <a:effectLst/>
                <a:latin typeface="+mn-lt"/>
              </a:rPr>
              <a:t>, following the publication all 28 final national turnout data.</a:t>
            </a:r>
            <a:r>
              <a:rPr lang="en-US" b="0">
                <a:solidFill>
                  <a:schemeClr val="tx1">
                    <a:lumMod val="50000"/>
                  </a:schemeClr>
                </a:solidFill>
                <a:latin typeface="+mn-lt"/>
              </a:rPr>
              <a:t> Through the link on the slide you can also access further information about turnout by country, socio-economic backgrounds, reasons to vote or not to vote in 2019 etc.</a:t>
            </a:r>
          </a:p>
          <a:p>
            <a:pPr algn="l" fontAlgn="ctr"/>
            <a:endParaRPr lang="en-US" b="1" i="0" u="none" strike="noStrike">
              <a:solidFill>
                <a:schemeClr val="tx1">
                  <a:lumMod val="50000"/>
                </a:schemeClr>
              </a:solidFill>
              <a:effectLst/>
              <a:latin typeface="+mn-lt"/>
            </a:endParaRPr>
          </a:p>
          <a:p>
            <a:pPr algn="l" fontAlgn="ctr"/>
            <a:r>
              <a:rPr lang="en-US" b="0" i="0" u="none" strike="noStrike">
                <a:solidFill>
                  <a:schemeClr val="tx1">
                    <a:lumMod val="50000"/>
                  </a:schemeClr>
                </a:solidFill>
                <a:effectLst/>
                <a:latin typeface="+mn-lt"/>
              </a:rPr>
              <a:t>The 2019 European elections were shaped by the </a:t>
            </a:r>
            <a:r>
              <a:rPr lang="en-US" b="1" i="0" u="none" strike="noStrike">
                <a:solidFill>
                  <a:schemeClr val="tx1">
                    <a:lumMod val="50000"/>
                  </a:schemeClr>
                </a:solidFill>
                <a:effectLst/>
                <a:latin typeface="+mn-lt"/>
              </a:rPr>
              <a:t>significant increase in voter turnout:</a:t>
            </a:r>
          </a:p>
          <a:p>
            <a:pPr algn="l" fontAlgn="ctr"/>
            <a:endParaRPr lang="en-US" b="1" i="0" u="none" strike="noStrike">
              <a:solidFill>
                <a:schemeClr val="tx1">
                  <a:lumMod val="50000"/>
                </a:schemeClr>
              </a:solidFill>
              <a:effectLst/>
              <a:latin typeface="+mn-lt"/>
            </a:endParaRPr>
          </a:p>
          <a:p>
            <a:pPr algn="l" fontAlgn="ctr"/>
            <a:r>
              <a:rPr lang="en-US" b="1" i="0" u="none" strike="noStrike">
                <a:solidFill>
                  <a:schemeClr val="tx1">
                    <a:lumMod val="50000"/>
                  </a:schemeClr>
                </a:solidFill>
                <a:effectLst/>
                <a:latin typeface="+mn-lt"/>
              </a:rPr>
              <a:t>50.66% is the highest turnout since 1994 European elections and represents a striking increase by 8.06 percentage points from 2014</a:t>
            </a:r>
            <a:r>
              <a:rPr lang="en-US" b="0" i="0" u="none" strike="noStrike">
                <a:solidFill>
                  <a:schemeClr val="tx1">
                    <a:lumMod val="50000"/>
                  </a:schemeClr>
                </a:solidFill>
                <a:effectLst/>
                <a:latin typeface="+mn-lt"/>
              </a:rPr>
              <a:t> (when the turnout was 42.60%).</a:t>
            </a:r>
          </a:p>
          <a:p>
            <a:pPr algn="l" fontAlgn="ctr"/>
            <a:br>
              <a:rPr lang="en-US" b="0" i="0" u="none" strike="noStrike">
                <a:solidFill>
                  <a:schemeClr val="tx1">
                    <a:lumMod val="50000"/>
                  </a:schemeClr>
                </a:solidFill>
                <a:effectLst/>
                <a:latin typeface="+mn-lt"/>
              </a:rPr>
            </a:br>
            <a:r>
              <a:rPr lang="en-US" b="0" i="0" u="none" strike="noStrike">
                <a:solidFill>
                  <a:schemeClr val="tx1">
                    <a:lumMod val="50000"/>
                  </a:schemeClr>
                </a:solidFill>
                <a:effectLst/>
                <a:latin typeface="+mn-lt"/>
              </a:rPr>
              <a:t>20 Member States reported increase in national turnout, with significant increases compared to 2014 recorded in Poland, Romania, Spain, Austria, Hungary and Germany. Also countries with a traditional low or very low turnout in European elections, such as Slovakia and Czechia, showed substantial increases. On the other hand, turnout decreased in eight countries, but by no more than 3 percentage points in any of them. </a:t>
            </a:r>
          </a:p>
          <a:p>
            <a:pPr algn="l" fontAlgn="ctr"/>
            <a:endParaRPr lang="en-US" b="0" i="0" u="none" strike="noStrike">
              <a:solidFill>
                <a:schemeClr val="tx1">
                  <a:lumMod val="50000"/>
                </a:schemeClr>
              </a:solidFill>
              <a:effectLst/>
              <a:latin typeface="+mn-lt"/>
            </a:endParaRPr>
          </a:p>
          <a:p>
            <a:pPr algn="l" fontAlgn="ctr"/>
            <a:r>
              <a:rPr lang="en-US" b="0" i="0" u="none" strike="noStrike">
                <a:solidFill>
                  <a:schemeClr val="tx1">
                    <a:lumMod val="50000"/>
                  </a:schemeClr>
                </a:solidFill>
                <a:effectLst/>
                <a:latin typeface="+mn-lt"/>
              </a:rPr>
              <a:t>Despite the average increase in turnout, </a:t>
            </a:r>
            <a:r>
              <a:rPr lang="en-US" b="1" i="0" u="none" strike="noStrike">
                <a:solidFill>
                  <a:schemeClr val="tx1">
                    <a:lumMod val="50000"/>
                  </a:schemeClr>
                </a:solidFill>
                <a:effectLst/>
                <a:latin typeface="+mn-lt"/>
              </a:rPr>
              <a:t>large differences </a:t>
            </a:r>
            <a:r>
              <a:rPr lang="en-US" b="0" i="0" u="none" strike="noStrike">
                <a:solidFill>
                  <a:schemeClr val="tx1">
                    <a:lumMod val="50000"/>
                  </a:schemeClr>
                </a:solidFill>
                <a:effectLst/>
                <a:latin typeface="+mn-lt"/>
              </a:rPr>
              <a:t>remain between Member States, ranging from 88.47% in Belgium to 22.74% in Slovakia.</a:t>
            </a:r>
          </a:p>
          <a:p>
            <a:pPr algn="l" fontAlgn="ctr"/>
            <a:endParaRPr lang="en-US" b="0" i="0" u="none" strike="noStrike">
              <a:solidFill>
                <a:schemeClr val="tx1">
                  <a:lumMod val="50000"/>
                </a:schemeClr>
              </a:solidFill>
              <a:effectLst/>
              <a:latin typeface="+mn-lt"/>
            </a:endParaRPr>
          </a:p>
          <a:p>
            <a:pPr algn="l" fontAlgn="ctr"/>
            <a:r>
              <a:rPr lang="en-US" b="1" i="0" u="none" strike="noStrike">
                <a:solidFill>
                  <a:schemeClr val="tx1">
                    <a:lumMod val="50000"/>
                  </a:schemeClr>
                </a:solidFill>
                <a:effectLst/>
                <a:latin typeface="+mn-lt"/>
              </a:rPr>
              <a:t>Youth participation</a:t>
            </a:r>
            <a:endParaRPr lang="en-US" b="0" i="0" u="none" strike="noStrike">
              <a:solidFill>
                <a:schemeClr val="tx1">
                  <a:lumMod val="50000"/>
                </a:schemeClr>
              </a:solidFill>
              <a:effectLst/>
              <a:latin typeface="+mn-lt"/>
            </a:endParaRPr>
          </a:p>
          <a:p>
            <a:pPr algn="l" fontAlgn="ctr"/>
            <a:br>
              <a:rPr lang="en-US" b="0" i="0" u="none" strike="noStrike">
                <a:solidFill>
                  <a:schemeClr val="tx1">
                    <a:lumMod val="50000"/>
                  </a:schemeClr>
                </a:solidFill>
                <a:effectLst/>
                <a:latin typeface="+mn-lt"/>
              </a:rPr>
            </a:br>
            <a:r>
              <a:rPr lang="en-US" b="0" i="0" u="none" strike="noStrike">
                <a:solidFill>
                  <a:schemeClr val="tx1">
                    <a:lumMod val="50000"/>
                  </a:schemeClr>
                </a:solidFill>
                <a:effectLst/>
                <a:latin typeface="+mn-lt"/>
              </a:rPr>
              <a:t>Socio-demographic analysis shows that there has been an increase in turnout for all groups of the population, although this is higher for some groups, with a </a:t>
            </a:r>
            <a:r>
              <a:rPr lang="en-US" b="1" i="0" u="none" strike="noStrike">
                <a:solidFill>
                  <a:schemeClr val="tx1">
                    <a:lumMod val="50000"/>
                  </a:schemeClr>
                </a:solidFill>
                <a:effectLst/>
                <a:latin typeface="+mn-lt"/>
              </a:rPr>
              <a:t>much larger turnout among younger people and first-time voters</a:t>
            </a:r>
            <a:r>
              <a:rPr lang="en-US" b="0" i="0" u="none" strike="noStrike">
                <a:solidFill>
                  <a:schemeClr val="tx1">
                    <a:lumMod val="50000"/>
                  </a:schemeClr>
                </a:solidFill>
                <a:effectLst/>
                <a:latin typeface="+mn-lt"/>
              </a:rPr>
              <a:t>. Although older people remain more likely to vote, </a:t>
            </a:r>
            <a:r>
              <a:rPr lang="en-US" b="1" i="0" u="none" strike="noStrike">
                <a:solidFill>
                  <a:schemeClr val="tx1">
                    <a:lumMod val="50000"/>
                  </a:schemeClr>
                </a:solidFill>
                <a:effectLst/>
                <a:latin typeface="+mn-lt"/>
              </a:rPr>
              <a:t>the increase between 2014 and 2019 is larger among young people aged under 25 (42%, +14 pp) and aged 25–39 (47%, +12pp</a:t>
            </a:r>
            <a:r>
              <a:rPr lang="en-US" b="0" i="0" u="none" strike="noStrike">
                <a:solidFill>
                  <a:schemeClr val="tx1">
                    <a:lumMod val="50000"/>
                  </a:schemeClr>
                </a:solidFill>
                <a:effectLst/>
                <a:latin typeface="+mn-lt"/>
              </a:rPr>
              <a:t>), when compared with those aged 55 or over (54%, +3 pp). Overall, this means that the differences between age groups have narrowed when comparing 2019 with 2014 </a:t>
            </a:r>
            <a:r>
              <a:rPr lang="en-US" b="0" i="1" u="none" strike="noStrike">
                <a:solidFill>
                  <a:schemeClr val="tx1">
                    <a:lumMod val="50000"/>
                  </a:schemeClr>
                </a:solidFill>
                <a:effectLst/>
                <a:latin typeface="+mn-lt"/>
              </a:rPr>
              <a:t>(see page 24 </a:t>
            </a:r>
            <a:r>
              <a:rPr lang="en-US" b="0" i="1" u="sng" strike="noStrike">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of the report</a:t>
            </a:r>
            <a:r>
              <a:rPr lang="en-US" b="0" i="1" u="none" strike="noStrike">
                <a:solidFill>
                  <a:schemeClr val="tx1">
                    <a:lumMod val="50000"/>
                  </a:schemeClr>
                </a:solidFill>
                <a:effectLst/>
                <a:latin typeface="+mn-lt"/>
              </a:rPr>
              <a:t>)</a:t>
            </a:r>
            <a:r>
              <a:rPr lang="en-US" b="0" i="0" u="none" strike="noStrike">
                <a:solidFill>
                  <a:schemeClr val="tx1">
                    <a:lumMod val="50000"/>
                  </a:schemeClr>
                </a:solidFill>
                <a:effectLst/>
                <a:latin typeface="+mn-lt"/>
              </a:rPr>
              <a:t>.</a:t>
            </a:r>
            <a:br>
              <a:rPr lang="en-US" b="0" i="0" u="none" strike="noStrike">
                <a:solidFill>
                  <a:schemeClr val="tx1">
                    <a:lumMod val="50000"/>
                  </a:schemeClr>
                </a:solidFill>
                <a:effectLst/>
                <a:latin typeface="+mn-lt"/>
              </a:rPr>
            </a:br>
            <a:endParaRPr lang="en-US" b="0" i="0" u="none" strike="noStrike">
              <a:solidFill>
                <a:schemeClr val="tx1">
                  <a:lumMod val="50000"/>
                </a:schemeClr>
              </a:solidFill>
              <a:effectLst/>
              <a:latin typeface="+mn-lt"/>
            </a:endParaRPr>
          </a:p>
          <a:p>
            <a:pPr algn="l" fontAlgn="ctr"/>
            <a:r>
              <a:rPr lang="en-US" b="1" i="0" u="none" strike="noStrike">
                <a:solidFill>
                  <a:schemeClr val="tx1">
                    <a:lumMod val="50000"/>
                  </a:schemeClr>
                </a:solidFill>
                <a:effectLst/>
                <a:latin typeface="+mn-lt"/>
              </a:rPr>
              <a:t>Reasons for voting</a:t>
            </a:r>
            <a:br>
              <a:rPr lang="en-US" b="0" i="0" u="none" strike="noStrike">
                <a:solidFill>
                  <a:schemeClr val="tx1">
                    <a:lumMod val="50000"/>
                  </a:schemeClr>
                </a:solidFill>
                <a:effectLst/>
                <a:latin typeface="+mn-lt"/>
              </a:rPr>
            </a:br>
            <a:r>
              <a:rPr lang="en-US" b="0" i="0" u="none" strike="noStrike">
                <a:solidFill>
                  <a:schemeClr val="tx1">
                    <a:lumMod val="50000"/>
                  </a:schemeClr>
                </a:solidFill>
                <a:effectLst/>
                <a:latin typeface="+mn-lt"/>
              </a:rPr>
              <a:t>A greater sense of civic duty boosted the overall turnout, alongside increasingly positive support for the EU and its impact on Europeans.</a:t>
            </a:r>
            <a:br>
              <a:rPr lang="en-US" b="0" i="0" u="none" strike="noStrike">
                <a:solidFill>
                  <a:schemeClr val="tx1">
                    <a:lumMod val="50000"/>
                  </a:schemeClr>
                </a:solidFill>
                <a:effectLst/>
                <a:latin typeface="+mn-lt"/>
              </a:rPr>
            </a:br>
            <a:r>
              <a:rPr lang="en-US" b="0" i="0" u="none" strike="noStrike">
                <a:solidFill>
                  <a:schemeClr val="tx1">
                    <a:lumMod val="50000"/>
                  </a:schemeClr>
                </a:solidFill>
                <a:effectLst/>
                <a:latin typeface="+mn-lt"/>
              </a:rPr>
              <a:t>The most common reason for voting was because people felt it was their duty as a citizen (52%). Other main reasons were because the respondent always votes (35%), because they are in </a:t>
            </a:r>
            <a:r>
              <a:rPr lang="en-US" b="0" i="0" u="none" strike="noStrike" err="1">
                <a:solidFill>
                  <a:schemeClr val="tx1">
                    <a:lumMod val="50000"/>
                  </a:schemeClr>
                </a:solidFill>
                <a:effectLst/>
                <a:latin typeface="+mn-lt"/>
              </a:rPr>
              <a:t>favour</a:t>
            </a:r>
            <a:r>
              <a:rPr lang="en-US" b="0" i="0" u="none" strike="noStrike">
                <a:solidFill>
                  <a:schemeClr val="tx1">
                    <a:lumMod val="50000"/>
                  </a:schemeClr>
                </a:solidFill>
                <a:effectLst/>
                <a:latin typeface="+mn-lt"/>
              </a:rPr>
              <a:t> of the EU (25%), to support the political party they feel close to (22%) and because voting in the elections can ‘make things change’ (18%) </a:t>
            </a:r>
            <a:r>
              <a:rPr lang="en-US" b="0" i="1" u="none" strike="noStrike">
                <a:solidFill>
                  <a:schemeClr val="tx1">
                    <a:lumMod val="50000"/>
                  </a:schemeClr>
                </a:solidFill>
                <a:effectLst/>
                <a:latin typeface="+mn-lt"/>
              </a:rPr>
              <a:t>(see page 44 </a:t>
            </a:r>
            <a:r>
              <a:rPr lang="en-US" b="0" i="1" u="sng" strike="noStrike">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of the report</a:t>
            </a:r>
            <a:r>
              <a:rPr lang="en-US" b="0" i="1" u="none" strike="noStrike">
                <a:solidFill>
                  <a:schemeClr val="tx1">
                    <a:lumMod val="50000"/>
                  </a:schemeClr>
                </a:solidFill>
                <a:effectLst/>
                <a:latin typeface="+mn-lt"/>
              </a:rPr>
              <a:t>).</a:t>
            </a:r>
            <a:br>
              <a:rPr lang="en-US" b="0" i="0" u="none" strike="noStrike">
                <a:solidFill>
                  <a:schemeClr val="tx1">
                    <a:lumMod val="50000"/>
                  </a:schemeClr>
                </a:solidFill>
                <a:effectLst/>
                <a:latin typeface="+mn-lt"/>
              </a:rPr>
            </a:br>
            <a:endParaRPr lang="en-US" b="0" i="0" u="none" strike="noStrike">
              <a:solidFill>
                <a:schemeClr val="tx1">
                  <a:lumMod val="50000"/>
                </a:schemeClr>
              </a:solidFill>
              <a:effectLst/>
              <a:latin typeface="+mn-lt"/>
            </a:endParaRPr>
          </a:p>
          <a:p>
            <a:pPr algn="l" fontAlgn="ctr"/>
            <a:r>
              <a:rPr lang="en-US" b="1" i="0" u="none" strike="noStrike">
                <a:solidFill>
                  <a:schemeClr val="tx1">
                    <a:lumMod val="50000"/>
                  </a:schemeClr>
                </a:solidFill>
                <a:effectLst/>
                <a:latin typeface="+mn-lt"/>
              </a:rPr>
              <a:t>Issues behind the vote</a:t>
            </a:r>
            <a:endParaRPr lang="en-US" b="0" i="0" u="none" strike="noStrike">
              <a:solidFill>
                <a:schemeClr val="tx1">
                  <a:lumMod val="50000"/>
                </a:schemeClr>
              </a:solidFill>
              <a:effectLst/>
              <a:latin typeface="+mn-lt"/>
            </a:endParaRPr>
          </a:p>
          <a:p>
            <a:pPr algn="l" fontAlgn="ctr"/>
            <a:br>
              <a:rPr lang="en-US" b="0" i="0" u="none" strike="noStrike">
                <a:solidFill>
                  <a:schemeClr val="tx1">
                    <a:lumMod val="50000"/>
                  </a:schemeClr>
                </a:solidFill>
                <a:effectLst/>
                <a:latin typeface="+mn-lt"/>
              </a:rPr>
            </a:br>
            <a:r>
              <a:rPr lang="en-US" b="0" i="0" u="none" strike="noStrike">
                <a:solidFill>
                  <a:schemeClr val="tx1">
                    <a:lumMod val="50000"/>
                  </a:schemeClr>
                </a:solidFill>
                <a:effectLst/>
                <a:latin typeface="+mn-lt"/>
              </a:rPr>
              <a:t>There are five issues mentioned by at least a third of respondents as reasons to go to vote: economy and growth (44%), combating climate change and protecting the environment (37%), promoting human rights and democracy (37%), the way the EU should be working in the future (36%) and immigration (34%).</a:t>
            </a:r>
          </a:p>
          <a:p>
            <a:pPr algn="l" fontAlgn="ctr"/>
            <a:br>
              <a:rPr lang="en-US" b="0" i="0" u="none" strike="noStrike">
                <a:solidFill>
                  <a:schemeClr val="tx1">
                    <a:lumMod val="50000"/>
                  </a:schemeClr>
                </a:solidFill>
                <a:effectLst/>
                <a:latin typeface="+mn-lt"/>
              </a:rPr>
            </a:br>
            <a:r>
              <a:rPr lang="en-US" b="0" i="0" u="none" strike="noStrike">
                <a:solidFill>
                  <a:schemeClr val="tx1">
                    <a:lumMod val="50000"/>
                  </a:schemeClr>
                </a:solidFill>
                <a:effectLst/>
                <a:latin typeface="+mn-lt"/>
              </a:rPr>
              <a:t>At least a quarter of respondents mentioned a number of other issues: social protection of EU citizens (29%), the fight against terrorism (26%), combatting youth unemployment (25%) and security and defense policy (25%). Also mentioned are the protection of external borders (21%), consumer protection and food safety (20%) and protection of personal data (12%) </a:t>
            </a:r>
            <a:r>
              <a:rPr lang="en-US" b="0" i="1" u="none" strike="noStrike">
                <a:solidFill>
                  <a:schemeClr val="tx1">
                    <a:lumMod val="50000"/>
                  </a:schemeClr>
                </a:solidFill>
                <a:effectLst/>
                <a:latin typeface="+mn-lt"/>
              </a:rPr>
              <a:t>(see page 50 </a:t>
            </a:r>
            <a:r>
              <a:rPr lang="en-US" b="0" i="1" u="sng" strike="noStrike">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of the report</a:t>
            </a:r>
            <a:r>
              <a:rPr lang="en-US" b="0" i="1" u="none" strike="noStrike">
                <a:solidFill>
                  <a:schemeClr val="tx1">
                    <a:lumMod val="50000"/>
                  </a:schemeClr>
                </a:solidFill>
                <a:effectLst/>
                <a:latin typeface="+mn-lt"/>
              </a:rPr>
              <a:t>)</a:t>
            </a:r>
            <a:r>
              <a:rPr lang="en-US" b="0" i="0" u="none" strike="noStrike">
                <a:solidFill>
                  <a:schemeClr val="tx1">
                    <a:lumMod val="50000"/>
                  </a:schemeClr>
                </a:solidFill>
                <a:effectLst/>
                <a:latin typeface="+mn-lt"/>
              </a:rPr>
              <a:t>.</a:t>
            </a:r>
          </a:p>
          <a:p>
            <a:endParaRPr lang="en-IE" b="1">
              <a:solidFill>
                <a:schemeClr val="tx1">
                  <a:lumMod val="50000"/>
                </a:schemeClr>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AEB12B-762D-4A81-ABB4-D122587ADB9A}"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70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b="1" kern="100">
                <a:effectLst/>
                <a:latin typeface="Calibri"/>
                <a:ea typeface="Calibri" panose="020F0502020204030204" pitchFamily="34" charset="0"/>
                <a:cs typeface="Calibri"/>
              </a:rPr>
              <a:t>It’s about you and your future!</a:t>
            </a:r>
            <a:endParaRPr lang="en-GB" sz="1200" kern="100">
              <a:latin typeface="Calibri"/>
              <a:ea typeface="Calibri" panose="020F0502020204030204" pitchFamily="34" charset="0"/>
              <a:cs typeface="Calibri"/>
            </a:endParaRPr>
          </a:p>
          <a:p>
            <a:pPr marL="285750" lvl="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Have a say on topics you care about</a:t>
            </a:r>
            <a:endParaRPr lang="en-IE" sz="1200" kern="100">
              <a:effectLst/>
              <a:latin typeface="Calibri"/>
              <a:ea typeface="Calibri" panose="020F0502020204030204" pitchFamily="34" charset="0"/>
              <a:cs typeface="Calibri"/>
            </a:endParaRPr>
          </a:p>
          <a:p>
            <a:pPr marL="28575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The EU provides solutions to issues that cannot be solved by one country alone: the economy, environment, energy, climate change, security, migration, agriculture, data protection, artificial intelligence, disinformation.</a:t>
            </a:r>
            <a:r>
              <a:rPr lang="en-GB" sz="1200" kern="100">
                <a:latin typeface="Calibri"/>
                <a:ea typeface="Calibri" panose="020F0502020204030204" pitchFamily="34" charset="0"/>
                <a:cs typeface="Calibri"/>
              </a:rPr>
              <a:t> </a:t>
            </a:r>
            <a:endParaRPr lang="en-IE" sz="1200" kern="10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The EU also supports farmers, researchers, towns, cities and regions, NGOs, SMEs, young people, the unemployed and teachers through different funding programmes.</a:t>
            </a:r>
            <a:endParaRPr lang="en-IE" sz="1200" kern="100">
              <a:effectLst/>
              <a:latin typeface="Calibri"/>
              <a:ea typeface="Calibri" panose="020F0502020204030204" pitchFamily="34" charset="0"/>
              <a:cs typeface="Calibri"/>
            </a:endParaRPr>
          </a:p>
          <a:p>
            <a:pPr marL="285750" lvl="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The EU upholds values like human rights, freedom, democracy, equality and the rule of law.</a:t>
            </a:r>
            <a:endParaRPr lang="en-IE" sz="1200" kern="100">
              <a:effectLst/>
              <a:latin typeface="Calibri"/>
              <a:ea typeface="Calibri" panose="020F0502020204030204" pitchFamily="34" charset="0"/>
              <a:cs typeface="Calibri"/>
            </a:endParaRPr>
          </a:p>
          <a:p>
            <a:pPr marL="285750" lvl="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Today, every important national topic also has a European angle.</a:t>
            </a:r>
            <a:endParaRPr lang="en-IE" sz="1200" kern="100">
              <a:effectLst/>
              <a:latin typeface="Calibri"/>
              <a:ea typeface="Calibri" panose="020F0502020204030204" pitchFamily="34" charset="0"/>
              <a:cs typeface="Calibri"/>
            </a:endParaRPr>
          </a:p>
          <a:p>
            <a:pPr marL="28575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By voting, you decide how Europe tackles these issue in the future.</a:t>
            </a:r>
            <a:r>
              <a:rPr lang="en-GB" sz="1200" kern="100">
                <a:latin typeface="Calibri"/>
                <a:ea typeface="Calibri" panose="020F0502020204030204" pitchFamily="34" charset="0"/>
                <a:cs typeface="Calibri"/>
              </a:rPr>
              <a:t> </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200" kern="100">
                <a:effectLst/>
                <a:latin typeface="Calibri"/>
                <a:ea typeface="Calibri" panose="020F0502020204030204" pitchFamily="34" charset="0"/>
                <a:cs typeface="Calibri"/>
              </a:rPr>
              <a:t>You can </a:t>
            </a:r>
            <a:r>
              <a:rPr lang="en-GB" sz="1200" b="1" kern="100">
                <a:effectLst/>
                <a:latin typeface="Calibri"/>
                <a:ea typeface="Calibri" panose="020F0502020204030204" pitchFamily="34" charset="0"/>
                <a:cs typeface="Calibri"/>
              </a:rPr>
              <a:t>choose the way you want to live in Europe…</a:t>
            </a:r>
            <a:endParaRPr lang="en-GB" sz="1200" kern="100">
              <a:latin typeface="Calibri"/>
              <a:ea typeface="Calibri" panose="020F0502020204030204" pitchFamily="34" charset="0"/>
              <a:cs typeface="Calibri"/>
            </a:endParaRPr>
          </a:p>
          <a:p>
            <a:pPr marL="285750" indent="-285750">
              <a:lnSpc>
                <a:spcPct val="115000"/>
              </a:lnSpc>
              <a:spcAft>
                <a:spcPts val="1000"/>
              </a:spcAft>
              <a:buFont typeface="Arial" panose="020B0604020202020204" pitchFamily="34" charset="0"/>
              <a:buChar char="•"/>
            </a:pPr>
            <a:r>
              <a:rPr lang="en-GB" sz="1200" b="1" kern="100">
                <a:latin typeface="Calibri"/>
                <a:ea typeface="Calibri" panose="020F0502020204030204" pitchFamily="34" charset="0"/>
                <a:cs typeface="Calibri"/>
              </a:rPr>
              <a:t>…instead of letting others decide for you!</a:t>
            </a:r>
            <a:endParaRPr lang="en-IE" sz="1200" b="1" kern="1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4999"/>
              </a:lnSpc>
              <a:spcAft>
                <a:spcPts val="1000"/>
              </a:spcAft>
              <a:buFont typeface="Calibri" panose="020F0502020204030204" pitchFamily="34" charset="0"/>
              <a:buChar char="-"/>
            </a:pPr>
            <a:endParaRPr lang="en-GB" sz="1200" kern="100">
              <a:effectLst/>
              <a:latin typeface="Calibri" panose="020F0502020204030204" pitchFamily="34" charset="0"/>
              <a:ea typeface="Calibri" panose="020F0502020204030204" pitchFamily="34" charset="0"/>
              <a:cs typeface="Calibri"/>
            </a:endParaRPr>
          </a:p>
          <a:p>
            <a:pPr>
              <a:lnSpc>
                <a:spcPct val="115000"/>
              </a:lnSpc>
              <a:spcAft>
                <a:spcPts val="1000"/>
              </a:spcAft>
            </a:pPr>
            <a:r>
              <a:rPr lang="en-GB" sz="1200" b="1" kern="100">
                <a:effectLst/>
                <a:latin typeface="Calibri"/>
                <a:ea typeface="Calibri"/>
                <a:cs typeface="Calibri"/>
              </a:rPr>
              <a:t>It’s also about Europe in </a:t>
            </a:r>
            <a:r>
              <a:rPr lang="en-GB" b="1" kern="100">
                <a:latin typeface="Calibri"/>
                <a:ea typeface="Calibri"/>
                <a:cs typeface="Calibri"/>
              </a:rPr>
              <a:t>this record year of world elections</a:t>
            </a:r>
            <a:r>
              <a:rPr lang="en-GB" sz="1200" b="1" kern="100">
                <a:effectLst/>
                <a:latin typeface="Calibri"/>
                <a:ea typeface="Calibri"/>
                <a:cs typeface="Calibri"/>
              </a:rPr>
              <a:t>!</a:t>
            </a:r>
            <a:endParaRPr lang="en-IE" sz="1200" b="1" kern="100">
              <a:effectLst/>
              <a:latin typeface="Calibri"/>
              <a:ea typeface="Calibri"/>
              <a:cs typeface="Calibri"/>
            </a:endParaRPr>
          </a:p>
          <a:p>
            <a:pPr marL="28575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In 2024, about half of the world’s population is voting (not all of them in free and fair elections however!).</a:t>
            </a:r>
            <a:r>
              <a:rPr lang="en-GB" sz="1200" kern="100">
                <a:latin typeface="Calibri"/>
                <a:ea typeface="Calibri" panose="020F0502020204030204" pitchFamily="34" charset="0"/>
                <a:cs typeface="Calibri"/>
              </a:rPr>
              <a:t> </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It’s the ‘world championship of elections’.</a:t>
            </a:r>
            <a:endParaRPr lang="en-IE" sz="1200" kern="100">
              <a:effectLst/>
              <a:latin typeface="Calibri"/>
              <a:ea typeface="Calibri" panose="020F0502020204030204" pitchFamily="34" charset="0"/>
              <a:cs typeface="Calibri"/>
            </a:endParaRPr>
          </a:p>
          <a:p>
            <a:pPr marL="285750" indent="-285750">
              <a:lnSpc>
                <a:spcPct val="115000"/>
              </a:lnSpc>
              <a:buFont typeface="Arial" panose="020B0604020202020204" pitchFamily="34" charset="0"/>
              <a:buChar char="•"/>
            </a:pPr>
            <a:r>
              <a:rPr lang="en-GB" sz="1200" kern="100">
                <a:effectLst/>
                <a:latin typeface="Calibri"/>
                <a:ea typeface="Calibri"/>
                <a:cs typeface="Calibri"/>
              </a:rPr>
              <a:t>With </a:t>
            </a:r>
            <a:r>
              <a:rPr lang="en-GB" b="1" kern="100">
                <a:latin typeface="Calibri"/>
                <a:ea typeface="Calibri"/>
                <a:cs typeface="Calibri"/>
              </a:rPr>
              <a:t>almost 360</a:t>
            </a:r>
            <a:r>
              <a:rPr lang="en-GB" sz="1200" b="1" kern="100">
                <a:effectLst/>
                <a:latin typeface="Calibri"/>
                <a:ea typeface="Calibri"/>
                <a:cs typeface="Calibri"/>
              </a:rPr>
              <a:t> million eligible voters</a:t>
            </a:r>
            <a:r>
              <a:rPr lang="en-GB" sz="1200" kern="100">
                <a:effectLst/>
                <a:latin typeface="Calibri"/>
                <a:ea typeface="Calibri"/>
                <a:cs typeface="Calibri"/>
              </a:rPr>
              <a:t> in the EU</a:t>
            </a:r>
            <a:r>
              <a:rPr lang="en-GB" kern="100">
                <a:latin typeface="Calibri"/>
                <a:ea typeface="Calibri"/>
                <a:cs typeface="Calibri"/>
              </a:rPr>
              <a:t> (358,861,608</a:t>
            </a:r>
            <a:r>
              <a:rPr lang="en-GB" sz="1200" kern="100">
                <a:effectLst/>
                <a:latin typeface="Calibri"/>
                <a:ea typeface="Calibri"/>
                <a:cs typeface="Calibri"/>
              </a:rPr>
              <a:t> </a:t>
            </a:r>
            <a:r>
              <a:rPr lang="en-GB" kern="100">
                <a:latin typeface="Calibri"/>
                <a:ea typeface="Calibri"/>
                <a:cs typeface="Calibri"/>
              </a:rPr>
              <a:t>according to latest information by DG JUST and Eurostat) </a:t>
            </a:r>
            <a:r>
              <a:rPr lang="en-GB" sz="1200" kern="100">
                <a:effectLst/>
                <a:latin typeface="Calibri"/>
                <a:ea typeface="Calibri"/>
                <a:cs typeface="Calibri"/>
              </a:rPr>
              <a:t>the EU is the second biggest democracy in the world after India.</a:t>
            </a:r>
            <a:endParaRPr lang="en-IE" sz="1200" kern="100">
              <a:effectLst/>
              <a:latin typeface="Calibri"/>
              <a:ea typeface="Calibri"/>
              <a:cs typeface="Calibri"/>
            </a:endParaRPr>
          </a:p>
          <a:p>
            <a:pPr marL="285750" lvl="0" indent="-285750">
              <a:lnSpc>
                <a:spcPct val="115000"/>
              </a:lnSpc>
              <a:spcAft>
                <a:spcPts val="1000"/>
              </a:spcAft>
              <a:buFont typeface="Arial" panose="020B0604020202020204" pitchFamily="34" charset="0"/>
              <a:buChar char="•"/>
            </a:pPr>
            <a:r>
              <a:rPr lang="en-GB" sz="1200" kern="100">
                <a:effectLst/>
                <a:latin typeface="Calibri"/>
                <a:ea typeface="Calibri" panose="020F0502020204030204" pitchFamily="34" charset="0"/>
                <a:cs typeface="Calibri"/>
              </a:rPr>
              <a:t>Let’s show that Europe is a ‘</a:t>
            </a:r>
            <a:r>
              <a:rPr lang="en-GB" sz="1200" b="1" kern="100">
                <a:effectLst/>
                <a:latin typeface="Calibri"/>
                <a:ea typeface="Calibri" panose="020F0502020204030204" pitchFamily="34" charset="0"/>
                <a:cs typeface="Calibri"/>
              </a:rPr>
              <a:t>global champion of democracy’.</a:t>
            </a:r>
            <a:endParaRPr lang="en-IE" sz="1200" b="1" kern="100">
              <a:effectLst/>
              <a:latin typeface="Calibri"/>
              <a:ea typeface="Calibri" panose="020F0502020204030204" pitchFamily="34" charset="0"/>
              <a:cs typeface="Calibri"/>
            </a:endParaRPr>
          </a:p>
          <a:p>
            <a:pPr marL="342900" indent="-342900">
              <a:lnSpc>
                <a:spcPct val="114999"/>
              </a:lnSpc>
              <a:spcAft>
                <a:spcPts val="1000"/>
              </a:spcAft>
              <a:buFont typeface="Calibri" panose="020F0502020204030204" pitchFamily="34" charset="0"/>
              <a:buChar char="-"/>
            </a:pPr>
            <a:endParaRPr lang="en-GB" sz="1200" kern="100">
              <a:latin typeface="Calibri"/>
              <a:ea typeface="Calibri" panose="020F0502020204030204" pitchFamily="34" charset="0"/>
              <a:cs typeface="Calibri"/>
            </a:endParaRPr>
          </a:p>
          <a:p>
            <a:pPr>
              <a:lnSpc>
                <a:spcPct val="115000"/>
              </a:lnSpc>
              <a:spcAft>
                <a:spcPts val="1000"/>
              </a:spcAft>
            </a:pPr>
            <a:r>
              <a:rPr lang="en-GB" sz="1200" b="1" kern="100">
                <a:effectLst/>
                <a:latin typeface="Calibri"/>
                <a:ea typeface="Calibri"/>
                <a:cs typeface="Calibri"/>
              </a:rPr>
              <a:t>It’s also about our </a:t>
            </a:r>
            <a:r>
              <a:rPr lang="en-GB" b="1" kern="100">
                <a:latin typeface="Calibri"/>
                <a:ea typeface="Calibri"/>
                <a:cs typeface="Calibri"/>
              </a:rPr>
              <a:t>democracy</a:t>
            </a:r>
            <a:r>
              <a:rPr lang="en-GB" sz="1200" b="1" kern="100">
                <a:effectLst/>
                <a:latin typeface="Calibri"/>
                <a:ea typeface="Calibri"/>
                <a:cs typeface="Calibri"/>
              </a:rPr>
              <a:t>!</a:t>
            </a:r>
            <a:endParaRPr lang="en-IE" sz="1200" b="1" kern="100">
              <a:effectLst/>
              <a:latin typeface="Calibri"/>
              <a:ea typeface="Calibri"/>
              <a:cs typeface="Calibri"/>
            </a:endParaRPr>
          </a:p>
          <a:p>
            <a:pPr marL="285750" lvl="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The EU adopts laws democratically:</a:t>
            </a:r>
            <a:endParaRPr lang="en-IE" sz="1200" kern="100">
              <a:effectLst/>
              <a:latin typeface="Calibri"/>
              <a:ea typeface="Calibri" panose="020F0502020204030204" pitchFamily="34" charset="0"/>
              <a:cs typeface="Calibri"/>
            </a:endParaRPr>
          </a:p>
          <a:p>
            <a:pPr marL="285750" indent="-285750">
              <a:lnSpc>
                <a:spcPct val="115000"/>
              </a:lnSpc>
              <a:buFont typeface="Arial" panose="020B0604020202020204" pitchFamily="34" charset="0"/>
              <a:buChar char="•"/>
            </a:pPr>
            <a:r>
              <a:rPr lang="en-GB" sz="1200" kern="100">
                <a:effectLst/>
                <a:latin typeface="Calibri"/>
                <a:ea typeface="Calibri"/>
                <a:cs typeface="Calibri"/>
              </a:rPr>
              <a:t>Following a proposal by the European Commission, these laws are normally discussed and adopted by the European Parliament – that you elect directly - and the Council</a:t>
            </a:r>
            <a:r>
              <a:rPr lang="en-GB" kern="100">
                <a:latin typeface="Calibri"/>
                <a:ea typeface="Calibri"/>
                <a:cs typeface="Calibri"/>
              </a:rPr>
              <a:t>,</a:t>
            </a:r>
            <a:r>
              <a:rPr lang="en-GB" sz="1200" kern="100">
                <a:effectLst/>
                <a:latin typeface="Calibri"/>
                <a:ea typeface="Calibri"/>
                <a:cs typeface="Calibri"/>
              </a:rPr>
              <a:t> representing member states governments that came into power democratically.</a:t>
            </a:r>
            <a:r>
              <a:rPr lang="en-GB" sz="1200" kern="100">
                <a:latin typeface="Calibri"/>
                <a:ea typeface="Calibri"/>
                <a:cs typeface="Calibri"/>
              </a:rPr>
              <a:t> </a:t>
            </a:r>
            <a:endParaRPr lang="en-IE" sz="1200" kern="100">
              <a:effectLst/>
              <a:latin typeface="Calibri"/>
              <a:ea typeface="Calibri"/>
              <a:cs typeface="Times New Roman" panose="02020603050405020304" pitchFamily="18" charset="0"/>
            </a:endParaRPr>
          </a:p>
          <a:p>
            <a:pPr marL="28575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This is how democracy works at EU level.</a:t>
            </a:r>
            <a:r>
              <a:rPr lang="en-GB" sz="1200" kern="100">
                <a:latin typeface="Calibri"/>
                <a:ea typeface="Calibri" panose="020F0502020204030204" pitchFamily="34" charset="0"/>
                <a:cs typeface="Calibri"/>
              </a:rPr>
              <a:t> </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By voting you strengthen our democracy and institutions.</a:t>
            </a:r>
            <a:endParaRPr lang="en-IE" sz="1200" kern="100">
              <a:effectLst/>
              <a:latin typeface="Calibri"/>
              <a:ea typeface="Calibri" panose="020F0502020204030204" pitchFamily="34" charset="0"/>
              <a:cs typeface="Calibri"/>
            </a:endParaRPr>
          </a:p>
          <a:p>
            <a:pPr marL="285750" lvl="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Democracy should never be taken for granted. It is a collective achievement.</a:t>
            </a:r>
          </a:p>
          <a:p>
            <a:pPr marL="285750" lvl="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It’s a collective responsibility in which we all have a role.</a:t>
            </a:r>
            <a:endParaRPr lang="en-IE" sz="1200" kern="100">
              <a:effectLst/>
              <a:latin typeface="Calibri"/>
              <a:ea typeface="Calibri" panose="020F0502020204030204" pitchFamily="34" charset="0"/>
              <a:cs typeface="Calibri"/>
            </a:endParaRPr>
          </a:p>
          <a:p>
            <a:pPr marL="285750" lvl="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Voting in the European elections is a very important way to support democracy in Europe.</a:t>
            </a:r>
            <a:endParaRPr lang="en-IE" sz="1200" kern="100">
              <a:effectLst/>
              <a:latin typeface="Calibri"/>
              <a:ea typeface="Calibri" panose="020F0502020204030204" pitchFamily="34" charset="0"/>
              <a:cs typeface="Calibri"/>
            </a:endParaRPr>
          </a:p>
          <a:p>
            <a:pPr marL="285750" lvl="0" indent="-285750">
              <a:lnSpc>
                <a:spcPct val="115000"/>
              </a:lnSpc>
              <a:buFont typeface="Arial" panose="020B0604020202020204" pitchFamily="34" charset="0"/>
              <a:buChar char="•"/>
            </a:pPr>
            <a:r>
              <a:rPr lang="en-GB" sz="1200" kern="100">
                <a:effectLst/>
                <a:latin typeface="Calibri"/>
                <a:ea typeface="Calibri" panose="020F0502020204030204" pitchFamily="34" charset="0"/>
                <a:cs typeface="Calibri"/>
              </a:rPr>
              <a:t>Because the more people vote, the stronger our democracy becomes.</a:t>
            </a:r>
            <a:endParaRPr lang="en-IE" sz="1200" kern="100">
              <a:effectLst/>
              <a:latin typeface="Calibri"/>
              <a:ea typeface="Calibri" panose="020F0502020204030204" pitchFamily="34" charset="0"/>
              <a:cs typeface="Calibri"/>
            </a:endParaRPr>
          </a:p>
          <a:p>
            <a:pPr marL="342900" indent="-342900">
              <a:lnSpc>
                <a:spcPct val="114999"/>
              </a:lnSpc>
              <a:buFont typeface="Calibri" panose="020F0502020204030204" pitchFamily="34" charset="0"/>
              <a:buChar char="-"/>
            </a:pPr>
            <a:endParaRPr lang="en-GB" sz="1200" kern="100">
              <a:latin typeface="Calibri"/>
              <a:ea typeface="Calibri" panose="020F0502020204030204" pitchFamily="34" charset="0"/>
              <a:cs typeface="Calibri"/>
            </a:endParaRPr>
          </a:p>
          <a:p>
            <a:pPr>
              <a:lnSpc>
                <a:spcPct val="115000"/>
              </a:lnSpc>
              <a:spcAft>
                <a:spcPts val="1000"/>
              </a:spcAft>
            </a:pPr>
            <a:r>
              <a:rPr lang="en-GB" sz="1200" kern="100">
                <a:effectLst/>
                <a:latin typeface="Calibri"/>
                <a:ea typeface="Calibri" panose="020F0502020204030204" pitchFamily="34" charset="0"/>
                <a:cs typeface="Calibri"/>
              </a:rPr>
              <a:t>Sign up now to get voting reminders and ensure you don’t forget to use your vote: </a:t>
            </a:r>
            <a:r>
              <a:rPr lang="en-GB" sz="1200" u="sng" kern="100">
                <a:solidFill>
                  <a:srgbClr val="0000FF"/>
                </a:solidFill>
                <a:effectLst/>
                <a:latin typeface="Calibri"/>
                <a:ea typeface="Calibri" panose="020F0502020204030204" pitchFamily="34" charset="0"/>
                <a:cs typeface="Calibri"/>
                <a:hlinkClick r:id="rId3"/>
              </a:rPr>
              <a:t>https://elections.europa.eu/en/use-your-vote/</a:t>
            </a:r>
            <a:r>
              <a:rPr lang="en-GB" sz="1200" kern="100">
                <a:latin typeface="Calibri"/>
                <a:ea typeface="Calibri" panose="020F0502020204030204" pitchFamily="34" charset="0"/>
                <a:cs typeface="Calibri"/>
              </a:rPr>
              <a:t> </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IE" sz="1200"/>
          </a:p>
        </p:txBody>
      </p:sp>
      <p:sp>
        <p:nvSpPr>
          <p:cNvPr id="4" name="Slide Number Placeholder 3"/>
          <p:cNvSpPr>
            <a:spLocks noGrp="1"/>
          </p:cNvSpPr>
          <p:nvPr>
            <p:ph type="sldNum" sz="quarter" idx="5"/>
          </p:nvPr>
        </p:nvSpPr>
        <p:spPr/>
        <p:txBody>
          <a:bodyPr/>
          <a:lstStyle/>
          <a:p>
            <a:fld id="{60AEB12B-762D-4A81-ABB4-D122587ADB9A}" type="slidenum">
              <a:rPr lang="en-IE" smtClean="0"/>
              <a:t>6</a:t>
            </a:fld>
            <a:endParaRPr lang="en-IE"/>
          </a:p>
        </p:txBody>
      </p:sp>
    </p:spTree>
    <p:extLst>
      <p:ext uri="{BB962C8B-B14F-4D97-AF65-F5344CB8AC3E}">
        <p14:creationId xmlns:p14="http://schemas.microsoft.com/office/powerpoint/2010/main" val="65836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b="1" kern="100">
                <a:solidFill>
                  <a:schemeClr val="tx1">
                    <a:lumMod val="50000"/>
                  </a:schemeClr>
                </a:solidFill>
                <a:effectLst/>
                <a:latin typeface="+mn-lt"/>
                <a:ea typeface="Calibri" panose="020F0502020204030204" pitchFamily="34" charset="0"/>
                <a:cs typeface="Calibri"/>
              </a:rPr>
              <a:t>Does my vote really change anything?</a:t>
            </a:r>
            <a:endParaRPr lang="en-GB" sz="1200" kern="100">
              <a:solidFill>
                <a:schemeClr val="tx1">
                  <a:lumMod val="50000"/>
                </a:schemeClr>
              </a:solidFill>
              <a:effectLst/>
              <a:latin typeface="+mn-lt"/>
              <a:ea typeface="Calibri" panose="020F0502020204030204" pitchFamily="34" charset="0"/>
              <a:cs typeface="Calibri"/>
            </a:endParaRPr>
          </a:p>
          <a:p>
            <a:pPr marL="285750" indent="-285750">
              <a:lnSpc>
                <a:spcPct val="115000"/>
              </a:lnSpc>
              <a:spcAft>
                <a:spcPts val="1000"/>
              </a:spcAft>
              <a:buFont typeface="Arial" panose="020B0604020202020204" pitchFamily="34" charset="0"/>
              <a:buChar char="•"/>
            </a:pPr>
            <a:r>
              <a:rPr lang="en-GB" sz="1200" b="1" kern="100">
                <a:solidFill>
                  <a:schemeClr val="tx1">
                    <a:lumMod val="50000"/>
                  </a:schemeClr>
                </a:solidFill>
                <a:effectLst/>
                <a:latin typeface="+mn-lt"/>
                <a:ea typeface="Calibri" panose="020F0502020204030204" pitchFamily="34" charset="0"/>
                <a:cs typeface="Calibri"/>
              </a:rPr>
              <a:t>Yes! </a:t>
            </a:r>
            <a:r>
              <a:rPr lang="en-GB" sz="1200" kern="100">
                <a:solidFill>
                  <a:schemeClr val="tx1">
                    <a:lumMod val="50000"/>
                  </a:schemeClr>
                </a:solidFill>
                <a:effectLst/>
                <a:latin typeface="+mn-lt"/>
                <a:ea typeface="Calibri" panose="020F0502020204030204" pitchFamily="34" charset="0"/>
                <a:cs typeface="Calibri"/>
              </a:rPr>
              <a:t>By voting you directly choose the women and men that represent you in the European Parliament.</a:t>
            </a:r>
            <a:r>
              <a:rPr lang="en-GB" sz="1200" kern="100">
                <a:solidFill>
                  <a:schemeClr val="tx1">
                    <a:lumMod val="50000"/>
                  </a:schemeClr>
                </a:solidFill>
                <a:latin typeface="+mn-lt"/>
                <a:ea typeface="Calibri" panose="020F0502020204030204" pitchFamily="34" charset="0"/>
                <a:cs typeface="Calibri"/>
              </a:rPr>
              <a:t> </a:t>
            </a:r>
          </a:p>
          <a:p>
            <a:pPr marL="285750" indent="-285750">
              <a:lnSpc>
                <a:spcPct val="115000"/>
              </a:lnSpc>
              <a:spcAft>
                <a:spcPts val="1000"/>
              </a:spcAft>
              <a:buFont typeface="Arial" panose="020B0604020202020204" pitchFamily="34" charset="0"/>
              <a:buChar char="•"/>
            </a:pPr>
            <a:r>
              <a:rPr lang="en-GB" sz="1200" kern="100">
                <a:solidFill>
                  <a:schemeClr val="tx1">
                    <a:lumMod val="50000"/>
                  </a:schemeClr>
                </a:solidFill>
                <a:effectLst/>
                <a:latin typeface="+mn-lt"/>
                <a:ea typeface="Calibri" panose="020F0502020204030204" pitchFamily="34" charset="0"/>
                <a:cs typeface="Calibri"/>
              </a:rPr>
              <a:t>They have important powers:</a:t>
            </a:r>
            <a:r>
              <a:rPr lang="en-GB" kern="100">
                <a:solidFill>
                  <a:schemeClr val="tx1">
                    <a:lumMod val="50000"/>
                  </a:schemeClr>
                </a:solidFill>
                <a:ea typeface="Calibri" panose="020F0502020204030204" pitchFamily="34" charset="0"/>
                <a:cs typeface="Calibri"/>
              </a:rPr>
              <a:t> They make EU laws in most areas – together with the Council of the European Union (member states).</a:t>
            </a:r>
            <a:endParaRPr lang="en-IE" sz="1200" kern="100">
              <a:solidFill>
                <a:schemeClr val="tx1">
                  <a:lumMod val="50000"/>
                </a:schemeClr>
              </a:solidFill>
              <a:effectLst/>
              <a:latin typeface="+mn-lt"/>
              <a:ea typeface="Calibri" panose="020F0502020204030204" pitchFamily="34" charset="0"/>
              <a:cs typeface="Times New Roman" panose="02020603050405020304" pitchFamily="18" charset="0"/>
            </a:endParaRPr>
          </a:p>
          <a:p>
            <a:pPr marL="285750" indent="-285750">
              <a:lnSpc>
                <a:spcPct val="114999"/>
              </a:lnSpc>
              <a:spcAft>
                <a:spcPts val="1000"/>
              </a:spcAft>
              <a:buFont typeface="Arial" panose="020B0604020202020204" pitchFamily="34" charset="0"/>
              <a:buChar char="•"/>
            </a:pPr>
            <a:r>
              <a:rPr lang="en-GB" kern="100">
                <a:solidFill>
                  <a:schemeClr val="tx1">
                    <a:lumMod val="50000"/>
                  </a:schemeClr>
                </a:solidFill>
                <a:ea typeface="Calibri" panose="020F0502020204030204" pitchFamily="34" charset="0"/>
                <a:cs typeface="Calibri"/>
              </a:rPr>
              <a:t>They hold the Council and the Commission accountable.</a:t>
            </a:r>
          </a:p>
          <a:p>
            <a:pPr marL="285750" indent="-285750">
              <a:lnSpc>
                <a:spcPct val="115000"/>
              </a:lnSpc>
              <a:spcAft>
                <a:spcPts val="1000"/>
              </a:spcAft>
              <a:buFont typeface="Arial" panose="020B0604020202020204" pitchFamily="34" charset="0"/>
              <a:buChar char="•"/>
            </a:pPr>
            <a:r>
              <a:rPr lang="en-GB" sz="1200" kern="100">
                <a:solidFill>
                  <a:schemeClr val="tx1">
                    <a:lumMod val="50000"/>
                  </a:schemeClr>
                </a:solidFill>
                <a:effectLst/>
                <a:latin typeface="+mn-lt"/>
                <a:ea typeface="Calibri" panose="020F0502020204030204" pitchFamily="34" charset="0"/>
                <a:cs typeface="Calibri"/>
              </a:rPr>
              <a:t>They</a:t>
            </a:r>
            <a:r>
              <a:rPr lang="en-GB" kern="100">
                <a:solidFill>
                  <a:schemeClr val="tx1">
                    <a:lumMod val="50000"/>
                  </a:schemeClr>
                </a:solidFill>
                <a:ea typeface="Calibri" panose="020F0502020204030204" pitchFamily="34" charset="0"/>
                <a:cs typeface="Calibri"/>
              </a:rPr>
              <a:t> </a:t>
            </a:r>
            <a:r>
              <a:rPr lang="en-GB" sz="1200" kern="100">
                <a:solidFill>
                  <a:schemeClr val="tx1">
                    <a:lumMod val="50000"/>
                  </a:schemeClr>
                </a:solidFill>
                <a:effectLst/>
                <a:latin typeface="+mn-lt"/>
                <a:ea typeface="Calibri" panose="020F0502020204030204" pitchFamily="34" charset="0"/>
                <a:cs typeface="Calibri"/>
              </a:rPr>
              <a:t>elect the President of the European Commission, </a:t>
            </a:r>
            <a:r>
              <a:rPr lang="en-GB" kern="100">
                <a:solidFill>
                  <a:schemeClr val="tx1">
                    <a:lumMod val="50000"/>
                  </a:schemeClr>
                </a:solidFill>
                <a:ea typeface="Calibri" panose="020F0502020204030204" pitchFamily="34" charset="0"/>
                <a:cs typeface="Calibri"/>
              </a:rPr>
              <a:t>scrutinise Commissioners-designate and approve the new Commission.</a:t>
            </a:r>
            <a:endParaRPr lang="en-IE" sz="1200" kern="100">
              <a:solidFill>
                <a:schemeClr val="tx1">
                  <a:lumMod val="50000"/>
                </a:schemeClr>
              </a:solidFill>
              <a:effectLst/>
              <a:latin typeface="+mn-lt"/>
              <a:ea typeface="Calibri" panose="020F0502020204030204" pitchFamily="34" charset="0"/>
              <a:cs typeface="Calibri"/>
            </a:endParaRPr>
          </a:p>
          <a:p>
            <a:pPr marL="285750" indent="-285750">
              <a:lnSpc>
                <a:spcPct val="115000"/>
              </a:lnSpc>
              <a:spcAft>
                <a:spcPts val="1000"/>
              </a:spcAft>
              <a:buFont typeface="Arial" panose="020B0604020202020204" pitchFamily="34" charset="0"/>
              <a:buChar char="•"/>
            </a:pPr>
            <a:r>
              <a:rPr lang="en-GB" kern="100">
                <a:solidFill>
                  <a:schemeClr val="tx1">
                    <a:lumMod val="50000"/>
                  </a:schemeClr>
                </a:solidFill>
                <a:ea typeface="Calibri" panose="020F0502020204030204" pitchFamily="34" charset="0"/>
                <a:cs typeface="Calibri"/>
              </a:rPr>
              <a:t>They </a:t>
            </a:r>
            <a:r>
              <a:rPr lang="en-GB" sz="1200" kern="100">
                <a:solidFill>
                  <a:schemeClr val="tx1">
                    <a:lumMod val="50000"/>
                  </a:schemeClr>
                </a:solidFill>
                <a:effectLst/>
                <a:latin typeface="+mn-lt"/>
                <a:ea typeface="Calibri" panose="020F0502020204030204" pitchFamily="34" charset="0"/>
                <a:cs typeface="Calibri"/>
              </a:rPr>
              <a:t>decide on how the EU’s money is spent.</a:t>
            </a:r>
            <a:r>
              <a:rPr lang="en-GB" sz="1200" kern="100">
                <a:solidFill>
                  <a:schemeClr val="tx1">
                    <a:lumMod val="50000"/>
                  </a:schemeClr>
                </a:solidFill>
                <a:latin typeface="+mn-lt"/>
                <a:ea typeface="Calibri" panose="020F0502020204030204" pitchFamily="34" charset="0"/>
                <a:cs typeface="Calibri"/>
              </a:rPr>
              <a:t> </a:t>
            </a:r>
            <a:endParaRPr lang="en-IE" sz="1200" kern="100">
              <a:solidFill>
                <a:schemeClr val="tx1">
                  <a:lumMod val="50000"/>
                </a:schemeClr>
              </a:solidFill>
              <a:effectLst/>
              <a:latin typeface="+mn-lt"/>
              <a:ea typeface="Calibri" panose="020F0502020204030204" pitchFamily="34" charset="0"/>
              <a:cs typeface="Times New Roman" panose="02020603050405020304" pitchFamily="18" charset="0"/>
            </a:endParaRPr>
          </a:p>
          <a:p>
            <a:pPr marL="285750" lvl="0" indent="-285750">
              <a:lnSpc>
                <a:spcPct val="115000"/>
              </a:lnSpc>
              <a:spcAft>
                <a:spcPts val="1000"/>
              </a:spcAft>
              <a:buFont typeface="Arial" panose="020B0604020202020204" pitchFamily="34" charset="0"/>
              <a:buChar char="•"/>
            </a:pPr>
            <a:r>
              <a:rPr lang="en-GB" sz="1200" kern="100">
                <a:solidFill>
                  <a:schemeClr val="tx1">
                    <a:lumMod val="50000"/>
                  </a:schemeClr>
                </a:solidFill>
                <a:effectLst/>
                <a:latin typeface="+mn-lt"/>
                <a:ea typeface="Calibri" panose="020F0502020204030204" pitchFamily="34" charset="0"/>
                <a:cs typeface="Calibri"/>
              </a:rPr>
              <a:t>By voting you can change things and influence Europe’s future course!</a:t>
            </a:r>
          </a:p>
          <a:p>
            <a:pPr marL="0" lvl="0" indent="0">
              <a:lnSpc>
                <a:spcPct val="115000"/>
              </a:lnSpc>
              <a:spcAft>
                <a:spcPts val="1000"/>
              </a:spcAft>
              <a:buFont typeface="Arial"/>
              <a:buNone/>
            </a:pPr>
            <a:endParaRPr lang="en-GB" sz="1200" kern="100">
              <a:solidFill>
                <a:schemeClr val="tx1">
                  <a:lumMod val="50000"/>
                </a:schemeClr>
              </a:solidFill>
              <a:effectLst/>
              <a:latin typeface="+mn-lt"/>
              <a:ea typeface="Calibri" panose="020F0502020204030204" pitchFamily="34" charset="0"/>
              <a:cs typeface="Calibri"/>
            </a:endParaRPr>
          </a:p>
          <a:p>
            <a:pPr>
              <a:lnSpc>
                <a:spcPct val="115000"/>
              </a:lnSpc>
              <a:spcAft>
                <a:spcPts val="1000"/>
              </a:spcAft>
            </a:pPr>
            <a:r>
              <a:rPr lang="en-GB" b="1" kern="100">
                <a:solidFill>
                  <a:schemeClr val="tx1">
                    <a:lumMod val="50000"/>
                  </a:schemeClr>
                </a:solidFill>
                <a:ea typeface="Calibri" panose="020F0502020204030204" pitchFamily="34" charset="0"/>
                <a:cs typeface="Calibri"/>
              </a:rPr>
              <a:t>In more detail: the powers</a:t>
            </a:r>
            <a:r>
              <a:rPr lang="en-GB" sz="1200" b="1" kern="100">
                <a:solidFill>
                  <a:schemeClr val="tx1">
                    <a:lumMod val="50000"/>
                  </a:schemeClr>
                </a:solidFill>
                <a:effectLst/>
                <a:latin typeface="+mn-lt"/>
                <a:ea typeface="Calibri" panose="020F0502020204030204" pitchFamily="34" charset="0"/>
                <a:cs typeface="Calibri"/>
              </a:rPr>
              <a:t> of the European Parliament</a:t>
            </a:r>
          </a:p>
          <a:p>
            <a:pPr algn="just"/>
            <a:r>
              <a:rPr lang="en-US" sz="1200" b="0" i="0">
                <a:solidFill>
                  <a:schemeClr val="tx1">
                    <a:lumMod val="50000"/>
                  </a:schemeClr>
                </a:solidFill>
                <a:effectLst/>
                <a:latin typeface="+mn-lt"/>
              </a:rPr>
              <a:t>Source: </a:t>
            </a:r>
            <a:r>
              <a:rPr lang="en-US" sz="1200" b="0" i="0">
                <a:solidFill>
                  <a:schemeClr val="tx1">
                    <a:lumMod val="50000"/>
                  </a:schemeClr>
                </a:solidFill>
                <a:effectLst/>
                <a:latin typeface="+mn-lt"/>
                <a:hlinkClick r:id="rId3"/>
              </a:rPr>
              <a:t>https://european-union.europa.eu/institutions-law-budget/institutions-and-bodies/search-all-eu-institutions-and-bodies/european-parliament_en</a:t>
            </a:r>
            <a:r>
              <a:rPr lang="en-US">
                <a:solidFill>
                  <a:schemeClr val="tx1">
                    <a:lumMod val="50000"/>
                  </a:schemeClr>
                </a:solidFill>
              </a:rPr>
              <a:t>  </a:t>
            </a:r>
            <a:endParaRPr lang="en-US" sz="1200" b="0" i="0">
              <a:solidFill>
                <a:schemeClr val="tx1">
                  <a:lumMod val="50000"/>
                </a:schemeClr>
              </a:solidFill>
              <a:effectLst/>
              <a:latin typeface="+mn-lt"/>
              <a:cs typeface="Calibri"/>
            </a:endParaRPr>
          </a:p>
          <a:p>
            <a:pPr algn="just"/>
            <a:endParaRPr lang="en-IE" sz="1200" b="1" i="0">
              <a:solidFill>
                <a:schemeClr val="tx1">
                  <a:lumMod val="50000"/>
                </a:schemeClr>
              </a:solidFill>
              <a:effectLst/>
              <a:latin typeface="+mn-lt"/>
            </a:endParaRPr>
          </a:p>
          <a:p>
            <a:pPr algn="l"/>
            <a:r>
              <a:rPr lang="en-US" sz="1200" b="1" i="0">
                <a:solidFill>
                  <a:schemeClr val="tx1">
                    <a:lumMod val="50000"/>
                  </a:schemeClr>
                </a:solidFill>
                <a:effectLst/>
                <a:latin typeface="+mn-lt"/>
              </a:rPr>
              <a:t>Legislative</a:t>
            </a:r>
            <a:endParaRPr lang="en-US" sz="1200" b="1" i="0">
              <a:solidFill>
                <a:schemeClr val="tx1">
                  <a:lumMod val="50000"/>
                </a:schemeClr>
              </a:solidFill>
              <a:effectLst/>
              <a:latin typeface="+mn-lt"/>
              <a:cs typeface="Calibri"/>
            </a:endParaRPr>
          </a:p>
          <a:p>
            <a:pPr marL="171450" indent="-171450" algn="l">
              <a:buFont typeface="Arial" panose="020B0604020202020204" pitchFamily="34" charset="0"/>
              <a:buChar char="•"/>
            </a:pPr>
            <a:r>
              <a:rPr lang="en-US" sz="1200">
                <a:solidFill>
                  <a:schemeClr val="tx1">
                    <a:lumMod val="50000"/>
                  </a:schemeClr>
                </a:solidFill>
                <a:effectLst/>
                <a:latin typeface="+mn-lt"/>
              </a:rPr>
              <a:t>Passing EU laws, together with the Council of the EU, based on European Commission proposals</a:t>
            </a:r>
          </a:p>
          <a:p>
            <a:pPr marL="171450" indent="-171450" algn="l">
              <a:buFont typeface="Arial" panose="020B0604020202020204" pitchFamily="34" charset="0"/>
              <a:buChar char="•"/>
            </a:pPr>
            <a:r>
              <a:rPr lang="en-US" sz="1200">
                <a:solidFill>
                  <a:schemeClr val="tx1">
                    <a:lumMod val="50000"/>
                  </a:schemeClr>
                </a:solidFill>
                <a:effectLst/>
                <a:latin typeface="+mn-lt"/>
              </a:rPr>
              <a:t>Deciding on international agreements</a:t>
            </a:r>
          </a:p>
          <a:p>
            <a:pPr marL="171450" indent="-171450" algn="l">
              <a:buFont typeface="Arial" panose="020B0604020202020204" pitchFamily="34" charset="0"/>
              <a:buChar char="•"/>
            </a:pPr>
            <a:r>
              <a:rPr lang="en-US" sz="1200">
                <a:solidFill>
                  <a:schemeClr val="tx1">
                    <a:lumMod val="50000"/>
                  </a:schemeClr>
                </a:solidFill>
                <a:effectLst/>
                <a:latin typeface="+mn-lt"/>
              </a:rPr>
              <a:t>Deciding on enlargements</a:t>
            </a:r>
          </a:p>
          <a:p>
            <a:pPr marL="171450" indent="-171450" algn="l">
              <a:buFont typeface="Arial" panose="020B0604020202020204" pitchFamily="34" charset="0"/>
              <a:buChar char="•"/>
            </a:pPr>
            <a:r>
              <a:rPr lang="en-US" sz="1200">
                <a:solidFill>
                  <a:schemeClr val="tx1">
                    <a:lumMod val="50000"/>
                  </a:schemeClr>
                </a:solidFill>
                <a:effectLst/>
                <a:latin typeface="+mn-lt"/>
              </a:rPr>
              <a:t>Reviewing the Commission’s work </a:t>
            </a:r>
            <a:r>
              <a:rPr lang="en-US" sz="1200" err="1">
                <a:solidFill>
                  <a:schemeClr val="tx1">
                    <a:lumMod val="50000"/>
                  </a:schemeClr>
                </a:solidFill>
                <a:effectLst/>
                <a:latin typeface="+mn-lt"/>
              </a:rPr>
              <a:t>programme</a:t>
            </a:r>
            <a:r>
              <a:rPr lang="en-US" sz="1200">
                <a:solidFill>
                  <a:schemeClr val="tx1">
                    <a:lumMod val="50000"/>
                  </a:schemeClr>
                </a:solidFill>
                <a:effectLst/>
                <a:latin typeface="+mn-lt"/>
              </a:rPr>
              <a:t> and asking it to propose legislation</a:t>
            </a:r>
          </a:p>
          <a:p>
            <a:pPr algn="l"/>
            <a:endParaRPr lang="en-US" sz="1200" b="1" i="0">
              <a:solidFill>
                <a:schemeClr val="tx1">
                  <a:lumMod val="50000"/>
                </a:schemeClr>
              </a:solidFill>
              <a:effectLst/>
              <a:latin typeface="+mn-lt"/>
            </a:endParaRPr>
          </a:p>
          <a:p>
            <a:pPr algn="l"/>
            <a:r>
              <a:rPr lang="en-US" sz="1200" b="1" i="0">
                <a:solidFill>
                  <a:schemeClr val="tx1">
                    <a:lumMod val="50000"/>
                  </a:schemeClr>
                </a:solidFill>
                <a:effectLst/>
                <a:latin typeface="+mn-lt"/>
              </a:rPr>
              <a:t>Supervisory</a:t>
            </a:r>
          </a:p>
          <a:p>
            <a:pPr marL="171450" indent="-171450" algn="l">
              <a:buFont typeface="Arial" panose="020B0604020202020204" pitchFamily="34" charset="0"/>
              <a:buChar char="•"/>
            </a:pPr>
            <a:r>
              <a:rPr lang="en-US" sz="1200">
                <a:solidFill>
                  <a:schemeClr val="tx1">
                    <a:lumMod val="50000"/>
                  </a:schemeClr>
                </a:solidFill>
                <a:effectLst/>
                <a:latin typeface="+mn-lt"/>
              </a:rPr>
              <a:t>Democratic scrutiny of all EU institutions</a:t>
            </a:r>
          </a:p>
          <a:p>
            <a:pPr marL="171450" indent="-171450" algn="l">
              <a:buFont typeface="Arial" panose="020B0604020202020204" pitchFamily="34" charset="0"/>
              <a:buChar char="•"/>
            </a:pPr>
            <a:r>
              <a:rPr lang="en-US" sz="1200">
                <a:solidFill>
                  <a:schemeClr val="tx1">
                    <a:lumMod val="50000"/>
                  </a:schemeClr>
                </a:solidFill>
                <a:effectLst/>
                <a:latin typeface="+mn-lt"/>
              </a:rPr>
              <a:t>Electing the Commission President and approving the Commission as a body. Possibility of voting a motion of censure, obliging the Commission to resign</a:t>
            </a:r>
          </a:p>
          <a:p>
            <a:pPr marL="171450" indent="-171450" algn="l">
              <a:buFont typeface="Arial" panose="020B0604020202020204" pitchFamily="34" charset="0"/>
              <a:buChar char="•"/>
            </a:pPr>
            <a:r>
              <a:rPr lang="en-US" sz="1200">
                <a:solidFill>
                  <a:schemeClr val="tx1">
                    <a:lumMod val="50000"/>
                  </a:schemeClr>
                </a:solidFill>
                <a:effectLst/>
                <a:latin typeface="+mn-lt"/>
              </a:rPr>
              <a:t>Granting discharge, i.e. approving the way EU budgets have been spent</a:t>
            </a:r>
          </a:p>
          <a:p>
            <a:pPr marL="171450" indent="-171450" algn="l">
              <a:buFont typeface="Arial" panose="020B0604020202020204" pitchFamily="34" charset="0"/>
              <a:buChar char="•"/>
            </a:pPr>
            <a:r>
              <a:rPr lang="en-US" sz="1200">
                <a:solidFill>
                  <a:schemeClr val="tx1">
                    <a:lumMod val="50000"/>
                  </a:schemeClr>
                </a:solidFill>
                <a:effectLst/>
                <a:latin typeface="+mn-lt"/>
              </a:rPr>
              <a:t>Examining citizens' </a:t>
            </a:r>
            <a:r>
              <a:rPr lang="en-US" sz="1200" b="0">
                <a:solidFill>
                  <a:schemeClr val="tx1">
                    <a:lumMod val="50000"/>
                  </a:schemeClr>
                </a:solidFill>
                <a:effectLst/>
                <a:latin typeface="+mn-lt"/>
              </a:rPr>
              <a:t>petitions and setting up inquiries</a:t>
            </a:r>
          </a:p>
          <a:p>
            <a:pPr marL="171450" indent="-171450" algn="l">
              <a:buFont typeface="Arial" panose="020B0604020202020204" pitchFamily="34" charset="0"/>
              <a:buChar char="•"/>
            </a:pPr>
            <a:r>
              <a:rPr lang="en-US" sz="1200">
                <a:solidFill>
                  <a:schemeClr val="tx1">
                    <a:lumMod val="50000"/>
                  </a:schemeClr>
                </a:solidFill>
                <a:effectLst/>
                <a:latin typeface="+mn-lt"/>
              </a:rPr>
              <a:t>Discussing monetary policy with the European Central Bank</a:t>
            </a:r>
          </a:p>
          <a:p>
            <a:pPr marL="171450" indent="-171450" algn="l">
              <a:buFont typeface="Arial" panose="020B0604020202020204" pitchFamily="34" charset="0"/>
              <a:buChar char="•"/>
            </a:pPr>
            <a:r>
              <a:rPr lang="en-US" sz="1200">
                <a:solidFill>
                  <a:schemeClr val="tx1">
                    <a:lumMod val="50000"/>
                  </a:schemeClr>
                </a:solidFill>
                <a:effectLst/>
                <a:latin typeface="+mn-lt"/>
              </a:rPr>
              <a:t>Questioning Commission and Council</a:t>
            </a:r>
          </a:p>
          <a:p>
            <a:pPr marL="171450" indent="-171450" algn="l">
              <a:buFont typeface="Arial" panose="020B0604020202020204" pitchFamily="34" charset="0"/>
              <a:buChar char="•"/>
            </a:pPr>
            <a:r>
              <a:rPr lang="en-US" sz="1200">
                <a:solidFill>
                  <a:schemeClr val="tx1">
                    <a:lumMod val="50000"/>
                  </a:schemeClr>
                </a:solidFill>
                <a:effectLst/>
                <a:latin typeface="+mn-lt"/>
              </a:rPr>
              <a:t>Election observations</a:t>
            </a:r>
          </a:p>
          <a:p>
            <a:pPr algn="l"/>
            <a:endParaRPr lang="en-US" sz="1200" b="1" i="0">
              <a:solidFill>
                <a:schemeClr val="tx1">
                  <a:lumMod val="50000"/>
                </a:schemeClr>
              </a:solidFill>
              <a:effectLst/>
              <a:latin typeface="+mn-lt"/>
            </a:endParaRPr>
          </a:p>
          <a:p>
            <a:pPr algn="l"/>
            <a:r>
              <a:rPr lang="en-US" sz="1200" b="1" i="0">
                <a:solidFill>
                  <a:schemeClr val="tx1">
                    <a:lumMod val="50000"/>
                  </a:schemeClr>
                </a:solidFill>
                <a:effectLst/>
                <a:latin typeface="+mn-lt"/>
              </a:rPr>
              <a:t>Budgetary</a:t>
            </a:r>
          </a:p>
          <a:p>
            <a:pPr marL="171450" indent="-171450" algn="l">
              <a:buFont typeface="Arial" panose="020B0604020202020204" pitchFamily="34" charset="0"/>
              <a:buChar char="•"/>
            </a:pPr>
            <a:r>
              <a:rPr lang="en-US" sz="1200">
                <a:solidFill>
                  <a:schemeClr val="tx1">
                    <a:lumMod val="50000"/>
                  </a:schemeClr>
                </a:solidFill>
                <a:effectLst/>
                <a:latin typeface="+mn-lt"/>
              </a:rPr>
              <a:t>Establishing the EU budget, together with the Council</a:t>
            </a:r>
          </a:p>
          <a:p>
            <a:pPr marL="171450" indent="-171450" algn="l">
              <a:buFont typeface="Arial" panose="020B0604020202020204" pitchFamily="34" charset="0"/>
              <a:buChar char="•"/>
            </a:pPr>
            <a:r>
              <a:rPr lang="en-US" sz="1200">
                <a:solidFill>
                  <a:schemeClr val="tx1">
                    <a:lumMod val="50000"/>
                  </a:schemeClr>
                </a:solidFill>
                <a:effectLst/>
                <a:latin typeface="+mn-lt"/>
              </a:rPr>
              <a:t>Approving the EU's long-term budget, the "Multiannual Financial Framework"</a:t>
            </a:r>
          </a:p>
          <a:p>
            <a:endParaRPr lang="en-IE" sz="1200">
              <a:solidFill>
                <a:schemeClr val="tx1">
                  <a:lumMod val="50000"/>
                </a:schemeClr>
              </a:solidFill>
              <a:latin typeface="+mn-lt"/>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7</a:t>
            </a:fld>
            <a:endParaRPr lang="en-IE"/>
          </a:p>
        </p:txBody>
      </p:sp>
    </p:spTree>
    <p:extLst>
      <p:ext uri="{BB962C8B-B14F-4D97-AF65-F5344CB8AC3E}">
        <p14:creationId xmlns:p14="http://schemas.microsoft.com/office/powerpoint/2010/main" val="122931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b="1" kern="100">
                <a:effectLst/>
                <a:latin typeface="+mn-lt"/>
                <a:ea typeface="Calibri" panose="020F0502020204030204" pitchFamily="34" charset="0"/>
                <a:cs typeface="Calibri"/>
              </a:rPr>
              <a:t>Young people matter</a:t>
            </a:r>
            <a:r>
              <a:rPr lang="en-GB" sz="1200" kern="100">
                <a:effectLst/>
                <a:latin typeface="+mn-lt"/>
                <a:ea typeface="Calibri" panose="020F0502020204030204" pitchFamily="34" charset="0"/>
                <a:cs typeface="Calibri"/>
              </a:rPr>
              <a:t>!</a:t>
            </a:r>
          </a:p>
          <a:p>
            <a:pPr marL="285750" indent="-285750">
              <a:lnSpc>
                <a:spcPct val="115000"/>
              </a:lnSpc>
              <a:buFont typeface="Arial"/>
              <a:buChar char="•"/>
            </a:pPr>
            <a:r>
              <a:rPr lang="en-GB" sz="1200" kern="100">
                <a:effectLst/>
                <a:latin typeface="+mn-lt"/>
                <a:ea typeface="Calibri" panose="020F0502020204030204" pitchFamily="34" charset="0"/>
                <a:cs typeface="Calibri"/>
              </a:rPr>
              <a:t>Voting in the elections is particularly important for young people.</a:t>
            </a:r>
            <a:r>
              <a:rPr lang="en-GB" sz="1200" kern="100">
                <a:latin typeface="+mn-lt"/>
                <a:ea typeface="Calibri" panose="020F0502020204030204" pitchFamily="34" charset="0"/>
                <a:cs typeface="Calibri"/>
              </a:rPr>
              <a:t> </a:t>
            </a:r>
            <a:endParaRPr lang="en-IE" sz="1200" kern="100">
              <a:effectLst/>
              <a:latin typeface="+mn-lt"/>
              <a:ea typeface="Calibri" panose="020F0502020204030204" pitchFamily="34" charset="0"/>
              <a:cs typeface="Times New Roman" panose="02020603050405020304" pitchFamily="18" charset="0"/>
            </a:endParaRPr>
          </a:p>
          <a:p>
            <a:pPr marL="285750" lvl="0" indent="-285750">
              <a:lnSpc>
                <a:spcPct val="115000"/>
              </a:lnSpc>
              <a:buFont typeface="Arial"/>
              <a:buChar char="•"/>
            </a:pPr>
            <a:r>
              <a:rPr lang="en-GB" sz="1200" kern="100">
                <a:effectLst/>
                <a:latin typeface="+mn-lt"/>
                <a:ea typeface="Calibri" panose="020F0502020204030204" pitchFamily="34" charset="0"/>
                <a:cs typeface="Calibri"/>
              </a:rPr>
              <a:t>They are the ones who will live longest in the Europe we choose today.</a:t>
            </a:r>
            <a:endParaRPr lang="en-IE" sz="1200" kern="100">
              <a:effectLst/>
              <a:latin typeface="+mn-lt"/>
              <a:ea typeface="Calibri" panose="020F0502020204030204" pitchFamily="34" charset="0"/>
              <a:cs typeface="Calibri"/>
            </a:endParaRPr>
          </a:p>
          <a:p>
            <a:pPr marL="285750" indent="-285750">
              <a:lnSpc>
                <a:spcPct val="115000"/>
              </a:lnSpc>
              <a:buFont typeface="Arial"/>
              <a:buChar char="•"/>
            </a:pPr>
            <a:r>
              <a:rPr lang="en-GB" sz="1200" kern="100">
                <a:effectLst/>
                <a:latin typeface="+mn-lt"/>
                <a:ea typeface="Calibri" panose="020F0502020204030204" pitchFamily="34" charset="0"/>
                <a:cs typeface="Calibri"/>
              </a:rPr>
              <a:t>If they start engaging democratically today, it is </a:t>
            </a:r>
            <a:r>
              <a:rPr lang="en-GB" kern="100">
                <a:ea typeface="Calibri" panose="020F0502020204030204" pitchFamily="34" charset="0"/>
                <a:cs typeface="Calibri"/>
              </a:rPr>
              <a:t>more likely</a:t>
            </a:r>
            <a:r>
              <a:rPr lang="en-GB" sz="1200" kern="100">
                <a:effectLst/>
                <a:latin typeface="+mn-lt"/>
                <a:ea typeface="Calibri" panose="020F0502020204030204" pitchFamily="34" charset="0"/>
                <a:cs typeface="Calibri"/>
              </a:rPr>
              <a:t> that they will do so in the future, too. This will strengthen our democracy.</a:t>
            </a:r>
          </a:p>
          <a:p>
            <a:pPr marL="285750" lvl="0" indent="-285750">
              <a:lnSpc>
                <a:spcPct val="115000"/>
              </a:lnSpc>
              <a:buFont typeface="Arial" panose="020B0604020202020204" pitchFamily="34" charset="0"/>
              <a:buChar char="•"/>
            </a:pPr>
            <a:r>
              <a:rPr lang="en-GB" sz="1200" kern="100">
                <a:effectLst/>
                <a:latin typeface="+mn-lt"/>
                <a:ea typeface="Calibri" panose="020F0502020204030204" pitchFamily="34" charset="0"/>
                <a:cs typeface="Calibri"/>
              </a:rPr>
              <a:t>In the past, many young people did not vote in the European elections – compared to the older generations: </a:t>
            </a:r>
          </a:p>
          <a:p>
            <a:pPr marL="285750" indent="-285750">
              <a:lnSpc>
                <a:spcPct val="115000"/>
              </a:lnSpc>
              <a:buFont typeface="Arial"/>
              <a:buChar char="•"/>
              <a:defRPr/>
            </a:pPr>
            <a:r>
              <a:rPr lang="en-US" sz="1200">
                <a:latin typeface="+mn-lt"/>
              </a:rPr>
              <a:t>Even if there </a:t>
            </a:r>
            <a:r>
              <a:rPr lang="en-US" sz="1200" b="0">
                <a:latin typeface="+mn-lt"/>
              </a:rPr>
              <a:t>was a strong increase of the youth vote between 2014 and 2019 (+14 p.p. to 42%), the youth vote remained below the average </a:t>
            </a:r>
            <a:r>
              <a:rPr lang="en-US"/>
              <a:t>turnout of</a:t>
            </a:r>
            <a:r>
              <a:rPr lang="en-US" sz="1200" b="0">
                <a:latin typeface="+mn-lt"/>
              </a:rPr>
              <a:t> 51%.</a:t>
            </a:r>
            <a:endParaRPr lang="en-GB" sz="1200" kern="100">
              <a:effectLst/>
              <a:latin typeface="+mn-lt"/>
              <a:ea typeface="Calibri" panose="020F0502020204030204" pitchFamily="34" charset="0"/>
              <a:cs typeface="Calibri"/>
            </a:endParaRPr>
          </a:p>
          <a:p>
            <a:pPr marL="285750" lvl="0" indent="-285750">
              <a:lnSpc>
                <a:spcPct val="115000"/>
              </a:lnSpc>
              <a:buFont typeface="Arial" panose="020B0604020202020204" pitchFamily="34" charset="0"/>
              <a:buChar char="•"/>
            </a:pPr>
            <a:r>
              <a:rPr lang="en-GB" sz="1200" kern="100">
                <a:effectLst/>
                <a:latin typeface="+mn-lt"/>
                <a:ea typeface="Calibri" panose="020F0502020204030204" pitchFamily="34" charset="0"/>
                <a:cs typeface="Calibri"/>
              </a:rPr>
              <a:t>In 2024, in some countries (Austria, Belgium, Germany, Malta) people aged 16 and 17 years have already the right to vote. </a:t>
            </a:r>
          </a:p>
          <a:p>
            <a:pPr marL="285750" lvl="0" indent="-285750">
              <a:lnSpc>
                <a:spcPct val="115000"/>
              </a:lnSpc>
              <a:buFont typeface="Arial" panose="020B0604020202020204" pitchFamily="34" charset="0"/>
              <a:buChar char="•"/>
            </a:pPr>
            <a:r>
              <a:rPr lang="en-GB" sz="1200" kern="100">
                <a:effectLst/>
                <a:latin typeface="+mn-lt"/>
                <a:ea typeface="Calibri" panose="020F0502020204030204" pitchFamily="34" charset="0"/>
                <a:cs typeface="Calibri"/>
              </a:rPr>
              <a:t>In Greece, 17-year-old can vote.</a:t>
            </a:r>
          </a:p>
          <a:p>
            <a:pPr marL="285750" lvl="0" indent="-285750">
              <a:lnSpc>
                <a:spcPct val="115000"/>
              </a:lnSpc>
              <a:buFont typeface="Arial"/>
              <a:buChar char="•"/>
            </a:pPr>
            <a:r>
              <a:rPr lang="en-GB" sz="1200" kern="100">
                <a:effectLst/>
                <a:latin typeface="+mn-lt"/>
                <a:ea typeface="Calibri" panose="020F0502020204030204" pitchFamily="34" charset="0"/>
                <a:cs typeface="Calibri"/>
              </a:rPr>
              <a:t>In all other countries you can vote when you are 18.</a:t>
            </a:r>
            <a:endParaRPr lang="en-IE" sz="1200" kern="100">
              <a:effectLst/>
              <a:latin typeface="+mn-lt"/>
              <a:ea typeface="Calibri" panose="020F0502020204030204" pitchFamily="34" charset="0"/>
              <a:cs typeface="Calibri"/>
            </a:endParaRPr>
          </a:p>
          <a:p>
            <a:pPr marL="285750" lvl="0" indent="-285750">
              <a:lnSpc>
                <a:spcPct val="115000"/>
              </a:lnSpc>
              <a:spcAft>
                <a:spcPts val="1000"/>
              </a:spcAft>
              <a:buFont typeface="Arial"/>
              <a:buChar char="•"/>
            </a:pPr>
            <a:r>
              <a:rPr lang="en-GB" sz="1200" b="1" kern="100">
                <a:effectLst/>
                <a:latin typeface="+mn-lt"/>
                <a:ea typeface="Calibri" panose="020F0502020204030204" pitchFamily="34" charset="0"/>
                <a:cs typeface="Calibri"/>
              </a:rPr>
              <a:t>Use your right to vote! Do not let others decide your future for you!</a:t>
            </a:r>
          </a:p>
          <a:p>
            <a:pPr marL="0" marR="0" lvl="0" indent="0" algn="l" defTabSz="914400" rtl="0" eaLnBrk="1" fontAlgn="auto" latinLnBrk="0" hangingPunct="1">
              <a:lnSpc>
                <a:spcPct val="115000"/>
              </a:lnSpc>
              <a:spcBef>
                <a:spcPts val="0"/>
              </a:spcBef>
              <a:spcAft>
                <a:spcPts val="1000"/>
              </a:spcAft>
              <a:buClrTx/>
              <a:buSzTx/>
              <a:buFont typeface="Arial"/>
              <a:buNone/>
              <a:tabLst/>
              <a:defRPr/>
            </a:pPr>
            <a:endParaRPr lang="en-US" sz="1200">
              <a:latin typeface="+mn-lt"/>
            </a:endParaRPr>
          </a:p>
          <a:p>
            <a:pPr marL="285750" lvl="0" indent="-285750">
              <a:lnSpc>
                <a:spcPct val="115000"/>
              </a:lnSpc>
              <a:spcAft>
                <a:spcPts val="1000"/>
              </a:spcAft>
              <a:buFont typeface="Arial"/>
              <a:buChar char="•"/>
            </a:pPr>
            <a:endParaRPr lang="en-IE" sz="1200" kern="100">
              <a:effectLst/>
              <a:latin typeface="+mn-lt"/>
              <a:ea typeface="Calibri" panose="020F0502020204030204" pitchFamily="34" charset="0"/>
              <a:cs typeface="Times New Roman" panose="02020603050405020304" pitchFamily="18" charset="0"/>
            </a:endParaRPr>
          </a:p>
          <a:p>
            <a:pPr marL="285750" indent="-285750">
              <a:buFont typeface="Arial"/>
              <a:buChar char="•"/>
            </a:pPr>
            <a:endParaRPr lang="en-IE" sz="1200">
              <a:latin typeface="+mn-lt"/>
              <a:cs typeface="Calibri" panose="020F0502020204030204"/>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8</a:t>
            </a:fld>
            <a:endParaRPr lang="en-IE"/>
          </a:p>
        </p:txBody>
      </p:sp>
    </p:spTree>
    <p:extLst>
      <p:ext uri="{BB962C8B-B14F-4D97-AF65-F5344CB8AC3E}">
        <p14:creationId xmlns:p14="http://schemas.microsoft.com/office/powerpoint/2010/main" val="200930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AEB12B-762D-4A81-ABB4-D122587ADB9A}" type="slidenum">
              <a:rPr lang="en-IE" smtClean="0"/>
              <a:t>9</a:t>
            </a:fld>
            <a:endParaRPr lang="en-IE"/>
          </a:p>
        </p:txBody>
      </p:sp>
    </p:spTree>
    <p:extLst>
      <p:ext uri="{BB962C8B-B14F-4D97-AF65-F5344CB8AC3E}">
        <p14:creationId xmlns:p14="http://schemas.microsoft.com/office/powerpoint/2010/main" val="353561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kern="100">
                <a:effectLst/>
                <a:latin typeface="+mn-lt"/>
                <a:ea typeface="Calibri" panose="020F0502020204030204" pitchFamily="34" charset="0"/>
                <a:cs typeface="Calibri"/>
              </a:rPr>
              <a:t>European elections are held </a:t>
            </a:r>
            <a:r>
              <a:rPr lang="en-GB" sz="1200" b="1" kern="100">
                <a:effectLst/>
                <a:latin typeface="+mn-lt"/>
                <a:ea typeface="Calibri" panose="020F0502020204030204" pitchFamily="34" charset="0"/>
                <a:cs typeface="Calibri"/>
              </a:rPr>
              <a:t>every five years</a:t>
            </a:r>
            <a:r>
              <a:rPr lang="en-GB" sz="1200" kern="100">
                <a:effectLst/>
                <a:latin typeface="+mn-lt"/>
                <a:ea typeface="Calibri" panose="020F0502020204030204" pitchFamily="34" charset="0"/>
                <a:cs typeface="Calibri"/>
              </a:rPr>
              <a:t>. The last European elections took place in May 2019.</a:t>
            </a:r>
            <a:r>
              <a:rPr lang="en-GB" kern="100">
                <a:ea typeface="Calibri" panose="020F0502020204030204" pitchFamily="34" charset="0"/>
                <a:cs typeface="Calibri"/>
              </a:rPr>
              <a:t> </a:t>
            </a:r>
            <a:endParaRPr lang="en-US"/>
          </a:p>
          <a:p>
            <a:pPr marL="285750" indent="-285750">
              <a:lnSpc>
                <a:spcPct val="115000"/>
              </a:lnSpc>
              <a:spcAft>
                <a:spcPts val="1000"/>
              </a:spcAft>
              <a:buFont typeface="Arial" panose="020B0604020202020204" pitchFamily="34" charset="0"/>
              <a:buChar char="•"/>
            </a:pPr>
            <a:r>
              <a:rPr lang="en-GB" sz="1200" kern="100">
                <a:effectLst/>
                <a:latin typeface="+mn-lt"/>
                <a:ea typeface="Calibri" panose="020F0502020204030204" pitchFamily="34" charset="0"/>
                <a:cs typeface="Calibri"/>
              </a:rPr>
              <a:t>In 2024, our </a:t>
            </a:r>
            <a:r>
              <a:rPr lang="en-GB" sz="1200" kern="100" err="1">
                <a:effectLst/>
                <a:latin typeface="+mn-lt"/>
                <a:ea typeface="Calibri" panose="020F0502020204030204" pitchFamily="34" charset="0"/>
                <a:cs typeface="Calibri"/>
              </a:rPr>
              <a:t>rendez-vous</a:t>
            </a:r>
            <a:r>
              <a:rPr lang="en-GB" sz="1200" kern="100">
                <a:effectLst/>
                <a:latin typeface="+mn-lt"/>
                <a:ea typeface="Calibri" panose="020F0502020204030204" pitchFamily="34" charset="0"/>
                <a:cs typeface="Calibri"/>
              </a:rPr>
              <a:t> with European democracy will take place across the 27 EU member states from </a:t>
            </a:r>
            <a:r>
              <a:rPr lang="en-GB" sz="1200" b="1" kern="100">
                <a:effectLst/>
                <a:latin typeface="+mn-lt"/>
                <a:ea typeface="Calibri" panose="020F0502020204030204" pitchFamily="34" charset="0"/>
                <a:cs typeface="Calibri"/>
              </a:rPr>
              <a:t>Thursday 6 June to Sunday 9 June</a:t>
            </a:r>
            <a:r>
              <a:rPr lang="en-GB" sz="1200" kern="100">
                <a:effectLst/>
                <a:latin typeface="+mn-lt"/>
                <a:ea typeface="Calibri" panose="020F0502020204030204" pitchFamily="34" charset="0"/>
                <a:cs typeface="Calibri"/>
              </a:rPr>
              <a:t>.</a:t>
            </a:r>
          </a:p>
          <a:p>
            <a:pPr marL="285750" indent="-285750">
              <a:lnSpc>
                <a:spcPct val="115000"/>
              </a:lnSpc>
              <a:spcAft>
                <a:spcPts val="1000"/>
              </a:spcAft>
              <a:buFont typeface="Arial" panose="020B0604020202020204" pitchFamily="34" charset="0"/>
              <a:buChar char="•"/>
            </a:pPr>
            <a:r>
              <a:rPr lang="en-GB" sz="1200" kern="100">
                <a:effectLst/>
                <a:latin typeface="+mn-lt"/>
                <a:ea typeface="Calibri" panose="020F0502020204030204" pitchFamily="34" charset="0"/>
                <a:cs typeface="Calibri"/>
              </a:rPr>
              <a:t>Pending formal announcements by some national authorities, the vote will kick-off in the </a:t>
            </a:r>
            <a:r>
              <a:rPr lang="en-GB" sz="1200" b="1" kern="100">
                <a:effectLst/>
                <a:latin typeface="+mn-lt"/>
                <a:ea typeface="Calibri" panose="020F0502020204030204" pitchFamily="34" charset="0"/>
                <a:cs typeface="Calibri"/>
              </a:rPr>
              <a:t>Netherlands on Thursday 6 June, followed by Ireland on Friday 7 June, and Latvia, Malta and Slovakia on Saturday 8 June.</a:t>
            </a:r>
            <a:r>
              <a:rPr lang="en-GB" sz="1200" b="1" kern="100">
                <a:latin typeface="+mn-lt"/>
                <a:ea typeface="Calibri" panose="020F0502020204030204" pitchFamily="34" charset="0"/>
                <a:cs typeface="Calibri"/>
              </a:rPr>
              <a:t> </a:t>
            </a:r>
            <a:endParaRPr lang="en-IE" sz="1200" b="1" kern="100">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200" kern="100">
                <a:effectLst/>
                <a:latin typeface="+mn-lt"/>
                <a:ea typeface="Calibri" panose="020F0502020204030204" pitchFamily="34" charset="0"/>
                <a:cs typeface="Calibri"/>
              </a:rPr>
              <a:t>In </a:t>
            </a:r>
            <a:r>
              <a:rPr lang="en-GB" sz="1200" b="1" kern="100">
                <a:effectLst/>
                <a:latin typeface="+mn-lt"/>
                <a:ea typeface="Calibri" panose="020F0502020204030204" pitchFamily="34" charset="0"/>
                <a:cs typeface="Calibri"/>
              </a:rPr>
              <a:t>Czechia </a:t>
            </a:r>
            <a:r>
              <a:rPr lang="en-GB" sz="1200" kern="100">
                <a:effectLst/>
                <a:latin typeface="+mn-lt"/>
                <a:ea typeface="Calibri" panose="020F0502020204030204" pitchFamily="34" charset="0"/>
                <a:cs typeface="Calibri"/>
              </a:rPr>
              <a:t>the ballots will be open Friday and Saturday, while in </a:t>
            </a:r>
            <a:r>
              <a:rPr lang="en-GB" sz="1200" b="1" kern="100">
                <a:effectLst/>
                <a:latin typeface="+mn-lt"/>
                <a:ea typeface="Calibri" panose="020F0502020204030204" pitchFamily="34" charset="0"/>
                <a:cs typeface="Calibri"/>
              </a:rPr>
              <a:t>Italy</a:t>
            </a:r>
            <a:r>
              <a:rPr lang="en-GB" sz="1200" kern="100">
                <a:effectLst/>
                <a:latin typeface="+mn-lt"/>
                <a:ea typeface="Calibri" panose="020F0502020204030204" pitchFamily="34" charset="0"/>
                <a:cs typeface="Calibri"/>
              </a:rPr>
              <a:t> the vote will take place on Saturday and Sunday.</a:t>
            </a:r>
            <a:r>
              <a:rPr lang="en-GB" sz="1200" kern="100">
                <a:latin typeface="+mn-lt"/>
                <a:ea typeface="Calibri" panose="020F0502020204030204" pitchFamily="34" charset="0"/>
                <a:cs typeface="Calibri"/>
              </a:rPr>
              <a:t> </a:t>
            </a:r>
            <a:endParaRPr lang="en-IE" sz="1200" kern="100">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200" kern="100">
                <a:effectLst/>
                <a:latin typeface="+mn-lt"/>
                <a:ea typeface="Calibri" panose="020F0502020204030204" pitchFamily="34" charset="0"/>
                <a:cs typeface="Calibri"/>
              </a:rPr>
              <a:t>The other </a:t>
            </a:r>
            <a:r>
              <a:rPr lang="en-GB" sz="1200" b="1" kern="100">
                <a:effectLst/>
                <a:latin typeface="+mn-lt"/>
                <a:ea typeface="Calibri" panose="020F0502020204030204" pitchFamily="34" charset="0"/>
                <a:cs typeface="Calibri"/>
              </a:rPr>
              <a:t>20 EU countries </a:t>
            </a:r>
            <a:r>
              <a:rPr lang="en-GB" sz="1200" kern="100">
                <a:effectLst/>
                <a:latin typeface="+mn-lt"/>
                <a:ea typeface="Calibri" panose="020F0502020204030204" pitchFamily="34" charset="0"/>
                <a:cs typeface="Calibri"/>
              </a:rPr>
              <a:t>(Austria, Belgium, Bulgaria, Croatia, Cyprus, Denmark, Estonia, Finland, France, Germany, Greece, Hungary, Lithuania, Luxembourg, Poland, Portugal, Romania, Slovenia, Spain and Sweden) will hold their elections on </a:t>
            </a:r>
            <a:r>
              <a:rPr lang="en-GB" sz="1200" b="1" kern="100">
                <a:effectLst/>
                <a:latin typeface="+mn-lt"/>
                <a:ea typeface="Calibri" panose="020F0502020204030204" pitchFamily="34" charset="0"/>
                <a:cs typeface="Calibri"/>
              </a:rPr>
              <a:t>Sunday 9 June</a:t>
            </a:r>
            <a:r>
              <a:rPr lang="en-GB" sz="1200" kern="100">
                <a:effectLst/>
                <a:latin typeface="+mn-lt"/>
                <a:ea typeface="Calibri" panose="020F0502020204030204" pitchFamily="34" charset="0"/>
                <a:cs typeface="Calibri"/>
              </a:rPr>
              <a:t>.</a:t>
            </a:r>
            <a:endParaRPr lang="en-IE" sz="1200" kern="100">
              <a:effectLst/>
              <a:latin typeface="+mn-lt"/>
              <a:ea typeface="Calibri" panose="020F0502020204030204" pitchFamily="34" charset="0"/>
              <a:cs typeface="Calibri"/>
            </a:endParaRPr>
          </a:p>
          <a:p>
            <a:pPr marL="0" indent="0">
              <a:lnSpc>
                <a:spcPct val="115000"/>
              </a:lnSpc>
              <a:spcAft>
                <a:spcPts val="1000"/>
              </a:spcAft>
              <a:buFont typeface="Arial"/>
              <a:buNone/>
            </a:pPr>
            <a:endParaRPr lang="en-GB" sz="1200" kern="100">
              <a:effectLst/>
              <a:latin typeface="+mn-lt"/>
              <a:ea typeface="Calibri" panose="020F0502020204030204" pitchFamily="34" charset="0"/>
              <a:cs typeface="Calibri"/>
            </a:endParaRPr>
          </a:p>
          <a:p>
            <a:pPr marL="0" indent="0">
              <a:lnSpc>
                <a:spcPct val="115000"/>
              </a:lnSpc>
              <a:spcAft>
                <a:spcPts val="1000"/>
              </a:spcAft>
              <a:buFont typeface="Arial"/>
              <a:buNone/>
            </a:pPr>
            <a:r>
              <a:rPr lang="en-GB" sz="1200" b="1" kern="100">
                <a:effectLst/>
                <a:latin typeface="+mn-lt"/>
                <a:ea typeface="Calibri" panose="020F0502020204030204" pitchFamily="34" charset="0"/>
                <a:cs typeface="Calibri"/>
              </a:rPr>
              <a:t>Provisional results </a:t>
            </a:r>
            <a:r>
              <a:rPr lang="en-GB" sz="1200" kern="100">
                <a:effectLst/>
                <a:latin typeface="+mn-lt"/>
                <a:ea typeface="Calibri" panose="020F0502020204030204" pitchFamily="34" charset="0"/>
                <a:cs typeface="Calibri"/>
              </a:rPr>
              <a:t>will be published on Sunday evening at </a:t>
            </a:r>
            <a:r>
              <a:rPr lang="en-GB" sz="1200" u="sng" kern="100">
                <a:solidFill>
                  <a:srgbClr val="0000FF"/>
                </a:solidFill>
                <a:effectLst/>
                <a:latin typeface="+mn-lt"/>
                <a:ea typeface="Calibri" panose="020F0502020204030204" pitchFamily="34" charset="0"/>
                <a:cs typeface="Calibri"/>
                <a:hlinkClick r:id="rId3"/>
              </a:rPr>
              <a:t>https://results.elections.europa.eu/en/</a:t>
            </a:r>
            <a:r>
              <a:rPr lang="en-GB" sz="1200" kern="100">
                <a:latin typeface="+mn-lt"/>
                <a:ea typeface="Calibri" panose="020F0502020204030204" pitchFamily="34" charset="0"/>
                <a:cs typeface="Calibri"/>
              </a:rPr>
              <a:t> </a:t>
            </a:r>
          </a:p>
          <a:p>
            <a:pPr marL="0" indent="0">
              <a:lnSpc>
                <a:spcPct val="115000"/>
              </a:lnSpc>
              <a:spcAft>
                <a:spcPts val="1000"/>
              </a:spcAft>
              <a:buFont typeface="Arial"/>
              <a:buNone/>
            </a:pPr>
            <a:endParaRPr lang="en-IE" sz="1200" kern="100">
              <a:effectLst/>
              <a:latin typeface="+mn-lt"/>
              <a:ea typeface="Calibri" panose="020F0502020204030204" pitchFamily="34" charset="0"/>
              <a:cs typeface="Times New Roman" panose="02020603050405020304" pitchFamily="18" charset="0"/>
            </a:endParaRPr>
          </a:p>
          <a:p>
            <a:pPr marL="0" indent="0">
              <a:lnSpc>
                <a:spcPct val="115000"/>
              </a:lnSpc>
              <a:spcAft>
                <a:spcPts val="1000"/>
              </a:spcAft>
              <a:buFont typeface="Arial"/>
              <a:buNone/>
            </a:pPr>
            <a:r>
              <a:rPr lang="en-IE" sz="1200" kern="100">
                <a:effectLst/>
                <a:latin typeface="+mn-lt"/>
                <a:ea typeface="Calibri" panose="020F0502020204030204" pitchFamily="34" charset="0"/>
                <a:cs typeface="Calibri"/>
              </a:rPr>
              <a:t>As a general rule, the </a:t>
            </a:r>
            <a:r>
              <a:rPr lang="en-IE" sz="1200" b="1" kern="100">
                <a:effectLst/>
                <a:latin typeface="+mn-lt"/>
                <a:ea typeface="Calibri" panose="020F0502020204030204" pitchFamily="34" charset="0"/>
                <a:cs typeface="Calibri"/>
              </a:rPr>
              <a:t>number of MEPs </a:t>
            </a:r>
            <a:r>
              <a:rPr lang="en-IE" sz="1200" kern="100">
                <a:effectLst/>
                <a:latin typeface="+mn-lt"/>
                <a:ea typeface="Calibri" panose="020F0502020204030204" pitchFamily="34" charset="0"/>
                <a:cs typeface="Calibri"/>
              </a:rPr>
              <a:t>is decided before each election. The total cannot exceed 750 plus the president. </a:t>
            </a:r>
          </a:p>
          <a:p>
            <a:pPr marL="285750" indent="-285750">
              <a:lnSpc>
                <a:spcPct val="114999"/>
              </a:lnSpc>
              <a:spcAft>
                <a:spcPts val="1000"/>
              </a:spcAft>
              <a:buFont typeface="Arial" panose="020B0604020202020204" pitchFamily="34" charset="0"/>
              <a:buChar char="•"/>
            </a:pPr>
            <a:r>
              <a:rPr lang="en-IE" sz="1200" kern="100">
                <a:effectLst/>
                <a:latin typeface="+mn-lt"/>
                <a:ea typeface="Calibri" panose="020F0502020204030204" pitchFamily="34" charset="0"/>
                <a:cs typeface="Calibri"/>
              </a:rPr>
              <a:t>A total of </a:t>
            </a:r>
            <a:r>
              <a:rPr lang="en-IE" sz="1200" b="1" kern="100">
                <a:effectLst/>
                <a:latin typeface="+mn-lt"/>
                <a:ea typeface="Calibri" panose="020F0502020204030204" pitchFamily="34" charset="0"/>
                <a:cs typeface="Calibri"/>
              </a:rPr>
              <a:t>720 Members of the European Parliament </a:t>
            </a:r>
            <a:r>
              <a:rPr lang="en-IE" sz="1200" kern="100">
                <a:effectLst/>
                <a:latin typeface="+mn-lt"/>
                <a:ea typeface="Calibri" panose="020F0502020204030204" pitchFamily="34" charset="0"/>
                <a:cs typeface="Calibri"/>
              </a:rPr>
              <a:t>will be elected in June 2024. This was decided by the European Council and approved by the EP in 2023.</a:t>
            </a:r>
          </a:p>
          <a:p>
            <a:pPr marL="285750" indent="-285750">
              <a:lnSpc>
                <a:spcPct val="114999"/>
              </a:lnSpc>
              <a:spcAft>
                <a:spcPts val="1000"/>
              </a:spcAft>
              <a:buFont typeface="Arial" panose="020B0604020202020204" pitchFamily="34" charset="0"/>
              <a:buChar char="•"/>
            </a:pPr>
            <a:r>
              <a:rPr lang="en-IE" sz="1200" kern="100">
                <a:effectLst/>
                <a:latin typeface="+mn-lt"/>
                <a:ea typeface="Calibri"/>
                <a:cs typeface="Calibri"/>
              </a:rPr>
              <a:t>It is </a:t>
            </a:r>
            <a:r>
              <a:rPr lang="en-IE" sz="1200" b="1" kern="100">
                <a:effectLst/>
                <a:latin typeface="+mn-lt"/>
                <a:ea typeface="Calibri"/>
                <a:cs typeface="Calibri"/>
              </a:rPr>
              <a:t>15 more compared to the previous elections </a:t>
            </a:r>
            <a:r>
              <a:rPr lang="en-IE" sz="1200" kern="100">
                <a:effectLst/>
                <a:latin typeface="+mn-lt"/>
                <a:ea typeface="Calibri"/>
                <a:cs typeface="Calibri"/>
              </a:rPr>
              <a:t>in order to take </a:t>
            </a:r>
            <a:r>
              <a:rPr lang="en-IE" kern="100">
                <a:ea typeface="Calibri"/>
                <a:cs typeface="Calibri"/>
              </a:rPr>
              <a:t>into account </a:t>
            </a:r>
            <a:r>
              <a:rPr lang="en-IE" b="1" kern="100">
                <a:ea typeface="Calibri"/>
                <a:cs typeface="Calibri"/>
              </a:rPr>
              <a:t>demographic </a:t>
            </a:r>
            <a:r>
              <a:rPr lang="en-IE" sz="1200" b="1" kern="100">
                <a:effectLst/>
                <a:latin typeface="+mn-lt"/>
                <a:ea typeface="Calibri"/>
                <a:cs typeface="Calibri"/>
              </a:rPr>
              <a:t>developments.</a:t>
            </a:r>
            <a:r>
              <a:rPr lang="en-IE" kern="100">
                <a:ea typeface="Calibri"/>
                <a:cs typeface="Calibri"/>
              </a:rPr>
              <a:t> </a:t>
            </a:r>
            <a:endParaRPr lang="en-IE" sz="1200" kern="100">
              <a:effectLst/>
              <a:latin typeface="+mn-lt"/>
              <a:ea typeface="Calibri" panose="020F0502020204030204" pitchFamily="34" charset="0"/>
              <a:cs typeface="Calibri"/>
            </a:endParaRPr>
          </a:p>
          <a:p>
            <a:pPr marL="285750" indent="-285750">
              <a:lnSpc>
                <a:spcPct val="114999"/>
              </a:lnSpc>
              <a:spcAft>
                <a:spcPts val="1000"/>
              </a:spcAft>
              <a:buFont typeface="Arial" panose="020B0604020202020204" pitchFamily="34" charset="0"/>
              <a:buChar char="•"/>
            </a:pPr>
            <a:r>
              <a:rPr lang="en-IE" sz="1200" b="1" kern="100">
                <a:effectLst/>
                <a:latin typeface="+mn-lt"/>
                <a:ea typeface="Calibri" panose="020F0502020204030204" pitchFamily="34" charset="0"/>
                <a:cs typeface="Calibri"/>
              </a:rPr>
              <a:t>The 15 additional seats go to 12 countries:</a:t>
            </a:r>
            <a:r>
              <a:rPr lang="en-IE" b="1" kern="100">
                <a:ea typeface="Calibri" panose="020F0502020204030204" pitchFamily="34" charset="0"/>
                <a:cs typeface="Calibri"/>
              </a:rPr>
              <a:t> </a:t>
            </a:r>
            <a:r>
              <a:rPr lang="en-IE" kern="100">
                <a:ea typeface="Calibri" panose="020F0502020204030204" pitchFamily="34" charset="0"/>
                <a:cs typeface="Calibri"/>
              </a:rPr>
              <a:t>two additional seats for France, Spain and Netherlands respectively. One seat each for Austria, Denmark, Belgium,, Poland, Finland, Slovakia, Ireland, Slovenia and Latvia.</a:t>
            </a:r>
            <a:endParaRPr lang="en-IE" sz="1200" kern="100">
              <a:effectLst/>
              <a:latin typeface="+mn-lt"/>
              <a:ea typeface="Calibri" panose="020F0502020204030204" pitchFamily="34" charset="0"/>
              <a:cs typeface="Calibri"/>
            </a:endParaRPr>
          </a:p>
          <a:p>
            <a:pPr marL="285750" indent="-285750">
              <a:lnSpc>
                <a:spcPct val="114999"/>
              </a:lnSpc>
              <a:spcAft>
                <a:spcPts val="1000"/>
              </a:spcAft>
              <a:buFont typeface="Arial" panose="020B0604020202020204" pitchFamily="34" charset="0"/>
              <a:buChar char="•"/>
            </a:pPr>
            <a:r>
              <a:rPr lang="en-IE" kern="100">
                <a:ea typeface="Calibri"/>
                <a:cs typeface="Calibri"/>
              </a:rPr>
              <a:t>The </a:t>
            </a:r>
            <a:r>
              <a:rPr lang="en-IE" b="1" kern="100">
                <a:ea typeface="Calibri"/>
                <a:cs typeface="Calibri"/>
              </a:rPr>
              <a:t>minimum number of any country is 6 </a:t>
            </a:r>
            <a:r>
              <a:rPr lang="en-IE" kern="100">
                <a:ea typeface="Calibri"/>
                <a:cs typeface="Calibri"/>
              </a:rPr>
              <a:t>(Malta, Cyprus, Luxembourg), the </a:t>
            </a:r>
            <a:r>
              <a:rPr lang="en-IE" b="1" kern="100">
                <a:ea typeface="Calibri"/>
                <a:cs typeface="Calibri"/>
              </a:rPr>
              <a:t>maximum number is 96 </a:t>
            </a:r>
            <a:r>
              <a:rPr lang="en-IE" kern="100">
                <a:ea typeface="Calibri"/>
                <a:cs typeface="Calibri"/>
              </a:rPr>
              <a:t>(Germany). </a:t>
            </a:r>
            <a:endParaRPr lang="en-IE" kern="100"/>
          </a:p>
          <a:p>
            <a:pPr marL="285750" indent="-285750">
              <a:lnSpc>
                <a:spcPct val="114999"/>
              </a:lnSpc>
              <a:spcAft>
                <a:spcPts val="1000"/>
              </a:spcAft>
              <a:buFont typeface="Arial" panose="020B0604020202020204" pitchFamily="34" charset="0"/>
              <a:buChar char="•"/>
            </a:pPr>
            <a:r>
              <a:rPr lang="en-IE" kern="100"/>
              <a:t>Each </a:t>
            </a:r>
            <a:r>
              <a:rPr lang="en-IE" b="1" kern="100"/>
              <a:t>MEP from a larger country represents more people than an MEP from a smaller country. </a:t>
            </a:r>
            <a:r>
              <a:rPr lang="en-IE" kern="100"/>
              <a:t>This is called </a:t>
            </a:r>
            <a:r>
              <a:rPr lang="en-IE" b="1" kern="100"/>
              <a:t>degressive proportionality.</a:t>
            </a:r>
            <a:endParaRPr lang="en-IE" kern="100">
              <a:ea typeface="Calibri"/>
              <a:cs typeface="Calibri"/>
            </a:endParaRPr>
          </a:p>
          <a:p>
            <a:pPr marL="285750" indent="-285750">
              <a:lnSpc>
                <a:spcPct val="114999"/>
              </a:lnSpc>
              <a:spcAft>
                <a:spcPts val="1000"/>
              </a:spcAft>
              <a:buFont typeface="Arial" panose="020B0604020202020204" pitchFamily="34" charset="0"/>
              <a:buChar char="•"/>
            </a:pPr>
            <a:endParaRPr lang="en-IE" kern="100">
              <a:ea typeface="Calibri"/>
              <a:cs typeface="Calibri"/>
            </a:endParaRPr>
          </a:p>
          <a:p>
            <a:pPr marL="285750" indent="-285750">
              <a:lnSpc>
                <a:spcPct val="114999"/>
              </a:lnSpc>
              <a:spcAft>
                <a:spcPts val="1000"/>
              </a:spcAft>
              <a:buFont typeface="Arial" panose="020B0604020202020204" pitchFamily="34" charset="0"/>
              <a:buChar char="•"/>
            </a:pPr>
            <a:r>
              <a:rPr lang="en-IE" sz="1200" b="1" kern="100">
                <a:effectLst/>
                <a:latin typeface="+mn-lt"/>
                <a:ea typeface="Calibri" panose="020F0502020204030204" pitchFamily="34" charset="0"/>
                <a:cs typeface="Calibri"/>
              </a:rPr>
              <a:t>Seats per country in the 2024-2029 legislature:</a:t>
            </a:r>
            <a:endParaRPr lang="en-IE" sz="1200" kern="100">
              <a:effectLst/>
              <a:latin typeface="+mn-lt"/>
              <a:ea typeface="Calibri" panose="020F0502020204030204" pitchFamily="34" charset="0"/>
              <a:cs typeface="Calibri"/>
            </a:endParaRP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Germany: 96</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France: 81 (includes +2)</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Italy: 76</a:t>
            </a:r>
          </a:p>
          <a:p>
            <a:pPr marL="800100" marR="0" lvl="1" indent="-342900" algn="l" defTabSz="914400" rtl="0" eaLnBrk="1" fontAlgn="auto" latinLnBrk="0" hangingPunct="1">
              <a:lnSpc>
                <a:spcPct val="115000"/>
              </a:lnSpc>
              <a:spcBef>
                <a:spcPts val="0"/>
              </a:spcBef>
              <a:spcAft>
                <a:spcPts val="1000"/>
              </a:spcAft>
              <a:buClrTx/>
              <a:buSzPts val="1000"/>
              <a:buFont typeface="Arial" panose="05050102010706020507" pitchFamily="18" charset="2"/>
              <a:buChar char="•"/>
              <a:tabLst>
                <a:tab pos="457200" algn="l"/>
              </a:tabLst>
              <a:defRPr/>
            </a:pPr>
            <a:r>
              <a:rPr lang="en-IE" sz="1200" kern="100">
                <a:effectLst/>
                <a:latin typeface="+mn-lt"/>
                <a:ea typeface="Calibri" panose="020F0502020204030204" pitchFamily="34" charset="0"/>
                <a:cs typeface="Calibri"/>
              </a:rPr>
              <a:t>Spain: 61 (includes +2)</a:t>
            </a:r>
          </a:p>
          <a:p>
            <a:pPr marL="800100" marR="0" lvl="1" indent="-342900" algn="l" defTabSz="914400" rtl="0" eaLnBrk="1" fontAlgn="auto" latinLnBrk="0" hangingPunct="1">
              <a:lnSpc>
                <a:spcPct val="115000"/>
              </a:lnSpc>
              <a:spcBef>
                <a:spcPts val="0"/>
              </a:spcBef>
              <a:spcAft>
                <a:spcPts val="1000"/>
              </a:spcAft>
              <a:buClrTx/>
              <a:buSzPts val="1000"/>
              <a:buFont typeface="Arial" panose="05050102010706020507" pitchFamily="18" charset="2"/>
              <a:buChar char="•"/>
              <a:tabLst>
                <a:tab pos="457200" algn="l"/>
              </a:tabLst>
              <a:defRPr/>
            </a:pPr>
            <a:r>
              <a:rPr lang="en-IE" sz="1200" kern="100">
                <a:effectLst/>
                <a:latin typeface="+mn-lt"/>
                <a:ea typeface="Calibri" panose="020F0502020204030204" pitchFamily="34" charset="0"/>
                <a:cs typeface="Calibri"/>
              </a:rPr>
              <a:t>Poland: 53 (includes +1)</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Romania: 33</a:t>
            </a:r>
          </a:p>
          <a:p>
            <a:pPr marL="800100" marR="0" lvl="1" indent="-342900" algn="l" defTabSz="914400" rtl="0" eaLnBrk="1" fontAlgn="auto" latinLnBrk="0" hangingPunct="1">
              <a:lnSpc>
                <a:spcPct val="115000"/>
              </a:lnSpc>
              <a:spcBef>
                <a:spcPts val="0"/>
              </a:spcBef>
              <a:spcAft>
                <a:spcPts val="1000"/>
              </a:spcAft>
              <a:buClrTx/>
              <a:buSzPts val="1000"/>
              <a:buFont typeface="Arial" panose="05050102010706020507" pitchFamily="18" charset="2"/>
              <a:buChar char="•"/>
              <a:tabLst>
                <a:tab pos="457200" algn="l"/>
              </a:tabLst>
              <a:defRPr/>
            </a:pPr>
            <a:r>
              <a:rPr lang="en-IE" sz="1200" kern="100">
                <a:effectLst/>
                <a:latin typeface="+mn-lt"/>
                <a:ea typeface="Calibri" panose="020F0502020204030204" pitchFamily="34" charset="0"/>
                <a:cs typeface="Calibri"/>
              </a:rPr>
              <a:t>Netherlands: 31 (includes +2)</a:t>
            </a:r>
          </a:p>
          <a:p>
            <a:pPr marL="800100" marR="0" lvl="1" indent="-342900" algn="l" defTabSz="914400" rtl="0" eaLnBrk="1" fontAlgn="auto" latinLnBrk="0" hangingPunct="1">
              <a:lnSpc>
                <a:spcPct val="115000"/>
              </a:lnSpc>
              <a:spcBef>
                <a:spcPts val="0"/>
              </a:spcBef>
              <a:spcAft>
                <a:spcPts val="1000"/>
              </a:spcAft>
              <a:buClrTx/>
              <a:buSzPts val="1000"/>
              <a:buFont typeface="Arial" panose="05050102010706020507" pitchFamily="18" charset="2"/>
              <a:buChar char="•"/>
              <a:tabLst>
                <a:tab pos="457200" algn="l"/>
              </a:tabLst>
              <a:defRPr/>
            </a:pPr>
            <a:r>
              <a:rPr lang="en-IE" sz="1200" kern="100">
                <a:effectLst/>
                <a:latin typeface="+mn-lt"/>
                <a:ea typeface="Calibri" panose="020F0502020204030204" pitchFamily="34" charset="0"/>
                <a:cs typeface="Calibri"/>
              </a:rPr>
              <a:t>Belgium: 22 (includes +1)</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Greece: 21</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Czechia: 21</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Sweden: 21</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Portugal: 21</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Hungary: 21</a:t>
            </a:r>
          </a:p>
          <a:p>
            <a:pPr marL="800100" marR="0" lvl="1" indent="-342900" algn="l" defTabSz="914400" rtl="0" eaLnBrk="1" fontAlgn="auto" latinLnBrk="0" hangingPunct="1">
              <a:lnSpc>
                <a:spcPct val="115000"/>
              </a:lnSpc>
              <a:spcBef>
                <a:spcPts val="0"/>
              </a:spcBef>
              <a:spcAft>
                <a:spcPts val="1000"/>
              </a:spcAft>
              <a:buClrTx/>
              <a:buSzPts val="1000"/>
              <a:buFont typeface="Arial" panose="05050102010706020507" pitchFamily="18" charset="2"/>
              <a:buChar char="•"/>
              <a:tabLst>
                <a:tab pos="457200" algn="l"/>
              </a:tabLst>
              <a:defRPr/>
            </a:pPr>
            <a:r>
              <a:rPr lang="en-IE" sz="1200" kern="100">
                <a:effectLst/>
                <a:latin typeface="+mn-lt"/>
                <a:ea typeface="Calibri" panose="020F0502020204030204" pitchFamily="34" charset="0"/>
                <a:cs typeface="Calibri"/>
              </a:rPr>
              <a:t>Austria: 20 (includes +1)</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Bulgaria: 17</a:t>
            </a:r>
          </a:p>
          <a:p>
            <a:pPr marL="800100" marR="0" lvl="1" indent="-342900" algn="l" defTabSz="914400" rtl="0" eaLnBrk="1" fontAlgn="auto" latinLnBrk="0" hangingPunct="1">
              <a:lnSpc>
                <a:spcPct val="115000"/>
              </a:lnSpc>
              <a:spcBef>
                <a:spcPts val="0"/>
              </a:spcBef>
              <a:spcAft>
                <a:spcPts val="1000"/>
              </a:spcAft>
              <a:buClrTx/>
              <a:buSzPts val="1000"/>
              <a:buFont typeface="Arial" panose="05050102010706020507" pitchFamily="18" charset="2"/>
              <a:buChar char="•"/>
              <a:tabLst>
                <a:tab pos="457200" algn="l"/>
              </a:tabLst>
              <a:defRPr/>
            </a:pPr>
            <a:r>
              <a:rPr lang="en-IE" sz="1200" kern="100">
                <a:effectLst/>
                <a:latin typeface="+mn-lt"/>
                <a:ea typeface="Calibri" panose="020F0502020204030204" pitchFamily="34" charset="0"/>
                <a:cs typeface="Calibri"/>
              </a:rPr>
              <a:t>Denmark: 15 (includes +1)</a:t>
            </a:r>
          </a:p>
          <a:p>
            <a:pPr marL="800100" marR="0" lvl="1" indent="-342900" algn="l" defTabSz="914400" rtl="0" eaLnBrk="1" fontAlgn="auto" latinLnBrk="0" hangingPunct="1">
              <a:lnSpc>
                <a:spcPct val="115000"/>
              </a:lnSpc>
              <a:spcBef>
                <a:spcPts val="0"/>
              </a:spcBef>
              <a:spcAft>
                <a:spcPts val="1000"/>
              </a:spcAft>
              <a:buClrTx/>
              <a:buSzPts val="1000"/>
              <a:buFont typeface="Arial" panose="05050102010706020507" pitchFamily="18" charset="2"/>
              <a:buChar char="•"/>
              <a:tabLst>
                <a:tab pos="457200" algn="l"/>
              </a:tabLst>
              <a:defRPr/>
            </a:pPr>
            <a:r>
              <a:rPr lang="en-IE" sz="1200" kern="100">
                <a:effectLst/>
                <a:latin typeface="+mn-lt"/>
                <a:ea typeface="Calibri" panose="020F0502020204030204" pitchFamily="34" charset="0"/>
                <a:cs typeface="Calibri"/>
              </a:rPr>
              <a:t>Finland: 15 (includes +1)</a:t>
            </a:r>
          </a:p>
          <a:p>
            <a:pPr marL="800100" marR="0" lvl="1" indent="-342900" algn="l" defTabSz="914400" rtl="0" eaLnBrk="1" fontAlgn="auto" latinLnBrk="0" hangingPunct="1">
              <a:lnSpc>
                <a:spcPct val="115000"/>
              </a:lnSpc>
              <a:spcBef>
                <a:spcPts val="0"/>
              </a:spcBef>
              <a:spcAft>
                <a:spcPts val="1000"/>
              </a:spcAft>
              <a:buClrTx/>
              <a:buSzPts val="1000"/>
              <a:buFont typeface="Arial" panose="05050102010706020507" pitchFamily="18" charset="2"/>
              <a:buChar char="•"/>
              <a:tabLst>
                <a:tab pos="457200" algn="l"/>
              </a:tabLst>
              <a:defRPr/>
            </a:pPr>
            <a:r>
              <a:rPr lang="en-IE" sz="1200" kern="100">
                <a:effectLst/>
                <a:latin typeface="+mn-lt"/>
                <a:ea typeface="Calibri" panose="020F0502020204030204" pitchFamily="34" charset="0"/>
                <a:cs typeface="Calibri"/>
              </a:rPr>
              <a:t>Slovakia: 15 (includes +1)</a:t>
            </a:r>
          </a:p>
          <a:p>
            <a:pPr marL="800100" marR="0" lvl="1" indent="-342900" algn="l" defTabSz="914400" rtl="0" eaLnBrk="1" fontAlgn="auto" latinLnBrk="0" hangingPunct="1">
              <a:lnSpc>
                <a:spcPct val="115000"/>
              </a:lnSpc>
              <a:spcBef>
                <a:spcPts val="0"/>
              </a:spcBef>
              <a:spcAft>
                <a:spcPts val="1000"/>
              </a:spcAft>
              <a:buClrTx/>
              <a:buSzPts val="1000"/>
              <a:buFont typeface="Arial" panose="05050102010706020507" pitchFamily="18" charset="2"/>
              <a:buChar char="•"/>
              <a:tabLst>
                <a:tab pos="457200" algn="l"/>
              </a:tabLst>
              <a:defRPr/>
            </a:pPr>
            <a:r>
              <a:rPr lang="en-IE" sz="1200" kern="100">
                <a:effectLst/>
                <a:latin typeface="+mn-lt"/>
                <a:ea typeface="Calibri" panose="020F0502020204030204" pitchFamily="34" charset="0"/>
                <a:cs typeface="Calibri"/>
              </a:rPr>
              <a:t>Ireland: 14 (includes +1)</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Croatia: 12</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Lithuania: 11</a:t>
            </a:r>
          </a:p>
          <a:p>
            <a:pPr marL="800100" marR="0" lvl="1" indent="-342900" algn="l" defTabSz="914400" rtl="0" eaLnBrk="1" fontAlgn="auto" latinLnBrk="0" hangingPunct="1">
              <a:lnSpc>
                <a:spcPct val="115000"/>
              </a:lnSpc>
              <a:spcBef>
                <a:spcPts val="0"/>
              </a:spcBef>
              <a:spcAft>
                <a:spcPts val="1000"/>
              </a:spcAft>
              <a:buClrTx/>
              <a:buSzPts val="1000"/>
              <a:buFont typeface="Arial" panose="05050102010706020507" pitchFamily="18" charset="2"/>
              <a:buChar char="•"/>
              <a:tabLst>
                <a:tab pos="457200" algn="l"/>
              </a:tabLst>
              <a:defRPr/>
            </a:pPr>
            <a:r>
              <a:rPr lang="en-IE" sz="1200" kern="100">
                <a:effectLst/>
                <a:latin typeface="+mn-lt"/>
                <a:ea typeface="Calibri" panose="020F0502020204030204" pitchFamily="34" charset="0"/>
                <a:cs typeface="Calibri"/>
              </a:rPr>
              <a:t>Slovenia: 9 (includes +1)</a:t>
            </a:r>
          </a:p>
          <a:p>
            <a:pPr marL="800100" marR="0" lvl="1" indent="-342900" algn="l" defTabSz="914400" rtl="0" eaLnBrk="1" fontAlgn="auto" latinLnBrk="0" hangingPunct="1">
              <a:lnSpc>
                <a:spcPct val="115000"/>
              </a:lnSpc>
              <a:spcBef>
                <a:spcPts val="0"/>
              </a:spcBef>
              <a:spcAft>
                <a:spcPts val="1000"/>
              </a:spcAft>
              <a:buClrTx/>
              <a:buSzPts val="1000"/>
              <a:buFont typeface="Arial" panose="05050102010706020507" pitchFamily="18" charset="2"/>
              <a:buChar char="•"/>
              <a:tabLst>
                <a:tab pos="457200" algn="l"/>
              </a:tabLst>
              <a:defRPr/>
            </a:pPr>
            <a:r>
              <a:rPr lang="en-IE" sz="1200" kern="100">
                <a:effectLst/>
                <a:latin typeface="+mn-lt"/>
                <a:ea typeface="Calibri" panose="020F0502020204030204" pitchFamily="34" charset="0"/>
                <a:cs typeface="Calibri"/>
              </a:rPr>
              <a:t>Latvia: 9 (includes +1)</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Estonia: 7</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Cyprus: 6</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Luxembourg: 6</a:t>
            </a:r>
          </a:p>
          <a:p>
            <a:pPr marL="800100" lvl="1" indent="-342900">
              <a:lnSpc>
                <a:spcPct val="115000"/>
              </a:lnSpc>
              <a:spcAft>
                <a:spcPts val="1000"/>
              </a:spcAft>
              <a:buSzPts val="1000"/>
              <a:buFont typeface="Arial" panose="05050102010706020507" pitchFamily="18" charset="2"/>
              <a:buChar char="•"/>
              <a:tabLst>
                <a:tab pos="457200" algn="l"/>
              </a:tabLst>
            </a:pPr>
            <a:r>
              <a:rPr lang="en-IE" sz="1200" kern="100">
                <a:effectLst/>
                <a:latin typeface="+mn-lt"/>
                <a:ea typeface="Calibri" panose="020F0502020204030204" pitchFamily="34" charset="0"/>
                <a:cs typeface="Calibri"/>
              </a:rPr>
              <a:t>Malta: 6</a:t>
            </a:r>
          </a:p>
          <a:p>
            <a:pPr>
              <a:lnSpc>
                <a:spcPct val="115000"/>
              </a:lnSpc>
              <a:spcAft>
                <a:spcPts val="1000"/>
              </a:spcAft>
            </a:pPr>
            <a:endParaRPr lang="en-IE" b="1" kern="100">
              <a:solidFill>
                <a:schemeClr val="tx1">
                  <a:lumMod val="50000"/>
                </a:schemeClr>
              </a:solidFill>
              <a:ea typeface="Calibri"/>
              <a:cs typeface="Calibri"/>
            </a:endParaRPr>
          </a:p>
          <a:p>
            <a:pPr>
              <a:lnSpc>
                <a:spcPct val="114999"/>
              </a:lnSpc>
              <a:spcAft>
                <a:spcPts val="1000"/>
              </a:spcAft>
            </a:pPr>
            <a:r>
              <a:rPr lang="en-GB" sz="1200" kern="100">
                <a:solidFill>
                  <a:schemeClr val="tx1">
                    <a:lumMod val="50000"/>
                  </a:schemeClr>
                </a:solidFill>
                <a:effectLst/>
                <a:latin typeface="+mn-lt"/>
                <a:ea typeface="Calibri"/>
                <a:cs typeface="Calibri"/>
              </a:rPr>
              <a:t>Elections are contested by </a:t>
            </a:r>
            <a:r>
              <a:rPr lang="en-GB" sz="1200" b="1" kern="100">
                <a:solidFill>
                  <a:schemeClr val="tx1">
                    <a:lumMod val="50000"/>
                  </a:schemeClr>
                </a:solidFill>
                <a:effectLst/>
                <a:latin typeface="+mn-lt"/>
                <a:ea typeface="Calibri"/>
                <a:cs typeface="Calibri"/>
              </a:rPr>
              <a:t>national political parties</a:t>
            </a:r>
            <a:r>
              <a:rPr lang="en-GB" sz="1200" kern="100">
                <a:solidFill>
                  <a:schemeClr val="tx1">
                    <a:lumMod val="50000"/>
                  </a:schemeClr>
                </a:solidFill>
                <a:effectLst/>
                <a:latin typeface="+mn-lt"/>
                <a:ea typeface="Calibri"/>
                <a:cs typeface="Calibri"/>
              </a:rPr>
              <a:t> but once MEPs are elected, most opt to become part of </a:t>
            </a:r>
            <a:r>
              <a:rPr lang="en-GB" sz="1200" b="1" kern="100">
                <a:solidFill>
                  <a:schemeClr val="tx1">
                    <a:lumMod val="50000"/>
                  </a:schemeClr>
                </a:solidFill>
                <a:effectLst/>
                <a:latin typeface="+mn-lt"/>
                <a:ea typeface="Calibri"/>
                <a:cs typeface="Calibri"/>
              </a:rPr>
              <a:t>transnational political groups</a:t>
            </a:r>
            <a:r>
              <a:rPr lang="en-GB" sz="1200" kern="100">
                <a:solidFill>
                  <a:schemeClr val="tx1">
                    <a:lumMod val="50000"/>
                  </a:schemeClr>
                </a:solidFill>
                <a:effectLst/>
                <a:latin typeface="+mn-lt"/>
                <a:ea typeface="Calibri"/>
                <a:cs typeface="Calibri"/>
              </a:rPr>
              <a:t>. </a:t>
            </a:r>
            <a:endParaRPr lang="en-IE" kern="100">
              <a:solidFill>
                <a:schemeClr val="tx1">
                  <a:lumMod val="50000"/>
                </a:schemeClr>
              </a:solidFill>
              <a:ea typeface="Calibri"/>
              <a:cs typeface="Calibri"/>
            </a:endParaRPr>
          </a:p>
          <a:p>
            <a:pPr>
              <a:lnSpc>
                <a:spcPct val="114999"/>
              </a:lnSpc>
              <a:spcAft>
                <a:spcPts val="1000"/>
              </a:spcAft>
            </a:pPr>
            <a:endParaRPr lang="en-GB" kern="100">
              <a:solidFill>
                <a:schemeClr val="tx1">
                  <a:lumMod val="50000"/>
                </a:schemeClr>
              </a:solidFill>
              <a:ea typeface="Calibri"/>
              <a:cs typeface="Calibri"/>
            </a:endParaRPr>
          </a:p>
          <a:p>
            <a:pPr>
              <a:lnSpc>
                <a:spcPct val="114999"/>
              </a:lnSpc>
              <a:spcAft>
                <a:spcPts val="1000"/>
              </a:spcAft>
            </a:pPr>
            <a:r>
              <a:rPr lang="en-GB" sz="1200" kern="100">
                <a:solidFill>
                  <a:schemeClr val="tx1">
                    <a:lumMod val="50000"/>
                  </a:schemeClr>
                </a:solidFill>
                <a:effectLst/>
                <a:latin typeface="+mn-lt"/>
                <a:ea typeface="Calibri"/>
                <a:cs typeface="Calibri"/>
              </a:rPr>
              <a:t>Most national parties are affiliated to a </a:t>
            </a:r>
            <a:r>
              <a:rPr lang="en-GB" sz="1200" b="1" kern="100">
                <a:solidFill>
                  <a:schemeClr val="tx1">
                    <a:lumMod val="50000"/>
                  </a:schemeClr>
                </a:solidFill>
                <a:effectLst/>
                <a:latin typeface="+mn-lt"/>
                <a:ea typeface="Calibri"/>
                <a:cs typeface="Calibri"/>
              </a:rPr>
              <a:t>European-wide political party.</a:t>
            </a:r>
            <a:endParaRPr lang="en-IE" sz="1200" b="1" kern="100">
              <a:solidFill>
                <a:schemeClr val="tx1">
                  <a:lumMod val="50000"/>
                </a:schemeClr>
              </a:solidFill>
              <a:effectLst/>
              <a:latin typeface="+mn-lt"/>
              <a:ea typeface="Calibri"/>
              <a:cs typeface="Calibri"/>
            </a:endParaRPr>
          </a:p>
          <a:p>
            <a:pPr>
              <a:lnSpc>
                <a:spcPct val="115000"/>
              </a:lnSpc>
              <a:spcAft>
                <a:spcPts val="1000"/>
              </a:spcAft>
            </a:pPr>
            <a:endParaRPr lang="en-GB" kern="100">
              <a:solidFill>
                <a:schemeClr val="tx1">
                  <a:lumMod val="50000"/>
                </a:schemeClr>
              </a:solidFill>
              <a:ea typeface="Calibri"/>
              <a:cs typeface="Calibri"/>
            </a:endParaRPr>
          </a:p>
          <a:p>
            <a:pPr>
              <a:lnSpc>
                <a:spcPct val="114999"/>
              </a:lnSpc>
              <a:spcAft>
                <a:spcPts val="1000"/>
              </a:spcAft>
            </a:pPr>
            <a:r>
              <a:rPr lang="en-GB" sz="1200" kern="100">
                <a:solidFill>
                  <a:schemeClr val="tx1">
                    <a:lumMod val="50000"/>
                  </a:schemeClr>
                </a:solidFill>
                <a:effectLst/>
                <a:latin typeface="+mn-lt"/>
                <a:ea typeface="Calibri"/>
                <a:cs typeface="Calibri"/>
              </a:rPr>
              <a:t>MEPs sit in </a:t>
            </a:r>
            <a:r>
              <a:rPr lang="en-GB" sz="1200" b="1" kern="100">
                <a:solidFill>
                  <a:schemeClr val="tx1">
                    <a:lumMod val="50000"/>
                  </a:schemeClr>
                </a:solidFill>
                <a:effectLst/>
                <a:latin typeface="+mn-lt"/>
                <a:ea typeface="Calibri"/>
                <a:cs typeface="Calibri"/>
              </a:rPr>
              <a:t>political groups </a:t>
            </a:r>
            <a:r>
              <a:rPr lang="en-GB" sz="1200" kern="100">
                <a:solidFill>
                  <a:schemeClr val="tx1">
                    <a:lumMod val="50000"/>
                  </a:schemeClr>
                </a:solidFill>
                <a:effectLst/>
                <a:latin typeface="+mn-lt"/>
                <a:ea typeface="Calibri"/>
                <a:cs typeface="Calibri"/>
              </a:rPr>
              <a:t>based on shared ideals. Each group has a minimum of 23 MEPs from at least a quarter of EU countries. There </a:t>
            </a:r>
            <a:r>
              <a:rPr lang="en-GB" kern="100">
                <a:solidFill>
                  <a:schemeClr val="tx1">
                    <a:lumMod val="50000"/>
                  </a:schemeClr>
                </a:solidFill>
                <a:ea typeface="Calibri"/>
                <a:cs typeface="Calibri"/>
              </a:rPr>
              <a:t>were</a:t>
            </a:r>
            <a:r>
              <a:rPr lang="en-GB" sz="1200" kern="100">
                <a:solidFill>
                  <a:schemeClr val="tx1">
                    <a:lumMod val="50000"/>
                  </a:schemeClr>
                </a:solidFill>
                <a:effectLst/>
                <a:latin typeface="+mn-lt"/>
                <a:ea typeface="Calibri"/>
                <a:cs typeface="Calibri"/>
              </a:rPr>
              <a:t> </a:t>
            </a:r>
            <a:r>
              <a:rPr lang="en-GB" sz="1200" u="sng" kern="100">
                <a:solidFill>
                  <a:schemeClr val="tx1">
                    <a:lumMod val="50000"/>
                  </a:schemeClr>
                </a:solidFill>
                <a:effectLst/>
                <a:latin typeface="+mn-lt"/>
                <a:ea typeface="Calibri"/>
                <a:cs typeface="Calibri"/>
                <a:hlinkClick r:id="rId4">
                  <a:extLst>
                    <a:ext uri="{A12FA001-AC4F-418D-AE19-62706E023703}">
                      <ahyp:hlinkClr xmlns:ahyp="http://schemas.microsoft.com/office/drawing/2018/hyperlinkcolor" val="tx"/>
                    </a:ext>
                  </a:extLst>
                </a:hlinkClick>
              </a:rPr>
              <a:t>seven groups in the</a:t>
            </a:r>
            <a:r>
              <a:rPr lang="en-GB" u="sng" kern="100">
                <a:solidFill>
                  <a:schemeClr val="tx1">
                    <a:lumMod val="50000"/>
                  </a:schemeClr>
                </a:solidFill>
                <a:ea typeface="Calibri"/>
                <a:cs typeface="Calibri"/>
                <a:hlinkClick r:id="rId4">
                  <a:extLst>
                    <a:ext uri="{A12FA001-AC4F-418D-AE19-62706E023703}">
                      <ahyp:hlinkClr xmlns:ahyp="http://schemas.microsoft.com/office/drawing/2018/hyperlinkcolor" val="tx"/>
                    </a:ext>
                  </a:extLst>
                </a:hlinkClick>
              </a:rPr>
              <a:t> </a:t>
            </a:r>
            <a:r>
              <a:rPr lang="en-GB" sz="1200" u="sng" kern="100">
                <a:solidFill>
                  <a:schemeClr val="tx1">
                    <a:lumMod val="50000"/>
                  </a:schemeClr>
                </a:solidFill>
                <a:effectLst/>
                <a:latin typeface="+mn-lt"/>
                <a:ea typeface="Calibri"/>
                <a:cs typeface="Calibri"/>
                <a:hlinkClick r:id="rId4">
                  <a:extLst>
                    <a:ext uri="{A12FA001-AC4F-418D-AE19-62706E023703}">
                      <ahyp:hlinkClr xmlns:ahyp="http://schemas.microsoft.com/office/drawing/2018/hyperlinkcolor" val="tx"/>
                    </a:ext>
                  </a:extLst>
                </a:hlinkClick>
              </a:rPr>
              <a:t>Parliament</a:t>
            </a:r>
            <a:r>
              <a:rPr lang="en-GB" u="sng" kern="100">
                <a:solidFill>
                  <a:schemeClr val="tx1">
                    <a:lumMod val="50000"/>
                  </a:schemeClr>
                </a:solidFill>
                <a:ea typeface="Calibri"/>
                <a:cs typeface="Calibri"/>
              </a:rPr>
              <a:t> during the 2019-2024 legislature</a:t>
            </a:r>
            <a:r>
              <a:rPr lang="en-GB" sz="1200" kern="100">
                <a:solidFill>
                  <a:schemeClr val="tx1">
                    <a:lumMod val="50000"/>
                  </a:schemeClr>
                </a:solidFill>
                <a:effectLst/>
                <a:latin typeface="+mn-lt"/>
                <a:ea typeface="Calibri"/>
                <a:cs typeface="Calibri"/>
              </a:rPr>
              <a:t>.</a:t>
            </a:r>
            <a:endParaRPr lang="en-IE" sz="1200" kern="100">
              <a:solidFill>
                <a:schemeClr val="tx1">
                  <a:lumMod val="50000"/>
                </a:schemeClr>
              </a:solidFill>
              <a:effectLst/>
              <a:latin typeface="+mn-lt"/>
              <a:ea typeface="Calibri"/>
              <a:cs typeface="Calibri"/>
            </a:endParaRPr>
          </a:p>
          <a:p>
            <a:pPr>
              <a:lnSpc>
                <a:spcPct val="114999"/>
              </a:lnSpc>
              <a:spcAft>
                <a:spcPts val="1000"/>
              </a:spcAft>
            </a:pPr>
            <a:endParaRPr lang="en-GB" sz="1200" kern="100">
              <a:solidFill>
                <a:srgbClr val="000000"/>
              </a:solidFill>
              <a:latin typeface="+mn-lt"/>
              <a:ea typeface="Calibri" panose="020F0502020204030204" pitchFamily="34" charset="0"/>
              <a:cs typeface="Calibri"/>
            </a:endParaRPr>
          </a:p>
          <a:p>
            <a:endParaRPr lang="en-IE" sz="1200">
              <a:latin typeface="+mn-lt"/>
            </a:endParaRPr>
          </a:p>
        </p:txBody>
      </p:sp>
      <p:sp>
        <p:nvSpPr>
          <p:cNvPr id="4" name="Slide Number Placeholder 3"/>
          <p:cNvSpPr>
            <a:spLocks noGrp="1"/>
          </p:cNvSpPr>
          <p:nvPr>
            <p:ph type="sldNum" sz="quarter" idx="5"/>
          </p:nvPr>
        </p:nvSpPr>
        <p:spPr/>
        <p:txBody>
          <a:bodyPr/>
          <a:lstStyle/>
          <a:p>
            <a:fld id="{60AEB12B-762D-4A81-ABB4-D122587ADB9A}" type="slidenum">
              <a:rPr lang="en-IE" smtClean="0"/>
              <a:t>10</a:t>
            </a:fld>
            <a:endParaRPr lang="en-IE"/>
          </a:p>
        </p:txBody>
      </p:sp>
    </p:spTree>
    <p:extLst>
      <p:ext uri="{BB962C8B-B14F-4D97-AF65-F5344CB8AC3E}">
        <p14:creationId xmlns:p14="http://schemas.microsoft.com/office/powerpoint/2010/main" val="2143071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237243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12313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5206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289615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540114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2548074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a:p>
        </p:txBody>
      </p:sp>
    </p:spTree>
    <p:extLst>
      <p:ext uri="{BB962C8B-B14F-4D97-AF65-F5344CB8AC3E}">
        <p14:creationId xmlns:p14="http://schemas.microsoft.com/office/powerpoint/2010/main" val="22204133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2163339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1250774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099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34810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451598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ast slide (option 2)">
  <p:cSld name="1_Last slide (option 2)">
    <p:spTree>
      <p:nvGrpSpPr>
        <p:cNvPr id="1" name="Shape 166"/>
        <p:cNvGrpSpPr/>
        <p:nvPr/>
      </p:nvGrpSpPr>
      <p:grpSpPr>
        <a:xfrm>
          <a:off x="0" y="0"/>
          <a:ext cx="0" cy="0"/>
          <a:chOff x="0" y="0"/>
          <a:chExt cx="0" cy="0"/>
        </a:xfrm>
      </p:grpSpPr>
      <p:sp>
        <p:nvSpPr>
          <p:cNvPr id="167" name="Google Shape;167;p40"/>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0"/>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9" name="Google Shape;169;p4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0" name="Google Shape;170;p40"/>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1" name="Google Shape;171;p40"/>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857407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ast slide (option 1)">
  <p:cSld name="1_Last slide (option 1)">
    <p:spTree>
      <p:nvGrpSpPr>
        <p:cNvPr id="1" name="Shape 140"/>
        <p:cNvGrpSpPr/>
        <p:nvPr/>
      </p:nvGrpSpPr>
      <p:grpSpPr>
        <a:xfrm>
          <a:off x="0" y="0"/>
          <a:ext cx="0" cy="0"/>
          <a:chOff x="0" y="0"/>
          <a:chExt cx="0" cy="0"/>
        </a:xfrm>
      </p:grpSpPr>
      <p:sp>
        <p:nvSpPr>
          <p:cNvPr id="141" name="Google Shape;141;p37"/>
          <p:cNvSpPr/>
          <p:nvPr/>
        </p:nvSpPr>
        <p:spPr>
          <a:xfrm>
            <a:off x="0" y="1"/>
            <a:ext cx="12192000" cy="342899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37"/>
          <p:cNvSpPr txBox="1">
            <a:spLocks noGrp="1"/>
          </p:cNvSpPr>
          <p:nvPr>
            <p:ph type="sldNum" idx="12"/>
          </p:nvPr>
        </p:nvSpPr>
        <p:spPr>
          <a:xfrm>
            <a:off x="715108"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43" name="Google Shape;143;p37"/>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4" name="Google Shape;144;p37"/>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45" name="Google Shape;145;p37"/>
          <p:cNvCxnSpPr/>
          <p:nvPr/>
        </p:nvCxnSpPr>
        <p:spPr>
          <a:xfrm>
            <a:off x="838200" y="0"/>
            <a:ext cx="0" cy="2362711"/>
          </a:xfrm>
          <a:prstGeom prst="straightConnector1">
            <a:avLst/>
          </a:prstGeom>
          <a:noFill/>
          <a:ln w="28575" cap="flat" cmpd="sng">
            <a:solidFill>
              <a:schemeClr val="dk2"/>
            </a:solidFill>
            <a:prstDash val="solid"/>
            <a:miter lim="800000"/>
            <a:headEnd type="none" w="sm" len="sm"/>
            <a:tailEnd type="none" w="sm" len="sm"/>
          </a:ln>
        </p:spPr>
      </p:cxnSp>
    </p:spTree>
    <p:extLst>
      <p:ext uri="{BB962C8B-B14F-4D97-AF65-F5344CB8AC3E}">
        <p14:creationId xmlns:p14="http://schemas.microsoft.com/office/powerpoint/2010/main" val="737752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218640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5" name="Google Shape;25;p2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23"/>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27" name="Google Shape;27;p2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2679761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cxnSp>
        <p:nvCxnSpPr>
          <p:cNvPr id="181" name="Google Shape;181;p4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606046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1903167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77879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641120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414092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63033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89976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51174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37267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16100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31800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97" r:id="rId22"/>
    <p:sldLayoutId id="2147483698" r:id="rId23"/>
    <p:sldLayoutId id="2147483699" r:id="rId24"/>
    <p:sldLayoutId id="2147483700" r:id="rId25"/>
    <p:sldLayoutId id="2147483701" r:id="rId26"/>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www.europarl.europa.eu/RegData/etudes/ATAG/2023/754620/EPRS_ATA(2023)754620_EN.pdf" TargetMode="External"/><Relationship Id="rId4" Type="http://schemas.openxmlformats.org/officeDocument/2006/relationships/hyperlink" Target="https://elections.europa.eu/en/how-to-vot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lections.europa.eu/en/"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hyperlink" Target="https://www.europarl.europa.eu/RegData/etudes/ATAG/2023/754620/EPRS_ATA(2023)754620_EN.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commission.europa.eu/strategy-and-policy/priorities-2019-2024/story-von-der-leyen-commission_en" TargetMode="External"/><Relationship Id="rId7" Type="http://schemas.openxmlformats.org/officeDocument/2006/relationships/hyperlink" Target="https://elections.europa.eu/en/"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next-generation-eu.europa.eu/recovery-and-resilience-facility_en#paragraph_116" TargetMode="External"/><Relationship Id="rId5" Type="http://schemas.openxmlformats.org/officeDocument/2006/relationships/hyperlink" Target="https://ec.europa.eu/regional_policy/projects/maps_en" TargetMode="External"/><Relationship Id="rId4" Type="http://schemas.openxmlformats.org/officeDocument/2006/relationships/hyperlink" Target="https://what-europe-does-for-me.europarl.europa.e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elections.europa.eu/en/free-fair-election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uropean-union.europa.eu/institutions-law-budget/leadership/elections-and-appointments_en"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hyperlink" Target="https://www.europarl.europa.eu/news/en/press-room/press-tool-kit/6/after-the-european-electio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itizens.ec.europa.eu/index_en"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hyperlink" Target="https://youth.europa.eu/home_e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commission.europa.eu/index_en" TargetMode="External"/><Relationship Id="rId13" Type="http://schemas.openxmlformats.org/officeDocument/2006/relationships/image" Target="../media/image22.jpeg"/><Relationship Id="rId3" Type="http://schemas.openxmlformats.org/officeDocument/2006/relationships/hyperlink" Target="https://commission.europa.eu/strategy-and-policy/priorities-2019-2024/story-von-der-leyen-commission_en" TargetMode="External"/><Relationship Id="rId7" Type="http://schemas.openxmlformats.org/officeDocument/2006/relationships/hyperlink" Target="https://elections.europa.eu/en/" TargetMode="External"/><Relationship Id="rId12" Type="http://schemas.openxmlformats.org/officeDocument/2006/relationships/hyperlink" Target="https://european-union.europa.eu/contact-eu_en"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s://op.europa.eu/en/publication-detail/-/publication/ea6b0987-dd66-11ee-b9d9-01aa75ed71a1" TargetMode="External"/><Relationship Id="rId11" Type="http://schemas.openxmlformats.org/officeDocument/2006/relationships/hyperlink" Target="https://european-union.europa.eu/contact-eu/meet-us_en" TargetMode="External"/><Relationship Id="rId5" Type="http://schemas.openxmlformats.org/officeDocument/2006/relationships/hyperlink" Target="https://commission.europa.eu/document/download/7f7ca22c-a0fa-49cd-a4af-7efd028b9989_en?filename=Keeping-our-promise-to-Europe_timeline.pdf" TargetMode="External"/><Relationship Id="rId10" Type="http://schemas.openxmlformats.org/officeDocument/2006/relationships/hyperlink" Target="https://youth.europa.eu/home_en" TargetMode="External"/><Relationship Id="rId4" Type="http://schemas.openxmlformats.org/officeDocument/2006/relationships/hyperlink" Target="https://commission.europa.eu/document/download/37fb50d6-73e1-426c-bd4a-87c44c8763d9_en?filename=Keeping-our-promise-to-Europe_brochure.pdf" TargetMode="External"/><Relationship Id="rId9" Type="http://schemas.openxmlformats.org/officeDocument/2006/relationships/hyperlink" Target="https://citizens.ec.europa.eu/index_en"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s://www.youtube.com/user/eutube" TargetMode="External"/><Relationship Id="rId18" Type="http://schemas.openxmlformats.org/officeDocument/2006/relationships/hyperlink" Target="https://www.threads.net/@europeancommission" TargetMode="External"/><Relationship Id="rId26" Type="http://schemas.openxmlformats.org/officeDocument/2006/relationships/image" Target="../media/image35.png"/><Relationship Id="rId3" Type="http://schemas.openxmlformats.org/officeDocument/2006/relationships/hyperlink" Target="https://open.spotify.com/user/v7ra0as4ychfdatgcjt9nabh0?si=SEs1mANESea5kzyVy7HvDw" TargetMode="External"/><Relationship Id="rId21" Type="http://schemas.openxmlformats.org/officeDocument/2006/relationships/hyperlink" Target="https://bsky.app/profile/ec.europa.eu" TargetMode="External"/><Relationship Id="rId7" Type="http://schemas.openxmlformats.org/officeDocument/2006/relationships/hyperlink" Target="https://www.linkedin.com/company/european-commission/" TargetMode="External"/><Relationship Id="rId12" Type="http://schemas.openxmlformats.org/officeDocument/2006/relationships/hyperlink" Target="https://medium.com/@EuropeanCommission" TargetMode="External"/><Relationship Id="rId17" Type="http://schemas.openxmlformats.org/officeDocument/2006/relationships/image" Target="../media/image30.png"/><Relationship Id="rId25" Type="http://schemas.openxmlformats.org/officeDocument/2006/relationships/hyperlink" Target="https://social.network.europa.eu/@EU_Commission" TargetMode="External"/><Relationship Id="rId2" Type="http://schemas.openxmlformats.org/officeDocument/2006/relationships/notesSlide" Target="../notesSlides/notesSlide19.xml"/><Relationship Id="rId16" Type="http://schemas.openxmlformats.org/officeDocument/2006/relationships/image" Target="../media/image29.png"/><Relationship Id="rId20"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6.png"/><Relationship Id="rId24" Type="http://schemas.openxmlformats.org/officeDocument/2006/relationships/image" Target="../media/image34.png"/><Relationship Id="rId5" Type="http://schemas.openxmlformats.org/officeDocument/2006/relationships/hyperlink" Target="https://www.facebook.com/EuropeanCommission" TargetMode="External"/><Relationship Id="rId15" Type="http://schemas.openxmlformats.org/officeDocument/2006/relationships/image" Target="../media/image28.png"/><Relationship Id="rId23" Type="http://schemas.openxmlformats.org/officeDocument/2006/relationships/hyperlink" Target="https://www.pinterest.de/eucommission/_created/" TargetMode="External"/><Relationship Id="rId10" Type="http://schemas.openxmlformats.org/officeDocument/2006/relationships/hyperlink" Target="https://www.instagram.com/europeancommission/" TargetMode="External"/><Relationship Id="rId19" Type="http://schemas.openxmlformats.org/officeDocument/2006/relationships/image" Target="../media/image31.png"/><Relationship Id="rId4" Type="http://schemas.openxmlformats.org/officeDocument/2006/relationships/hyperlink" Target="https://twitter.com/eu_commission" TargetMode="External"/><Relationship Id="rId9" Type="http://schemas.openxmlformats.org/officeDocument/2006/relationships/image" Target="../media/image25.png"/><Relationship Id="rId14" Type="http://schemas.openxmlformats.org/officeDocument/2006/relationships/image" Target="../media/image27.png"/><Relationship Id="rId22" Type="http://schemas.openxmlformats.org/officeDocument/2006/relationships/image" Target="../media/image33.png"/><Relationship Id="rId27" Type="http://schemas.openxmlformats.org/officeDocument/2006/relationships/hyperlink" Target="https://giphy.com/europeancommiss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elections.europa.eu/video"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multimedia.europarl.europa.eu/en/elections-2024" TargetMode="External"/><Relationship Id="rId4" Type="http://schemas.openxmlformats.org/officeDocument/2006/relationships/hyperlink" Target="https://www.youtube.com/watch?v=LoiAADEcIx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hyperlink" Target="https://www.europarl.europa.eu/election-results-2019/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elections.europa.eu/en/use-your-vot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learning-corner.learning.europa.eu/european-elections-2024_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42763" y="1900667"/>
            <a:ext cx="11029210" cy="3056666"/>
          </a:xfrm>
        </p:spPr>
        <p:txBody>
          <a:bodyPr>
            <a:noAutofit/>
          </a:bodyPr>
          <a:lstStyle/>
          <a:p>
            <a:r>
              <a:rPr lang="en-US" sz="3200" b="1">
                <a:solidFill>
                  <a:srgbClr val="FFC000"/>
                </a:solidFill>
                <a:cs typeface="Arial"/>
              </a:rPr>
              <a:t>Informing and engaging citizens</a:t>
            </a:r>
            <a:br>
              <a:rPr lang="en-US" sz="3200" b="1">
                <a:cs typeface="Arial"/>
              </a:rPr>
            </a:br>
            <a:r>
              <a:rPr lang="en-US" sz="3200" b="1">
                <a:solidFill>
                  <a:srgbClr val="FFC000"/>
                </a:solidFill>
                <a:cs typeface="Arial"/>
              </a:rPr>
              <a:t>ahead of the European elections (6-9 June 2024)</a:t>
            </a:r>
            <a:br>
              <a:rPr lang="en-US" sz="3200">
                <a:solidFill>
                  <a:srgbClr val="FFC000"/>
                </a:solidFill>
                <a:cs typeface="Arial"/>
              </a:rPr>
            </a:br>
            <a:br>
              <a:rPr lang="en-US" sz="3200">
                <a:solidFill>
                  <a:srgbClr val="FFC000"/>
                </a:solidFill>
                <a:cs typeface="Arial"/>
              </a:rPr>
            </a:br>
            <a:r>
              <a:rPr lang="en-US" sz="1800">
                <a:solidFill>
                  <a:srgbClr val="FFC000"/>
                </a:solidFill>
                <a:cs typeface="Arial"/>
              </a:rPr>
              <a:t>Presentation for external use by staff, communicators and networks of the European Commission</a:t>
            </a:r>
            <a:br>
              <a:rPr lang="en-US" sz="4000">
                <a:solidFill>
                  <a:srgbClr val="FFC000"/>
                </a:solidFill>
                <a:cs typeface="Arial"/>
              </a:rPr>
            </a:br>
            <a:br>
              <a:rPr lang="en-US" sz="4000">
                <a:cs typeface="Arial"/>
              </a:rPr>
            </a:br>
            <a:br>
              <a:rPr lang="en-US" sz="2000">
                <a:cs typeface="Arial"/>
              </a:rPr>
            </a:br>
            <a:r>
              <a:rPr lang="en-US" sz="1800" i="1">
                <a:solidFill>
                  <a:srgbClr val="FFC000"/>
                </a:solidFill>
                <a:cs typeface="Arial"/>
              </a:rPr>
              <a:t>Version of 29 April 2024</a:t>
            </a:r>
            <a:br>
              <a:rPr lang="en-GB" sz="4000">
                <a:cs typeface="Arial"/>
              </a:rPr>
            </a:br>
            <a:br>
              <a:rPr lang="en-GB" sz="4000">
                <a:cs typeface="Arial"/>
              </a:rPr>
            </a:br>
            <a:endParaRPr lang="en-GB" sz="1800">
              <a:solidFill>
                <a:srgbClr val="FFC000"/>
              </a:solidFill>
              <a:latin typeface="Arial"/>
              <a:cs typeface="Arial"/>
            </a:endParaRPr>
          </a:p>
        </p:txBody>
      </p:sp>
      <p:sp>
        <p:nvSpPr>
          <p:cNvPr id="2" name="Slide Number Placeholder 1">
            <a:extLst>
              <a:ext uri="{FF2B5EF4-FFF2-40B4-BE49-F238E27FC236}">
                <a16:creationId xmlns:a16="http://schemas.microsoft.com/office/drawing/2014/main" id="{B395EA25-B3B1-6A46-90D9-1E2C90970F42}"/>
              </a:ext>
            </a:extLst>
          </p:cNvPr>
          <p:cNvSpPr>
            <a:spLocks noGrp="1"/>
          </p:cNvSpPr>
          <p:nvPr>
            <p:ph type="sldNum" sz="quarter" idx="4294967295"/>
          </p:nvPr>
        </p:nvSpPr>
        <p:spPr>
          <a:xfrm>
            <a:off x="0" y="6130925"/>
            <a:ext cx="2743200" cy="365125"/>
          </a:xfrm>
        </p:spPr>
        <p:txBody>
          <a:bodyPr/>
          <a:lstStyle/>
          <a:p>
            <a:fld id="{F46C79FD-C571-418B-AB0F-5EE936C85276}" type="slidenum">
              <a:rPr lang="en-GB" smtClean="0"/>
              <a:t>1</a:t>
            </a:fld>
            <a:endParaRPr lang="en-GB"/>
          </a:p>
        </p:txBody>
      </p:sp>
      <p:pic>
        <p:nvPicPr>
          <p:cNvPr id="4" name="Picture 2" descr="Europas Jugend fordert: „Mehr Mitsprache, jetzt!“">
            <a:extLst>
              <a:ext uri="{FF2B5EF4-FFF2-40B4-BE49-F238E27FC236}">
                <a16:creationId xmlns:a16="http://schemas.microsoft.com/office/drawing/2014/main" id="{22391D29-46F7-1453-1789-D21DE24B548D}"/>
              </a:ext>
            </a:extLst>
          </p:cNvPr>
          <p:cNvPicPr>
            <a:picLocks noChangeAspect="1" noChangeArrowheads="1"/>
          </p:cNvPicPr>
          <p:nvPr/>
        </p:nvPicPr>
        <p:blipFill rotWithShape="1">
          <a:blip r:embed="rId3" cstate="email">
            <a:alphaModFix/>
            <a:extLst>
              <a:ext uri="{28A0092B-C50C-407E-A947-70E740481C1C}">
                <a14:useLocalDpi xmlns:a14="http://schemas.microsoft.com/office/drawing/2010/main"/>
              </a:ext>
            </a:extLst>
          </a:blip>
          <a:srcRect l="-149" t="-266"/>
          <a:stretch/>
        </p:blipFill>
        <p:spPr bwMode="auto">
          <a:xfrm>
            <a:off x="6993567" y="3949200"/>
            <a:ext cx="5198433" cy="2908800"/>
          </a:xfrm>
          <a:prstGeom prst="rect">
            <a:avLst/>
          </a:prstGeom>
          <a:solidFill>
            <a:schemeClr val="accent1">
              <a:lumMod val="75000"/>
              <a:alpha val="14000"/>
            </a:schemeClr>
          </a:solidFill>
          <a:effectLst/>
        </p:spPr>
      </p:pic>
    </p:spTree>
    <p:extLst>
      <p:ext uri="{BB962C8B-B14F-4D97-AF65-F5344CB8AC3E}">
        <p14:creationId xmlns:p14="http://schemas.microsoft.com/office/powerpoint/2010/main" val="309354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F72971-7BB0-270D-A1D7-7B1F296EFDB3}"/>
              </a:ext>
            </a:extLst>
          </p:cNvPr>
          <p:cNvSpPr>
            <a:spLocks noGrp="1"/>
          </p:cNvSpPr>
          <p:nvPr>
            <p:ph idx="1"/>
          </p:nvPr>
        </p:nvSpPr>
        <p:spPr>
          <a:xfrm>
            <a:off x="3916006" y="1721204"/>
            <a:ext cx="7971194" cy="3451668"/>
          </a:xfrm>
        </p:spPr>
        <p:txBody>
          <a:bodyPr vert="horz" lIns="91440" tIns="45720" rIns="91440" bIns="45720" rtlCol="0" anchor="t">
            <a:noAutofit/>
          </a:bodyPr>
          <a:lstStyle/>
          <a:p>
            <a:pPr>
              <a:spcAft>
                <a:spcPts val="1000"/>
              </a:spcAft>
            </a:pPr>
            <a:r>
              <a:rPr lang="en-GB" sz="2000" kern="100">
                <a:effectLst/>
                <a:ea typeface="Calibri"/>
                <a:cs typeface="Times New Roman"/>
              </a:rPr>
              <a:t>European elections are held </a:t>
            </a:r>
            <a:r>
              <a:rPr lang="en-GB" sz="2000" b="1" kern="100">
                <a:effectLst/>
                <a:ea typeface="Calibri"/>
                <a:cs typeface="Times New Roman"/>
              </a:rPr>
              <a:t>every 5 years.</a:t>
            </a:r>
            <a:endParaRPr lang="en-IE" sz="2000" b="1" kern="100">
              <a:effectLst/>
              <a:ea typeface="Calibri"/>
              <a:cs typeface="Times New Roman"/>
            </a:endParaRPr>
          </a:p>
          <a:p>
            <a:pPr>
              <a:spcAft>
                <a:spcPts val="1000"/>
              </a:spcAft>
            </a:pPr>
            <a:r>
              <a:rPr lang="en-GB" sz="2000" kern="100">
                <a:effectLst/>
                <a:ea typeface="Calibri"/>
                <a:cs typeface="Times New Roman"/>
              </a:rPr>
              <a:t>Election dates this year: </a:t>
            </a:r>
            <a:r>
              <a:rPr lang="en-GB" sz="2000" b="1" kern="100">
                <a:effectLst/>
                <a:ea typeface="Calibri"/>
                <a:cs typeface="Times New Roman"/>
              </a:rPr>
              <a:t>Thursday 6 June – Sunday 9 June 2024</a:t>
            </a:r>
            <a:r>
              <a:rPr lang="en-GB" sz="2000" kern="100">
                <a:ea typeface="Calibri"/>
                <a:cs typeface="Times New Roman"/>
              </a:rPr>
              <a:t>.</a:t>
            </a:r>
            <a:endParaRPr lang="en-IE" sz="2000" kern="100">
              <a:effectLst/>
              <a:ea typeface="Calibri"/>
              <a:cs typeface="Times New Roman"/>
            </a:endParaRPr>
          </a:p>
          <a:p>
            <a:pPr>
              <a:spcAft>
                <a:spcPts val="1000"/>
              </a:spcAft>
            </a:pPr>
            <a:r>
              <a:rPr lang="en-GB" sz="2000" b="1" kern="100">
                <a:effectLst/>
                <a:ea typeface="Calibri"/>
                <a:cs typeface="Times New Roman"/>
              </a:rPr>
              <a:t>720 </a:t>
            </a:r>
            <a:r>
              <a:rPr lang="en-GB" sz="2000" b="1" kern="100">
                <a:ea typeface="Calibri"/>
                <a:cs typeface="Times New Roman"/>
              </a:rPr>
              <a:t>Members of the European Parliament (MEPs) </a:t>
            </a:r>
            <a:r>
              <a:rPr lang="en-GB" sz="2000" b="1" kern="100">
                <a:effectLst/>
                <a:ea typeface="Calibri"/>
                <a:cs typeface="Times New Roman"/>
              </a:rPr>
              <a:t>to be elected in 2024</a:t>
            </a:r>
            <a:r>
              <a:rPr lang="en-GB" sz="2000" kern="100">
                <a:effectLst/>
                <a:ea typeface="Calibri"/>
                <a:cs typeface="Times New Roman"/>
              </a:rPr>
              <a:t>.</a:t>
            </a:r>
            <a:r>
              <a:rPr lang="en-GB" sz="2000" kern="100">
                <a:ea typeface="Calibri"/>
                <a:cs typeface="Times New Roman"/>
              </a:rPr>
              <a:t> </a:t>
            </a:r>
            <a:endParaRPr lang="en-GB" sz="2000" kern="100">
              <a:effectLst/>
              <a:ea typeface="Calibri" panose="020F0502020204030204" pitchFamily="34" charset="0"/>
              <a:cs typeface="Times New Roman"/>
            </a:endParaRPr>
          </a:p>
          <a:p>
            <a:pPr>
              <a:spcAft>
                <a:spcPts val="1000"/>
              </a:spcAft>
            </a:pPr>
            <a:r>
              <a:rPr lang="en-GB" sz="2000" kern="100">
                <a:ea typeface="Calibri"/>
                <a:cs typeface="Times New Roman"/>
              </a:rPr>
              <a:t>The </a:t>
            </a:r>
            <a:r>
              <a:rPr lang="en-GB" sz="2000" b="1" kern="100">
                <a:ea typeface="Calibri"/>
                <a:cs typeface="Times New Roman"/>
              </a:rPr>
              <a:t>number of MEPs </a:t>
            </a:r>
            <a:r>
              <a:rPr lang="en-GB" sz="2000" kern="100">
                <a:ea typeface="Calibri"/>
                <a:cs typeface="Times New Roman"/>
              </a:rPr>
              <a:t>varies between a minimum of </a:t>
            </a:r>
            <a:r>
              <a:rPr lang="en-GB" sz="2000" b="1" kern="100">
                <a:ea typeface="Calibri"/>
                <a:cs typeface="Arial"/>
              </a:rPr>
              <a:t>6 </a:t>
            </a:r>
            <a:r>
              <a:rPr lang="en-GB" sz="2000" kern="100">
                <a:ea typeface="Calibri"/>
                <a:cs typeface="Arial"/>
              </a:rPr>
              <a:t>(Malta, Cyprus, Luxembourg) and </a:t>
            </a:r>
            <a:r>
              <a:rPr lang="en-GB" sz="2000" kern="100">
                <a:ea typeface="Calibri"/>
                <a:cs typeface="Times New Roman"/>
              </a:rPr>
              <a:t>a maximum of </a:t>
            </a:r>
            <a:r>
              <a:rPr lang="en-GB" sz="2000" b="1" kern="100">
                <a:ea typeface="Calibri"/>
                <a:cs typeface="Times New Roman"/>
              </a:rPr>
              <a:t>96</a:t>
            </a:r>
            <a:r>
              <a:rPr lang="en-GB" sz="2000" kern="100">
                <a:effectLst/>
                <a:ea typeface="Calibri"/>
                <a:cs typeface="Times New Roman"/>
              </a:rPr>
              <a:t> (Germany</a:t>
            </a:r>
            <a:r>
              <a:rPr lang="en-GB" sz="2000" kern="100">
                <a:ea typeface="Calibri"/>
                <a:cs typeface="Times New Roman"/>
              </a:rPr>
              <a:t>).</a:t>
            </a:r>
            <a:endParaRPr lang="en-GB" sz="2000" kern="100">
              <a:ea typeface="Calibri" panose="020F0502020204030204" pitchFamily="34" charset="0"/>
              <a:cs typeface="Times New Roman"/>
            </a:endParaRPr>
          </a:p>
          <a:p>
            <a:pPr>
              <a:spcAft>
                <a:spcPts val="1000"/>
              </a:spcAft>
            </a:pPr>
            <a:r>
              <a:rPr lang="en-GB" sz="2000" kern="100">
                <a:ea typeface="Calibri"/>
                <a:cs typeface="Times New Roman"/>
              </a:rPr>
              <a:t>Each </a:t>
            </a:r>
            <a:r>
              <a:rPr lang="en-GB" sz="2000" b="1" kern="100">
                <a:ea typeface="Calibri"/>
                <a:cs typeface="Times New Roman"/>
              </a:rPr>
              <a:t>MEP from a larger country</a:t>
            </a:r>
            <a:r>
              <a:rPr lang="en-GB" sz="2000" kern="100">
                <a:ea typeface="Calibri"/>
                <a:cs typeface="Times New Roman"/>
              </a:rPr>
              <a:t> represents more people than an </a:t>
            </a:r>
            <a:r>
              <a:rPr lang="en-GB" sz="2000" b="1" kern="100">
                <a:ea typeface="Calibri"/>
                <a:cs typeface="Times New Roman"/>
              </a:rPr>
              <a:t>MEP from a smaller country</a:t>
            </a:r>
            <a:r>
              <a:rPr lang="en-GB" sz="2000" kern="100">
                <a:ea typeface="Calibri"/>
                <a:cs typeface="Times New Roman"/>
              </a:rPr>
              <a:t> ( = degressive proportionality).</a:t>
            </a:r>
            <a:endParaRPr lang="en-GB" sz="2000" kern="100">
              <a:ea typeface="Calibri" panose="020F0502020204030204" pitchFamily="34" charset="0"/>
              <a:cs typeface="Times New Roman"/>
            </a:endParaRPr>
          </a:p>
          <a:p>
            <a:pPr>
              <a:spcAft>
                <a:spcPts val="1000"/>
              </a:spcAft>
            </a:pPr>
            <a:endParaRPr lang="en-GB" sz="2000" kern="100">
              <a:effectLst/>
              <a:ea typeface="Calibri" panose="020F0502020204030204" pitchFamily="34" charset="0"/>
              <a:cs typeface="Times New Roman"/>
            </a:endParaRPr>
          </a:p>
          <a:p>
            <a:pPr marL="0" indent="0">
              <a:buNone/>
            </a:pPr>
            <a:endParaRPr lang="en-IE"/>
          </a:p>
        </p:txBody>
      </p:sp>
      <p:sp>
        <p:nvSpPr>
          <p:cNvPr id="4" name="Title 3">
            <a:extLst>
              <a:ext uri="{FF2B5EF4-FFF2-40B4-BE49-F238E27FC236}">
                <a16:creationId xmlns:a16="http://schemas.microsoft.com/office/drawing/2014/main" id="{F4EC3BA1-CA2A-4592-51DE-3CAEDF4D4EE4}"/>
              </a:ext>
            </a:extLst>
          </p:cNvPr>
          <p:cNvSpPr>
            <a:spLocks noGrp="1"/>
          </p:cNvSpPr>
          <p:nvPr>
            <p:ph type="title"/>
          </p:nvPr>
        </p:nvSpPr>
        <p:spPr>
          <a:xfrm>
            <a:off x="838200" y="549961"/>
            <a:ext cx="10515600" cy="782357"/>
          </a:xfrm>
        </p:spPr>
        <p:txBody>
          <a:bodyPr/>
          <a:lstStyle/>
          <a:p>
            <a:r>
              <a:rPr lang="en-US" b="1"/>
              <a:t>How do European elections work?</a:t>
            </a:r>
            <a:endParaRPr lang="en-IE" b="1"/>
          </a:p>
        </p:txBody>
      </p:sp>
      <p:pic>
        <p:nvPicPr>
          <p:cNvPr id="7" name="Picture 6" descr="A flag with a yellow star on it&#10;&#10;Description automatically generated">
            <a:extLst>
              <a:ext uri="{FF2B5EF4-FFF2-40B4-BE49-F238E27FC236}">
                <a16:creationId xmlns:a16="http://schemas.microsoft.com/office/drawing/2014/main" id="{DEDBAF73-956F-A024-2D0F-AE0E6D641B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90" b="-186"/>
          <a:stretch/>
        </p:blipFill>
        <p:spPr>
          <a:xfrm>
            <a:off x="838200" y="1721204"/>
            <a:ext cx="2872870" cy="3082908"/>
          </a:xfrm>
          <a:prstGeom prst="rect">
            <a:avLst/>
          </a:prstGeom>
        </p:spPr>
      </p:pic>
      <p:sp>
        <p:nvSpPr>
          <p:cNvPr id="5" name="TextBox 5">
            <a:extLst>
              <a:ext uri="{FF2B5EF4-FFF2-40B4-BE49-F238E27FC236}">
                <a16:creationId xmlns:a16="http://schemas.microsoft.com/office/drawing/2014/main" id="{027DBE4E-AA22-2086-DD11-0D24D51758BD}"/>
              </a:ext>
            </a:extLst>
          </p:cNvPr>
          <p:cNvSpPr txBox="1"/>
          <p:nvPr/>
        </p:nvSpPr>
        <p:spPr>
          <a:xfrm>
            <a:off x="838200" y="5651827"/>
            <a:ext cx="8977313" cy="830997"/>
          </a:xfrm>
          <a:prstGeom prst="rect">
            <a:avLst/>
          </a:prstGeom>
          <a:noFill/>
          <a:ln w="38100">
            <a:solidFill>
              <a:srgbClr val="1869AC"/>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600">
                <a:solidFill>
                  <a:srgbClr val="4D4D4D"/>
                </a:solidFill>
                <a:cs typeface="Calibri"/>
              </a:rPr>
              <a:t>Find out</a:t>
            </a:r>
            <a:r>
              <a:rPr lang="en-IE" sz="1600" i="1">
                <a:solidFill>
                  <a:srgbClr val="4D4D4D"/>
                </a:solidFill>
                <a:cs typeface="Calibri"/>
              </a:rPr>
              <a:t> </a:t>
            </a:r>
            <a:r>
              <a:rPr lang="en-IE" sz="1600" b="1">
                <a:solidFill>
                  <a:srgbClr val="4D4D4D"/>
                </a:solidFill>
                <a:cs typeface="Calibri"/>
                <a:hlinkClick r:id="rId4"/>
              </a:rPr>
              <a:t>How the European elections are organised in your country</a:t>
            </a:r>
            <a:r>
              <a:rPr lang="en-IE" sz="1600" b="1">
                <a:solidFill>
                  <a:srgbClr val="4D4D4D"/>
                </a:solidFill>
                <a:cs typeface="Calibri"/>
              </a:rPr>
              <a:t>.</a:t>
            </a:r>
          </a:p>
          <a:p>
            <a:r>
              <a:rPr lang="en-GB" sz="1600">
                <a:solidFill>
                  <a:srgbClr val="4D4D4D"/>
                </a:solidFill>
                <a:cs typeface="Calibri"/>
              </a:rPr>
              <a:t>Infographic</a:t>
            </a:r>
            <a:r>
              <a:rPr lang="en-GB" sz="1600">
                <a:solidFill>
                  <a:srgbClr val="0000FF"/>
                </a:solidFill>
                <a:cs typeface="Calibri"/>
              </a:rPr>
              <a:t>: </a:t>
            </a:r>
            <a:r>
              <a:rPr lang="en-GB" sz="1600" b="1">
                <a:solidFill>
                  <a:srgbClr val="4D4D4D"/>
                </a:solidFill>
                <a:cs typeface="Calibri"/>
                <a:hlinkClick r:id="rId5"/>
              </a:rPr>
              <a:t>National voting rules (dates, minimum age , voting  modalities, possibilities for postal vote, etc.)</a:t>
            </a:r>
            <a:endParaRPr lang="en-GB" sz="1600" b="1">
              <a:cs typeface="Calibri"/>
            </a:endParaRPr>
          </a:p>
        </p:txBody>
      </p:sp>
    </p:spTree>
    <p:extLst>
      <p:ext uri="{BB962C8B-B14F-4D97-AF65-F5344CB8AC3E}">
        <p14:creationId xmlns:p14="http://schemas.microsoft.com/office/powerpoint/2010/main" val="155699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515675-C322-4A9D-CA4E-7E7F512D7C08}"/>
              </a:ext>
            </a:extLst>
          </p:cNvPr>
          <p:cNvSpPr>
            <a:spLocks noGrp="1"/>
          </p:cNvSpPr>
          <p:nvPr>
            <p:ph idx="1"/>
          </p:nvPr>
        </p:nvSpPr>
        <p:spPr>
          <a:xfrm>
            <a:off x="856391" y="1323738"/>
            <a:ext cx="7287571" cy="4602778"/>
          </a:xfrm>
        </p:spPr>
        <p:txBody>
          <a:bodyPr vert="horz" lIns="91440" tIns="45720" rIns="91440" bIns="45720" rtlCol="0" anchor="t">
            <a:noAutofit/>
          </a:bodyPr>
          <a:lstStyle/>
          <a:p>
            <a:pPr>
              <a:spcAft>
                <a:spcPts val="0"/>
              </a:spcAft>
            </a:pPr>
            <a:endParaRPr lang="en-GB" sz="1800" kern="100">
              <a:ea typeface="Calibri"/>
              <a:cs typeface="Times New Roman"/>
            </a:endParaRPr>
          </a:p>
          <a:p>
            <a:pPr>
              <a:spcAft>
                <a:spcPts val="300"/>
              </a:spcAft>
            </a:pPr>
            <a:r>
              <a:rPr lang="en-GB" sz="2000" kern="100">
                <a:ea typeface="Calibri"/>
                <a:cs typeface="Times New Roman"/>
              </a:rPr>
              <a:t>The </a:t>
            </a:r>
            <a:r>
              <a:rPr lang="en-GB" sz="2000" b="1" kern="100">
                <a:ea typeface="Calibri"/>
                <a:cs typeface="Times New Roman"/>
              </a:rPr>
              <a:t>national rules</a:t>
            </a:r>
            <a:r>
              <a:rPr lang="en-GB" sz="2000" kern="100">
                <a:ea typeface="Calibri"/>
                <a:cs typeface="Times New Roman"/>
              </a:rPr>
              <a:t> vary from country to country. On the </a:t>
            </a:r>
            <a:r>
              <a:rPr lang="en-GB" sz="2000" b="1" kern="100">
                <a:ea typeface="Calibri"/>
                <a:cs typeface="Times New Roman"/>
                <a:hlinkClick r:id="rId3"/>
              </a:rPr>
              <a:t>European elections website</a:t>
            </a:r>
            <a:r>
              <a:rPr lang="en-GB" sz="2000" kern="100">
                <a:ea typeface="Calibri"/>
                <a:cs typeface="Times New Roman"/>
                <a:hlinkClick r:id="rId3"/>
              </a:rPr>
              <a:t> </a:t>
            </a:r>
            <a:r>
              <a:rPr lang="en-GB" sz="2000" kern="100">
                <a:ea typeface="Calibri"/>
                <a:cs typeface="Times New Roman"/>
              </a:rPr>
              <a:t>you can see how to vote in each member state.</a:t>
            </a:r>
            <a:endParaRPr lang="en-GB"/>
          </a:p>
          <a:p>
            <a:pPr>
              <a:spcAft>
                <a:spcPts val="300"/>
              </a:spcAft>
            </a:pPr>
            <a:r>
              <a:rPr lang="en-GB" sz="2000" kern="100">
                <a:ea typeface="Calibri"/>
                <a:cs typeface="Times New Roman"/>
              </a:rPr>
              <a:t>There</a:t>
            </a:r>
            <a:r>
              <a:rPr lang="en-GB" sz="2000" kern="100">
                <a:effectLst/>
                <a:ea typeface="Calibri"/>
                <a:cs typeface="Times New Roman"/>
              </a:rPr>
              <a:t> are some </a:t>
            </a:r>
            <a:r>
              <a:rPr lang="en-GB" sz="2000" b="1" kern="100">
                <a:effectLst/>
                <a:ea typeface="Calibri"/>
                <a:cs typeface="Times New Roman"/>
              </a:rPr>
              <a:t>common principles:</a:t>
            </a:r>
            <a:endParaRPr lang="en-IE" sz="2000" kern="100">
              <a:effectLst/>
              <a:ea typeface="Calibri"/>
              <a:cs typeface="Times New Roman"/>
            </a:endParaRPr>
          </a:p>
          <a:p>
            <a:pPr lvl="1" indent="-457200">
              <a:spcAft>
                <a:spcPts val="0"/>
              </a:spcAft>
              <a:buFont typeface="Wingdings" pitchFamily="2" charset="2"/>
              <a:buChar char="Ø"/>
            </a:pPr>
            <a:r>
              <a:rPr lang="en-GB" kern="100">
                <a:effectLst/>
                <a:ea typeface="Calibri" panose="020F0502020204030204" pitchFamily="34" charset="0"/>
                <a:cs typeface="Times New Roman" panose="02020603050405020304" pitchFamily="18" charset="0"/>
              </a:rPr>
              <a:t>Elections take place during a </a:t>
            </a:r>
            <a:r>
              <a:rPr lang="en-GB" b="1" kern="100">
                <a:effectLst/>
                <a:ea typeface="Calibri" panose="020F0502020204030204" pitchFamily="34" charset="0"/>
                <a:cs typeface="Times New Roman" panose="02020603050405020304" pitchFamily="18" charset="0"/>
              </a:rPr>
              <a:t>four-day period</a:t>
            </a:r>
            <a:r>
              <a:rPr lang="en-GB" kern="100">
                <a:effectLst/>
                <a:ea typeface="Calibri" panose="020F0502020204030204" pitchFamily="34" charset="0"/>
                <a:cs typeface="Times New Roman" panose="02020603050405020304" pitchFamily="18" charset="0"/>
              </a:rPr>
              <a:t>, from Thursday to Sunday. The </a:t>
            </a:r>
            <a:r>
              <a:rPr lang="en-GB" b="1" kern="100">
                <a:effectLst/>
                <a:ea typeface="Calibri" panose="020F0502020204030204" pitchFamily="34" charset="0"/>
                <a:cs typeface="Times New Roman" panose="02020603050405020304" pitchFamily="18" charset="0"/>
              </a:rPr>
              <a:t>exact date depends on the country</a:t>
            </a:r>
            <a:r>
              <a:rPr lang="en-GB" kern="100">
                <a:effectLst/>
                <a:ea typeface="Calibri" panose="020F0502020204030204" pitchFamily="34" charset="0"/>
                <a:cs typeface="Times New Roman" panose="02020603050405020304" pitchFamily="18" charset="0"/>
              </a:rPr>
              <a:t>.</a:t>
            </a:r>
            <a:endParaRPr lang="en-IE" kern="100">
              <a:effectLst/>
              <a:ea typeface="Calibri" panose="020F0502020204030204" pitchFamily="34" charset="0"/>
              <a:cs typeface="Times New Roman" panose="02020603050405020304" pitchFamily="18" charset="0"/>
            </a:endParaRPr>
          </a:p>
          <a:p>
            <a:pPr lvl="1" indent="-457200">
              <a:spcAft>
                <a:spcPts val="0"/>
              </a:spcAft>
              <a:buFont typeface="Wingdings" pitchFamily="2" charset="2"/>
              <a:buChar char="Ø"/>
            </a:pPr>
            <a:r>
              <a:rPr lang="en-GB" kern="100">
                <a:effectLst/>
                <a:ea typeface="Calibri"/>
                <a:cs typeface="Times New Roman"/>
              </a:rPr>
              <a:t>The </a:t>
            </a:r>
            <a:r>
              <a:rPr lang="en-GB" b="1" kern="100">
                <a:effectLst/>
                <a:ea typeface="Calibri"/>
                <a:cs typeface="Times New Roman"/>
              </a:rPr>
              <a:t>number of MEPs</a:t>
            </a:r>
            <a:r>
              <a:rPr lang="en-GB" kern="100">
                <a:effectLst/>
                <a:ea typeface="Calibri"/>
                <a:cs typeface="Times New Roman"/>
              </a:rPr>
              <a:t> elected </a:t>
            </a:r>
            <a:r>
              <a:rPr lang="en-GB" b="1" kern="100">
                <a:effectLst/>
                <a:ea typeface="Calibri"/>
                <a:cs typeface="Times New Roman"/>
              </a:rPr>
              <a:t>from a political party</a:t>
            </a:r>
            <a:r>
              <a:rPr lang="en-GB" kern="100">
                <a:effectLst/>
                <a:ea typeface="Calibri"/>
                <a:cs typeface="Times New Roman"/>
              </a:rPr>
              <a:t> is </a:t>
            </a:r>
            <a:r>
              <a:rPr lang="en-GB" b="1" kern="100">
                <a:effectLst/>
                <a:ea typeface="Calibri"/>
                <a:cs typeface="Times New Roman"/>
              </a:rPr>
              <a:t>proportional </a:t>
            </a:r>
            <a:r>
              <a:rPr lang="en-GB" kern="100">
                <a:effectLst/>
                <a:ea typeface="Calibri"/>
                <a:cs typeface="Times New Roman"/>
              </a:rPr>
              <a:t>to the number of votes it receives.</a:t>
            </a:r>
            <a:endParaRPr lang="en-IE" kern="100">
              <a:effectLst/>
              <a:ea typeface="Calibri"/>
              <a:cs typeface="Times New Roman"/>
            </a:endParaRPr>
          </a:p>
          <a:p>
            <a:pPr lvl="1" indent="-457200">
              <a:spcAft>
                <a:spcPts val="0"/>
              </a:spcAft>
              <a:buFont typeface="Wingdings" pitchFamily="2" charset="2"/>
              <a:buChar char="Ø"/>
            </a:pPr>
            <a:r>
              <a:rPr lang="en-GB" kern="100">
                <a:effectLst/>
                <a:ea typeface="Calibri" panose="020F0502020204030204" pitchFamily="34" charset="0"/>
                <a:cs typeface="Times New Roman" panose="02020603050405020304" pitchFamily="18" charset="0"/>
              </a:rPr>
              <a:t>EU citizens resident in another EU country </a:t>
            </a:r>
            <a:r>
              <a:rPr lang="en-GB" b="1" kern="100">
                <a:effectLst/>
                <a:ea typeface="Calibri" panose="020F0502020204030204" pitchFamily="34" charset="0"/>
                <a:cs typeface="Times New Roman" panose="02020603050405020304" pitchFamily="18" charset="0"/>
              </a:rPr>
              <a:t>can vote </a:t>
            </a:r>
            <a:r>
              <a:rPr lang="en-GB" b="1" i="1" kern="100">
                <a:effectLst/>
                <a:ea typeface="Calibri" panose="020F0502020204030204" pitchFamily="34" charset="0"/>
                <a:cs typeface="Times New Roman" panose="02020603050405020304" pitchFamily="18" charset="0"/>
              </a:rPr>
              <a:t>and </a:t>
            </a:r>
            <a:r>
              <a:rPr lang="en-GB" b="1" kern="100">
                <a:effectLst/>
                <a:ea typeface="Calibri" panose="020F0502020204030204" pitchFamily="34" charset="0"/>
                <a:cs typeface="Times New Roman" panose="02020603050405020304" pitchFamily="18" charset="0"/>
              </a:rPr>
              <a:t>stand </a:t>
            </a:r>
            <a:r>
              <a:rPr lang="en-GB" kern="100">
                <a:effectLst/>
                <a:ea typeface="Calibri" panose="020F0502020204030204" pitchFamily="34" charset="0"/>
                <a:cs typeface="Times New Roman" panose="02020603050405020304" pitchFamily="18" charset="0"/>
              </a:rPr>
              <a:t>for election there.</a:t>
            </a:r>
            <a:endParaRPr lang="en-IE" kern="100">
              <a:effectLst/>
              <a:ea typeface="Calibri" panose="020F0502020204030204" pitchFamily="34" charset="0"/>
              <a:cs typeface="Times New Roman" panose="02020603050405020304" pitchFamily="18" charset="0"/>
            </a:endParaRPr>
          </a:p>
          <a:p>
            <a:pPr lvl="1" indent="-457200">
              <a:spcAft>
                <a:spcPts val="0"/>
              </a:spcAft>
              <a:buFont typeface="Wingdings" pitchFamily="2" charset="2"/>
              <a:buChar char="Ø"/>
            </a:pPr>
            <a:r>
              <a:rPr lang="en-GB" kern="100">
                <a:effectLst/>
                <a:ea typeface="Calibri" panose="020F0502020204030204" pitchFamily="34" charset="0"/>
                <a:cs typeface="Times New Roman" panose="02020603050405020304" pitchFamily="18" charset="0"/>
              </a:rPr>
              <a:t>Each citizen can </a:t>
            </a:r>
            <a:r>
              <a:rPr lang="en-GB" b="1" kern="100">
                <a:effectLst/>
                <a:ea typeface="Calibri" panose="020F0502020204030204" pitchFamily="34" charset="0"/>
                <a:cs typeface="Times New Roman" panose="02020603050405020304" pitchFamily="18" charset="0"/>
              </a:rPr>
              <a:t>vote only once</a:t>
            </a:r>
            <a:r>
              <a:rPr lang="en-GB" kern="100">
                <a:effectLst/>
                <a:ea typeface="Calibri" panose="020F0502020204030204" pitchFamily="34" charset="0"/>
                <a:cs typeface="Times New Roman" panose="02020603050405020304" pitchFamily="18" charset="0"/>
              </a:rPr>
              <a:t>.</a:t>
            </a:r>
          </a:p>
          <a:p>
            <a:pPr marL="228600" lvl="1" indent="0">
              <a:spcAft>
                <a:spcPts val="0"/>
              </a:spcAft>
              <a:buNone/>
            </a:pPr>
            <a:endParaRPr lang="en-IE" kern="100">
              <a:effectLst/>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0D9A471-B8B3-55AE-6019-5D7613210D02}"/>
              </a:ext>
            </a:extLst>
          </p:cNvPr>
          <p:cNvSpPr>
            <a:spLocks noGrp="1"/>
          </p:cNvSpPr>
          <p:nvPr>
            <p:ph type="title"/>
          </p:nvPr>
        </p:nvSpPr>
        <p:spPr>
          <a:xfrm>
            <a:off x="838198" y="557673"/>
            <a:ext cx="10515600" cy="771482"/>
          </a:xfrm>
        </p:spPr>
        <p:txBody>
          <a:bodyPr/>
          <a:lstStyle/>
          <a:p>
            <a:r>
              <a:rPr lang="en-US" b="1">
                <a:cs typeface="Arial"/>
              </a:rPr>
              <a:t>How to vote?</a:t>
            </a:r>
            <a:endParaRPr lang="en-US" b="1"/>
          </a:p>
        </p:txBody>
      </p:sp>
      <p:sp>
        <p:nvSpPr>
          <p:cNvPr id="7" name="TextBox 6">
            <a:extLst>
              <a:ext uri="{FF2B5EF4-FFF2-40B4-BE49-F238E27FC236}">
                <a16:creationId xmlns:a16="http://schemas.microsoft.com/office/drawing/2014/main" id="{1596F351-5965-504A-6C40-2E90803EB5A2}"/>
              </a:ext>
            </a:extLst>
          </p:cNvPr>
          <p:cNvSpPr txBox="1"/>
          <p:nvPr/>
        </p:nvSpPr>
        <p:spPr>
          <a:xfrm>
            <a:off x="838197" y="6121539"/>
            <a:ext cx="10518084" cy="351378"/>
          </a:xfrm>
          <a:prstGeom prst="rect">
            <a:avLst/>
          </a:prstGeom>
          <a:noFill/>
        </p:spPr>
        <p:txBody>
          <a:bodyPr wrap="square" lIns="91440" tIns="45720" rIns="91440" bIns="45720" anchor="t">
            <a:spAutoFit/>
          </a:bodyPr>
          <a:lstStyle/>
          <a:p>
            <a:pPr>
              <a:lnSpc>
                <a:spcPct val="115000"/>
              </a:lnSpc>
              <a:spcAft>
                <a:spcPts val="1000"/>
              </a:spcAft>
            </a:pPr>
            <a:r>
              <a:rPr lang="en-GB" sz="1600" kern="100">
                <a:ea typeface="Calibri"/>
                <a:cs typeface="Times New Roman"/>
              </a:rPr>
              <a:t>Infographic</a:t>
            </a:r>
            <a:r>
              <a:rPr lang="en-GB" sz="1600" kern="100">
                <a:solidFill>
                  <a:srgbClr val="0000FF"/>
                </a:solidFill>
                <a:effectLst/>
                <a:ea typeface="Calibri"/>
                <a:cs typeface="Times New Roman"/>
              </a:rPr>
              <a:t>: </a:t>
            </a:r>
            <a:r>
              <a:rPr lang="en-GB" sz="1600" b="1" u="sng" kern="100">
                <a:solidFill>
                  <a:schemeClr val="tx1">
                    <a:lumMod val="50000"/>
                  </a:schemeClr>
                </a:solidFill>
                <a:effectLst/>
                <a:ea typeface="Calibri"/>
                <a:cs typeface="Times New Roman"/>
                <a:hlinkClick r:id="rId4"/>
              </a:rPr>
              <a:t>National voting rules (dates, minimum age, voting modalities, postal vote, etc.)</a:t>
            </a:r>
            <a:endParaRPr lang="en-IE" sz="1600" b="1" kern="100">
              <a:solidFill>
                <a:schemeClr val="tx1">
                  <a:lumMod val="50000"/>
                </a:schemeClr>
              </a:solidFill>
              <a:effectLst/>
              <a:ea typeface="Calibri"/>
              <a:cs typeface="Times New Roman"/>
              <a:hlinkClick r:id="rId4">
                <a:extLst>
                  <a:ext uri="{A12FA001-AC4F-418D-AE19-62706E023703}">
                    <ahyp:hlinkClr xmlns:ahyp="http://schemas.microsoft.com/office/drawing/2018/hyperlinkcolor" val="tx"/>
                  </a:ext>
                </a:extLst>
              </a:hlinkClick>
            </a:endParaRPr>
          </a:p>
        </p:txBody>
      </p:sp>
      <p:pic>
        <p:nvPicPr>
          <p:cNvPr id="7172" name="Picture 4">
            <a:extLst>
              <a:ext uri="{FF2B5EF4-FFF2-40B4-BE49-F238E27FC236}">
                <a16:creationId xmlns:a16="http://schemas.microsoft.com/office/drawing/2014/main" id="{3FA6F507-3A63-7928-079D-8C2432962A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29585" y="2453074"/>
            <a:ext cx="3813840" cy="25445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13275E20-CBFF-F1D4-CCC2-E916AB1D9F3B}"/>
              </a:ext>
            </a:extLst>
          </p:cNvPr>
          <p:cNvSpPr txBox="1"/>
          <p:nvPr/>
        </p:nvSpPr>
        <p:spPr>
          <a:xfrm>
            <a:off x="835719" y="6121539"/>
            <a:ext cx="9005891" cy="351378"/>
          </a:xfrm>
          <a:prstGeom prst="rect">
            <a:avLst/>
          </a:prstGeom>
          <a:noFill/>
          <a:ln w="38100">
            <a:solidFill>
              <a:srgbClr val="1869AC"/>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999"/>
              </a:lnSpc>
              <a:spcAft>
                <a:spcPts val="1000"/>
              </a:spcAft>
            </a:pPr>
            <a:endParaRPr lang="en-GB" sz="1600" b="1">
              <a:cs typeface="Calibri"/>
            </a:endParaRPr>
          </a:p>
        </p:txBody>
      </p:sp>
    </p:spTree>
    <p:extLst>
      <p:ext uri="{BB962C8B-B14F-4D97-AF65-F5344CB8AC3E}">
        <p14:creationId xmlns:p14="http://schemas.microsoft.com/office/powerpoint/2010/main" val="52806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A499F-A053-27D9-F972-5E0E34E8346A}"/>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099DD67F-B7B4-810B-1C68-9FAE22CC64B9}"/>
              </a:ext>
            </a:extLst>
          </p:cNvPr>
          <p:cNvSpPr txBox="1"/>
          <p:nvPr/>
        </p:nvSpPr>
        <p:spPr>
          <a:xfrm>
            <a:off x="1104142" y="1619006"/>
            <a:ext cx="11130989"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rgbClr val="FFC000"/>
              </a:solidFill>
              <a:cs typeface="Arial"/>
            </a:endParaRPr>
          </a:p>
          <a:p>
            <a:r>
              <a:rPr lang="en-US" sz="1400">
                <a:solidFill>
                  <a:srgbClr val="FFC000"/>
                </a:solidFill>
                <a:ea typeface="+mn-lt"/>
                <a:cs typeface="+mn-lt"/>
              </a:rPr>
              <a:t>A very precious thing called…democracy </a:t>
            </a:r>
          </a:p>
          <a:p>
            <a:endParaRPr lang="en-US" sz="1400">
              <a:solidFill>
                <a:srgbClr val="4D4D4D"/>
              </a:solidFill>
              <a:ea typeface="+mn-lt"/>
              <a:cs typeface="+mn-lt"/>
            </a:endParaRPr>
          </a:p>
          <a:p>
            <a:r>
              <a:rPr lang="en-US" sz="1400">
                <a:solidFill>
                  <a:srgbClr val="FFC000"/>
                </a:solidFill>
                <a:cs typeface="Arial"/>
              </a:rPr>
              <a:t>The European elections – why vote ?</a:t>
            </a:r>
            <a:endParaRPr lang="en-US" sz="1400">
              <a:solidFill>
                <a:srgbClr val="000000"/>
              </a:solidFill>
              <a:cs typeface="Arial"/>
            </a:endParaRPr>
          </a:p>
          <a:p>
            <a:endParaRPr lang="en-US" sz="1400">
              <a:solidFill>
                <a:srgbClr val="FFC000"/>
              </a:solidFill>
              <a:cs typeface="Arial"/>
            </a:endParaRPr>
          </a:p>
          <a:p>
            <a:r>
              <a:rPr lang="en-US" sz="1400">
                <a:solidFill>
                  <a:srgbClr val="FFC000"/>
                </a:solidFill>
                <a:cs typeface="Arial"/>
              </a:rPr>
              <a:t>How to vote ?</a:t>
            </a:r>
            <a:endParaRPr lang="en-US" sz="1400">
              <a:solidFill>
                <a:srgbClr val="4D4D4D"/>
              </a:solidFill>
              <a:cs typeface="Arial"/>
            </a:endParaRPr>
          </a:p>
          <a:p>
            <a:endParaRPr lang="en-US" b="1">
              <a:solidFill>
                <a:srgbClr val="FFC000"/>
              </a:solidFill>
              <a:cs typeface="Arial"/>
            </a:endParaRPr>
          </a:p>
          <a:p>
            <a:r>
              <a:rPr lang="en-US" sz="3600" b="1">
                <a:solidFill>
                  <a:srgbClr val="FFC000"/>
                </a:solidFill>
                <a:cs typeface="Arial"/>
              </a:rPr>
              <a:t>What and who to vote for ?</a:t>
            </a:r>
            <a:endParaRPr lang="en-US" sz="3600" b="1">
              <a:solidFill>
                <a:srgbClr val="4D4D4D"/>
              </a:solidFill>
              <a:cs typeface="Arial"/>
            </a:endParaRPr>
          </a:p>
          <a:p>
            <a:endParaRPr lang="en-US">
              <a:solidFill>
                <a:srgbClr val="4D4D4D"/>
              </a:solidFill>
              <a:cs typeface="Arial"/>
            </a:endParaRPr>
          </a:p>
          <a:p>
            <a:r>
              <a:rPr lang="en-US" sz="1400">
                <a:solidFill>
                  <a:srgbClr val="FFC000"/>
                </a:solidFill>
                <a:cs typeface="Arial"/>
              </a:rPr>
              <a:t>How does the EU ensure free and fair elections ?</a:t>
            </a:r>
            <a:endParaRPr lang="en-US" sz="1400">
              <a:solidFill>
                <a:srgbClr val="000000"/>
              </a:solidFill>
              <a:cs typeface="Arial"/>
            </a:endParaRPr>
          </a:p>
          <a:p>
            <a:r>
              <a:rPr lang="en-US" sz="1400">
                <a:solidFill>
                  <a:srgbClr val="4D4D4D"/>
                </a:solidFill>
                <a:cs typeface="Arial"/>
              </a:rPr>
              <a:t>j</a:t>
            </a:r>
          </a:p>
          <a:p>
            <a:r>
              <a:rPr lang="en-US" sz="1400">
                <a:solidFill>
                  <a:srgbClr val="FFC000"/>
                </a:solidFill>
                <a:cs typeface="Arial"/>
              </a:rPr>
              <a:t>How to counter disinformation and interference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What happens after the elections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How to stay in touch with the EU ?</a:t>
            </a:r>
            <a:endParaRPr lang="en-US" sz="1400">
              <a:solidFill>
                <a:srgbClr val="000000"/>
              </a:solidFill>
              <a:cs typeface="Arial"/>
            </a:endParaRPr>
          </a:p>
          <a:p>
            <a:endParaRPr lang="en-US">
              <a:solidFill>
                <a:srgbClr val="FFC000"/>
              </a:solidFill>
              <a:cs typeface="Arial"/>
            </a:endParaRPr>
          </a:p>
          <a:p>
            <a:endParaRPr lang="en-US" sz="1400">
              <a:solidFill>
                <a:srgbClr val="FFC000"/>
              </a:solidFill>
              <a:cs typeface="Arial"/>
            </a:endParaRPr>
          </a:p>
          <a:p>
            <a:endParaRPr lang="en-US">
              <a:cs typeface="Arial"/>
            </a:endParaRPr>
          </a:p>
          <a:p>
            <a:endParaRPr lang="en-US">
              <a:cs typeface="Arial"/>
            </a:endParaRPr>
          </a:p>
          <a:p>
            <a:endParaRPr lang="en-US">
              <a:cs typeface="Arial"/>
            </a:endParaRPr>
          </a:p>
        </p:txBody>
      </p:sp>
      <p:pic>
        <p:nvPicPr>
          <p:cNvPr id="7" name="Picture 6">
            <a:extLst>
              <a:ext uri="{FF2B5EF4-FFF2-40B4-BE49-F238E27FC236}">
                <a16:creationId xmlns:a16="http://schemas.microsoft.com/office/drawing/2014/main" id="{1F7FEB5F-DAB1-9E11-9ECB-25CB461AAA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362" y="3394631"/>
            <a:ext cx="387436" cy="396961"/>
          </a:xfrm>
          <a:prstGeom prst="rect">
            <a:avLst/>
          </a:prstGeom>
        </p:spPr>
      </p:pic>
      <p:pic>
        <p:nvPicPr>
          <p:cNvPr id="8" name="Picture 7">
            <a:extLst>
              <a:ext uri="{FF2B5EF4-FFF2-40B4-BE49-F238E27FC236}">
                <a16:creationId xmlns:a16="http://schemas.microsoft.com/office/drawing/2014/main" id="{6C24D8F6-2F25-C1DF-0B2E-909D097D0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1910135"/>
            <a:ext cx="186154" cy="195679"/>
          </a:xfrm>
          <a:prstGeom prst="rect">
            <a:avLst/>
          </a:prstGeom>
        </p:spPr>
      </p:pic>
      <p:pic>
        <p:nvPicPr>
          <p:cNvPr id="9" name="Picture 8">
            <a:extLst>
              <a:ext uri="{FF2B5EF4-FFF2-40B4-BE49-F238E27FC236}">
                <a16:creationId xmlns:a16="http://schemas.microsoft.com/office/drawing/2014/main" id="{4B5FC529-EA7D-084D-252C-34AB8FECDF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2766451"/>
            <a:ext cx="186154" cy="181301"/>
          </a:xfrm>
          <a:prstGeom prst="rect">
            <a:avLst/>
          </a:prstGeom>
        </p:spPr>
      </p:pic>
      <p:pic>
        <p:nvPicPr>
          <p:cNvPr id="10" name="Picture 9">
            <a:extLst>
              <a:ext uri="{FF2B5EF4-FFF2-40B4-BE49-F238E27FC236}">
                <a16:creationId xmlns:a16="http://schemas.microsoft.com/office/drawing/2014/main" id="{1325742E-FACF-26E8-DF2B-0992344C1E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5430722"/>
            <a:ext cx="186154" cy="181301"/>
          </a:xfrm>
          <a:prstGeom prst="rect">
            <a:avLst/>
          </a:prstGeom>
        </p:spPr>
      </p:pic>
      <p:pic>
        <p:nvPicPr>
          <p:cNvPr id="11" name="Picture 10">
            <a:extLst>
              <a:ext uri="{FF2B5EF4-FFF2-40B4-BE49-F238E27FC236}">
                <a16:creationId xmlns:a16="http://schemas.microsoft.com/office/drawing/2014/main" id="{62EC4090-814C-142B-B49D-837FC85598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4993767"/>
            <a:ext cx="186154" cy="195679"/>
          </a:xfrm>
          <a:prstGeom prst="rect">
            <a:avLst/>
          </a:prstGeom>
        </p:spPr>
      </p:pic>
      <p:pic>
        <p:nvPicPr>
          <p:cNvPr id="12" name="Picture 11">
            <a:extLst>
              <a:ext uri="{FF2B5EF4-FFF2-40B4-BE49-F238E27FC236}">
                <a16:creationId xmlns:a16="http://schemas.microsoft.com/office/drawing/2014/main" id="{5648372E-9CAF-898E-4CAB-2C2E220E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4558949"/>
            <a:ext cx="186154" cy="195679"/>
          </a:xfrm>
          <a:prstGeom prst="rect">
            <a:avLst/>
          </a:prstGeom>
        </p:spPr>
      </p:pic>
      <p:pic>
        <p:nvPicPr>
          <p:cNvPr id="13" name="Picture 12">
            <a:extLst>
              <a:ext uri="{FF2B5EF4-FFF2-40B4-BE49-F238E27FC236}">
                <a16:creationId xmlns:a16="http://schemas.microsoft.com/office/drawing/2014/main" id="{DC27056B-FB63-4891-7B09-144A2979FC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4134428"/>
            <a:ext cx="186154" cy="181301"/>
          </a:xfrm>
          <a:prstGeom prst="rect">
            <a:avLst/>
          </a:prstGeom>
        </p:spPr>
      </p:pic>
      <p:pic>
        <p:nvPicPr>
          <p:cNvPr id="14" name="Picture 13">
            <a:extLst>
              <a:ext uri="{FF2B5EF4-FFF2-40B4-BE49-F238E27FC236}">
                <a16:creationId xmlns:a16="http://schemas.microsoft.com/office/drawing/2014/main" id="{3860235F-FB0E-F0D8-E62A-BBF43BA781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2354040"/>
            <a:ext cx="186154" cy="181301"/>
          </a:xfrm>
          <a:prstGeom prst="rect">
            <a:avLst/>
          </a:prstGeom>
        </p:spPr>
      </p:pic>
    </p:spTree>
    <p:extLst>
      <p:ext uri="{BB962C8B-B14F-4D97-AF65-F5344CB8AC3E}">
        <p14:creationId xmlns:p14="http://schemas.microsoft.com/office/powerpoint/2010/main" val="239152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A471-B8B3-55AE-6019-5D7613210D02}"/>
              </a:ext>
            </a:extLst>
          </p:cNvPr>
          <p:cNvSpPr>
            <a:spLocks noGrp="1"/>
          </p:cNvSpPr>
          <p:nvPr>
            <p:ph type="title"/>
          </p:nvPr>
        </p:nvSpPr>
        <p:spPr>
          <a:xfrm>
            <a:off x="838200" y="553978"/>
            <a:ext cx="10515600" cy="782357"/>
          </a:xfrm>
        </p:spPr>
        <p:txBody>
          <a:bodyPr/>
          <a:lstStyle/>
          <a:p>
            <a:r>
              <a:rPr lang="en-US" b="1"/>
              <a:t>What and who to vote for ?</a:t>
            </a:r>
          </a:p>
        </p:txBody>
      </p:sp>
      <p:sp>
        <p:nvSpPr>
          <p:cNvPr id="3" name="Subtitle 2">
            <a:extLst>
              <a:ext uri="{FF2B5EF4-FFF2-40B4-BE49-F238E27FC236}">
                <a16:creationId xmlns:a16="http://schemas.microsoft.com/office/drawing/2014/main" id="{FD515675-C322-4A9D-CA4E-7E7F512D7C08}"/>
              </a:ext>
            </a:extLst>
          </p:cNvPr>
          <p:cNvSpPr>
            <a:spLocks noGrp="1"/>
          </p:cNvSpPr>
          <p:nvPr>
            <p:ph idx="1"/>
          </p:nvPr>
        </p:nvSpPr>
        <p:spPr>
          <a:xfrm>
            <a:off x="3751351" y="1630299"/>
            <a:ext cx="8054205" cy="4558644"/>
          </a:xfrm>
        </p:spPr>
        <p:txBody>
          <a:bodyPr vert="horz" lIns="91440" tIns="45720" rIns="91440" bIns="45720" rtlCol="0" anchor="t">
            <a:noAutofit/>
          </a:bodyPr>
          <a:lstStyle/>
          <a:p>
            <a:pPr>
              <a:lnSpc>
                <a:spcPct val="115000"/>
              </a:lnSpc>
              <a:spcAft>
                <a:spcPts val="1000"/>
              </a:spcAft>
            </a:pPr>
            <a:r>
              <a:rPr lang="en-GB" sz="2000" b="1" kern="100">
                <a:effectLst/>
                <a:ea typeface="Calibri"/>
                <a:cs typeface="Times New Roman"/>
              </a:rPr>
              <a:t>It’s your choice</a:t>
            </a:r>
            <a:r>
              <a:rPr lang="en-GB" sz="2000" kern="100">
                <a:effectLst/>
                <a:ea typeface="Calibri"/>
                <a:cs typeface="Times New Roman"/>
              </a:rPr>
              <a:t>!</a:t>
            </a:r>
            <a:r>
              <a:rPr lang="en-GB" sz="2000" kern="100">
                <a:ea typeface="Calibri"/>
                <a:cs typeface="Times New Roman"/>
              </a:rPr>
              <a:t> </a:t>
            </a:r>
            <a:endParaRPr lang="en-IE" sz="2000" kern="100">
              <a:effectLst/>
              <a:ea typeface="Calibri"/>
              <a:cs typeface="Times New Roman" panose="02020603050405020304" pitchFamily="18" charset="0"/>
            </a:endParaRPr>
          </a:p>
          <a:p>
            <a:pPr>
              <a:lnSpc>
                <a:spcPct val="115000"/>
              </a:lnSpc>
              <a:spcAft>
                <a:spcPts val="1000"/>
              </a:spcAft>
            </a:pPr>
            <a:r>
              <a:rPr lang="en-GB" sz="2000" kern="100">
                <a:effectLst/>
                <a:ea typeface="Calibri"/>
                <a:cs typeface="Times New Roman"/>
              </a:rPr>
              <a:t>Get informed about </a:t>
            </a:r>
            <a:r>
              <a:rPr lang="en-GB" sz="2000" b="1" u="sng" kern="100">
                <a:solidFill>
                  <a:srgbClr val="0000FF"/>
                </a:solidFill>
                <a:effectLst/>
                <a:ea typeface="Calibri"/>
                <a:cs typeface="Times New Roman"/>
                <a:hlinkClick r:id="rId3"/>
              </a:rPr>
              <a:t>how the EU has delivered on its promises</a:t>
            </a:r>
            <a:r>
              <a:rPr lang="en-GB" sz="2000" kern="100">
                <a:effectLst/>
                <a:ea typeface="Calibri"/>
                <a:cs typeface="Times New Roman"/>
              </a:rPr>
              <a:t>.</a:t>
            </a:r>
          </a:p>
          <a:p>
            <a:pPr>
              <a:lnSpc>
                <a:spcPct val="115000"/>
              </a:lnSpc>
              <a:spcAft>
                <a:spcPts val="1000"/>
              </a:spcAft>
            </a:pPr>
            <a:r>
              <a:rPr lang="en-GB" sz="2000" kern="100">
                <a:effectLst/>
                <a:ea typeface="Calibri"/>
                <a:cs typeface="Times New Roman"/>
              </a:rPr>
              <a:t>Have a look at </a:t>
            </a:r>
            <a:r>
              <a:rPr lang="en-GB" sz="2000" b="1" u="sng" kern="100">
                <a:solidFill>
                  <a:srgbClr val="0000FF"/>
                </a:solidFill>
                <a:effectLst/>
                <a:ea typeface="Calibri"/>
                <a:cs typeface="Times New Roman"/>
                <a:hlinkClick r:id="rId4"/>
              </a:rPr>
              <a:t>what the EU does for you</a:t>
            </a:r>
            <a:r>
              <a:rPr lang="en-GB" sz="2000" u="sng" kern="100">
                <a:solidFill>
                  <a:srgbClr val="0000FF"/>
                </a:solidFill>
                <a:effectLst/>
                <a:ea typeface="Calibri"/>
                <a:cs typeface="Times New Roman"/>
              </a:rPr>
              <a:t>,</a:t>
            </a:r>
            <a:r>
              <a:rPr lang="en-GB" sz="2000" kern="100">
                <a:effectLst/>
                <a:ea typeface="Calibri"/>
                <a:cs typeface="Times New Roman"/>
              </a:rPr>
              <a:t> for your region/city and your life.</a:t>
            </a:r>
            <a:r>
              <a:rPr lang="en-GB" sz="2000" kern="100">
                <a:ea typeface="Calibri"/>
                <a:cs typeface="Times New Roman"/>
              </a:rPr>
              <a:t> </a:t>
            </a:r>
            <a:endParaRPr lang="en-GB" sz="2000" kern="100">
              <a:effectLst/>
              <a:ea typeface="Calibri"/>
              <a:cs typeface="Times New Roman"/>
            </a:endParaRPr>
          </a:p>
          <a:p>
            <a:pPr>
              <a:lnSpc>
                <a:spcPct val="115000"/>
              </a:lnSpc>
              <a:spcAft>
                <a:spcPts val="1000"/>
              </a:spcAft>
            </a:pPr>
            <a:r>
              <a:rPr lang="en-GB" sz="2000" kern="100">
                <a:effectLst/>
                <a:ea typeface="Calibri"/>
                <a:cs typeface="Times New Roman"/>
              </a:rPr>
              <a:t>Check out these interactive maps of </a:t>
            </a:r>
            <a:r>
              <a:rPr lang="en-GB" sz="2000" b="1" u="sng" kern="100">
                <a:solidFill>
                  <a:srgbClr val="0000FF"/>
                </a:solidFill>
                <a:effectLst/>
                <a:ea typeface="Calibri"/>
                <a:cs typeface="Times New Roman"/>
                <a:hlinkClick r:id="rId5"/>
              </a:rPr>
              <a:t>cohesion funding</a:t>
            </a:r>
            <a:r>
              <a:rPr lang="en-GB" sz="2000" b="1" kern="100">
                <a:effectLst/>
                <a:ea typeface="Calibri"/>
                <a:cs typeface="Times New Roman"/>
              </a:rPr>
              <a:t> </a:t>
            </a:r>
            <a:r>
              <a:rPr lang="en-GB" sz="2000" kern="100">
                <a:effectLst/>
                <a:ea typeface="Calibri"/>
                <a:cs typeface="Times New Roman"/>
              </a:rPr>
              <a:t>and </a:t>
            </a:r>
            <a:r>
              <a:rPr lang="en-GB" sz="2000" b="1" u="sng" kern="100">
                <a:solidFill>
                  <a:srgbClr val="0000FF"/>
                </a:solidFill>
                <a:effectLst/>
                <a:ea typeface="Calibri"/>
                <a:cs typeface="Times New Roman"/>
                <a:hlinkClick r:id="rId6"/>
              </a:rPr>
              <a:t>NextGenerationEU funding</a:t>
            </a:r>
            <a:r>
              <a:rPr lang="en-GB" sz="2000" b="1" kern="100">
                <a:effectLst/>
                <a:ea typeface="Calibri"/>
                <a:cs typeface="Times New Roman"/>
              </a:rPr>
              <a:t> </a:t>
            </a:r>
            <a:r>
              <a:rPr lang="en-GB" sz="2000" kern="100">
                <a:effectLst/>
                <a:ea typeface="Calibri"/>
                <a:cs typeface="Times New Roman"/>
              </a:rPr>
              <a:t>close to you.</a:t>
            </a:r>
            <a:endParaRPr lang="en-IE" sz="2000" kern="100">
              <a:effectLst/>
              <a:ea typeface="Calibri"/>
              <a:cs typeface="Times New Roman"/>
            </a:endParaRPr>
          </a:p>
          <a:p>
            <a:pPr>
              <a:lnSpc>
                <a:spcPct val="115000"/>
              </a:lnSpc>
              <a:spcAft>
                <a:spcPts val="1000"/>
              </a:spcAft>
            </a:pPr>
            <a:r>
              <a:rPr lang="en-GB" sz="2000" kern="100">
                <a:effectLst/>
                <a:ea typeface="Calibri"/>
                <a:cs typeface="Times New Roman"/>
              </a:rPr>
              <a:t>Check out what the candidates and political parties are proposing for the future: </a:t>
            </a:r>
            <a:r>
              <a:rPr lang="en-GB" sz="2000" b="1" u="sng" kern="100">
                <a:solidFill>
                  <a:srgbClr val="0000FF"/>
                </a:solidFill>
                <a:effectLst/>
                <a:ea typeface="Calibri"/>
                <a:cs typeface="Times New Roman"/>
                <a:hlinkClick r:id="rId7"/>
              </a:rPr>
              <a:t>https://elections.europa.eu/en</a:t>
            </a:r>
            <a:r>
              <a:rPr lang="en-GB" sz="2000" b="1" u="sng" kern="100">
                <a:solidFill>
                  <a:srgbClr val="0000FF"/>
                </a:solidFill>
                <a:ea typeface="Calibri"/>
                <a:cs typeface="Times New Roman"/>
                <a:hlinkClick r:id="rId7"/>
              </a:rPr>
              <a:t>/</a:t>
            </a:r>
            <a:r>
              <a:rPr lang="en-GB" sz="2000" kern="100">
                <a:ea typeface="Calibri"/>
                <a:cs typeface="Times New Roman"/>
              </a:rPr>
              <a:t>.</a:t>
            </a:r>
            <a:endParaRPr lang="en-IE" sz="2000" kern="100">
              <a:effectLst/>
              <a:ea typeface="Calibri"/>
              <a:cs typeface="Times New Roman" panose="02020603050405020304" pitchFamily="18" charset="0"/>
            </a:endParaRPr>
          </a:p>
          <a:p>
            <a:pPr>
              <a:lnSpc>
                <a:spcPct val="115000"/>
              </a:lnSpc>
              <a:spcAft>
                <a:spcPts val="1000"/>
              </a:spcAft>
            </a:pPr>
            <a:r>
              <a:rPr lang="en-GB" sz="2000" kern="100">
                <a:ea typeface="Calibri"/>
                <a:cs typeface="Times New Roman"/>
              </a:rPr>
              <a:t>Based on this, you can make</a:t>
            </a:r>
            <a:r>
              <a:rPr lang="en-GB" sz="2000" kern="100">
                <a:effectLst/>
                <a:ea typeface="Calibri"/>
                <a:cs typeface="Times New Roman"/>
              </a:rPr>
              <a:t> </a:t>
            </a:r>
            <a:r>
              <a:rPr lang="en-GB" sz="2000" b="1" kern="100">
                <a:effectLst/>
                <a:ea typeface="Calibri"/>
                <a:cs typeface="Times New Roman"/>
              </a:rPr>
              <a:t>informed decisions</a:t>
            </a:r>
            <a:r>
              <a:rPr lang="en-GB" sz="2000" kern="100">
                <a:effectLst/>
                <a:ea typeface="Calibri"/>
                <a:cs typeface="Times New Roman"/>
              </a:rPr>
              <a:t> when you take to the polls.</a:t>
            </a:r>
            <a:endParaRPr lang="en-IE" sz="2000" kern="100">
              <a:effectLst/>
              <a:ea typeface="Calibri"/>
              <a:cs typeface="Times New Roman"/>
            </a:endParaRPr>
          </a:p>
          <a:p>
            <a:endParaRPr lang="en-US"/>
          </a:p>
        </p:txBody>
      </p:sp>
      <p:pic>
        <p:nvPicPr>
          <p:cNvPr id="5" name="Picture 4" descr="Hands in circle with EU stars">
            <a:extLst>
              <a:ext uri="{FF2B5EF4-FFF2-40B4-BE49-F238E27FC236}">
                <a16:creationId xmlns:a16="http://schemas.microsoft.com/office/drawing/2014/main" id="{2536DF45-549B-DC74-5BB9-4807EBB4FC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138352" y="2323155"/>
            <a:ext cx="4135904" cy="2750191"/>
          </a:xfrm>
          <a:prstGeom prst="rect">
            <a:avLst/>
          </a:prstGeom>
        </p:spPr>
      </p:pic>
    </p:spTree>
    <p:extLst>
      <p:ext uri="{BB962C8B-B14F-4D97-AF65-F5344CB8AC3E}">
        <p14:creationId xmlns:p14="http://schemas.microsoft.com/office/powerpoint/2010/main" val="273916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A499F-A053-27D9-F972-5E0E34E8346A}"/>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099DD67F-B7B4-810B-1C68-9FAE22CC64B9}"/>
              </a:ext>
            </a:extLst>
          </p:cNvPr>
          <p:cNvSpPr txBox="1"/>
          <p:nvPr/>
        </p:nvSpPr>
        <p:spPr>
          <a:xfrm>
            <a:off x="1104142" y="1619006"/>
            <a:ext cx="11130989"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rgbClr val="FFC000"/>
              </a:solidFill>
              <a:cs typeface="Arial"/>
            </a:endParaRPr>
          </a:p>
          <a:p>
            <a:r>
              <a:rPr lang="en-US" sz="1400">
                <a:solidFill>
                  <a:srgbClr val="FFC000"/>
                </a:solidFill>
                <a:ea typeface="+mn-lt"/>
                <a:cs typeface="+mn-lt"/>
              </a:rPr>
              <a:t>A very precious thing called…democracy </a:t>
            </a:r>
          </a:p>
          <a:p>
            <a:endParaRPr lang="en-US" sz="1400">
              <a:solidFill>
                <a:srgbClr val="4D4D4D"/>
              </a:solidFill>
              <a:ea typeface="+mn-lt"/>
              <a:cs typeface="+mn-lt"/>
            </a:endParaRPr>
          </a:p>
          <a:p>
            <a:r>
              <a:rPr lang="en-US" sz="1400">
                <a:solidFill>
                  <a:srgbClr val="FFC000"/>
                </a:solidFill>
                <a:cs typeface="Arial"/>
              </a:rPr>
              <a:t>The European elections – why vote ?</a:t>
            </a:r>
            <a:endParaRPr lang="en-US" sz="1400">
              <a:solidFill>
                <a:srgbClr val="000000"/>
              </a:solidFill>
              <a:cs typeface="Arial"/>
            </a:endParaRPr>
          </a:p>
          <a:p>
            <a:endParaRPr lang="en-US" sz="1400">
              <a:solidFill>
                <a:srgbClr val="FFC000"/>
              </a:solidFill>
              <a:cs typeface="Arial"/>
            </a:endParaRPr>
          </a:p>
          <a:p>
            <a:r>
              <a:rPr lang="en-US" sz="1400">
                <a:solidFill>
                  <a:srgbClr val="FFC000"/>
                </a:solidFill>
                <a:cs typeface="Arial"/>
              </a:rPr>
              <a:t>How to vote ?</a:t>
            </a:r>
            <a:endParaRPr lang="en-US" sz="1400">
              <a:solidFill>
                <a:srgbClr val="4D4D4D"/>
              </a:solidFill>
              <a:cs typeface="Arial"/>
            </a:endParaRPr>
          </a:p>
          <a:p>
            <a:endParaRPr lang="en-US" sz="1400" b="1">
              <a:solidFill>
                <a:srgbClr val="FFC000"/>
              </a:solidFill>
              <a:cs typeface="Arial"/>
            </a:endParaRPr>
          </a:p>
          <a:p>
            <a:r>
              <a:rPr lang="en-US" sz="1400">
                <a:solidFill>
                  <a:srgbClr val="FFC000"/>
                </a:solidFill>
                <a:cs typeface="Arial"/>
              </a:rPr>
              <a:t>What and who to vote for ?</a:t>
            </a:r>
            <a:endParaRPr lang="en-US" sz="1400">
              <a:solidFill>
                <a:srgbClr val="4D4D4D"/>
              </a:solidFill>
              <a:cs typeface="Arial"/>
            </a:endParaRPr>
          </a:p>
          <a:p>
            <a:endParaRPr lang="en-US">
              <a:solidFill>
                <a:srgbClr val="4D4D4D"/>
              </a:solidFill>
              <a:cs typeface="Arial"/>
            </a:endParaRPr>
          </a:p>
          <a:p>
            <a:r>
              <a:rPr lang="en-US" sz="3600" b="1">
                <a:solidFill>
                  <a:srgbClr val="FFC000"/>
                </a:solidFill>
                <a:cs typeface="Arial"/>
              </a:rPr>
              <a:t>How does the EU ensure free and fair elections ?</a:t>
            </a:r>
            <a:endParaRPr lang="en-US" sz="3600" b="1">
              <a:solidFill>
                <a:srgbClr val="000000"/>
              </a:solidFill>
              <a:cs typeface="Arial"/>
            </a:endParaRPr>
          </a:p>
          <a:p>
            <a:endParaRPr lang="en-US">
              <a:solidFill>
                <a:srgbClr val="4D4D4D"/>
              </a:solidFill>
              <a:cs typeface="Arial"/>
            </a:endParaRPr>
          </a:p>
          <a:p>
            <a:r>
              <a:rPr lang="en-US" sz="1400">
                <a:solidFill>
                  <a:srgbClr val="FFC000"/>
                </a:solidFill>
                <a:cs typeface="Arial"/>
              </a:rPr>
              <a:t>How to counter disinformation and interference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What happens after the elections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How to stay in touch with the EU ?</a:t>
            </a:r>
            <a:endParaRPr lang="en-US" sz="1400">
              <a:solidFill>
                <a:srgbClr val="000000"/>
              </a:solidFill>
              <a:cs typeface="Arial"/>
            </a:endParaRPr>
          </a:p>
          <a:p>
            <a:endParaRPr lang="en-US">
              <a:solidFill>
                <a:srgbClr val="FFC000"/>
              </a:solidFill>
              <a:cs typeface="Arial"/>
            </a:endParaRPr>
          </a:p>
          <a:p>
            <a:endParaRPr lang="en-US" sz="1400">
              <a:solidFill>
                <a:srgbClr val="FFC000"/>
              </a:solidFill>
              <a:cs typeface="Arial"/>
            </a:endParaRPr>
          </a:p>
          <a:p>
            <a:endParaRPr lang="en-US">
              <a:cs typeface="Arial"/>
            </a:endParaRPr>
          </a:p>
          <a:p>
            <a:endParaRPr lang="en-US">
              <a:cs typeface="Arial"/>
            </a:endParaRPr>
          </a:p>
          <a:p>
            <a:endParaRPr lang="en-US">
              <a:cs typeface="Arial"/>
            </a:endParaRPr>
          </a:p>
        </p:txBody>
      </p:sp>
      <p:pic>
        <p:nvPicPr>
          <p:cNvPr id="7" name="Picture 6">
            <a:extLst>
              <a:ext uri="{FF2B5EF4-FFF2-40B4-BE49-F238E27FC236}">
                <a16:creationId xmlns:a16="http://schemas.microsoft.com/office/drawing/2014/main" id="{1F7FEB5F-DAB1-9E11-9ECB-25CB461AAA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362" y="3813195"/>
            <a:ext cx="387436" cy="396961"/>
          </a:xfrm>
          <a:prstGeom prst="rect">
            <a:avLst/>
          </a:prstGeom>
        </p:spPr>
      </p:pic>
      <p:pic>
        <p:nvPicPr>
          <p:cNvPr id="8" name="Picture 7">
            <a:extLst>
              <a:ext uri="{FF2B5EF4-FFF2-40B4-BE49-F238E27FC236}">
                <a16:creationId xmlns:a16="http://schemas.microsoft.com/office/drawing/2014/main" id="{6C24D8F6-2F25-C1DF-0B2E-909D097D0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1910135"/>
            <a:ext cx="186154" cy="195679"/>
          </a:xfrm>
          <a:prstGeom prst="rect">
            <a:avLst/>
          </a:prstGeom>
        </p:spPr>
      </p:pic>
      <p:pic>
        <p:nvPicPr>
          <p:cNvPr id="9" name="Picture 8">
            <a:extLst>
              <a:ext uri="{FF2B5EF4-FFF2-40B4-BE49-F238E27FC236}">
                <a16:creationId xmlns:a16="http://schemas.microsoft.com/office/drawing/2014/main" id="{4B5FC529-EA7D-084D-252C-34AB8FECDF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2766451"/>
            <a:ext cx="186154" cy="181301"/>
          </a:xfrm>
          <a:prstGeom prst="rect">
            <a:avLst/>
          </a:prstGeom>
        </p:spPr>
      </p:pic>
      <p:pic>
        <p:nvPicPr>
          <p:cNvPr id="10" name="Picture 9">
            <a:extLst>
              <a:ext uri="{FF2B5EF4-FFF2-40B4-BE49-F238E27FC236}">
                <a16:creationId xmlns:a16="http://schemas.microsoft.com/office/drawing/2014/main" id="{1325742E-FACF-26E8-DF2B-0992344C1E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3198384"/>
            <a:ext cx="186154" cy="181301"/>
          </a:xfrm>
          <a:prstGeom prst="rect">
            <a:avLst/>
          </a:prstGeom>
        </p:spPr>
      </p:pic>
      <p:pic>
        <p:nvPicPr>
          <p:cNvPr id="11" name="Picture 10">
            <a:extLst>
              <a:ext uri="{FF2B5EF4-FFF2-40B4-BE49-F238E27FC236}">
                <a16:creationId xmlns:a16="http://schemas.microsoft.com/office/drawing/2014/main" id="{62EC4090-814C-142B-B49D-837FC85598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5412330"/>
            <a:ext cx="186154" cy="195679"/>
          </a:xfrm>
          <a:prstGeom prst="rect">
            <a:avLst/>
          </a:prstGeom>
        </p:spPr>
      </p:pic>
      <p:pic>
        <p:nvPicPr>
          <p:cNvPr id="12" name="Picture 11">
            <a:extLst>
              <a:ext uri="{FF2B5EF4-FFF2-40B4-BE49-F238E27FC236}">
                <a16:creationId xmlns:a16="http://schemas.microsoft.com/office/drawing/2014/main" id="{5648372E-9CAF-898E-4CAB-2C2E220E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4977512"/>
            <a:ext cx="186154" cy="195679"/>
          </a:xfrm>
          <a:prstGeom prst="rect">
            <a:avLst/>
          </a:prstGeom>
        </p:spPr>
      </p:pic>
      <p:pic>
        <p:nvPicPr>
          <p:cNvPr id="13" name="Picture 12">
            <a:extLst>
              <a:ext uri="{FF2B5EF4-FFF2-40B4-BE49-F238E27FC236}">
                <a16:creationId xmlns:a16="http://schemas.microsoft.com/office/drawing/2014/main" id="{DC27056B-FB63-4891-7B09-144A2979FC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4552991"/>
            <a:ext cx="186154" cy="181301"/>
          </a:xfrm>
          <a:prstGeom prst="rect">
            <a:avLst/>
          </a:prstGeom>
        </p:spPr>
      </p:pic>
      <p:pic>
        <p:nvPicPr>
          <p:cNvPr id="14" name="Picture 13">
            <a:extLst>
              <a:ext uri="{FF2B5EF4-FFF2-40B4-BE49-F238E27FC236}">
                <a16:creationId xmlns:a16="http://schemas.microsoft.com/office/drawing/2014/main" id="{3860235F-FB0E-F0D8-E62A-BBF43BA781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2354040"/>
            <a:ext cx="186154" cy="181301"/>
          </a:xfrm>
          <a:prstGeom prst="rect">
            <a:avLst/>
          </a:prstGeom>
        </p:spPr>
      </p:pic>
    </p:spTree>
    <p:extLst>
      <p:ext uri="{BB962C8B-B14F-4D97-AF65-F5344CB8AC3E}">
        <p14:creationId xmlns:p14="http://schemas.microsoft.com/office/powerpoint/2010/main" val="114501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515675-C322-4A9D-CA4E-7E7F512D7C08}"/>
              </a:ext>
            </a:extLst>
          </p:cNvPr>
          <p:cNvSpPr>
            <a:spLocks noGrp="1"/>
          </p:cNvSpPr>
          <p:nvPr>
            <p:ph idx="1"/>
          </p:nvPr>
        </p:nvSpPr>
        <p:spPr>
          <a:xfrm>
            <a:off x="5503868" y="2495399"/>
            <a:ext cx="6220046" cy="3601663"/>
          </a:xfrm>
        </p:spPr>
        <p:txBody>
          <a:bodyPr vert="horz" lIns="91440" tIns="45720" rIns="91440" bIns="45720" rtlCol="0" anchor="t">
            <a:noAutofit/>
          </a:bodyPr>
          <a:lstStyle/>
          <a:p>
            <a:pPr>
              <a:spcAft>
                <a:spcPts val="1000"/>
              </a:spcAft>
            </a:pPr>
            <a:r>
              <a:rPr lang="en-GB" sz="2000" kern="100">
                <a:effectLst/>
                <a:ea typeface="Calibri" panose="020F0502020204030204" pitchFamily="34" charset="0"/>
                <a:cs typeface="Times New Roman" panose="02020603050405020304" pitchFamily="18" charset="0"/>
              </a:rPr>
              <a:t>Free and fair elections are at the </a:t>
            </a:r>
            <a:r>
              <a:rPr lang="en-GB" sz="2000" b="1" kern="100">
                <a:effectLst/>
                <a:ea typeface="Calibri" panose="020F0502020204030204" pitchFamily="34" charset="0"/>
                <a:cs typeface="Times New Roman" panose="02020603050405020304" pitchFamily="18" charset="0"/>
              </a:rPr>
              <a:t>heart of the democratic process</a:t>
            </a:r>
            <a:r>
              <a:rPr lang="en-GB" sz="2000" kern="100">
                <a:effectLst/>
                <a:ea typeface="Calibri" panose="020F0502020204030204" pitchFamily="34" charset="0"/>
                <a:cs typeface="Times New Roman" panose="02020603050405020304" pitchFamily="18" charset="0"/>
              </a:rPr>
              <a:t>. </a:t>
            </a:r>
            <a:endParaRPr lang="en-IE" sz="2000" kern="100">
              <a:effectLst/>
              <a:ea typeface="Calibri" panose="020F0502020204030204" pitchFamily="34" charset="0"/>
              <a:cs typeface="Times New Roman" panose="02020603050405020304" pitchFamily="18" charset="0"/>
            </a:endParaRPr>
          </a:p>
          <a:p>
            <a:pPr>
              <a:spcAft>
                <a:spcPts val="1000"/>
              </a:spcAft>
            </a:pPr>
            <a:r>
              <a:rPr lang="en-GB" sz="2000" kern="100">
                <a:effectLst/>
                <a:ea typeface="Calibri" panose="020F0502020204030204" pitchFamily="34" charset="0"/>
                <a:cs typeface="Times New Roman" panose="02020603050405020304" pitchFamily="18" charset="0"/>
              </a:rPr>
              <a:t>Voters should be able to </a:t>
            </a:r>
            <a:r>
              <a:rPr lang="en-GB" sz="2000" b="1" kern="100">
                <a:effectLst/>
                <a:ea typeface="Calibri" panose="020F0502020204030204" pitchFamily="34" charset="0"/>
                <a:cs typeface="Times New Roman" panose="02020603050405020304" pitchFamily="18" charset="0"/>
              </a:rPr>
              <a:t>make their choice free from interference and manipulation</a:t>
            </a:r>
            <a:r>
              <a:rPr lang="en-GB" sz="2000" kern="100">
                <a:effectLst/>
                <a:ea typeface="Calibri" panose="020F0502020204030204" pitchFamily="34" charset="0"/>
                <a:cs typeface="Times New Roman" panose="02020603050405020304" pitchFamily="18" charset="0"/>
              </a:rPr>
              <a:t>. </a:t>
            </a:r>
            <a:endParaRPr lang="en-IE" sz="2000" kern="100">
              <a:effectLst/>
              <a:ea typeface="Calibri" panose="020F0502020204030204" pitchFamily="34" charset="0"/>
              <a:cs typeface="Times New Roman" panose="02020603050405020304" pitchFamily="18" charset="0"/>
            </a:endParaRPr>
          </a:p>
          <a:p>
            <a:pPr>
              <a:spcAft>
                <a:spcPts val="1000"/>
              </a:spcAft>
            </a:pPr>
            <a:r>
              <a:rPr lang="en-GB" sz="2000" kern="100">
                <a:ea typeface="Calibri"/>
                <a:cs typeface="Times New Roman"/>
              </a:rPr>
              <a:t>The EU </a:t>
            </a:r>
            <a:r>
              <a:rPr lang="en-GB" sz="2000" b="1" kern="100">
                <a:ea typeface="Calibri"/>
                <a:cs typeface="Times New Roman"/>
              </a:rPr>
              <a:t>is prepared</a:t>
            </a:r>
            <a:r>
              <a:rPr lang="en-GB" sz="2000" kern="100">
                <a:ea typeface="Calibri"/>
                <a:cs typeface="Times New Roman"/>
              </a:rPr>
              <a:t> to prevent malign</a:t>
            </a:r>
            <a:r>
              <a:rPr lang="en-GB" sz="2000" kern="100">
                <a:effectLst/>
                <a:ea typeface="Calibri"/>
                <a:cs typeface="Times New Roman"/>
              </a:rPr>
              <a:t> interference, disinformation, cyberattacks and data breaches</a:t>
            </a:r>
            <a:r>
              <a:rPr lang="en-GB" sz="2000" kern="100">
                <a:ea typeface="Calibri"/>
                <a:cs typeface="Times New Roman"/>
              </a:rPr>
              <a:t> and to </a:t>
            </a:r>
            <a:r>
              <a:rPr lang="en-GB" sz="2000" b="1" kern="100">
                <a:ea typeface="Calibri"/>
                <a:cs typeface="Times New Roman"/>
              </a:rPr>
              <a:t>uphold </a:t>
            </a:r>
            <a:r>
              <a:rPr lang="en-GB" sz="2000" b="1" kern="100">
                <a:effectLst/>
                <a:ea typeface="Calibri"/>
                <a:cs typeface="Times New Roman"/>
              </a:rPr>
              <a:t>free and fair elections</a:t>
            </a:r>
            <a:r>
              <a:rPr lang="en-GB" sz="2000" b="1" kern="100">
                <a:ea typeface="Calibri"/>
                <a:cs typeface="Times New Roman"/>
              </a:rPr>
              <a:t>.</a:t>
            </a:r>
            <a:endParaRPr lang="en-GB" sz="2000" b="1" kern="100">
              <a:effectLst/>
              <a:ea typeface="Calibri" panose="020F0502020204030204" pitchFamily="34" charset="0"/>
              <a:cs typeface="Times New Roman" panose="02020603050405020304" pitchFamily="18" charset="0"/>
            </a:endParaRPr>
          </a:p>
          <a:p>
            <a:endParaRPr lang="en-US"/>
          </a:p>
        </p:txBody>
      </p:sp>
      <p:sp>
        <p:nvSpPr>
          <p:cNvPr id="2" name="Title 1">
            <a:extLst>
              <a:ext uri="{FF2B5EF4-FFF2-40B4-BE49-F238E27FC236}">
                <a16:creationId xmlns:a16="http://schemas.microsoft.com/office/drawing/2014/main" id="{A0D9A471-B8B3-55AE-6019-5D7613210D02}"/>
              </a:ext>
            </a:extLst>
          </p:cNvPr>
          <p:cNvSpPr>
            <a:spLocks noGrp="1"/>
          </p:cNvSpPr>
          <p:nvPr>
            <p:ph type="title"/>
          </p:nvPr>
        </p:nvSpPr>
        <p:spPr>
          <a:xfrm>
            <a:off x="838200" y="1153073"/>
            <a:ext cx="11130643" cy="782357"/>
          </a:xfrm>
        </p:spPr>
        <p:txBody>
          <a:bodyPr/>
          <a:lstStyle/>
          <a:p>
            <a:r>
              <a:rPr lang="en-US" b="1"/>
              <a:t>How does the EU ensure free and fair elections ?</a:t>
            </a:r>
          </a:p>
        </p:txBody>
      </p:sp>
      <p:pic>
        <p:nvPicPr>
          <p:cNvPr id="7" name="Picture 4" descr="Youth political engagement in the EU: The age of a democracy accounts for  variations in levels of youth participation : Democratic Audit">
            <a:extLst>
              <a:ext uri="{FF2B5EF4-FFF2-40B4-BE49-F238E27FC236}">
                <a16:creationId xmlns:a16="http://schemas.microsoft.com/office/drawing/2014/main" id="{7E114A20-5188-E722-8E9B-141DF8F1FD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2468080"/>
            <a:ext cx="4444261" cy="26239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B3F8270-2F3A-E3CE-AC06-616073C29998}"/>
              </a:ext>
            </a:extLst>
          </p:cNvPr>
          <p:cNvSpPr txBox="1"/>
          <p:nvPr/>
        </p:nvSpPr>
        <p:spPr>
          <a:xfrm>
            <a:off x="-5608" y="6089955"/>
            <a:ext cx="5288069" cy="351378"/>
          </a:xfrm>
          <a:prstGeom prst="rect">
            <a:avLst/>
          </a:prstGeom>
          <a:noFill/>
        </p:spPr>
        <p:txBody>
          <a:bodyPr wrap="square" lIns="91440" tIns="45720" rIns="91440" bIns="45720" rtlCol="0" anchor="t">
            <a:spAutoFit/>
          </a:bodyPr>
          <a:lstStyle/>
          <a:p>
            <a:r>
              <a:rPr lang="en-US" sz="1600"/>
              <a:t>                 Source: </a:t>
            </a:r>
            <a:r>
              <a:rPr lang="en-US" sz="1600" b="1">
                <a:hlinkClick r:id="rId4"/>
              </a:rPr>
              <a:t>Free and fair elections</a:t>
            </a:r>
            <a:r>
              <a:rPr lang="en-US" sz="1600" b="1"/>
              <a:t>        </a:t>
            </a:r>
            <a:endParaRPr lang="en-IE" sz="1600" b="1"/>
          </a:p>
        </p:txBody>
      </p:sp>
      <p:sp>
        <p:nvSpPr>
          <p:cNvPr id="6" name="TextBox 5">
            <a:extLst>
              <a:ext uri="{FF2B5EF4-FFF2-40B4-BE49-F238E27FC236}">
                <a16:creationId xmlns:a16="http://schemas.microsoft.com/office/drawing/2014/main" id="{39A16AB1-8883-2A4C-EBE8-F03BCF9E8AC8}"/>
              </a:ext>
            </a:extLst>
          </p:cNvPr>
          <p:cNvSpPr txBox="1"/>
          <p:nvPr/>
        </p:nvSpPr>
        <p:spPr>
          <a:xfrm>
            <a:off x="838200" y="6097062"/>
            <a:ext cx="8978153" cy="351378"/>
          </a:xfrm>
          <a:prstGeom prst="rect">
            <a:avLst/>
          </a:prstGeom>
          <a:noFill/>
          <a:ln w="38100">
            <a:solidFill>
              <a:srgbClr val="1869AC"/>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999"/>
              </a:lnSpc>
              <a:spcAft>
                <a:spcPts val="1000"/>
              </a:spcAft>
            </a:pPr>
            <a:r>
              <a:rPr lang="en-GB" sz="1600" b="1">
                <a:cs typeface="Calibri"/>
              </a:rPr>
              <a:t>           </a:t>
            </a:r>
          </a:p>
        </p:txBody>
      </p:sp>
    </p:spTree>
    <p:extLst>
      <p:ext uri="{BB962C8B-B14F-4D97-AF65-F5344CB8AC3E}">
        <p14:creationId xmlns:p14="http://schemas.microsoft.com/office/powerpoint/2010/main" val="76282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DD67F-B7B4-810B-1C68-9FAE22CC64B9}"/>
              </a:ext>
            </a:extLst>
          </p:cNvPr>
          <p:cNvSpPr txBox="1"/>
          <p:nvPr/>
        </p:nvSpPr>
        <p:spPr>
          <a:xfrm>
            <a:off x="1209073" y="1648318"/>
            <a:ext cx="10982927"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400">
              <a:solidFill>
                <a:srgbClr val="FFC000"/>
              </a:solidFill>
              <a:cs typeface="Arial"/>
            </a:endParaRPr>
          </a:p>
          <a:p>
            <a:r>
              <a:rPr lang="en-US" sz="1400">
                <a:solidFill>
                  <a:srgbClr val="FFC000"/>
                </a:solidFill>
                <a:ea typeface="+mn-lt"/>
                <a:cs typeface="+mn-lt"/>
              </a:rPr>
              <a:t>A very precious thing called…democracy </a:t>
            </a:r>
          </a:p>
          <a:p>
            <a:endParaRPr lang="en-US" sz="1400">
              <a:solidFill>
                <a:srgbClr val="4D4D4D"/>
              </a:solidFill>
              <a:ea typeface="+mn-lt"/>
              <a:cs typeface="+mn-lt"/>
            </a:endParaRPr>
          </a:p>
          <a:p>
            <a:r>
              <a:rPr lang="en-US" sz="1400">
                <a:solidFill>
                  <a:srgbClr val="FFC000"/>
                </a:solidFill>
                <a:cs typeface="Arial"/>
              </a:rPr>
              <a:t>The European elections – why vote ?</a:t>
            </a:r>
            <a:endParaRPr lang="en-US" sz="1400">
              <a:solidFill>
                <a:srgbClr val="000000"/>
              </a:solidFill>
              <a:cs typeface="Arial"/>
            </a:endParaRPr>
          </a:p>
          <a:p>
            <a:endParaRPr lang="en-US" sz="1400">
              <a:solidFill>
                <a:srgbClr val="FFC000"/>
              </a:solidFill>
              <a:cs typeface="Arial"/>
            </a:endParaRPr>
          </a:p>
          <a:p>
            <a:r>
              <a:rPr lang="en-US" sz="1400">
                <a:solidFill>
                  <a:srgbClr val="FFC000"/>
                </a:solidFill>
                <a:cs typeface="Arial"/>
              </a:rPr>
              <a:t>How to vote ?</a:t>
            </a:r>
            <a:endParaRPr lang="en-US" sz="1400">
              <a:solidFill>
                <a:srgbClr val="4D4D4D"/>
              </a:solidFill>
              <a:cs typeface="Arial"/>
            </a:endParaRPr>
          </a:p>
          <a:p>
            <a:endParaRPr lang="en-US" sz="1400" b="1">
              <a:solidFill>
                <a:srgbClr val="FFC000"/>
              </a:solidFill>
              <a:cs typeface="Arial"/>
            </a:endParaRPr>
          </a:p>
          <a:p>
            <a:r>
              <a:rPr lang="en-US" sz="1400">
                <a:solidFill>
                  <a:srgbClr val="FFC000"/>
                </a:solidFill>
                <a:cs typeface="Arial"/>
              </a:rPr>
              <a:t>What and who to vote for ?</a:t>
            </a:r>
            <a:endParaRPr lang="en-US" sz="1400">
              <a:solidFill>
                <a:srgbClr val="4D4D4D"/>
              </a:solidFill>
              <a:cs typeface="Arial"/>
            </a:endParaRPr>
          </a:p>
          <a:p>
            <a:endParaRPr lang="en-US" sz="1400">
              <a:solidFill>
                <a:srgbClr val="4D4D4D"/>
              </a:solidFill>
              <a:cs typeface="Arial"/>
            </a:endParaRPr>
          </a:p>
          <a:p>
            <a:r>
              <a:rPr lang="en-US" sz="1400">
                <a:solidFill>
                  <a:srgbClr val="FFC000"/>
                </a:solidFill>
                <a:cs typeface="Arial"/>
              </a:rPr>
              <a:t>How does the EU ensure free and fair elections ?</a:t>
            </a:r>
            <a:endParaRPr lang="en-US" sz="1400">
              <a:solidFill>
                <a:srgbClr val="000000"/>
              </a:solidFill>
              <a:cs typeface="Arial"/>
            </a:endParaRPr>
          </a:p>
          <a:p>
            <a:endParaRPr lang="en-US">
              <a:solidFill>
                <a:srgbClr val="4D4D4D"/>
              </a:solidFill>
              <a:cs typeface="Arial"/>
            </a:endParaRPr>
          </a:p>
          <a:p>
            <a:r>
              <a:rPr lang="en-US" sz="3600" b="1">
                <a:solidFill>
                  <a:srgbClr val="FFC000"/>
                </a:solidFill>
                <a:cs typeface="Arial"/>
              </a:rPr>
              <a:t>How to counter disinformation and interference ?</a:t>
            </a:r>
            <a:endParaRPr lang="en-US" sz="3600" b="1">
              <a:solidFill>
                <a:srgbClr val="000000"/>
              </a:solidFill>
              <a:cs typeface="Arial"/>
            </a:endParaRPr>
          </a:p>
          <a:p>
            <a:endParaRPr lang="en-US">
              <a:solidFill>
                <a:srgbClr val="4D4D4D"/>
              </a:solidFill>
              <a:cs typeface="Arial"/>
            </a:endParaRPr>
          </a:p>
          <a:p>
            <a:r>
              <a:rPr lang="en-US" sz="1400">
                <a:solidFill>
                  <a:srgbClr val="FFC000"/>
                </a:solidFill>
                <a:cs typeface="Arial"/>
              </a:rPr>
              <a:t>What happens after the elections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How to stay in touch with the EU ?</a:t>
            </a:r>
            <a:endParaRPr lang="en-US" sz="1400">
              <a:solidFill>
                <a:srgbClr val="000000"/>
              </a:solidFill>
              <a:cs typeface="Arial"/>
            </a:endParaRPr>
          </a:p>
          <a:p>
            <a:endParaRPr lang="en-US">
              <a:cs typeface="Arial"/>
            </a:endParaRPr>
          </a:p>
          <a:p>
            <a:endParaRPr lang="en-US">
              <a:cs typeface="Arial"/>
            </a:endParaRPr>
          </a:p>
        </p:txBody>
      </p:sp>
      <p:pic>
        <p:nvPicPr>
          <p:cNvPr id="7" name="Picture 6">
            <a:extLst>
              <a:ext uri="{FF2B5EF4-FFF2-40B4-BE49-F238E27FC236}">
                <a16:creationId xmlns:a16="http://schemas.microsoft.com/office/drawing/2014/main" id="{1F7FEB5F-DAB1-9E11-9ECB-25CB461AAA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094" y="4221026"/>
            <a:ext cx="387436" cy="396961"/>
          </a:xfrm>
          <a:prstGeom prst="rect">
            <a:avLst/>
          </a:prstGeom>
        </p:spPr>
      </p:pic>
      <p:pic>
        <p:nvPicPr>
          <p:cNvPr id="8" name="Picture 7">
            <a:extLst>
              <a:ext uri="{FF2B5EF4-FFF2-40B4-BE49-F238E27FC236}">
                <a16:creationId xmlns:a16="http://schemas.microsoft.com/office/drawing/2014/main" id="{6C24D8F6-2F25-C1DF-0B2E-909D097D0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1910135"/>
            <a:ext cx="186154" cy="195679"/>
          </a:xfrm>
          <a:prstGeom prst="rect">
            <a:avLst/>
          </a:prstGeom>
        </p:spPr>
      </p:pic>
      <p:pic>
        <p:nvPicPr>
          <p:cNvPr id="9" name="Picture 8">
            <a:extLst>
              <a:ext uri="{FF2B5EF4-FFF2-40B4-BE49-F238E27FC236}">
                <a16:creationId xmlns:a16="http://schemas.microsoft.com/office/drawing/2014/main" id="{4B5FC529-EA7D-084D-252C-34AB8FECDF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2766451"/>
            <a:ext cx="186154" cy="181301"/>
          </a:xfrm>
          <a:prstGeom prst="rect">
            <a:avLst/>
          </a:prstGeom>
        </p:spPr>
      </p:pic>
      <p:pic>
        <p:nvPicPr>
          <p:cNvPr id="10" name="Picture 9">
            <a:extLst>
              <a:ext uri="{FF2B5EF4-FFF2-40B4-BE49-F238E27FC236}">
                <a16:creationId xmlns:a16="http://schemas.microsoft.com/office/drawing/2014/main" id="{1325742E-FACF-26E8-DF2B-0992344C1E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3198384"/>
            <a:ext cx="186154" cy="181301"/>
          </a:xfrm>
          <a:prstGeom prst="rect">
            <a:avLst/>
          </a:prstGeom>
        </p:spPr>
      </p:pic>
      <p:pic>
        <p:nvPicPr>
          <p:cNvPr id="11" name="Picture 10">
            <a:extLst>
              <a:ext uri="{FF2B5EF4-FFF2-40B4-BE49-F238E27FC236}">
                <a16:creationId xmlns:a16="http://schemas.microsoft.com/office/drawing/2014/main" id="{62EC4090-814C-142B-B49D-837FC85598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3620020"/>
            <a:ext cx="186154" cy="195679"/>
          </a:xfrm>
          <a:prstGeom prst="rect">
            <a:avLst/>
          </a:prstGeom>
        </p:spPr>
      </p:pic>
      <p:pic>
        <p:nvPicPr>
          <p:cNvPr id="12" name="Picture 11">
            <a:extLst>
              <a:ext uri="{FF2B5EF4-FFF2-40B4-BE49-F238E27FC236}">
                <a16:creationId xmlns:a16="http://schemas.microsoft.com/office/drawing/2014/main" id="{5648372E-9CAF-898E-4CAB-2C2E220E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5385343"/>
            <a:ext cx="186154" cy="195679"/>
          </a:xfrm>
          <a:prstGeom prst="rect">
            <a:avLst/>
          </a:prstGeom>
        </p:spPr>
      </p:pic>
      <p:pic>
        <p:nvPicPr>
          <p:cNvPr id="13" name="Picture 12">
            <a:extLst>
              <a:ext uri="{FF2B5EF4-FFF2-40B4-BE49-F238E27FC236}">
                <a16:creationId xmlns:a16="http://schemas.microsoft.com/office/drawing/2014/main" id="{DC27056B-FB63-4891-7B09-144A2979FC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4960822"/>
            <a:ext cx="186154" cy="181301"/>
          </a:xfrm>
          <a:prstGeom prst="rect">
            <a:avLst/>
          </a:prstGeom>
        </p:spPr>
      </p:pic>
      <p:pic>
        <p:nvPicPr>
          <p:cNvPr id="14" name="Picture 13">
            <a:extLst>
              <a:ext uri="{FF2B5EF4-FFF2-40B4-BE49-F238E27FC236}">
                <a16:creationId xmlns:a16="http://schemas.microsoft.com/office/drawing/2014/main" id="{3860235F-FB0E-F0D8-E62A-BBF43BA781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2354040"/>
            <a:ext cx="186154" cy="181301"/>
          </a:xfrm>
          <a:prstGeom prst="rect">
            <a:avLst/>
          </a:prstGeom>
        </p:spPr>
      </p:pic>
    </p:spTree>
    <p:extLst>
      <p:ext uri="{BB962C8B-B14F-4D97-AF65-F5344CB8AC3E}">
        <p14:creationId xmlns:p14="http://schemas.microsoft.com/office/powerpoint/2010/main" val="2837251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515675-C322-4A9D-CA4E-7E7F512D7C08}"/>
              </a:ext>
            </a:extLst>
          </p:cNvPr>
          <p:cNvSpPr>
            <a:spLocks noGrp="1"/>
          </p:cNvSpPr>
          <p:nvPr>
            <p:ph idx="1"/>
          </p:nvPr>
        </p:nvSpPr>
        <p:spPr>
          <a:xfrm>
            <a:off x="1016433" y="1539657"/>
            <a:ext cx="9602611" cy="4503768"/>
          </a:xfrm>
        </p:spPr>
        <p:txBody>
          <a:bodyPr vert="horz" lIns="91440" tIns="45720" rIns="91440" bIns="45720" rtlCol="0" anchor="t">
            <a:noAutofit/>
          </a:bodyPr>
          <a:lstStyle/>
          <a:p>
            <a:pPr marL="0" indent="0">
              <a:spcAft>
                <a:spcPts val="0"/>
              </a:spcAft>
              <a:buNone/>
            </a:pPr>
            <a:r>
              <a:rPr lang="en-GB" sz="2000" b="1" kern="100">
                <a:effectLst/>
                <a:ea typeface="Calibri"/>
                <a:cs typeface="Times New Roman"/>
              </a:rPr>
              <a:t>Narratives </a:t>
            </a:r>
            <a:r>
              <a:rPr lang="en-GB" sz="2000" kern="100">
                <a:effectLst/>
                <a:ea typeface="Calibri"/>
                <a:cs typeface="Times New Roman"/>
              </a:rPr>
              <a:t>that</a:t>
            </a:r>
            <a:r>
              <a:rPr lang="en-GB" sz="2000" kern="100">
                <a:ea typeface="Calibri"/>
                <a:cs typeface="Times New Roman"/>
              </a:rPr>
              <a:t> </a:t>
            </a:r>
            <a:endParaRPr lang="en-US"/>
          </a:p>
          <a:p>
            <a:pPr lvl="1">
              <a:spcAft>
                <a:spcPts val="0"/>
              </a:spcAft>
              <a:buFont typeface="Wingdings" pitchFamily="2" charset="2"/>
              <a:buChar char="Ø"/>
            </a:pPr>
            <a:r>
              <a:rPr lang="en-GB" kern="100">
                <a:effectLst/>
                <a:ea typeface="Calibri"/>
                <a:cs typeface="Times New Roman"/>
              </a:rPr>
              <a:t>claim wrongly that voting makes no difference and accuse the EU of not being a democracy,</a:t>
            </a:r>
            <a:endParaRPr lang="en-IE" kern="100">
              <a:effectLst/>
              <a:ea typeface="Calibri"/>
              <a:cs typeface="Times New Roman"/>
            </a:endParaRPr>
          </a:p>
          <a:p>
            <a:pPr lvl="1">
              <a:spcAft>
                <a:spcPts val="0"/>
              </a:spcAft>
              <a:buFont typeface="Wingdings" pitchFamily="2" charset="2"/>
              <a:buChar char="Ø"/>
            </a:pPr>
            <a:r>
              <a:rPr lang="en-GB" kern="100">
                <a:effectLst/>
                <a:ea typeface="Calibri"/>
                <a:cs typeface="Times New Roman"/>
              </a:rPr>
              <a:t>confuse voters by spreading wrong information about election dates, rights and procedures,</a:t>
            </a:r>
          </a:p>
          <a:p>
            <a:pPr lvl="1">
              <a:spcAft>
                <a:spcPts val="1400"/>
              </a:spcAft>
              <a:buFont typeface="Wingdings" pitchFamily="2" charset="2"/>
              <a:buChar char="Ø"/>
            </a:pPr>
            <a:r>
              <a:rPr lang="en-GB" kern="100">
                <a:effectLst/>
                <a:ea typeface="Calibri"/>
                <a:cs typeface="Times New Roman"/>
              </a:rPr>
              <a:t>question the integrity of elections or candidates, e.g. by pretending that the elections are stolen or pre-determined; use of deep fake videos etc.</a:t>
            </a:r>
            <a:endParaRPr lang="en-IE" kern="100">
              <a:effectLst/>
              <a:ea typeface="Calibri"/>
              <a:cs typeface="Times New Roman"/>
            </a:endParaRPr>
          </a:p>
          <a:p>
            <a:pPr marL="0" indent="0">
              <a:spcAft>
                <a:spcPts val="1400"/>
              </a:spcAft>
              <a:buNone/>
            </a:pPr>
            <a:r>
              <a:rPr lang="en-GB" sz="2000" b="1" kern="100">
                <a:ea typeface="Calibri"/>
                <a:cs typeface="Times New Roman"/>
              </a:rPr>
              <a:t>Hijacking of</a:t>
            </a:r>
            <a:r>
              <a:rPr lang="en-GB" sz="2000" b="1" kern="100">
                <a:effectLst/>
                <a:ea typeface="Calibri"/>
                <a:cs typeface="Times New Roman"/>
              </a:rPr>
              <a:t> ‘hot topics’</a:t>
            </a:r>
            <a:r>
              <a:rPr lang="en-GB" sz="2000" kern="100">
                <a:effectLst/>
                <a:ea typeface="Calibri"/>
                <a:cs typeface="Times New Roman"/>
              </a:rPr>
              <a:t>, like Russia’s war of aggression against Ukraine, health, environment/climate, migration or equality issues and to increase polarisation in society;</a:t>
            </a:r>
            <a:r>
              <a:rPr lang="en-GB" sz="2000" kern="100">
                <a:ea typeface="Calibri"/>
                <a:cs typeface="Times New Roman"/>
              </a:rPr>
              <a:t> </a:t>
            </a:r>
            <a:endParaRPr lang="en-IE" sz="2000" kern="100">
              <a:ea typeface="Calibri"/>
              <a:cs typeface="Times New Roman"/>
            </a:endParaRPr>
          </a:p>
          <a:p>
            <a:pPr marL="0" indent="0">
              <a:spcAft>
                <a:spcPts val="1400"/>
              </a:spcAft>
              <a:buNone/>
            </a:pPr>
            <a:r>
              <a:rPr lang="en-GB" sz="2000" b="1" kern="100">
                <a:effectLst/>
                <a:ea typeface="Calibri"/>
                <a:cs typeface="Times New Roman"/>
              </a:rPr>
              <a:t>Hybrid incidents </a:t>
            </a:r>
            <a:r>
              <a:rPr lang="en-GB" sz="2000" kern="100">
                <a:effectLst/>
                <a:ea typeface="Calibri"/>
                <a:cs typeface="Times New Roman"/>
              </a:rPr>
              <a:t>that want to </a:t>
            </a:r>
            <a:r>
              <a:rPr lang="en-GB" sz="2000" b="1" kern="100">
                <a:effectLst/>
                <a:ea typeface="Calibri"/>
                <a:cs typeface="Times New Roman"/>
              </a:rPr>
              <a:t>prevent and deter people </a:t>
            </a:r>
            <a:r>
              <a:rPr lang="en-GB" sz="2000" kern="100">
                <a:effectLst/>
                <a:ea typeface="Calibri"/>
                <a:cs typeface="Times New Roman"/>
              </a:rPr>
              <a:t>from casting their vote.</a:t>
            </a:r>
            <a:endParaRPr lang="en-IE" sz="2000" kern="100">
              <a:effectLst/>
              <a:ea typeface="Calibri"/>
              <a:cs typeface="Times New Roman"/>
            </a:endParaRPr>
          </a:p>
          <a:p>
            <a:endParaRPr lang="en-US" sz="2200">
              <a:cs typeface="Arial"/>
            </a:endParaRPr>
          </a:p>
        </p:txBody>
      </p:sp>
      <p:sp>
        <p:nvSpPr>
          <p:cNvPr id="2" name="Title 1">
            <a:extLst>
              <a:ext uri="{FF2B5EF4-FFF2-40B4-BE49-F238E27FC236}">
                <a16:creationId xmlns:a16="http://schemas.microsoft.com/office/drawing/2014/main" id="{A0D9A471-B8B3-55AE-6019-5D7613210D02}"/>
              </a:ext>
            </a:extLst>
          </p:cNvPr>
          <p:cNvSpPr>
            <a:spLocks noGrp="1"/>
          </p:cNvSpPr>
          <p:nvPr>
            <p:ph type="title"/>
          </p:nvPr>
        </p:nvSpPr>
        <p:spPr>
          <a:xfrm>
            <a:off x="967596" y="597803"/>
            <a:ext cx="11226113" cy="782357"/>
          </a:xfrm>
        </p:spPr>
        <p:txBody>
          <a:bodyPr/>
          <a:lstStyle/>
          <a:p>
            <a:r>
              <a:rPr lang="en-US" b="1"/>
              <a:t>This is what we expect:</a:t>
            </a:r>
          </a:p>
        </p:txBody>
      </p:sp>
    </p:spTree>
    <p:extLst>
      <p:ext uri="{BB962C8B-B14F-4D97-AF65-F5344CB8AC3E}">
        <p14:creationId xmlns:p14="http://schemas.microsoft.com/office/powerpoint/2010/main" val="283140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5CD4D2-3EB7-6770-84FC-4C6505F4BBB7}"/>
              </a:ext>
            </a:extLst>
          </p:cNvPr>
          <p:cNvSpPr>
            <a:spLocks noGrp="1"/>
          </p:cNvSpPr>
          <p:nvPr>
            <p:ph idx="1"/>
          </p:nvPr>
        </p:nvSpPr>
        <p:spPr>
          <a:xfrm>
            <a:off x="4299542" y="2044431"/>
            <a:ext cx="6086200" cy="3881904"/>
          </a:xfrm>
        </p:spPr>
        <p:txBody>
          <a:bodyPr vert="horz" lIns="91440" tIns="45720" rIns="91440" bIns="45720" rtlCol="0" anchor="t">
            <a:noAutofit/>
          </a:bodyPr>
          <a:lstStyle/>
          <a:p>
            <a:pPr lvl="0">
              <a:lnSpc>
                <a:spcPct val="150000"/>
              </a:lnSpc>
            </a:pPr>
            <a:r>
              <a:rPr lang="en-GB" kern="100">
                <a:effectLst/>
                <a:ea typeface="Calibri" panose="020F0502020204030204" pitchFamily="34" charset="0"/>
                <a:cs typeface="Times New Roman"/>
              </a:rPr>
              <a:t>Legal framework and regulation.</a:t>
            </a:r>
            <a:endParaRPr lang="en-IE" kern="100">
              <a:effectLst/>
              <a:ea typeface="Calibri" panose="020F0502020204030204" pitchFamily="34" charset="0"/>
              <a:cs typeface="Times New Roman"/>
            </a:endParaRPr>
          </a:p>
          <a:p>
            <a:pPr lvl="0">
              <a:lnSpc>
                <a:spcPct val="150000"/>
              </a:lnSpc>
            </a:pPr>
            <a:r>
              <a:rPr lang="en-GB" kern="100">
                <a:effectLst/>
                <a:ea typeface="Calibri" panose="020F0502020204030204" pitchFamily="34" charset="0"/>
                <a:cs typeface="Times New Roman"/>
              </a:rPr>
              <a:t>Monitoring and close cooperation.</a:t>
            </a:r>
            <a:endParaRPr lang="en-IE" kern="100">
              <a:effectLst/>
              <a:ea typeface="Calibri" panose="020F0502020204030204" pitchFamily="34" charset="0"/>
              <a:cs typeface="Times New Roman"/>
            </a:endParaRPr>
          </a:p>
          <a:p>
            <a:pPr lvl="0">
              <a:lnSpc>
                <a:spcPct val="150000"/>
              </a:lnSpc>
            </a:pPr>
            <a:r>
              <a:rPr lang="en-GB" kern="100">
                <a:effectLst/>
                <a:ea typeface="Calibri" panose="020F0502020204030204" pitchFamily="34" charset="0"/>
                <a:cs typeface="Times New Roman"/>
              </a:rPr>
              <a:t>Resilience building &amp; awareness raising.</a:t>
            </a:r>
            <a:endParaRPr lang="en-IE" kern="100">
              <a:effectLst/>
              <a:ea typeface="Calibri" panose="020F0502020204030204" pitchFamily="34" charset="0"/>
              <a:cs typeface="Times New Roman"/>
            </a:endParaRPr>
          </a:p>
          <a:p>
            <a:pPr lvl="0">
              <a:lnSpc>
                <a:spcPct val="150000"/>
              </a:lnSpc>
              <a:spcAft>
                <a:spcPts val="1000"/>
              </a:spcAft>
            </a:pPr>
            <a:r>
              <a:rPr lang="en-GB" kern="100">
                <a:effectLst/>
                <a:ea typeface="Calibri" panose="020F0502020204030204" pitchFamily="34" charset="0"/>
                <a:cs typeface="Times New Roman"/>
              </a:rPr>
              <a:t>Communication.</a:t>
            </a:r>
          </a:p>
          <a:p>
            <a:endParaRPr lang="en-IE"/>
          </a:p>
        </p:txBody>
      </p:sp>
      <p:sp>
        <p:nvSpPr>
          <p:cNvPr id="4" name="Title 3">
            <a:extLst>
              <a:ext uri="{FF2B5EF4-FFF2-40B4-BE49-F238E27FC236}">
                <a16:creationId xmlns:a16="http://schemas.microsoft.com/office/drawing/2014/main" id="{2D426431-D99F-0335-FCE4-416F3150301A}"/>
              </a:ext>
            </a:extLst>
          </p:cNvPr>
          <p:cNvSpPr>
            <a:spLocks noGrp="1"/>
          </p:cNvSpPr>
          <p:nvPr>
            <p:ph type="title"/>
          </p:nvPr>
        </p:nvSpPr>
        <p:spPr>
          <a:xfrm>
            <a:off x="838200" y="554503"/>
            <a:ext cx="11555186" cy="782357"/>
          </a:xfrm>
        </p:spPr>
        <p:txBody>
          <a:bodyPr/>
          <a:lstStyle/>
          <a:p>
            <a:r>
              <a:rPr lang="en-US" b="1"/>
              <a:t>What is the EU doing against disinformation ?</a:t>
            </a:r>
            <a:endParaRPr lang="en-IE" b="1"/>
          </a:p>
        </p:txBody>
      </p:sp>
      <p:pic>
        <p:nvPicPr>
          <p:cNvPr id="6" name="Picture 5">
            <a:extLst>
              <a:ext uri="{FF2B5EF4-FFF2-40B4-BE49-F238E27FC236}">
                <a16:creationId xmlns:a16="http://schemas.microsoft.com/office/drawing/2014/main" id="{0E7A9DED-6D6A-D126-A4E2-3D10D92BC3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2019250"/>
            <a:ext cx="3125668" cy="3907085"/>
          </a:xfrm>
          <a:prstGeom prst="rect">
            <a:avLst/>
          </a:prstGeom>
        </p:spPr>
      </p:pic>
      <p:sp>
        <p:nvSpPr>
          <p:cNvPr id="7" name="AutoShape 4">
            <a:extLst>
              <a:ext uri="{FF2B5EF4-FFF2-40B4-BE49-F238E27FC236}">
                <a16:creationId xmlns:a16="http://schemas.microsoft.com/office/drawing/2014/main" id="{D72B7E12-BB55-0491-2A2C-86AC447F34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68697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090B5-3F15-6CFB-7D4C-698E79CBC19D}"/>
              </a:ext>
            </a:extLst>
          </p:cNvPr>
          <p:cNvSpPr>
            <a:spLocks noGrp="1"/>
          </p:cNvSpPr>
          <p:nvPr>
            <p:ph idx="1"/>
          </p:nvPr>
        </p:nvSpPr>
        <p:spPr>
          <a:xfrm>
            <a:off x="4048255" y="2749120"/>
            <a:ext cx="7620101" cy="3721016"/>
          </a:xfrm>
        </p:spPr>
        <p:txBody>
          <a:bodyPr vert="horz" lIns="91440" tIns="45720" rIns="91440" bIns="45720" rtlCol="0" anchor="t">
            <a:noAutofit/>
          </a:bodyPr>
          <a:lstStyle/>
          <a:p>
            <a:pPr>
              <a:spcAft>
                <a:spcPts val="1000"/>
              </a:spcAft>
            </a:pPr>
            <a:r>
              <a:rPr lang="en-IE" sz="2200" b="1" kern="100">
                <a:ea typeface="Calibri"/>
                <a:cs typeface="Times New Roman"/>
              </a:rPr>
              <a:t>Think</a:t>
            </a:r>
            <a:r>
              <a:rPr lang="en-IE" sz="2200" b="1" kern="100">
                <a:effectLst/>
                <a:ea typeface="Calibri"/>
                <a:cs typeface="Times New Roman"/>
              </a:rPr>
              <a:t> before you share</a:t>
            </a:r>
            <a:endParaRPr lang="en-IE" sz="2200" kern="100">
              <a:ea typeface="Calibri" panose="020F0502020204030204" pitchFamily="34" charset="0"/>
              <a:cs typeface="Times New Roman" panose="02020603050405020304" pitchFamily="18" charset="0"/>
            </a:endParaRPr>
          </a:p>
          <a:p>
            <a:pPr>
              <a:spcAft>
                <a:spcPts val="1000"/>
              </a:spcAft>
            </a:pPr>
            <a:r>
              <a:rPr lang="en-IE" sz="2200" kern="100">
                <a:ea typeface="Calibri"/>
                <a:cs typeface="Times New Roman"/>
              </a:rPr>
              <a:t>Q</a:t>
            </a:r>
            <a:r>
              <a:rPr lang="en-IE" sz="2200" kern="100">
                <a:effectLst/>
                <a:ea typeface="Calibri"/>
                <a:cs typeface="Times New Roman"/>
              </a:rPr>
              <a:t>uestion your </a:t>
            </a:r>
            <a:r>
              <a:rPr lang="en-IE" sz="2200" b="1" kern="100">
                <a:effectLst/>
                <a:ea typeface="Calibri"/>
                <a:cs typeface="Times New Roman"/>
              </a:rPr>
              <a:t>own </a:t>
            </a:r>
            <a:r>
              <a:rPr lang="en-IE" sz="2200" b="1" kern="100">
                <a:ea typeface="Calibri"/>
                <a:cs typeface="Times New Roman"/>
              </a:rPr>
              <a:t>biases</a:t>
            </a:r>
            <a:endParaRPr lang="en-IE" sz="2200" kern="100">
              <a:ea typeface="Calibri" panose="020F0502020204030204" pitchFamily="34" charset="0"/>
              <a:cs typeface="Times New Roman" panose="02020603050405020304" pitchFamily="18" charset="0"/>
            </a:endParaRPr>
          </a:p>
          <a:p>
            <a:pPr>
              <a:spcAft>
                <a:spcPts val="1000"/>
              </a:spcAft>
            </a:pPr>
            <a:r>
              <a:rPr lang="en-IE" sz="2200" b="1" kern="100">
                <a:ea typeface="Calibri"/>
                <a:cs typeface="Times New Roman"/>
              </a:rPr>
              <a:t>Check</a:t>
            </a:r>
            <a:r>
              <a:rPr lang="en-IE" sz="2200" kern="100">
                <a:effectLst/>
                <a:ea typeface="Calibri"/>
                <a:cs typeface="Times New Roman"/>
              </a:rPr>
              <a:t> the entire content, the media outlet, the URL, the author</a:t>
            </a:r>
            <a:endParaRPr lang="en-IE" sz="2200" kern="100">
              <a:effectLst/>
              <a:ea typeface="Calibri" panose="020F0502020204030204" pitchFamily="34" charset="0"/>
              <a:cs typeface="Times New Roman" panose="02020603050405020304" pitchFamily="18" charset="0"/>
            </a:endParaRPr>
          </a:p>
          <a:p>
            <a:pPr>
              <a:spcAft>
                <a:spcPts val="1000"/>
              </a:spcAft>
            </a:pPr>
            <a:r>
              <a:rPr lang="en-IE" sz="2200" kern="100">
                <a:ea typeface="Calibri"/>
                <a:cs typeface="Times New Roman"/>
              </a:rPr>
              <a:t>L</a:t>
            </a:r>
            <a:r>
              <a:rPr lang="en-IE" sz="2200" kern="100">
                <a:effectLst/>
                <a:ea typeface="Calibri"/>
                <a:cs typeface="Times New Roman"/>
              </a:rPr>
              <a:t>ook at the </a:t>
            </a:r>
            <a:r>
              <a:rPr lang="en-IE" sz="2200" b="1" kern="100">
                <a:effectLst/>
                <a:ea typeface="Calibri"/>
                <a:cs typeface="Times New Roman"/>
              </a:rPr>
              <a:t>context</a:t>
            </a:r>
            <a:r>
              <a:rPr lang="en-IE" sz="2200" kern="100">
                <a:effectLst/>
                <a:ea typeface="Calibri"/>
                <a:cs typeface="Times New Roman"/>
              </a:rPr>
              <a:t> (publication date, sources).</a:t>
            </a:r>
          </a:p>
          <a:p>
            <a:pPr>
              <a:lnSpc>
                <a:spcPct val="115000"/>
              </a:lnSpc>
              <a:spcAft>
                <a:spcPts val="1000"/>
              </a:spcAft>
            </a:pPr>
            <a:r>
              <a:rPr lang="en-IE" sz="2200" b="1" kern="100">
                <a:effectLst/>
                <a:ea typeface="Calibri"/>
                <a:cs typeface="Times New Roman"/>
              </a:rPr>
              <a:t>Keep yourself informed </a:t>
            </a:r>
            <a:r>
              <a:rPr lang="en-IE" sz="2200" kern="100">
                <a:effectLst/>
                <a:ea typeface="Calibri"/>
                <a:cs typeface="Times New Roman"/>
              </a:rPr>
              <a:t>about the elections and the EU through </a:t>
            </a:r>
            <a:r>
              <a:rPr lang="en-IE" sz="2200" b="1" kern="100">
                <a:effectLst/>
                <a:ea typeface="Calibri"/>
                <a:cs typeface="Times New Roman"/>
              </a:rPr>
              <a:t>reliable and verified sources</a:t>
            </a:r>
            <a:r>
              <a:rPr lang="en-IE" sz="2200" kern="100">
                <a:effectLst/>
                <a:ea typeface="Calibri"/>
                <a:cs typeface="Times New Roman"/>
              </a:rPr>
              <a:t>.</a:t>
            </a:r>
          </a:p>
          <a:p>
            <a:endParaRPr lang="en-IE" sz="2200"/>
          </a:p>
        </p:txBody>
      </p:sp>
      <p:sp>
        <p:nvSpPr>
          <p:cNvPr id="4" name="Title 3">
            <a:extLst>
              <a:ext uri="{FF2B5EF4-FFF2-40B4-BE49-F238E27FC236}">
                <a16:creationId xmlns:a16="http://schemas.microsoft.com/office/drawing/2014/main" id="{49704290-EF93-7D6B-E52B-29B509CB840E}"/>
              </a:ext>
            </a:extLst>
          </p:cNvPr>
          <p:cNvSpPr>
            <a:spLocks noGrp="1"/>
          </p:cNvSpPr>
          <p:nvPr>
            <p:ph type="title"/>
          </p:nvPr>
        </p:nvSpPr>
        <p:spPr>
          <a:xfrm>
            <a:off x="838200" y="561727"/>
            <a:ext cx="10515600" cy="782357"/>
          </a:xfrm>
        </p:spPr>
        <p:txBody>
          <a:bodyPr/>
          <a:lstStyle/>
          <a:p>
            <a:r>
              <a:rPr lang="en-US" b="1"/>
              <a:t>What can you do against disinformation?</a:t>
            </a:r>
            <a:endParaRPr lang="en-IE" b="1"/>
          </a:p>
        </p:txBody>
      </p:sp>
      <p:pic>
        <p:nvPicPr>
          <p:cNvPr id="5" name="Picture 4" descr="A blue and yellow sign with white text&#10;&#10;Description automatically generated">
            <a:extLst>
              <a:ext uri="{FF2B5EF4-FFF2-40B4-BE49-F238E27FC236}">
                <a16:creationId xmlns:a16="http://schemas.microsoft.com/office/drawing/2014/main" id="{AEA0B3A8-BEEF-C192-659D-361F4EB34A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2490328"/>
            <a:ext cx="2983967" cy="3520793"/>
          </a:xfrm>
          <a:prstGeom prst="rect">
            <a:avLst/>
          </a:prstGeom>
        </p:spPr>
      </p:pic>
      <p:sp>
        <p:nvSpPr>
          <p:cNvPr id="9" name="TextBox 8">
            <a:extLst>
              <a:ext uri="{FF2B5EF4-FFF2-40B4-BE49-F238E27FC236}">
                <a16:creationId xmlns:a16="http://schemas.microsoft.com/office/drawing/2014/main" id="{913D445F-7F91-9B35-2826-002C1C51FF4B}"/>
              </a:ext>
            </a:extLst>
          </p:cNvPr>
          <p:cNvSpPr txBox="1"/>
          <p:nvPr/>
        </p:nvSpPr>
        <p:spPr>
          <a:xfrm>
            <a:off x="838200" y="1475285"/>
            <a:ext cx="11130722" cy="905633"/>
          </a:xfrm>
          <a:prstGeom prst="rect">
            <a:avLst/>
          </a:prstGeom>
          <a:noFill/>
        </p:spPr>
        <p:txBody>
          <a:bodyPr wrap="square" lIns="91440" tIns="45720" rIns="91440" bIns="45720" anchor="t">
            <a:spAutoFit/>
          </a:bodyPr>
          <a:lstStyle/>
          <a:p>
            <a:pPr>
              <a:lnSpc>
                <a:spcPct val="115000"/>
              </a:lnSpc>
              <a:spcAft>
                <a:spcPts val="1000"/>
              </a:spcAft>
            </a:pPr>
            <a:r>
              <a:rPr lang="en-IE" sz="2400" kern="100">
                <a:effectLst/>
                <a:latin typeface="+mn-lt"/>
                <a:ea typeface="Calibri"/>
                <a:cs typeface="Calibri"/>
              </a:rPr>
              <a:t>Disinformation is </a:t>
            </a:r>
            <a:r>
              <a:rPr lang="en-IE" sz="2400" b="1" kern="100">
                <a:effectLst/>
                <a:latin typeface="+mn-lt"/>
                <a:ea typeface="Calibri"/>
                <a:cs typeface="Calibri"/>
              </a:rPr>
              <a:t>fuelled by people pushing the share or like button too fast </a:t>
            </a:r>
            <a:r>
              <a:rPr lang="en-IE" sz="2400" kern="100">
                <a:effectLst/>
                <a:latin typeface="+mn-lt"/>
                <a:ea typeface="Calibri"/>
                <a:cs typeface="Calibri"/>
              </a:rPr>
              <a:t>and maybe without having even read what they are about to share.</a:t>
            </a:r>
            <a:r>
              <a:rPr lang="en-IE" sz="2400" kern="100">
                <a:ea typeface="Calibri"/>
                <a:cs typeface="Calibri"/>
              </a:rPr>
              <a:t> Therefore: </a:t>
            </a:r>
            <a:endParaRPr lang="en-IE" sz="2400" kern="100">
              <a:effectLst/>
              <a:latin typeface="+mn-lt"/>
              <a:ea typeface="Calibri"/>
              <a:cs typeface="Calibri"/>
            </a:endParaRPr>
          </a:p>
        </p:txBody>
      </p:sp>
    </p:spTree>
    <p:extLst>
      <p:ext uri="{BB962C8B-B14F-4D97-AF65-F5344CB8AC3E}">
        <p14:creationId xmlns:p14="http://schemas.microsoft.com/office/powerpoint/2010/main" val="74336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A499F-A053-27D9-F972-5E0E34E8346A}"/>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099DD67F-B7B4-810B-1C68-9FAE22CC64B9}"/>
              </a:ext>
            </a:extLst>
          </p:cNvPr>
          <p:cNvSpPr txBox="1"/>
          <p:nvPr/>
        </p:nvSpPr>
        <p:spPr>
          <a:xfrm>
            <a:off x="1015582" y="1588593"/>
            <a:ext cx="11087857"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rgbClr val="FFC000"/>
              </a:solidFill>
              <a:cs typeface="Arial"/>
            </a:endParaRPr>
          </a:p>
          <a:p>
            <a:r>
              <a:rPr lang="en-US" sz="3600" b="1">
                <a:solidFill>
                  <a:srgbClr val="FFC000"/>
                </a:solidFill>
                <a:ea typeface="+mn-lt"/>
                <a:cs typeface="+mn-lt"/>
              </a:rPr>
              <a:t>A very precious thing called…democracy</a:t>
            </a:r>
          </a:p>
          <a:p>
            <a:endParaRPr lang="en-US">
              <a:solidFill>
                <a:srgbClr val="FFC000"/>
              </a:solidFill>
              <a:cs typeface="Arial"/>
            </a:endParaRPr>
          </a:p>
          <a:p>
            <a:r>
              <a:rPr lang="en-US" sz="1400">
                <a:solidFill>
                  <a:srgbClr val="FFC000"/>
                </a:solidFill>
                <a:cs typeface="Arial"/>
              </a:rPr>
              <a:t>The European elections – why vote ?</a:t>
            </a:r>
          </a:p>
          <a:p>
            <a:endParaRPr lang="en-US" sz="1400">
              <a:solidFill>
                <a:srgbClr val="FFC000"/>
              </a:solidFill>
              <a:cs typeface="Arial"/>
            </a:endParaRPr>
          </a:p>
          <a:p>
            <a:r>
              <a:rPr lang="en-US" sz="1400">
                <a:solidFill>
                  <a:srgbClr val="FFC000"/>
                </a:solidFill>
                <a:cs typeface="Arial"/>
              </a:rPr>
              <a:t>How to vote ?</a:t>
            </a:r>
            <a:endParaRPr lang="en-US" sz="1400">
              <a:solidFill>
                <a:srgbClr val="4D4D4D"/>
              </a:solidFill>
              <a:cs typeface="Arial"/>
            </a:endParaRPr>
          </a:p>
          <a:p>
            <a:endParaRPr lang="en-US" sz="1400">
              <a:solidFill>
                <a:srgbClr val="4D4D4D"/>
              </a:solidFill>
              <a:cs typeface="Arial"/>
            </a:endParaRPr>
          </a:p>
          <a:p>
            <a:r>
              <a:rPr lang="en-US" sz="1400">
                <a:solidFill>
                  <a:srgbClr val="FFC000"/>
                </a:solidFill>
                <a:cs typeface="Arial"/>
              </a:rPr>
              <a:t>What and who to vote for ?</a:t>
            </a:r>
            <a:endParaRPr lang="en-US" sz="1400">
              <a:solidFill>
                <a:srgbClr val="4D4D4D"/>
              </a:solidFill>
              <a:cs typeface="Arial"/>
            </a:endParaRPr>
          </a:p>
          <a:p>
            <a:endParaRPr lang="en-US" sz="1400">
              <a:solidFill>
                <a:srgbClr val="4D4D4D"/>
              </a:solidFill>
              <a:cs typeface="Arial"/>
            </a:endParaRPr>
          </a:p>
          <a:p>
            <a:r>
              <a:rPr lang="en-US" sz="1400">
                <a:solidFill>
                  <a:srgbClr val="FFC000"/>
                </a:solidFill>
                <a:cs typeface="Arial"/>
              </a:rPr>
              <a:t>How does the EU ensure free and fair elections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How to counter disinformation and interference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What happens after the elections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How to stay in touch with the EU ?</a:t>
            </a:r>
            <a:endParaRPr lang="en-US" sz="1400">
              <a:solidFill>
                <a:srgbClr val="000000"/>
              </a:solidFill>
              <a:cs typeface="Arial"/>
            </a:endParaRPr>
          </a:p>
          <a:p>
            <a:endParaRPr lang="en-US" sz="1400">
              <a:solidFill>
                <a:srgbClr val="FFC000"/>
              </a:solidFill>
              <a:cs typeface="Arial"/>
            </a:endParaRPr>
          </a:p>
          <a:p>
            <a:endParaRPr lang="en-US">
              <a:solidFill>
                <a:srgbClr val="FFC000"/>
              </a:solidFill>
              <a:cs typeface="Arial"/>
            </a:endParaRPr>
          </a:p>
          <a:p>
            <a:endParaRPr lang="en-US" sz="1400">
              <a:solidFill>
                <a:srgbClr val="FFC000"/>
              </a:solidFill>
              <a:cs typeface="Arial"/>
            </a:endParaRPr>
          </a:p>
          <a:p>
            <a:endParaRPr lang="en-US">
              <a:cs typeface="Arial"/>
            </a:endParaRPr>
          </a:p>
          <a:p>
            <a:endParaRPr lang="en-US">
              <a:cs typeface="Arial"/>
            </a:endParaRPr>
          </a:p>
          <a:p>
            <a:endParaRPr lang="en-US">
              <a:cs typeface="Arial"/>
            </a:endParaRPr>
          </a:p>
        </p:txBody>
      </p:sp>
      <p:pic>
        <p:nvPicPr>
          <p:cNvPr id="7" name="Picture 6">
            <a:extLst>
              <a:ext uri="{FF2B5EF4-FFF2-40B4-BE49-F238E27FC236}">
                <a16:creationId xmlns:a16="http://schemas.microsoft.com/office/drawing/2014/main" id="{1F7FEB5F-DAB1-9E11-9ECB-25CB461AAA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214" y="1941832"/>
            <a:ext cx="387436" cy="396961"/>
          </a:xfrm>
          <a:prstGeom prst="rect">
            <a:avLst/>
          </a:prstGeom>
        </p:spPr>
      </p:pic>
      <p:pic>
        <p:nvPicPr>
          <p:cNvPr id="8" name="Picture 7">
            <a:extLst>
              <a:ext uri="{FF2B5EF4-FFF2-40B4-BE49-F238E27FC236}">
                <a16:creationId xmlns:a16="http://schemas.microsoft.com/office/drawing/2014/main" id="{6C24D8F6-2F25-C1DF-0B2E-909D097D0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2749697"/>
            <a:ext cx="186154" cy="195679"/>
          </a:xfrm>
          <a:prstGeom prst="rect">
            <a:avLst/>
          </a:prstGeom>
        </p:spPr>
      </p:pic>
      <p:pic>
        <p:nvPicPr>
          <p:cNvPr id="9" name="Picture 8">
            <a:extLst>
              <a:ext uri="{FF2B5EF4-FFF2-40B4-BE49-F238E27FC236}">
                <a16:creationId xmlns:a16="http://schemas.microsoft.com/office/drawing/2014/main" id="{4B5FC529-EA7D-084D-252C-34AB8FECDF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4916168"/>
            <a:ext cx="186154" cy="181301"/>
          </a:xfrm>
          <a:prstGeom prst="rect">
            <a:avLst/>
          </a:prstGeom>
        </p:spPr>
      </p:pic>
      <p:pic>
        <p:nvPicPr>
          <p:cNvPr id="10" name="Picture 9">
            <a:extLst>
              <a:ext uri="{FF2B5EF4-FFF2-40B4-BE49-F238E27FC236}">
                <a16:creationId xmlns:a16="http://schemas.microsoft.com/office/drawing/2014/main" id="{1325742E-FACF-26E8-DF2B-0992344C1E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4489510"/>
            <a:ext cx="186154" cy="181301"/>
          </a:xfrm>
          <a:prstGeom prst="rect">
            <a:avLst/>
          </a:prstGeom>
        </p:spPr>
      </p:pic>
      <p:pic>
        <p:nvPicPr>
          <p:cNvPr id="11" name="Picture 10">
            <a:extLst>
              <a:ext uri="{FF2B5EF4-FFF2-40B4-BE49-F238E27FC236}">
                <a16:creationId xmlns:a16="http://schemas.microsoft.com/office/drawing/2014/main" id="{62EC4090-814C-142B-B49D-837FC85598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4052555"/>
            <a:ext cx="186154" cy="195679"/>
          </a:xfrm>
          <a:prstGeom prst="rect">
            <a:avLst/>
          </a:prstGeom>
        </p:spPr>
      </p:pic>
      <p:pic>
        <p:nvPicPr>
          <p:cNvPr id="12" name="Picture 11">
            <a:extLst>
              <a:ext uri="{FF2B5EF4-FFF2-40B4-BE49-F238E27FC236}">
                <a16:creationId xmlns:a16="http://schemas.microsoft.com/office/drawing/2014/main" id="{5648372E-9CAF-898E-4CAB-2C2E220E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3617737"/>
            <a:ext cx="186154" cy="195679"/>
          </a:xfrm>
          <a:prstGeom prst="rect">
            <a:avLst/>
          </a:prstGeom>
        </p:spPr>
      </p:pic>
      <p:pic>
        <p:nvPicPr>
          <p:cNvPr id="13" name="Picture 12">
            <a:extLst>
              <a:ext uri="{FF2B5EF4-FFF2-40B4-BE49-F238E27FC236}">
                <a16:creationId xmlns:a16="http://schemas.microsoft.com/office/drawing/2014/main" id="{DC27056B-FB63-4891-7B09-144A2979FC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3193216"/>
            <a:ext cx="186154" cy="181301"/>
          </a:xfrm>
          <a:prstGeom prst="rect">
            <a:avLst/>
          </a:prstGeom>
        </p:spPr>
      </p:pic>
      <p:pic>
        <p:nvPicPr>
          <p:cNvPr id="14" name="Picture 13">
            <a:extLst>
              <a:ext uri="{FF2B5EF4-FFF2-40B4-BE49-F238E27FC236}">
                <a16:creationId xmlns:a16="http://schemas.microsoft.com/office/drawing/2014/main" id="{3860235F-FB0E-F0D8-E62A-BBF43BA781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5340883"/>
            <a:ext cx="186154" cy="181301"/>
          </a:xfrm>
          <a:prstGeom prst="rect">
            <a:avLst/>
          </a:prstGeom>
        </p:spPr>
      </p:pic>
    </p:spTree>
    <p:extLst>
      <p:ext uri="{BB962C8B-B14F-4D97-AF65-F5344CB8AC3E}">
        <p14:creationId xmlns:p14="http://schemas.microsoft.com/office/powerpoint/2010/main" val="3245789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A499F-A053-27D9-F972-5E0E34E8346A}"/>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099DD67F-B7B4-810B-1C68-9FAE22CC64B9}"/>
              </a:ext>
            </a:extLst>
          </p:cNvPr>
          <p:cNvSpPr txBox="1"/>
          <p:nvPr/>
        </p:nvSpPr>
        <p:spPr>
          <a:xfrm>
            <a:off x="1104142" y="1619006"/>
            <a:ext cx="11130989"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rgbClr val="FFC000"/>
              </a:solidFill>
              <a:cs typeface="Arial"/>
            </a:endParaRPr>
          </a:p>
          <a:p>
            <a:r>
              <a:rPr lang="en-US" sz="1400">
                <a:solidFill>
                  <a:srgbClr val="FFC000"/>
                </a:solidFill>
                <a:ea typeface="+mn-lt"/>
                <a:cs typeface="+mn-lt"/>
              </a:rPr>
              <a:t>A very precious thing called…democracy </a:t>
            </a:r>
          </a:p>
          <a:p>
            <a:endParaRPr lang="en-US" sz="1400">
              <a:solidFill>
                <a:srgbClr val="4D4D4D"/>
              </a:solidFill>
              <a:ea typeface="+mn-lt"/>
              <a:cs typeface="+mn-lt"/>
            </a:endParaRPr>
          </a:p>
          <a:p>
            <a:r>
              <a:rPr lang="en-US" sz="1400">
                <a:solidFill>
                  <a:srgbClr val="FFC000"/>
                </a:solidFill>
                <a:cs typeface="Arial"/>
              </a:rPr>
              <a:t>The European elections – why vote ?</a:t>
            </a:r>
            <a:endParaRPr lang="en-US" sz="1400">
              <a:solidFill>
                <a:srgbClr val="000000"/>
              </a:solidFill>
              <a:cs typeface="Arial"/>
            </a:endParaRPr>
          </a:p>
          <a:p>
            <a:endParaRPr lang="en-US" sz="1400">
              <a:solidFill>
                <a:srgbClr val="FFC000"/>
              </a:solidFill>
              <a:cs typeface="Arial"/>
            </a:endParaRPr>
          </a:p>
          <a:p>
            <a:r>
              <a:rPr lang="en-US" sz="1400">
                <a:solidFill>
                  <a:srgbClr val="FFC000"/>
                </a:solidFill>
                <a:cs typeface="Arial"/>
              </a:rPr>
              <a:t>How to vote ?</a:t>
            </a:r>
            <a:endParaRPr lang="en-US" sz="1400">
              <a:solidFill>
                <a:srgbClr val="4D4D4D"/>
              </a:solidFill>
              <a:cs typeface="Arial"/>
            </a:endParaRPr>
          </a:p>
          <a:p>
            <a:endParaRPr lang="en-US" sz="1400" b="1">
              <a:solidFill>
                <a:srgbClr val="FFC000"/>
              </a:solidFill>
              <a:cs typeface="Arial"/>
            </a:endParaRPr>
          </a:p>
          <a:p>
            <a:r>
              <a:rPr lang="en-US" sz="1400">
                <a:solidFill>
                  <a:srgbClr val="FFC000"/>
                </a:solidFill>
                <a:cs typeface="Arial"/>
              </a:rPr>
              <a:t>What and who to vote for ?</a:t>
            </a:r>
            <a:endParaRPr lang="en-US" sz="1400">
              <a:solidFill>
                <a:srgbClr val="4D4D4D"/>
              </a:solidFill>
              <a:cs typeface="Arial"/>
            </a:endParaRPr>
          </a:p>
          <a:p>
            <a:r>
              <a:rPr lang="en-US" sz="1400">
                <a:solidFill>
                  <a:srgbClr val="4D4D4D"/>
                </a:solidFill>
                <a:cs typeface="Arial"/>
              </a:rPr>
              <a:t>j</a:t>
            </a:r>
          </a:p>
          <a:p>
            <a:r>
              <a:rPr lang="en-US" sz="1400">
                <a:solidFill>
                  <a:srgbClr val="FFC000"/>
                </a:solidFill>
                <a:cs typeface="Arial"/>
              </a:rPr>
              <a:t>How does the EU ensure free and fair elections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How to counter disinformation and interference ?</a:t>
            </a:r>
            <a:endParaRPr lang="en-US" sz="1400">
              <a:solidFill>
                <a:srgbClr val="000000"/>
              </a:solidFill>
              <a:cs typeface="Arial"/>
            </a:endParaRPr>
          </a:p>
          <a:p>
            <a:endParaRPr lang="en-US">
              <a:solidFill>
                <a:srgbClr val="FFC000"/>
              </a:solidFill>
              <a:cs typeface="Arial"/>
            </a:endParaRPr>
          </a:p>
          <a:p>
            <a:r>
              <a:rPr lang="en-US" sz="3600" b="1">
                <a:solidFill>
                  <a:srgbClr val="FFC000"/>
                </a:solidFill>
                <a:cs typeface="Arial"/>
              </a:rPr>
              <a:t>What happens after the elections ?</a:t>
            </a:r>
            <a:endParaRPr lang="en-US" sz="3600" b="1">
              <a:solidFill>
                <a:srgbClr val="000000"/>
              </a:solidFill>
              <a:cs typeface="Arial"/>
            </a:endParaRPr>
          </a:p>
          <a:p>
            <a:endParaRPr lang="en-US">
              <a:solidFill>
                <a:srgbClr val="FFC000"/>
              </a:solidFill>
              <a:cs typeface="Arial"/>
            </a:endParaRPr>
          </a:p>
          <a:p>
            <a:r>
              <a:rPr lang="en-US" sz="1400">
                <a:solidFill>
                  <a:srgbClr val="FFC000"/>
                </a:solidFill>
                <a:cs typeface="Arial"/>
              </a:rPr>
              <a:t>How to stay in touch with the EU ?</a:t>
            </a:r>
            <a:endParaRPr lang="en-US" sz="1400">
              <a:solidFill>
                <a:srgbClr val="000000"/>
              </a:solidFill>
              <a:cs typeface="Arial"/>
            </a:endParaRPr>
          </a:p>
          <a:p>
            <a:endParaRPr lang="en-US">
              <a:solidFill>
                <a:srgbClr val="FFC000"/>
              </a:solidFill>
              <a:cs typeface="Arial"/>
            </a:endParaRPr>
          </a:p>
          <a:p>
            <a:endParaRPr lang="en-US" sz="1400">
              <a:solidFill>
                <a:srgbClr val="FFC000"/>
              </a:solidFill>
              <a:cs typeface="Arial"/>
            </a:endParaRPr>
          </a:p>
          <a:p>
            <a:endParaRPr lang="en-US">
              <a:cs typeface="Arial"/>
            </a:endParaRPr>
          </a:p>
          <a:p>
            <a:endParaRPr lang="en-US">
              <a:cs typeface="Arial"/>
            </a:endParaRPr>
          </a:p>
          <a:p>
            <a:endParaRPr lang="en-US">
              <a:cs typeface="Arial"/>
            </a:endParaRPr>
          </a:p>
        </p:txBody>
      </p:sp>
      <p:pic>
        <p:nvPicPr>
          <p:cNvPr id="7" name="Picture 6">
            <a:extLst>
              <a:ext uri="{FF2B5EF4-FFF2-40B4-BE49-F238E27FC236}">
                <a16:creationId xmlns:a16="http://schemas.microsoft.com/office/drawing/2014/main" id="{1F7FEB5F-DAB1-9E11-9ECB-25CB461AAA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094" y="4671787"/>
            <a:ext cx="387436" cy="396961"/>
          </a:xfrm>
          <a:prstGeom prst="rect">
            <a:avLst/>
          </a:prstGeom>
        </p:spPr>
      </p:pic>
      <p:pic>
        <p:nvPicPr>
          <p:cNvPr id="8" name="Picture 7">
            <a:extLst>
              <a:ext uri="{FF2B5EF4-FFF2-40B4-BE49-F238E27FC236}">
                <a16:creationId xmlns:a16="http://schemas.microsoft.com/office/drawing/2014/main" id="{6C24D8F6-2F25-C1DF-0B2E-909D097D0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1910135"/>
            <a:ext cx="186154" cy="195679"/>
          </a:xfrm>
          <a:prstGeom prst="rect">
            <a:avLst/>
          </a:prstGeom>
        </p:spPr>
      </p:pic>
      <p:pic>
        <p:nvPicPr>
          <p:cNvPr id="9" name="Picture 8">
            <a:extLst>
              <a:ext uri="{FF2B5EF4-FFF2-40B4-BE49-F238E27FC236}">
                <a16:creationId xmlns:a16="http://schemas.microsoft.com/office/drawing/2014/main" id="{4B5FC529-EA7D-084D-252C-34AB8FECDF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2766451"/>
            <a:ext cx="186154" cy="181301"/>
          </a:xfrm>
          <a:prstGeom prst="rect">
            <a:avLst/>
          </a:prstGeom>
        </p:spPr>
      </p:pic>
      <p:pic>
        <p:nvPicPr>
          <p:cNvPr id="10" name="Picture 9">
            <a:extLst>
              <a:ext uri="{FF2B5EF4-FFF2-40B4-BE49-F238E27FC236}">
                <a16:creationId xmlns:a16="http://schemas.microsoft.com/office/drawing/2014/main" id="{1325742E-FACF-26E8-DF2B-0992344C1E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3198384"/>
            <a:ext cx="186154" cy="181301"/>
          </a:xfrm>
          <a:prstGeom prst="rect">
            <a:avLst/>
          </a:prstGeom>
        </p:spPr>
      </p:pic>
      <p:pic>
        <p:nvPicPr>
          <p:cNvPr id="11" name="Picture 10">
            <a:extLst>
              <a:ext uri="{FF2B5EF4-FFF2-40B4-BE49-F238E27FC236}">
                <a16:creationId xmlns:a16="http://schemas.microsoft.com/office/drawing/2014/main" id="{62EC4090-814C-142B-B49D-837FC85598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3620020"/>
            <a:ext cx="186154" cy="195679"/>
          </a:xfrm>
          <a:prstGeom prst="rect">
            <a:avLst/>
          </a:prstGeom>
        </p:spPr>
      </p:pic>
      <p:pic>
        <p:nvPicPr>
          <p:cNvPr id="12" name="Picture 11">
            <a:extLst>
              <a:ext uri="{FF2B5EF4-FFF2-40B4-BE49-F238E27FC236}">
                <a16:creationId xmlns:a16="http://schemas.microsoft.com/office/drawing/2014/main" id="{5648372E-9CAF-898E-4CAB-2C2E220E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5363878"/>
            <a:ext cx="186154" cy="195679"/>
          </a:xfrm>
          <a:prstGeom prst="rect">
            <a:avLst/>
          </a:prstGeom>
        </p:spPr>
      </p:pic>
      <p:pic>
        <p:nvPicPr>
          <p:cNvPr id="13" name="Picture 12">
            <a:extLst>
              <a:ext uri="{FF2B5EF4-FFF2-40B4-BE49-F238E27FC236}">
                <a16:creationId xmlns:a16="http://schemas.microsoft.com/office/drawing/2014/main" id="{DC27056B-FB63-4891-7B09-144A2979FC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4059301"/>
            <a:ext cx="186154" cy="181301"/>
          </a:xfrm>
          <a:prstGeom prst="rect">
            <a:avLst/>
          </a:prstGeom>
        </p:spPr>
      </p:pic>
      <p:pic>
        <p:nvPicPr>
          <p:cNvPr id="14" name="Picture 13">
            <a:extLst>
              <a:ext uri="{FF2B5EF4-FFF2-40B4-BE49-F238E27FC236}">
                <a16:creationId xmlns:a16="http://schemas.microsoft.com/office/drawing/2014/main" id="{3860235F-FB0E-F0D8-E62A-BBF43BA781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2354040"/>
            <a:ext cx="186154" cy="181301"/>
          </a:xfrm>
          <a:prstGeom prst="rect">
            <a:avLst/>
          </a:prstGeom>
        </p:spPr>
      </p:pic>
    </p:spTree>
    <p:extLst>
      <p:ext uri="{BB962C8B-B14F-4D97-AF65-F5344CB8AC3E}">
        <p14:creationId xmlns:p14="http://schemas.microsoft.com/office/powerpoint/2010/main" val="2342309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17A4CD0-6558-572F-F281-91E32F9BA822}"/>
              </a:ext>
            </a:extLst>
          </p:cNvPr>
          <p:cNvSpPr>
            <a:spLocks noGrp="1"/>
          </p:cNvSpPr>
          <p:nvPr>
            <p:ph sz="half" idx="2"/>
          </p:nvPr>
        </p:nvSpPr>
        <p:spPr>
          <a:xfrm>
            <a:off x="4658263" y="1724216"/>
            <a:ext cx="7069143" cy="4021453"/>
          </a:xfrm>
        </p:spPr>
        <p:txBody>
          <a:bodyPr vert="horz" lIns="91440" tIns="45720" rIns="91440" bIns="45720" rtlCol="0" anchor="t">
            <a:noAutofit/>
          </a:bodyPr>
          <a:lstStyle/>
          <a:p>
            <a:pPr marL="285750" indent="-285750">
              <a:spcAft>
                <a:spcPts val="1000"/>
              </a:spcAft>
              <a:buFont typeface="Arial" panose="020B0604020202020204" pitchFamily="34" charset="0"/>
              <a:buChar char="•"/>
            </a:pPr>
            <a:r>
              <a:rPr lang="en-GB" sz="2200" kern="100">
                <a:effectLst/>
                <a:ea typeface="Calibri"/>
                <a:cs typeface="Times New Roman"/>
              </a:rPr>
              <a:t>The elected </a:t>
            </a:r>
            <a:r>
              <a:rPr lang="en-GB" sz="2200" kern="100">
                <a:ea typeface="Calibri"/>
                <a:cs typeface="Times New Roman"/>
              </a:rPr>
              <a:t>MEPs will </a:t>
            </a:r>
            <a:r>
              <a:rPr lang="en-GB" sz="2200" kern="100">
                <a:effectLst/>
                <a:ea typeface="Calibri"/>
                <a:cs typeface="Times New Roman"/>
              </a:rPr>
              <a:t>form </a:t>
            </a:r>
            <a:r>
              <a:rPr lang="en-GB" sz="2200" b="1" kern="100">
                <a:effectLst/>
                <a:ea typeface="Calibri"/>
                <a:cs typeface="Times New Roman"/>
              </a:rPr>
              <a:t>political groups</a:t>
            </a:r>
            <a:r>
              <a:rPr lang="en-GB" sz="2200" kern="100">
                <a:effectLst/>
                <a:ea typeface="Calibri"/>
                <a:cs typeface="Times New Roman"/>
              </a:rPr>
              <a:t>.</a:t>
            </a:r>
            <a:r>
              <a:rPr lang="en-GB" sz="2200" kern="100">
                <a:ea typeface="Calibri"/>
                <a:cs typeface="Times New Roman"/>
              </a:rPr>
              <a:t> </a:t>
            </a:r>
            <a:r>
              <a:rPr lang="en-GB" sz="2200" kern="100">
                <a:effectLst/>
                <a:ea typeface="Calibri"/>
                <a:cs typeface="Times New Roman"/>
              </a:rPr>
              <a:t>At its </a:t>
            </a:r>
            <a:r>
              <a:rPr lang="en-GB" sz="2200" b="1" kern="100">
                <a:effectLst/>
                <a:ea typeface="Calibri"/>
                <a:cs typeface="Times New Roman"/>
              </a:rPr>
              <a:t>first plenary session </a:t>
            </a:r>
            <a:r>
              <a:rPr lang="en-GB" sz="2200" kern="100">
                <a:effectLst/>
                <a:ea typeface="Calibri"/>
                <a:cs typeface="Times New Roman"/>
              </a:rPr>
              <a:t>(mid-July), the new Parliament elects </a:t>
            </a:r>
            <a:r>
              <a:rPr lang="en-GB" sz="2200" b="1" kern="100">
                <a:effectLst/>
                <a:ea typeface="Calibri"/>
                <a:cs typeface="Times New Roman"/>
              </a:rPr>
              <a:t>its President</a:t>
            </a:r>
            <a:r>
              <a:rPr lang="en-GB" sz="2200" kern="100">
                <a:effectLst/>
                <a:ea typeface="Calibri"/>
                <a:cs typeface="Times New Roman"/>
              </a:rPr>
              <a:t>.</a:t>
            </a:r>
            <a:r>
              <a:rPr lang="en-GB" sz="2200" kern="100">
                <a:ea typeface="Calibri"/>
                <a:cs typeface="Times New Roman"/>
              </a:rPr>
              <a:t> </a:t>
            </a:r>
            <a:endParaRPr lang="en-IE" sz="2200" kern="100">
              <a:effectLst/>
              <a:ea typeface="Calibri"/>
              <a:cs typeface="Times New Roman" panose="02020603050405020304" pitchFamily="18" charset="0"/>
            </a:endParaRPr>
          </a:p>
          <a:p>
            <a:pPr marL="285750" indent="-285750">
              <a:spcAft>
                <a:spcPts val="1000"/>
              </a:spcAft>
              <a:buFont typeface="Arial" panose="020B0604020202020204" pitchFamily="34" charset="0"/>
              <a:buChar char="•"/>
            </a:pPr>
            <a:r>
              <a:rPr lang="en-GB" sz="2200" kern="100">
                <a:ea typeface="Calibri"/>
                <a:cs typeface="Times New Roman"/>
              </a:rPr>
              <a:t>The </a:t>
            </a:r>
            <a:r>
              <a:rPr lang="en-GB" sz="2200" b="1" kern="100">
                <a:ea typeface="Calibri"/>
                <a:cs typeface="Times New Roman"/>
              </a:rPr>
              <a:t>European Council</a:t>
            </a:r>
            <a:r>
              <a:rPr lang="en-GB" sz="2200" kern="100">
                <a:ea typeface="Calibri"/>
                <a:cs typeface="Times New Roman"/>
              </a:rPr>
              <a:t> </a:t>
            </a:r>
            <a:r>
              <a:rPr lang="en-GB" sz="2200" b="1" kern="100">
                <a:ea typeface="Calibri"/>
                <a:cs typeface="Times New Roman"/>
              </a:rPr>
              <a:t>proposes a candidate for Commission President</a:t>
            </a:r>
            <a:r>
              <a:rPr lang="en-GB" sz="2200" kern="100">
                <a:ea typeface="Calibri"/>
                <a:cs typeface="Times New Roman"/>
              </a:rPr>
              <a:t>, taking into account the elections and after having held the appropriate consultations.</a:t>
            </a:r>
            <a:endParaRPr lang="en-IE" sz="2200" kern="100">
              <a:ea typeface="Calibri"/>
              <a:cs typeface="Times New Roman"/>
            </a:endParaRPr>
          </a:p>
          <a:p>
            <a:pPr marL="285750" indent="-285750">
              <a:spcAft>
                <a:spcPts val="1000"/>
              </a:spcAft>
              <a:buFont typeface="Arial" panose="020B0604020202020204" pitchFamily="34" charset="0"/>
              <a:buChar char="•"/>
            </a:pPr>
            <a:r>
              <a:rPr lang="en-GB" sz="2200" b="1" kern="100">
                <a:ea typeface="Calibri"/>
                <a:cs typeface="Times New Roman"/>
              </a:rPr>
              <a:t>EP elects </a:t>
            </a:r>
            <a:r>
              <a:rPr lang="en-GB" sz="2200" b="1" kern="100">
                <a:effectLst/>
                <a:ea typeface="Calibri"/>
                <a:cs typeface="Times New Roman"/>
              </a:rPr>
              <a:t>the new </a:t>
            </a:r>
            <a:r>
              <a:rPr lang="en-GB" sz="2200" b="1" kern="100">
                <a:ea typeface="Calibri"/>
                <a:cs typeface="Times New Roman"/>
              </a:rPr>
              <a:t>Commission President.</a:t>
            </a:r>
            <a:endParaRPr lang="en-GB" sz="2200" kern="100">
              <a:ea typeface="Calibri"/>
              <a:cs typeface="Times New Roman"/>
            </a:endParaRPr>
          </a:p>
          <a:p>
            <a:pPr marL="285750" indent="-285750">
              <a:spcAft>
                <a:spcPts val="1000"/>
              </a:spcAft>
              <a:buFont typeface="Arial" panose="020B0604020202020204" pitchFamily="34" charset="0"/>
              <a:buChar char="•"/>
            </a:pPr>
            <a:r>
              <a:rPr lang="en-GB" sz="2200" b="1" kern="100">
                <a:ea typeface="Calibri"/>
                <a:cs typeface="Times New Roman"/>
              </a:rPr>
              <a:t>EP will</a:t>
            </a:r>
            <a:r>
              <a:rPr lang="en-GB" sz="2200" b="1" kern="100">
                <a:effectLst/>
                <a:ea typeface="Calibri"/>
                <a:cs typeface="Times New Roman"/>
              </a:rPr>
              <a:t> examine </a:t>
            </a:r>
            <a:r>
              <a:rPr lang="en-GB" sz="2200" b="1" kern="100">
                <a:ea typeface="Calibri"/>
                <a:cs typeface="Times New Roman"/>
              </a:rPr>
              <a:t>the Commissioners-designate</a:t>
            </a:r>
            <a:r>
              <a:rPr lang="en-GB" sz="2200" b="1" kern="100">
                <a:effectLst/>
                <a:ea typeface="Calibri"/>
                <a:cs typeface="Times New Roman"/>
              </a:rPr>
              <a:t> and approve the new Commission</a:t>
            </a:r>
            <a:r>
              <a:rPr lang="en-GB" sz="2200" kern="100">
                <a:effectLst/>
                <a:ea typeface="Calibri"/>
                <a:cs typeface="Times New Roman"/>
              </a:rPr>
              <a:t>.</a:t>
            </a:r>
            <a:endParaRPr lang="en-IE" sz="2200" kern="100">
              <a:effectLst/>
              <a:ea typeface="Calibri"/>
              <a:cs typeface="Times New Roman"/>
            </a:endParaRPr>
          </a:p>
          <a:p>
            <a:endParaRPr lang="en-IE" sz="2200"/>
          </a:p>
        </p:txBody>
      </p:sp>
      <p:sp>
        <p:nvSpPr>
          <p:cNvPr id="5" name="Title 4">
            <a:extLst>
              <a:ext uri="{FF2B5EF4-FFF2-40B4-BE49-F238E27FC236}">
                <a16:creationId xmlns:a16="http://schemas.microsoft.com/office/drawing/2014/main" id="{048DA624-48D3-FBC5-4B40-1A8946E4B5AB}"/>
              </a:ext>
            </a:extLst>
          </p:cNvPr>
          <p:cNvSpPr>
            <a:spLocks noGrp="1"/>
          </p:cNvSpPr>
          <p:nvPr>
            <p:ph type="title"/>
          </p:nvPr>
        </p:nvSpPr>
        <p:spPr>
          <a:xfrm>
            <a:off x="838200" y="565419"/>
            <a:ext cx="10515600" cy="782357"/>
          </a:xfrm>
        </p:spPr>
        <p:txBody>
          <a:bodyPr/>
          <a:lstStyle/>
          <a:p>
            <a:r>
              <a:rPr lang="en-US" b="1"/>
              <a:t>What happens after the elections ? </a:t>
            </a:r>
            <a:endParaRPr lang="en-IE" b="1"/>
          </a:p>
        </p:txBody>
      </p:sp>
      <p:sp>
        <p:nvSpPr>
          <p:cNvPr id="9" name="TextBox 8">
            <a:extLst>
              <a:ext uri="{FF2B5EF4-FFF2-40B4-BE49-F238E27FC236}">
                <a16:creationId xmlns:a16="http://schemas.microsoft.com/office/drawing/2014/main" id="{F2254C7D-692D-6BE5-5DF9-995776BBFE4B}"/>
              </a:ext>
            </a:extLst>
          </p:cNvPr>
          <p:cNvSpPr txBox="1"/>
          <p:nvPr/>
        </p:nvSpPr>
        <p:spPr>
          <a:xfrm>
            <a:off x="795068" y="6030628"/>
            <a:ext cx="9049020" cy="762773"/>
          </a:xfrm>
          <a:prstGeom prst="rect">
            <a:avLst/>
          </a:prstGeom>
          <a:noFill/>
          <a:ln w="38100">
            <a:solidFill>
              <a:srgbClr val="0070C0"/>
            </a:solidFill>
          </a:ln>
        </p:spPr>
        <p:txBody>
          <a:bodyPr wrap="square" lIns="91440" tIns="45720" rIns="91440" bIns="45720" anchor="t">
            <a:spAutoFit/>
          </a:bodyPr>
          <a:lstStyle/>
          <a:p>
            <a:pPr>
              <a:lnSpc>
                <a:spcPct val="115000"/>
              </a:lnSpc>
              <a:spcAft>
                <a:spcPts val="1000"/>
              </a:spcAft>
            </a:pPr>
            <a:r>
              <a:rPr lang="en-GB" sz="1600" kern="100">
                <a:ea typeface="Calibri"/>
                <a:cs typeface="Times New Roman"/>
              </a:rPr>
              <a:t>Sources</a:t>
            </a:r>
            <a:r>
              <a:rPr lang="en-GB" sz="1600" kern="100">
                <a:effectLst/>
                <a:ea typeface="Calibri"/>
                <a:cs typeface="Times New Roman"/>
              </a:rPr>
              <a:t>:</a:t>
            </a:r>
            <a:r>
              <a:rPr lang="en-GB" sz="1600" kern="100">
                <a:ea typeface="Calibri"/>
                <a:cs typeface="Times New Roman"/>
              </a:rPr>
              <a:t> </a:t>
            </a:r>
            <a:r>
              <a:rPr lang="en-GB" sz="1600" b="1" kern="100">
                <a:solidFill>
                  <a:srgbClr val="1869AC"/>
                </a:solidFill>
                <a:ea typeface="+mn-lt"/>
                <a:cs typeface="+mn-lt"/>
                <a:hlinkClick r:id="rId3">
                  <a:extLst>
                    <a:ext uri="{A12FA001-AC4F-418D-AE19-62706E023703}">
                      <ahyp:hlinkClr xmlns:ahyp="http://schemas.microsoft.com/office/drawing/2018/hyperlinkcolor" val="tx"/>
                    </a:ext>
                  </a:extLst>
                </a:hlinkClick>
              </a:rPr>
              <a:t>Elections and appointments - institutions | European Union (europa.eu)</a:t>
            </a:r>
            <a:endParaRPr lang="en-GB" sz="1600" b="1">
              <a:solidFill>
                <a:srgbClr val="1869AC"/>
              </a:solidFill>
              <a:cs typeface="Arial"/>
            </a:endParaRPr>
          </a:p>
          <a:p>
            <a:pPr>
              <a:lnSpc>
                <a:spcPct val="114999"/>
              </a:lnSpc>
              <a:spcAft>
                <a:spcPts val="1000"/>
              </a:spcAft>
            </a:pPr>
            <a:r>
              <a:rPr lang="en-GB" sz="1600" b="1" u="sng" kern="100">
                <a:solidFill>
                  <a:srgbClr val="0000FF"/>
                </a:solidFill>
                <a:effectLst/>
                <a:ea typeface="Calibri"/>
                <a:cs typeface="Times New Roman"/>
                <a:hlinkClick r:id="rId4"/>
              </a:rPr>
              <a:t>After the European elections | News | European Parliament (europa.eu</a:t>
            </a:r>
            <a:r>
              <a:rPr lang="en-GB" sz="1600" u="sng" kern="100">
                <a:solidFill>
                  <a:srgbClr val="0000FF"/>
                </a:solidFill>
                <a:effectLst/>
                <a:ea typeface="Calibri"/>
                <a:cs typeface="Times New Roman"/>
                <a:hlinkClick r:id="rId4"/>
              </a:rPr>
              <a:t>)</a:t>
            </a:r>
            <a:endParaRPr lang="en-GB" sz="1600" u="sng" kern="100">
              <a:solidFill>
                <a:srgbClr val="0000FF"/>
              </a:solidFill>
              <a:effectLst/>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35F3448C-2599-B7C2-4668-F85DE8FE03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200" y="1724216"/>
            <a:ext cx="3603171" cy="3603171"/>
          </a:xfrm>
          <a:prstGeom prst="rect">
            <a:avLst/>
          </a:prstGeom>
        </p:spPr>
      </p:pic>
    </p:spTree>
    <p:extLst>
      <p:ext uri="{BB962C8B-B14F-4D97-AF65-F5344CB8AC3E}">
        <p14:creationId xmlns:p14="http://schemas.microsoft.com/office/powerpoint/2010/main" val="904192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450C4-5275-0F96-8E16-EA5813B5B27B}"/>
              </a:ext>
            </a:extLst>
          </p:cNvPr>
          <p:cNvSpPr>
            <a:spLocks noGrp="1"/>
          </p:cNvSpPr>
          <p:nvPr>
            <p:ph sz="half" idx="2"/>
          </p:nvPr>
        </p:nvSpPr>
        <p:spPr>
          <a:xfrm>
            <a:off x="6096001" y="2259105"/>
            <a:ext cx="5752813" cy="4220911"/>
          </a:xfrm>
        </p:spPr>
        <p:txBody>
          <a:bodyPr vert="horz" lIns="91440" tIns="45720" rIns="91440" bIns="45720" rtlCol="0" anchor="t">
            <a:noAutofit/>
          </a:bodyPr>
          <a:lstStyle/>
          <a:p>
            <a:pPr marL="285750" indent="-285750">
              <a:spcAft>
                <a:spcPts val="1000"/>
              </a:spcAft>
              <a:buFont typeface="Arial" panose="020B0604020202020204" pitchFamily="34" charset="0"/>
              <a:buChar char="•"/>
            </a:pPr>
            <a:r>
              <a:rPr lang="en-GB" sz="2000" b="1" kern="100">
                <a:solidFill>
                  <a:schemeClr val="tx1">
                    <a:lumMod val="50000"/>
                  </a:schemeClr>
                </a:solidFill>
                <a:ea typeface="Calibri"/>
                <a:cs typeface="Times New Roman"/>
              </a:rPr>
              <a:t>the</a:t>
            </a:r>
            <a:r>
              <a:rPr lang="en-GB" sz="2000" b="1" kern="100">
                <a:solidFill>
                  <a:schemeClr val="tx1">
                    <a:lumMod val="50000"/>
                  </a:schemeClr>
                </a:solidFill>
                <a:effectLst/>
                <a:ea typeface="Calibri"/>
                <a:cs typeface="Times New Roman"/>
              </a:rPr>
              <a:t> new Citizens’ Engagement Platform</a:t>
            </a:r>
            <a:r>
              <a:rPr lang="en-GB" sz="2000" kern="100">
                <a:solidFill>
                  <a:schemeClr val="tx1">
                    <a:lumMod val="50000"/>
                  </a:schemeClr>
                </a:solidFill>
                <a:effectLst/>
                <a:ea typeface="Calibri"/>
                <a:cs typeface="Times New Roman"/>
              </a:rPr>
              <a:t>,</a:t>
            </a:r>
          </a:p>
          <a:p>
            <a:pPr marL="285750" indent="-285750">
              <a:spcAft>
                <a:spcPts val="1000"/>
              </a:spcAft>
              <a:buFont typeface="Arial" panose="020B0604020202020204" pitchFamily="34" charset="0"/>
              <a:buChar char="•"/>
            </a:pPr>
            <a:r>
              <a:rPr lang="en-GB" sz="2000" b="1" kern="100">
                <a:solidFill>
                  <a:schemeClr val="tx1">
                    <a:lumMod val="50000"/>
                  </a:schemeClr>
                </a:solidFill>
                <a:effectLst/>
                <a:ea typeface="Calibri"/>
                <a:cs typeface="Times New Roman"/>
              </a:rPr>
              <a:t>European Citizens' Panels</a:t>
            </a:r>
            <a:r>
              <a:rPr lang="en-GB" sz="2000" kern="100">
                <a:solidFill>
                  <a:schemeClr val="tx1">
                    <a:lumMod val="50000"/>
                  </a:schemeClr>
                </a:solidFill>
                <a:effectLst/>
                <a:ea typeface="Calibri"/>
                <a:cs typeface="Times New Roman"/>
              </a:rPr>
              <a:t>, which fully embed citizens (including young people) in the EU’s policy-making process,</a:t>
            </a:r>
          </a:p>
          <a:p>
            <a:pPr marL="285750" indent="-285750">
              <a:spcAft>
                <a:spcPts val="1000"/>
              </a:spcAft>
              <a:buFont typeface="Arial" panose="020B0604020202020204" pitchFamily="34" charset="0"/>
              <a:buChar char="•"/>
            </a:pPr>
            <a:r>
              <a:rPr lang="en-GB" sz="2000" b="1" kern="100">
                <a:solidFill>
                  <a:schemeClr val="tx1">
                    <a:lumMod val="50000"/>
                  </a:schemeClr>
                </a:solidFill>
                <a:ea typeface="Calibri"/>
                <a:cs typeface="Times New Roman"/>
              </a:rPr>
              <a:t>Public Consultations and feedback</a:t>
            </a:r>
            <a:r>
              <a:rPr lang="en-GB" sz="2000" kern="100">
                <a:solidFill>
                  <a:schemeClr val="tx1">
                    <a:lumMod val="50000"/>
                  </a:schemeClr>
                </a:solidFill>
                <a:ea typeface="Calibri"/>
                <a:cs typeface="Times New Roman"/>
              </a:rPr>
              <a:t>,</a:t>
            </a:r>
            <a:r>
              <a:rPr lang="en-IE" sz="2000" b="1" i="0">
                <a:solidFill>
                  <a:schemeClr val="tx1">
                    <a:lumMod val="50000"/>
                  </a:schemeClr>
                </a:solidFill>
                <a:effectLst/>
                <a:cs typeface="arial"/>
              </a:rPr>
              <a:t> </a:t>
            </a:r>
            <a:endParaRPr lang="en-GB" sz="2000" b="1" kern="100">
              <a:solidFill>
                <a:schemeClr val="tx1">
                  <a:lumMod val="50000"/>
                </a:schemeClr>
              </a:solidFill>
              <a:effectLst/>
              <a:ea typeface="Calibri" panose="020F0502020204030204" pitchFamily="34" charset="0"/>
              <a:cs typeface="arial"/>
            </a:endParaRPr>
          </a:p>
          <a:p>
            <a:pPr marL="285750" indent="-285750">
              <a:spcAft>
                <a:spcPts val="1000"/>
              </a:spcAft>
              <a:buFont typeface="Arial" panose="020B0604020202020204" pitchFamily="34" charset="0"/>
              <a:buChar char="•"/>
            </a:pPr>
            <a:r>
              <a:rPr lang="en-GB" sz="2000" b="1" kern="100">
                <a:solidFill>
                  <a:schemeClr val="tx1">
                    <a:lumMod val="50000"/>
                  </a:schemeClr>
                </a:solidFill>
                <a:effectLst/>
                <a:ea typeface="Calibri"/>
                <a:cs typeface="Times New Roman"/>
              </a:rPr>
              <a:t>European Citizens’ Initiative</a:t>
            </a:r>
            <a:r>
              <a:rPr lang="en-GB" sz="2000" kern="100">
                <a:solidFill>
                  <a:schemeClr val="tx1">
                    <a:lumMod val="50000"/>
                  </a:schemeClr>
                </a:solidFill>
                <a:effectLst/>
                <a:ea typeface="Calibri"/>
                <a:cs typeface="Times New Roman"/>
              </a:rPr>
              <a:t>,</a:t>
            </a:r>
          </a:p>
          <a:p>
            <a:pPr marL="285750" indent="-285750">
              <a:spcAft>
                <a:spcPts val="1000"/>
              </a:spcAft>
              <a:buFont typeface="Arial" panose="020B0604020202020204" pitchFamily="34" charset="0"/>
              <a:buChar char="•"/>
            </a:pPr>
            <a:r>
              <a:rPr lang="en-GB" sz="2000" b="1" kern="100">
                <a:solidFill>
                  <a:schemeClr val="tx1">
                    <a:lumMod val="50000"/>
                  </a:schemeClr>
                </a:solidFill>
                <a:ea typeface="Calibri"/>
                <a:cs typeface="Times New Roman"/>
              </a:rPr>
              <a:t>Youth</a:t>
            </a:r>
            <a:r>
              <a:rPr lang="en-GB" sz="2000" kern="100">
                <a:solidFill>
                  <a:schemeClr val="tx1">
                    <a:lumMod val="50000"/>
                  </a:schemeClr>
                </a:solidFill>
                <a:effectLst/>
                <a:ea typeface="Calibri"/>
                <a:cs typeface="Times New Roman"/>
              </a:rPr>
              <a:t> </a:t>
            </a:r>
            <a:r>
              <a:rPr lang="en-GB" sz="2000" kern="100">
                <a:solidFill>
                  <a:schemeClr val="tx1">
                    <a:lumMod val="50000"/>
                  </a:schemeClr>
                </a:solidFill>
                <a:ea typeface="Calibri"/>
                <a:cs typeface="Times New Roman"/>
              </a:rPr>
              <a:t>dialogues</a:t>
            </a:r>
            <a:r>
              <a:rPr lang="en-GB" sz="2000" kern="100">
                <a:solidFill>
                  <a:schemeClr val="tx1">
                    <a:lumMod val="50000"/>
                  </a:schemeClr>
                </a:solidFill>
                <a:effectLst/>
                <a:ea typeface="Calibri"/>
                <a:cs typeface="Times New Roman"/>
              </a:rPr>
              <a:t>, the European Youth Week, the European Youth Event, education and youth programmes, </a:t>
            </a:r>
            <a:r>
              <a:rPr lang="en-GB" sz="2000" kern="100">
                <a:solidFill>
                  <a:schemeClr val="tx1">
                    <a:lumMod val="50000"/>
                  </a:schemeClr>
                </a:solidFill>
                <a:ea typeface="Calibri"/>
                <a:cs typeface="Times New Roman"/>
              </a:rPr>
              <a:t>etc.</a:t>
            </a:r>
            <a:endParaRPr lang="en-IE" sz="2000" kern="100">
              <a:solidFill>
                <a:schemeClr val="tx1">
                  <a:lumMod val="50000"/>
                </a:schemeClr>
              </a:solidFill>
              <a:effectLst/>
              <a:ea typeface="Calibri"/>
              <a:cs typeface="Times New Roman"/>
            </a:endParaRPr>
          </a:p>
          <a:p>
            <a:pPr marL="285750" indent="-285750">
              <a:spcAft>
                <a:spcPts val="1000"/>
              </a:spcAft>
              <a:buChar char="•"/>
            </a:pPr>
            <a:r>
              <a:rPr lang="en-GB" sz="2000" kern="100">
                <a:solidFill>
                  <a:schemeClr val="tx1">
                    <a:lumMod val="50000"/>
                  </a:schemeClr>
                </a:solidFill>
                <a:ea typeface="Calibri"/>
                <a:cs typeface="Times New Roman"/>
              </a:rPr>
              <a:t>manifold </a:t>
            </a:r>
            <a:r>
              <a:rPr lang="en-GB" sz="2000" b="1" kern="100">
                <a:solidFill>
                  <a:schemeClr val="tx1">
                    <a:lumMod val="50000"/>
                  </a:schemeClr>
                </a:solidFill>
                <a:ea typeface="Calibri"/>
                <a:cs typeface="Times New Roman"/>
              </a:rPr>
              <a:t>activities in member states</a:t>
            </a:r>
          </a:p>
          <a:p>
            <a:pPr>
              <a:spcAft>
                <a:spcPts val="1000"/>
              </a:spcAft>
            </a:pPr>
            <a:endParaRPr lang="en-GB" sz="2000" kern="100">
              <a:solidFill>
                <a:schemeClr val="tx1">
                  <a:lumMod val="50000"/>
                </a:schemeClr>
              </a:solidFill>
              <a:ea typeface="Calibri"/>
              <a:cs typeface="Times New Roman"/>
            </a:endParaRPr>
          </a:p>
          <a:p>
            <a:endParaRPr lang="en-IE" sz="2000">
              <a:solidFill>
                <a:schemeClr val="tx1">
                  <a:lumMod val="50000"/>
                </a:schemeClr>
              </a:solidFill>
              <a:cs typeface="Arial"/>
            </a:endParaRPr>
          </a:p>
        </p:txBody>
      </p:sp>
      <p:sp>
        <p:nvSpPr>
          <p:cNvPr id="5" name="Title 4">
            <a:extLst>
              <a:ext uri="{FF2B5EF4-FFF2-40B4-BE49-F238E27FC236}">
                <a16:creationId xmlns:a16="http://schemas.microsoft.com/office/drawing/2014/main" id="{56AE6FA3-998B-9A43-94B5-4982C4E0BB40}"/>
              </a:ext>
            </a:extLst>
          </p:cNvPr>
          <p:cNvSpPr>
            <a:spLocks noGrp="1"/>
          </p:cNvSpPr>
          <p:nvPr>
            <p:ph type="title"/>
          </p:nvPr>
        </p:nvSpPr>
        <p:spPr>
          <a:xfrm>
            <a:off x="838200" y="635094"/>
            <a:ext cx="10515600" cy="782357"/>
          </a:xfrm>
        </p:spPr>
        <p:txBody>
          <a:bodyPr/>
          <a:lstStyle/>
          <a:p>
            <a:r>
              <a:rPr lang="en-US" b="1"/>
              <a:t>How does the EU engage with citizens between elections?</a:t>
            </a:r>
            <a:endParaRPr lang="en-US" b="1">
              <a:cs typeface="Arial"/>
            </a:endParaRPr>
          </a:p>
        </p:txBody>
      </p:sp>
      <p:sp>
        <p:nvSpPr>
          <p:cNvPr id="11" name="TextBox 10">
            <a:extLst>
              <a:ext uri="{FF2B5EF4-FFF2-40B4-BE49-F238E27FC236}">
                <a16:creationId xmlns:a16="http://schemas.microsoft.com/office/drawing/2014/main" id="{0B691FED-466B-5ED1-8015-EC70D30BFB44}"/>
              </a:ext>
            </a:extLst>
          </p:cNvPr>
          <p:cNvSpPr txBox="1"/>
          <p:nvPr/>
        </p:nvSpPr>
        <p:spPr>
          <a:xfrm>
            <a:off x="838200" y="6165540"/>
            <a:ext cx="8991600" cy="351378"/>
          </a:xfrm>
          <a:prstGeom prst="rect">
            <a:avLst/>
          </a:prstGeom>
          <a:noFill/>
          <a:ln w="38100">
            <a:solidFill>
              <a:srgbClr val="0070C0"/>
            </a:solidFill>
          </a:ln>
        </p:spPr>
        <p:txBody>
          <a:bodyPr wrap="square">
            <a:spAutoFit/>
          </a:bodyPr>
          <a:lstStyle/>
          <a:p>
            <a:pPr>
              <a:lnSpc>
                <a:spcPct val="115000"/>
              </a:lnSpc>
              <a:spcAft>
                <a:spcPts val="1000"/>
              </a:spcAft>
            </a:pPr>
            <a:r>
              <a:rPr lang="en-GB" sz="1600" kern="100">
                <a:effectLst/>
                <a:ea typeface="Calibri" panose="020F0502020204030204" pitchFamily="34" charset="0"/>
                <a:cs typeface="Times New Roman" panose="02020603050405020304" pitchFamily="18" charset="0"/>
              </a:rPr>
              <a:t>Sources: </a:t>
            </a:r>
            <a:r>
              <a:rPr lang="en-GB" sz="1600" b="1" u="sng" kern="100">
                <a:solidFill>
                  <a:srgbClr val="0000FF"/>
                </a:solidFill>
                <a:effectLst/>
                <a:ea typeface="Calibri" panose="020F0502020204030204" pitchFamily="34" charset="0"/>
                <a:cs typeface="Times New Roman" panose="02020603050405020304" pitchFamily="18" charset="0"/>
                <a:hlinkClick r:id="rId3"/>
              </a:rPr>
              <a:t>Citizens’ Engagement Platform</a:t>
            </a:r>
            <a:r>
              <a:rPr lang="en-GB" sz="1600" b="1" kern="100">
                <a:effectLst/>
                <a:ea typeface="Calibri" panose="020F0502020204030204" pitchFamily="34" charset="0"/>
                <a:cs typeface="Times New Roman" panose="02020603050405020304" pitchFamily="18" charset="0"/>
              </a:rPr>
              <a:t> </a:t>
            </a:r>
            <a:r>
              <a:rPr lang="en-GB" sz="1600" kern="100">
                <a:effectLst/>
                <a:ea typeface="Calibri" panose="020F0502020204030204" pitchFamily="34" charset="0"/>
                <a:cs typeface="Times New Roman" panose="02020603050405020304" pitchFamily="18" charset="0"/>
              </a:rPr>
              <a:t>and </a:t>
            </a:r>
            <a:r>
              <a:rPr lang="en-GB" sz="1600" b="1" u="sng" kern="100">
                <a:solidFill>
                  <a:srgbClr val="0000FF"/>
                </a:solidFill>
                <a:effectLst/>
                <a:ea typeface="Calibri" panose="020F0502020204030204" pitchFamily="34" charset="0"/>
                <a:cs typeface="Times New Roman" panose="02020603050405020304" pitchFamily="18" charset="0"/>
                <a:hlinkClick r:id="rId4"/>
              </a:rPr>
              <a:t>European Youth Portal</a:t>
            </a:r>
            <a:endParaRPr lang="en-IE" sz="1600" b="1" kern="100">
              <a:effectLst/>
              <a:ea typeface="Calibri" panose="020F0502020204030204" pitchFamily="34" charset="0"/>
              <a:cs typeface="Times New Roman" panose="02020603050405020304" pitchFamily="18" charset="0"/>
            </a:endParaRPr>
          </a:p>
        </p:txBody>
      </p:sp>
      <p:pic>
        <p:nvPicPr>
          <p:cNvPr id="6" name="Picture 5" descr="A group of people in front of a large screen&#10;&#10;Description automatically generated">
            <a:extLst>
              <a:ext uri="{FF2B5EF4-FFF2-40B4-BE49-F238E27FC236}">
                <a16:creationId xmlns:a16="http://schemas.microsoft.com/office/drawing/2014/main" id="{050950EE-68C1-8796-03A3-FA2CF4C39F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9971" y="2259105"/>
            <a:ext cx="5028142" cy="3302302"/>
          </a:xfrm>
          <a:prstGeom prst="rect">
            <a:avLst/>
          </a:prstGeom>
        </p:spPr>
      </p:pic>
      <p:sp>
        <p:nvSpPr>
          <p:cNvPr id="7" name="TextBox 6">
            <a:extLst>
              <a:ext uri="{FF2B5EF4-FFF2-40B4-BE49-F238E27FC236}">
                <a16:creationId xmlns:a16="http://schemas.microsoft.com/office/drawing/2014/main" id="{8D76F955-F24B-83B5-B96B-197058E0F732}"/>
              </a:ext>
            </a:extLst>
          </p:cNvPr>
          <p:cNvSpPr txBox="1"/>
          <p:nvPr/>
        </p:nvSpPr>
        <p:spPr>
          <a:xfrm>
            <a:off x="856796" y="1570046"/>
            <a:ext cx="10676467" cy="416204"/>
          </a:xfrm>
          <a:prstGeom prst="rect">
            <a:avLst/>
          </a:prstGeom>
          <a:noFill/>
        </p:spPr>
        <p:txBody>
          <a:bodyPr wrap="square" lIns="91440" tIns="45720" rIns="91440" bIns="45720" anchor="t">
            <a:spAutoFit/>
          </a:bodyPr>
          <a:lstStyle/>
          <a:p>
            <a:pPr>
              <a:lnSpc>
                <a:spcPct val="115000"/>
              </a:lnSpc>
              <a:spcAft>
                <a:spcPts val="1000"/>
              </a:spcAft>
            </a:pPr>
            <a:r>
              <a:rPr lang="en-GB" sz="2000" kern="100">
                <a:effectLst/>
                <a:ea typeface="Calibri" panose="020F0502020204030204" pitchFamily="34" charset="0"/>
                <a:cs typeface="Times New Roman"/>
              </a:rPr>
              <a:t>Europe delivers </a:t>
            </a:r>
            <a:r>
              <a:rPr lang="en-GB" sz="2000" b="1" kern="100">
                <a:effectLst/>
                <a:ea typeface="Calibri" panose="020F0502020204030204" pitchFamily="34" charset="0"/>
                <a:cs typeface="Times New Roman"/>
              </a:rPr>
              <a:t>policies </a:t>
            </a:r>
            <a:r>
              <a:rPr lang="en-GB" sz="2000" b="1" i="1" kern="100">
                <a:effectLst/>
                <a:ea typeface="Calibri" panose="020F0502020204030204" pitchFamily="34" charset="0"/>
                <a:cs typeface="Times New Roman"/>
              </a:rPr>
              <a:t>for</a:t>
            </a:r>
            <a:r>
              <a:rPr lang="en-GB" sz="2000" b="1" kern="100">
                <a:effectLst/>
                <a:ea typeface="Calibri" panose="020F0502020204030204" pitchFamily="34" charset="0"/>
                <a:cs typeface="Times New Roman"/>
              </a:rPr>
              <a:t> and </a:t>
            </a:r>
            <a:r>
              <a:rPr lang="en-GB" sz="2000" b="1" i="1" kern="100">
                <a:effectLst/>
                <a:ea typeface="Calibri" panose="020F0502020204030204" pitchFamily="34" charset="0"/>
                <a:cs typeface="Times New Roman"/>
              </a:rPr>
              <a:t>with</a:t>
            </a:r>
            <a:r>
              <a:rPr lang="en-GB" sz="2000" b="1" kern="100">
                <a:effectLst/>
                <a:ea typeface="Calibri" panose="020F0502020204030204" pitchFamily="34" charset="0"/>
                <a:cs typeface="Times New Roman"/>
              </a:rPr>
              <a:t> citizens</a:t>
            </a:r>
            <a:r>
              <a:rPr lang="en-GB" sz="2000" kern="100">
                <a:effectLst/>
                <a:ea typeface="Calibri" panose="020F0502020204030204" pitchFamily="34" charset="0"/>
                <a:cs typeface="Times New Roman"/>
              </a:rPr>
              <a:t>. e.g. through:</a:t>
            </a:r>
            <a:r>
              <a:rPr lang="en-GB" sz="2000" kern="100">
                <a:ea typeface="Calibri" panose="020F0502020204030204" pitchFamily="34" charset="0"/>
                <a:cs typeface="Times New Roman"/>
              </a:rPr>
              <a:t> </a:t>
            </a:r>
            <a:endParaRPr lang="en-GB" sz="2000" kern="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0476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A499F-A053-27D9-F972-5E0E34E8346A}"/>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099DD67F-B7B4-810B-1C68-9FAE22CC64B9}"/>
              </a:ext>
            </a:extLst>
          </p:cNvPr>
          <p:cNvSpPr txBox="1"/>
          <p:nvPr/>
        </p:nvSpPr>
        <p:spPr>
          <a:xfrm>
            <a:off x="1104142" y="1619006"/>
            <a:ext cx="11130989"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rgbClr val="FFC000"/>
              </a:solidFill>
              <a:cs typeface="Arial"/>
            </a:endParaRPr>
          </a:p>
          <a:p>
            <a:r>
              <a:rPr lang="en-US" sz="1400">
                <a:solidFill>
                  <a:srgbClr val="FFC000"/>
                </a:solidFill>
                <a:ea typeface="+mn-lt"/>
                <a:cs typeface="+mn-lt"/>
              </a:rPr>
              <a:t>A very precious thing called…democracy </a:t>
            </a:r>
          </a:p>
          <a:p>
            <a:endParaRPr lang="en-US" sz="1400">
              <a:solidFill>
                <a:srgbClr val="4D4D4D"/>
              </a:solidFill>
              <a:ea typeface="+mn-lt"/>
              <a:cs typeface="+mn-lt"/>
            </a:endParaRPr>
          </a:p>
          <a:p>
            <a:r>
              <a:rPr lang="en-US" sz="1400">
                <a:solidFill>
                  <a:srgbClr val="FFC000"/>
                </a:solidFill>
                <a:cs typeface="Arial"/>
              </a:rPr>
              <a:t>The European elections – why vote ?</a:t>
            </a:r>
            <a:endParaRPr lang="en-US" sz="1400">
              <a:solidFill>
                <a:srgbClr val="000000"/>
              </a:solidFill>
              <a:cs typeface="Arial"/>
            </a:endParaRPr>
          </a:p>
          <a:p>
            <a:endParaRPr lang="en-US" sz="1400">
              <a:solidFill>
                <a:srgbClr val="FFC000"/>
              </a:solidFill>
              <a:cs typeface="Arial"/>
            </a:endParaRPr>
          </a:p>
          <a:p>
            <a:r>
              <a:rPr lang="en-US" sz="1400">
                <a:solidFill>
                  <a:srgbClr val="FFC000"/>
                </a:solidFill>
                <a:cs typeface="Arial"/>
              </a:rPr>
              <a:t>How to vote ?</a:t>
            </a:r>
            <a:endParaRPr lang="en-US" sz="1400">
              <a:solidFill>
                <a:srgbClr val="4D4D4D"/>
              </a:solidFill>
              <a:cs typeface="Arial"/>
            </a:endParaRPr>
          </a:p>
          <a:p>
            <a:endParaRPr lang="en-US" sz="1400" b="1">
              <a:solidFill>
                <a:srgbClr val="FFC000"/>
              </a:solidFill>
              <a:cs typeface="Arial"/>
            </a:endParaRPr>
          </a:p>
          <a:p>
            <a:r>
              <a:rPr lang="en-US" sz="1400">
                <a:solidFill>
                  <a:srgbClr val="FFC000"/>
                </a:solidFill>
                <a:cs typeface="Arial"/>
              </a:rPr>
              <a:t>What and who to vote for ?</a:t>
            </a:r>
            <a:endParaRPr lang="en-US" sz="1400">
              <a:solidFill>
                <a:srgbClr val="4D4D4D"/>
              </a:solidFill>
              <a:cs typeface="Arial"/>
            </a:endParaRPr>
          </a:p>
          <a:p>
            <a:r>
              <a:rPr lang="en-US" sz="1400">
                <a:solidFill>
                  <a:srgbClr val="4D4D4D"/>
                </a:solidFill>
                <a:cs typeface="Arial"/>
              </a:rPr>
              <a:t>j</a:t>
            </a:r>
            <a:endParaRPr lang="en-US">
              <a:solidFill>
                <a:srgbClr val="4D4D4D"/>
              </a:solidFill>
              <a:cs typeface="Arial"/>
            </a:endParaRPr>
          </a:p>
          <a:p>
            <a:r>
              <a:rPr lang="en-US" sz="1400">
                <a:solidFill>
                  <a:srgbClr val="FFC000"/>
                </a:solidFill>
                <a:cs typeface="Arial"/>
              </a:rPr>
              <a:t>How does the EU ensure free and fair elections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How to counter disinformation and interference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What happens after the elections ?</a:t>
            </a:r>
            <a:endParaRPr lang="en-US" sz="1400">
              <a:solidFill>
                <a:srgbClr val="000000"/>
              </a:solidFill>
              <a:cs typeface="Arial"/>
            </a:endParaRPr>
          </a:p>
          <a:p>
            <a:endParaRPr lang="en-US">
              <a:solidFill>
                <a:srgbClr val="4D4D4D"/>
              </a:solidFill>
              <a:cs typeface="Arial"/>
            </a:endParaRPr>
          </a:p>
          <a:p>
            <a:r>
              <a:rPr lang="en-US" sz="3600" b="1">
                <a:solidFill>
                  <a:srgbClr val="FFC000"/>
                </a:solidFill>
                <a:cs typeface="Arial"/>
              </a:rPr>
              <a:t>How to stay in touch with the EU ?</a:t>
            </a:r>
            <a:endParaRPr lang="en-US" sz="3600" b="1">
              <a:solidFill>
                <a:srgbClr val="000000"/>
              </a:solidFill>
              <a:cs typeface="Arial"/>
            </a:endParaRPr>
          </a:p>
          <a:p>
            <a:endParaRPr lang="en-US" sz="3600" b="1">
              <a:solidFill>
                <a:srgbClr val="FFC000"/>
              </a:solidFill>
              <a:cs typeface="Arial"/>
            </a:endParaRPr>
          </a:p>
          <a:p>
            <a:endParaRPr lang="en-US">
              <a:solidFill>
                <a:srgbClr val="FFC000"/>
              </a:solidFill>
              <a:cs typeface="Arial"/>
            </a:endParaRPr>
          </a:p>
          <a:p>
            <a:endParaRPr lang="en-US" sz="1400">
              <a:solidFill>
                <a:srgbClr val="FFC000"/>
              </a:solidFill>
              <a:cs typeface="Arial"/>
            </a:endParaRPr>
          </a:p>
          <a:p>
            <a:endParaRPr lang="en-US">
              <a:cs typeface="Arial"/>
            </a:endParaRPr>
          </a:p>
          <a:p>
            <a:endParaRPr lang="en-US">
              <a:cs typeface="Arial"/>
            </a:endParaRPr>
          </a:p>
          <a:p>
            <a:endParaRPr lang="en-US">
              <a:cs typeface="Arial"/>
            </a:endParaRPr>
          </a:p>
        </p:txBody>
      </p:sp>
      <p:pic>
        <p:nvPicPr>
          <p:cNvPr id="7" name="Picture 6">
            <a:extLst>
              <a:ext uri="{FF2B5EF4-FFF2-40B4-BE49-F238E27FC236}">
                <a16:creationId xmlns:a16="http://schemas.microsoft.com/office/drawing/2014/main" id="{1F7FEB5F-DAB1-9E11-9ECB-25CB461AAA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214" y="5141178"/>
            <a:ext cx="387436" cy="396961"/>
          </a:xfrm>
          <a:prstGeom prst="rect">
            <a:avLst/>
          </a:prstGeom>
        </p:spPr>
      </p:pic>
      <p:pic>
        <p:nvPicPr>
          <p:cNvPr id="8" name="Picture 7">
            <a:extLst>
              <a:ext uri="{FF2B5EF4-FFF2-40B4-BE49-F238E27FC236}">
                <a16:creationId xmlns:a16="http://schemas.microsoft.com/office/drawing/2014/main" id="{6C24D8F6-2F25-C1DF-0B2E-909D097D0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1910135"/>
            <a:ext cx="186154" cy="195679"/>
          </a:xfrm>
          <a:prstGeom prst="rect">
            <a:avLst/>
          </a:prstGeom>
        </p:spPr>
      </p:pic>
      <p:pic>
        <p:nvPicPr>
          <p:cNvPr id="9" name="Picture 8">
            <a:extLst>
              <a:ext uri="{FF2B5EF4-FFF2-40B4-BE49-F238E27FC236}">
                <a16:creationId xmlns:a16="http://schemas.microsoft.com/office/drawing/2014/main" id="{4B5FC529-EA7D-084D-252C-34AB8FECDF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3" y="2766451"/>
            <a:ext cx="186154" cy="181301"/>
          </a:xfrm>
          <a:prstGeom prst="rect">
            <a:avLst/>
          </a:prstGeom>
        </p:spPr>
      </p:pic>
      <p:pic>
        <p:nvPicPr>
          <p:cNvPr id="10" name="Picture 9">
            <a:extLst>
              <a:ext uri="{FF2B5EF4-FFF2-40B4-BE49-F238E27FC236}">
                <a16:creationId xmlns:a16="http://schemas.microsoft.com/office/drawing/2014/main" id="{1325742E-FACF-26E8-DF2B-0992344C1E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3198384"/>
            <a:ext cx="186154" cy="181301"/>
          </a:xfrm>
          <a:prstGeom prst="rect">
            <a:avLst/>
          </a:prstGeom>
        </p:spPr>
      </p:pic>
      <p:pic>
        <p:nvPicPr>
          <p:cNvPr id="11" name="Picture 10">
            <a:extLst>
              <a:ext uri="{FF2B5EF4-FFF2-40B4-BE49-F238E27FC236}">
                <a16:creationId xmlns:a16="http://schemas.microsoft.com/office/drawing/2014/main" id="{62EC4090-814C-142B-B49D-837FC85598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04" y="3620020"/>
            <a:ext cx="186154" cy="195679"/>
          </a:xfrm>
          <a:prstGeom prst="rect">
            <a:avLst/>
          </a:prstGeom>
        </p:spPr>
      </p:pic>
      <p:pic>
        <p:nvPicPr>
          <p:cNvPr id="12" name="Picture 11">
            <a:extLst>
              <a:ext uri="{FF2B5EF4-FFF2-40B4-BE49-F238E27FC236}">
                <a16:creationId xmlns:a16="http://schemas.microsoft.com/office/drawing/2014/main" id="{5648372E-9CAF-898E-4CAB-2C2E220E2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4505286"/>
            <a:ext cx="186154" cy="195679"/>
          </a:xfrm>
          <a:prstGeom prst="rect">
            <a:avLst/>
          </a:prstGeom>
        </p:spPr>
      </p:pic>
      <p:pic>
        <p:nvPicPr>
          <p:cNvPr id="13" name="Picture 12">
            <a:extLst>
              <a:ext uri="{FF2B5EF4-FFF2-40B4-BE49-F238E27FC236}">
                <a16:creationId xmlns:a16="http://schemas.microsoft.com/office/drawing/2014/main" id="{DC27056B-FB63-4891-7B09-144A2979FC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4059301"/>
            <a:ext cx="186154" cy="181301"/>
          </a:xfrm>
          <a:prstGeom prst="rect">
            <a:avLst/>
          </a:prstGeom>
        </p:spPr>
      </p:pic>
      <p:pic>
        <p:nvPicPr>
          <p:cNvPr id="14" name="Picture 13">
            <a:extLst>
              <a:ext uri="{FF2B5EF4-FFF2-40B4-BE49-F238E27FC236}">
                <a16:creationId xmlns:a16="http://schemas.microsoft.com/office/drawing/2014/main" id="{3860235F-FB0E-F0D8-E62A-BBF43BA781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36" y="2354040"/>
            <a:ext cx="186154" cy="181301"/>
          </a:xfrm>
          <a:prstGeom prst="rect">
            <a:avLst/>
          </a:prstGeom>
        </p:spPr>
      </p:pic>
    </p:spTree>
    <p:extLst>
      <p:ext uri="{BB962C8B-B14F-4D97-AF65-F5344CB8AC3E}">
        <p14:creationId xmlns:p14="http://schemas.microsoft.com/office/powerpoint/2010/main" val="1816236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515675-C322-4A9D-CA4E-7E7F512D7C08}"/>
              </a:ext>
            </a:extLst>
          </p:cNvPr>
          <p:cNvSpPr>
            <a:spLocks noGrp="1"/>
          </p:cNvSpPr>
          <p:nvPr>
            <p:ph idx="1"/>
          </p:nvPr>
        </p:nvSpPr>
        <p:spPr>
          <a:xfrm>
            <a:off x="652910" y="2753543"/>
            <a:ext cx="7160508" cy="3920891"/>
          </a:xfrm>
        </p:spPr>
        <p:txBody>
          <a:bodyPr vert="horz" lIns="91440" tIns="45720" rIns="91440" bIns="45720" rtlCol="0" anchor="t">
            <a:noAutofit/>
          </a:bodyPr>
          <a:lstStyle/>
          <a:p>
            <a:pPr marL="571500" indent="-342900">
              <a:spcAft>
                <a:spcPts val="600"/>
              </a:spcAft>
            </a:pPr>
            <a:r>
              <a:rPr lang="en-GB" sz="1900" b="1" u="sng" kern="100">
                <a:solidFill>
                  <a:srgbClr val="1869AC"/>
                </a:solidFill>
                <a:ea typeface="Calibri"/>
                <a:cs typeface="Times New Roman"/>
                <a:hlinkClick r:id="rId3">
                  <a:extLst>
                    <a:ext uri="{A12FA001-AC4F-418D-AE19-62706E023703}">
                      <ahyp:hlinkClr xmlns:ahyp="http://schemas.microsoft.com/office/drawing/2018/hyperlinkcolor" val="tx"/>
                    </a:ext>
                  </a:extLst>
                </a:hlinkClick>
              </a:rPr>
              <a:t>Information on the achievements of the current Commission</a:t>
            </a:r>
            <a:r>
              <a:rPr lang="en-GB" sz="1900" u="sng" kern="100">
                <a:solidFill>
                  <a:srgbClr val="0000FF"/>
                </a:solidFill>
                <a:ea typeface="Calibri"/>
                <a:cs typeface="Times New Roman"/>
              </a:rPr>
              <a:t>,</a:t>
            </a:r>
            <a:r>
              <a:rPr lang="en-GB" sz="1900" kern="100">
                <a:solidFill>
                  <a:srgbClr val="4D4D4D"/>
                </a:solidFill>
                <a:ea typeface="Calibri"/>
                <a:cs typeface="Times New Roman"/>
              </a:rPr>
              <a:t> see</a:t>
            </a:r>
            <a:r>
              <a:rPr lang="en-US" sz="1900" b="0" i="0">
                <a:solidFill>
                  <a:srgbClr val="000000"/>
                </a:solidFill>
                <a:effectLst/>
                <a:cs typeface="Calibri"/>
              </a:rPr>
              <a:t> </a:t>
            </a:r>
            <a:r>
              <a:rPr lang="en-US" sz="1900" b="1" u="sng" kern="1200">
                <a:solidFill>
                  <a:srgbClr val="1869AC"/>
                </a:solidFill>
                <a:effectLst/>
                <a:ea typeface="Calibri"/>
                <a:cs typeface="Times New Roman"/>
                <a:hlinkClick r:id="rId4">
                  <a:extLst>
                    <a:ext uri="{A12FA001-AC4F-418D-AE19-62706E023703}">
                      <ahyp:hlinkClr xmlns:ahyp="http://schemas.microsoft.com/office/drawing/2018/hyperlinkcolor" val="tx"/>
                    </a:ext>
                  </a:extLst>
                </a:hlinkClick>
              </a:rPr>
              <a:t>brochure</a:t>
            </a:r>
            <a:r>
              <a:rPr lang="en-US" sz="1900" u="sng" kern="1200">
                <a:solidFill>
                  <a:srgbClr val="000000"/>
                </a:solidFill>
                <a:effectLst/>
                <a:ea typeface="Calibri"/>
                <a:cs typeface="Times New Roman"/>
              </a:rPr>
              <a:t> </a:t>
            </a:r>
            <a:r>
              <a:rPr lang="en-US" sz="1900" b="0" i="0">
                <a:solidFill>
                  <a:srgbClr val="000000"/>
                </a:solidFill>
                <a:effectLst/>
                <a:cs typeface="Calibri"/>
              </a:rPr>
              <a:t>and</a:t>
            </a:r>
            <a:r>
              <a:rPr lang="en-US" sz="1900">
                <a:solidFill>
                  <a:srgbClr val="000000"/>
                </a:solidFill>
                <a:cs typeface="Calibri"/>
              </a:rPr>
              <a:t> </a:t>
            </a:r>
            <a:r>
              <a:rPr lang="en-US" sz="1900" b="1" i="0" u="sng" strike="noStrike">
                <a:solidFill>
                  <a:srgbClr val="1869AC"/>
                </a:solidFill>
                <a:effectLst/>
                <a:cs typeface="Calibri"/>
                <a:hlinkClick r:id="rId5">
                  <a:extLst>
                    <a:ext uri="{A12FA001-AC4F-418D-AE19-62706E023703}">
                      <ahyp:hlinkClr xmlns:ahyp="http://schemas.microsoft.com/office/drawing/2018/hyperlinkcolor" val="tx"/>
                    </a:ext>
                  </a:extLst>
                </a:hlinkClick>
              </a:rPr>
              <a:t>timeline</a:t>
            </a:r>
            <a:r>
              <a:rPr lang="en-US" sz="1900" b="0" i="0">
                <a:solidFill>
                  <a:srgbClr val="000000"/>
                </a:solidFill>
                <a:effectLst/>
                <a:cs typeface="Calibri"/>
              </a:rPr>
              <a:t> and links to 12 thematic webpages</a:t>
            </a:r>
            <a:endParaRPr lang="en-US" sz="1900">
              <a:solidFill>
                <a:srgbClr val="000000"/>
              </a:solidFill>
              <a:ea typeface="Calibri" panose="020F0502020204030204" pitchFamily="34" charset="0"/>
              <a:cs typeface="Calibri"/>
            </a:endParaRPr>
          </a:p>
          <a:p>
            <a:pPr marL="571500" indent="-342900">
              <a:spcAft>
                <a:spcPts val="600"/>
              </a:spcAft>
            </a:pPr>
            <a:r>
              <a:rPr lang="en-US" sz="1900" b="1" u="sng" kern="1200">
                <a:solidFill>
                  <a:srgbClr val="1869AC"/>
                </a:solidFill>
                <a:effectLst/>
                <a:ea typeface="Calibri"/>
                <a:cs typeface="Times New Roman"/>
                <a:hlinkClick r:id="rId6">
                  <a:extLst>
                    <a:ext uri="{A12FA001-AC4F-418D-AE19-62706E023703}">
                      <ahyp:hlinkClr xmlns:ahyp="http://schemas.microsoft.com/office/drawing/2018/hyperlinkcolor" val="tx"/>
                    </a:ext>
                  </a:extLst>
                </a:hlinkClick>
              </a:rPr>
              <a:t>The EU in 2023 – General Report on the EU’s activities</a:t>
            </a:r>
            <a:endParaRPr lang="en-US" sz="1900" b="1">
              <a:solidFill>
                <a:srgbClr val="1869AC"/>
              </a:solidFill>
              <a:ea typeface="Calibri"/>
              <a:cs typeface="Times New Roman"/>
              <a:hlinkClick r:id="rId6">
                <a:extLst>
                  <a:ext uri="{A12FA001-AC4F-418D-AE19-62706E023703}">
                    <ahyp:hlinkClr xmlns:ahyp="http://schemas.microsoft.com/office/drawing/2018/hyperlinkcolor" val="tx"/>
                  </a:ext>
                </a:extLst>
              </a:hlinkClick>
            </a:endParaRPr>
          </a:p>
          <a:p>
            <a:pPr marL="571500" indent="-342900">
              <a:spcAft>
                <a:spcPts val="600"/>
              </a:spcAft>
            </a:pPr>
            <a:r>
              <a:rPr lang="en-US" sz="1900" b="1" u="sng">
                <a:solidFill>
                  <a:srgbClr val="1869AC"/>
                </a:solidFill>
                <a:cs typeface="Times New Roman"/>
                <a:hlinkClick r:id="rId7">
                  <a:extLst>
                    <a:ext uri="{A12FA001-AC4F-418D-AE19-62706E023703}">
                      <ahyp:hlinkClr xmlns:ahyp="http://schemas.microsoft.com/office/drawing/2018/hyperlinkcolor" val="tx"/>
                    </a:ext>
                  </a:extLst>
                </a:hlinkClick>
              </a:rPr>
              <a:t>E</a:t>
            </a:r>
            <a:r>
              <a:rPr lang="en-US" sz="1900" b="1">
                <a:solidFill>
                  <a:srgbClr val="1869AC"/>
                </a:solidFill>
                <a:cs typeface="Calibri"/>
                <a:hlinkClick r:id="rId7">
                  <a:extLst>
                    <a:ext uri="{A12FA001-AC4F-418D-AE19-62706E023703}">
                      <ahyp:hlinkClr xmlns:ahyp="http://schemas.microsoft.com/office/drawing/2018/hyperlinkcolor" val="tx"/>
                    </a:ext>
                  </a:extLst>
                </a:hlinkClick>
              </a:rPr>
              <a:t>uropean elections website</a:t>
            </a:r>
          </a:p>
          <a:p>
            <a:pPr marL="571500" indent="-342900">
              <a:spcAft>
                <a:spcPts val="600"/>
              </a:spcAft>
            </a:pPr>
            <a:r>
              <a:rPr lang="en-US" sz="1900" b="1" u="sng" kern="1200">
                <a:solidFill>
                  <a:srgbClr val="1869AC"/>
                </a:solidFill>
                <a:effectLst/>
                <a:ea typeface="Calibri"/>
                <a:cs typeface="Times New Roman"/>
                <a:hlinkClick r:id="rId8">
                  <a:extLst>
                    <a:ext uri="{A12FA001-AC4F-418D-AE19-62706E023703}">
                      <ahyp:hlinkClr xmlns:ahyp="http://schemas.microsoft.com/office/drawing/2018/hyperlinkcolor" val="tx"/>
                    </a:ext>
                  </a:extLst>
                </a:hlinkClick>
              </a:rPr>
              <a:t>European Commission website</a:t>
            </a:r>
            <a:r>
              <a:rPr lang="en-GB" sz="1900" b="1">
                <a:solidFill>
                  <a:srgbClr val="1869AC"/>
                </a:solidFill>
                <a:cs typeface="Arial"/>
              </a:rPr>
              <a:t> </a:t>
            </a:r>
            <a:endParaRPr lang="en-US" sz="1900" b="1">
              <a:solidFill>
                <a:srgbClr val="1869AC"/>
              </a:solidFill>
              <a:cs typeface="Arial"/>
            </a:endParaRPr>
          </a:p>
          <a:p>
            <a:pPr marL="571500" indent="-342900">
              <a:spcAft>
                <a:spcPts val="600"/>
              </a:spcAft>
            </a:pPr>
            <a:r>
              <a:rPr lang="en-GB" sz="1900" b="1">
                <a:solidFill>
                  <a:srgbClr val="1869AC"/>
                </a:solidFill>
                <a:cs typeface="Arial"/>
                <a:hlinkClick r:id="rId9">
                  <a:extLst>
                    <a:ext uri="{A12FA001-AC4F-418D-AE19-62706E023703}">
                      <ahyp:hlinkClr xmlns:ahyp="http://schemas.microsoft.com/office/drawing/2018/hyperlinkcolor" val="tx"/>
                    </a:ext>
                  </a:extLst>
                </a:hlinkClick>
              </a:rPr>
              <a:t>European Citizens’ Engagement Platform</a:t>
            </a:r>
            <a:endParaRPr lang="en-US" sz="1900" b="1">
              <a:solidFill>
                <a:srgbClr val="1869AC"/>
              </a:solidFill>
              <a:cs typeface="Arial"/>
              <a:hlinkClick r:id="rId9">
                <a:extLst>
                  <a:ext uri="{A12FA001-AC4F-418D-AE19-62706E023703}">
                    <ahyp:hlinkClr xmlns:ahyp="http://schemas.microsoft.com/office/drawing/2018/hyperlinkcolor" val="tx"/>
                  </a:ext>
                </a:extLst>
              </a:hlinkClick>
            </a:endParaRPr>
          </a:p>
          <a:p>
            <a:pPr marL="571500" indent="-342900">
              <a:spcAft>
                <a:spcPts val="600"/>
              </a:spcAft>
            </a:pPr>
            <a:r>
              <a:rPr lang="en-GB" sz="1900" b="1">
                <a:solidFill>
                  <a:srgbClr val="1869AC"/>
                </a:solidFill>
                <a:cs typeface="Arial"/>
                <a:hlinkClick r:id="rId10">
                  <a:extLst>
                    <a:ext uri="{A12FA001-AC4F-418D-AE19-62706E023703}">
                      <ahyp:hlinkClr xmlns:ahyp="http://schemas.microsoft.com/office/drawing/2018/hyperlinkcolor" val="tx"/>
                    </a:ext>
                  </a:extLst>
                </a:hlinkClick>
              </a:rPr>
              <a:t>European Youth Portal</a:t>
            </a:r>
            <a:endParaRPr lang="en-US" sz="1900" b="1">
              <a:solidFill>
                <a:srgbClr val="1869AC"/>
              </a:solidFill>
              <a:cs typeface="Arial"/>
              <a:hlinkClick r:id="rId10">
                <a:extLst>
                  <a:ext uri="{A12FA001-AC4F-418D-AE19-62706E023703}">
                    <ahyp:hlinkClr xmlns:ahyp="http://schemas.microsoft.com/office/drawing/2018/hyperlinkcolor" val="tx"/>
                  </a:ext>
                </a:extLst>
              </a:hlinkClick>
            </a:endParaRPr>
          </a:p>
          <a:p>
            <a:pPr marL="571500" indent="-342900">
              <a:spcAft>
                <a:spcPts val="600"/>
              </a:spcAft>
            </a:pPr>
            <a:r>
              <a:rPr lang="en-GB" sz="1900" b="1">
                <a:solidFill>
                  <a:srgbClr val="1869AC"/>
                </a:solidFill>
                <a:cs typeface="Arial"/>
                <a:hlinkClick r:id="rId11">
                  <a:extLst>
                    <a:ext uri="{A12FA001-AC4F-418D-AE19-62706E023703}">
                      <ahyp:hlinkClr xmlns:ahyp="http://schemas.microsoft.com/office/drawing/2018/hyperlinkcolor" val="tx"/>
                    </a:ext>
                  </a:extLst>
                </a:hlinkClick>
              </a:rPr>
              <a:t>The EU around you</a:t>
            </a:r>
            <a:endParaRPr lang="en-US" sz="1900" b="1">
              <a:solidFill>
                <a:srgbClr val="1869AC"/>
              </a:solidFill>
              <a:cs typeface="Arial"/>
              <a:hlinkClick r:id="rId11">
                <a:extLst>
                  <a:ext uri="{A12FA001-AC4F-418D-AE19-62706E023703}">
                    <ahyp:hlinkClr xmlns:ahyp="http://schemas.microsoft.com/office/drawing/2018/hyperlinkcolor" val="tx"/>
                  </a:ext>
                </a:extLst>
              </a:hlinkClick>
            </a:endParaRPr>
          </a:p>
          <a:p>
            <a:pPr marL="571500" indent="-342900">
              <a:spcAft>
                <a:spcPts val="600"/>
              </a:spcAft>
            </a:pPr>
            <a:r>
              <a:rPr lang="en-IE" sz="1900" b="1">
                <a:solidFill>
                  <a:srgbClr val="1869AC"/>
                </a:solidFill>
                <a:cs typeface="Arial"/>
                <a:hlinkClick r:id="rId12">
                  <a:extLst>
                    <a:ext uri="{A12FA001-AC4F-418D-AE19-62706E023703}">
                      <ahyp:hlinkClr xmlns:ahyp="http://schemas.microsoft.com/office/drawing/2018/hyperlinkcolor" val="tx"/>
                    </a:ext>
                  </a:extLst>
                </a:hlinkClick>
              </a:rPr>
              <a:t>The EU’s contact centre</a:t>
            </a:r>
            <a:r>
              <a:rPr lang="en-US" sz="1900" b="1">
                <a:solidFill>
                  <a:srgbClr val="4D4D4D"/>
                </a:solidFill>
                <a:cs typeface="Arial"/>
              </a:rPr>
              <a:t> </a:t>
            </a:r>
            <a:r>
              <a:rPr lang="en-US" sz="1900">
                <a:solidFill>
                  <a:srgbClr val="4D4D4D"/>
                </a:solidFill>
                <a:cs typeface="Arial"/>
              </a:rPr>
              <a:t>- free phone 00800 6 7 8 9 10 11</a:t>
            </a:r>
            <a:endParaRPr lang="en-US" sz="1900">
              <a:solidFill>
                <a:srgbClr val="000000"/>
              </a:solidFill>
              <a:cs typeface="Calibri"/>
            </a:endParaRPr>
          </a:p>
          <a:p>
            <a:pPr>
              <a:spcAft>
                <a:spcPts val="0"/>
              </a:spcAft>
            </a:pPr>
            <a:endParaRPr lang="en-US" sz="2000">
              <a:cs typeface="Arial"/>
            </a:endParaRPr>
          </a:p>
        </p:txBody>
      </p:sp>
      <p:sp>
        <p:nvSpPr>
          <p:cNvPr id="2" name="Title 1">
            <a:extLst>
              <a:ext uri="{FF2B5EF4-FFF2-40B4-BE49-F238E27FC236}">
                <a16:creationId xmlns:a16="http://schemas.microsoft.com/office/drawing/2014/main" id="{A0D9A471-B8B3-55AE-6019-5D7613210D02}"/>
              </a:ext>
            </a:extLst>
          </p:cNvPr>
          <p:cNvSpPr>
            <a:spLocks noGrp="1"/>
          </p:cNvSpPr>
          <p:nvPr>
            <p:ph type="title"/>
          </p:nvPr>
        </p:nvSpPr>
        <p:spPr>
          <a:xfrm>
            <a:off x="813054" y="553980"/>
            <a:ext cx="10181597" cy="782357"/>
          </a:xfrm>
        </p:spPr>
        <p:txBody>
          <a:bodyPr/>
          <a:lstStyle/>
          <a:p>
            <a:r>
              <a:rPr lang="en-US" b="1"/>
              <a:t>How to stay in touch with the EU ?</a:t>
            </a:r>
          </a:p>
        </p:txBody>
      </p:sp>
      <p:sp>
        <p:nvSpPr>
          <p:cNvPr id="6" name="TextBox 5">
            <a:extLst>
              <a:ext uri="{FF2B5EF4-FFF2-40B4-BE49-F238E27FC236}">
                <a16:creationId xmlns:a16="http://schemas.microsoft.com/office/drawing/2014/main" id="{7A87C521-BC0E-2969-E0FE-719EB0770499}"/>
              </a:ext>
            </a:extLst>
          </p:cNvPr>
          <p:cNvSpPr txBox="1"/>
          <p:nvPr/>
        </p:nvSpPr>
        <p:spPr>
          <a:xfrm>
            <a:off x="813054" y="1737880"/>
            <a:ext cx="111077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The EU </a:t>
            </a:r>
            <a:r>
              <a:rPr lang="en-GB" sz="2000" b="1"/>
              <a:t>is close to you</a:t>
            </a:r>
            <a:r>
              <a:rPr lang="en-GB" sz="2000"/>
              <a:t>. You can </a:t>
            </a:r>
            <a:r>
              <a:rPr lang="en-GB" sz="2000" b="1"/>
              <a:t>stay informed </a:t>
            </a:r>
            <a:r>
              <a:rPr lang="en-GB" sz="2000"/>
              <a:t>about the European Union, </a:t>
            </a:r>
            <a:r>
              <a:rPr lang="en-GB" sz="2000" b="1"/>
              <a:t>engage with it, ask your questions or make your suggestions</a:t>
            </a:r>
            <a:r>
              <a:rPr lang="en-GB" sz="2000"/>
              <a:t> in many ways:</a:t>
            </a:r>
          </a:p>
          <a:p>
            <a:endParaRPr lang="en-GB" sz="2000">
              <a:latin typeface="Calibri"/>
              <a:cs typeface="Calibri"/>
            </a:endParaRPr>
          </a:p>
        </p:txBody>
      </p:sp>
      <p:pic>
        <p:nvPicPr>
          <p:cNvPr id="9" name="Picture 8" descr="A group of people sitting on a couch&#10;&#10;Description automatically generated">
            <a:extLst>
              <a:ext uri="{FF2B5EF4-FFF2-40B4-BE49-F238E27FC236}">
                <a16:creationId xmlns:a16="http://schemas.microsoft.com/office/drawing/2014/main" id="{BD3420C7-B7C4-0FF7-B648-843D8C7EDC8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2220"/>
          <a:stretch/>
        </p:blipFill>
        <p:spPr>
          <a:xfrm>
            <a:off x="7813418" y="3155087"/>
            <a:ext cx="3911410" cy="2688501"/>
          </a:xfrm>
          <a:prstGeom prst="rect">
            <a:avLst/>
          </a:prstGeom>
        </p:spPr>
      </p:pic>
    </p:spTree>
    <p:extLst>
      <p:ext uri="{BB962C8B-B14F-4D97-AF65-F5344CB8AC3E}">
        <p14:creationId xmlns:p14="http://schemas.microsoft.com/office/powerpoint/2010/main" val="1707505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83128"/>
            <a:ext cx="11353800" cy="782357"/>
          </a:xfrm>
        </p:spPr>
        <p:txBody>
          <a:bodyPr/>
          <a:lstStyle/>
          <a:p>
            <a:r>
              <a:rPr lang="en-IE" b="1"/>
              <a:t>The European Commission on social media</a:t>
            </a:r>
            <a:endParaRPr lang="en-US"/>
          </a:p>
        </p:txBody>
      </p:sp>
      <p:sp>
        <p:nvSpPr>
          <p:cNvPr id="5" name="Content Placeholder 4"/>
          <p:cNvSpPr>
            <a:spLocks noGrp="1"/>
          </p:cNvSpPr>
          <p:nvPr>
            <p:ph idx="1"/>
          </p:nvPr>
        </p:nvSpPr>
        <p:spPr>
          <a:xfrm>
            <a:off x="8993891" y="4259853"/>
            <a:ext cx="3617290" cy="361995"/>
          </a:xfrm>
        </p:spPr>
        <p:txBody>
          <a:bodyPr/>
          <a:lstStyle/>
          <a:p>
            <a:pPr marL="0" indent="0">
              <a:buNone/>
            </a:pPr>
            <a:r>
              <a:rPr lang="en-IE" sz="1600">
                <a:hlinkClick r:id="rId3"/>
              </a:rPr>
              <a:t>EU </a:t>
            </a:r>
            <a:r>
              <a:rPr lang="en-IE" sz="1800">
                <a:hlinkClick r:id="rId3"/>
              </a:rPr>
              <a:t>Spotify</a:t>
            </a:r>
            <a:endParaRPr lang="en-GB" sz="1800"/>
          </a:p>
        </p:txBody>
      </p:sp>
      <p:sp>
        <p:nvSpPr>
          <p:cNvPr id="9" name="Rectangle 8"/>
          <p:cNvSpPr/>
          <p:nvPr/>
        </p:nvSpPr>
        <p:spPr>
          <a:xfrm>
            <a:off x="1833881" y="4268174"/>
            <a:ext cx="2117887" cy="369332"/>
          </a:xfrm>
          <a:prstGeom prst="rect">
            <a:avLst/>
          </a:prstGeom>
        </p:spPr>
        <p:txBody>
          <a:bodyPr wrap="none">
            <a:spAutoFit/>
          </a:bodyPr>
          <a:lstStyle/>
          <a:p>
            <a:r>
              <a:rPr lang="en-IE" sz="1600">
                <a:hlinkClick r:id="rId4"/>
              </a:rPr>
              <a:t>@EU_</a:t>
            </a:r>
            <a:r>
              <a:rPr lang="en-IE">
                <a:hlinkClick r:id="rId4"/>
              </a:rPr>
              <a:t>Commission</a:t>
            </a:r>
            <a:r>
              <a:rPr lang="en-IE" sz="1600">
                <a:hlinkClick r:id="rId4"/>
              </a:rPr>
              <a:t> </a:t>
            </a:r>
            <a:endParaRPr lang="en-GB" sz="1200"/>
          </a:p>
        </p:txBody>
      </p:sp>
      <p:sp>
        <p:nvSpPr>
          <p:cNvPr id="10" name="Rectangle 9"/>
          <p:cNvSpPr/>
          <p:nvPr/>
        </p:nvSpPr>
        <p:spPr>
          <a:xfrm>
            <a:off x="1833881" y="2998916"/>
            <a:ext cx="6096000" cy="369332"/>
          </a:xfrm>
          <a:prstGeom prst="rect">
            <a:avLst/>
          </a:prstGeom>
        </p:spPr>
        <p:txBody>
          <a:bodyPr>
            <a:spAutoFit/>
          </a:bodyPr>
          <a:lstStyle/>
          <a:p>
            <a:r>
              <a:rPr lang="en-IE">
                <a:hlinkClick r:id="rId5"/>
              </a:rPr>
              <a:t>@EuropeanCommission </a:t>
            </a:r>
            <a:endParaRPr lang="en-GB"/>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8432" y="2870514"/>
            <a:ext cx="620230" cy="681506"/>
          </a:xfrm>
          <a:prstGeom prst="rect">
            <a:avLst/>
          </a:prstGeom>
        </p:spPr>
      </p:pic>
      <p:sp>
        <p:nvSpPr>
          <p:cNvPr id="12" name="Rectangle 11"/>
          <p:cNvSpPr/>
          <p:nvPr/>
        </p:nvSpPr>
        <p:spPr>
          <a:xfrm>
            <a:off x="1819504" y="5661644"/>
            <a:ext cx="6096000" cy="369332"/>
          </a:xfrm>
          <a:prstGeom prst="rect">
            <a:avLst/>
          </a:prstGeom>
        </p:spPr>
        <p:txBody>
          <a:bodyPr>
            <a:spAutoFit/>
          </a:bodyPr>
          <a:lstStyle/>
          <a:p>
            <a:r>
              <a:rPr lang="en-IE" sz="1600">
                <a:hlinkClick r:id="rId7"/>
              </a:rPr>
              <a:t>European </a:t>
            </a:r>
            <a:r>
              <a:rPr lang="en-IE">
                <a:hlinkClick r:id="rId7"/>
              </a:rPr>
              <a:t>Commission</a:t>
            </a:r>
            <a:endParaRPr lang="en-GB">
              <a:hlinkClick r:id="rId7"/>
            </a:endParaRPr>
          </a:p>
        </p:txBody>
      </p:sp>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8431" y="5476893"/>
            <a:ext cx="620230" cy="681506"/>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1884" y="1688802"/>
            <a:ext cx="647562" cy="711537"/>
          </a:xfrm>
          <a:prstGeom prst="rect">
            <a:avLst/>
          </a:prstGeom>
        </p:spPr>
      </p:pic>
      <p:sp>
        <p:nvSpPr>
          <p:cNvPr id="15" name="Rectangle 14"/>
          <p:cNvSpPr/>
          <p:nvPr/>
        </p:nvSpPr>
        <p:spPr>
          <a:xfrm>
            <a:off x="1853058" y="1837940"/>
            <a:ext cx="3798073" cy="369332"/>
          </a:xfrm>
          <a:prstGeom prst="rect">
            <a:avLst/>
          </a:prstGeom>
        </p:spPr>
        <p:txBody>
          <a:bodyPr wrap="square">
            <a:spAutoFit/>
          </a:bodyPr>
          <a:lstStyle/>
          <a:p>
            <a:r>
              <a:rPr lang="en-IE">
                <a:hlinkClick r:id="rId10"/>
              </a:rPr>
              <a:t>europeancommission</a:t>
            </a:r>
            <a:r>
              <a:rPr lang="en-IE"/>
              <a:t> </a:t>
            </a:r>
            <a:endParaRPr lang="en-GB"/>
          </a:p>
        </p:txBody>
      </p:sp>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96823" y="1699515"/>
            <a:ext cx="568985" cy="623695"/>
          </a:xfrm>
          <a:prstGeom prst="rect">
            <a:avLst/>
          </a:prstGeom>
        </p:spPr>
      </p:pic>
      <p:sp>
        <p:nvSpPr>
          <p:cNvPr id="17" name="Rectangle 16">
            <a:hlinkClick r:id="rId12"/>
          </p:cNvPr>
          <p:cNvSpPr/>
          <p:nvPr/>
        </p:nvSpPr>
        <p:spPr>
          <a:xfrm>
            <a:off x="8996528" y="1873252"/>
            <a:ext cx="2662908" cy="369332"/>
          </a:xfrm>
          <a:prstGeom prst="rect">
            <a:avLst/>
          </a:prstGeom>
        </p:spPr>
        <p:txBody>
          <a:bodyPr wrap="none">
            <a:spAutoFit/>
          </a:bodyPr>
          <a:lstStyle/>
          <a:p>
            <a:r>
              <a:rPr lang="en-GB" sz="1600">
                <a:hlinkClick r:id="rId12"/>
              </a:rPr>
              <a:t>@</a:t>
            </a:r>
            <a:r>
              <a:rPr lang="en-GB">
                <a:hlinkClick r:id="rId12"/>
              </a:rPr>
              <a:t>EuropeanCommission</a:t>
            </a:r>
            <a:endParaRPr lang="en-GB"/>
          </a:p>
        </p:txBody>
      </p:sp>
      <p:sp>
        <p:nvSpPr>
          <p:cNvPr id="18" name="Rectangle 17"/>
          <p:cNvSpPr/>
          <p:nvPr/>
        </p:nvSpPr>
        <p:spPr>
          <a:xfrm>
            <a:off x="8995289" y="3001132"/>
            <a:ext cx="1022459" cy="369332"/>
          </a:xfrm>
          <a:prstGeom prst="rect">
            <a:avLst/>
          </a:prstGeom>
        </p:spPr>
        <p:txBody>
          <a:bodyPr wrap="none">
            <a:spAutoFit/>
          </a:bodyPr>
          <a:lstStyle/>
          <a:p>
            <a:r>
              <a:rPr lang="en-IE">
                <a:hlinkClick r:id="rId13"/>
              </a:rPr>
              <a:t>EUTube</a:t>
            </a:r>
            <a:endParaRPr lang="en-IE"/>
          </a:p>
        </p:txBody>
      </p:sp>
      <p:pic>
        <p:nvPicPr>
          <p:cNvPr id="19" name="Picture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110558" y="2838947"/>
            <a:ext cx="660728" cy="726004"/>
          </a:xfrm>
          <a:prstGeom prst="rect">
            <a:avLst/>
          </a:prstGeom>
        </p:spPr>
      </p:pic>
      <p:pic>
        <p:nvPicPr>
          <p:cNvPr id="20" name="Picture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106773" y="3998129"/>
            <a:ext cx="695271" cy="762124"/>
          </a:xfrm>
          <a:prstGeom prst="rect">
            <a:avLst/>
          </a:prstGeom>
        </p:spPr>
      </p:pic>
      <p:sp>
        <p:nvSpPr>
          <p:cNvPr id="8" name="AutoShape 2">
            <a:extLst>
              <a:ext uri="{FF2B5EF4-FFF2-40B4-BE49-F238E27FC236}">
                <a16:creationId xmlns:a16="http://schemas.microsoft.com/office/drawing/2014/main" id="{C38788FD-45A9-DC19-B766-6C04FA11EC1E}"/>
              </a:ext>
            </a:extLst>
          </p:cNvPr>
          <p:cNvSpPr>
            <a:spLocks noChangeAspect="1" noChangeArrowheads="1"/>
          </p:cNvSpPr>
          <p:nvPr/>
        </p:nvSpPr>
        <p:spPr bwMode="auto">
          <a:xfrm>
            <a:off x="9215052" y="23717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1" name="AutoShape 4">
            <a:extLst>
              <a:ext uri="{FF2B5EF4-FFF2-40B4-BE49-F238E27FC236}">
                <a16:creationId xmlns:a16="http://schemas.microsoft.com/office/drawing/2014/main" id="{03964D94-2F8B-D8B7-5DFB-F9BBE1C1B384}"/>
              </a:ext>
            </a:extLst>
          </p:cNvPr>
          <p:cNvSpPr>
            <a:spLocks noChangeAspect="1" noChangeArrowheads="1"/>
          </p:cNvSpPr>
          <p:nvPr/>
        </p:nvSpPr>
        <p:spPr bwMode="auto">
          <a:xfrm>
            <a:off x="9367452" y="25241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AutoShape 6">
            <a:extLst>
              <a:ext uri="{FF2B5EF4-FFF2-40B4-BE49-F238E27FC236}">
                <a16:creationId xmlns:a16="http://schemas.microsoft.com/office/drawing/2014/main" id="{82918066-07C6-7A23-7667-EBFBE0537450}"/>
              </a:ext>
            </a:extLst>
          </p:cNvPr>
          <p:cNvSpPr>
            <a:spLocks noChangeAspect="1" noChangeArrowheads="1"/>
          </p:cNvSpPr>
          <p:nvPr/>
        </p:nvSpPr>
        <p:spPr bwMode="auto">
          <a:xfrm>
            <a:off x="1999129" y="361815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3" name="Picture 22">
            <a:extLst>
              <a:ext uri="{FF2B5EF4-FFF2-40B4-BE49-F238E27FC236}">
                <a16:creationId xmlns:a16="http://schemas.microsoft.com/office/drawing/2014/main" id="{07945FC0-DB2E-6FA6-967C-905A110C707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230454" y="6330250"/>
            <a:ext cx="45719" cy="46729"/>
          </a:xfrm>
          <a:prstGeom prst="rect">
            <a:avLst/>
          </a:prstGeom>
        </p:spPr>
      </p:pic>
      <p:pic>
        <p:nvPicPr>
          <p:cNvPr id="1032" name="Picture 8">
            <a:extLst>
              <a:ext uri="{FF2B5EF4-FFF2-40B4-BE49-F238E27FC236}">
                <a16:creationId xmlns:a16="http://schemas.microsoft.com/office/drawing/2014/main" id="{B1BA3B24-F19A-F552-6D37-16C2012861CC}"/>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051786" y="5554542"/>
            <a:ext cx="544606" cy="54460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D672BDB-E426-12A7-5E33-F272B45167BE}"/>
              </a:ext>
            </a:extLst>
          </p:cNvPr>
          <p:cNvSpPr txBox="1"/>
          <p:nvPr/>
        </p:nvSpPr>
        <p:spPr>
          <a:xfrm>
            <a:off x="5743850" y="5640101"/>
            <a:ext cx="6098240" cy="369332"/>
          </a:xfrm>
          <a:prstGeom prst="rect">
            <a:avLst/>
          </a:prstGeom>
          <a:noFill/>
        </p:spPr>
        <p:txBody>
          <a:bodyPr wrap="square">
            <a:spAutoFit/>
          </a:bodyPr>
          <a:lstStyle/>
          <a:p>
            <a:r>
              <a:rPr lang="en-IE" b="0" i="0">
                <a:solidFill>
                  <a:srgbClr val="172B4D"/>
                </a:solidFill>
                <a:effectLst/>
                <a:hlinkClick r:id="rId18"/>
              </a:rPr>
              <a:t>Threads</a:t>
            </a:r>
            <a:endParaRPr lang="en-IE"/>
          </a:p>
        </p:txBody>
      </p:sp>
      <p:pic>
        <p:nvPicPr>
          <p:cNvPr id="27" name="Picture 26">
            <a:extLst>
              <a:ext uri="{FF2B5EF4-FFF2-40B4-BE49-F238E27FC236}">
                <a16:creationId xmlns:a16="http://schemas.microsoft.com/office/drawing/2014/main" id="{5C359A5D-324F-3563-024C-073642047D86}"/>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106649" y="4259853"/>
            <a:ext cx="483795" cy="494478"/>
          </a:xfrm>
          <a:prstGeom prst="rect">
            <a:avLst/>
          </a:prstGeom>
        </p:spPr>
      </p:pic>
      <p:pic>
        <p:nvPicPr>
          <p:cNvPr id="29" name="Picture 28">
            <a:extLst>
              <a:ext uri="{FF2B5EF4-FFF2-40B4-BE49-F238E27FC236}">
                <a16:creationId xmlns:a16="http://schemas.microsoft.com/office/drawing/2014/main" id="{E99008A0-F5C5-AA72-562A-E7981F9E17EC}"/>
              </a:ext>
            </a:extLst>
          </p:cNvPr>
          <p:cNvPicPr>
            <a:picLocks noChangeAspect="1"/>
          </p:cNvPicPr>
          <p:nvPr/>
        </p:nvPicPr>
        <p:blipFill>
          <a:blip r:embed="rId20"/>
          <a:stretch>
            <a:fillRect/>
          </a:stretch>
        </p:blipFill>
        <p:spPr>
          <a:xfrm>
            <a:off x="8154254" y="5494449"/>
            <a:ext cx="657225" cy="581025"/>
          </a:xfrm>
          <a:prstGeom prst="rect">
            <a:avLst/>
          </a:prstGeom>
        </p:spPr>
      </p:pic>
      <p:sp>
        <p:nvSpPr>
          <p:cNvPr id="31" name="TextBox 30">
            <a:extLst>
              <a:ext uri="{FF2B5EF4-FFF2-40B4-BE49-F238E27FC236}">
                <a16:creationId xmlns:a16="http://schemas.microsoft.com/office/drawing/2014/main" id="{E8A8B7A4-EDA7-66BE-BEFA-E519C02D223F}"/>
              </a:ext>
            </a:extLst>
          </p:cNvPr>
          <p:cNvSpPr txBox="1"/>
          <p:nvPr/>
        </p:nvSpPr>
        <p:spPr>
          <a:xfrm>
            <a:off x="9050229" y="5648369"/>
            <a:ext cx="1043682" cy="369332"/>
          </a:xfrm>
          <a:prstGeom prst="rect">
            <a:avLst/>
          </a:prstGeom>
          <a:noFill/>
        </p:spPr>
        <p:txBody>
          <a:bodyPr wrap="square">
            <a:spAutoFit/>
          </a:bodyPr>
          <a:lstStyle/>
          <a:p>
            <a:r>
              <a:rPr lang="en-IE" b="0" i="0">
                <a:solidFill>
                  <a:srgbClr val="172B4D"/>
                </a:solidFill>
                <a:effectLst/>
                <a:latin typeface="+mj-lt"/>
                <a:hlinkClick r:id="rId21"/>
              </a:rPr>
              <a:t>Bluesky</a:t>
            </a:r>
            <a:endParaRPr lang="en-IE">
              <a:latin typeface="+mj-lt"/>
            </a:endParaRPr>
          </a:p>
        </p:txBody>
      </p:sp>
      <p:pic>
        <p:nvPicPr>
          <p:cNvPr id="33" name="Picture 32">
            <a:extLst>
              <a:ext uri="{FF2B5EF4-FFF2-40B4-BE49-F238E27FC236}">
                <a16:creationId xmlns:a16="http://schemas.microsoft.com/office/drawing/2014/main" id="{76E14F64-BF71-5CE5-0907-E03ECE6E7BA4}"/>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5040182" y="1757985"/>
            <a:ext cx="567817" cy="567817"/>
          </a:xfrm>
          <a:prstGeom prst="rect">
            <a:avLst/>
          </a:prstGeom>
        </p:spPr>
      </p:pic>
      <p:sp>
        <p:nvSpPr>
          <p:cNvPr id="35" name="TextBox 34">
            <a:extLst>
              <a:ext uri="{FF2B5EF4-FFF2-40B4-BE49-F238E27FC236}">
                <a16:creationId xmlns:a16="http://schemas.microsoft.com/office/drawing/2014/main" id="{457D7E93-E925-B77E-BC09-890959ADF087}"/>
              </a:ext>
            </a:extLst>
          </p:cNvPr>
          <p:cNvSpPr txBox="1"/>
          <p:nvPr/>
        </p:nvSpPr>
        <p:spPr>
          <a:xfrm>
            <a:off x="5751186" y="1867416"/>
            <a:ext cx="1238206" cy="369332"/>
          </a:xfrm>
          <a:prstGeom prst="rect">
            <a:avLst/>
          </a:prstGeom>
          <a:noFill/>
        </p:spPr>
        <p:txBody>
          <a:bodyPr wrap="square">
            <a:spAutoFit/>
          </a:bodyPr>
          <a:lstStyle/>
          <a:p>
            <a:r>
              <a:rPr lang="en-IE" b="0" i="0">
                <a:solidFill>
                  <a:srgbClr val="172B4D"/>
                </a:solidFill>
                <a:effectLst/>
                <a:hlinkClick r:id="rId23"/>
              </a:rPr>
              <a:t>Pinterest</a:t>
            </a:r>
            <a:endParaRPr lang="en-IE"/>
          </a:p>
        </p:txBody>
      </p:sp>
      <p:pic>
        <p:nvPicPr>
          <p:cNvPr id="36" name="Picture 35">
            <a:extLst>
              <a:ext uri="{FF2B5EF4-FFF2-40B4-BE49-F238E27FC236}">
                <a16:creationId xmlns:a16="http://schemas.microsoft.com/office/drawing/2014/main" id="{D2E28E3B-EEFD-613F-39D1-5FCCA8E97462}"/>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109920" y="2949437"/>
            <a:ext cx="485849" cy="521672"/>
          </a:xfrm>
          <a:prstGeom prst="rect">
            <a:avLst/>
          </a:prstGeom>
        </p:spPr>
      </p:pic>
      <p:sp>
        <p:nvSpPr>
          <p:cNvPr id="38" name="TextBox 37">
            <a:extLst>
              <a:ext uri="{FF2B5EF4-FFF2-40B4-BE49-F238E27FC236}">
                <a16:creationId xmlns:a16="http://schemas.microsoft.com/office/drawing/2014/main" id="{A7C540C2-DA61-1433-4F4A-F1766BCF597E}"/>
              </a:ext>
            </a:extLst>
          </p:cNvPr>
          <p:cNvSpPr txBox="1"/>
          <p:nvPr/>
        </p:nvSpPr>
        <p:spPr>
          <a:xfrm>
            <a:off x="5746876" y="2987932"/>
            <a:ext cx="1872503" cy="369332"/>
          </a:xfrm>
          <a:prstGeom prst="rect">
            <a:avLst/>
          </a:prstGeom>
          <a:noFill/>
        </p:spPr>
        <p:txBody>
          <a:bodyPr wrap="square">
            <a:spAutoFit/>
          </a:bodyPr>
          <a:lstStyle/>
          <a:p>
            <a:r>
              <a:rPr lang="en-IE" b="0" i="0">
                <a:solidFill>
                  <a:srgbClr val="172B4D"/>
                </a:solidFill>
                <a:effectLst/>
                <a:latin typeface="+mj-lt"/>
                <a:hlinkClick r:id="rId25"/>
              </a:rPr>
              <a:t>Mastodon</a:t>
            </a:r>
            <a:endParaRPr lang="en-IE">
              <a:latin typeface="+mj-lt"/>
            </a:endParaRPr>
          </a:p>
        </p:txBody>
      </p:sp>
      <p:pic>
        <p:nvPicPr>
          <p:cNvPr id="40" name="Picture 39">
            <a:extLst>
              <a:ext uri="{FF2B5EF4-FFF2-40B4-BE49-F238E27FC236}">
                <a16:creationId xmlns:a16="http://schemas.microsoft.com/office/drawing/2014/main" id="{7542F9BB-AC00-F7D9-A122-36BA3B4E7724}"/>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5083314" y="4138096"/>
            <a:ext cx="567817" cy="567817"/>
          </a:xfrm>
          <a:prstGeom prst="rect">
            <a:avLst/>
          </a:prstGeom>
        </p:spPr>
      </p:pic>
      <p:sp>
        <p:nvSpPr>
          <p:cNvPr id="42" name="TextBox 41">
            <a:extLst>
              <a:ext uri="{FF2B5EF4-FFF2-40B4-BE49-F238E27FC236}">
                <a16:creationId xmlns:a16="http://schemas.microsoft.com/office/drawing/2014/main" id="{ED314E34-2136-57E9-671F-E20BF1F62291}"/>
              </a:ext>
            </a:extLst>
          </p:cNvPr>
          <p:cNvSpPr txBox="1"/>
          <p:nvPr/>
        </p:nvSpPr>
        <p:spPr>
          <a:xfrm>
            <a:off x="5815737" y="4349494"/>
            <a:ext cx="1075884" cy="369332"/>
          </a:xfrm>
          <a:prstGeom prst="rect">
            <a:avLst/>
          </a:prstGeom>
          <a:noFill/>
        </p:spPr>
        <p:txBody>
          <a:bodyPr wrap="square">
            <a:spAutoFit/>
          </a:bodyPr>
          <a:lstStyle/>
          <a:p>
            <a:r>
              <a:rPr lang="en-IE" b="0" i="0">
                <a:solidFill>
                  <a:srgbClr val="172B4D"/>
                </a:solidFill>
                <a:effectLst/>
                <a:latin typeface="+mj-lt"/>
                <a:hlinkClick r:id="rId27"/>
              </a:rPr>
              <a:t>Giphy</a:t>
            </a:r>
            <a:endParaRPr lang="en-IE">
              <a:latin typeface="+mj-lt"/>
            </a:endParaRPr>
          </a:p>
        </p:txBody>
      </p:sp>
    </p:spTree>
    <p:extLst>
      <p:ext uri="{BB962C8B-B14F-4D97-AF65-F5344CB8AC3E}">
        <p14:creationId xmlns:p14="http://schemas.microsoft.com/office/powerpoint/2010/main" val="1244639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ign with yellow stars&#10;&#10;Description automatically generated">
            <a:extLst>
              <a:ext uri="{FF2B5EF4-FFF2-40B4-BE49-F238E27FC236}">
                <a16:creationId xmlns:a16="http://schemas.microsoft.com/office/drawing/2014/main" id="{3CB1AD55-382C-7371-6475-0C2488CF5A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9505" y="0"/>
            <a:ext cx="6842420" cy="6854515"/>
          </a:xfrm>
          <a:prstGeom prst="rect">
            <a:avLst/>
          </a:prstGeom>
        </p:spPr>
      </p:pic>
    </p:spTree>
    <p:extLst>
      <p:ext uri="{BB962C8B-B14F-4D97-AF65-F5344CB8AC3E}">
        <p14:creationId xmlns:p14="http://schemas.microsoft.com/office/powerpoint/2010/main" val="414266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2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p>
            <a:r>
              <a:rPr lang="en-GB"/>
              <a:t>Thank you!</a:t>
            </a:r>
            <a:br>
              <a:rPr lang="en-GB"/>
            </a:br>
            <a:endParaRPr lang="en-GB" sz="3600" b="1">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697A21-E7FE-C2FE-1090-B72A93FADDF8}"/>
              </a:ext>
            </a:extLst>
          </p:cNvPr>
          <p:cNvSpPr/>
          <p:nvPr/>
        </p:nvSpPr>
        <p:spPr>
          <a:xfrm>
            <a:off x="832524" y="5818161"/>
            <a:ext cx="9131398" cy="651804"/>
          </a:xfrm>
          <a:prstGeom prst="rect">
            <a:avLst/>
          </a:prstGeom>
          <a:noFill/>
          <a:ln w="38100">
            <a:solidFill>
              <a:srgbClr val="186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88A7EA-C454-1F93-B692-6202FB07BC72}"/>
              </a:ext>
            </a:extLst>
          </p:cNvPr>
          <p:cNvSpPr txBox="1"/>
          <p:nvPr/>
        </p:nvSpPr>
        <p:spPr>
          <a:xfrm>
            <a:off x="832524" y="5818161"/>
            <a:ext cx="97131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rPr>
              <a:t>EP 'use-your-vote' campaign video </a:t>
            </a:r>
            <a:r>
              <a:rPr lang="en-US">
                <a:latin typeface="Calibri"/>
              </a:rPr>
              <a:t>hosted on the</a:t>
            </a:r>
            <a:r>
              <a:rPr lang="en-US" b="1">
                <a:latin typeface="Calibri"/>
              </a:rPr>
              <a:t> </a:t>
            </a:r>
            <a:r>
              <a:rPr lang="en-US" b="1" u="sng">
                <a:solidFill>
                  <a:srgbClr val="0563C1"/>
                </a:solidFill>
                <a:latin typeface="Calibri"/>
                <a:cs typeface="Segoe UI"/>
                <a:hlinkClick r:id="rId3"/>
              </a:rPr>
              <a:t>European elections website</a:t>
            </a:r>
            <a:r>
              <a:rPr lang="en-US" b="1">
                <a:latin typeface="Calibri"/>
                <a:hlinkClick r:id="rId3"/>
              </a:rPr>
              <a:t> </a:t>
            </a:r>
            <a:r>
              <a:rPr lang="en-US">
                <a:latin typeface="Calibri"/>
              </a:rPr>
              <a:t>and </a:t>
            </a:r>
            <a:r>
              <a:rPr lang="en-US" b="1">
                <a:latin typeface="Calibri"/>
              </a:rPr>
              <a:t>on </a:t>
            </a:r>
            <a:r>
              <a:rPr lang="en-US" b="1" u="sng">
                <a:solidFill>
                  <a:srgbClr val="0563C1"/>
                </a:solidFill>
                <a:latin typeface="Calibri"/>
                <a:cs typeface="Segoe UI"/>
                <a:hlinkClick r:id="rId4"/>
              </a:rPr>
              <a:t>YouTube</a:t>
            </a:r>
            <a:r>
              <a:rPr lang="de-DE">
                <a:latin typeface="Calibri"/>
              </a:rPr>
              <a:t>. </a:t>
            </a:r>
            <a:r>
              <a:rPr lang="en-US">
                <a:latin typeface="Calibri"/>
              </a:rPr>
              <a:t>​   </a:t>
            </a:r>
            <a:r>
              <a:rPr lang="en-US" b="1">
                <a:latin typeface="Calibri"/>
              </a:rPr>
              <a:t>Other formats and languages </a:t>
            </a:r>
            <a:r>
              <a:rPr lang="en-US">
                <a:latin typeface="Calibri"/>
              </a:rPr>
              <a:t>available in the</a:t>
            </a:r>
            <a:r>
              <a:rPr lang="en-US" b="1">
                <a:latin typeface="Calibri"/>
              </a:rPr>
              <a:t> </a:t>
            </a:r>
            <a:r>
              <a:rPr lang="en-GB" b="1" u="sng">
                <a:solidFill>
                  <a:srgbClr val="0563C1"/>
                </a:solidFill>
                <a:latin typeface="Calibri"/>
                <a:cs typeface="Segoe UI"/>
                <a:hlinkClick r:id="rId5"/>
              </a:rPr>
              <a:t>EP Multimedia </a:t>
            </a:r>
            <a:r>
              <a:rPr lang="en-GB" b="1" u="sng" err="1">
                <a:solidFill>
                  <a:srgbClr val="0563C1"/>
                </a:solidFill>
                <a:latin typeface="Calibri"/>
                <a:cs typeface="Segoe UI"/>
                <a:hlinkClick r:id="rId5"/>
              </a:rPr>
              <a:t>Center</a:t>
            </a:r>
            <a:r>
              <a:rPr lang="en-GB" b="1">
                <a:latin typeface="Calibri"/>
              </a:rPr>
              <a:t>. </a:t>
            </a:r>
            <a:r>
              <a:rPr lang="en-US">
                <a:latin typeface="Calibri"/>
              </a:rPr>
              <a:t>​​</a:t>
            </a:r>
            <a:r>
              <a:rPr lang="en-US">
                <a:latin typeface="Calibri"/>
                <a:cs typeface="Calibri"/>
              </a:rPr>
              <a:t>​</a:t>
            </a:r>
            <a:endParaRPr lang="en-US"/>
          </a:p>
        </p:txBody>
      </p:sp>
      <p:pic>
        <p:nvPicPr>
          <p:cNvPr id="5" name="Picture 4">
            <a:extLst>
              <a:ext uri="{FF2B5EF4-FFF2-40B4-BE49-F238E27FC236}">
                <a16:creationId xmlns:a16="http://schemas.microsoft.com/office/drawing/2014/main" id="{E521F6C7-CC81-3E87-3D9D-BBEFF74EDB0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2524" y="642591"/>
            <a:ext cx="8745170" cy="4963218"/>
          </a:xfrm>
          <a:prstGeom prst="rect">
            <a:avLst/>
          </a:prstGeom>
        </p:spPr>
      </p:pic>
    </p:spTree>
    <p:extLst>
      <p:ext uri="{BB962C8B-B14F-4D97-AF65-F5344CB8AC3E}">
        <p14:creationId xmlns:p14="http://schemas.microsoft.com/office/powerpoint/2010/main" val="219983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A499F-A053-27D9-F972-5E0E34E8346A}"/>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099DD67F-B7B4-810B-1C68-9FAE22CC64B9}"/>
              </a:ext>
            </a:extLst>
          </p:cNvPr>
          <p:cNvSpPr txBox="1"/>
          <p:nvPr/>
        </p:nvSpPr>
        <p:spPr>
          <a:xfrm>
            <a:off x="1104142" y="1619006"/>
            <a:ext cx="11130989"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rgbClr val="FFC000"/>
              </a:solidFill>
              <a:cs typeface="Arial"/>
            </a:endParaRPr>
          </a:p>
          <a:p>
            <a:r>
              <a:rPr lang="en-US" sz="1400">
                <a:solidFill>
                  <a:srgbClr val="FFC000"/>
                </a:solidFill>
                <a:ea typeface="+mn-lt"/>
                <a:cs typeface="+mn-lt"/>
              </a:rPr>
              <a:t>A very precious thing called…democracy </a:t>
            </a:r>
          </a:p>
          <a:p>
            <a:endParaRPr lang="en-US">
              <a:solidFill>
                <a:srgbClr val="4D4D4D"/>
              </a:solidFill>
              <a:ea typeface="+mn-lt"/>
              <a:cs typeface="+mn-lt"/>
            </a:endParaRPr>
          </a:p>
          <a:p>
            <a:r>
              <a:rPr lang="en-US" sz="3600" b="1">
                <a:solidFill>
                  <a:srgbClr val="FFC000"/>
                </a:solidFill>
                <a:cs typeface="Arial"/>
              </a:rPr>
              <a:t>The European elections – why vote ?</a:t>
            </a:r>
            <a:endParaRPr lang="en-US" sz="3600" b="1">
              <a:solidFill>
                <a:srgbClr val="000000"/>
              </a:solidFill>
              <a:cs typeface="Arial"/>
            </a:endParaRPr>
          </a:p>
          <a:p>
            <a:endParaRPr lang="en-US" b="1">
              <a:solidFill>
                <a:srgbClr val="FFC000"/>
              </a:solidFill>
              <a:cs typeface="Arial"/>
            </a:endParaRPr>
          </a:p>
          <a:p>
            <a:r>
              <a:rPr lang="en-US" sz="1400">
                <a:solidFill>
                  <a:srgbClr val="FFC000"/>
                </a:solidFill>
                <a:cs typeface="Arial"/>
              </a:rPr>
              <a:t>How to vote ?</a:t>
            </a:r>
            <a:endParaRPr lang="en-US" sz="1400">
              <a:solidFill>
                <a:srgbClr val="4D4D4D"/>
              </a:solidFill>
              <a:cs typeface="Arial"/>
            </a:endParaRPr>
          </a:p>
          <a:p>
            <a:endParaRPr lang="en-US" sz="1400">
              <a:solidFill>
                <a:srgbClr val="4D4D4D"/>
              </a:solidFill>
              <a:cs typeface="Arial"/>
            </a:endParaRPr>
          </a:p>
          <a:p>
            <a:r>
              <a:rPr lang="en-US" sz="1400">
                <a:solidFill>
                  <a:srgbClr val="FFC000"/>
                </a:solidFill>
                <a:cs typeface="Arial"/>
              </a:rPr>
              <a:t>What and who to vote for ?</a:t>
            </a:r>
            <a:endParaRPr lang="en-US" sz="1400">
              <a:solidFill>
                <a:srgbClr val="4D4D4D"/>
              </a:solidFill>
              <a:cs typeface="Arial"/>
            </a:endParaRPr>
          </a:p>
          <a:p>
            <a:endParaRPr lang="en-US" sz="1400">
              <a:solidFill>
                <a:srgbClr val="4D4D4D"/>
              </a:solidFill>
              <a:cs typeface="Arial"/>
            </a:endParaRPr>
          </a:p>
          <a:p>
            <a:r>
              <a:rPr lang="en-US" sz="1400">
                <a:solidFill>
                  <a:srgbClr val="FFC000"/>
                </a:solidFill>
                <a:cs typeface="Arial"/>
              </a:rPr>
              <a:t>How does the EU ensure free and fair elections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How to counter disinformation and interference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What happens after the elections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How to stay in touch with the EU ?</a:t>
            </a:r>
            <a:endParaRPr lang="en-US" sz="1400">
              <a:solidFill>
                <a:srgbClr val="000000"/>
              </a:solidFill>
              <a:cs typeface="Arial"/>
            </a:endParaRPr>
          </a:p>
          <a:p>
            <a:endParaRPr lang="en-US">
              <a:solidFill>
                <a:srgbClr val="FFC000"/>
              </a:solidFill>
              <a:cs typeface="Arial"/>
            </a:endParaRPr>
          </a:p>
          <a:p>
            <a:endParaRPr lang="en-US" sz="1400">
              <a:solidFill>
                <a:srgbClr val="FFC000"/>
              </a:solidFill>
              <a:cs typeface="Arial"/>
            </a:endParaRPr>
          </a:p>
          <a:p>
            <a:endParaRPr lang="en-US">
              <a:solidFill>
                <a:srgbClr val="4D4D4D"/>
              </a:solidFill>
              <a:cs typeface="Arial"/>
            </a:endParaRPr>
          </a:p>
          <a:p>
            <a:endParaRPr lang="en-US">
              <a:cs typeface="Arial"/>
            </a:endParaRPr>
          </a:p>
          <a:p>
            <a:endParaRPr lang="en-US">
              <a:cs typeface="Arial"/>
            </a:endParaRPr>
          </a:p>
        </p:txBody>
      </p:sp>
      <p:pic>
        <p:nvPicPr>
          <p:cNvPr id="7" name="Picture 6">
            <a:extLst>
              <a:ext uri="{FF2B5EF4-FFF2-40B4-BE49-F238E27FC236}">
                <a16:creationId xmlns:a16="http://schemas.microsoft.com/office/drawing/2014/main" id="{1F7FEB5F-DAB1-9E11-9ECB-25CB461AA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362" y="2557504"/>
            <a:ext cx="387436" cy="396961"/>
          </a:xfrm>
          <a:prstGeom prst="rect">
            <a:avLst/>
          </a:prstGeom>
        </p:spPr>
      </p:pic>
      <p:pic>
        <p:nvPicPr>
          <p:cNvPr id="8" name="Picture 7">
            <a:extLst>
              <a:ext uri="{FF2B5EF4-FFF2-40B4-BE49-F238E27FC236}">
                <a16:creationId xmlns:a16="http://schemas.microsoft.com/office/drawing/2014/main" id="{6C24D8F6-2F25-C1DF-0B2E-909D097D08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003" y="1910135"/>
            <a:ext cx="186154" cy="195679"/>
          </a:xfrm>
          <a:prstGeom prst="rect">
            <a:avLst/>
          </a:prstGeom>
        </p:spPr>
      </p:pic>
      <p:pic>
        <p:nvPicPr>
          <p:cNvPr id="9" name="Picture 8">
            <a:extLst>
              <a:ext uri="{FF2B5EF4-FFF2-40B4-BE49-F238E27FC236}">
                <a16:creationId xmlns:a16="http://schemas.microsoft.com/office/drawing/2014/main" id="{4B5FC529-EA7D-084D-252C-34AB8FECDF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003" y="4988056"/>
            <a:ext cx="186154" cy="181301"/>
          </a:xfrm>
          <a:prstGeom prst="rect">
            <a:avLst/>
          </a:prstGeom>
        </p:spPr>
      </p:pic>
      <p:pic>
        <p:nvPicPr>
          <p:cNvPr id="10" name="Picture 9">
            <a:extLst>
              <a:ext uri="{FF2B5EF4-FFF2-40B4-BE49-F238E27FC236}">
                <a16:creationId xmlns:a16="http://schemas.microsoft.com/office/drawing/2014/main" id="{1325742E-FACF-26E8-DF2B-0992344C1E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003" y="4561398"/>
            <a:ext cx="186154" cy="181301"/>
          </a:xfrm>
          <a:prstGeom prst="rect">
            <a:avLst/>
          </a:prstGeom>
        </p:spPr>
      </p:pic>
      <p:pic>
        <p:nvPicPr>
          <p:cNvPr id="11" name="Picture 10">
            <a:extLst>
              <a:ext uri="{FF2B5EF4-FFF2-40B4-BE49-F238E27FC236}">
                <a16:creationId xmlns:a16="http://schemas.microsoft.com/office/drawing/2014/main" id="{62EC4090-814C-142B-B49D-837FC85598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003" y="4124443"/>
            <a:ext cx="186154" cy="195679"/>
          </a:xfrm>
          <a:prstGeom prst="rect">
            <a:avLst/>
          </a:prstGeom>
        </p:spPr>
      </p:pic>
      <p:pic>
        <p:nvPicPr>
          <p:cNvPr id="12" name="Picture 11">
            <a:extLst>
              <a:ext uri="{FF2B5EF4-FFF2-40B4-BE49-F238E27FC236}">
                <a16:creationId xmlns:a16="http://schemas.microsoft.com/office/drawing/2014/main" id="{5648372E-9CAF-898E-4CAB-2C2E220E2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003" y="3689625"/>
            <a:ext cx="186154" cy="195679"/>
          </a:xfrm>
          <a:prstGeom prst="rect">
            <a:avLst/>
          </a:prstGeom>
        </p:spPr>
      </p:pic>
      <p:pic>
        <p:nvPicPr>
          <p:cNvPr id="13" name="Picture 12">
            <a:extLst>
              <a:ext uri="{FF2B5EF4-FFF2-40B4-BE49-F238E27FC236}">
                <a16:creationId xmlns:a16="http://schemas.microsoft.com/office/drawing/2014/main" id="{DC27056B-FB63-4891-7B09-144A2979FC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003" y="3265104"/>
            <a:ext cx="186154" cy="181301"/>
          </a:xfrm>
          <a:prstGeom prst="rect">
            <a:avLst/>
          </a:prstGeom>
        </p:spPr>
      </p:pic>
      <p:pic>
        <p:nvPicPr>
          <p:cNvPr id="14" name="Picture 13">
            <a:extLst>
              <a:ext uri="{FF2B5EF4-FFF2-40B4-BE49-F238E27FC236}">
                <a16:creationId xmlns:a16="http://schemas.microsoft.com/office/drawing/2014/main" id="{3860235F-FB0E-F0D8-E62A-BBF43BA781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003" y="5412771"/>
            <a:ext cx="186154" cy="181301"/>
          </a:xfrm>
          <a:prstGeom prst="rect">
            <a:avLst/>
          </a:prstGeom>
        </p:spPr>
      </p:pic>
    </p:spTree>
    <p:extLst>
      <p:ext uri="{BB962C8B-B14F-4D97-AF65-F5344CB8AC3E}">
        <p14:creationId xmlns:p14="http://schemas.microsoft.com/office/powerpoint/2010/main" val="80394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083C6CB-F4C5-476A-3403-C4BD9A13430B}"/>
              </a:ext>
            </a:extLst>
          </p:cNvPr>
          <p:cNvGraphicFramePr>
            <a:graphicFrameLocks noGrp="1"/>
          </p:cNvGraphicFramePr>
          <p:nvPr>
            <p:ph idx="1"/>
          </p:nvPr>
        </p:nvGraphicFramePr>
        <p:xfrm>
          <a:off x="1077725" y="1516341"/>
          <a:ext cx="10392616" cy="423899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05C7E1E1-970D-3C2D-69B5-B11F155FC6DB}"/>
              </a:ext>
            </a:extLst>
          </p:cNvPr>
          <p:cNvSpPr>
            <a:spLocks noGrp="1"/>
          </p:cNvSpPr>
          <p:nvPr>
            <p:ph type="title"/>
          </p:nvPr>
        </p:nvSpPr>
        <p:spPr>
          <a:xfrm>
            <a:off x="838200" y="560311"/>
            <a:ext cx="11657430" cy="782357"/>
          </a:xfrm>
        </p:spPr>
        <p:txBody>
          <a:bodyPr/>
          <a:lstStyle/>
          <a:p>
            <a:r>
              <a:rPr lang="en-US" b="1" dirty="0">
                <a:cs typeface="Arial"/>
              </a:rPr>
              <a:t>2019 European elections – turnout by country</a:t>
            </a:r>
            <a:endParaRPr lang="en-US" sz="1400" b="1" dirty="0">
              <a:cs typeface="Arial"/>
            </a:endParaRPr>
          </a:p>
        </p:txBody>
      </p:sp>
      <p:sp>
        <p:nvSpPr>
          <p:cNvPr id="2" name="TextBox 1">
            <a:extLst>
              <a:ext uri="{FF2B5EF4-FFF2-40B4-BE49-F238E27FC236}">
                <a16:creationId xmlns:a16="http://schemas.microsoft.com/office/drawing/2014/main" id="{E408C685-107B-0BA0-8E18-6D967C01CB24}"/>
              </a:ext>
            </a:extLst>
          </p:cNvPr>
          <p:cNvSpPr txBox="1"/>
          <p:nvPr/>
        </p:nvSpPr>
        <p:spPr>
          <a:xfrm>
            <a:off x="838200" y="6128412"/>
            <a:ext cx="6567217" cy="338554"/>
          </a:xfrm>
          <a:prstGeom prst="rect">
            <a:avLst/>
          </a:prstGeom>
          <a:noFill/>
        </p:spPr>
        <p:txBody>
          <a:bodyPr wrap="square" lIns="91440" tIns="45720" rIns="91440" bIns="45720" rtlCol="0" anchor="t">
            <a:spAutoFit/>
          </a:bodyPr>
          <a:lstStyle/>
          <a:p>
            <a:pPr>
              <a:defRPr/>
            </a:pPr>
            <a:r>
              <a:rPr lang="fr-BE" sz="1600"/>
              <a:t>  Source: </a:t>
            </a:r>
            <a:r>
              <a:rPr lang="fr-BE" sz="1600" b="1">
                <a:hlinkClick r:id="rId4"/>
              </a:rPr>
              <a:t>European Parliament/Kantar 2019</a:t>
            </a:r>
            <a:endParaRPr lang="en-IE" sz="1600" b="1" strike="noStrike" kern="1200" cap="none" spc="0" normalizeH="0" baseline="0" noProof="0">
              <a:ln>
                <a:noFill/>
              </a:ln>
              <a:solidFill>
                <a:srgbClr val="4D4D4D"/>
              </a:solidFill>
              <a:effectLst/>
              <a:uLnTx/>
              <a:uFillTx/>
              <a:latin typeface="Arial"/>
              <a:cs typeface="Arial"/>
            </a:endParaRPr>
          </a:p>
        </p:txBody>
      </p:sp>
      <p:graphicFrame>
        <p:nvGraphicFramePr>
          <p:cNvPr id="9" name="Chart 8">
            <a:extLst>
              <a:ext uri="{FF2B5EF4-FFF2-40B4-BE49-F238E27FC236}">
                <a16:creationId xmlns:a16="http://schemas.microsoft.com/office/drawing/2014/main" id="{68C93E83-AECA-CEF8-E8E8-FB1AE6D9F2B6}"/>
              </a:ext>
            </a:extLst>
          </p:cNvPr>
          <p:cNvGraphicFramePr>
            <a:graphicFrameLocks/>
          </p:cNvGraphicFramePr>
          <p:nvPr/>
        </p:nvGraphicFramePr>
        <p:xfrm>
          <a:off x="923830" y="1168996"/>
          <a:ext cx="9563440" cy="46004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B1526D95-60F3-5404-56A0-4102EDB5ECAC}"/>
              </a:ext>
            </a:extLst>
          </p:cNvPr>
          <p:cNvGraphicFramePr>
            <a:graphicFrameLocks/>
          </p:cNvGraphicFramePr>
          <p:nvPr>
            <p:extLst>
              <p:ext uri="{D42A27DB-BD31-4B8C-83A1-F6EECF244321}">
                <p14:modId xmlns:p14="http://schemas.microsoft.com/office/powerpoint/2010/main" val="3474358736"/>
              </p:ext>
            </p:extLst>
          </p:nvPr>
        </p:nvGraphicFramePr>
        <p:xfrm>
          <a:off x="838200" y="1516341"/>
          <a:ext cx="11121736" cy="4287139"/>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D212AB59-117D-CF3C-E4A1-32AAC1649BF3}"/>
              </a:ext>
            </a:extLst>
          </p:cNvPr>
          <p:cNvSpPr/>
          <p:nvPr/>
        </p:nvSpPr>
        <p:spPr>
          <a:xfrm>
            <a:off x="923830" y="6128412"/>
            <a:ext cx="8954461" cy="338554"/>
          </a:xfrm>
          <a:prstGeom prst="rect">
            <a:avLst/>
          </a:prstGeom>
          <a:noFill/>
          <a:ln w="38100">
            <a:solidFill>
              <a:srgbClr val="186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0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515675-C322-4A9D-CA4E-7E7F512D7C08}"/>
              </a:ext>
            </a:extLst>
          </p:cNvPr>
          <p:cNvSpPr>
            <a:spLocks noGrp="1"/>
          </p:cNvSpPr>
          <p:nvPr>
            <p:ph idx="1"/>
          </p:nvPr>
        </p:nvSpPr>
        <p:spPr>
          <a:xfrm>
            <a:off x="789040" y="1835695"/>
            <a:ext cx="7215491" cy="2537868"/>
          </a:xfrm>
        </p:spPr>
        <p:txBody>
          <a:bodyPr vert="horz" lIns="91440" tIns="45720" rIns="91440" bIns="45720" rtlCol="0" anchor="t">
            <a:noAutofit/>
          </a:bodyPr>
          <a:lstStyle/>
          <a:p>
            <a:pPr>
              <a:lnSpc>
                <a:spcPct val="115000"/>
              </a:lnSpc>
              <a:spcAft>
                <a:spcPts val="1000"/>
              </a:spcAft>
            </a:pPr>
            <a:r>
              <a:rPr lang="en-GB" sz="2800" kern="100" dirty="0">
                <a:effectLst/>
                <a:ea typeface="Calibri"/>
                <a:cs typeface="Times New Roman"/>
              </a:rPr>
              <a:t>It’s about </a:t>
            </a:r>
            <a:r>
              <a:rPr lang="en-GB" sz="2800" b="1" kern="100" dirty="0">
                <a:effectLst/>
                <a:ea typeface="Calibri"/>
                <a:cs typeface="Times New Roman"/>
              </a:rPr>
              <a:t>you and your future</a:t>
            </a:r>
            <a:r>
              <a:rPr lang="en-GB" sz="2800" kern="100" dirty="0">
                <a:effectLst/>
                <a:ea typeface="Calibri"/>
                <a:cs typeface="Times New Roman"/>
              </a:rPr>
              <a:t>!</a:t>
            </a:r>
            <a:endParaRPr lang="en-IE" sz="2800" kern="100" dirty="0">
              <a:effectLst/>
              <a:ea typeface="Calibri"/>
              <a:cs typeface="Times New Roman"/>
            </a:endParaRPr>
          </a:p>
          <a:p>
            <a:pPr>
              <a:lnSpc>
                <a:spcPct val="115000"/>
              </a:lnSpc>
              <a:spcAft>
                <a:spcPts val="1000"/>
              </a:spcAft>
            </a:pPr>
            <a:r>
              <a:rPr lang="en-GB" sz="2800" kern="100" dirty="0">
                <a:effectLst/>
                <a:ea typeface="Calibri"/>
                <a:cs typeface="Times New Roman"/>
              </a:rPr>
              <a:t>It’s also about </a:t>
            </a:r>
            <a:r>
              <a:rPr lang="en-GB" sz="2800" b="1" kern="100" dirty="0">
                <a:effectLst/>
                <a:ea typeface="Calibri"/>
                <a:cs typeface="Times New Roman"/>
              </a:rPr>
              <a:t>Europe in </a:t>
            </a:r>
            <a:r>
              <a:rPr lang="en-GB" sz="2800" b="1" kern="100" dirty="0">
                <a:ea typeface="Calibri"/>
                <a:cs typeface="Times New Roman"/>
              </a:rPr>
              <a:t>this record year of world elections</a:t>
            </a:r>
            <a:r>
              <a:rPr lang="en-GB" sz="2800" kern="100" dirty="0">
                <a:effectLst/>
                <a:ea typeface="Calibri"/>
                <a:cs typeface="Times New Roman"/>
              </a:rPr>
              <a:t>!</a:t>
            </a:r>
            <a:endParaRPr lang="en-IE" sz="2800" kern="100" dirty="0">
              <a:effectLst/>
              <a:ea typeface="Calibri"/>
              <a:cs typeface="Times New Roman"/>
            </a:endParaRPr>
          </a:p>
          <a:p>
            <a:pPr>
              <a:lnSpc>
                <a:spcPct val="115000"/>
              </a:lnSpc>
              <a:spcAft>
                <a:spcPts val="1000"/>
              </a:spcAft>
            </a:pPr>
            <a:r>
              <a:rPr lang="en-GB" sz="2800" kern="100" dirty="0">
                <a:effectLst/>
                <a:ea typeface="Calibri"/>
                <a:cs typeface="Times New Roman"/>
              </a:rPr>
              <a:t>It’s </a:t>
            </a:r>
            <a:r>
              <a:rPr lang="en-GB" sz="2800" kern="100" dirty="0">
                <a:ea typeface="Calibri"/>
                <a:cs typeface="Times New Roman"/>
              </a:rPr>
              <a:t>also about</a:t>
            </a:r>
            <a:r>
              <a:rPr lang="en-GB" sz="2800" kern="100" dirty="0">
                <a:effectLst/>
                <a:ea typeface="Calibri"/>
                <a:cs typeface="Times New Roman"/>
              </a:rPr>
              <a:t> </a:t>
            </a:r>
            <a:r>
              <a:rPr lang="en-GB" sz="2800" b="1" kern="100" dirty="0">
                <a:effectLst/>
                <a:ea typeface="Calibri"/>
                <a:cs typeface="Times New Roman"/>
              </a:rPr>
              <a:t>our democracy</a:t>
            </a:r>
            <a:r>
              <a:rPr lang="en-GB" sz="2800" kern="100" dirty="0">
                <a:effectLst/>
                <a:ea typeface="Calibri"/>
                <a:cs typeface="Times New Roman"/>
              </a:rPr>
              <a:t>!</a:t>
            </a:r>
            <a:endParaRPr lang="en-IE" sz="2800" kern="100" dirty="0">
              <a:effectLst/>
              <a:ea typeface="Calibri"/>
              <a:cs typeface="Times New Roman"/>
            </a:endParaRPr>
          </a:p>
          <a:p>
            <a:pPr marL="0" indent="0">
              <a:lnSpc>
                <a:spcPct val="115000"/>
              </a:lnSpc>
              <a:spcAft>
                <a:spcPts val="1000"/>
              </a:spcAft>
              <a:buNone/>
            </a:pPr>
            <a:endParaRPr lang="en-GB" kern="100">
              <a:ea typeface="Calibri" panose="020F0502020204030204" pitchFamily="34" charset="0"/>
              <a:cs typeface="Times New Roman"/>
            </a:endParaRPr>
          </a:p>
        </p:txBody>
      </p:sp>
      <p:sp>
        <p:nvSpPr>
          <p:cNvPr id="2" name="Title 1">
            <a:extLst>
              <a:ext uri="{FF2B5EF4-FFF2-40B4-BE49-F238E27FC236}">
                <a16:creationId xmlns:a16="http://schemas.microsoft.com/office/drawing/2014/main" id="{A0D9A471-B8B3-55AE-6019-5D7613210D02}"/>
              </a:ext>
            </a:extLst>
          </p:cNvPr>
          <p:cNvSpPr>
            <a:spLocks noGrp="1"/>
          </p:cNvSpPr>
          <p:nvPr>
            <p:ph type="title"/>
          </p:nvPr>
        </p:nvSpPr>
        <p:spPr>
          <a:xfrm>
            <a:off x="838200" y="573425"/>
            <a:ext cx="10515600" cy="747375"/>
          </a:xfrm>
        </p:spPr>
        <p:txBody>
          <a:bodyPr/>
          <a:lstStyle/>
          <a:p>
            <a:r>
              <a:rPr lang="en-US" b="1"/>
              <a:t>The European elections – why vote?</a:t>
            </a:r>
          </a:p>
        </p:txBody>
      </p:sp>
      <p:pic>
        <p:nvPicPr>
          <p:cNvPr id="4100" name="Picture 4" descr="Young woman dressed in white t-shirt.">
            <a:extLst>
              <a:ext uri="{FF2B5EF4-FFF2-40B4-BE49-F238E27FC236}">
                <a16:creationId xmlns:a16="http://schemas.microsoft.com/office/drawing/2014/main" id="{520474EA-475A-8B17-6AC8-765404BBF8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9090" y="1099320"/>
            <a:ext cx="3773810" cy="43176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3230E2-D208-FB33-40A6-5BB3B3DD9886}"/>
              </a:ext>
            </a:extLst>
          </p:cNvPr>
          <p:cNvSpPr txBox="1"/>
          <p:nvPr/>
        </p:nvSpPr>
        <p:spPr>
          <a:xfrm>
            <a:off x="790486" y="5887840"/>
            <a:ext cx="9095509" cy="634533"/>
          </a:xfrm>
          <a:prstGeom prst="rect">
            <a:avLst/>
          </a:prstGeom>
          <a:noFill/>
        </p:spPr>
        <p:txBody>
          <a:bodyPr wrap="square" lIns="91440" tIns="45720" rIns="91440" bIns="45720" anchor="t">
            <a:spAutoFit/>
          </a:bodyPr>
          <a:lstStyle/>
          <a:p>
            <a:pPr>
              <a:lnSpc>
                <a:spcPct val="114999"/>
              </a:lnSpc>
              <a:spcAft>
                <a:spcPts val="1000"/>
              </a:spcAft>
            </a:pPr>
            <a:r>
              <a:rPr lang="en-GB" sz="1600" kern="100" dirty="0">
                <a:effectLst/>
                <a:ea typeface="Calibri"/>
                <a:cs typeface="Times New Roman"/>
              </a:rPr>
              <a:t>Sign up now to get </a:t>
            </a:r>
            <a:r>
              <a:rPr lang="en-GB" sz="1600" b="1" kern="100" dirty="0">
                <a:effectLst/>
                <a:ea typeface="Calibri"/>
                <a:cs typeface="Times New Roman"/>
              </a:rPr>
              <a:t>voting reminders </a:t>
            </a:r>
            <a:r>
              <a:rPr lang="en-GB" sz="1600" kern="100" dirty="0">
                <a:effectLst/>
                <a:ea typeface="Calibri"/>
                <a:cs typeface="Times New Roman"/>
              </a:rPr>
              <a:t>and ensure you don’t forget to use your vote:</a:t>
            </a:r>
            <a:r>
              <a:rPr lang="en-GB" sz="1600" kern="100" dirty="0">
                <a:ea typeface="Calibri"/>
                <a:cs typeface="Times New Roman"/>
              </a:rPr>
              <a:t> </a:t>
            </a:r>
            <a:r>
              <a:rPr lang="en-GB" sz="1600" b="1" u="sng" kern="100" dirty="0">
                <a:solidFill>
                  <a:srgbClr val="0000FF"/>
                </a:solidFill>
                <a:effectLst/>
                <a:ea typeface="Calibri"/>
                <a:cs typeface="Times New Roman"/>
                <a:hlinkClick r:id="rId4"/>
              </a:rPr>
              <a:t>https://elections.europa.eu/en/use-your-vote/</a:t>
            </a:r>
            <a:r>
              <a:rPr lang="en-GB" sz="1600" b="1" kern="100" dirty="0">
                <a:ea typeface="Calibri"/>
                <a:cs typeface="Times New Roman"/>
              </a:rPr>
              <a:t> </a:t>
            </a:r>
            <a:endParaRPr lang="en-IE" sz="1600" b="1" kern="100" dirty="0">
              <a:effectLst/>
              <a:ea typeface="Calibri"/>
              <a:cs typeface="Times New Roman" panose="02020603050405020304" pitchFamily="18" charset="0"/>
            </a:endParaRPr>
          </a:p>
        </p:txBody>
      </p:sp>
      <p:sp>
        <p:nvSpPr>
          <p:cNvPr id="9" name="TextBox 5">
            <a:extLst>
              <a:ext uri="{FF2B5EF4-FFF2-40B4-BE49-F238E27FC236}">
                <a16:creationId xmlns:a16="http://schemas.microsoft.com/office/drawing/2014/main" id="{343A005F-E7FC-939B-75C8-0EE2794EF2DC}"/>
              </a:ext>
            </a:extLst>
          </p:cNvPr>
          <p:cNvSpPr txBox="1"/>
          <p:nvPr/>
        </p:nvSpPr>
        <p:spPr>
          <a:xfrm>
            <a:off x="838200" y="5880978"/>
            <a:ext cx="9043555" cy="634533"/>
          </a:xfrm>
          <a:prstGeom prst="rect">
            <a:avLst/>
          </a:prstGeom>
          <a:noFill/>
          <a:ln w="38100">
            <a:solidFill>
              <a:srgbClr val="1869AC"/>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999"/>
              </a:lnSpc>
              <a:spcAft>
                <a:spcPts val="1000"/>
              </a:spcAft>
            </a:pPr>
            <a:endParaRPr lang="en-GB" sz="1600" b="1">
              <a:cs typeface="Calibri"/>
            </a:endParaRPr>
          </a:p>
        </p:txBody>
      </p:sp>
    </p:spTree>
    <p:extLst>
      <p:ext uri="{BB962C8B-B14F-4D97-AF65-F5344CB8AC3E}">
        <p14:creationId xmlns:p14="http://schemas.microsoft.com/office/powerpoint/2010/main" val="381106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4C0F8C-4DB5-41B6-A559-07630B83C430}"/>
              </a:ext>
            </a:extLst>
          </p:cNvPr>
          <p:cNvSpPr>
            <a:spLocks noGrp="1"/>
          </p:cNvSpPr>
          <p:nvPr>
            <p:ph idx="1"/>
          </p:nvPr>
        </p:nvSpPr>
        <p:spPr>
          <a:xfrm>
            <a:off x="4802186" y="1974849"/>
            <a:ext cx="7013893" cy="4043917"/>
          </a:xfrm>
        </p:spPr>
        <p:txBody>
          <a:bodyPr vert="horz" lIns="91440" tIns="45720" rIns="91440" bIns="45720" rtlCol="0" anchor="t">
            <a:noAutofit/>
          </a:bodyPr>
          <a:lstStyle/>
          <a:p>
            <a:pPr marL="285750" indent="-285750">
              <a:spcAft>
                <a:spcPts val="1100"/>
              </a:spcAft>
            </a:pPr>
            <a:r>
              <a:rPr lang="en-GB" sz="2000" b="1" kern="100">
                <a:effectLst/>
                <a:ea typeface="Calibri"/>
                <a:cs typeface="Times New Roman"/>
              </a:rPr>
              <a:t>Yes!</a:t>
            </a:r>
            <a:r>
              <a:rPr lang="en-GB" sz="2000" kern="100">
                <a:effectLst/>
                <a:ea typeface="Calibri"/>
                <a:cs typeface="Times New Roman"/>
              </a:rPr>
              <a:t> By voting you </a:t>
            </a:r>
            <a:r>
              <a:rPr lang="en-GB" sz="2000" b="1" kern="100">
                <a:effectLst/>
                <a:ea typeface="Calibri"/>
                <a:cs typeface="Times New Roman"/>
              </a:rPr>
              <a:t>directly choose the members of the European Parliament</a:t>
            </a:r>
            <a:r>
              <a:rPr lang="en-GB" sz="2000" b="1" kern="100">
                <a:ea typeface="Calibri"/>
                <a:cs typeface="Times New Roman"/>
              </a:rPr>
              <a:t> (MEPs)</a:t>
            </a:r>
            <a:r>
              <a:rPr lang="en-GB" sz="2000" kern="100">
                <a:ea typeface="Calibri"/>
                <a:cs typeface="Times New Roman"/>
              </a:rPr>
              <a:t>.  </a:t>
            </a:r>
            <a:endParaRPr lang="en-GB" sz="2000" kern="100">
              <a:ea typeface="Calibri" panose="020F0502020204030204" pitchFamily="34" charset="0"/>
              <a:cs typeface="Times New Roman"/>
            </a:endParaRPr>
          </a:p>
          <a:p>
            <a:pPr marL="285750" indent="-285750">
              <a:spcAft>
                <a:spcPts val="1100"/>
              </a:spcAft>
            </a:pPr>
            <a:r>
              <a:rPr lang="en-GB" sz="2000" b="1" kern="100">
                <a:effectLst/>
                <a:ea typeface="Calibri" panose="020F0502020204030204" pitchFamily="34" charset="0"/>
                <a:cs typeface="Times New Roman"/>
              </a:rPr>
              <a:t>They make </a:t>
            </a:r>
            <a:r>
              <a:rPr lang="en-GB" sz="2000" b="1" kern="100">
                <a:solidFill>
                  <a:schemeClr val="tx1">
                    <a:lumMod val="50000"/>
                  </a:schemeClr>
                </a:solidFill>
                <a:effectLst/>
                <a:ea typeface="Calibri" panose="020F0502020204030204" pitchFamily="34" charset="0"/>
                <a:cs typeface="Times New Roman"/>
              </a:rPr>
              <a:t>EU</a:t>
            </a:r>
            <a:r>
              <a:rPr lang="en-GB" sz="2000" b="1" kern="100">
                <a:effectLst/>
                <a:ea typeface="Calibri" panose="020F0502020204030204" pitchFamily="34" charset="0"/>
                <a:cs typeface="Times New Roman"/>
              </a:rPr>
              <a:t> laws</a:t>
            </a:r>
            <a:r>
              <a:rPr lang="en-GB" sz="2000" kern="100">
                <a:ea typeface="Calibri" panose="020F0502020204030204" pitchFamily="34" charset="0"/>
                <a:cs typeface="Times New Roman"/>
              </a:rPr>
              <a:t> </a:t>
            </a:r>
            <a:r>
              <a:rPr lang="en-GB" sz="2000" kern="100">
                <a:effectLst/>
                <a:ea typeface="Calibri" panose="020F0502020204030204" pitchFamily="34" charset="0"/>
                <a:cs typeface="Times New Roman"/>
              </a:rPr>
              <a:t>– together with the Council of the European Union (member states).</a:t>
            </a:r>
          </a:p>
          <a:p>
            <a:pPr marL="285750" indent="-285750">
              <a:spcAft>
                <a:spcPts val="1100"/>
              </a:spcAft>
            </a:pPr>
            <a:r>
              <a:rPr lang="en-GB" sz="2000" kern="100">
                <a:ea typeface="Calibri"/>
                <a:cs typeface="Times New Roman"/>
              </a:rPr>
              <a:t>They hold the Council and the Commission</a:t>
            </a:r>
            <a:r>
              <a:rPr lang="en-GB" sz="2000" b="1" kern="100">
                <a:ea typeface="Calibri"/>
                <a:cs typeface="Times New Roman"/>
              </a:rPr>
              <a:t> accountable.</a:t>
            </a:r>
          </a:p>
          <a:p>
            <a:pPr marL="285750" indent="-285750">
              <a:spcAft>
                <a:spcPts val="1100"/>
              </a:spcAft>
            </a:pPr>
            <a:r>
              <a:rPr lang="en-GB" sz="2000" b="1" kern="100">
                <a:effectLst/>
                <a:ea typeface="Calibri" panose="020F0502020204030204" pitchFamily="34" charset="0"/>
                <a:cs typeface="Times New Roman"/>
              </a:rPr>
              <a:t>The</a:t>
            </a:r>
            <a:r>
              <a:rPr lang="en-GB" sz="2000" b="1" kern="100">
                <a:ea typeface="Calibri" panose="020F0502020204030204" pitchFamily="34" charset="0"/>
                <a:cs typeface="Times New Roman"/>
              </a:rPr>
              <a:t>y elect </a:t>
            </a:r>
            <a:r>
              <a:rPr lang="en-GB" sz="2000" b="1" kern="100">
                <a:effectLst/>
                <a:ea typeface="Calibri" panose="020F0502020204030204" pitchFamily="34" charset="0"/>
                <a:cs typeface="Times New Roman"/>
              </a:rPr>
              <a:t>the President of the European Commission, </a:t>
            </a:r>
            <a:r>
              <a:rPr lang="en-GB" sz="2000" kern="100">
                <a:effectLst/>
                <a:ea typeface="Calibri" panose="020F0502020204030204" pitchFamily="34" charset="0"/>
                <a:cs typeface="Times New Roman"/>
              </a:rPr>
              <a:t>scrutinise Commissioners-designate and approve the </a:t>
            </a:r>
            <a:r>
              <a:rPr lang="en-GB" sz="2000" kern="100">
                <a:ea typeface="Calibri" panose="020F0502020204030204" pitchFamily="34" charset="0"/>
                <a:cs typeface="Times New Roman"/>
              </a:rPr>
              <a:t>new Commission</a:t>
            </a:r>
            <a:r>
              <a:rPr lang="en-GB" sz="2000" kern="100">
                <a:effectLst/>
                <a:ea typeface="Calibri" panose="020F0502020204030204" pitchFamily="34" charset="0"/>
                <a:cs typeface="Times New Roman"/>
              </a:rPr>
              <a:t>.</a:t>
            </a:r>
            <a:endParaRPr lang="en-IE" sz="2000" kern="100">
              <a:effectLst/>
              <a:ea typeface="Calibri" panose="020F0502020204030204" pitchFamily="34" charset="0"/>
              <a:cs typeface="Times New Roman"/>
            </a:endParaRPr>
          </a:p>
          <a:p>
            <a:pPr marL="285750" indent="-285750">
              <a:spcAft>
                <a:spcPts val="1100"/>
              </a:spcAft>
            </a:pPr>
            <a:r>
              <a:rPr lang="en-GB" sz="2000" kern="100">
                <a:effectLst/>
                <a:ea typeface="Calibri" panose="020F0502020204030204" pitchFamily="34" charset="0"/>
                <a:cs typeface="Times New Roman"/>
              </a:rPr>
              <a:t>They </a:t>
            </a:r>
            <a:r>
              <a:rPr lang="en-GB" sz="2000" b="1" kern="100">
                <a:effectLst/>
                <a:ea typeface="Calibri" panose="020F0502020204030204" pitchFamily="34" charset="0"/>
                <a:cs typeface="Times New Roman"/>
              </a:rPr>
              <a:t>decide how the EU’s money is spent</a:t>
            </a:r>
            <a:r>
              <a:rPr lang="en-GB" sz="2000" kern="100">
                <a:effectLst/>
                <a:ea typeface="Calibri" panose="020F0502020204030204" pitchFamily="34" charset="0"/>
                <a:cs typeface="Times New Roman"/>
              </a:rPr>
              <a:t>, together with the Council.</a:t>
            </a:r>
            <a:r>
              <a:rPr lang="en-GB" sz="2000" kern="100">
                <a:ea typeface="Calibri" panose="020F0502020204030204" pitchFamily="34" charset="0"/>
                <a:cs typeface="Times New Roman"/>
              </a:rPr>
              <a:t> </a:t>
            </a:r>
          </a:p>
          <a:p>
            <a:pPr marL="285750" indent="-285750">
              <a:spcAft>
                <a:spcPts val="1100"/>
              </a:spcAft>
            </a:pPr>
            <a:r>
              <a:rPr lang="en-GB" sz="2000" kern="100">
                <a:cs typeface="Times New Roman"/>
              </a:rPr>
              <a:t>Your vote will </a:t>
            </a:r>
            <a:r>
              <a:rPr lang="en-GB" sz="2000" b="1" kern="100">
                <a:cs typeface="Times New Roman"/>
              </a:rPr>
              <a:t>influence Europe's future course</a:t>
            </a:r>
            <a:r>
              <a:rPr lang="en-GB" sz="2000" kern="100">
                <a:cs typeface="Times New Roman"/>
              </a:rPr>
              <a:t>!</a:t>
            </a:r>
          </a:p>
          <a:p>
            <a:pPr marL="0" indent="0">
              <a:buNone/>
            </a:pPr>
            <a:endParaRPr lang="en-IE"/>
          </a:p>
        </p:txBody>
      </p:sp>
      <p:sp>
        <p:nvSpPr>
          <p:cNvPr id="3" name="Slide Number Placeholder 2">
            <a:extLst>
              <a:ext uri="{FF2B5EF4-FFF2-40B4-BE49-F238E27FC236}">
                <a16:creationId xmlns:a16="http://schemas.microsoft.com/office/drawing/2014/main" id="{CA33EDBA-4B70-B639-26FF-26B9213C1A96}"/>
              </a:ext>
            </a:extLst>
          </p:cNvPr>
          <p:cNvSpPr>
            <a:spLocks noGrp="1"/>
          </p:cNvSpPr>
          <p:nvPr>
            <p:ph type="sldNum" sz="quarter" idx="12"/>
          </p:nvPr>
        </p:nvSpPr>
        <p:spPr/>
        <p:txBody>
          <a:bodyPr/>
          <a:lstStyle/>
          <a:p>
            <a:fld id="{F46C79FD-C571-418B-AB0F-5EE936C85276}" type="slidenum">
              <a:rPr lang="en-GB" smtClean="0"/>
              <a:t>7</a:t>
            </a:fld>
            <a:endParaRPr lang="en-GB"/>
          </a:p>
        </p:txBody>
      </p:sp>
      <p:sp>
        <p:nvSpPr>
          <p:cNvPr id="4" name="Title 3">
            <a:extLst>
              <a:ext uri="{FF2B5EF4-FFF2-40B4-BE49-F238E27FC236}">
                <a16:creationId xmlns:a16="http://schemas.microsoft.com/office/drawing/2014/main" id="{945C6AE1-640D-D671-A9DD-CC6C9C18EDB0}"/>
              </a:ext>
            </a:extLst>
          </p:cNvPr>
          <p:cNvSpPr>
            <a:spLocks noGrp="1"/>
          </p:cNvSpPr>
          <p:nvPr>
            <p:ph type="title"/>
          </p:nvPr>
        </p:nvSpPr>
        <p:spPr>
          <a:xfrm>
            <a:off x="838200" y="552096"/>
            <a:ext cx="10515600" cy="782357"/>
          </a:xfrm>
        </p:spPr>
        <p:txBody>
          <a:bodyPr/>
          <a:lstStyle/>
          <a:p>
            <a:r>
              <a:rPr lang="en-US" b="1"/>
              <a:t>Does my vote really change anything?</a:t>
            </a:r>
            <a:endParaRPr lang="en-IE" b="1"/>
          </a:p>
        </p:txBody>
      </p:sp>
      <p:pic>
        <p:nvPicPr>
          <p:cNvPr id="5122" name="Picture 2" descr="Transnational electoral lists: Ways to Europeanise elections to the  European Parliament | Epthinktank | European Parliament">
            <a:extLst>
              <a:ext uri="{FF2B5EF4-FFF2-40B4-BE49-F238E27FC236}">
                <a16:creationId xmlns:a16="http://schemas.microsoft.com/office/drawing/2014/main" id="{94799354-E30F-775E-9182-8DD186B39C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2064685"/>
            <a:ext cx="3813988" cy="254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45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18C32E-2D39-77AF-964D-4219397D387B}"/>
              </a:ext>
            </a:extLst>
          </p:cNvPr>
          <p:cNvSpPr>
            <a:spLocks noGrp="1"/>
          </p:cNvSpPr>
          <p:nvPr>
            <p:ph idx="1"/>
          </p:nvPr>
        </p:nvSpPr>
        <p:spPr>
          <a:xfrm>
            <a:off x="4644183" y="1641298"/>
            <a:ext cx="6716408" cy="3881904"/>
          </a:xfrm>
        </p:spPr>
        <p:txBody>
          <a:bodyPr vert="horz" lIns="91440" tIns="45720" rIns="91440" bIns="45720" rtlCol="0" anchor="t">
            <a:noAutofit/>
          </a:bodyPr>
          <a:lstStyle/>
          <a:p>
            <a:pPr>
              <a:spcAft>
                <a:spcPts val="600"/>
              </a:spcAft>
            </a:pPr>
            <a:r>
              <a:rPr lang="en-US" sz="2000"/>
              <a:t>In the past, </a:t>
            </a:r>
            <a:r>
              <a:rPr lang="en-US" sz="2000" b="1"/>
              <a:t>many young people did not vote </a:t>
            </a:r>
            <a:r>
              <a:rPr lang="en-US" sz="2000"/>
              <a:t>in the European elections – compared to the older generations.</a:t>
            </a:r>
          </a:p>
          <a:p>
            <a:pPr>
              <a:spcAft>
                <a:spcPts val="600"/>
              </a:spcAft>
            </a:pPr>
            <a:r>
              <a:rPr lang="en-US" sz="2000"/>
              <a:t>Even if there was a </a:t>
            </a:r>
            <a:r>
              <a:rPr lang="en-US" sz="2000" b="1"/>
              <a:t>strong increase of the youth vote </a:t>
            </a:r>
            <a:r>
              <a:rPr lang="en-US" sz="2000"/>
              <a:t>between 2014 and 2019 (+14 p.p. to 42%), it remained </a:t>
            </a:r>
            <a:r>
              <a:rPr lang="en-US" sz="2000" b="1"/>
              <a:t>below the average turnout </a:t>
            </a:r>
            <a:r>
              <a:rPr lang="en-US" sz="2000"/>
              <a:t>of 51%.</a:t>
            </a:r>
          </a:p>
          <a:p>
            <a:pPr>
              <a:spcAft>
                <a:spcPts val="600"/>
              </a:spcAft>
            </a:pPr>
            <a:r>
              <a:rPr lang="en-US" sz="2000"/>
              <a:t>In some countries (Austria, Belgium, Germany, Malta) </a:t>
            </a:r>
            <a:r>
              <a:rPr lang="en-US" sz="2000" b="1"/>
              <a:t>16- and 17-year-old</a:t>
            </a:r>
            <a:r>
              <a:rPr lang="en-US" sz="2000"/>
              <a:t> now have the right to vote. In Greece, 17-year-old can vote. In others you can vote when you are </a:t>
            </a:r>
            <a:r>
              <a:rPr lang="en-US" sz="2000" b="1"/>
              <a:t>18</a:t>
            </a:r>
            <a:r>
              <a:rPr lang="en-US" sz="2000"/>
              <a:t>.</a:t>
            </a:r>
            <a:endParaRPr lang="en-US" sz="2000">
              <a:cs typeface="Arial"/>
            </a:endParaRPr>
          </a:p>
          <a:p>
            <a:pPr>
              <a:spcAft>
                <a:spcPts val="600"/>
              </a:spcAft>
            </a:pPr>
            <a:r>
              <a:rPr lang="en-US" sz="2000" b="1"/>
              <a:t>Use your right to vote! Don’t let others decide your future for you! </a:t>
            </a:r>
          </a:p>
          <a:p>
            <a:endParaRPr lang="en-IE"/>
          </a:p>
        </p:txBody>
      </p:sp>
      <p:sp>
        <p:nvSpPr>
          <p:cNvPr id="4" name="Title 3">
            <a:extLst>
              <a:ext uri="{FF2B5EF4-FFF2-40B4-BE49-F238E27FC236}">
                <a16:creationId xmlns:a16="http://schemas.microsoft.com/office/drawing/2014/main" id="{F36219B8-9F75-505A-4856-726E209DCB07}"/>
              </a:ext>
            </a:extLst>
          </p:cNvPr>
          <p:cNvSpPr>
            <a:spLocks noGrp="1"/>
          </p:cNvSpPr>
          <p:nvPr>
            <p:ph type="title"/>
          </p:nvPr>
        </p:nvSpPr>
        <p:spPr>
          <a:xfrm>
            <a:off x="838200" y="521115"/>
            <a:ext cx="10515600" cy="782357"/>
          </a:xfrm>
        </p:spPr>
        <p:txBody>
          <a:bodyPr/>
          <a:lstStyle/>
          <a:p>
            <a:r>
              <a:rPr lang="de-DE" b="1"/>
              <a:t>Young </a:t>
            </a:r>
            <a:r>
              <a:rPr lang="de-DE" b="1" err="1"/>
              <a:t>people</a:t>
            </a:r>
            <a:r>
              <a:rPr lang="de-DE" b="1"/>
              <a:t> matter!</a:t>
            </a:r>
            <a:endParaRPr lang="en-IE" b="1"/>
          </a:p>
        </p:txBody>
      </p:sp>
      <p:pic>
        <p:nvPicPr>
          <p:cNvPr id="6146" name="Picture 2" descr="Young girl in sunglasses with braided hair listens to music in headphones and dances.">
            <a:extLst>
              <a:ext uri="{FF2B5EF4-FFF2-40B4-BE49-F238E27FC236}">
                <a16:creationId xmlns:a16="http://schemas.microsoft.com/office/drawing/2014/main" id="{222E5A2F-F155-8573-6C91-F3DEDB17C4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637710"/>
            <a:ext cx="3690938" cy="35694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820675-5684-CBC1-5D68-A9ED128C7FE6}"/>
              </a:ext>
            </a:extLst>
          </p:cNvPr>
          <p:cNvSpPr txBox="1"/>
          <p:nvPr/>
        </p:nvSpPr>
        <p:spPr>
          <a:xfrm>
            <a:off x="838200" y="5930736"/>
            <a:ext cx="9204158" cy="584775"/>
          </a:xfrm>
          <a:prstGeom prst="rect">
            <a:avLst/>
          </a:prstGeom>
          <a:noFill/>
        </p:spPr>
        <p:txBody>
          <a:bodyPr wrap="square">
            <a:spAutoFit/>
          </a:bodyPr>
          <a:lstStyle/>
          <a:p>
            <a:r>
              <a:rPr lang="en-US" sz="1600"/>
              <a:t>More information in this </a:t>
            </a:r>
            <a:r>
              <a:rPr lang="en-US" sz="1600" b="1"/>
              <a:t>youth leaflet                                                                                              </a:t>
            </a:r>
            <a:r>
              <a:rPr lang="en-US" sz="1600" b="1">
                <a:hlinkClick r:id="rId4"/>
              </a:rPr>
              <a:t>GET READY! The countdown to the 2024 European elections has begun</a:t>
            </a:r>
            <a:r>
              <a:rPr lang="en-US" sz="1600"/>
              <a:t>.</a:t>
            </a:r>
            <a:endParaRPr lang="en-US" sz="1600">
              <a:cs typeface="Arial"/>
            </a:endParaRPr>
          </a:p>
        </p:txBody>
      </p:sp>
      <p:sp>
        <p:nvSpPr>
          <p:cNvPr id="3" name="TextBox 5">
            <a:extLst>
              <a:ext uri="{FF2B5EF4-FFF2-40B4-BE49-F238E27FC236}">
                <a16:creationId xmlns:a16="http://schemas.microsoft.com/office/drawing/2014/main" id="{723605B1-5FCE-4C28-E48C-3979600972BD}"/>
              </a:ext>
            </a:extLst>
          </p:cNvPr>
          <p:cNvSpPr txBox="1"/>
          <p:nvPr/>
        </p:nvSpPr>
        <p:spPr>
          <a:xfrm>
            <a:off x="838200" y="5880978"/>
            <a:ext cx="9043555" cy="634533"/>
          </a:xfrm>
          <a:prstGeom prst="rect">
            <a:avLst/>
          </a:prstGeom>
          <a:noFill/>
          <a:ln w="38100">
            <a:solidFill>
              <a:srgbClr val="1869AC"/>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999"/>
              </a:lnSpc>
              <a:spcAft>
                <a:spcPts val="1000"/>
              </a:spcAft>
            </a:pPr>
            <a:endParaRPr lang="en-GB" sz="1600" b="1">
              <a:cs typeface="Calibri"/>
            </a:endParaRPr>
          </a:p>
        </p:txBody>
      </p:sp>
    </p:spTree>
    <p:extLst>
      <p:ext uri="{BB962C8B-B14F-4D97-AF65-F5344CB8AC3E}">
        <p14:creationId xmlns:p14="http://schemas.microsoft.com/office/powerpoint/2010/main" val="141193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A499F-A053-27D9-F972-5E0E34E8346A}"/>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099DD67F-B7B4-810B-1C68-9FAE22CC64B9}"/>
              </a:ext>
            </a:extLst>
          </p:cNvPr>
          <p:cNvSpPr txBox="1"/>
          <p:nvPr/>
        </p:nvSpPr>
        <p:spPr>
          <a:xfrm>
            <a:off x="1104142" y="1619006"/>
            <a:ext cx="11130989"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rgbClr val="FFC000"/>
              </a:solidFill>
              <a:cs typeface="Arial"/>
            </a:endParaRPr>
          </a:p>
          <a:p>
            <a:r>
              <a:rPr lang="en-US" sz="1400">
                <a:solidFill>
                  <a:srgbClr val="FFC000"/>
                </a:solidFill>
                <a:ea typeface="+mn-lt"/>
                <a:cs typeface="+mn-lt"/>
              </a:rPr>
              <a:t>A very precious thing called…democracy </a:t>
            </a:r>
          </a:p>
          <a:p>
            <a:endParaRPr lang="en-US" sz="1400">
              <a:solidFill>
                <a:srgbClr val="4D4D4D"/>
              </a:solidFill>
              <a:ea typeface="+mn-lt"/>
              <a:cs typeface="+mn-lt"/>
            </a:endParaRPr>
          </a:p>
          <a:p>
            <a:r>
              <a:rPr lang="en-US" sz="1400">
                <a:solidFill>
                  <a:srgbClr val="FFC000"/>
                </a:solidFill>
                <a:cs typeface="Arial"/>
              </a:rPr>
              <a:t>The European elections – why vote ?</a:t>
            </a:r>
            <a:endParaRPr lang="en-US" sz="1400">
              <a:solidFill>
                <a:srgbClr val="000000"/>
              </a:solidFill>
              <a:cs typeface="Arial"/>
            </a:endParaRPr>
          </a:p>
          <a:p>
            <a:endParaRPr lang="en-US" b="1">
              <a:solidFill>
                <a:srgbClr val="FFC000"/>
              </a:solidFill>
              <a:cs typeface="Arial"/>
            </a:endParaRPr>
          </a:p>
          <a:p>
            <a:r>
              <a:rPr lang="en-US" sz="3600" b="1">
                <a:solidFill>
                  <a:srgbClr val="FFC000"/>
                </a:solidFill>
                <a:cs typeface="Arial"/>
              </a:rPr>
              <a:t>How to vote ?</a:t>
            </a:r>
            <a:endParaRPr lang="en-US" sz="3600" b="1">
              <a:solidFill>
                <a:srgbClr val="4D4D4D"/>
              </a:solidFill>
              <a:cs typeface="Arial"/>
            </a:endParaRPr>
          </a:p>
          <a:p>
            <a:endParaRPr lang="en-US" b="1">
              <a:solidFill>
                <a:srgbClr val="FFC000"/>
              </a:solidFill>
              <a:cs typeface="Arial"/>
            </a:endParaRPr>
          </a:p>
          <a:p>
            <a:r>
              <a:rPr lang="en-US" sz="1400">
                <a:solidFill>
                  <a:srgbClr val="FFC000"/>
                </a:solidFill>
                <a:cs typeface="Arial"/>
              </a:rPr>
              <a:t>What and who to vote for?</a:t>
            </a:r>
            <a:endParaRPr lang="en-US" sz="1400">
              <a:solidFill>
                <a:srgbClr val="4D4D4D"/>
              </a:solidFill>
              <a:cs typeface="Arial"/>
            </a:endParaRPr>
          </a:p>
          <a:p>
            <a:endParaRPr lang="en-US" sz="1400">
              <a:solidFill>
                <a:srgbClr val="4D4D4D"/>
              </a:solidFill>
              <a:cs typeface="Arial"/>
            </a:endParaRPr>
          </a:p>
          <a:p>
            <a:r>
              <a:rPr lang="en-US" sz="1400">
                <a:solidFill>
                  <a:srgbClr val="FFC000"/>
                </a:solidFill>
                <a:cs typeface="Arial"/>
              </a:rPr>
              <a:t>How does the EU ensure free and fair elections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How to counter disinformation and interference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What happens after the elections ?</a:t>
            </a:r>
            <a:endParaRPr lang="en-US" sz="1400">
              <a:solidFill>
                <a:srgbClr val="000000"/>
              </a:solidFill>
              <a:cs typeface="Arial"/>
            </a:endParaRPr>
          </a:p>
          <a:p>
            <a:endParaRPr lang="en-US" sz="1400">
              <a:solidFill>
                <a:srgbClr val="4D4D4D"/>
              </a:solidFill>
              <a:cs typeface="Arial"/>
            </a:endParaRPr>
          </a:p>
          <a:p>
            <a:r>
              <a:rPr lang="en-US" sz="1400">
                <a:solidFill>
                  <a:srgbClr val="FFC000"/>
                </a:solidFill>
                <a:cs typeface="Arial"/>
              </a:rPr>
              <a:t>How to stay in touch with the EU ?</a:t>
            </a:r>
            <a:endParaRPr lang="en-US" sz="1400">
              <a:solidFill>
                <a:srgbClr val="000000"/>
              </a:solidFill>
              <a:cs typeface="Arial"/>
            </a:endParaRPr>
          </a:p>
          <a:p>
            <a:endParaRPr lang="en-US">
              <a:solidFill>
                <a:srgbClr val="FFC000"/>
              </a:solidFill>
              <a:cs typeface="Arial"/>
            </a:endParaRPr>
          </a:p>
          <a:p>
            <a:endParaRPr lang="en-US" sz="1400">
              <a:solidFill>
                <a:srgbClr val="FFC000"/>
              </a:solidFill>
              <a:cs typeface="Arial"/>
            </a:endParaRPr>
          </a:p>
          <a:p>
            <a:endParaRPr lang="en-US">
              <a:cs typeface="Arial"/>
            </a:endParaRPr>
          </a:p>
          <a:p>
            <a:endParaRPr lang="en-US">
              <a:cs typeface="Arial"/>
            </a:endParaRPr>
          </a:p>
          <a:p>
            <a:endParaRPr lang="en-US">
              <a:cs typeface="Arial"/>
            </a:endParaRPr>
          </a:p>
        </p:txBody>
      </p:sp>
      <p:pic>
        <p:nvPicPr>
          <p:cNvPr id="7" name="Picture 6">
            <a:extLst>
              <a:ext uri="{FF2B5EF4-FFF2-40B4-BE49-F238E27FC236}">
                <a16:creationId xmlns:a16="http://schemas.microsoft.com/office/drawing/2014/main" id="{1F7FEB5F-DAB1-9E11-9ECB-25CB461AA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094" y="2933138"/>
            <a:ext cx="387436" cy="396961"/>
          </a:xfrm>
          <a:prstGeom prst="rect">
            <a:avLst/>
          </a:prstGeom>
        </p:spPr>
      </p:pic>
      <p:pic>
        <p:nvPicPr>
          <p:cNvPr id="8" name="Picture 7">
            <a:extLst>
              <a:ext uri="{FF2B5EF4-FFF2-40B4-BE49-F238E27FC236}">
                <a16:creationId xmlns:a16="http://schemas.microsoft.com/office/drawing/2014/main" id="{6C24D8F6-2F25-C1DF-0B2E-909D097D08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003" y="1910135"/>
            <a:ext cx="186154" cy="195679"/>
          </a:xfrm>
          <a:prstGeom prst="rect">
            <a:avLst/>
          </a:prstGeom>
        </p:spPr>
      </p:pic>
      <p:pic>
        <p:nvPicPr>
          <p:cNvPr id="9" name="Picture 8">
            <a:extLst>
              <a:ext uri="{FF2B5EF4-FFF2-40B4-BE49-F238E27FC236}">
                <a16:creationId xmlns:a16="http://schemas.microsoft.com/office/drawing/2014/main" id="{4B5FC529-EA7D-084D-252C-34AB8FECDF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736" y="5406620"/>
            <a:ext cx="186154" cy="181301"/>
          </a:xfrm>
          <a:prstGeom prst="rect">
            <a:avLst/>
          </a:prstGeom>
        </p:spPr>
      </p:pic>
      <p:pic>
        <p:nvPicPr>
          <p:cNvPr id="10" name="Picture 9">
            <a:extLst>
              <a:ext uri="{FF2B5EF4-FFF2-40B4-BE49-F238E27FC236}">
                <a16:creationId xmlns:a16="http://schemas.microsoft.com/office/drawing/2014/main" id="{1325742E-FACF-26E8-DF2B-0992344C1E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736" y="4979962"/>
            <a:ext cx="186154" cy="181301"/>
          </a:xfrm>
          <a:prstGeom prst="rect">
            <a:avLst/>
          </a:prstGeom>
        </p:spPr>
      </p:pic>
      <p:pic>
        <p:nvPicPr>
          <p:cNvPr id="11" name="Picture 10">
            <a:extLst>
              <a:ext uri="{FF2B5EF4-FFF2-40B4-BE49-F238E27FC236}">
                <a16:creationId xmlns:a16="http://schemas.microsoft.com/office/drawing/2014/main" id="{62EC4090-814C-142B-B49D-837FC85598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736" y="4543007"/>
            <a:ext cx="186154" cy="195679"/>
          </a:xfrm>
          <a:prstGeom prst="rect">
            <a:avLst/>
          </a:prstGeom>
        </p:spPr>
      </p:pic>
      <p:pic>
        <p:nvPicPr>
          <p:cNvPr id="12" name="Picture 11">
            <a:extLst>
              <a:ext uri="{FF2B5EF4-FFF2-40B4-BE49-F238E27FC236}">
                <a16:creationId xmlns:a16="http://schemas.microsoft.com/office/drawing/2014/main" id="{5648372E-9CAF-898E-4CAB-2C2E220E2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736" y="4108189"/>
            <a:ext cx="186154" cy="195679"/>
          </a:xfrm>
          <a:prstGeom prst="rect">
            <a:avLst/>
          </a:prstGeom>
        </p:spPr>
      </p:pic>
      <p:pic>
        <p:nvPicPr>
          <p:cNvPr id="13" name="Picture 12">
            <a:extLst>
              <a:ext uri="{FF2B5EF4-FFF2-40B4-BE49-F238E27FC236}">
                <a16:creationId xmlns:a16="http://schemas.microsoft.com/office/drawing/2014/main" id="{DC27056B-FB63-4891-7B09-144A2979FC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736" y="3683668"/>
            <a:ext cx="186154" cy="181301"/>
          </a:xfrm>
          <a:prstGeom prst="rect">
            <a:avLst/>
          </a:prstGeom>
        </p:spPr>
      </p:pic>
      <p:pic>
        <p:nvPicPr>
          <p:cNvPr id="14" name="Picture 13">
            <a:extLst>
              <a:ext uri="{FF2B5EF4-FFF2-40B4-BE49-F238E27FC236}">
                <a16:creationId xmlns:a16="http://schemas.microsoft.com/office/drawing/2014/main" id="{3860235F-FB0E-F0D8-E62A-BBF43BA781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736" y="2354040"/>
            <a:ext cx="186154" cy="181301"/>
          </a:xfrm>
          <a:prstGeom prst="rect">
            <a:avLst/>
          </a:prstGeom>
        </p:spPr>
      </p:pic>
    </p:spTree>
    <p:extLst>
      <p:ext uri="{BB962C8B-B14F-4D97-AF65-F5344CB8AC3E}">
        <p14:creationId xmlns:p14="http://schemas.microsoft.com/office/powerpoint/2010/main" val="371077437"/>
      </p:ext>
    </p:extLst>
  </p:cSld>
  <p:clrMapOvr>
    <a:masterClrMapping/>
  </p:clrMapOvr>
</p:sld>
</file>

<file path=ppt/theme/theme1.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49a3744-67ba-4428-9383-97c147116b33"/>
    <lcf76f155ced4ddcb4097134ff3c332f xmlns="baa91863-e5db-4a1d-b91e-ce2bc5f994a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A6129E18B5014D93539A03DB770646" ma:contentTypeVersion="14" ma:contentTypeDescription="Create a new document." ma:contentTypeScope="" ma:versionID="097d7ab5f84223d5927944801c7f38cd">
  <xsd:schema xmlns:xsd="http://www.w3.org/2001/XMLSchema" xmlns:xs="http://www.w3.org/2001/XMLSchema" xmlns:p="http://schemas.microsoft.com/office/2006/metadata/properties" xmlns:ns2="baa91863-e5db-4a1d-b91e-ce2bc5f994ad" xmlns:ns3="649a3744-67ba-4428-9383-97c147116b33" targetNamespace="http://schemas.microsoft.com/office/2006/metadata/properties" ma:root="true" ma:fieldsID="11904fb47ba3b79f5c04ea0849e66a02" ns2:_="" ns3:_="">
    <xsd:import namespace="baa91863-e5db-4a1d-b91e-ce2bc5f994ad"/>
    <xsd:import namespace="649a3744-67ba-4428-9383-97c147116b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91863-e5db-4a1d-b91e-ce2bc5f994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9a3744-67ba-4428-9383-97c147116b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545a1d0-3d73-4888-84eb-24953c346c67}" ma:internalName="TaxCatchAll" ma:showField="CatchAllData" ma:web="649a3744-67ba-4428-9383-97c147116b3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7A6AAE-2E49-40F9-AFF0-48A92C0E27B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aa91863-e5db-4a1d-b91e-ce2bc5f994ad"/>
    <ds:schemaRef ds:uri="649a3744-67ba-4428-9383-97c147116b33"/>
    <ds:schemaRef ds:uri="http://www.w3.org/XML/1998/namespace"/>
    <ds:schemaRef ds:uri="http://purl.org/dc/dcmitype/"/>
  </ds:schemaRefs>
</ds:datastoreItem>
</file>

<file path=customXml/itemProps2.xml><?xml version="1.0" encoding="utf-8"?>
<ds:datastoreItem xmlns:ds="http://schemas.openxmlformats.org/officeDocument/2006/customXml" ds:itemID="{5BA24549-49BC-4485-B98E-BB8C9DE71865}">
  <ds:schemaRefs>
    <ds:schemaRef ds:uri="649a3744-67ba-4428-9383-97c147116b33"/>
    <ds:schemaRef ds:uri="baa91863-e5db-4a1d-b91e-ce2bc5f994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CEDDE8-155A-4162-A732-38D19EBF23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7348</Words>
  <Application>Microsoft Office PowerPoint</Application>
  <PresentationFormat>Widescreen</PresentationFormat>
  <Paragraphs>645</Paragraphs>
  <Slides>27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vt:lpstr>
      <vt:lpstr>Arial,Sans-Serif</vt:lpstr>
      <vt:lpstr>Calibri</vt:lpstr>
      <vt:lpstr>Times New Roman</vt:lpstr>
      <vt:lpstr>Wingdings</vt:lpstr>
      <vt:lpstr>1_Office Theme</vt:lpstr>
      <vt:lpstr>Informing and engaging citizens ahead of the European elections (6-9 June 2024)  Presentation for external use by staff, communicators and networks of the European Commission   Version of 29 April 2024  </vt:lpstr>
      <vt:lpstr>PowerPoint Presentation</vt:lpstr>
      <vt:lpstr>PowerPoint Presentation</vt:lpstr>
      <vt:lpstr>PowerPoint Presentation</vt:lpstr>
      <vt:lpstr>2019 European elections – turnout by country</vt:lpstr>
      <vt:lpstr>The European elections – why vote?</vt:lpstr>
      <vt:lpstr>Does my vote really change anything?</vt:lpstr>
      <vt:lpstr>Young people matter!</vt:lpstr>
      <vt:lpstr>PowerPoint Presentation</vt:lpstr>
      <vt:lpstr>How do European elections work?</vt:lpstr>
      <vt:lpstr>How to vote?</vt:lpstr>
      <vt:lpstr>PowerPoint Presentation</vt:lpstr>
      <vt:lpstr>What and who to vote for ?</vt:lpstr>
      <vt:lpstr>PowerPoint Presentation</vt:lpstr>
      <vt:lpstr>How does the EU ensure free and fair elections ?</vt:lpstr>
      <vt:lpstr>PowerPoint Presentation</vt:lpstr>
      <vt:lpstr>This is what we expect:</vt:lpstr>
      <vt:lpstr>What is the EU doing against disinformation ?</vt:lpstr>
      <vt:lpstr>What can you do against disinformation?</vt:lpstr>
      <vt:lpstr>PowerPoint Presentation</vt:lpstr>
      <vt:lpstr>What happens after the elections ? </vt:lpstr>
      <vt:lpstr>How does the EU engage with citizens between elections?</vt:lpstr>
      <vt:lpstr>PowerPoint Presentation</vt:lpstr>
      <vt:lpstr>How to stay in touch with the EU ?</vt:lpstr>
      <vt:lpstr>The European Commission on social media</vt:lpstr>
      <vt:lpstr>PowerPoint Presentation</vt:lpstr>
      <vt:lpstr>Thank you!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Maximising our communication firepower  ahead of the  European Elections 2024</dc:title>
  <dc:creator>GAGELEA George (COMM-EXT)</dc:creator>
  <cp:lastModifiedBy>Tapani Piha</cp:lastModifiedBy>
  <cp:revision>43</cp:revision>
  <dcterms:created xsi:type="dcterms:W3CDTF">2023-05-16T10:01:01Z</dcterms:created>
  <dcterms:modified xsi:type="dcterms:W3CDTF">2024-05-02T09:38:43Z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2023-05-16T10:01:03Z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3cdef99d-b4a2-481a-acd3-f070ce1e68e5</vt:lpwstr>
  </property>
  <property fmtid="{D5CDD505-2E9C-101B-9397-08002B2CF9AE}" pid="8" name="MSIP_Label_6bd9ddd1-4d20-43f6-abfa-fc3c07406f94_ContentBits">
    <vt:lpwstr>0</vt:lpwstr>
  </property>
  <property fmtid="{D5CDD505-2E9C-101B-9397-08002B2CF9AE}" pid="9" name="ContentTypeId">
    <vt:lpwstr>0x0101001AA6129E18B5014D93539A03DB770646</vt:lpwstr>
  </property>
  <property fmtid="{D5CDD505-2E9C-101B-9397-08002B2CF9AE}" pid="10" name="MediaServiceImageTags">
    <vt:lpwstr/>
  </property>
</Properties>
</file>