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13"/>
  </p:notesMasterIdLst>
  <p:handoutMasterIdLst>
    <p:handoutMasterId r:id="rId14"/>
  </p:handoutMasterIdLst>
  <p:sldIdLst>
    <p:sldId id="508" r:id="rId5"/>
    <p:sldId id="516" r:id="rId6"/>
    <p:sldId id="509" r:id="rId7"/>
    <p:sldId id="488" r:id="rId8"/>
    <p:sldId id="528" r:id="rId9"/>
    <p:sldId id="526" r:id="rId10"/>
    <p:sldId id="527" r:id="rId11"/>
    <p:sldId id="51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8165B9-EE9B-AEA1-946D-7CE50C7D4DC2}" name="Terhi Niemelä" initials="TN" userId="S::terhi.niemela@kumppanuuskeskus.fi::82277d2b-c815-4288-8a06-2559b02933e8" providerId="AD"/>
  <p188:author id="{ED8C31C9-F410-8C8D-C182-CE251DF2387D}" name="Anni Rytivaara" initials="AR" userId="S::anni.rytivaara@ppsotu.fi::fa088eb8-280b-415d-a34e-8d96d1de11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53F"/>
    <a:srgbClr val="EA5046"/>
    <a:srgbClr val="FAEA21"/>
    <a:srgbClr val="0A5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947" autoAdjust="0"/>
  </p:normalViewPr>
  <p:slideViewPr>
    <p:cSldViewPr snapToGrid="0">
      <p:cViewPr varScale="1">
        <p:scale>
          <a:sx n="74" d="100"/>
          <a:sy n="74" d="100"/>
        </p:scale>
        <p:origin x="17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934C7-CBB4-4B4F-9D61-DFA93A84863A}" type="datetimeFigureOut">
              <a:rPr lang="fi-FI" smtClean="0"/>
              <a:t>15.4.2025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6C624-9E0A-0746-BD5D-68BA21D6E1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666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050C4-1688-FA43-93B0-1E40788676C7}" type="datetimeFigureOut">
              <a:rPr lang="fi-FI" smtClean="0"/>
              <a:t>15.4.2025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D6AB-31C8-1B4B-B0B9-599A8A58F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064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i-FI" b="0" i="0" dirty="0">
                <a:solidFill>
                  <a:srgbClr val="2B2B2B"/>
                </a:solidFill>
                <a:effectLst/>
                <a:latin typeface="Mulish"/>
              </a:rPr>
            </a:b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0D6AB-31C8-1B4B-B0B9-599A8A58F0B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50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0D6AB-31C8-1B4B-B0B9-599A8A58F0B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20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0D6AB-31C8-1B4B-B0B9-599A8A58F0B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66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1C5FF-120E-98DD-A0D2-696A7A31E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98A626D-C0A5-C749-CD83-0BDEB7BFB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6EC1E14-959E-7A6A-D5F7-2004F3829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E4300A6-7686-64F5-2DB2-4014DD13D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0D6AB-31C8-1B4B-B0B9-599A8A58F0B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38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4437-4C62-A0DF-76DE-3560C99EA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22149B2-47BA-1EDD-34BC-A819091D4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4DB0C09-6B97-005C-68AA-3636256A5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5B8A02-EB12-8836-3D2E-E877C5C7F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0D6AB-31C8-1B4B-B0B9-599A8A58F0B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88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74674-C3EC-1DA5-21F1-64657219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73F6BE9-5D87-3C02-10D9-2105AF1AE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7304F82-40C8-ABE2-847E-DB76A1F0E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234329-66AB-C41E-FEB9-8097F9FF3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0D6AB-31C8-1B4B-B0B9-599A8A58F0B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65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0D6AB-31C8-1B4B-B0B9-599A8A58F0B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32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1597820"/>
            <a:ext cx="7340600" cy="1102519"/>
          </a:xfrm>
        </p:spPr>
        <p:txBody>
          <a:bodyPr>
            <a:noAutofit/>
          </a:bodyPr>
          <a:lstStyle>
            <a:lvl1pPr algn="ctr">
              <a:defRPr sz="3150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2914650"/>
            <a:ext cx="734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8875" y="4443411"/>
            <a:ext cx="1288774" cy="493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40"/>
          <a:stretch/>
        </p:blipFill>
        <p:spPr>
          <a:xfrm>
            <a:off x="55737" y="0"/>
            <a:ext cx="482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ija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0"/>
            <a:ext cx="27173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9E61F60-AD7C-FD4F-AA0C-1F91A2B3C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896" y="1841114"/>
            <a:ext cx="1863715" cy="599729"/>
          </a:xfrm>
          <a:prstGeom prst="rect">
            <a:avLst/>
          </a:prstGeom>
        </p:spPr>
      </p:pic>
      <p:pic>
        <p:nvPicPr>
          <p:cNvPr id="8" name="Kuva 13">
            <a:extLst>
              <a:ext uri="{FF2B5EF4-FFF2-40B4-BE49-F238E27FC236}">
                <a16:creationId xmlns:a16="http://schemas.microsoft.com/office/drawing/2014/main" id="{B7A29ECE-525D-5B46-9861-91ABE960E4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8390" y="1895697"/>
            <a:ext cx="1426102" cy="54514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5979"/>
            <a:ext cx="7772401" cy="857250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2075"/>
            <a:ext cx="7772400" cy="3394472"/>
          </a:xfr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5801" y="4675910"/>
            <a:ext cx="7332903" cy="192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 b="0" i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62C4ED5-BA7B-3841-B875-33AA3298B3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9BBA9D8-B0F9-D849-A47E-CC1FB619C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8875" y="4443411"/>
            <a:ext cx="1288774" cy="4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ve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205979"/>
            <a:ext cx="7772401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OLKA-Palvelut</a:t>
            </a:r>
            <a:endParaRPr lang="en-US"/>
          </a:p>
        </p:txBody>
      </p:sp>
      <p:sp>
        <p:nvSpPr>
          <p:cNvPr id="2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5801" y="4675910"/>
            <a:ext cx="7332903" cy="192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 b="0" i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62C4ED5-BA7B-3841-B875-33AA3298B3C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5692" y="1360427"/>
            <a:ext cx="5432509" cy="2412563"/>
          </a:xfrm>
        </p:spPr>
        <p:txBody>
          <a:bodyPr anchor="ctr"/>
          <a:lstStyle>
            <a:lvl1pPr algn="l">
              <a:defRPr sz="3000" b="1" cap="none" spc="0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5691" y="4636759"/>
            <a:ext cx="499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 b="0" i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62C4ED5-BA7B-3841-B875-33AA3298B3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0"/>
            <a:ext cx="2717321" cy="51435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2EF7427-92BF-2645-8D1A-4291966B1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8875" y="4443411"/>
            <a:ext cx="1288774" cy="4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354445"/>
            <a:ext cx="3601191" cy="3085884"/>
          </a:xfrm>
        </p:spPr>
        <p:txBody>
          <a:bodyPr>
            <a:normAutofit/>
          </a:bodyPr>
          <a:lstStyle>
            <a:lvl1pPr marL="257175" indent="-257175">
              <a:buFontTx/>
              <a:buBlip>
                <a:blip r:embed="rId2"/>
              </a:buBlip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008" y="1354445"/>
            <a:ext cx="3601192" cy="3085884"/>
          </a:xfrm>
        </p:spPr>
        <p:txBody>
          <a:bodyPr>
            <a:normAutofit/>
          </a:bodyPr>
          <a:lstStyle>
            <a:lvl1pPr marL="257175" indent="-257175">
              <a:buFontTx/>
              <a:buBlip>
                <a:blip r:embed="rId2"/>
              </a:buBlip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1" y="205979"/>
            <a:ext cx="8000999" cy="857250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5801" y="4636759"/>
            <a:ext cx="72659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62C4ED5-BA7B-3841-B875-33AA3298B3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B62EF1F-3499-3E4F-A623-3465EEB70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8875" y="4443411"/>
            <a:ext cx="1288774" cy="4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979"/>
            <a:ext cx="7772400" cy="857250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5800" y="4636759"/>
            <a:ext cx="73329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62C4ED5-BA7B-3841-B875-33AA3298B3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F9702-4B9D-F348-91B2-E7B921738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8875" y="4443411"/>
            <a:ext cx="1288774" cy="4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5800" y="4636759"/>
            <a:ext cx="73329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 b="0" i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62C4ED5-BA7B-3841-B875-33AA3298B3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2AFD8E-40B0-AE47-9FE6-277215AD9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8875" y="4443411"/>
            <a:ext cx="1288774" cy="4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ysin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8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9734" y="1972273"/>
            <a:ext cx="3744735" cy="1434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0"/>
            <a:ext cx="27173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5296" y="4767263"/>
            <a:ext cx="68934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 b="0" i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9" r:id="rId3"/>
    <p:sldLayoutId id="2147493470" r:id="rId4"/>
    <p:sldLayoutId id="2147493471" r:id="rId5"/>
    <p:sldLayoutId id="2147493473" r:id="rId6"/>
    <p:sldLayoutId id="2147493474" r:id="rId7"/>
    <p:sldLayoutId id="2147493477" r:id="rId8"/>
    <p:sldLayoutId id="2147493475" r:id="rId9"/>
    <p:sldLayoutId id="2147493476" r:id="rId10"/>
    <p:sldLayoutId id="2147493478" r:id="rId11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2400" b="1" i="0" kern="1200" cap="none" spc="0">
          <a:solidFill>
            <a:srgbClr val="F3953F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Font typeface="Arial"/>
        <a:buChar char="•"/>
        <a:defRPr sz="1500" b="0" i="0" kern="1200" spc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Font typeface="Arial"/>
        <a:buChar char="–"/>
        <a:defRPr sz="1500" b="0" i="0" kern="1200" spc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Font typeface="Arial"/>
        <a:buChar char="•"/>
        <a:defRPr sz="1500" b="0" i="0" kern="1200" spc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Font typeface="Arial"/>
        <a:buChar char="–"/>
        <a:defRPr sz="1500" b="0" i="0" kern="1200" spc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Font typeface="Arial"/>
        <a:buChar char="»"/>
        <a:defRPr sz="1500" b="0" i="0" kern="1200" spc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katoiminta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sotu.fi/olka-toimin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lkatoiminta.fi/toivo-blog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sotu.fi/olka-toimin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nnamaija.saastamoinen@ppsotu.fi" TargetMode="External"/><Relationship Id="rId5" Type="http://schemas.openxmlformats.org/officeDocument/2006/relationships/hyperlink" Target="mailto:anni.rytivaara@ppsotu.fi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6980" y="1245644"/>
            <a:ext cx="8230073" cy="1102519"/>
          </a:xfrm>
        </p:spPr>
        <p:txBody>
          <a:bodyPr>
            <a:normAutofit fontScale="90000"/>
          </a:bodyPr>
          <a:lstStyle/>
          <a:p>
            <a:pPr algn="l"/>
            <a:br>
              <a:rPr lang="fi-FI" sz="5025" dirty="0">
                <a:latin typeface="+mj-lt"/>
              </a:rPr>
            </a:br>
            <a:br>
              <a:rPr lang="fi-FI" sz="5025" dirty="0">
                <a:latin typeface="+mj-lt"/>
              </a:rPr>
            </a:br>
            <a:r>
              <a:rPr lang="fi-FI" sz="5025" dirty="0">
                <a:latin typeface="Century Gothic" panose="020B0502020202020204" pitchFamily="34" charset="0"/>
              </a:rPr>
              <a:t>OLKA-toiminnan esittely</a:t>
            </a:r>
            <a:br>
              <a:rPr lang="fi-FI" sz="5025" dirty="0"/>
            </a:br>
            <a:br>
              <a:rPr lang="fi-FI" sz="3300" dirty="0">
                <a:latin typeface="Century Gothic" panose="020B0502020202020204" pitchFamily="34" charset="0"/>
              </a:rPr>
            </a:br>
            <a:br>
              <a:rPr lang="fi-FI" sz="1800" b="0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br>
              <a:rPr lang="fi-FI" sz="1800" b="0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r>
              <a:rPr lang="fi-FI" sz="1800" b="0" dirty="0">
                <a:solidFill>
                  <a:srgbClr val="222222"/>
                </a:solidFill>
                <a:latin typeface="Century Gothic" panose="020B0502020202020204" pitchFamily="34" charset="0"/>
              </a:rPr>
              <a:t>Terhi Niemelä, järjestökoordinaattori</a:t>
            </a:r>
            <a:br>
              <a:rPr lang="fi-FI" sz="1800" b="0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r>
              <a:rPr lang="fi-FI" sz="1800" b="0" dirty="0">
                <a:solidFill>
                  <a:srgbClr val="222222"/>
                </a:solidFill>
                <a:latin typeface="Century Gothic" panose="020B0502020202020204" pitchFamily="34" charset="0"/>
              </a:rPr>
              <a:t>Anni Rytivaara, vapaaehtoistoiminnan koordinaattori</a:t>
            </a:r>
            <a:br>
              <a:rPr lang="fi-FI" sz="1800" b="0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endParaRPr lang="fi-FI" sz="1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C58EF22-1B95-438B-BF3F-9D3256431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0" y="4577872"/>
            <a:ext cx="1714500" cy="264319"/>
          </a:xfrm>
          <a:prstGeom prst="rect">
            <a:avLst/>
          </a:prstGeom>
        </p:spPr>
      </p:pic>
      <p:pic>
        <p:nvPicPr>
          <p:cNvPr id="4" name="Kuva 3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CCC6B7FA-0A50-4336-6863-9C8BEDD70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3" y="4397891"/>
            <a:ext cx="1354667" cy="6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8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F4B3B-B299-A0E0-618C-08B5F4A2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CEAA19-E030-726A-2136-F5EE9542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/>
            </a:br>
            <a:r>
              <a:rPr lang="fi-FI"/>
              <a:t>OLKA-toiminta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98251-A21B-70F8-E980-40DDCBCA7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2075"/>
            <a:ext cx="5543550" cy="3394472"/>
          </a:xfrm>
        </p:spPr>
        <p:txBody>
          <a:bodyPr/>
          <a:lstStyle/>
          <a:p>
            <a:endParaRPr lang="fi-FI"/>
          </a:p>
          <a:p>
            <a:r>
              <a:rPr lang="fi-FI"/>
              <a:t>Koordinoitua järjestö- ja vapaaehtoistoimintaa sairaaloissa ja sote-keskuksissa</a:t>
            </a:r>
          </a:p>
          <a:p>
            <a:r>
              <a:rPr lang="fi-FI"/>
              <a:t>Tarjoaa potilaille ja heidän läheisilleen kiireetöntä                                kohtaamista sekä antaa tukea sairauteen sopeutumisessa</a:t>
            </a:r>
          </a:p>
          <a:p>
            <a:r>
              <a:rPr lang="fi-FI"/>
              <a:t>Sairaalan henkilökunnalla kokemustoimijoiden kokemuksen käyttömahdollisuus</a:t>
            </a:r>
          </a:p>
          <a:p>
            <a:r>
              <a:rPr lang="fi-FI"/>
              <a:t>OLKA-tuotemerkin omistaa HUS ja </a:t>
            </a:r>
            <a:r>
              <a:rPr lang="fi-FI" err="1"/>
              <a:t>HyTe</a:t>
            </a:r>
            <a:r>
              <a:rPr lang="fi-FI"/>
              <a:t> ry</a:t>
            </a:r>
          </a:p>
          <a:p>
            <a:r>
              <a:rPr lang="fi-FI">
                <a:hlinkClick r:id="rId3"/>
              </a:rPr>
              <a:t>www.olkatoiminta.fi</a:t>
            </a:r>
            <a:r>
              <a:rPr lang="fi-FI"/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55FC983-2D6E-6629-81A2-052A566A5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62C4ED5-BA7B-3841-B875-33AA3298B3C0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5" name="Kuva 4" descr="Kuva, joka sisältää kohteen kartta, teksti&#10;&#10;Kuvaus luotu automaattisesti">
            <a:extLst>
              <a:ext uri="{FF2B5EF4-FFF2-40B4-BE49-F238E27FC236}">
                <a16:creationId xmlns:a16="http://schemas.microsoft.com/office/drawing/2014/main" id="{09DEDA4A-B265-862B-B09B-23B5DBA1C2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85" r="543" b="377"/>
          <a:stretch/>
        </p:blipFill>
        <p:spPr>
          <a:xfrm>
            <a:off x="6669179" y="457200"/>
            <a:ext cx="1929455" cy="36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2C2803-A318-43F1-ABFD-DF168432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i-FI"/>
            </a:br>
            <a:r>
              <a:rPr lang="fi-FI"/>
              <a:t>OLKA Pohjois-Pohjanmaan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31C00-9ECE-4F6E-AB98-9E0FA8DD5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2075"/>
            <a:ext cx="8185150" cy="3394472"/>
          </a:xfrm>
        </p:spPr>
        <p:txBody>
          <a:bodyPr/>
          <a:lstStyle/>
          <a:p>
            <a:endParaRPr lang="fi-FI"/>
          </a:p>
          <a:p>
            <a:r>
              <a:rPr lang="fi-FI"/>
              <a:t>Toiminta alkanut v. 2016 Järjestöt sairaalassa -hankkeen kautta, valtakunnalliseen OLKA-verkostoon liittyminen v. 2020</a:t>
            </a:r>
          </a:p>
          <a:p>
            <a:r>
              <a:rPr lang="fi-FI"/>
              <a:t>Toteuttajakumppaneina Pohjois-Pohjanmaan sosiaali- ja terveysturvayhdistys ry ja </a:t>
            </a:r>
            <a:r>
              <a:rPr lang="fi-FI" err="1"/>
              <a:t>Pohde</a:t>
            </a:r>
            <a:r>
              <a:rPr lang="fi-FI"/>
              <a:t> eli Pohjois-Pohjanmaan hyvinvointialue</a:t>
            </a:r>
          </a:p>
          <a:p>
            <a:r>
              <a:rPr lang="fi-FI"/>
              <a:t>Rahoittajana STEA (Sosiaali- ja terveysjärjestöjen avustuskeskus)</a:t>
            </a:r>
          </a:p>
          <a:p>
            <a:r>
              <a:rPr lang="fi-FI"/>
              <a:t>Toimintaa kehitetään sairaaloiden ja sote-keskusten tarpeiden pohjalta </a:t>
            </a:r>
          </a:p>
          <a:p>
            <a:r>
              <a:rPr lang="fi-FI">
                <a:hlinkClick r:id="rId3"/>
              </a:rPr>
              <a:t>www.ppsotu.fi/olka-toiminta</a:t>
            </a:r>
            <a:r>
              <a:rPr lang="fi-FI"/>
              <a:t>   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686337-6325-43B1-B8B5-E4E257ED2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62C4ED5-BA7B-3841-B875-33AA3298B3C0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7DA251-BEE5-740F-44AB-0533861AB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090" y="4577872"/>
            <a:ext cx="1714500" cy="264319"/>
          </a:xfrm>
          <a:prstGeom prst="rect">
            <a:avLst/>
          </a:prstGeom>
        </p:spPr>
      </p:pic>
      <p:pic>
        <p:nvPicPr>
          <p:cNvPr id="8" name="Kuva 7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5B2E806F-6240-998D-BBFD-7D414E586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333" y="4397891"/>
            <a:ext cx="1354667" cy="6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6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634543"/>
            <a:ext cx="7816850" cy="64293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OLKA</a:t>
            </a:r>
            <a:r>
              <a:rPr lang="en-US" baseline="30000">
                <a:solidFill>
                  <a:schemeClr val="tx1"/>
                </a:solidFill>
              </a:rPr>
              <a:t>®</a:t>
            </a:r>
            <a:r>
              <a:rPr lang="en-US">
                <a:solidFill>
                  <a:schemeClr val="tx1"/>
                </a:solidFill>
              </a:rPr>
              <a:t> – </a:t>
            </a:r>
            <a:r>
              <a:rPr lang="en-US" err="1">
                <a:solidFill>
                  <a:schemeClr val="tx1"/>
                </a:solidFill>
              </a:rPr>
              <a:t>koordinoitua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järjestö</a:t>
            </a:r>
            <a:r>
              <a:rPr lang="en-US">
                <a:solidFill>
                  <a:schemeClr val="tx1"/>
                </a:solidFill>
              </a:rPr>
              <a:t>- ja </a:t>
            </a:r>
            <a:r>
              <a:rPr lang="en-US" err="1">
                <a:solidFill>
                  <a:schemeClr val="tx1"/>
                </a:solidFill>
              </a:rPr>
              <a:t>vapaaehtoistoimintaa</a:t>
            </a:r>
            <a:r>
              <a:rPr lang="en-US">
                <a:solidFill>
                  <a:schemeClr val="tx1"/>
                </a:solidFill>
              </a:rPr>
              <a:t> </a:t>
            </a:r>
            <a:br>
              <a:rPr lang="en-US">
                <a:solidFill>
                  <a:schemeClr val="tx1"/>
                </a:solidFill>
              </a:rPr>
            </a:br>
            <a:r>
              <a:rPr lang="en-US" err="1">
                <a:solidFill>
                  <a:schemeClr val="tx1"/>
                </a:solidFill>
              </a:rPr>
              <a:t>sairaaloissa</a:t>
            </a:r>
            <a:r>
              <a:rPr lang="en-US">
                <a:solidFill>
                  <a:schemeClr val="tx1"/>
                </a:solidFill>
              </a:rPr>
              <a:t> ja </a:t>
            </a:r>
            <a:r>
              <a:rPr lang="en-US" err="1">
                <a:solidFill>
                  <a:schemeClr val="tx1"/>
                </a:solidFill>
              </a:rPr>
              <a:t>sote-keskuksissa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2185" y="1957490"/>
            <a:ext cx="1402773" cy="357183"/>
          </a:xfrm>
          <a:prstGeom prst="rect">
            <a:avLst/>
          </a:prstGeom>
          <a:solidFill>
            <a:srgbClr val="F39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TEEMAPÄIVÄT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2185" y="2364297"/>
            <a:ext cx="1402773" cy="354449"/>
          </a:xfrm>
          <a:prstGeom prst="rect">
            <a:avLst/>
          </a:prstGeom>
          <a:solidFill>
            <a:srgbClr val="F39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ESITTEET JA LEHDET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2455" y="2768370"/>
            <a:ext cx="1402773" cy="355091"/>
          </a:xfrm>
          <a:prstGeom prst="rect">
            <a:avLst/>
          </a:prstGeom>
          <a:solidFill>
            <a:srgbClr val="F39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OHJAUS YHDISTYKSIIN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0289" y="1958055"/>
            <a:ext cx="1402773" cy="352286"/>
          </a:xfrm>
          <a:prstGeom prst="rect">
            <a:avLst/>
          </a:prstGeom>
          <a:solidFill>
            <a:srgbClr val="FAE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SAIRAALAOPAS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91236" y="1957491"/>
            <a:ext cx="1402773" cy="352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VERTAISTUKIJA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2678" y="2359482"/>
            <a:ext cx="1402773" cy="359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TOIVO-SOVELLUS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0289" y="2359482"/>
            <a:ext cx="1402773" cy="359264"/>
          </a:xfrm>
          <a:prstGeom prst="rect">
            <a:avLst/>
          </a:prstGeom>
          <a:solidFill>
            <a:srgbClr val="FAE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AULA-AVUSTAJA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2768370"/>
            <a:ext cx="1402773" cy="355091"/>
          </a:xfrm>
          <a:prstGeom prst="rect">
            <a:avLst/>
          </a:prstGeom>
          <a:solidFill>
            <a:srgbClr val="FAE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SAIRAALA-</a:t>
            </a:r>
            <a:b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VAPAAEHTOINEN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4660" y="1519356"/>
            <a:ext cx="1397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/>
            <a:endParaRPr lang="en-US" sz="1050" b="1">
              <a:solidFill>
                <a:srgbClr val="333333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257175"/>
            <a:r>
              <a:rPr lang="en-US" sz="1050" b="1" err="1">
                <a:solidFill>
                  <a:srgbClr val="333333"/>
                </a:solidFill>
                <a:latin typeface="Century Gothic" charset="0"/>
                <a:ea typeface="Century Gothic" charset="0"/>
                <a:cs typeface="Century Gothic" charset="0"/>
              </a:rPr>
              <a:t>Vertaistuki</a:t>
            </a:r>
            <a:endParaRPr lang="en-US" sz="1050" b="1">
              <a:solidFill>
                <a:srgbClr val="33333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1506713"/>
            <a:ext cx="1562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/>
            <a:endParaRPr lang="en-US" sz="1050" b="1">
              <a:solidFill>
                <a:srgbClr val="333333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257175"/>
            <a:r>
              <a:rPr lang="en-US" sz="1050" b="1" err="1">
                <a:solidFill>
                  <a:srgbClr val="333333"/>
                </a:solidFill>
                <a:latin typeface="Century Gothic" charset="0"/>
                <a:ea typeface="Century Gothic" charset="0"/>
                <a:cs typeface="Century Gothic" charset="0"/>
              </a:rPr>
              <a:t>Vapaaehtoistoiminta</a:t>
            </a:r>
            <a:endParaRPr lang="en-US" sz="1050" b="1">
              <a:solidFill>
                <a:srgbClr val="33333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1CA96AD0-249F-7E42-8375-3373A6F034CD}"/>
              </a:ext>
            </a:extLst>
          </p:cNvPr>
          <p:cNvSpPr txBox="1"/>
          <p:nvPr/>
        </p:nvSpPr>
        <p:spPr>
          <a:xfrm>
            <a:off x="1412186" y="1526512"/>
            <a:ext cx="14027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/>
            <a:endParaRPr lang="en-US" sz="1050" b="1">
              <a:solidFill>
                <a:srgbClr val="333333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257175"/>
            <a:r>
              <a:rPr lang="en-US" sz="1050" b="1" err="1">
                <a:solidFill>
                  <a:srgbClr val="333333"/>
                </a:solidFill>
                <a:latin typeface="Century Gothic" charset="0"/>
                <a:ea typeface="Century Gothic" charset="0"/>
                <a:cs typeface="Century Gothic" charset="0"/>
              </a:rPr>
              <a:t>Järjestötieto</a:t>
            </a:r>
            <a:endParaRPr lang="en-US" sz="1050" b="1">
              <a:solidFill>
                <a:srgbClr val="33333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FEAE27EF-1C44-294C-93F9-97C0CE710BD2}"/>
              </a:ext>
            </a:extLst>
          </p:cNvPr>
          <p:cNvSpPr txBox="1"/>
          <p:nvPr/>
        </p:nvSpPr>
        <p:spPr>
          <a:xfrm>
            <a:off x="6149340" y="1506713"/>
            <a:ext cx="1402773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257175"/>
            <a:endParaRPr lang="en-US" sz="1050" b="1">
              <a:solidFill>
                <a:srgbClr val="333333"/>
              </a:solidFill>
              <a:latin typeface="Century Gothic"/>
              <a:ea typeface="Century Gothic" charset="0"/>
              <a:cs typeface="Century Gothic" charset="0"/>
            </a:endParaRPr>
          </a:p>
          <a:p>
            <a:pPr algn="ctr" defTabSz="257175"/>
            <a:r>
              <a:rPr lang="en-US" sz="1050" b="1" err="1">
                <a:solidFill>
                  <a:srgbClr val="333333"/>
                </a:solidFill>
                <a:latin typeface="Century Gothic"/>
                <a:ea typeface="Century Gothic" charset="0"/>
                <a:cs typeface="Century Gothic" charset="0"/>
              </a:rPr>
              <a:t>Kokemustoiminta</a:t>
            </a:r>
            <a:endParaRPr lang="fi-FI" sz="105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7DA807B-84EE-2C4B-80B2-149E6C578753}"/>
              </a:ext>
            </a:extLst>
          </p:cNvPr>
          <p:cNvSpPr/>
          <p:nvPr/>
        </p:nvSpPr>
        <p:spPr>
          <a:xfrm>
            <a:off x="6147629" y="1948752"/>
            <a:ext cx="1402773" cy="361589"/>
          </a:xfrm>
          <a:prstGeom prst="rect">
            <a:avLst/>
          </a:prstGeom>
          <a:solidFill>
            <a:srgbClr val="EF7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KOKEMUSTOIMIJA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FAA7BD7D-9CD1-4E66-B441-21127BA970F9}"/>
              </a:ext>
            </a:extLst>
          </p:cNvPr>
          <p:cNvSpPr/>
          <p:nvPr/>
        </p:nvSpPr>
        <p:spPr>
          <a:xfrm>
            <a:off x="2989525" y="2768370"/>
            <a:ext cx="1402773" cy="3550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VERTAISTALO.FI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BA666913-8FFB-4C07-A8D4-AB6ADD10DC27}"/>
              </a:ext>
            </a:extLst>
          </p:cNvPr>
          <p:cNvSpPr txBox="1"/>
          <p:nvPr/>
        </p:nvSpPr>
        <p:spPr>
          <a:xfrm>
            <a:off x="1660713" y="4211741"/>
            <a:ext cx="5819151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685800">
              <a:buClr>
                <a:srgbClr val="F3953F"/>
              </a:buClr>
              <a:defRPr/>
            </a:pPr>
            <a:r>
              <a:rPr lang="fi-FI" sz="1050" b="1">
                <a:latin typeface="Century Gothic" panose="020B0502020202020204" pitchFamily="34" charset="0"/>
                <a:ea typeface="Times New Roman" panose="02020603050405020304" pitchFamily="18" charset="0"/>
              </a:rPr>
              <a:t>OLKA on sairaalan ja kolmannen sektorin välistä kumppanuustoimintaa.</a:t>
            </a:r>
            <a:endParaRPr lang="fi-FI" altLang="fi-FI" sz="1050" b="1" kern="0"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34" name="Picture 20">
            <a:extLst>
              <a:ext uri="{FF2B5EF4-FFF2-40B4-BE49-F238E27FC236}">
                <a16:creationId xmlns:a16="http://schemas.microsoft.com/office/drawing/2014/main" id="{427C5000-A103-4CCF-9EA5-026202E9B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00" y="4623777"/>
            <a:ext cx="925033" cy="354267"/>
          </a:xfrm>
          <a:prstGeom prst="rect">
            <a:avLst/>
          </a:prstGeom>
        </p:spPr>
      </p:pic>
      <p:pic>
        <p:nvPicPr>
          <p:cNvPr id="35" name="Kuva 3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07136221-B83F-49F4-8E72-A671C54F8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957" y="4688960"/>
            <a:ext cx="611366" cy="223900"/>
          </a:xfrm>
          <a:prstGeom prst="rect">
            <a:avLst/>
          </a:prstGeom>
        </p:spPr>
      </p:pic>
      <p:sp>
        <p:nvSpPr>
          <p:cNvPr id="28" name="Rectangle 11">
            <a:extLst>
              <a:ext uri="{FF2B5EF4-FFF2-40B4-BE49-F238E27FC236}">
                <a16:creationId xmlns:a16="http://schemas.microsoft.com/office/drawing/2014/main" id="{B9D148B7-119D-4A5F-8C75-00D6A1FC0983}"/>
              </a:ext>
            </a:extLst>
          </p:cNvPr>
          <p:cNvSpPr/>
          <p:nvPr/>
        </p:nvSpPr>
        <p:spPr>
          <a:xfrm>
            <a:off x="4582271" y="3173085"/>
            <a:ext cx="1402773" cy="355091"/>
          </a:xfrm>
          <a:prstGeom prst="rect">
            <a:avLst/>
          </a:prstGeom>
          <a:solidFill>
            <a:srgbClr val="FAE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LEIKKIKAVERI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EC5E714-617F-57A2-960B-A4B63882AFE9}"/>
              </a:ext>
            </a:extLst>
          </p:cNvPr>
          <p:cNvSpPr/>
          <p:nvPr/>
        </p:nvSpPr>
        <p:spPr>
          <a:xfrm>
            <a:off x="4570288" y="3577800"/>
            <a:ext cx="1402773" cy="355091"/>
          </a:xfrm>
          <a:prstGeom prst="rect">
            <a:avLst/>
          </a:prstGeom>
          <a:solidFill>
            <a:srgbClr val="FAE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r>
              <a:rPr lang="en-US" sz="825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JUTTUKAVERI</a:t>
            </a:r>
          </a:p>
        </p:txBody>
      </p:sp>
      <p:pic>
        <p:nvPicPr>
          <p:cNvPr id="3" name="Picture 2" descr="Oletteko mukana Vertaistalossa? Ilmoittakaa siitä omilla sivuillanne |  Vertaistalo | Terveyskylä.fi">
            <a:extLst>
              <a:ext uri="{FF2B5EF4-FFF2-40B4-BE49-F238E27FC236}">
                <a16:creationId xmlns:a16="http://schemas.microsoft.com/office/drawing/2014/main" id="{F603B09E-6FFD-D04C-2BAE-19C74022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96" y="4688960"/>
            <a:ext cx="925033" cy="2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9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A0B0C-B4F9-F5FE-1C9E-39D41547D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FB0B86-0529-CE31-01C8-F52BE1ED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91935"/>
            <a:ext cx="7772401" cy="857250"/>
          </a:xfrm>
        </p:spPr>
        <p:txBody>
          <a:bodyPr>
            <a:normAutofit/>
          </a:bodyPr>
          <a:lstStyle/>
          <a:p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FCEF9E-3123-054A-CD14-E95B4BA4F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62C4ED5-BA7B-3841-B875-33AA3298B3C0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369A8D2-E7DF-3D4A-E2A9-9ACEA92F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090" y="4577872"/>
            <a:ext cx="1714500" cy="264319"/>
          </a:xfrm>
          <a:prstGeom prst="rect">
            <a:avLst/>
          </a:prstGeom>
        </p:spPr>
      </p:pic>
      <p:pic>
        <p:nvPicPr>
          <p:cNvPr id="8" name="Kuva 7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BDC3DAEC-17EE-DC29-C714-53441319C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33" y="4397891"/>
            <a:ext cx="1354667" cy="6242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A6D2684-CBAD-D0CF-8551-328009AB4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310" y="259097"/>
            <a:ext cx="5707378" cy="40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8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CF56E-EDF1-A8F8-2EF2-0B215FA82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A6E49-9D4B-534A-0ECA-F05C4AE1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91935"/>
            <a:ext cx="7772401" cy="857250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Toivo-vertaistukisovellus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ADFA4D-5346-0917-72AE-101D2FD7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74514"/>
            <a:ext cx="4360289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750"/>
              </a:spcBef>
            </a:pPr>
            <a:r>
              <a:rPr lang="fi-FI" sz="1600" dirty="0">
                <a:latin typeface="Century Gothic"/>
              </a:rPr>
              <a:t>Ladattavissa sovelluskaupasta</a:t>
            </a:r>
          </a:p>
          <a:p>
            <a:pPr>
              <a:spcBef>
                <a:spcPts val="750"/>
              </a:spcBef>
            </a:pPr>
            <a:r>
              <a:rPr lang="fi-FI" sz="1600" dirty="0">
                <a:latin typeface="Century Gothic"/>
              </a:rPr>
              <a:t>Koulutetut, luotettavat ja vaitioloon sitoutuneet vertaistukijat</a:t>
            </a:r>
          </a:p>
          <a:p>
            <a:pPr>
              <a:spcBef>
                <a:spcPts val="750"/>
              </a:spcBef>
            </a:pPr>
            <a:r>
              <a:rPr lang="fi-FI" sz="1600" dirty="0">
                <a:latin typeface="Century Gothic"/>
              </a:rPr>
              <a:t>Kahdenkeskiset vertaistukikeskustelut ilman, että yhteystietoja tarvitsee vaihtaa</a:t>
            </a:r>
          </a:p>
          <a:p>
            <a:pPr>
              <a:spcBef>
                <a:spcPts val="750"/>
              </a:spcBef>
            </a:pPr>
            <a:r>
              <a:rPr lang="fi-FI" sz="1600" dirty="0">
                <a:latin typeface="Century Gothic"/>
              </a:rPr>
              <a:t>Keskusteluja käydään sovelluksen sisäisillä yksityisviesteillä</a:t>
            </a:r>
          </a:p>
          <a:p>
            <a:pPr>
              <a:spcBef>
                <a:spcPts val="750"/>
              </a:spcBef>
            </a:pPr>
            <a:r>
              <a:rPr lang="fi-FI" sz="1600" dirty="0">
                <a:latin typeface="Century Gothic"/>
                <a:hlinkClick r:id="rId3"/>
              </a:rPr>
              <a:t>https://olkatoiminta.fi/toivo-blogi/</a:t>
            </a:r>
            <a:endParaRPr lang="fi-FI" sz="1600" dirty="0">
              <a:latin typeface="Century Gothic"/>
            </a:endParaRPr>
          </a:p>
          <a:p>
            <a:pPr>
              <a:spcBef>
                <a:spcPts val="750"/>
              </a:spcBef>
            </a:pPr>
            <a:endParaRPr lang="fi-FI" sz="1600" dirty="0">
              <a:latin typeface="Century Gothic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FB014A6-84D8-3FFE-F091-2CD7DB8ED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62C4ED5-BA7B-3841-B875-33AA3298B3C0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E1126DE-409D-AD22-3A40-86644FD95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090" y="4577872"/>
            <a:ext cx="1714500" cy="264319"/>
          </a:xfrm>
          <a:prstGeom prst="rect">
            <a:avLst/>
          </a:prstGeom>
        </p:spPr>
      </p:pic>
      <p:pic>
        <p:nvPicPr>
          <p:cNvPr id="8" name="Kuva 7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39C1C564-CF8B-71A3-F22C-A05942762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333" y="4397891"/>
            <a:ext cx="1354667" cy="62427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7837D68-9F21-88A3-F601-6A29635F0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498" y="274846"/>
            <a:ext cx="2346184" cy="38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0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413A8-4F7F-69AD-D0B7-6001C7E4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60BD4F-31CA-1D8D-D144-678E5BC6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91935"/>
            <a:ext cx="7772401" cy="857250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Seuraa </a:t>
            </a:r>
            <a:r>
              <a:rPr lang="fi-FI" dirty="0" err="1"/>
              <a:t>OLKAn</a:t>
            </a:r>
            <a:r>
              <a:rPr lang="fi-FI" dirty="0"/>
              <a:t> toimintaa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889A4C-8A92-E0BA-BC3D-41105F3D0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49903"/>
            <a:ext cx="8185150" cy="3394472"/>
          </a:xfrm>
        </p:spPr>
        <p:txBody>
          <a:bodyPr/>
          <a:lstStyle/>
          <a:p>
            <a:r>
              <a:rPr lang="fi-FI" dirty="0"/>
              <a:t>OLKA Pohjois-Pohjanmaan sosiaalisen median kanavat</a:t>
            </a:r>
          </a:p>
          <a:p>
            <a:pPr marL="2400300" lvl="7" indent="0">
              <a:buNone/>
            </a:pPr>
            <a:endParaRPr lang="fi-FI" dirty="0"/>
          </a:p>
          <a:p>
            <a:pPr marL="2400300" lvl="7" indent="0">
              <a:buNone/>
            </a:pPr>
            <a:r>
              <a:rPr lang="fi-FI" dirty="0">
                <a:latin typeface="Century Gothic" panose="020B0502020202020204" pitchFamily="34" charset="0"/>
              </a:rPr>
              <a:t>OLKA Pohjois-Pohjanmaa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Tilaa OLKA Pohjois-Pohjanmaan uutiskirje: </a:t>
            </a:r>
            <a:r>
              <a:rPr lang="fi-FI" dirty="0">
                <a:hlinkClick r:id="rId3"/>
              </a:rPr>
              <a:t>w</a:t>
            </a:r>
            <a:r>
              <a:rPr lang="fi-FI" dirty="0">
                <a:latin typeface="Century Gothic" panose="020B0502020202020204" pitchFamily="34" charset="0"/>
                <a:hlinkClick r:id="rId3"/>
              </a:rPr>
              <a:t>ww.ppsotu.fi/olka-toiminta</a:t>
            </a:r>
            <a:endParaRPr lang="fi-FI" dirty="0">
              <a:latin typeface="Century Gothic" panose="020B0502020202020204" pitchFamily="34" charset="0"/>
            </a:endParaRPr>
          </a:p>
          <a:p>
            <a:pPr lvl="1"/>
            <a:r>
              <a:rPr lang="fi-FI" dirty="0">
                <a:latin typeface="Century Gothic" panose="020B0502020202020204" pitchFamily="34" charset="0"/>
              </a:rPr>
              <a:t>Uutiskirje ilmestyy neljä kertaa vuodessa</a:t>
            </a:r>
          </a:p>
          <a:p>
            <a:endParaRPr lang="fi-FI" dirty="0"/>
          </a:p>
          <a:p>
            <a:pPr marL="342900" lvl="1" indent="0">
              <a:buNone/>
            </a:pPr>
            <a:r>
              <a:rPr lang="fi-FI" dirty="0"/>
              <a:t>				</a:t>
            </a:r>
          </a:p>
          <a:p>
            <a:pPr marL="342900" lvl="1" indent="0">
              <a:buNone/>
            </a:pPr>
            <a:r>
              <a:rPr lang="fi-FI" dirty="0"/>
              <a:t>					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C602E9-FAF4-20D3-224E-54FEAB454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62C4ED5-BA7B-3841-B875-33AA3298B3C0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973AFE5-9246-3696-FE4E-63685A567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090" y="4577872"/>
            <a:ext cx="1714500" cy="264319"/>
          </a:xfrm>
          <a:prstGeom prst="rect">
            <a:avLst/>
          </a:prstGeom>
        </p:spPr>
      </p:pic>
      <p:pic>
        <p:nvPicPr>
          <p:cNvPr id="8" name="Kuva 7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778D2661-36E3-49E7-5F06-BA4183D2D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333" y="4397891"/>
            <a:ext cx="1354667" cy="62427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4B63857-2272-D0DA-D285-5EF7F1331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390" y="1195257"/>
            <a:ext cx="861062" cy="8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9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76761D3-4FAE-4BB6-86DA-46516976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Yhteystiedot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F6E404-A777-45DA-929B-47301FDE1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62C4ED5-BA7B-3841-B875-33AA3298B3C0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2" name="Picture 2" descr="PPsotun henkilöstökuva&#10;Terhi Niemelä">
            <a:extLst>
              <a:ext uri="{FF2B5EF4-FFF2-40B4-BE49-F238E27FC236}">
                <a16:creationId xmlns:a16="http://schemas.microsoft.com/office/drawing/2014/main" id="{60F03517-8F5C-E4B0-E705-C79DDB02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0" y="2390153"/>
            <a:ext cx="1571870" cy="15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7FD64D3-EF80-A05B-AD14-00DB45D5AAEE}"/>
              </a:ext>
            </a:extLst>
          </p:cNvPr>
          <p:cNvSpPr txBox="1">
            <a:spLocks/>
          </p:cNvSpPr>
          <p:nvPr/>
        </p:nvSpPr>
        <p:spPr>
          <a:xfrm>
            <a:off x="3213100" y="1220547"/>
            <a:ext cx="5397500" cy="2576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FontTx/>
              <a:buBlip>
                <a:blip r:embed="rId4"/>
              </a:buBlip>
              <a:defRPr sz="1500" b="0" i="0" kern="1200" spc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Font typeface="Arial"/>
              <a:buChar char="–"/>
              <a:defRPr sz="1500" b="0" i="0" kern="1200" spc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Font typeface="Arial"/>
              <a:buChar char="•"/>
              <a:defRPr sz="1500" b="0" i="0" kern="1200" spc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Font typeface="Arial"/>
              <a:buChar char="–"/>
              <a:defRPr sz="1500" b="0" i="0" kern="1200" spc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Font typeface="Arial"/>
              <a:buChar char="»"/>
              <a:defRPr sz="1500" b="0" i="0" kern="1200" spc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Tx/>
              <a:buNone/>
            </a:pPr>
            <a:r>
              <a:rPr lang="fi-FI"/>
              <a:t>Vapaaehtoistoiminnan koordinaattori</a:t>
            </a:r>
          </a:p>
          <a:p>
            <a:pPr marL="0" indent="0">
              <a:spcAft>
                <a:spcPts val="0"/>
              </a:spcAft>
              <a:buFontTx/>
              <a:buNone/>
            </a:pPr>
            <a:r>
              <a:rPr lang="fi-FI"/>
              <a:t>Anni Rytivaara</a:t>
            </a:r>
          </a:p>
          <a:p>
            <a:pPr marL="0" indent="0">
              <a:spcAft>
                <a:spcPts val="0"/>
              </a:spcAft>
              <a:buFontTx/>
              <a:buNone/>
            </a:pPr>
            <a:r>
              <a:rPr lang="fi-FI">
                <a:hlinkClick r:id="rId5"/>
              </a:rPr>
              <a:t>anni.rytivaara@ppsotu.fi</a:t>
            </a:r>
            <a:r>
              <a:rPr lang="fi-FI"/>
              <a:t> </a:t>
            </a:r>
          </a:p>
          <a:p>
            <a:pPr marL="0" indent="0">
              <a:spcAft>
                <a:spcPts val="0"/>
              </a:spcAft>
              <a:buFontTx/>
              <a:buNone/>
            </a:pPr>
            <a:r>
              <a:rPr lang="fi-FI"/>
              <a:t>p. 044 742 0601</a:t>
            </a:r>
          </a:p>
          <a:p>
            <a:pPr marL="0" indent="0">
              <a:spcAft>
                <a:spcPts val="0"/>
              </a:spcAft>
              <a:buFontTx/>
              <a:buNone/>
            </a:pPr>
            <a:endParaRPr lang="fi-FI"/>
          </a:p>
          <a:p>
            <a:pPr marL="0" indent="0">
              <a:spcAft>
                <a:spcPts val="0"/>
              </a:spcAft>
              <a:buFontTx/>
              <a:buNone/>
            </a:pPr>
            <a:r>
              <a:rPr lang="fi-FI"/>
              <a:t>Järjestökoordinaattori</a:t>
            </a:r>
          </a:p>
          <a:p>
            <a:pPr marL="0" indent="0">
              <a:spcAft>
                <a:spcPts val="0"/>
              </a:spcAft>
              <a:buFontTx/>
              <a:buNone/>
            </a:pPr>
            <a:r>
              <a:rPr lang="fi-FI"/>
              <a:t>Terhi Niemelä</a:t>
            </a:r>
          </a:p>
          <a:p>
            <a:pPr marL="0" indent="0">
              <a:spcAft>
                <a:spcPts val="0"/>
              </a:spcAft>
              <a:buFontTx/>
              <a:buNone/>
            </a:pPr>
            <a:r>
              <a:rPr lang="fi-FI">
                <a:hlinkClick r:id="rId6"/>
              </a:rPr>
              <a:t>terhi.niemela@ppsotu.fi</a:t>
            </a:r>
            <a:r>
              <a:rPr lang="fi-FI"/>
              <a:t> </a:t>
            </a:r>
          </a:p>
          <a:p>
            <a:pPr marL="0" indent="0">
              <a:spcAft>
                <a:spcPts val="0"/>
              </a:spcAft>
              <a:buFontTx/>
              <a:buNone/>
            </a:pPr>
            <a:r>
              <a:rPr lang="fi-FI"/>
              <a:t>p. </a:t>
            </a:r>
            <a:r>
              <a:rPr lang="fi-FI">
                <a:latin typeface="Century Gothic" panose="020B0502020202020204" pitchFamily="34" charset="0"/>
              </a:rPr>
              <a:t>044 759 9744</a:t>
            </a:r>
          </a:p>
        </p:txBody>
      </p:sp>
      <p:pic>
        <p:nvPicPr>
          <p:cNvPr id="7" name="Kuva 6" descr="Kuva, joka sisältää kohteen hymy, Ihmisen kasvot, henkilö, huuli&#10;&#10;Kuvaus luotu automaattisesti">
            <a:extLst>
              <a:ext uri="{FF2B5EF4-FFF2-40B4-BE49-F238E27FC236}">
                <a16:creationId xmlns:a16="http://schemas.microsoft.com/office/drawing/2014/main" id="{7537A387-D365-4D40-3CB1-62583C7D7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11" y="721576"/>
            <a:ext cx="2028211" cy="206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5358"/>
      </p:ext>
    </p:extLst>
  </p:cSld>
  <p:clrMapOvr>
    <a:masterClrMapping/>
  </p:clrMapOvr>
</p:sld>
</file>

<file path=ppt/theme/theme1.xml><?xml version="1.0" encoding="utf-8"?>
<a:theme xmlns:a="http://schemas.openxmlformats.org/drawingml/2006/main" name="EJY_teema">
  <a:themeElements>
    <a:clrScheme name="Custom 6">
      <a:dk1>
        <a:srgbClr val="333333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FDB823"/>
      </a:accent2>
      <a:accent3>
        <a:srgbClr val="89C764"/>
      </a:accent3>
      <a:accent4>
        <a:srgbClr val="C67DB4"/>
      </a:accent4>
      <a:accent5>
        <a:srgbClr val="F05A42"/>
      </a:accent5>
      <a:accent6>
        <a:srgbClr val="F5822A"/>
      </a:accent6>
      <a:hlink>
        <a:srgbClr val="EF933D"/>
      </a:hlink>
      <a:folHlink>
        <a:srgbClr val="7830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E1D1970D68C6044AB92868277AD7D55" ma:contentTypeVersion="14" ma:contentTypeDescription="Luo uusi asiakirja." ma:contentTypeScope="" ma:versionID="dbd60984595f8424bc0dab95ff4ce859">
  <xsd:schema xmlns:xsd="http://www.w3.org/2001/XMLSchema" xmlns:xs="http://www.w3.org/2001/XMLSchema" xmlns:p="http://schemas.microsoft.com/office/2006/metadata/properties" xmlns:ns2="895658f9-0e2d-457b-992b-22d1bf2df6ef" xmlns:ns3="faa06252-afc4-426c-88d9-74b99967082e" targetNamespace="http://schemas.microsoft.com/office/2006/metadata/properties" ma:root="true" ma:fieldsID="a907d3d467d3816b61d0361c42857d45" ns2:_="" ns3:_="">
    <xsd:import namespace="895658f9-0e2d-457b-992b-22d1bf2df6ef"/>
    <xsd:import namespace="faa06252-afc4-426c-88d9-74b999670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658f9-0e2d-457b-992b-22d1bf2df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72422271-b8ee-4f6c-aa8f-43bff11ead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06252-afc4-426c-88d9-74b99967082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3d4b58f-d60b-4af1-b1f6-161f778c05a4}" ma:internalName="TaxCatchAll" ma:showField="CatchAllData" ma:web="faa06252-afc4-426c-88d9-74b999670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5658f9-0e2d-457b-992b-22d1bf2df6ef">
      <Terms xmlns="http://schemas.microsoft.com/office/infopath/2007/PartnerControls"/>
    </lcf76f155ced4ddcb4097134ff3c332f>
    <TaxCatchAll xmlns="faa06252-afc4-426c-88d9-74b99967082e" xsi:nil="true"/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7F738-9FA7-4192-85D9-FA24978A027F}">
  <ds:schemaRefs>
    <ds:schemaRef ds:uri="895658f9-0e2d-457b-992b-22d1bf2df6ef"/>
    <ds:schemaRef ds:uri="faa06252-afc4-426c-88d9-74b9996708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895658f9-0e2d-457b-992b-22d1bf2df6ef"/>
    <ds:schemaRef ds:uri="faa06252-afc4-426c-88d9-74b9996708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270</Words>
  <Application>Microsoft Office PowerPoint</Application>
  <PresentationFormat>Näytössä katseltava esitys (16:9)</PresentationFormat>
  <Paragraphs>79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Mulish</vt:lpstr>
      <vt:lpstr>EJY_teema</vt:lpstr>
      <vt:lpstr>  OLKA-toiminnan esittely    Terhi Niemelä, järjestökoordinaattori Anni Rytivaara, vapaaehtoistoiminnan koordinaattori </vt:lpstr>
      <vt:lpstr> OLKA-toiminta</vt:lpstr>
      <vt:lpstr> OLKA Pohjois-Pohjanmaan toiminta</vt:lpstr>
      <vt:lpstr>OLKA® – koordinoitua järjestö- ja vapaaehtoistoimintaa  sairaaloissa ja sote-keskuksissa</vt:lpstr>
      <vt:lpstr> </vt:lpstr>
      <vt:lpstr> Toivo-vertaistukisovellus</vt:lpstr>
      <vt:lpstr> Seuraa OLKAn toimintaa</vt:lpstr>
      <vt:lpstr> Yhteystiedot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Terhi Niemelä</cp:lastModifiedBy>
  <cp:revision>10</cp:revision>
  <dcterms:created xsi:type="dcterms:W3CDTF">2010-04-12T23:12:02Z</dcterms:created>
  <dcterms:modified xsi:type="dcterms:W3CDTF">2025-04-15T07:42:03Z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0x0101004E1D1970D68C6044AB92868277AD7D55</vt:lpwstr>
  </property>
  <property fmtid="{D5CDD505-2E9C-101B-9397-08002B2CF9AE}" pid="3" name="MediaServiceImageTags">
    <vt:lpwstr/>
  </property>
</Properties>
</file>