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5"/>
  </p:sldMasterIdLst>
  <p:notesMasterIdLst>
    <p:notesMasterId r:id="rId21"/>
  </p:notesMasterIdLst>
  <p:sldIdLst>
    <p:sldId id="321" r:id="rId6"/>
    <p:sldId id="389" r:id="rId7"/>
    <p:sldId id="397" r:id="rId8"/>
    <p:sldId id="390" r:id="rId9"/>
    <p:sldId id="335" r:id="rId10"/>
    <p:sldId id="385" r:id="rId11"/>
    <p:sldId id="386" r:id="rId12"/>
    <p:sldId id="393" r:id="rId13"/>
    <p:sldId id="371" r:id="rId14"/>
    <p:sldId id="396" r:id="rId15"/>
    <p:sldId id="387" r:id="rId16"/>
    <p:sldId id="395" r:id="rId17"/>
    <p:sldId id="394" r:id="rId18"/>
    <p:sldId id="392" r:id="rId19"/>
    <p:sldId id="391" r:id="rId20"/>
  </p:sldIdLst>
  <p:sldSz cx="12192000" cy="6858000"/>
  <p:notesSz cx="6858000" cy="9144000"/>
  <p:defaultTextStyle>
    <a:defPPr>
      <a:defRPr lang="fi-FI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uhiainen Signe" initials="JS" lastIdx="2" clrIdx="0">
    <p:extLst>
      <p:ext uri="{19B8F6BF-5375-455C-9EA6-DF929625EA0E}">
        <p15:presenceInfo xmlns:p15="http://schemas.microsoft.com/office/powerpoint/2012/main" userId="S-1-5-21-3121845505-432103665-3658532612-56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Normaali tyyl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74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29376-E0E5-45D3-A47C-40F2C82B784B}" type="datetimeFigureOut">
              <a:rPr lang="fi-FI" smtClean="0"/>
              <a:t>27.1.2025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026B8-3F90-4952-9EEF-C366A478F4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24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36000" y="1376712"/>
            <a:ext cx="4896544" cy="115212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36000" y="2541292"/>
            <a:ext cx="4896544" cy="864000"/>
          </a:xfrm>
        </p:spPr>
        <p:txBody>
          <a:bodyPr anchor="b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F361342-592A-43F3-95A5-5D5C0CB41488}"/>
              </a:ext>
            </a:extLst>
          </p:cNvPr>
          <p:cNvSpPr/>
          <p:nvPr/>
        </p:nvSpPr>
        <p:spPr>
          <a:xfrm>
            <a:off x="11832000" y="0"/>
            <a:ext cx="360000" cy="6876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83D27C8-8310-4E5B-B2AF-AD705DE7B7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40" y="5517232"/>
            <a:ext cx="1350000" cy="540000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62DD8249-3CE6-455B-A6A0-E4981FDF48E2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720C727-D834-42B4-BDB4-0D3E150E9AB2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B3851D55-3BF3-4DA0-A760-6BAC01FE19CE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429598BD-C80D-4DDB-973D-8F8D44F11BDD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D62F4F89-15E3-413D-8AAE-0E815D0561E4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A173ED-014C-4EFB-92DF-A35D1FB2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C8FF9E-0A5F-4137-9663-3A493D9C5D6C}" type="datetimeFigureOut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72C4C4-959A-4566-8108-7B868A7F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6B517B-2AF1-48C3-8C47-5F0B4A63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1102951-5EEB-42EA-BA13-5951130365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2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35999" y="1692000"/>
            <a:ext cx="5291999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9D7D629-6A64-49A2-A4F8-B706DCB4D13E}"/>
              </a:ext>
            </a:extLst>
          </p:cNvPr>
          <p:cNvSpPr/>
          <p:nvPr/>
        </p:nvSpPr>
        <p:spPr bwMode="hidden">
          <a:xfrm>
            <a:off x="6912000" y="360000"/>
            <a:ext cx="4914600" cy="5517272"/>
          </a:xfrm>
          <a:prstGeom prst="rect">
            <a:avLst/>
          </a:prstGeom>
          <a:solidFill>
            <a:srgbClr val="009C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0FE787D8-99A6-43C4-A221-9A76FC34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378000"/>
            <a:ext cx="5291999" cy="1008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F3AE57A-0A56-414E-8BDE-A049439E6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26381" y="176926"/>
            <a:ext cx="5489619" cy="55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6929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51209" y="1692000"/>
            <a:ext cx="5555391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9D7D629-6A64-49A2-A4F8-B706DCB4D13E}"/>
              </a:ext>
            </a:extLst>
          </p:cNvPr>
          <p:cNvSpPr/>
          <p:nvPr/>
        </p:nvSpPr>
        <p:spPr bwMode="hidden">
          <a:xfrm>
            <a:off x="360000" y="360000"/>
            <a:ext cx="4914600" cy="5517272"/>
          </a:xfrm>
          <a:prstGeom prst="rect">
            <a:avLst/>
          </a:prstGeom>
          <a:solidFill>
            <a:srgbClr val="00358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0FE787D8-99A6-43C4-A221-9A76FC34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209" y="378000"/>
            <a:ext cx="5555391" cy="1008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0A54A80-B5EB-44B0-9D42-0E0F5BA5E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0" y="980728"/>
            <a:ext cx="386519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76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36000" y="1692000"/>
            <a:ext cx="5040000" cy="396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36000" y="2120396"/>
            <a:ext cx="5040000" cy="37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28000" y="1692000"/>
            <a:ext cx="5040000" cy="396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28000" y="2120396"/>
            <a:ext cx="5040000" cy="37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06B1-6521-4F0C-B663-B5F605054FAB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75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717E30-B897-409A-A1F9-0C188119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828000"/>
            <a:ext cx="4320000" cy="7920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936000" y="1692000"/>
            <a:ext cx="4320000" cy="3537200"/>
          </a:xfrm>
        </p:spPr>
        <p:txBody>
          <a:bodyPr/>
          <a:lstStyle>
            <a:lvl1pPr marL="18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1pPr>
            <a:lvl2pPr marL="36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2pPr>
            <a:lvl3pPr marL="54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3pPr>
            <a:lvl4pPr marL="72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4pPr>
            <a:lvl5pPr marL="90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912000" y="828000"/>
            <a:ext cx="4320000" cy="792088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400" b="0">
                <a:solidFill>
                  <a:srgbClr val="003580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F589741B-3B6F-4594-A3EF-47E9AD3C93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12000" y="1692000"/>
            <a:ext cx="4319999" cy="3538214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3pPr>
            <a:lvl4pPr marL="72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4pPr>
            <a:lvl5pPr marL="90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77FDF3C5-D94B-476A-A6C1-DB6382139E8E}"/>
              </a:ext>
            </a:extLst>
          </p:cNvPr>
          <p:cNvCxnSpPr>
            <a:cxnSpLocks/>
          </p:cNvCxnSpPr>
          <p:nvPr/>
        </p:nvCxnSpPr>
        <p:spPr>
          <a:xfrm>
            <a:off x="6096000" y="836712"/>
            <a:ext cx="0" cy="4468180"/>
          </a:xfrm>
          <a:prstGeom prst="line">
            <a:avLst/>
          </a:prstGeom>
          <a:ln w="15875">
            <a:solidFill>
              <a:srgbClr val="0035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8187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jä koh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Otsikko 25">
            <a:extLst>
              <a:ext uri="{FF2B5EF4-FFF2-40B4-BE49-F238E27FC236}">
                <a16:creationId xmlns:a16="http://schemas.microsoft.com/office/drawing/2014/main" id="{644CDF02-6504-41F8-B4FE-0DA176E5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E73736-6EA4-4426-936B-511BFC1541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5999" y="1646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30" name="Tekstin paikkamerkki 16">
            <a:extLst>
              <a:ext uri="{FF2B5EF4-FFF2-40B4-BE49-F238E27FC236}">
                <a16:creationId xmlns:a16="http://schemas.microsoft.com/office/drawing/2014/main" id="{11592A8B-A886-4C0B-A780-4917685FE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000" y="1646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Tekstin paikkamerkki 2">
            <a:extLst>
              <a:ext uri="{FF2B5EF4-FFF2-40B4-BE49-F238E27FC236}">
                <a16:creationId xmlns:a16="http://schemas.microsoft.com/office/drawing/2014/main" id="{73CE68F0-C00E-434E-84FC-0AAF6CD239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902" y="2726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31" name="Tekstin paikkamerkki 16">
            <a:extLst>
              <a:ext uri="{FF2B5EF4-FFF2-40B4-BE49-F238E27FC236}">
                <a16:creationId xmlns:a16="http://schemas.microsoft.com/office/drawing/2014/main" id="{C226F493-5803-44D0-99B8-376677DBBB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0000" y="2726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7" name="Tekstin paikkamerkki 2">
            <a:extLst>
              <a:ext uri="{FF2B5EF4-FFF2-40B4-BE49-F238E27FC236}">
                <a16:creationId xmlns:a16="http://schemas.microsoft.com/office/drawing/2014/main" id="{B3BAF629-2B1F-4DE1-91FD-CE0F737B3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3805" y="3842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3" name="Tekstin paikkamerkki 16">
            <a:extLst>
              <a:ext uri="{FF2B5EF4-FFF2-40B4-BE49-F238E27FC236}">
                <a16:creationId xmlns:a16="http://schemas.microsoft.com/office/drawing/2014/main" id="{8C0A3A11-EDE0-4D73-966A-4F77AFAF5B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60000" y="3842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kstin paikkamerkki 2">
            <a:extLst>
              <a:ext uri="{FF2B5EF4-FFF2-40B4-BE49-F238E27FC236}">
                <a16:creationId xmlns:a16="http://schemas.microsoft.com/office/drawing/2014/main" id="{062EEE4C-B691-4B0A-89F7-7EE6238F3F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708" y="4922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4</a:t>
            </a:r>
          </a:p>
        </p:txBody>
      </p:sp>
      <p:sp>
        <p:nvSpPr>
          <p:cNvPr id="32" name="Tekstin paikkamerkki 16">
            <a:extLst>
              <a:ext uri="{FF2B5EF4-FFF2-40B4-BE49-F238E27FC236}">
                <a16:creationId xmlns:a16="http://schemas.microsoft.com/office/drawing/2014/main" id="{84140918-6267-46A1-9627-F253BD10A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60000" y="4922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7724558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Otsikko 25">
            <a:extLst>
              <a:ext uri="{FF2B5EF4-FFF2-40B4-BE49-F238E27FC236}">
                <a16:creationId xmlns:a16="http://schemas.microsoft.com/office/drawing/2014/main" id="{644CDF02-6504-41F8-B4FE-0DA176E5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D96CDDF2-92A5-47E3-84F3-82C5BC70DE7E}"/>
              </a:ext>
            </a:extLst>
          </p:cNvPr>
          <p:cNvCxnSpPr/>
          <p:nvPr/>
        </p:nvCxnSpPr>
        <p:spPr>
          <a:xfrm>
            <a:off x="6096000" y="1740892"/>
            <a:ext cx="0" cy="3564000"/>
          </a:xfrm>
          <a:prstGeom prst="line">
            <a:avLst/>
          </a:prstGeom>
          <a:ln w="15875">
            <a:solidFill>
              <a:srgbClr val="0035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C05F9869-3C0C-4D7B-BF00-F3D190C36440}"/>
              </a:ext>
            </a:extLst>
          </p:cNvPr>
          <p:cNvCxnSpPr>
            <a:cxnSpLocks/>
          </p:cNvCxnSpPr>
          <p:nvPr/>
        </p:nvCxnSpPr>
        <p:spPr>
          <a:xfrm flipH="1">
            <a:off x="936000" y="3429000"/>
            <a:ext cx="10332000" cy="0"/>
          </a:xfrm>
          <a:prstGeom prst="line">
            <a:avLst/>
          </a:prstGeom>
          <a:ln w="15875">
            <a:solidFill>
              <a:srgbClr val="0035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0CEA7BB7-2206-476B-BBB9-D870A7805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653" y="1836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30" name="Tekstin paikkamerkki 16">
            <a:extLst>
              <a:ext uri="{FF2B5EF4-FFF2-40B4-BE49-F238E27FC236}">
                <a16:creationId xmlns:a16="http://schemas.microsoft.com/office/drawing/2014/main" id="{11592A8B-A886-4C0B-A780-4917685FE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3326" y="1843545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5" name="Tekstin paikkamerkki 2">
            <a:extLst>
              <a:ext uri="{FF2B5EF4-FFF2-40B4-BE49-F238E27FC236}">
                <a16:creationId xmlns:a16="http://schemas.microsoft.com/office/drawing/2014/main" id="{65EBFB55-A8BC-4F66-8A78-02C8B84E4B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836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31" name="Tekstin paikkamerkki 16">
            <a:extLst>
              <a:ext uri="{FF2B5EF4-FFF2-40B4-BE49-F238E27FC236}">
                <a16:creationId xmlns:a16="http://schemas.microsoft.com/office/drawing/2014/main" id="{C226F493-5803-44D0-99B8-376677DBBB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3999" y="1842557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Tekstin paikkamerkki 2">
            <a:extLst>
              <a:ext uri="{FF2B5EF4-FFF2-40B4-BE49-F238E27FC236}">
                <a16:creationId xmlns:a16="http://schemas.microsoft.com/office/drawing/2014/main" id="{80388AF2-42A6-4B60-BD27-EA53188A5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000" y="3888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3" name="Tekstin paikkamerkki 16">
            <a:extLst>
              <a:ext uri="{FF2B5EF4-FFF2-40B4-BE49-F238E27FC236}">
                <a16:creationId xmlns:a16="http://schemas.microsoft.com/office/drawing/2014/main" id="{8C0A3A11-EDE0-4D73-966A-4F77AFAF5B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93326" y="3886544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7" name="Tekstin paikkamerkki 2">
            <a:extLst>
              <a:ext uri="{FF2B5EF4-FFF2-40B4-BE49-F238E27FC236}">
                <a16:creationId xmlns:a16="http://schemas.microsoft.com/office/drawing/2014/main" id="{6DFE37D0-2C7D-4C6E-8BE0-57AB925338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560" y="3888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4</a:t>
            </a:r>
          </a:p>
        </p:txBody>
      </p:sp>
      <p:sp>
        <p:nvSpPr>
          <p:cNvPr id="32" name="Tekstin paikkamerkki 16">
            <a:extLst>
              <a:ext uri="{FF2B5EF4-FFF2-40B4-BE49-F238E27FC236}">
                <a16:creationId xmlns:a16="http://schemas.microsoft.com/office/drawing/2014/main" id="{84140918-6267-46A1-9627-F253BD10A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3999" y="3888000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04060291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">
    <p:bg>
      <p:bgPr>
        <a:solidFill>
          <a:srgbClr val="003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5560" y="1844824"/>
            <a:ext cx="8064896" cy="2664296"/>
          </a:xfrm>
        </p:spPr>
        <p:txBody>
          <a:bodyPr anchor="ctr"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BCDC525-326E-402D-BAB0-3122392876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0" y="5542632"/>
            <a:ext cx="1350000" cy="540000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CDCBE4-02AE-44D8-9C62-80506C66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9D9E9F-FE68-48A6-9208-FDB62472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333B1A-930A-44DB-8C9C-FBA632FF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765325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2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5560" y="1844824"/>
            <a:ext cx="8064896" cy="2664296"/>
          </a:xfrm>
        </p:spPr>
        <p:txBody>
          <a:bodyPr anchor="ctr"/>
          <a:lstStyle>
            <a:lvl1pPr algn="l">
              <a:defRPr sz="2800">
                <a:solidFill>
                  <a:srgbClr val="00358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A2E7E4-DEEF-4193-BA82-336DF178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D827EB-6F8E-4BF8-BFCA-1921FA63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382AF4-8AE5-4035-9C61-07B792C5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91574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3"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5560" y="1844824"/>
            <a:ext cx="8064896" cy="2664296"/>
          </a:xfrm>
        </p:spPr>
        <p:txBody>
          <a:bodyPr anchor="ctr"/>
          <a:lstStyle>
            <a:lvl1pPr algn="l">
              <a:defRPr sz="2800">
                <a:solidFill>
                  <a:srgbClr val="003580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B587EB5-7DF3-4BFA-95BD-5CAD8489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1FEC9AC-D6B7-4504-AB65-42E4BCCE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DDB86B-F1EC-4CAC-B9F5-4E908F85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1798265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kuvalla">
    <p:bg>
      <p:bgPr>
        <a:solidFill>
          <a:srgbClr val="003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C45605A4-C668-4678-B214-AD8CC89AE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27" y="255757"/>
            <a:ext cx="6309907" cy="6346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0204" y="1844824"/>
            <a:ext cx="5387469" cy="2664296"/>
          </a:xfrm>
        </p:spPr>
        <p:txBody>
          <a:bodyPr anchor="t"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BCDC525-326E-402D-BAB0-3122392876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000" y="5542632"/>
            <a:ext cx="1350000" cy="540000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96009E-D81D-4D7F-9DC9-1E064CC8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DDA2FB-92CD-420D-851E-95270758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D3EC42C-44D8-417A-8174-1C58F6DE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546541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 bwMode="black">
          <a:xfrm>
            <a:off x="935999" y="377812"/>
            <a:ext cx="10332000" cy="1008000"/>
          </a:xfrm>
        </p:spPr>
        <p:txBody>
          <a:bodyPr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5998" y="1692000"/>
            <a:ext cx="10332000" cy="4176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961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kuvalla 2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BD18113F-F885-45F3-A170-89A2D6EA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04" y="1844824"/>
            <a:ext cx="5387469" cy="2664296"/>
          </a:xfrm>
        </p:spPr>
        <p:txBody>
          <a:bodyPr anchor="t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66AD257-6F55-4E92-AB4D-E1B96913E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22" y="1306749"/>
            <a:ext cx="3865199" cy="4395597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C3BCF26-D9EE-42E4-99DD-25B90F20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C93180D-B56A-4E47-A202-FB9C521C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583949-AE63-41C6-B4EF-A1402FB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749549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kuvalla 3"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C66D6349-4BE0-4E10-84F8-1471884C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04" y="1844824"/>
            <a:ext cx="5387469" cy="2664296"/>
          </a:xfrm>
        </p:spPr>
        <p:txBody>
          <a:bodyPr anchor="t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6" name="Kuva 15" descr="Kuva, joka sisältää kohteen lelu, LEGO&#10;&#10;Kuvaus luotu, korkea luotettavuus">
            <a:extLst>
              <a:ext uri="{FF2B5EF4-FFF2-40B4-BE49-F238E27FC236}">
                <a16:creationId xmlns:a16="http://schemas.microsoft.com/office/drawing/2014/main" id="{8576ED77-6628-4FB2-8A0F-59BFB0803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63" y="1005633"/>
            <a:ext cx="6147162" cy="4560395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C2DF8F2-B7EF-426A-BCDF-AEDE4F54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B9DB7C-FAA7-4BC8-9966-D570CCE5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2213D3-446C-4EC0-AB9E-E4254141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35809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F73A-4F71-4AF1-BF3B-B16420334C59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0716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935999" y="378000"/>
            <a:ext cx="10332000" cy="1008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904651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 bwMode="black">
          <a:xfrm>
            <a:off x="2783632" y="1268896"/>
            <a:ext cx="6624736" cy="12240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87688" y="2624348"/>
            <a:ext cx="5616624" cy="1224000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Yhteystiedot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47432463-DF5E-483B-BD59-BA28002BF0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980" y="4845916"/>
            <a:ext cx="1350000" cy="540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27961F-D8E6-46DD-9BEA-5742B8E9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093586-F6E4-4490-9A6B-376B4C64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544" y="6151473"/>
            <a:ext cx="7213005" cy="36512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3D7BD1-5AB8-407E-830A-9FDF0C5F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85632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36000" y="1692000"/>
            <a:ext cx="5040000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27999" y="1692000"/>
            <a:ext cx="5040000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456-7031-468F-948B-5F0E5E97FD5A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459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F361342-592A-43F3-95A5-5D5C0CB41488}"/>
              </a:ext>
            </a:extLst>
          </p:cNvPr>
          <p:cNvSpPr/>
          <p:nvPr/>
        </p:nvSpPr>
        <p:spPr>
          <a:xfrm>
            <a:off x="11832000" y="0"/>
            <a:ext cx="360000" cy="6876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2DD8249-3CE6-455B-A6A0-E4981FDF48E2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720C727-D834-42B4-BDB4-0D3E150E9AB2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B3851D55-3BF3-4DA0-A760-6BAC01FE19CE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429598BD-C80D-4DDB-973D-8F8D44F11BDD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D62F4F89-15E3-413D-8AAE-0E815D0561E4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Otsikko 1">
            <a:extLst>
              <a:ext uri="{FF2B5EF4-FFF2-40B4-BE49-F238E27FC236}">
                <a16:creationId xmlns:a16="http://schemas.microsoft.com/office/drawing/2014/main" id="{B5A37ED5-7D0A-4DA7-A400-6B63D33E7659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936739" y="811927"/>
            <a:ext cx="4896544" cy="1152128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B941C269-23A2-46C9-8C1A-E432DEF24B9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936739" y="2036067"/>
            <a:ext cx="4022026" cy="864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70158B9E-E5CD-4618-A1EA-602A38E83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451" y="2938989"/>
            <a:ext cx="3447863" cy="100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/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3D6ED119-5D38-418D-95E5-C4015ABD84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000" y="5714081"/>
            <a:ext cx="1350000" cy="5400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64B8095-BEAB-4632-B252-01704ABCEA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D89A070-0800-4333-9BB6-A0844BD3D4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52698D-D440-49D6-BDC6-A296A26F8F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76250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F361342-592A-43F3-95A5-5D5C0CB41488}"/>
              </a:ext>
            </a:extLst>
          </p:cNvPr>
          <p:cNvSpPr/>
          <p:nvPr/>
        </p:nvSpPr>
        <p:spPr>
          <a:xfrm>
            <a:off x="11832000" y="0"/>
            <a:ext cx="360000" cy="6876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2DD8249-3CE6-455B-A6A0-E4981FDF48E2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720C727-D834-42B4-BDB4-0D3E150E9AB2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B3851D55-3BF3-4DA0-A760-6BAC01FE19CE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429598BD-C80D-4DDB-973D-8F8D44F11BDD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D62F4F89-15E3-413D-8AAE-0E815D0561E4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Otsikko 1">
            <a:extLst>
              <a:ext uri="{FF2B5EF4-FFF2-40B4-BE49-F238E27FC236}">
                <a16:creationId xmlns:a16="http://schemas.microsoft.com/office/drawing/2014/main" id="{B5A37ED5-7D0A-4DA7-A400-6B63D33E7659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888088" y="1772816"/>
            <a:ext cx="4896544" cy="1152128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B941C269-23A2-46C9-8C1A-E432DEF24B9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888088" y="2996956"/>
            <a:ext cx="4896544" cy="864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70158B9E-E5CD-4618-A1EA-602A38E83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800" y="3873513"/>
            <a:ext cx="4896000" cy="100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/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3D6ED119-5D38-418D-95E5-C4015ABD84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1454" y="836712"/>
            <a:ext cx="1350000" cy="5400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D5A4255-514A-46CC-A459-31204CD24B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503079-1E44-4D7E-A544-D849992E4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6A23DB-6C60-4BC4-BE0A-F175377A3C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47432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solidFill>
          <a:srgbClr val="003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1692000"/>
            <a:ext cx="9792000" cy="12240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3096000"/>
            <a:ext cx="9792000" cy="8640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1728BF27-4815-47CF-AFFB-C1FDAC75CF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00" y="5148000"/>
            <a:ext cx="1620000" cy="648000"/>
          </a:xfrm>
          <a:prstGeom prst="rect">
            <a:avLst/>
          </a:prstGeom>
        </p:spPr>
      </p:pic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BC1E1C8D-78CA-46AD-B15D-EE5340442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400" y="4067999"/>
            <a:ext cx="4896000" cy="1008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CB56AA-EB38-4073-B6BC-12E93375C6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2584FA-B230-4F2E-A842-C9C9DDEE89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A259B5-F641-4021-A75B-1E601C1379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87426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1692000"/>
            <a:ext cx="9792000" cy="12240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358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3096000"/>
            <a:ext cx="9792000" cy="8640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358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47432463-DF5E-483B-BD59-BA28002BF0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00" y="5148000"/>
            <a:ext cx="1620000" cy="64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DD2B508-FCB5-49D9-9AB8-4E80D66B20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400" y="4067999"/>
            <a:ext cx="4896000" cy="1008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rgbClr val="003580"/>
                </a:solidFill>
              </a:defRPr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08392B-6F5D-4D50-B2B5-FF25FED921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E5E600-7FA9-41C5-A8FD-437A426D0A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D1092B-0EB9-4968-AD38-B9266B979E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15166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1692000"/>
            <a:ext cx="9792000" cy="12240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358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3096000"/>
            <a:ext cx="9792000" cy="8640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358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47432463-DF5E-483B-BD59-BA28002BF0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00" y="5148000"/>
            <a:ext cx="1620000" cy="64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CD4012C-4573-4B86-B7FE-302ED91F1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400" y="4067999"/>
            <a:ext cx="4896000" cy="1008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rgbClr val="003580"/>
                </a:solidFill>
              </a:defRPr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A16BC7-A4AB-478B-82F6-4819F7DB6F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E06F8F6-2C8F-4EFC-9B4D-DDEB033926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EB04BB-C9F1-43D9-ADC5-8C2AA2A9F7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6709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6888088" y="1772816"/>
            <a:ext cx="4896544" cy="1152128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6888088" y="2996956"/>
            <a:ext cx="4896544" cy="93610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E608E0B-00C1-435D-8688-08DA40E0EE31}"/>
              </a:ext>
            </a:extLst>
          </p:cNvPr>
          <p:cNvCxnSpPr>
            <a:cxnSpLocks/>
          </p:cNvCxnSpPr>
          <p:nvPr/>
        </p:nvCxnSpPr>
        <p:spPr>
          <a:xfrm>
            <a:off x="10920536" y="5513452"/>
            <a:ext cx="828000" cy="0"/>
          </a:xfrm>
          <a:prstGeom prst="line">
            <a:avLst/>
          </a:prstGeom>
          <a:ln w="12700">
            <a:solidFill>
              <a:srgbClr val="0035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883D27C8-8310-4E5B-B2AF-AD705DE7B70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8940" y="836712"/>
            <a:ext cx="1350000" cy="540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5980EBC4-1CB6-4631-A6B9-C4C518B860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596" y="5658534"/>
            <a:ext cx="2999334" cy="864000"/>
          </a:xfrm>
        </p:spPr>
        <p:txBody>
          <a:bodyPr/>
          <a:lstStyle>
            <a:lvl1pPr marL="0" indent="0" algn="r">
              <a:spcAft>
                <a:spcPts val="0"/>
              </a:spcAft>
              <a:buNone/>
              <a:defRPr sz="1400"/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BC40533-ECCC-4D6D-9B1E-C35F70115AA9}"/>
              </a:ext>
            </a:extLst>
          </p:cNvPr>
          <p:cNvSpPr/>
          <p:nvPr/>
        </p:nvSpPr>
        <p:spPr bwMode="hidden">
          <a:xfrm>
            <a:off x="360000" y="360000"/>
            <a:ext cx="6138000" cy="6138000"/>
          </a:xfrm>
          <a:prstGeom prst="rect">
            <a:avLst/>
          </a:prstGeom>
          <a:solidFill>
            <a:srgbClr val="009C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Kuva, joka sisältää kohteen lelu, LEGO&#10;&#10;Kuvaus luotu, korkea luotettavuus">
            <a:extLst>
              <a:ext uri="{FF2B5EF4-FFF2-40B4-BE49-F238E27FC236}">
                <a16:creationId xmlns:a16="http://schemas.microsoft.com/office/drawing/2014/main" id="{80519BDF-CE5C-409A-9B87-0F0A31A8B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996783"/>
            <a:ext cx="6147162" cy="456039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006839-A93D-40DC-8BEE-5A83BDEF95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9A24EEB-5DA7-41C3-A77B-0E886571F1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36DADC-C093-470C-97B8-E0EAA813A9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70687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 bwMode="black">
          <a:xfrm>
            <a:off x="935999" y="378000"/>
            <a:ext cx="10332000" cy="1008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35998" y="1692000"/>
            <a:ext cx="10332000" cy="41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 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	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8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16838" y="6146071"/>
            <a:ext cx="11521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rgbClr val="003580"/>
                </a:solidFill>
              </a:defRPr>
            </a:lvl1pPr>
          </a:lstStyle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94369" y="6146071"/>
            <a:ext cx="721300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rgbClr val="003580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60000" y="6146071"/>
            <a:ext cx="431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rgbClr val="003580"/>
                </a:solidFill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998B9D28-C88A-441B-BBE9-EC07668D4504}"/>
              </a:ext>
            </a:extLst>
          </p:cNvPr>
          <p:cNvCxnSpPr/>
          <p:nvPr/>
        </p:nvCxnSpPr>
        <p:spPr>
          <a:xfrm>
            <a:off x="360000" y="5922000"/>
            <a:ext cx="11473200" cy="0"/>
          </a:xfrm>
          <a:prstGeom prst="line">
            <a:avLst/>
          </a:prstGeom>
          <a:ln w="12700">
            <a:solidFill>
              <a:srgbClr val="0035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Kuva 16">
            <a:extLst>
              <a:ext uri="{FF2B5EF4-FFF2-40B4-BE49-F238E27FC236}">
                <a16:creationId xmlns:a16="http://schemas.microsoft.com/office/drawing/2014/main" id="{45721D19-5618-442D-90B6-68DFAB055C11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481311" y="6058633"/>
            <a:ext cx="135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7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08" r:id="rId23"/>
    <p:sldLayoutId id="2147483909" r:id="rId24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003580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0"/>
        </a:spcBef>
        <a:spcAft>
          <a:spcPts val="533"/>
        </a:spcAft>
        <a:buClr>
          <a:srgbClr val="009CDB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982" indent="-359991" algn="l" defTabSz="1219170" rtl="0" eaLnBrk="1" latinLnBrk="0" hangingPunct="1">
        <a:spcBef>
          <a:spcPts val="0"/>
        </a:spcBef>
        <a:spcAft>
          <a:spcPts val="533"/>
        </a:spcAft>
        <a:buClr>
          <a:srgbClr val="009CDB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937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928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678" indent="-285750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27">
          <p15:clr>
            <a:srgbClr val="F26B43"/>
          </p15:clr>
        </p15:guide>
        <p15:guide id="4" orient="horz" pos="4112">
          <p15:clr>
            <a:srgbClr val="F26B43"/>
          </p15:clr>
        </p15:guide>
        <p15:guide id="5" pos="221">
          <p15:clr>
            <a:srgbClr val="F26B43"/>
          </p15:clr>
        </p15:guide>
        <p15:guide id="6" pos="7457">
          <p15:clr>
            <a:srgbClr val="F26B43"/>
          </p15:clr>
        </p15:guide>
        <p15:guide id="7" pos="576">
          <p15:clr>
            <a:srgbClr val="F26B43"/>
          </p15:clr>
        </p15:guide>
        <p15:guide id="8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apio.rasanen@kela.f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62678" y="586116"/>
            <a:ext cx="9792000" cy="243467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/>
              <a:t>Trends in parents’ psychotropic medication use before and after the first childbirth: A register-based study</a:t>
            </a:r>
            <a:br>
              <a:rPr lang="en-US" sz="3200" dirty="0"/>
            </a:br>
            <a:r>
              <a:rPr lang="fi-FI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Tapio Räsänen, Kansaneläkelaitos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Petri Böckerman, Jyväskylän yliopiston kauppakorkeakoulu ja </a:t>
            </a:r>
            <a:r>
              <a:rPr lang="fi-FI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Labore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Miia Saarikallio-Torp, Kansaneläkelaitos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Miika Vuori, Kansaneläkelaitos</a:t>
            </a: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62678" y="3239592"/>
            <a:ext cx="9792000" cy="72917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Terveystaloustieteen päivä 2025</a:t>
            </a:r>
          </a:p>
          <a:p>
            <a:r>
              <a:rPr lang="fi-FI" dirty="0">
                <a:solidFill>
                  <a:schemeClr val="bg1"/>
                </a:solidFill>
              </a:rPr>
              <a:t>31.1.2025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>
          <a:xfrm>
            <a:off x="760855" y="6127409"/>
            <a:ext cx="1152128" cy="365125"/>
          </a:xfrm>
        </p:spPr>
        <p:txBody>
          <a:bodyPr/>
          <a:lstStyle/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2180B05-1C8D-4725-B654-C2B737B219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8000" y="4378167"/>
            <a:ext cx="4896000" cy="729170"/>
          </a:xfrm>
        </p:spPr>
        <p:txBody>
          <a:bodyPr/>
          <a:lstStyle/>
          <a:p>
            <a:r>
              <a:rPr lang="fi-FI" dirty="0"/>
              <a:t>Tapio Räsänen</a:t>
            </a:r>
          </a:p>
          <a:p>
            <a:r>
              <a:rPr lang="fi-FI" dirty="0" err="1"/>
              <a:t>tapiorasanen.bsky.social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32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F2AF9A-7930-47CE-8051-F15FD6FE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Ostot N05A-, N05B- ja N05C-ryhmissä vähenevät erityisesti naisilla raskausajasta lapsen 5. ikävuoteen asti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061D999-A649-4290-B6E3-1DEC33EDF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298" y="2384205"/>
            <a:ext cx="3536084" cy="2613959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848F81-D1C5-4FCB-995D-C0A3F918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03416B-D40A-4B46-AA50-B3A5ACFC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10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760E6F0-A2C3-4ABB-928A-40A55619C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84" y="2357307"/>
            <a:ext cx="3549015" cy="26540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7F13D19-7761-4638-9869-5B2B4B25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12" y="2370757"/>
            <a:ext cx="3556569" cy="2686672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C459991-048B-493C-9C1D-196B1D649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757" y="5276038"/>
            <a:ext cx="1774732" cy="379912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78F1F72F-9D67-4887-A0D1-68115E210F97}"/>
              </a:ext>
            </a:extLst>
          </p:cNvPr>
          <p:cNvSpPr txBox="1"/>
          <p:nvPr/>
        </p:nvSpPr>
        <p:spPr>
          <a:xfrm>
            <a:off x="1392902" y="1875933"/>
            <a:ext cx="273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Psykoosilääkkeet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B208BB0-5C87-4764-BB58-65E6E092AEBB}"/>
              </a:ext>
            </a:extLst>
          </p:cNvPr>
          <p:cNvSpPr txBox="1"/>
          <p:nvPr/>
        </p:nvSpPr>
        <p:spPr>
          <a:xfrm>
            <a:off x="4968079" y="1867187"/>
            <a:ext cx="245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Ahdistuslääkkeet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506C4EF9-921D-41D3-B977-348A4CAD5A53}"/>
              </a:ext>
            </a:extLst>
          </p:cNvPr>
          <p:cNvSpPr txBox="1"/>
          <p:nvPr/>
        </p:nvSpPr>
        <p:spPr>
          <a:xfrm>
            <a:off x="8847528" y="1872521"/>
            <a:ext cx="245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Unilääkkeet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2118BD96-761E-4166-85F0-9A5E7349A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050" y="4910041"/>
            <a:ext cx="2941320" cy="335280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01408D09-628F-4E42-97E5-9DF8D3C52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351" y="4889789"/>
            <a:ext cx="2978087" cy="339471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9DD3A00B-5A68-46F2-AA09-B5E4FD0E7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821" y="4933670"/>
            <a:ext cx="2978087" cy="339471"/>
          </a:xfrm>
          <a:prstGeom prst="rect">
            <a:avLst/>
          </a:prstGeom>
        </p:spPr>
      </p:pic>
      <p:graphicFrame>
        <p:nvGraphicFramePr>
          <p:cNvPr id="3" name="Taulukko 6">
            <a:extLst>
              <a:ext uri="{FF2B5EF4-FFF2-40B4-BE49-F238E27FC236}">
                <a16:creationId xmlns:a16="http://schemas.microsoft.com/office/drawing/2014/main" id="{74E00DB4-FF20-4FAC-90F7-B5C62EDBD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92576"/>
              </p:ext>
            </p:extLst>
          </p:nvPr>
        </p:nvGraphicFramePr>
        <p:xfrm>
          <a:off x="3507981" y="5917153"/>
          <a:ext cx="4997840" cy="822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249460">
                  <a:extLst>
                    <a:ext uri="{9D8B030D-6E8A-4147-A177-3AD203B41FA5}">
                      <a16:colId xmlns:a16="http://schemas.microsoft.com/office/drawing/2014/main" val="3252532332"/>
                    </a:ext>
                  </a:extLst>
                </a:gridCol>
                <a:gridCol w="1249460">
                  <a:extLst>
                    <a:ext uri="{9D8B030D-6E8A-4147-A177-3AD203B41FA5}">
                      <a16:colId xmlns:a16="http://schemas.microsoft.com/office/drawing/2014/main" val="2379570196"/>
                    </a:ext>
                  </a:extLst>
                </a:gridCol>
                <a:gridCol w="1249460">
                  <a:extLst>
                    <a:ext uri="{9D8B030D-6E8A-4147-A177-3AD203B41FA5}">
                      <a16:colId xmlns:a16="http://schemas.microsoft.com/office/drawing/2014/main" val="2782498066"/>
                    </a:ext>
                  </a:extLst>
                </a:gridCol>
                <a:gridCol w="1249460">
                  <a:extLst>
                    <a:ext uri="{9D8B030D-6E8A-4147-A177-3AD203B41FA5}">
                      <a16:colId xmlns:a16="http://schemas.microsoft.com/office/drawing/2014/main" val="3223921776"/>
                    </a:ext>
                  </a:extLst>
                </a:gridCol>
              </a:tblGrid>
              <a:tr h="260413">
                <a:tc>
                  <a:txBody>
                    <a:bodyPr/>
                    <a:lstStyle/>
                    <a:p>
                      <a:r>
                        <a:rPr lang="fi-FI" sz="1200" dirty="0"/>
                        <a:t>Keskiarvot (t-2)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N05A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N05B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N05C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45264"/>
                  </a:ext>
                </a:extLst>
              </a:tr>
              <a:tr h="260413">
                <a:tc>
                  <a:txBody>
                    <a:bodyPr/>
                    <a:lstStyle/>
                    <a:p>
                      <a:r>
                        <a:rPr lang="fi-FI" sz="1200" dirty="0"/>
                        <a:t>Naiset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0,6 %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1,2 %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1,0 %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87145"/>
                  </a:ext>
                </a:extLst>
              </a:tr>
              <a:tr h="260413">
                <a:tc>
                  <a:txBody>
                    <a:bodyPr/>
                    <a:lstStyle/>
                    <a:p>
                      <a:r>
                        <a:rPr lang="fi-FI" sz="1200" dirty="0"/>
                        <a:t>Miehet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0,5 %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0,9 %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486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22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8F764-BFFC-4F51-979B-3EE535CD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(1/2)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F70366-A642-4F28-AE9A-F7470818A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Psyykenlääkkeiden käytössä on sukupuolieroja, jotka korostuvat lapsen syntymän jälkeisenä ajanjaksona.</a:t>
            </a:r>
          </a:p>
          <a:p>
            <a:r>
              <a:rPr lang="fi-FI" dirty="0"/>
              <a:t>Psyykenlääkkeiden käyttö yleistyy ensimmäisen lapsen syntymän jälkeen:</a:t>
            </a:r>
          </a:p>
          <a:p>
            <a:pPr lvl="1"/>
            <a:r>
              <a:rPr lang="fi-FI" dirty="0"/>
              <a:t>2 vuotta ennen äideillä 6 % ja isillä noin 3 %</a:t>
            </a:r>
          </a:p>
          <a:p>
            <a:pPr lvl="1"/>
            <a:r>
              <a:rPr lang="fi-FI" dirty="0"/>
              <a:t>10 vuotta jälkeen äideillä 15 % ja isillä 10 %.</a:t>
            </a:r>
          </a:p>
          <a:p>
            <a:r>
              <a:rPr lang="fi-FI" dirty="0"/>
              <a:t>Ikä- ja vuosivakioinnin jälkeen lapsen syntymä selittää kokonaisuudessaan äideillä 4 prosenttiyksikköä ja isillä 2 prosenttiyksikköä psyykenlääkkeiden käytöstä tutkimuksen seuranta-aikana.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1E3C88-54F0-47D1-9AE3-99346466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170F75-E0CA-4EA8-A690-1F49B779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96E3BE-716A-4F2F-A7CB-62137588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76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437128-C9C6-40C4-A5B8-CBF9F9AD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(2/2)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A098AF-06BC-4E15-8789-FC4FE03FC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Tutkimuksen tuloksia tulkittaessa on tärkeää huomioida, että seurantajakson aikana (1996–2017) psyykenlääkkeiden käyttö kehittyi tasaisesti Suomessa. 2010-luvun lopulta alkanut voimakkaampi psyykenlääkkeiden ja erityisesti masennuslääkkeiden käytön yleistymiskehitys eivät siten selitä havaintoja.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Kiitos!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B5791-B2E4-4527-8CC0-77F383B3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6B788A-EFC5-448A-AE58-D80CB3FA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Tapio Räsänen | </a:t>
            </a:r>
            <a:r>
              <a:rPr lang="fi-FI" dirty="0">
                <a:hlinkClick r:id="rId2"/>
              </a:rPr>
              <a:t>tapio.rasanen@kela.fi</a:t>
            </a:r>
            <a:r>
              <a:rPr lang="fi-FI" dirty="0"/>
              <a:t> | </a:t>
            </a:r>
            <a:r>
              <a:rPr lang="fi-FI" dirty="0" err="1"/>
              <a:t>tapiorasanen.bsky.social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21EC1D-26D5-4E72-A8E4-8A4A5D1A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79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242D54-2332-4D4F-B185-5695233D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Kaikki lääkeryhmät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C1DDF98-AF56-4174-B24C-4E507EED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AA4C048-E68E-4A59-BCD6-0C2D9177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F311A9-EE35-4634-9647-5A834E81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950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106CA60-07CA-4A00-8769-08387499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C56204-E052-464A-922A-F3C14359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A278EAC-7B4B-473B-855E-3EB3BFD8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14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FCE0227-6E3F-4595-BDCF-D48AA461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36" y="618417"/>
            <a:ext cx="4937770" cy="61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1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106CA60-07CA-4A00-8769-08387499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27.1.2025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C56204-E052-464A-922A-F3C14359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A278EAC-7B4B-473B-855E-3EB3BFD8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15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1484DC-E737-450B-A566-ECD59483E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68" y="599160"/>
            <a:ext cx="4937770" cy="61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A60206-1900-4298-BE8F-3900397D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taustaa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83A324-F738-4272-BB37-58EA9FE5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998" y="1846216"/>
            <a:ext cx="10332000" cy="4021783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fi-FI" dirty="0"/>
              <a:t>Epidemiologisten tutkimusten (”</a:t>
            </a:r>
            <a:r>
              <a:rPr lang="fi-FI" dirty="0" err="1"/>
              <a:t>community</a:t>
            </a:r>
            <a:r>
              <a:rPr lang="fi-FI" dirty="0"/>
              <a:t> </a:t>
            </a:r>
            <a:r>
              <a:rPr lang="fi-FI" dirty="0" err="1"/>
              <a:t>prevalence</a:t>
            </a:r>
            <a:r>
              <a:rPr lang="fi-FI" dirty="0"/>
              <a:t>”) perusteella vanhempien psyykkisen oireilun esiintyvyys väestössä n. 10–20 % </a:t>
            </a:r>
            <a:r>
              <a:rPr lang="fi-FI" sz="1100" dirty="0" err="1"/>
              <a:t>Al-abri</a:t>
            </a:r>
            <a:r>
              <a:rPr lang="fi-FI" sz="1100" dirty="0"/>
              <a:t> ym. 2023; Mitchell ym. 2023</a:t>
            </a:r>
          </a:p>
          <a:p>
            <a:pPr marL="514350" indent="-514350">
              <a:buFont typeface="+mj-lt"/>
              <a:buAutoNum type="romanUcPeriod"/>
            </a:pPr>
            <a:r>
              <a:rPr lang="fi-FI" dirty="0"/>
              <a:t>Lapsen molemmilla vanhemmilla oireilun esiintyvyys 1,7 % (raskausaika) – 3,2 % (3–12 kk lapsen syntymän jälkeen) </a:t>
            </a:r>
            <a:r>
              <a:rPr lang="fi-FI" sz="1100" dirty="0" err="1"/>
              <a:t>Smythe</a:t>
            </a:r>
            <a:r>
              <a:rPr lang="fi-FI" sz="1100" dirty="0"/>
              <a:t> ym. 2022</a:t>
            </a:r>
          </a:p>
          <a:p>
            <a:pPr marL="514350" indent="-514350">
              <a:buFont typeface="+mj-lt"/>
              <a:buAutoNum type="romanUcPeriod"/>
            </a:pPr>
            <a:r>
              <a:rPr lang="fi-FI" dirty="0"/>
              <a:t>Hallinnolliset rekisteritiedot osoittavat, että hoitoon hakeutuminen ja tunnistaminen tapahtuu usein ennen 30v ikää</a:t>
            </a:r>
          </a:p>
          <a:p>
            <a:pPr marL="514350" indent="-514350">
              <a:buFont typeface="+mj-lt"/>
              <a:buAutoNum type="romanUcPeriod"/>
            </a:pPr>
            <a:endParaRPr lang="fi-FI" sz="1100" dirty="0"/>
          </a:p>
          <a:p>
            <a:pPr>
              <a:buFont typeface="Wingdings" panose="05000000000000000000" pitchFamily="2" charset="2"/>
              <a:buChar char="à"/>
            </a:pPr>
            <a:r>
              <a:rPr lang="fi-FI" dirty="0"/>
              <a:t>Vanhempien perinataaliajan psyykkinen hyvinvointi yhteydessä lapsen kasvuun ja kehitykseen </a:t>
            </a:r>
            <a:r>
              <a:rPr lang="fi-FI" sz="1100" dirty="0"/>
              <a:t>Rogers ym. 2020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901594-83B1-4DDD-B041-881A9728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560104-579D-436D-8B52-8F9B8BCD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Yksikkö/Projekti/Esittäjä | 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0BD5D3-4417-428B-A14F-E6C2BDE6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8AE634-47EC-461D-91B2-4A5FFB24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Mielenterveyden häiriöiden ja psyykenlääkkeiden käytön ilmaantuvuus rekisteritietojen perusteella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EA7D2B5-E067-4064-BEF6-6794D23F2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1535244"/>
            <a:ext cx="5040000" cy="396000"/>
          </a:xfrm>
        </p:spPr>
        <p:txBody>
          <a:bodyPr/>
          <a:lstStyle/>
          <a:p>
            <a:pPr algn="ctr"/>
            <a:r>
              <a:rPr lang="fi-FI" dirty="0"/>
              <a:t>Diagnoosit </a:t>
            </a:r>
            <a:r>
              <a:rPr lang="fi-FI" sz="1100" dirty="0"/>
              <a:t>(Beck ym. 2024)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A4DF58B-20AA-43CD-95A6-55C55AC41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8000" y="1535244"/>
            <a:ext cx="5598240" cy="396000"/>
          </a:xfrm>
        </p:spPr>
        <p:txBody>
          <a:bodyPr/>
          <a:lstStyle/>
          <a:p>
            <a:pPr algn="ctr"/>
            <a:r>
              <a:rPr lang="fi-FI" dirty="0"/>
              <a:t>Diagnoosi tai psyykenlääkeosto </a:t>
            </a:r>
            <a:r>
              <a:rPr lang="fi-FI" sz="1100" dirty="0"/>
              <a:t>(</a:t>
            </a:r>
            <a:r>
              <a:rPr lang="fi-FI" sz="1100" dirty="0" err="1"/>
              <a:t>Kessing</a:t>
            </a:r>
            <a:r>
              <a:rPr lang="fi-FI" sz="1100" dirty="0"/>
              <a:t> ym. 2023)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0F992FE-8996-4EFF-8251-05BF9CC3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06B1-6521-4F0C-B663-B5F605054FAB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508BD2-A996-4A53-81CE-3781B02D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Tapio Räsänen | </a:t>
            </a:r>
            <a:r>
              <a:rPr lang="en-US" dirty="0"/>
              <a:t>Trends in parents’ psychotropic medication use before and after the first childbirth: A register-based study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1AA30F-9AB9-43BD-A757-44AE41DE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3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EB136CF-771F-4AEE-8DA4-F2B994124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12" y="2013041"/>
            <a:ext cx="4880336" cy="376429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7DFBB01D-311D-43CF-9A77-A6A6C049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83" y="2013041"/>
            <a:ext cx="5371817" cy="38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7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F126CC-AFF1-4C80-AC53-698C5709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TIETOAUKOT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F2A24A-D0F0-47F6-B1CD-57DC73D1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fi-FI" dirty="0"/>
              <a:t>Rekisteriaineistoihin perustuva pitkittäistutkimus mielenterveyden häiriöiden hoidosta ja/tai psyykenlääkkeiden käytön trendeistä ylipäätään melko vähäistä</a:t>
            </a:r>
          </a:p>
          <a:p>
            <a:pPr marL="514350" indent="-514350">
              <a:buFont typeface="+mj-lt"/>
              <a:buAutoNum type="romanUcPeriod"/>
            </a:pPr>
            <a:endParaRPr lang="fi-FI" dirty="0"/>
          </a:p>
          <a:p>
            <a:pPr marL="514350" indent="-514350">
              <a:buFont typeface="+mj-lt"/>
              <a:buAutoNum type="romanUcPeriod"/>
            </a:pPr>
            <a:r>
              <a:rPr lang="fi-FI" dirty="0"/>
              <a:t>Tässä rekisteritutkimuksessa selvitetään lapsen syntymän vaikutus miesten ja naisten psyykenlääkkeiden käytön yleisyyteen. Aihetta ei ole tiettävästi tarkasteltu aiemmin suomalaisella aineistolla.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42307F-409E-4A5F-8505-1986BECC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816ACE-EB3D-4FEA-BE99-EB38647B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Tapio Räsänen | </a:t>
            </a:r>
            <a:r>
              <a:rPr lang="en-US" dirty="0"/>
              <a:t>Trends in parents’ psychotropic medication use before and after the first childbirth: A register-based study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B41875-8E38-4F0C-BA30-F76AF706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6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1E375-8E74-4F50-9268-2A46881B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Aiempi kirjallisuus ja tutkimuskysymys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3B2699-16A4-484E-A77B-333C56D5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00" y="1559377"/>
            <a:ext cx="10332000" cy="4176000"/>
          </a:xfrm>
        </p:spPr>
        <p:txBody>
          <a:bodyPr/>
          <a:lstStyle/>
          <a:p>
            <a:r>
              <a:rPr lang="en-US" dirty="0"/>
              <a:t>Kuinka </a:t>
            </a:r>
            <a:r>
              <a:rPr lang="fi-FI" dirty="0"/>
              <a:t>vanhempien</a:t>
            </a:r>
            <a:r>
              <a:rPr lang="en-US" dirty="0"/>
              <a:t> </a:t>
            </a:r>
            <a:r>
              <a:rPr lang="fi-FI" dirty="0"/>
              <a:t>psyykenlääkkeiden</a:t>
            </a:r>
            <a:r>
              <a:rPr lang="en-US" dirty="0"/>
              <a:t> </a:t>
            </a:r>
            <a:r>
              <a:rPr lang="fi-FI" dirty="0"/>
              <a:t>ostot kehittyvät lapsen syntymän jälkeen</a:t>
            </a:r>
            <a:r>
              <a:rPr lang="en-US" dirty="0"/>
              <a:t>?</a:t>
            </a:r>
            <a:endParaRPr lang="fi-FI" dirty="0"/>
          </a:p>
          <a:p>
            <a:pPr lvl="1"/>
            <a:r>
              <a:rPr lang="en-US" dirty="0" err="1"/>
              <a:t>Naisilla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fi-FI" dirty="0"/>
              <a:t>psyykenlääkkeiden</a:t>
            </a:r>
            <a:r>
              <a:rPr lang="en-US" dirty="0"/>
              <a:t> </a:t>
            </a:r>
            <a:r>
              <a:rPr lang="en-US" dirty="0" err="1"/>
              <a:t>ostot</a:t>
            </a:r>
            <a:r>
              <a:rPr lang="en-US" dirty="0"/>
              <a:t>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mielenterveyteen</a:t>
            </a:r>
            <a:r>
              <a:rPr lang="en-US" dirty="0"/>
              <a:t> </a:t>
            </a:r>
            <a:r>
              <a:rPr lang="en-US" dirty="0" err="1"/>
              <a:t>liittyvät</a:t>
            </a:r>
            <a:r>
              <a:rPr lang="en-US" dirty="0"/>
              <a:t> </a:t>
            </a:r>
            <a:r>
              <a:rPr lang="en-US" dirty="0" err="1"/>
              <a:t>lääkärikäynnit</a:t>
            </a:r>
            <a:r>
              <a:rPr lang="en-US" dirty="0"/>
              <a:t> </a:t>
            </a:r>
            <a:r>
              <a:rPr lang="fi-FI" dirty="0"/>
              <a:t>vähenevät lapsen syntymän jälkeen </a:t>
            </a:r>
            <a:r>
              <a:rPr lang="en-US" dirty="0"/>
              <a:t>(</a:t>
            </a:r>
            <a:r>
              <a:rPr lang="en-US" dirty="0" err="1"/>
              <a:t>Ahammer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 2023; </a:t>
            </a:r>
            <a:r>
              <a:rPr lang="en-US" dirty="0" err="1"/>
              <a:t>Dehos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 2024).</a:t>
            </a:r>
            <a:endParaRPr lang="fi-FI" dirty="0"/>
          </a:p>
          <a:p>
            <a:pPr lvl="1"/>
            <a:r>
              <a:rPr lang="fi-FI" dirty="0"/>
              <a:t>Noin puolet naisista lopettaa masennuslääkkeiden käytön raskauden aikana (</a:t>
            </a:r>
            <a:r>
              <a:rPr lang="fi-FI" dirty="0" err="1"/>
              <a:t>Trinh</a:t>
            </a:r>
            <a:r>
              <a:rPr lang="fi-FI" dirty="0"/>
              <a:t> ym., 2023)</a:t>
            </a:r>
            <a:endParaRPr lang="en-US" dirty="0"/>
          </a:p>
          <a:p>
            <a:pPr lvl="1"/>
            <a:r>
              <a:rPr lang="fi-FI" dirty="0"/>
              <a:t>Muutama vuosi lapsen syntymän jälkeen masennuslääkkeiden käyttö lisääntyy huomattavasti naisilla ja ero miesten lääkekäyttöön kasvaa (</a:t>
            </a:r>
            <a:r>
              <a:rPr lang="fi-FI" dirty="0" err="1"/>
              <a:t>Ahammer</a:t>
            </a:r>
            <a:r>
              <a:rPr lang="fi-FI" dirty="0"/>
              <a:t> ym. 2023; </a:t>
            </a:r>
            <a:r>
              <a:rPr lang="fi-FI" dirty="0" err="1"/>
              <a:t>Dehos</a:t>
            </a:r>
            <a:r>
              <a:rPr lang="fi-FI" dirty="0"/>
              <a:t> ym. 2024).</a:t>
            </a:r>
          </a:p>
          <a:p>
            <a:pPr marL="359991" lvl="1" indent="0">
              <a:buNone/>
            </a:pPr>
            <a:endParaRPr lang="fi-FI" dirty="0"/>
          </a:p>
          <a:p>
            <a:pPr marL="359991" lvl="1" indent="0">
              <a:buNone/>
            </a:pPr>
            <a:endParaRPr lang="fi-FI" dirty="0"/>
          </a:p>
          <a:p>
            <a:pPr marL="359991" lvl="1" indent="0">
              <a:buNone/>
            </a:pPr>
            <a:endParaRPr lang="fi-FI" dirty="0"/>
          </a:p>
          <a:p>
            <a:pPr marL="359991" lvl="1" indent="0">
              <a:buNone/>
            </a:pPr>
            <a:endParaRPr lang="en-US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BA5277-CD00-4CD1-8C7E-DC385232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D50BB3-A5E1-40D8-B3F3-42A6EF16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C50C74D1-184F-4455-B772-4372F45C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8966" y="6137227"/>
            <a:ext cx="8196654" cy="365125"/>
          </a:xfrm>
        </p:spPr>
        <p:txBody>
          <a:bodyPr/>
          <a:lstStyle/>
          <a:p>
            <a:r>
              <a:rPr lang="fi-FI" dirty="0"/>
              <a:t>Tapio Räsänen | </a:t>
            </a:r>
            <a:r>
              <a:rPr lang="en-US" dirty="0"/>
              <a:t>Trends in parents’ psychotropic medication use before and after the first childbirth: A register-based study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888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BC5D9-2EAD-459D-AE70-7FBB4A53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Aineisto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745E9D-5AD9-42FC-8F45-6CED3BDB4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Tutkimuksessa seurataan vuosina 2000–2009 ensimmäisen lapsen saaneita äitejä sekä lasten biologisia isiä. </a:t>
            </a:r>
          </a:p>
          <a:p>
            <a:endParaRPr lang="fi-FI" dirty="0"/>
          </a:p>
          <a:p>
            <a:r>
              <a:rPr lang="fi-FI" dirty="0"/>
              <a:t>Vanhempien psyykenlääkkeiden käytössä huomioidaan ajanjakso, joka alkaa 4 vuotta ennen lapsen syntymää ja ulottuu aina lapsen 10 ikävuoteen saakka. </a:t>
            </a:r>
          </a:p>
          <a:p>
            <a:endParaRPr lang="fi-FI" dirty="0"/>
          </a:p>
          <a:p>
            <a:r>
              <a:rPr lang="fi-FI" dirty="0"/>
              <a:t>Psyykenlääkeostot on poimittu Sairausvakuutuksesta korvattavien lääketoimitusten rekisteristä vuosilta 1995–2017.</a:t>
            </a:r>
          </a:p>
          <a:p>
            <a:pPr lvl="1"/>
            <a:r>
              <a:rPr lang="fi-FI" dirty="0"/>
              <a:t>Tutkimuksessa mukana psykoosilääkkeet (ATC-koodi N05A), ahdistuslääkkeet (N05B), unilääkkeet (N05C), masennuslääkkeet (N06A) ja ADHD-lääkkeet (N06B)</a:t>
            </a:r>
          </a:p>
          <a:p>
            <a:pPr marL="359991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4ACFEA-C4D1-4AB7-B6E9-8C4C39F0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B1383B-7952-4F84-821F-1AF62B21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Tapio Räsänen | </a:t>
            </a:r>
            <a:r>
              <a:rPr lang="en-US" dirty="0"/>
              <a:t>Trends in parents’ psychotropic medication use before and after the first childbirth: A register-based study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500561-6C3D-4855-9F4D-1B365443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00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31DDA9-4B9B-4832-8F28-9D81002F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Menetelmä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DA5B2D-CDF7-43CB-B632-8C9B87095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Kleven</a:t>
            </a:r>
            <a:r>
              <a:rPr lang="fi-FI" dirty="0"/>
              <a:t> ym. (2019) </a:t>
            </a:r>
            <a:r>
              <a:rPr lang="fi-FI" dirty="0" err="1"/>
              <a:t>event</a:t>
            </a:r>
            <a:r>
              <a:rPr lang="fi-FI" dirty="0"/>
              <a:t>-</a:t>
            </a:r>
            <a:r>
              <a:rPr lang="fi-FI" dirty="0" err="1"/>
              <a:t>study</a:t>
            </a:r>
            <a:r>
              <a:rPr lang="fi-FI" dirty="0"/>
              <a:t>-menetelmä, jossa huomioidaan ikä- ja vuosivaikutukset</a:t>
            </a:r>
          </a:p>
          <a:p>
            <a:pPr lvl="1"/>
            <a:r>
              <a:rPr lang="fi-FI" dirty="0"/>
              <a:t>Kuinka saman ikäisten henkilöiden lääkeostot olisivat kehittyneet, jos lapsen syntymää edeltävä kehitys (t-4, …, t-2) olisi jatkunut lapsen syntymän jälkeen (t+0, …, t+10)</a:t>
            </a:r>
          </a:p>
          <a:p>
            <a:pPr lvl="1"/>
            <a:r>
              <a:rPr lang="fi-FI" dirty="0"/>
              <a:t>Miesten ja naisten trendejä verrataan toisiinsa</a:t>
            </a:r>
          </a:p>
          <a:p>
            <a:pPr marL="359991" lvl="1" indent="0">
              <a:buNone/>
            </a:pPr>
            <a:endParaRPr lang="fi-FI" dirty="0"/>
          </a:p>
          <a:p>
            <a:r>
              <a:rPr lang="fi-FI" dirty="0"/>
              <a:t>Koska lääkkeidenkäyttö muuttuu raskausaikana, niin trendit keskitetään ajanhetkeen ennen raskautta (t-2 vuotta ennen lapsen syntymää) (ks. </a:t>
            </a:r>
            <a:r>
              <a:rPr lang="fi-FI" dirty="0" err="1"/>
              <a:t>Ahammer</a:t>
            </a:r>
            <a:r>
              <a:rPr lang="fi-FI" dirty="0"/>
              <a:t> ym. 2023; </a:t>
            </a:r>
            <a:r>
              <a:rPr lang="fi-FI" dirty="0" err="1"/>
              <a:t>Dehos</a:t>
            </a:r>
            <a:r>
              <a:rPr lang="fi-FI" dirty="0"/>
              <a:t> ym. 2024)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895BEA-EE8A-484B-BE3B-6D5F271B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CF206A-47CE-462C-AB51-AE8B07F9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Tapio Räsänen | </a:t>
            </a:r>
            <a:r>
              <a:rPr lang="en-US" dirty="0"/>
              <a:t>Trends in parents’ psychotropic medication use before and after the first childbirth: A register-based study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A57E1F-C5CE-4571-BB35-8124F567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35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D4E7D4-B34A-406D-9D34-89E7A887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Psyykenlääkeostot ennen ja jälkeen lapsen syntymän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D7965AD-A31B-4EBA-A9E8-AF0F9B1BF6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0791" y="2203450"/>
            <a:ext cx="4333875" cy="3248025"/>
          </a:xfrm>
        </p:spPr>
      </p:pic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1998095A-57BC-463C-AD9E-11647A423A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7784" y="2151649"/>
            <a:ext cx="4543425" cy="3343275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511C2E-1D9B-48ED-AB32-771B7AB8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456-7031-468F-948B-5F0E5E97FD5A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9018DD-168F-4C02-8012-BDBBE74F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4369" y="6146071"/>
            <a:ext cx="7754749" cy="483329"/>
          </a:xfrm>
        </p:spPr>
        <p:txBody>
          <a:bodyPr/>
          <a:lstStyle/>
          <a:p>
            <a:r>
              <a:rPr lang="fi-FI" dirty="0"/>
              <a:t>Äitien psyykenlääkkeiden ostojen yleisyys kaksi vuotta ennen lapsen syntymää oli noin 6 % ja isillä noin 3 %.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00C6BE-F55A-4076-B99B-403A85D3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8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EC503C7-075C-4F39-A50F-59319DD0E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438" y="5411049"/>
            <a:ext cx="3962400" cy="428625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FE0D427-1C60-4AA4-9879-4CDA230F8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663" y="5390583"/>
            <a:ext cx="3676650" cy="419100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FE70C513-CC2B-4939-82CB-27010A648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622" y="1692397"/>
            <a:ext cx="1774732" cy="379912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C8563507-4F01-4ED2-B682-AF34BE5BE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5930" y="1654172"/>
            <a:ext cx="2315416" cy="4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6629E2-FE06-4243-BE3C-5FCD8D3B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Masennuslääkkeitä</a:t>
            </a:r>
            <a:r>
              <a:rPr lang="en-US" sz="2400" dirty="0"/>
              <a:t> </a:t>
            </a:r>
            <a:r>
              <a:rPr lang="en-US" sz="2400" dirty="0" err="1"/>
              <a:t>ostaneiden</a:t>
            </a:r>
            <a:r>
              <a:rPr lang="en-US" sz="2400" dirty="0"/>
              <a:t> </a:t>
            </a:r>
            <a:r>
              <a:rPr lang="en-US" sz="2400" dirty="0" err="1"/>
              <a:t>vanhempien</a:t>
            </a:r>
            <a:r>
              <a:rPr lang="en-US" sz="2400" dirty="0"/>
              <a:t> </a:t>
            </a:r>
            <a:r>
              <a:rPr lang="en-US" sz="2400" dirty="0" err="1"/>
              <a:t>osuus</a:t>
            </a:r>
            <a:r>
              <a:rPr lang="en-US" sz="2400" dirty="0"/>
              <a:t> 4 </a:t>
            </a:r>
            <a:r>
              <a:rPr lang="en-US" sz="2400" dirty="0" err="1"/>
              <a:t>vuotta</a:t>
            </a:r>
            <a:r>
              <a:rPr lang="en-US" sz="2400" dirty="0"/>
              <a:t> </a:t>
            </a:r>
            <a:r>
              <a:rPr lang="en-US" sz="2400" dirty="0" err="1"/>
              <a:t>ennen</a:t>
            </a:r>
            <a:r>
              <a:rPr lang="en-US" sz="2400" dirty="0"/>
              <a:t> ja 10 </a:t>
            </a:r>
            <a:r>
              <a:rPr lang="en-US" sz="2400" dirty="0" err="1"/>
              <a:t>vuotta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syntymän</a:t>
            </a:r>
            <a:r>
              <a:rPr lang="en-US" sz="2400" dirty="0"/>
              <a:t> </a:t>
            </a:r>
            <a:r>
              <a:rPr lang="en-US" sz="2400" dirty="0" err="1"/>
              <a:t>jälkeen</a:t>
            </a:r>
            <a:r>
              <a:rPr lang="en-US" sz="2400" dirty="0"/>
              <a:t>. 2000-2009 </a:t>
            </a:r>
            <a:r>
              <a:rPr lang="en-US" sz="2400" dirty="0" err="1"/>
              <a:t>ensimmäisen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saaneet</a:t>
            </a:r>
            <a:endParaRPr lang="en-US" sz="240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399CEF1-0CA4-4241-B33D-FB3521F8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690" y="6127549"/>
            <a:ext cx="1152128" cy="365125"/>
          </a:xfrm>
        </p:spPr>
        <p:txBody>
          <a:bodyPr/>
          <a:lstStyle/>
          <a:p>
            <a:fld id="{757206B1-6521-4F0C-B663-B5F605054FAB}" type="datetime1">
              <a:rPr lang="fi-FI" smtClean="0"/>
              <a:t>27.1.2025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A4AE64B-4044-4A99-806E-CDA50411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9</a:t>
            </a:fld>
            <a:endParaRPr lang="fi-FI"/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9B4C91F4-F98C-423D-9DBF-84C0F811BA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4028" y="2120900"/>
            <a:ext cx="3883919" cy="3743325"/>
          </a:xfrm>
        </p:spPr>
      </p:pic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B6E729B-894F-4B22-929E-A1859366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4369" y="6146071"/>
            <a:ext cx="7213005" cy="365125"/>
          </a:xfrm>
        </p:spPr>
        <p:txBody>
          <a:bodyPr/>
          <a:lstStyle/>
          <a:p>
            <a:r>
              <a:rPr lang="fi-FI" dirty="0"/>
              <a:t>*Osuus, jolla vähintään yksi lääkeosto vuoden sisällä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D4C5BF91-554A-4410-A197-A18BADFF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009" y="2120899"/>
            <a:ext cx="3601397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51617"/>
      </p:ext>
    </p:extLst>
  </p:cSld>
  <p:clrMapOvr>
    <a:masterClrMapping/>
  </p:clrMapOvr>
</p:sld>
</file>

<file path=ppt/theme/theme1.xml><?xml version="1.0" encoding="utf-8"?>
<a:theme xmlns:a="http://schemas.openxmlformats.org/drawingml/2006/main" name="Kela sininen">
  <a:themeElements>
    <a:clrScheme name="Mukautettu 6">
      <a:dk1>
        <a:srgbClr val="000000"/>
      </a:dk1>
      <a:lt1>
        <a:srgbClr val="FFFFFF"/>
      </a:lt1>
      <a:dk2>
        <a:srgbClr val="003580"/>
      </a:dk2>
      <a:lt2>
        <a:srgbClr val="8C8B8D"/>
      </a:lt2>
      <a:accent1>
        <a:srgbClr val="0EB24C"/>
      </a:accent1>
      <a:accent2>
        <a:srgbClr val="009CDB"/>
      </a:accent2>
      <a:accent3>
        <a:srgbClr val="F15B23"/>
      </a:accent3>
      <a:accent4>
        <a:srgbClr val="EE145B"/>
      </a:accent4>
      <a:accent5>
        <a:srgbClr val="003580"/>
      </a:accent5>
      <a:accent6>
        <a:srgbClr val="FDB916"/>
      </a:accent6>
      <a:hlink>
        <a:srgbClr val="0F73A9"/>
      </a:hlink>
      <a:folHlink>
        <a:srgbClr val="662584"/>
      </a:folHlink>
    </a:clrScheme>
    <a:fontScheme name="Kela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CDB"/>
        </a:solidFill>
        <a:ln>
          <a:solidFill>
            <a:srgbClr val="009CDB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ela PowerPoint sini-harmaa.potx" id="{877EBFC8-0CEA-4192-BB23-DADBF26EF34B}" vid="{CC06CF02-8C8B-4711-A9A8-9186470A680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la PowerPoint sini-harmaa (OneDrive)" ma:contentTypeID="0x010100B5B0C7C8E89E4B24A1DD48391A5B64DF140100CCAC038B5E32804986DE0CE79772799B" ma:contentTypeVersion="24" ma:contentTypeDescription="Luo uusi asiakirja." ma:contentTypeScope="" ma:versionID="f84ecb7ec666218df0906d415f607709">
  <xsd:schema xmlns:xsd="http://www.w3.org/2001/XMLSchema" xmlns:xs="http://www.w3.org/2001/XMLSchema" xmlns:p="http://schemas.microsoft.com/office/2006/metadata/properties" xmlns:ns3="28d5f0a3-ab75-4f37-b21c-c5486e890318" targetNamespace="http://schemas.microsoft.com/office/2006/metadata/properties" ma:root="true" ma:fieldsID="dcb5e8de8298e5f3cbc0a6344a597642" ns3:_="">
    <xsd:import namespace="28d5f0a3-ab75-4f37-b21c-c5486e890318"/>
    <xsd:element name="properties">
      <xsd:complexType>
        <xsd:sequence>
          <xsd:element name="documentManagement">
            <xsd:complexType>
              <xsd:all>
                <xsd:element ref="ns3:KelaKuvaus" minOccurs="0"/>
                <xsd:element ref="ns3:KelaPaivamaara" minOccurs="0"/>
                <xsd:element ref="ns3:Vanhentunut" minOccurs="0"/>
                <xsd:element ref="ns3:TaxKeywordTaxHTField" minOccurs="0"/>
                <xsd:element ref="ns3:hfc18b29aed44339bbdc39df31ab0fbf" minOccurs="0"/>
                <xsd:element ref="ns3:je38d6a6b76c4a24843bec5179df8dbe" minOccurs="0"/>
                <xsd:element ref="ns3:j0be05872c2d4232bfb1a6c120cbdd2c" minOccurs="0"/>
                <xsd:element ref="ns3:bcefd7c481cb48f4861306052502dba8" minOccurs="0"/>
                <xsd:element ref="ns3:f721df5e45f944579809e2a3903aa817" minOccurs="0"/>
                <xsd:element ref="ns3:TaxCatchAll" minOccurs="0"/>
                <xsd:element ref="ns3:TaxCatchAllLabel" minOccurs="0"/>
                <xsd:element ref="ns3:l284e851add84855ab4a13e805c1c02b" minOccurs="0"/>
                <xsd:element ref="ns3:fe7f4869b7594da3bee6bc1e179f79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5f0a3-ab75-4f37-b21c-c5486e890318" elementFormDefault="qualified">
    <xsd:import namespace="http://schemas.microsoft.com/office/2006/documentManagement/types"/>
    <xsd:import namespace="http://schemas.microsoft.com/office/infopath/2007/PartnerControls"/>
    <xsd:element name="KelaKuvaus" ma:index="2" nillable="true" ma:displayName="Kela kuvaus" ma:internalName="KelaKuvaus" ma:readOnly="false">
      <xsd:simpleType>
        <xsd:restriction base="dms:Note">
          <xsd:maxLength value="255"/>
        </xsd:restriction>
      </xsd:simpleType>
    </xsd:element>
    <xsd:element name="KelaPaivamaara" ma:index="10" nillable="true" ma:displayName="Päivämäärä" ma:description="" ma:format="DateOnly" ma:internalName="KelaPaivamaara" ma:readOnly="false">
      <xsd:simpleType>
        <xsd:restriction base="dms:DateTime"/>
      </xsd:simpleType>
    </xsd:element>
    <xsd:element name="Vanhentunut" ma:index="11" nillable="true" ma:displayName="Vanhentunut" ma:default="0" ma:description="Kertoo onko dokumentti käytössä vai vanhentunut" ma:internalName="Vanhentunut">
      <xsd:simpleType>
        <xsd:restriction base="dms:Boolean"/>
      </xsd:simpleType>
    </xsd:element>
    <xsd:element name="TaxKeywordTaxHTField" ma:index="13" nillable="true" ma:taxonomy="true" ma:internalName="TaxKeywordTaxHTField" ma:taxonomyFieldName="TaxKeyword" ma:displayName="Vapaat asiasanat" ma:readOnly="false" ma:fieldId="{23f27201-bee3-471e-b2e7-b64fd8b7ca38}" ma:taxonomyMulti="true" ma:sspId="4c5c86b2-34ba-4440-84a3-2847672c608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hfc18b29aed44339bbdc39df31ab0fbf" ma:index="15" nillable="true" ma:taxonomy="true" ma:internalName="hfc18b29aed44339bbdc39df31ab0fbf" ma:taxonomyFieldName="KelaSinettiLuokka" ma:displayName="Sinetti-luokka" ma:readOnly="false" ma:fieldId="{1fc18b29-aed4-4339-bbdc-39df31ab0fbf}" ma:sspId="4c5c86b2-34ba-4440-84a3-2847672c608a" ma:termSetId="0aa28ecf-894e-4be0-b074-023a8e2c2e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e38d6a6b76c4a24843bec5179df8dbe" ma:index="17" nillable="true" ma:taxonomy="true" ma:internalName="je38d6a6b76c4a24843bec5179df8dbe" ma:taxonomyFieldName="KelaOrganisaatio" ma:displayName="Organisaatio" ma:readOnly="false" ma:fieldId="{3e38d6a6-b76c-4a24-843b-ec5179df8dbe}" ma:sspId="4c5c86b2-34ba-4440-84a3-2847672c608a" ma:termSetId="02def8b6-f7d2-45ba-b520-fd72e17a13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be05872c2d4232bfb1a6c120cbdd2c" ma:index="19" nillable="true" ma:taxonomy="true" ma:internalName="j0be05872c2d4232bfb1a6c120cbdd2c" ma:taxonomyFieldName="KelaProjekti" ma:displayName="Projekti" ma:readOnly="false" ma:fieldId="{30be0587-2c2d-4232-bfb1-a6c120cbdd2c}" ma:sspId="4c5c86b2-34ba-4440-84a3-2847672c608a" ma:termSetId="323e2c25-3e48-47d5-ac8e-2d902997cd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efd7c481cb48f4861306052502dba8" ma:index="21" nillable="true" ma:taxonomy="true" ma:internalName="bcefd7c481cb48f4861306052502dba8" ma:taxonomyFieldName="KelaTyoryhma" ma:displayName="Työryhmä" ma:readOnly="false" ma:fieldId="{bcefd7c4-81cb-48f4-8613-06052502dba8}" ma:sspId="4c5c86b2-34ba-4440-84a3-2847672c608a" ma:termSetId="4b9da738-be0d-4d6b-8d76-c446442f18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21df5e45f944579809e2a3903aa817" ma:index="22" nillable="true" ma:taxonomy="true" ma:internalName="f721df5e45f944579809e2a3903aa817" ma:taxonomyFieldName="KelaAsiasanat" ma:displayName="Asiasanat" ma:readOnly="false" ma:default="" ma:fieldId="{f721df5e-45f9-4457-9809-e2a3903aa817}" ma:taxonomyMulti="true" ma:sspId="4c5c86b2-34ba-4440-84a3-2847672c608a" ma:termSetId="5542d321-0a2b-42bf-8a33-8ddb6f1f1d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63270572-1dfd-44e6-ba08-7b59ee27cb61}" ma:internalName="TaxCatchAll" ma:showField="CatchAllData" ma:web="2a79da86-448d-4d4a-8c1a-fc35687cec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63270572-1dfd-44e6-ba08-7b59ee27cb61}" ma:internalName="TaxCatchAllLabel" ma:readOnly="true" ma:showField="CatchAllDataLabel" ma:web="2a79da86-448d-4d4a-8c1a-fc35687cec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84e851add84855ab4a13e805c1c02b" ma:index="25" nillable="true" ma:taxonomy="true" ma:internalName="l284e851add84855ab4a13e805c1c02b" ma:taxonomyFieldName="KelaDokumenttiluokka" ma:displayName="Dokumenttiluokka" ma:fieldId="{5284e851-add8-4855-ab4a-13e805c1c02b}" ma:sspId="4c5c86b2-34ba-4440-84a3-2847672c608a" ma:termSetId="bf7000c1-2b82-4fd1-b8de-c823b525e7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e7f4869b7594da3bee6bc1e179f79e1" ma:index="27" nillable="true" ma:taxonomy="true" ma:internalName="fe7f4869b7594da3bee6bc1e179f79e1" ma:taxonomyFieldName="J_x00e4_rjestelm_x00e4_dokumentti" ma:displayName="Järjestelmädokumentti" ma:default="" ma:fieldId="{fe7f4869-b759-4da3-bee6-bc1e179f79e1}" ma:sspId="4c5c86b2-34ba-4440-84a3-2847672c608a" ma:termSetId="3db74f8a-6d72-4ebb-afb7-13312dabce0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4c5c86b2-34ba-4440-84a3-2847672c608a" ContentTypeId="0x010100B5B0C7C8E89E4B24A1DD48391A5B64DF14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284e851add84855ab4a13e805c1c02b xmlns="28d5f0a3-ab75-4f37-b21c-c5486e890318">
      <Terms xmlns="http://schemas.microsoft.com/office/infopath/2007/PartnerControls"/>
    </l284e851add84855ab4a13e805c1c02b>
    <KelaPaivamaara xmlns="28d5f0a3-ab75-4f37-b21c-c5486e890318" xsi:nil="true"/>
    <je38d6a6b76c4a24843bec5179df8dbe xmlns="28d5f0a3-ab75-4f37-b21c-c5486e890318">
      <Terms xmlns="http://schemas.microsoft.com/office/infopath/2007/PartnerControls"/>
    </je38d6a6b76c4a24843bec5179df8dbe>
    <hfc18b29aed44339bbdc39df31ab0fbf xmlns="28d5f0a3-ab75-4f37-b21c-c5486e890318">
      <Terms xmlns="http://schemas.microsoft.com/office/infopath/2007/PartnerControls"/>
    </hfc18b29aed44339bbdc39df31ab0fbf>
    <KelaKuvaus xmlns="28d5f0a3-ab75-4f37-b21c-c5486e890318" xsi:nil="true"/>
    <j0be05872c2d4232bfb1a6c120cbdd2c xmlns="28d5f0a3-ab75-4f37-b21c-c5486e890318">
      <Terms xmlns="http://schemas.microsoft.com/office/infopath/2007/PartnerControls"/>
    </j0be05872c2d4232bfb1a6c120cbdd2c>
    <Vanhentunut xmlns="28d5f0a3-ab75-4f37-b21c-c5486e890318">false</Vanhentunut>
    <fe7f4869b7594da3bee6bc1e179f79e1 xmlns="28d5f0a3-ab75-4f37-b21c-c5486e890318">
      <Terms xmlns="http://schemas.microsoft.com/office/infopath/2007/PartnerControls"/>
    </fe7f4869b7594da3bee6bc1e179f79e1>
    <TaxKeywordTaxHTField xmlns="28d5f0a3-ab75-4f37-b21c-c5486e890318">
      <Terms xmlns="http://schemas.microsoft.com/office/infopath/2007/PartnerControls"/>
    </TaxKeywordTaxHTField>
    <f721df5e45f944579809e2a3903aa817 xmlns="28d5f0a3-ab75-4f37-b21c-c5486e890318">
      <Terms xmlns="http://schemas.microsoft.com/office/infopath/2007/PartnerControls"/>
    </f721df5e45f944579809e2a3903aa817>
    <bcefd7c481cb48f4861306052502dba8 xmlns="28d5f0a3-ab75-4f37-b21c-c5486e890318">
      <Terms xmlns="http://schemas.microsoft.com/office/infopath/2007/PartnerControls"/>
    </bcefd7c481cb48f4861306052502dba8>
    <TaxCatchAll xmlns="28d5f0a3-ab75-4f37-b21c-c5486e890318"/>
  </documentManagement>
</p:properties>
</file>

<file path=customXml/itemProps1.xml><?xml version="1.0" encoding="utf-8"?>
<ds:datastoreItem xmlns:ds="http://schemas.openxmlformats.org/officeDocument/2006/customXml" ds:itemID="{3C8095A0-D4BE-4AAB-90A3-9B4060C929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CE81FE-0192-4F19-A023-C8EA6B65D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d5f0a3-ab75-4f37-b21c-c5486e890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7F5C1D-8DF0-4312-A25A-47D34014298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0A85988-05FF-40FF-BCCA-7A9293C45EE7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8d5f0a3-ab75-4f37-b21c-c5486e890318"/>
    <ds:schemaRef ds:uri="http://purl.org/dc/terms/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Kela PowerPoint sini-harmaa</Template>
  <TotalTime>3883</TotalTime>
  <Words>805</Words>
  <Application>Microsoft Office PowerPoint</Application>
  <PresentationFormat>Laajakuva</PresentationFormat>
  <Paragraphs>111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Segoe UI Semilight</vt:lpstr>
      <vt:lpstr>Times New Roman</vt:lpstr>
      <vt:lpstr>Wingdings</vt:lpstr>
      <vt:lpstr>Kela sininen</vt:lpstr>
      <vt:lpstr>Trends in parents’ psychotropic medication use before and after the first childbirth: A register-based study Tapio Räsänen, Kansaneläkelaitos Petri Böckerman, Jyväskylän yliopiston kauppakorkeakoulu ja Labore Miia Saarikallio-Torp, Kansaneläkelaitos Miika Vuori, Kansaneläkelaitos</vt:lpstr>
      <vt:lpstr>Tutkimuksen taustaa</vt:lpstr>
      <vt:lpstr>Mielenterveyden häiriöiden ja psyykenlääkkeiden käytön ilmaantuvuus rekisteritietojen perusteella</vt:lpstr>
      <vt:lpstr>TIETOAUKOT</vt:lpstr>
      <vt:lpstr>Aiempi kirjallisuus ja tutkimuskysymys</vt:lpstr>
      <vt:lpstr>Aineisto</vt:lpstr>
      <vt:lpstr>Menetelmä</vt:lpstr>
      <vt:lpstr>Psyykenlääkeostot ennen ja jälkeen lapsen syntymän</vt:lpstr>
      <vt:lpstr>Masennuslääkkeitä ostaneiden vanhempien osuus 4 vuotta ennen ja 10 vuotta lapsen syntymän jälkeen. 2000-2009 ensimmäisen lapsen saaneet</vt:lpstr>
      <vt:lpstr>Ostot N05A-, N05B- ja N05C-ryhmissä vähenevät erityisesti naisilla raskausajasta lapsen 5. ikävuoteen asti</vt:lpstr>
      <vt:lpstr>Yhteenveto (1/2)</vt:lpstr>
      <vt:lpstr>Yhteenveto (2/2)</vt:lpstr>
      <vt:lpstr>Kaikki lääkeryhmät</vt:lpstr>
      <vt:lpstr>PowerPoint-esitys</vt:lpstr>
      <vt:lpstr>PowerPoint-esitys</vt:lpstr>
    </vt:vector>
  </TitlesOfParts>
  <Company>Kela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Räsänen Tapio</dc:creator>
  <cp:lastModifiedBy>Räsänen Tapio</cp:lastModifiedBy>
  <cp:revision>996</cp:revision>
  <dcterms:created xsi:type="dcterms:W3CDTF">2018-02-26T11:44:01Z</dcterms:created>
  <dcterms:modified xsi:type="dcterms:W3CDTF">2025-01-27T06:54:30Z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0x010100B5B0C7C8E89E4B24A1DD48391A5B64DF140100CCAC038B5E32804986DE0CE79772799B</vt:lpwstr>
  </property>
  <property fmtid="{D5CDD505-2E9C-101B-9397-08002B2CF9AE}" pid="3" name="KelaTyoryhma">
    <vt:lpwstr/>
  </property>
  <property fmtid="{D5CDD505-2E9C-101B-9397-08002B2CF9AE}" pid="4" name="IsMyDocuments">
    <vt:bool>true</vt:bool>
  </property>
  <property fmtid="{D5CDD505-2E9C-101B-9397-08002B2CF9AE}" pid="5" name="TaxKeyword">
    <vt:lpwstr/>
  </property>
  <property fmtid="{D5CDD505-2E9C-101B-9397-08002B2CF9AE}" pid="6" name="Järjestelmädokumentti">
    <vt:lpwstr/>
  </property>
  <property fmtid="{D5CDD505-2E9C-101B-9397-08002B2CF9AE}" pid="7" name="KelaProjekti">
    <vt:lpwstr/>
  </property>
  <property fmtid="{D5CDD505-2E9C-101B-9397-08002B2CF9AE}" pid="8" name="KelaSinettiLuokka">
    <vt:lpwstr/>
  </property>
  <property fmtid="{D5CDD505-2E9C-101B-9397-08002B2CF9AE}" pid="9" name="KelaDokumenttiluokka">
    <vt:lpwstr/>
  </property>
  <property fmtid="{D5CDD505-2E9C-101B-9397-08002B2CF9AE}" pid="10" name="KelaAsiasanat">
    <vt:lpwstr/>
  </property>
  <property fmtid="{D5CDD505-2E9C-101B-9397-08002B2CF9AE}" pid="11" name="KelaOrganisaatio">
    <vt:lpwstr/>
  </property>
</Properties>
</file>