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sldIdLst>
    <p:sldId id="256" r:id="rId2"/>
    <p:sldId id="272" r:id="rId3"/>
    <p:sldId id="258" r:id="rId4"/>
    <p:sldId id="259" r:id="rId5"/>
    <p:sldId id="260" r:id="rId6"/>
    <p:sldId id="273" r:id="rId7"/>
    <p:sldId id="261" r:id="rId8"/>
    <p:sldId id="262" r:id="rId9"/>
    <p:sldId id="268" r:id="rId10"/>
    <p:sldId id="266" r:id="rId11"/>
    <p:sldId id="274" r:id="rId12"/>
    <p:sldId id="270" r:id="rId13"/>
    <p:sldId id="263" r:id="rId14"/>
    <p:sldId id="264" r:id="rId15"/>
    <p:sldId id="271" r:id="rId16"/>
    <p:sldId id="269" r:id="rId17"/>
    <p:sldId id="267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68"/>
    <p:restoredTop sz="91546"/>
  </p:normalViewPr>
  <p:slideViewPr>
    <p:cSldViewPr snapToGrid="0">
      <p:cViewPr>
        <p:scale>
          <a:sx n="80" d="100"/>
          <a:sy n="80" d="100"/>
        </p:scale>
        <p:origin x="480" y="8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0E9166E-FDEC-49E7-BFB7-B7EE4F3FBFF6}" type="doc">
      <dgm:prSet loTypeId="urn:microsoft.com/office/officeart/2016/7/layout/HorizontalAction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0544060E-48A8-4C38-865C-B0A3F2ECC04C}">
      <dgm:prSet/>
      <dgm:spPr/>
      <dgm:t>
        <a:bodyPr/>
        <a:lstStyle/>
        <a:p>
          <a:r>
            <a:rPr lang="en-US"/>
            <a:t>Pregnancy management cost</a:t>
          </a:r>
        </a:p>
      </dgm:t>
    </dgm:pt>
    <dgm:pt modelId="{1EE9727B-75E4-4B4B-888F-C4E0BACB8A29}" type="parTrans" cxnId="{ECB9F434-9A41-4C53-AD64-1A460ED037FF}">
      <dgm:prSet/>
      <dgm:spPr/>
      <dgm:t>
        <a:bodyPr/>
        <a:lstStyle/>
        <a:p>
          <a:endParaRPr lang="en-US"/>
        </a:p>
      </dgm:t>
    </dgm:pt>
    <dgm:pt modelId="{6B1BB931-4EF4-47D5-A469-4D25C5CBE1D4}" type="sibTrans" cxnId="{ECB9F434-9A41-4C53-AD64-1A460ED037FF}">
      <dgm:prSet/>
      <dgm:spPr/>
      <dgm:t>
        <a:bodyPr/>
        <a:lstStyle/>
        <a:p>
          <a:endParaRPr lang="en-US"/>
        </a:p>
      </dgm:t>
    </dgm:pt>
    <dgm:pt modelId="{C18F1A26-2384-4A96-BD3E-EB37DDCAE971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latin typeface=""/>
            </a:rPr>
            <a:t>-Defined potential outcomes for UIP &amp; probabilities of an UIP ending in that outcome</a:t>
          </a:r>
        </a:p>
        <a:p>
          <a:pPr>
            <a:buFont typeface="Arial" panose="020B0604020202020204" pitchFamily="34" charset="0"/>
            <a:buChar char="•"/>
          </a:pPr>
          <a:br>
            <a:rPr lang="en-US" dirty="0">
              <a:latin typeface=""/>
            </a:rPr>
          </a:br>
          <a:r>
            <a:rPr lang="en-US" dirty="0">
              <a:latin typeface=""/>
            </a:rPr>
            <a:t>-Cost per service of managing each outcome</a:t>
          </a:r>
        </a:p>
        <a:p>
          <a:pPr>
            <a:buNone/>
          </a:pPr>
          <a:r>
            <a:rPr lang="en-US" dirty="0">
              <a:latin typeface=""/>
            </a:rPr>
            <a:t>-Societal perspective</a:t>
          </a:r>
        </a:p>
      </dgm:t>
    </dgm:pt>
    <dgm:pt modelId="{568F14D9-BBAD-451B-9A71-D2B23F824218}" type="parTrans" cxnId="{98DC921A-4CAC-4440-8C6E-0C3632FA72FC}">
      <dgm:prSet/>
      <dgm:spPr/>
      <dgm:t>
        <a:bodyPr/>
        <a:lstStyle/>
        <a:p>
          <a:endParaRPr lang="en-US"/>
        </a:p>
      </dgm:t>
    </dgm:pt>
    <dgm:pt modelId="{A15F3116-9E9A-407B-AF67-59C4706E6203}" type="sibTrans" cxnId="{98DC921A-4CAC-4440-8C6E-0C3632FA72FC}">
      <dgm:prSet/>
      <dgm:spPr/>
      <dgm:t>
        <a:bodyPr/>
        <a:lstStyle/>
        <a:p>
          <a:endParaRPr lang="en-US"/>
        </a:p>
      </dgm:t>
    </dgm:pt>
    <dgm:pt modelId="{77B627A2-C1C8-46B6-A036-1F923CA0CEAD}">
      <dgm:prSet/>
      <dgm:spPr/>
      <dgm:t>
        <a:bodyPr/>
        <a:lstStyle/>
        <a:p>
          <a:pPr>
            <a:buNone/>
          </a:pPr>
          <a:r>
            <a:rPr lang="en-US" dirty="0">
              <a:latin typeface=""/>
            </a:rPr>
            <a:t>     -Direct medical costs (personnel, materials, upkeep, OOP)</a:t>
          </a:r>
        </a:p>
      </dgm:t>
    </dgm:pt>
    <dgm:pt modelId="{8BDFEA54-E235-4954-8C41-02A7AFE0B4AA}" type="parTrans" cxnId="{66F886FE-2A21-46FF-90B3-2B95412533C3}">
      <dgm:prSet/>
      <dgm:spPr/>
      <dgm:t>
        <a:bodyPr/>
        <a:lstStyle/>
        <a:p>
          <a:endParaRPr lang="en-US"/>
        </a:p>
      </dgm:t>
    </dgm:pt>
    <dgm:pt modelId="{CBF37C8E-3024-4BA9-89CA-C821F0EE93DE}" type="sibTrans" cxnId="{66F886FE-2A21-46FF-90B3-2B95412533C3}">
      <dgm:prSet/>
      <dgm:spPr/>
      <dgm:t>
        <a:bodyPr/>
        <a:lstStyle/>
        <a:p>
          <a:endParaRPr lang="en-US"/>
        </a:p>
      </dgm:t>
    </dgm:pt>
    <dgm:pt modelId="{2E0C35DB-53BB-4D80-BBD3-6DA580F99E59}">
      <dgm:prSet/>
      <dgm:spPr/>
      <dgm:t>
        <a:bodyPr/>
        <a:lstStyle/>
        <a:p>
          <a:pPr>
            <a:buNone/>
          </a:pPr>
          <a:r>
            <a:rPr lang="en-US" dirty="0">
              <a:latin typeface=""/>
            </a:rPr>
            <a:t>     -Direct non-medical costs (transport, overhead)</a:t>
          </a:r>
        </a:p>
      </dgm:t>
    </dgm:pt>
    <dgm:pt modelId="{1B1270AA-BC9A-48C5-BAD7-FAB08E63F5CC}" type="parTrans" cxnId="{E1F102D3-B118-4035-A7E1-02801929D161}">
      <dgm:prSet/>
      <dgm:spPr/>
      <dgm:t>
        <a:bodyPr/>
        <a:lstStyle/>
        <a:p>
          <a:endParaRPr lang="en-US"/>
        </a:p>
      </dgm:t>
    </dgm:pt>
    <dgm:pt modelId="{7B4AC0F0-F5C7-48DC-BC91-9853900C33EC}" type="sibTrans" cxnId="{E1F102D3-B118-4035-A7E1-02801929D161}">
      <dgm:prSet/>
      <dgm:spPr/>
      <dgm:t>
        <a:bodyPr/>
        <a:lstStyle/>
        <a:p>
          <a:endParaRPr lang="en-US"/>
        </a:p>
      </dgm:t>
    </dgm:pt>
    <dgm:pt modelId="{A3B1F785-901F-4765-8727-0EF92854671E}">
      <dgm:prSet/>
      <dgm:spPr/>
      <dgm:t>
        <a:bodyPr/>
        <a:lstStyle/>
        <a:p>
          <a:pPr>
            <a:buNone/>
          </a:pPr>
          <a:r>
            <a:rPr lang="en-US" dirty="0">
              <a:latin typeface=""/>
            </a:rPr>
            <a:t>     -Indirect costs (productivity of a girl and carer during care)</a:t>
          </a:r>
        </a:p>
        <a:p>
          <a:pPr>
            <a:buNone/>
          </a:pPr>
          <a:endParaRPr lang="en-US" dirty="0">
            <a:latin typeface=""/>
          </a:endParaRPr>
        </a:p>
        <a:p>
          <a:pPr>
            <a:buNone/>
          </a:pPr>
          <a:r>
            <a:rPr lang="en-US" dirty="0">
              <a:latin typeface=""/>
            </a:rPr>
            <a:t>Average cost of managing an UIP = estimated using probabilities of potential outcomes and cost per service</a:t>
          </a:r>
        </a:p>
      </dgm:t>
    </dgm:pt>
    <dgm:pt modelId="{4C168433-7D93-4DCC-A455-5732E3828505}" type="parTrans" cxnId="{7A45B323-717D-4D76-AEB9-8776263607AA}">
      <dgm:prSet/>
      <dgm:spPr/>
      <dgm:t>
        <a:bodyPr/>
        <a:lstStyle/>
        <a:p>
          <a:endParaRPr lang="en-US"/>
        </a:p>
      </dgm:t>
    </dgm:pt>
    <dgm:pt modelId="{9F3A6337-A7B1-4F99-B15F-E27096696F61}" type="sibTrans" cxnId="{7A45B323-717D-4D76-AEB9-8776263607AA}">
      <dgm:prSet/>
      <dgm:spPr/>
      <dgm:t>
        <a:bodyPr/>
        <a:lstStyle/>
        <a:p>
          <a:endParaRPr lang="en-US"/>
        </a:p>
      </dgm:t>
    </dgm:pt>
    <dgm:pt modelId="{6D0ABFFE-7491-45DF-A211-2174BF13D0A0}">
      <dgm:prSet/>
      <dgm:spPr/>
      <dgm:t>
        <a:bodyPr/>
        <a:lstStyle/>
        <a:p>
          <a:r>
            <a:rPr lang="en-US" dirty="0"/>
            <a:t>Productivity cost: early school dropout</a:t>
          </a:r>
        </a:p>
      </dgm:t>
    </dgm:pt>
    <dgm:pt modelId="{8EE0772E-886C-4B0C-B678-96B5C086352F}" type="parTrans" cxnId="{77AE77A6-FA65-4858-92E7-410C0D33092A}">
      <dgm:prSet/>
      <dgm:spPr/>
      <dgm:t>
        <a:bodyPr/>
        <a:lstStyle/>
        <a:p>
          <a:endParaRPr lang="en-US"/>
        </a:p>
      </dgm:t>
    </dgm:pt>
    <dgm:pt modelId="{E3DE53E1-3A05-4F3B-9F71-B1CEA69C7FB4}" type="sibTrans" cxnId="{77AE77A6-FA65-4858-92E7-410C0D33092A}">
      <dgm:prSet/>
      <dgm:spPr/>
      <dgm:t>
        <a:bodyPr/>
        <a:lstStyle/>
        <a:p>
          <a:endParaRPr lang="en-US"/>
        </a:p>
      </dgm:t>
    </dgm:pt>
    <dgm:pt modelId="{8F7F89BC-F89A-452D-ACC6-18ED8C9808F6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latin typeface=""/>
            </a:rPr>
            <a:t>-Probability of school dropout following UIP (prevalence from this study)</a:t>
          </a:r>
        </a:p>
        <a:p>
          <a:pPr>
            <a:buFont typeface="Arial" panose="020B0604020202020204" pitchFamily="34" charset="0"/>
            <a:buChar char="•"/>
          </a:pPr>
          <a:endParaRPr lang="en-US" dirty="0">
            <a:latin typeface=""/>
          </a:endParaRPr>
        </a:p>
        <a:p>
          <a:pPr>
            <a:buFont typeface="Arial" panose="020B0604020202020204" pitchFamily="34" charset="0"/>
            <a:buChar char="•"/>
          </a:pPr>
          <a:r>
            <a:rPr lang="en-US" dirty="0">
              <a:latin typeface=""/>
            </a:rPr>
            <a:t>-Human Capital Approach</a:t>
          </a:r>
        </a:p>
      </dgm:t>
    </dgm:pt>
    <dgm:pt modelId="{616536DE-E387-492C-AFFD-26A75AC60294}" type="parTrans" cxnId="{208FDE54-089A-4FDB-B543-A2EAA2BD3BF7}">
      <dgm:prSet/>
      <dgm:spPr/>
      <dgm:t>
        <a:bodyPr/>
        <a:lstStyle/>
        <a:p>
          <a:endParaRPr lang="en-US"/>
        </a:p>
      </dgm:t>
    </dgm:pt>
    <dgm:pt modelId="{E55EEE6B-6A27-4511-AE26-6F3EC1D5B0DA}" type="sibTrans" cxnId="{208FDE54-089A-4FDB-B543-A2EAA2BD3BF7}">
      <dgm:prSet/>
      <dgm:spPr/>
      <dgm:t>
        <a:bodyPr/>
        <a:lstStyle/>
        <a:p>
          <a:endParaRPr lang="en-US"/>
        </a:p>
      </dgm:t>
    </dgm:pt>
    <dgm:pt modelId="{6A6427B0-33F8-4885-A5C8-EC62E156C76B}">
      <dgm:prSet/>
      <dgm:spPr/>
      <dgm:t>
        <a:bodyPr/>
        <a:lstStyle/>
        <a:p>
          <a:pPr>
            <a:buNone/>
          </a:pPr>
          <a:r>
            <a:rPr lang="en-US" dirty="0">
              <a:latin typeface=""/>
            </a:rPr>
            <a:t>-Assumption: a girl who does not drop out will have a higher wage than a girl who dropped out over her lifetime</a:t>
          </a:r>
        </a:p>
        <a:p>
          <a:pPr>
            <a:buNone/>
          </a:pPr>
          <a:r>
            <a:rPr lang="en-US" dirty="0">
              <a:latin typeface=""/>
            </a:rPr>
            <a:t>-Average annual wage as a proxy for productivity</a:t>
          </a:r>
        </a:p>
        <a:p>
          <a:pPr>
            <a:buNone/>
          </a:pPr>
          <a:r>
            <a:rPr lang="en-US" dirty="0">
              <a:latin typeface=""/>
            </a:rPr>
            <a:t>-Adjustment for female labor market participation rates</a:t>
          </a:r>
        </a:p>
        <a:p>
          <a:pPr>
            <a:buNone/>
          </a:pPr>
          <a:endParaRPr lang="en-US" dirty="0">
            <a:latin typeface=""/>
          </a:endParaRPr>
        </a:p>
        <a:p>
          <a:pPr>
            <a:buNone/>
          </a:pPr>
          <a:r>
            <a:rPr lang="en-US" dirty="0">
              <a:latin typeface=""/>
            </a:rPr>
            <a:t>Cost = Difference between the expected annual wage of a girl who dropped out and a girl who didn’t drop out over productive lifetime</a:t>
          </a:r>
        </a:p>
      </dgm:t>
    </dgm:pt>
    <dgm:pt modelId="{EBBABB37-8891-4C3D-81A4-EB7B9A7425AE}" type="parTrans" cxnId="{1D52A255-D12E-435E-B420-C52785B36F17}">
      <dgm:prSet/>
      <dgm:spPr/>
      <dgm:t>
        <a:bodyPr/>
        <a:lstStyle/>
        <a:p>
          <a:endParaRPr lang="en-US"/>
        </a:p>
      </dgm:t>
    </dgm:pt>
    <dgm:pt modelId="{CF4B1A17-B4BD-4E70-9BB7-13584477BF91}" type="sibTrans" cxnId="{1D52A255-D12E-435E-B420-C52785B36F17}">
      <dgm:prSet/>
      <dgm:spPr/>
      <dgm:t>
        <a:bodyPr/>
        <a:lstStyle/>
        <a:p>
          <a:endParaRPr lang="en-US"/>
        </a:p>
      </dgm:t>
    </dgm:pt>
    <dgm:pt modelId="{35EC064A-70E8-471B-94A5-1C725AD4F6EA}">
      <dgm:prSet/>
      <dgm:spPr/>
      <dgm:t>
        <a:bodyPr/>
        <a:lstStyle/>
        <a:p>
          <a:r>
            <a:rPr lang="en-US" dirty="0"/>
            <a:t>Productivity cost: maternal mortality</a:t>
          </a:r>
        </a:p>
      </dgm:t>
    </dgm:pt>
    <dgm:pt modelId="{9D6DFC9A-F6A9-4B37-81D1-B3ACCFC2668D}" type="parTrans" cxnId="{BB0359CB-7230-4231-9532-426B83A8FADB}">
      <dgm:prSet/>
      <dgm:spPr/>
      <dgm:t>
        <a:bodyPr/>
        <a:lstStyle/>
        <a:p>
          <a:endParaRPr lang="en-US"/>
        </a:p>
      </dgm:t>
    </dgm:pt>
    <dgm:pt modelId="{1065F4DE-3DFA-45F1-B6F7-434EDAD1A93F}" type="sibTrans" cxnId="{BB0359CB-7230-4231-9532-426B83A8FADB}">
      <dgm:prSet/>
      <dgm:spPr/>
      <dgm:t>
        <a:bodyPr/>
        <a:lstStyle/>
        <a:p>
          <a:endParaRPr lang="en-US"/>
        </a:p>
      </dgm:t>
    </dgm:pt>
    <dgm:pt modelId="{34BF8B9E-3DC2-4D28-997A-7727938493AA}">
      <dgm:prSet/>
      <dgm:spPr/>
      <dgm:t>
        <a:bodyPr/>
        <a:lstStyle/>
        <a:p>
          <a:pPr>
            <a:buFont typeface="Arial" panose="020B0604020202020204" pitchFamily="34" charset="0"/>
            <a:buChar char="•"/>
          </a:pPr>
          <a:r>
            <a:rPr lang="en-US" dirty="0">
              <a:latin typeface=""/>
            </a:rPr>
            <a:t>-Probability of maternal mortality per UIP</a:t>
          </a:r>
        </a:p>
        <a:p>
          <a:pPr>
            <a:buFont typeface="Arial" panose="020B0604020202020204" pitchFamily="34" charset="0"/>
            <a:buChar char="•"/>
          </a:pPr>
          <a:endParaRPr lang="en-US" dirty="0">
            <a:latin typeface=""/>
          </a:endParaRPr>
        </a:p>
        <a:p>
          <a:pPr>
            <a:buFont typeface="Arial" panose="020B0604020202020204" pitchFamily="34" charset="0"/>
            <a:buChar char="•"/>
          </a:pPr>
          <a:r>
            <a:rPr lang="en-US" dirty="0">
              <a:latin typeface=""/>
            </a:rPr>
            <a:t>-Years of Potential Productive Life Lost (YPPLL)</a:t>
          </a:r>
        </a:p>
        <a:p>
          <a:pPr>
            <a:buFont typeface="Arial" panose="020B0604020202020204" pitchFamily="34" charset="0"/>
            <a:buChar char="•"/>
          </a:pPr>
          <a:r>
            <a:rPr lang="en-US" dirty="0">
              <a:latin typeface=""/>
            </a:rPr>
            <a:t>-Average annual wage as a proxy for productivity</a:t>
          </a:r>
        </a:p>
        <a:p>
          <a:pPr>
            <a:buFont typeface="Arial" panose="020B0604020202020204" pitchFamily="34" charset="0"/>
            <a:buChar char="•"/>
          </a:pPr>
          <a:r>
            <a:rPr lang="en-US" dirty="0">
              <a:latin typeface=""/>
            </a:rPr>
            <a:t>-Adjustment for female labor market participation rates</a:t>
          </a:r>
        </a:p>
        <a:p>
          <a:pPr>
            <a:buFont typeface="Arial" panose="020B0604020202020204" pitchFamily="34" charset="0"/>
            <a:buChar char="•"/>
          </a:pPr>
          <a:endParaRPr lang="en-US" dirty="0">
            <a:latin typeface=""/>
          </a:endParaRPr>
        </a:p>
        <a:p>
          <a:pPr>
            <a:buFont typeface="Arial" panose="020B0604020202020204" pitchFamily="34" charset="0"/>
            <a:buChar char="•"/>
          </a:pPr>
          <a:r>
            <a:rPr lang="en-US" dirty="0">
              <a:latin typeface=""/>
            </a:rPr>
            <a:t>Cost = The lost annual wages over potential productive lifetime</a:t>
          </a:r>
        </a:p>
      </dgm:t>
    </dgm:pt>
    <dgm:pt modelId="{DA0DACA9-ABCD-4279-BC5C-E5A03108167D}" type="parTrans" cxnId="{A67C85B3-BEA5-4CE8-9104-601EEB4B7790}">
      <dgm:prSet/>
      <dgm:spPr/>
      <dgm:t>
        <a:bodyPr/>
        <a:lstStyle/>
        <a:p>
          <a:endParaRPr lang="en-US"/>
        </a:p>
      </dgm:t>
    </dgm:pt>
    <dgm:pt modelId="{0ECD187C-EAD4-4668-AAD8-50CD59D61C92}" type="sibTrans" cxnId="{A67C85B3-BEA5-4CE8-9104-601EEB4B7790}">
      <dgm:prSet/>
      <dgm:spPr/>
      <dgm:t>
        <a:bodyPr/>
        <a:lstStyle/>
        <a:p>
          <a:endParaRPr lang="en-US"/>
        </a:p>
      </dgm:t>
    </dgm:pt>
    <dgm:pt modelId="{0DA2E140-8BB7-1644-B66B-DB98FB07C8AF}" type="pres">
      <dgm:prSet presAssocID="{D0E9166E-FDEC-49E7-BFB7-B7EE4F3FBFF6}" presName="Name0" presStyleCnt="0">
        <dgm:presLayoutVars>
          <dgm:dir/>
          <dgm:animLvl val="lvl"/>
          <dgm:resizeHandles val="exact"/>
        </dgm:presLayoutVars>
      </dgm:prSet>
      <dgm:spPr/>
    </dgm:pt>
    <dgm:pt modelId="{606281F6-DE5A-3F4C-8ED7-3BD046CE913D}" type="pres">
      <dgm:prSet presAssocID="{0544060E-48A8-4C38-865C-B0A3F2ECC04C}" presName="composite" presStyleCnt="0"/>
      <dgm:spPr/>
    </dgm:pt>
    <dgm:pt modelId="{21771D35-CA74-9541-A4B9-6B8B2B14D8A7}" type="pres">
      <dgm:prSet presAssocID="{0544060E-48A8-4C38-865C-B0A3F2ECC04C}" presName="parTx" presStyleLbl="alignNode1" presStyleIdx="0" presStyleCnt="3">
        <dgm:presLayoutVars>
          <dgm:chMax val="0"/>
          <dgm:chPref val="0"/>
        </dgm:presLayoutVars>
      </dgm:prSet>
      <dgm:spPr/>
    </dgm:pt>
    <dgm:pt modelId="{6D678D94-4E1E-0D4F-BBF3-D3998D1871D8}" type="pres">
      <dgm:prSet presAssocID="{0544060E-48A8-4C38-865C-B0A3F2ECC04C}" presName="desTx" presStyleLbl="alignAccFollowNode1" presStyleIdx="0" presStyleCnt="3">
        <dgm:presLayoutVars/>
      </dgm:prSet>
      <dgm:spPr/>
    </dgm:pt>
    <dgm:pt modelId="{E3C95910-F1AD-0C40-888C-C847E62457C0}" type="pres">
      <dgm:prSet presAssocID="{6B1BB931-4EF4-47D5-A469-4D25C5CBE1D4}" presName="space" presStyleCnt="0"/>
      <dgm:spPr/>
    </dgm:pt>
    <dgm:pt modelId="{71289DC5-2993-1D49-8BA3-3884F0AF912A}" type="pres">
      <dgm:prSet presAssocID="{6D0ABFFE-7491-45DF-A211-2174BF13D0A0}" presName="composite" presStyleCnt="0"/>
      <dgm:spPr/>
    </dgm:pt>
    <dgm:pt modelId="{08E7A4AE-FC7E-4A40-8D70-BBD3606F61A4}" type="pres">
      <dgm:prSet presAssocID="{6D0ABFFE-7491-45DF-A211-2174BF13D0A0}" presName="parTx" presStyleLbl="alignNode1" presStyleIdx="1" presStyleCnt="3">
        <dgm:presLayoutVars>
          <dgm:chMax val="0"/>
          <dgm:chPref val="0"/>
        </dgm:presLayoutVars>
      </dgm:prSet>
      <dgm:spPr/>
    </dgm:pt>
    <dgm:pt modelId="{A75FA1B3-C478-8544-8E9D-CA791C99A72B}" type="pres">
      <dgm:prSet presAssocID="{6D0ABFFE-7491-45DF-A211-2174BF13D0A0}" presName="desTx" presStyleLbl="alignAccFollowNode1" presStyleIdx="1" presStyleCnt="3">
        <dgm:presLayoutVars/>
      </dgm:prSet>
      <dgm:spPr/>
    </dgm:pt>
    <dgm:pt modelId="{FEDDFA16-1DC7-8D4E-9D80-D89EE9569AFA}" type="pres">
      <dgm:prSet presAssocID="{E3DE53E1-3A05-4F3B-9F71-B1CEA69C7FB4}" presName="space" presStyleCnt="0"/>
      <dgm:spPr/>
    </dgm:pt>
    <dgm:pt modelId="{DB5983FD-A808-A642-94E3-5169E3681A8E}" type="pres">
      <dgm:prSet presAssocID="{35EC064A-70E8-471B-94A5-1C725AD4F6EA}" presName="composite" presStyleCnt="0"/>
      <dgm:spPr/>
    </dgm:pt>
    <dgm:pt modelId="{076E36E6-16C1-AB4D-A79C-1DE374397079}" type="pres">
      <dgm:prSet presAssocID="{35EC064A-70E8-471B-94A5-1C725AD4F6EA}" presName="parTx" presStyleLbl="alignNode1" presStyleIdx="2" presStyleCnt="3" custLinFactNeighborX="307" custLinFactNeighborY="437">
        <dgm:presLayoutVars>
          <dgm:chMax val="0"/>
          <dgm:chPref val="0"/>
        </dgm:presLayoutVars>
      </dgm:prSet>
      <dgm:spPr/>
    </dgm:pt>
    <dgm:pt modelId="{F7C8861D-E40A-0141-8B54-A9E79D2EDE82}" type="pres">
      <dgm:prSet presAssocID="{35EC064A-70E8-471B-94A5-1C725AD4F6EA}" presName="desTx" presStyleLbl="alignAccFollowNode1" presStyleIdx="2" presStyleCnt="3">
        <dgm:presLayoutVars/>
      </dgm:prSet>
      <dgm:spPr/>
    </dgm:pt>
  </dgm:ptLst>
  <dgm:cxnLst>
    <dgm:cxn modelId="{6887ED01-4F0F-6540-AF40-274F95376252}" type="presOf" srcId="{C18F1A26-2384-4A96-BD3E-EB37DDCAE971}" destId="{6D678D94-4E1E-0D4F-BBF3-D3998D1871D8}" srcOrd="0" destOrd="0" presId="urn:microsoft.com/office/officeart/2016/7/layout/HorizontalActionList"/>
    <dgm:cxn modelId="{49A05415-39F0-1640-A656-3BE529089CB4}" type="presOf" srcId="{77B627A2-C1C8-46B6-A036-1F923CA0CEAD}" destId="{6D678D94-4E1E-0D4F-BBF3-D3998D1871D8}" srcOrd="0" destOrd="1" presId="urn:microsoft.com/office/officeart/2016/7/layout/HorizontalActionList"/>
    <dgm:cxn modelId="{98DC921A-4CAC-4440-8C6E-0C3632FA72FC}" srcId="{0544060E-48A8-4C38-865C-B0A3F2ECC04C}" destId="{C18F1A26-2384-4A96-BD3E-EB37DDCAE971}" srcOrd="0" destOrd="0" parTransId="{568F14D9-BBAD-451B-9A71-D2B23F824218}" sibTransId="{A15F3116-9E9A-407B-AF67-59C4706E6203}"/>
    <dgm:cxn modelId="{7A45B323-717D-4D76-AEB9-8776263607AA}" srcId="{0544060E-48A8-4C38-865C-B0A3F2ECC04C}" destId="{A3B1F785-901F-4765-8727-0EF92854671E}" srcOrd="3" destOrd="0" parTransId="{4C168433-7D93-4DCC-A455-5732E3828505}" sibTransId="{9F3A6337-A7B1-4F99-B15F-E27096696F61}"/>
    <dgm:cxn modelId="{81F5E22E-CE78-5E41-8E70-6426792DD09F}" type="presOf" srcId="{8F7F89BC-F89A-452D-ACC6-18ED8C9808F6}" destId="{A75FA1B3-C478-8544-8E9D-CA791C99A72B}" srcOrd="0" destOrd="0" presId="urn:microsoft.com/office/officeart/2016/7/layout/HorizontalActionList"/>
    <dgm:cxn modelId="{ECB9F434-9A41-4C53-AD64-1A460ED037FF}" srcId="{D0E9166E-FDEC-49E7-BFB7-B7EE4F3FBFF6}" destId="{0544060E-48A8-4C38-865C-B0A3F2ECC04C}" srcOrd="0" destOrd="0" parTransId="{1EE9727B-75E4-4B4B-888F-C4E0BACB8A29}" sibTransId="{6B1BB931-4EF4-47D5-A469-4D25C5CBE1D4}"/>
    <dgm:cxn modelId="{9871833F-3636-584E-A93C-092637894462}" type="presOf" srcId="{A3B1F785-901F-4765-8727-0EF92854671E}" destId="{6D678D94-4E1E-0D4F-BBF3-D3998D1871D8}" srcOrd="0" destOrd="3" presId="urn:microsoft.com/office/officeart/2016/7/layout/HorizontalActionList"/>
    <dgm:cxn modelId="{F1BFC34C-143C-C848-AF72-26E304B21946}" type="presOf" srcId="{35EC064A-70E8-471B-94A5-1C725AD4F6EA}" destId="{076E36E6-16C1-AB4D-A79C-1DE374397079}" srcOrd="0" destOrd="0" presId="urn:microsoft.com/office/officeart/2016/7/layout/HorizontalActionList"/>
    <dgm:cxn modelId="{208FDE54-089A-4FDB-B543-A2EAA2BD3BF7}" srcId="{6D0ABFFE-7491-45DF-A211-2174BF13D0A0}" destId="{8F7F89BC-F89A-452D-ACC6-18ED8C9808F6}" srcOrd="0" destOrd="0" parTransId="{616536DE-E387-492C-AFFD-26A75AC60294}" sibTransId="{E55EEE6B-6A27-4511-AE26-6F3EC1D5B0DA}"/>
    <dgm:cxn modelId="{1D52A255-D12E-435E-B420-C52785B36F17}" srcId="{6D0ABFFE-7491-45DF-A211-2174BF13D0A0}" destId="{6A6427B0-33F8-4885-A5C8-EC62E156C76B}" srcOrd="1" destOrd="0" parTransId="{EBBABB37-8891-4C3D-81A4-EB7B9A7425AE}" sibTransId="{CF4B1A17-B4BD-4E70-9BB7-13584477BF91}"/>
    <dgm:cxn modelId="{BA48345C-37DA-AD49-82F3-494DA35F3FDE}" type="presOf" srcId="{34BF8B9E-3DC2-4D28-997A-7727938493AA}" destId="{F7C8861D-E40A-0141-8B54-A9E79D2EDE82}" srcOrd="0" destOrd="0" presId="urn:microsoft.com/office/officeart/2016/7/layout/HorizontalActionList"/>
    <dgm:cxn modelId="{73271C68-FEBE-954C-B3BA-BE4B46E4E09C}" type="presOf" srcId="{0544060E-48A8-4C38-865C-B0A3F2ECC04C}" destId="{21771D35-CA74-9541-A4B9-6B8B2B14D8A7}" srcOrd="0" destOrd="0" presId="urn:microsoft.com/office/officeart/2016/7/layout/HorizontalActionList"/>
    <dgm:cxn modelId="{B858D46E-B929-FC45-82BD-05DBB978168A}" type="presOf" srcId="{D0E9166E-FDEC-49E7-BFB7-B7EE4F3FBFF6}" destId="{0DA2E140-8BB7-1644-B66B-DB98FB07C8AF}" srcOrd="0" destOrd="0" presId="urn:microsoft.com/office/officeart/2016/7/layout/HorizontalActionList"/>
    <dgm:cxn modelId="{D4FC1782-AE9B-0249-A0A2-E75371E62BBE}" type="presOf" srcId="{6A6427B0-33F8-4885-A5C8-EC62E156C76B}" destId="{A75FA1B3-C478-8544-8E9D-CA791C99A72B}" srcOrd="0" destOrd="1" presId="urn:microsoft.com/office/officeart/2016/7/layout/HorizontalActionList"/>
    <dgm:cxn modelId="{77AE77A6-FA65-4858-92E7-410C0D33092A}" srcId="{D0E9166E-FDEC-49E7-BFB7-B7EE4F3FBFF6}" destId="{6D0ABFFE-7491-45DF-A211-2174BF13D0A0}" srcOrd="1" destOrd="0" parTransId="{8EE0772E-886C-4B0C-B678-96B5C086352F}" sibTransId="{E3DE53E1-3A05-4F3B-9F71-B1CEA69C7FB4}"/>
    <dgm:cxn modelId="{A67C85B3-BEA5-4CE8-9104-601EEB4B7790}" srcId="{35EC064A-70E8-471B-94A5-1C725AD4F6EA}" destId="{34BF8B9E-3DC2-4D28-997A-7727938493AA}" srcOrd="0" destOrd="0" parTransId="{DA0DACA9-ABCD-4279-BC5C-E5A03108167D}" sibTransId="{0ECD187C-EAD4-4668-AAD8-50CD59D61C92}"/>
    <dgm:cxn modelId="{BB0359CB-7230-4231-9532-426B83A8FADB}" srcId="{D0E9166E-FDEC-49E7-BFB7-B7EE4F3FBFF6}" destId="{35EC064A-70E8-471B-94A5-1C725AD4F6EA}" srcOrd="2" destOrd="0" parTransId="{9D6DFC9A-F6A9-4B37-81D1-B3ACCFC2668D}" sibTransId="{1065F4DE-3DFA-45F1-B6F7-434EDAD1A93F}"/>
    <dgm:cxn modelId="{DDDCFBCE-BB32-3D4C-A692-14B668D76ECA}" type="presOf" srcId="{6D0ABFFE-7491-45DF-A211-2174BF13D0A0}" destId="{08E7A4AE-FC7E-4A40-8D70-BBD3606F61A4}" srcOrd="0" destOrd="0" presId="urn:microsoft.com/office/officeart/2016/7/layout/HorizontalActionList"/>
    <dgm:cxn modelId="{E1F102D3-B118-4035-A7E1-02801929D161}" srcId="{0544060E-48A8-4C38-865C-B0A3F2ECC04C}" destId="{2E0C35DB-53BB-4D80-BBD3-6DA580F99E59}" srcOrd="2" destOrd="0" parTransId="{1B1270AA-BC9A-48C5-BAD7-FAB08E63F5CC}" sibTransId="{7B4AC0F0-F5C7-48DC-BC91-9853900C33EC}"/>
    <dgm:cxn modelId="{AD1711F1-AC53-2240-AFB1-30C66A78D958}" type="presOf" srcId="{2E0C35DB-53BB-4D80-BBD3-6DA580F99E59}" destId="{6D678D94-4E1E-0D4F-BBF3-D3998D1871D8}" srcOrd="0" destOrd="2" presId="urn:microsoft.com/office/officeart/2016/7/layout/HorizontalActionList"/>
    <dgm:cxn modelId="{66F886FE-2A21-46FF-90B3-2B95412533C3}" srcId="{0544060E-48A8-4C38-865C-B0A3F2ECC04C}" destId="{77B627A2-C1C8-46B6-A036-1F923CA0CEAD}" srcOrd="1" destOrd="0" parTransId="{8BDFEA54-E235-4954-8C41-02A7AFE0B4AA}" sibTransId="{CBF37C8E-3024-4BA9-89CA-C821F0EE93DE}"/>
    <dgm:cxn modelId="{4018CC50-B7B4-0F47-B99C-B102B46CCBC5}" type="presParOf" srcId="{0DA2E140-8BB7-1644-B66B-DB98FB07C8AF}" destId="{606281F6-DE5A-3F4C-8ED7-3BD046CE913D}" srcOrd="0" destOrd="0" presId="urn:microsoft.com/office/officeart/2016/7/layout/HorizontalActionList"/>
    <dgm:cxn modelId="{FEB0C8AD-FA4F-4748-949E-23EB52375835}" type="presParOf" srcId="{606281F6-DE5A-3F4C-8ED7-3BD046CE913D}" destId="{21771D35-CA74-9541-A4B9-6B8B2B14D8A7}" srcOrd="0" destOrd="0" presId="urn:microsoft.com/office/officeart/2016/7/layout/HorizontalActionList"/>
    <dgm:cxn modelId="{9C9CC8B0-8DD9-0A4A-AC25-282E00438B95}" type="presParOf" srcId="{606281F6-DE5A-3F4C-8ED7-3BD046CE913D}" destId="{6D678D94-4E1E-0D4F-BBF3-D3998D1871D8}" srcOrd="1" destOrd="0" presId="urn:microsoft.com/office/officeart/2016/7/layout/HorizontalActionList"/>
    <dgm:cxn modelId="{F4ACD589-F3CC-FA45-8D5A-943CE9A306EA}" type="presParOf" srcId="{0DA2E140-8BB7-1644-B66B-DB98FB07C8AF}" destId="{E3C95910-F1AD-0C40-888C-C847E62457C0}" srcOrd="1" destOrd="0" presId="urn:microsoft.com/office/officeart/2016/7/layout/HorizontalActionList"/>
    <dgm:cxn modelId="{5D9D39C5-918C-184C-9F3C-CFA5B3438F2D}" type="presParOf" srcId="{0DA2E140-8BB7-1644-B66B-DB98FB07C8AF}" destId="{71289DC5-2993-1D49-8BA3-3884F0AF912A}" srcOrd="2" destOrd="0" presId="urn:microsoft.com/office/officeart/2016/7/layout/HorizontalActionList"/>
    <dgm:cxn modelId="{55662755-CD1A-224D-882E-A197792BE9D1}" type="presParOf" srcId="{71289DC5-2993-1D49-8BA3-3884F0AF912A}" destId="{08E7A4AE-FC7E-4A40-8D70-BBD3606F61A4}" srcOrd="0" destOrd="0" presId="urn:microsoft.com/office/officeart/2016/7/layout/HorizontalActionList"/>
    <dgm:cxn modelId="{94AF208C-0A11-F945-9901-D2C734821686}" type="presParOf" srcId="{71289DC5-2993-1D49-8BA3-3884F0AF912A}" destId="{A75FA1B3-C478-8544-8E9D-CA791C99A72B}" srcOrd="1" destOrd="0" presId="urn:microsoft.com/office/officeart/2016/7/layout/HorizontalActionList"/>
    <dgm:cxn modelId="{A92FE073-5BA2-9A49-9844-DD4FE6FCDBE1}" type="presParOf" srcId="{0DA2E140-8BB7-1644-B66B-DB98FB07C8AF}" destId="{FEDDFA16-1DC7-8D4E-9D80-D89EE9569AFA}" srcOrd="3" destOrd="0" presId="urn:microsoft.com/office/officeart/2016/7/layout/HorizontalActionList"/>
    <dgm:cxn modelId="{47394D36-3B32-C54C-9744-FDC9C7EF4C28}" type="presParOf" srcId="{0DA2E140-8BB7-1644-B66B-DB98FB07C8AF}" destId="{DB5983FD-A808-A642-94E3-5169E3681A8E}" srcOrd="4" destOrd="0" presId="urn:microsoft.com/office/officeart/2016/7/layout/HorizontalActionList"/>
    <dgm:cxn modelId="{57BE2257-D2C0-8D43-A00D-DD78DE43296C}" type="presParOf" srcId="{DB5983FD-A808-A642-94E3-5169E3681A8E}" destId="{076E36E6-16C1-AB4D-A79C-1DE374397079}" srcOrd="0" destOrd="0" presId="urn:microsoft.com/office/officeart/2016/7/layout/HorizontalActionList"/>
    <dgm:cxn modelId="{64C5E194-D20C-8643-B420-4A788F7DC277}" type="presParOf" srcId="{DB5983FD-A808-A642-94E3-5169E3681A8E}" destId="{F7C8861D-E40A-0141-8B54-A9E79D2EDE82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1771D35-CA74-9541-A4B9-6B8B2B14D8A7}">
      <dsp:nvSpPr>
        <dsp:cNvPr id="0" name=""/>
        <dsp:cNvSpPr/>
      </dsp:nvSpPr>
      <dsp:spPr>
        <a:xfrm>
          <a:off x="11374" y="140091"/>
          <a:ext cx="3711038" cy="1113311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255" tIns="293255" rIns="293255" bIns="293255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/>
            <a:t>Pregnancy management cost</a:t>
          </a:r>
        </a:p>
      </dsp:txBody>
      <dsp:txXfrm>
        <a:off x="11374" y="140091"/>
        <a:ext cx="3711038" cy="1113311"/>
      </dsp:txXfrm>
    </dsp:sp>
    <dsp:sp modelId="{6D678D94-4E1E-0D4F-BBF3-D3998D1871D8}">
      <dsp:nvSpPr>
        <dsp:cNvPr id="0" name=""/>
        <dsp:cNvSpPr/>
      </dsp:nvSpPr>
      <dsp:spPr>
        <a:xfrm>
          <a:off x="11374" y="1253403"/>
          <a:ext cx="3711038" cy="4158218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568" tIns="366568" rIns="366568" bIns="366568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300" kern="1200" dirty="0">
              <a:latin typeface=""/>
            </a:rPr>
            <a:t>-Defined potential outcomes for UIP &amp; probabilities of an UIP ending in that outcome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br>
            <a:rPr lang="en-US" sz="1300" kern="1200" dirty="0">
              <a:latin typeface=""/>
            </a:rPr>
          </a:br>
          <a:r>
            <a:rPr lang="en-US" sz="1300" kern="1200" dirty="0">
              <a:latin typeface=""/>
            </a:rPr>
            <a:t>-Cost per service of managing each outcome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"/>
            </a:rPr>
            <a:t>-Societal perspective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"/>
            </a:rPr>
            <a:t>     -Direct medical costs (personnel, materials, upkeep, OOP)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"/>
            </a:rPr>
            <a:t>     -Direct non-medical costs (transport, overhead)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"/>
            </a:rPr>
            <a:t>     -Indirect costs (productivity of a girl and carer during care)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>
            <a:latin typeface="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"/>
            </a:rPr>
            <a:t>Average cost of managing an UIP = estimated using probabilities of potential outcomes and cost per service</a:t>
          </a:r>
        </a:p>
      </dsp:txBody>
      <dsp:txXfrm>
        <a:off x="11374" y="1253403"/>
        <a:ext cx="3711038" cy="4158218"/>
      </dsp:txXfrm>
    </dsp:sp>
    <dsp:sp modelId="{08E7A4AE-FC7E-4A40-8D70-BBD3606F61A4}">
      <dsp:nvSpPr>
        <dsp:cNvPr id="0" name=""/>
        <dsp:cNvSpPr/>
      </dsp:nvSpPr>
      <dsp:spPr>
        <a:xfrm>
          <a:off x="3830307" y="140091"/>
          <a:ext cx="3711038" cy="1113311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255" tIns="293255" rIns="293255" bIns="293255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Productivity cost: early school dropout</a:t>
          </a:r>
        </a:p>
      </dsp:txBody>
      <dsp:txXfrm>
        <a:off x="3830307" y="140091"/>
        <a:ext cx="3711038" cy="1113311"/>
      </dsp:txXfrm>
    </dsp:sp>
    <dsp:sp modelId="{A75FA1B3-C478-8544-8E9D-CA791C99A72B}">
      <dsp:nvSpPr>
        <dsp:cNvPr id="0" name=""/>
        <dsp:cNvSpPr/>
      </dsp:nvSpPr>
      <dsp:spPr>
        <a:xfrm>
          <a:off x="3830307" y="1253403"/>
          <a:ext cx="3711038" cy="4158218"/>
        </a:xfrm>
        <a:prstGeom prst="rect">
          <a:avLst/>
        </a:prstGeom>
        <a:solidFill>
          <a:schemeClr val="accent3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3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568" tIns="366568" rIns="366568" bIns="366568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300" kern="1200" dirty="0">
              <a:latin typeface=""/>
            </a:rPr>
            <a:t>-Probability of school dropout following UIP (prevalence from this study)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n-US" sz="1300" kern="1200" dirty="0">
            <a:latin typeface="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300" kern="1200" dirty="0">
              <a:latin typeface=""/>
            </a:rPr>
            <a:t>-Human Capital Approach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"/>
            </a:rPr>
            <a:t>-Assumption: a girl who does not drop out will have a higher wage than a girl who dropped out over her lifetime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"/>
            </a:rPr>
            <a:t>-Average annual wage as a proxy for productivity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"/>
            </a:rPr>
            <a:t>-Adjustment for female labor market participation rates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>
            <a:latin typeface="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>
              <a:latin typeface=""/>
            </a:rPr>
            <a:t>Cost = Difference between the expected annual wage of a girl who dropped out and a girl who didn’t drop out over productive lifetime</a:t>
          </a:r>
        </a:p>
      </dsp:txBody>
      <dsp:txXfrm>
        <a:off x="3830307" y="1253403"/>
        <a:ext cx="3711038" cy="4158218"/>
      </dsp:txXfrm>
    </dsp:sp>
    <dsp:sp modelId="{076E36E6-16C1-AB4D-A79C-1DE374397079}">
      <dsp:nvSpPr>
        <dsp:cNvPr id="0" name=""/>
        <dsp:cNvSpPr/>
      </dsp:nvSpPr>
      <dsp:spPr>
        <a:xfrm>
          <a:off x="7660615" y="144956"/>
          <a:ext cx="3711038" cy="1113311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3255" tIns="293255" rIns="293255" bIns="293255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/>
            <a:t>Productivity cost: maternal mortality</a:t>
          </a:r>
        </a:p>
      </dsp:txBody>
      <dsp:txXfrm>
        <a:off x="7660615" y="144956"/>
        <a:ext cx="3711038" cy="1113311"/>
      </dsp:txXfrm>
    </dsp:sp>
    <dsp:sp modelId="{F7C8861D-E40A-0141-8B54-A9E79D2EDE82}">
      <dsp:nvSpPr>
        <dsp:cNvPr id="0" name=""/>
        <dsp:cNvSpPr/>
      </dsp:nvSpPr>
      <dsp:spPr>
        <a:xfrm>
          <a:off x="7649240" y="1253403"/>
          <a:ext cx="3711038" cy="4158218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66568" tIns="366568" rIns="366568" bIns="366568" numCol="1" spcCol="1270" anchor="t" anchorCtr="0">
          <a:noAutofit/>
        </a:bodyPr>
        <a:lstStyle/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300" kern="1200" dirty="0">
              <a:latin typeface=""/>
            </a:rPr>
            <a:t>-Probability of maternal mortality per UIP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n-US" sz="1300" kern="1200" dirty="0">
            <a:latin typeface="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300" kern="1200" dirty="0">
              <a:latin typeface=""/>
            </a:rPr>
            <a:t>-Years of Potential Productive Life Lost (YPPLL)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300" kern="1200" dirty="0">
              <a:latin typeface=""/>
            </a:rPr>
            <a:t>-Average annual wage as a proxy for productivity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300" kern="1200" dirty="0">
              <a:latin typeface=""/>
            </a:rPr>
            <a:t>-Adjustment for female labor market participation rates</a:t>
          </a: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endParaRPr lang="en-US" sz="1300" kern="1200" dirty="0">
            <a:latin typeface=""/>
          </a:endParaRPr>
        </a:p>
        <a:p>
          <a:pPr marL="0" lvl="0" indent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1300" kern="1200" dirty="0">
              <a:latin typeface=""/>
            </a:rPr>
            <a:t>Cost = The lost annual wages over potential productive lifetime</a:t>
          </a:r>
        </a:p>
      </dsp:txBody>
      <dsp:txXfrm>
        <a:off x="7649240" y="1253403"/>
        <a:ext cx="3711038" cy="415821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22A854-3BF6-8749-949A-463D9528265D}" type="datetimeFigureOut">
              <a:rPr lang="en-US" smtClean="0"/>
              <a:t>1/27/25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45CFA7-E8BC-934E-8B7F-AD5E3CA1CD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7128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182727-B9A1-D714-CEB9-5112894A31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D260261-764E-1A04-07B7-5CA374C10A7C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7E806BF7-1981-6F46-B3AA-F47A0327ED4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9F3AF0-E056-CFDA-68AB-44D00F4B249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5CFA7-E8BC-934E-8B7F-AD5E3CA1CDD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7490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EA83AC-D9E8-EB69-B106-E4AEF9B4AD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3FB48522-DC75-D10A-BA65-B162601D247D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BC4D3D6E-3825-3AC5-E031-2A5667D558B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692C57-0E38-62D9-1E7E-548213A0829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5CFA7-E8BC-934E-8B7F-AD5E3CA1CDD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975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5CFA7-E8BC-934E-8B7F-AD5E3CA1CDD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346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4606 in the baseline out of 10929 eligible – on repeated rounds new people could enter and survey also repeated on same persons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5CFA7-E8BC-934E-8B7F-AD5E3CA1CDD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2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35803D-082B-85F2-35B4-B1F40AC4DE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E054E9A8-D146-7637-F647-ADF3591B371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5A372363-63A7-6A9B-86C8-91FD9A32BB4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4606 in the baseline out of 10929 eligible – on repeated rounds new people could enter and survey also repeated on same persons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0DFA0D-A25A-1C7B-38FF-823FFBF2B47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5CFA7-E8BC-934E-8B7F-AD5E3CA1CD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6345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Secondary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5CFA7-E8BC-934E-8B7F-AD5E3CA1CD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0874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i="0" u="none" strike="noStrike" dirty="0">
                <a:solidFill>
                  <a:srgbClr val="767676"/>
                </a:solidFill>
                <a:effectLst/>
                <a:latin typeface="Helvetica Neue" panose="02000503000000020004" pitchFamily="2" charset="0"/>
              </a:rPr>
              <a:t>Human Capital Approach</a:t>
            </a:r>
            <a:r>
              <a:rPr lang="en-US" b="0" i="0" u="none" strike="noStrike" dirty="0">
                <a:solidFill>
                  <a:srgbClr val="474747"/>
                </a:solidFill>
                <a:effectLst/>
                <a:latin typeface="Helvetica Neue" panose="02000503000000020004" pitchFamily="2" charset="0"/>
              </a:rPr>
              <a:t> (HCA) considers the gross salary in the days of absence from work due to a disease</a:t>
            </a:r>
          </a:p>
          <a:p>
            <a:r>
              <a:rPr lang="en-US" dirty="0"/>
              <a:t>PPL age of pregnancy/14 until 65</a:t>
            </a:r>
          </a:p>
          <a:p>
            <a:r>
              <a:rPr lang="en-US" dirty="0"/>
              <a:t>Average working life 14-64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Upkeep are generally associated with maintaining equipment, facilities, or other physical resources used in healthcare services</a:t>
            </a:r>
          </a:p>
          <a:p>
            <a:r>
              <a:rPr lang="en-US" b="0" i="0" u="none" strike="noStrike" dirty="0">
                <a:solidFill>
                  <a:srgbClr val="000000"/>
                </a:solidFill>
                <a:effectLst/>
                <a:latin typeface="-webkit-standard"/>
              </a:rPr>
              <a:t>Overhead costs refer to the administrative and operational costs of running healthcare services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5CFA7-E8BC-934E-8B7F-AD5E3CA1CD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70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Expresses in two ways – so up vs down UIPs are expressed as a proportion of all pregnancies in this group</a:t>
            </a:r>
          </a:p>
          <a:p>
            <a:r>
              <a:rPr lang="en-US" dirty="0"/>
              <a:t>Increasing trend in UIPs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5CFA7-E8BC-934E-8B7F-AD5E3CA1CDD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5661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5CFA7-E8BC-934E-8B7F-AD5E3CA1CDD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8175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6ABD45-2BDD-8DEC-388E-83AE9FA02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122E23E1-549B-D7F0-69D0-40E4E2170A95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57CA74A-3A74-409C-F074-2FB47FA4B96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RANGES REFLECT DIFFERENT POSSIBE WAGES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F4AB5D-C88F-BC80-4CEC-7DBEEEBD932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45CFA7-E8BC-934E-8B7F-AD5E3CA1CDD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2757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7E2424-9026-83FB-6C04-15690A98F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D627B78-FD50-46FB-C0D5-121A3AFBA2B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D3B051-ADA0-C3BC-AC09-101E442B7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3697-52CA-824A-A82D-AA485224F0AC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7AF22D-729D-C808-F372-85C59239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2078AB-940C-7B8A-01FD-EC11E71ADD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45C-69C1-D941-9DF1-C9D317AFC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81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7637D-BB4B-F23D-56D3-69DC0AE261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47182E-6829-0D37-C765-627D40389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BCCDCB-3994-9DE5-B0C3-467DA9103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3697-52CA-824A-A82D-AA485224F0AC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129268-AC2D-8515-9861-D2FE58FFA2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0B6CC2-D4F3-FAC4-76E2-3A352464E9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45C-69C1-D941-9DF1-C9D317AFC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563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A517E48-27FA-F505-23D4-CA44904122B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05F3AD-ABE0-BBB1-E850-7B1BBEA3E92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C57DF-87E3-230E-A1A5-05881B6F33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3697-52CA-824A-A82D-AA485224F0AC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5626E1-FABA-A1DB-FB3A-D64A0E3EE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1967C-61B1-ADC1-B21E-4426133C05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45C-69C1-D941-9DF1-C9D317AFC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289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2C50A-F494-87C4-C892-D19FD289B8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0707E-734B-1BD1-B0C1-D55238FFF5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879BEB-53B1-5102-09FB-4B98CE72C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3697-52CA-824A-A82D-AA485224F0AC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B4749-BF67-C672-1372-BB4FB04E3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D2888-C0AC-837D-6469-85E059F2D7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45C-69C1-D941-9DF1-C9D317AFC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1757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E09740-5B2F-265A-0BDD-0A9125470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211BD0-DB04-0183-1F2C-9AEB155ED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B58652-BAAB-18C1-458B-4829B4E32F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3697-52CA-824A-A82D-AA485224F0AC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9DA813-3B6A-15FE-125E-D5DC33CFD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979A5-EA70-A630-A25E-46327C985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45C-69C1-D941-9DF1-C9D317AFC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4244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126B-6EF5-7D32-662F-7524E93314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F6BBF-3DB5-556C-3D1F-DC1C3324D44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FE69DA-670B-38FB-6E36-70A098BAB6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153CA-6342-3F0A-D802-C7A5B4CB2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3697-52CA-824A-A82D-AA485224F0AC}" type="datetimeFigureOut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622A6FC-77C3-C996-4374-DBAC37B7F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27B925-4110-1924-41E5-9E479C4E1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45C-69C1-D941-9DF1-C9D317AFC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662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BEA39-0422-80D8-8B75-8FFE2BE14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792A27-31BA-940E-E8CE-593565EB19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72B0BD-B732-325A-C580-1CA47B7C50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932C2C5-E8B1-75FB-3724-9748620A7E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9088833-BF0A-ACD5-F6D0-4A208EB9181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31AAB51-0676-44E4-FA9B-692CA8C3E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3697-52CA-824A-A82D-AA485224F0AC}" type="datetimeFigureOut">
              <a:rPr lang="en-US" smtClean="0"/>
              <a:t>1/24/25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34F0F4-B34F-CD73-013B-0D6BA98F05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DD3106E-040A-1C83-8276-326C44FA1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45C-69C1-D941-9DF1-C9D317AFC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2245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87170-3E23-3360-55E4-F65D2F0A4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5BBDB3C-CC27-5D88-8D5B-820E74A1F6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3697-52CA-824A-A82D-AA485224F0AC}" type="datetimeFigureOut">
              <a:rPr lang="en-US" smtClean="0"/>
              <a:t>1/24/25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F1AB791-F462-C76E-9AA3-80634EF526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F25E4D-99EB-4BCA-6B22-64D16B257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45C-69C1-D941-9DF1-C9D317AFC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4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61A81B-D427-110F-27BF-1334F67FA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3697-52CA-824A-A82D-AA485224F0AC}" type="datetimeFigureOut">
              <a:rPr lang="en-US" smtClean="0"/>
              <a:t>1/24/25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357A56-AAA6-260B-5397-332391FB18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E255F4-76CD-A8AF-9FE1-43A5ECF7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45C-69C1-D941-9DF1-C9D317AFC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077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79237-6C18-B9F9-6030-31349DF5E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FF979E-8E4A-201C-CF38-6412A6188B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888AFBE-A7F0-FF74-5911-5483A9E716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F1B0A-B7F4-4496-1D6C-B08C8AAF1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3697-52CA-824A-A82D-AA485224F0AC}" type="datetimeFigureOut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F7861E-108F-B5EA-9403-D20482E697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405988-0C25-80ED-D104-79E6264A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45C-69C1-D941-9DF1-C9D317AFC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37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C52492-7807-AD85-4CDE-01B187B5D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741564-FF36-090A-D047-81E3DC60DA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DB3591-C740-C163-6B8F-AE134023A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E903E22-62D8-B76C-164E-DB5786DD7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B3697-52CA-824A-A82D-AA485224F0AC}" type="datetimeFigureOut">
              <a:rPr lang="en-US" smtClean="0"/>
              <a:t>1/24/25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E3B789-4F81-5594-E8E8-664A5E076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F37C3E-004D-5095-B069-D049C5D3F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9A45C-69C1-D941-9DF1-C9D317AFC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93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A76A675-8A02-F097-8284-75C20F77C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5E6787-8282-FECC-D29F-6822598FA5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5C637E-D6BA-4037-EB2B-E94726D5F6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44B3697-52CA-824A-A82D-AA485224F0AC}" type="datetimeFigureOut">
              <a:rPr lang="en-US" smtClean="0"/>
              <a:t>1/24/25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00FD19-491B-1830-D664-CD6AD1EB45F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A10216-9DA1-E889-6605-B9FB2653B5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D59A45C-69C1-D941-9DF1-C9D317AFC2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056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uganda.unfpa.org/en/publications/cost-inaction-economic-and-social-burden-teenage-pregnancy-uganda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F5A5072-7B47-4D32-B52A-4EBBF590B8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715DAF0-AE1B-46C9-8A6B-DB2AA05AB9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2" y="-22693"/>
            <a:ext cx="12191999" cy="4374129"/>
          </a:xfrm>
          <a:prstGeom prst="rect">
            <a:avLst/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016219D-510E-4184-9090-6D5578A87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3908719" y="-3931841"/>
            <a:ext cx="4374557" cy="12192000"/>
          </a:xfrm>
          <a:prstGeom prst="rect">
            <a:avLst/>
          </a:prstGeom>
          <a:gradFill>
            <a:gsLst>
              <a:gs pos="40000">
                <a:schemeClr val="accent1">
                  <a:alpha val="0"/>
                </a:schemeClr>
              </a:gs>
              <a:gs pos="100000">
                <a:schemeClr val="accent1">
                  <a:lumMod val="75000"/>
                  <a:alpha val="52000"/>
                </a:schemeClr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FF4A713-7B75-4B21-90D7-5AB19547C7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136696" y="-3703868"/>
            <a:ext cx="4374128" cy="11736479"/>
          </a:xfrm>
          <a:prstGeom prst="rect">
            <a:avLst/>
          </a:prstGeom>
          <a:gradFill>
            <a:gsLst>
              <a:gs pos="17000">
                <a:schemeClr val="accent1">
                  <a:alpha val="0"/>
                </a:schemeClr>
              </a:gs>
              <a:gs pos="100000">
                <a:srgbClr val="000000">
                  <a:alpha val="37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C631C0B-6DA6-4E57-8231-CE32B3434A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5" y="-22690"/>
            <a:ext cx="8542485" cy="437412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  <a:alpha val="0"/>
                </a:schemeClr>
              </a:gs>
              <a:gs pos="100000">
                <a:srgbClr val="000000">
                  <a:alpha val="25000"/>
                </a:srgb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C29501E6-A978-4A61-9689-9085AF97A5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2508972">
            <a:off x="5945431" y="-1032053"/>
            <a:ext cx="4990147" cy="4439131"/>
          </a:xfrm>
          <a:custGeom>
            <a:avLst/>
            <a:gdLst>
              <a:gd name="connsiteX0" fmla="*/ 4990147 w 4990147"/>
              <a:gd name="connsiteY0" fmla="*/ 2229378 h 4439131"/>
              <a:gd name="connsiteX1" fmla="*/ 917384 w 4990147"/>
              <a:gd name="connsiteY1" fmla="*/ 4439131 h 4439131"/>
              <a:gd name="connsiteX2" fmla="*/ 910814 w 4990147"/>
              <a:gd name="connsiteY2" fmla="*/ 4434219 h 4439131"/>
              <a:gd name="connsiteX3" fmla="*/ 0 w 4990147"/>
              <a:gd name="connsiteY3" fmla="*/ 2502877 h 4439131"/>
              <a:gd name="connsiteX4" fmla="*/ 2502877 w 4990147"/>
              <a:gd name="connsiteY4" fmla="*/ 0 h 4439131"/>
              <a:gd name="connsiteX5" fmla="*/ 4954904 w 4990147"/>
              <a:gd name="connsiteY5" fmla="*/ 1998460 h 44391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990147" h="4439131">
                <a:moveTo>
                  <a:pt x="4990147" y="2229378"/>
                </a:moveTo>
                <a:lnTo>
                  <a:pt x="917384" y="4439131"/>
                </a:lnTo>
                <a:lnTo>
                  <a:pt x="910814" y="4434219"/>
                </a:lnTo>
                <a:cubicBezTo>
                  <a:pt x="354557" y="3975154"/>
                  <a:pt x="0" y="3280421"/>
                  <a:pt x="0" y="2502877"/>
                </a:cubicBezTo>
                <a:cubicBezTo>
                  <a:pt x="0" y="1120576"/>
                  <a:pt x="1120576" y="0"/>
                  <a:pt x="2502877" y="0"/>
                </a:cubicBezTo>
                <a:cubicBezTo>
                  <a:pt x="3712390" y="0"/>
                  <a:pt x="4721520" y="857941"/>
                  <a:pt x="4954904" y="1998460"/>
                </a:cubicBezTo>
                <a:close/>
              </a:path>
            </a:pathLst>
          </a:custGeom>
          <a:gradFill>
            <a:gsLst>
              <a:gs pos="0">
                <a:schemeClr val="accent1">
                  <a:alpha val="22000"/>
                </a:schemeClr>
              </a:gs>
              <a:gs pos="87000">
                <a:schemeClr val="accent1">
                  <a:lumMod val="60000"/>
                  <a:lumOff val="40000"/>
                  <a:alpha val="2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2A5D1C-1D38-0AF9-8A47-06900BA473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69115" y="650831"/>
            <a:ext cx="10053763" cy="2928470"/>
          </a:xfrm>
        </p:spPr>
        <p:txBody>
          <a:bodyPr anchor="b">
            <a:normAutofit/>
          </a:bodyPr>
          <a:lstStyle/>
          <a:p>
            <a:pPr algn="l"/>
            <a:r>
              <a:rPr lang="en-US" sz="4100" b="1" dirty="0">
                <a:solidFill>
                  <a:srgbClr val="FFFFFF"/>
                </a:solidFill>
                <a:latin typeface=""/>
              </a:rPr>
              <a:t>Prevalence and societal economic costs of unintended pregnancies and school dropout among adolescents in Uganda during COVID-19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F76F9D7-FF95-C05A-3667-7F87F911EB2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55520" y="4523014"/>
            <a:ext cx="9194523" cy="2138185"/>
          </a:xfrm>
        </p:spPr>
        <p:txBody>
          <a:bodyPr anchor="ctr">
            <a:normAutofit/>
          </a:bodyPr>
          <a:lstStyle/>
          <a:p>
            <a:pPr algn="l"/>
            <a:r>
              <a:rPr lang="en-US" sz="1800" dirty="0" err="1">
                <a:latin typeface=""/>
              </a:rPr>
              <a:t>Terveystaloustieteen</a:t>
            </a:r>
            <a:r>
              <a:rPr lang="en-US" sz="1800" dirty="0">
                <a:latin typeface=""/>
              </a:rPr>
              <a:t> </a:t>
            </a:r>
            <a:r>
              <a:rPr lang="en-US" sz="1800" dirty="0" err="1">
                <a:latin typeface=""/>
              </a:rPr>
              <a:t>päivä</a:t>
            </a:r>
            <a:r>
              <a:rPr lang="en-US" sz="1800" dirty="0">
                <a:latin typeface=""/>
              </a:rPr>
              <a:t> 2025</a:t>
            </a:r>
          </a:p>
          <a:p>
            <a:pPr algn="l"/>
            <a:r>
              <a:rPr lang="en-US" sz="1800" dirty="0">
                <a:latin typeface=""/>
              </a:rPr>
              <a:t>Olga Kaartinen, MPH </a:t>
            </a:r>
          </a:p>
          <a:p>
            <a:pPr algn="l"/>
            <a:endParaRPr lang="en-US" sz="1600" dirty="0">
              <a:latin typeface=""/>
            </a:endParaRPr>
          </a:p>
          <a:p>
            <a:pPr algn="l"/>
            <a:r>
              <a:rPr lang="en-US" sz="1100" dirty="0">
                <a:latin typeface=""/>
              </a:rPr>
              <a:t>Study conducted as a part of the project: </a:t>
            </a:r>
            <a:r>
              <a:rPr lang="en-US" sz="1100" i="1" dirty="0">
                <a:effectLst/>
                <a:latin typeface=""/>
              </a:rPr>
              <a:t>Generating evidence on the Impact of pandemic Social restrictions on Reproductive health among adolescent girls and young women in Uganda - Lessons learnt for better future preparedness (GIRLS). </a:t>
            </a:r>
            <a:endParaRPr lang="en-US" sz="1100" dirty="0">
              <a:highlight>
                <a:srgbClr val="FFFF00"/>
              </a:highlight>
            </a:endParaRPr>
          </a:p>
          <a:p>
            <a:pPr algn="l"/>
            <a:r>
              <a:rPr lang="en-US" sz="1100" dirty="0">
                <a:latin typeface=""/>
              </a:rPr>
              <a:t>Joint project by Karolinska </a:t>
            </a:r>
            <a:r>
              <a:rPr lang="en-US" sz="1100" dirty="0" err="1">
                <a:latin typeface=""/>
              </a:rPr>
              <a:t>Institutet</a:t>
            </a:r>
            <a:r>
              <a:rPr lang="en-US" sz="1100" dirty="0">
                <a:latin typeface=""/>
              </a:rPr>
              <a:t>, Lund University &amp; </a:t>
            </a:r>
            <a:r>
              <a:rPr lang="en-US" sz="1100" dirty="0">
                <a:effectLst/>
                <a:latin typeface=""/>
                <a:ea typeface="Aptos" panose="020B0004020202020204" pitchFamily="34" charset="0"/>
              </a:rPr>
              <a:t>Africa Medical and </a:t>
            </a:r>
            <a:r>
              <a:rPr lang="en-US" sz="1100" dirty="0" err="1">
                <a:effectLst/>
                <a:latin typeface=""/>
                <a:ea typeface="Aptos" panose="020B0004020202020204" pitchFamily="34" charset="0"/>
              </a:rPr>
              <a:t>Behavioural</a:t>
            </a:r>
            <a:r>
              <a:rPr lang="en-US" sz="1100" dirty="0">
                <a:effectLst/>
                <a:latin typeface=""/>
                <a:ea typeface="Aptos" panose="020B0004020202020204" pitchFamily="34" charset="0"/>
              </a:rPr>
              <a:t> Sciences Organization (AMBSO)</a:t>
            </a:r>
          </a:p>
          <a:p>
            <a:pPr algn="l"/>
            <a:r>
              <a:rPr lang="en-US" sz="1100" dirty="0">
                <a:latin typeface=""/>
              </a:rPr>
              <a:t>Funded by Swedish Research Council</a:t>
            </a:r>
          </a:p>
        </p:txBody>
      </p:sp>
      <p:pic>
        <p:nvPicPr>
          <p:cNvPr id="5" name="Picture 4" descr="A black and blue logo&#10;&#10;AI-generated content may be incorrect.">
            <a:extLst>
              <a:ext uri="{FF2B5EF4-FFF2-40B4-BE49-F238E27FC236}">
                <a16:creationId xmlns:a16="http://schemas.microsoft.com/office/drawing/2014/main" id="{506C5B3F-9B10-3A40-B3F3-34891206A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2626" y="5735637"/>
            <a:ext cx="2076791" cy="9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170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77114CD-A84D-214C-F6DA-06AB43B86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2" y="248038"/>
            <a:ext cx="10174234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Results: school dropout during COVID-19</a:t>
            </a:r>
          </a:p>
        </p:txBody>
      </p:sp>
      <p:pic>
        <p:nvPicPr>
          <p:cNvPr id="9" name="Content Placeholder 8" descr="A table with numbers and a number of children&#10;&#10;AI-generated content may be incorrect.">
            <a:extLst>
              <a:ext uri="{FF2B5EF4-FFF2-40B4-BE49-F238E27FC236}">
                <a16:creationId xmlns:a16="http://schemas.microsoft.com/office/drawing/2014/main" id="{1FCA00EE-C259-FEB0-6E61-E3045B7D72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11804" y="2233958"/>
            <a:ext cx="10568392" cy="3487568"/>
          </a:xfrm>
          <a:prstGeom prst="rect">
            <a:avLst/>
          </a:prstGeom>
        </p:spPr>
      </p:pic>
      <p:pic>
        <p:nvPicPr>
          <p:cNvPr id="4" name="Picture 3" descr="A black and blue logo&#10;&#10;AI-generated content may be incorrect.">
            <a:extLst>
              <a:ext uri="{FF2B5EF4-FFF2-40B4-BE49-F238E27FC236}">
                <a16:creationId xmlns:a16="http://schemas.microsoft.com/office/drawing/2014/main" id="{351A5BA7-48CA-36D1-8BD1-1752FF3449A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0970" y="5904082"/>
            <a:ext cx="1730795" cy="771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75888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AB00E94-9A22-3689-BD79-397ADF78482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B2D0717C-0E2C-A53A-9AE1-B947AE3B6E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501754E-40B0-0B1E-9FA3-8BE7D285AC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0D2D553-FC1C-FF03-3EEC-AE6BB24B19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F9C00F1-9D06-A984-DBE6-BA37FE4190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DFEB2A5-E962-E85D-9950-CDA34FB9A8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2" y="248038"/>
            <a:ext cx="8641995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Estimating national economic costs</a:t>
            </a:r>
          </a:p>
        </p:txBody>
      </p:sp>
      <p:pic>
        <p:nvPicPr>
          <p:cNvPr id="4" name="Picture 3" descr="A black and blue logo&#10;&#10;AI-generated content may be incorrect.">
            <a:extLst>
              <a:ext uri="{FF2B5EF4-FFF2-40B4-BE49-F238E27FC236}">
                <a16:creationId xmlns:a16="http://schemas.microsoft.com/office/drawing/2014/main" id="{3DCD2A52-986A-06D4-1603-A331910D05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2626" y="5735637"/>
            <a:ext cx="2076791" cy="925562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24943BE-222A-F176-1432-014C04F145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8" y="2039910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000000"/>
                </a:solidFill>
                <a:effectLst/>
                <a:latin typeface=""/>
                <a:ea typeface="Aptos" panose="020B0004020202020204" pitchFamily="34" charset="0"/>
              </a:rPr>
              <a:t>Population data from the Ugandan Census 2024 and prevalence estimates from this study were used to estimate the national number of UIPs among adolescent girls for each round</a:t>
            </a:r>
          </a:p>
          <a:p>
            <a:pPr lvl="1"/>
            <a:r>
              <a:rPr lang="en-US" sz="2000" dirty="0">
                <a:solidFill>
                  <a:srgbClr val="000000"/>
                </a:solidFill>
                <a:latin typeface=""/>
                <a:ea typeface="Aptos" panose="020B0004020202020204" pitchFamily="34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effectLst/>
                <a:latin typeface=""/>
                <a:ea typeface="Aptos" panose="020B0004020202020204" pitchFamily="34" charset="0"/>
              </a:rPr>
              <a:t>djusted for an annual population growth rate of 2.9%</a:t>
            </a:r>
          </a:p>
          <a:p>
            <a:pPr lvl="1"/>
            <a:endParaRPr lang="en-US" sz="2000" dirty="0">
              <a:solidFill>
                <a:srgbClr val="000000"/>
              </a:solidFill>
              <a:effectLst/>
              <a:latin typeface=""/>
              <a:ea typeface="Aptos" panose="020B0004020202020204" pitchFamily="34" charset="0"/>
            </a:endParaRP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"/>
                <a:ea typeface="Aptos" panose="020B0004020202020204" pitchFamily="34" charset="0"/>
              </a:rPr>
              <a:t>The estimated numbers of UIPs and associated school dropouts were applied into the costing framework to analyze the societal economic costs of UIP during three different phases of the pandemic</a:t>
            </a:r>
            <a:r>
              <a:rPr lang="en-US" sz="2000" dirty="0">
                <a:effectLst/>
                <a:latin typeface=""/>
              </a:rPr>
              <a:t> </a:t>
            </a:r>
            <a:endParaRPr lang="en-US" sz="2000" dirty="0"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13801111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C3BB58F-5E65-55B9-28ED-E0C677509E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77886193-3039-4B39-9712-DB35AE9167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A71A08B-A158-B562-BCAC-2D5BBFDE05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22CAB1C-D510-4869-A24C-1563AEA21F8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9275C7-1999-45E2-F9D8-D5D9AE53583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331AB8-DA6A-D0C0-9271-05E4A8495D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1" y="248038"/>
            <a:ext cx="11017007" cy="1159200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Results: estimated </a:t>
            </a:r>
            <a:r>
              <a:rPr lang="en-US" sz="4000" dirty="0">
                <a:solidFill>
                  <a:srgbClr val="FFFFFF"/>
                </a:solidFill>
              </a:rPr>
              <a:t>national economic cost of UIPs among school-aged girls during COVID-19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Picture 3" descr="A black and blue logo&#10;&#10;AI-generated content may be incorrect.">
            <a:extLst>
              <a:ext uri="{FF2B5EF4-FFF2-40B4-BE49-F238E27FC236}">
                <a16:creationId xmlns:a16="http://schemas.microsoft.com/office/drawing/2014/main" id="{0DC0B20E-4CFF-4C96-0D72-E9904BB0F17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0970" y="5904082"/>
            <a:ext cx="1730795" cy="771362"/>
          </a:xfrm>
          <a:prstGeom prst="rect">
            <a:avLst/>
          </a:prstGeom>
        </p:spPr>
      </p:pic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257A97C-33C8-B31D-A6EA-ED45043C068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0892814"/>
              </p:ext>
            </p:extLst>
          </p:nvPr>
        </p:nvGraphicFramePr>
        <p:xfrm>
          <a:off x="1242646" y="2909432"/>
          <a:ext cx="9425354" cy="234461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97048">
                  <a:extLst>
                    <a:ext uri="{9D8B030D-6E8A-4147-A177-3AD203B41FA5}">
                      <a16:colId xmlns:a16="http://schemas.microsoft.com/office/drawing/2014/main" val="4118257133"/>
                    </a:ext>
                  </a:extLst>
                </a:gridCol>
                <a:gridCol w="2027036">
                  <a:extLst>
                    <a:ext uri="{9D8B030D-6E8A-4147-A177-3AD203B41FA5}">
                      <a16:colId xmlns:a16="http://schemas.microsoft.com/office/drawing/2014/main" val="2080125588"/>
                    </a:ext>
                  </a:extLst>
                </a:gridCol>
                <a:gridCol w="3136210">
                  <a:extLst>
                    <a:ext uri="{9D8B030D-6E8A-4147-A177-3AD203B41FA5}">
                      <a16:colId xmlns:a16="http://schemas.microsoft.com/office/drawing/2014/main" val="133831117"/>
                    </a:ext>
                  </a:extLst>
                </a:gridCol>
                <a:gridCol w="2465060">
                  <a:extLst>
                    <a:ext uri="{9D8B030D-6E8A-4147-A177-3AD203B41FA5}">
                      <a16:colId xmlns:a16="http://schemas.microsoft.com/office/drawing/2014/main" val="1700376776"/>
                    </a:ext>
                  </a:extLst>
                </a:gridCol>
              </a:tblGrid>
              <a:tr h="1192217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400" kern="100" dirty="0">
                          <a:effectLst/>
                          <a:latin typeface=""/>
                        </a:rPr>
                        <a:t> </a:t>
                      </a:r>
                      <a:endParaRPr lang="en-US" sz="1400" kern="100" dirty="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</a:pPr>
                      <a:r>
                        <a:rPr lang="en-US" sz="1400" kern="100" dirty="0">
                          <a:effectLst/>
                          <a:latin typeface=""/>
                        </a:rPr>
                        <a:t>Average societal cost</a:t>
                      </a:r>
                      <a:endParaRPr lang="en-US" sz="1400" kern="100" dirty="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</a:pPr>
                      <a:r>
                        <a:rPr lang="en-US" sz="1400" kern="100" dirty="0">
                          <a:effectLst/>
                          <a:latin typeface=""/>
                        </a:rPr>
                        <a:t>Cost range (min-max)</a:t>
                      </a:r>
                      <a:endParaRPr lang="en-US" sz="1400" kern="100" dirty="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</a:pPr>
                      <a:r>
                        <a:rPr lang="en-US" sz="1400" kern="100" dirty="0">
                          <a:effectLst/>
                          <a:latin typeface=""/>
                        </a:rPr>
                        <a:t>Average incremental cost as compared to previous round</a:t>
                      </a:r>
                      <a:endParaRPr lang="en-US" sz="1400" kern="100" dirty="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24192898"/>
                  </a:ext>
                </a:extLst>
              </a:tr>
              <a:tr h="3841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400" kern="100">
                          <a:effectLst/>
                          <a:latin typeface=""/>
                        </a:rPr>
                        <a:t>Round 2</a:t>
                      </a:r>
                      <a:endParaRPr lang="en-US" sz="1400" kern="10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</a:pPr>
                      <a:r>
                        <a:rPr lang="en-US" sz="1400" kern="100" dirty="0">
                          <a:effectLst/>
                          <a:latin typeface=""/>
                        </a:rPr>
                        <a:t>686,417,738</a:t>
                      </a:r>
                      <a:endParaRPr lang="en-US" sz="1400" kern="100" dirty="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</a:pPr>
                      <a:r>
                        <a:rPr lang="en-US" sz="1400" kern="100" dirty="0">
                          <a:effectLst/>
                          <a:latin typeface=""/>
                        </a:rPr>
                        <a:t>365,610,438 – 1,186,619,559</a:t>
                      </a:r>
                      <a:endParaRPr lang="en-US" sz="1400" kern="100" dirty="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</a:pPr>
                      <a:r>
                        <a:rPr lang="en-US" sz="1400" kern="100">
                          <a:effectLst/>
                          <a:latin typeface=""/>
                        </a:rPr>
                        <a:t> </a:t>
                      </a:r>
                      <a:endParaRPr lang="en-US" sz="1400" kern="10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6388505"/>
                  </a:ext>
                </a:extLst>
              </a:tr>
              <a:tr h="3841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400" kern="100">
                          <a:effectLst/>
                          <a:latin typeface=""/>
                        </a:rPr>
                        <a:t>Round 3</a:t>
                      </a:r>
                      <a:endParaRPr lang="en-US" sz="1400" kern="10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</a:pPr>
                      <a:r>
                        <a:rPr lang="en-US" sz="1400" kern="100" dirty="0">
                          <a:effectLst/>
                          <a:latin typeface=""/>
                        </a:rPr>
                        <a:t>952,639,550</a:t>
                      </a:r>
                      <a:endParaRPr lang="en-US" sz="1400" kern="100" dirty="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</a:pPr>
                      <a:r>
                        <a:rPr lang="en-US" sz="1400" kern="100" dirty="0">
                          <a:effectLst/>
                          <a:latin typeface=""/>
                        </a:rPr>
                        <a:t>517,820,252 – 1,518,839,086</a:t>
                      </a:r>
                      <a:endParaRPr lang="en-US" sz="1400" kern="100" dirty="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</a:pPr>
                      <a:r>
                        <a:rPr lang="en-US" sz="1400" kern="100" dirty="0">
                          <a:effectLst/>
                          <a:latin typeface=""/>
                        </a:rPr>
                        <a:t>+266,221,812</a:t>
                      </a:r>
                      <a:endParaRPr lang="en-US" sz="1400" kern="100" dirty="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26332952"/>
                  </a:ext>
                </a:extLst>
              </a:tr>
              <a:tr h="38413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</a:pPr>
                      <a:r>
                        <a:rPr lang="en-US" sz="1400" kern="100" dirty="0">
                          <a:effectLst/>
                          <a:latin typeface=""/>
                        </a:rPr>
                        <a:t>Round 4</a:t>
                      </a:r>
                      <a:endParaRPr lang="en-US" sz="1400" kern="100" dirty="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</a:pPr>
                      <a:r>
                        <a:rPr lang="en-US" sz="1400" kern="100" dirty="0">
                          <a:effectLst/>
                          <a:latin typeface=""/>
                        </a:rPr>
                        <a:t>1,177,094,535</a:t>
                      </a:r>
                      <a:endParaRPr lang="en-US" sz="1400" kern="100" dirty="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</a:pPr>
                      <a:r>
                        <a:rPr lang="en-US" sz="1400" kern="100" dirty="0">
                          <a:effectLst/>
                          <a:latin typeface=""/>
                        </a:rPr>
                        <a:t>660,276,882 – 1,842,218,448</a:t>
                      </a:r>
                      <a:endParaRPr lang="en-US" sz="1400" kern="100" dirty="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</a:pPr>
                      <a:r>
                        <a:rPr lang="en-US" sz="1400" kern="100" dirty="0">
                          <a:effectLst/>
                          <a:latin typeface=""/>
                        </a:rPr>
                        <a:t>+224,454,985 </a:t>
                      </a:r>
                      <a:endParaRPr lang="en-US" sz="1400" kern="100" dirty="0">
                        <a:effectLst/>
                        <a:latin typeface="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2770663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344C3AAE-E5F2-8DD6-1606-B465EFACD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60584" y="2377393"/>
            <a:ext cx="942535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Table 4. Estimated national annual societal economic cost of unintended pregnancies among girls aged 13-19 in Uganda ($US2022)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772CE53-B949-B08C-F0D8-C884A330DDCF}"/>
              </a:ext>
            </a:extLst>
          </p:cNvPr>
          <p:cNvSpPr txBox="1"/>
          <p:nvPr/>
        </p:nvSpPr>
        <p:spPr>
          <a:xfrm>
            <a:off x="422030" y="5871358"/>
            <a:ext cx="69869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Estimated annual cost = 1.5-2.6% of the annual GDP in Uganda</a:t>
            </a:r>
          </a:p>
        </p:txBody>
      </p:sp>
    </p:spTree>
    <p:extLst>
      <p:ext uri="{BB962C8B-B14F-4D97-AF65-F5344CB8AC3E}">
        <p14:creationId xmlns:p14="http://schemas.microsoft.com/office/powerpoint/2010/main" val="3939152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41FF8CB-A6A9-D847-1281-1F5C78281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CE6B76-7CF7-9CFD-BA17-33EA9B7441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 dirty="0"/>
              <a:t>Inability to tell whether school dropout was because of UIP of for other reasons</a:t>
            </a:r>
          </a:p>
          <a:p>
            <a:r>
              <a:rPr lang="en-US" sz="2000" dirty="0"/>
              <a:t>School dropout assessed only on R3 -&gt; small sample &amp; reduced statistical power</a:t>
            </a:r>
          </a:p>
          <a:p>
            <a:r>
              <a:rPr lang="en-US" sz="2000" dirty="0"/>
              <a:t>Costing using secondary sources</a:t>
            </a:r>
          </a:p>
          <a:p>
            <a:r>
              <a:rPr lang="en-US" sz="2000" dirty="0"/>
              <a:t>Reliance on wages as proxies of productivity</a:t>
            </a:r>
          </a:p>
          <a:p>
            <a:r>
              <a:rPr lang="en-US" sz="2000" dirty="0"/>
              <a:t>Cost framework is sensitive to the parameters used</a:t>
            </a:r>
          </a:p>
          <a:p>
            <a:r>
              <a:rPr lang="en-US" sz="2000" dirty="0"/>
              <a:t>Wide wage ranges used for productivity estimations are reflected in very wide ranges for cost estimates – average estimates are only indicative</a:t>
            </a:r>
          </a:p>
        </p:txBody>
      </p:sp>
      <p:pic>
        <p:nvPicPr>
          <p:cNvPr id="4" name="Picture 3" descr="A black and blue logo&#10;&#10;AI-generated content may be incorrect.">
            <a:extLst>
              <a:ext uri="{FF2B5EF4-FFF2-40B4-BE49-F238E27FC236}">
                <a16:creationId xmlns:a16="http://schemas.microsoft.com/office/drawing/2014/main" id="{9D64B194-8D46-05A1-0973-0BF66169FF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2626" y="5735637"/>
            <a:ext cx="2076791" cy="9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8050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62FCC7-23A0-1A5E-0F16-DD67399440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>
                <a:solidFill>
                  <a:srgbClr val="FFFFFF"/>
                </a:solidFill>
              </a:rPr>
              <a:t>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F1F996-DDB0-2790-1EC1-177C0AB3E6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 dirty="0"/>
              <a:t>Suggesting a novel and a more comprehensive approach to estimating costs of UIP – combining short-term costs of pregnancy management with long-term costs related to school dropout and maternal mortality</a:t>
            </a:r>
          </a:p>
          <a:p>
            <a:r>
              <a:rPr lang="en-US" sz="2000" dirty="0"/>
              <a:t>Quantifying the socioeconomic consequences of COVID-19 pandemic policies</a:t>
            </a:r>
          </a:p>
          <a:p>
            <a:r>
              <a:rPr lang="en-US" sz="2000" dirty="0"/>
              <a:t>Emphasizing the macroeconomic significance of UIP and school dropout</a:t>
            </a:r>
          </a:p>
          <a:p>
            <a:r>
              <a:rPr lang="en-US" sz="2000" dirty="0"/>
              <a:t>Quantifying UIP for girls aged 13-15 – often data on pregnancies limited to 15 and older</a:t>
            </a:r>
          </a:p>
        </p:txBody>
      </p:sp>
      <p:pic>
        <p:nvPicPr>
          <p:cNvPr id="4" name="Picture 3" descr="A black and blue logo&#10;&#10;AI-generated content may be incorrect.">
            <a:extLst>
              <a:ext uri="{FF2B5EF4-FFF2-40B4-BE49-F238E27FC236}">
                <a16:creationId xmlns:a16="http://schemas.microsoft.com/office/drawing/2014/main" id="{5E63AEC7-1A8A-D598-9B55-F99CE088FF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5986" y="5937685"/>
            <a:ext cx="1623431" cy="723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06200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F95541E-8C13-89C9-5968-F51BC7ECB99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4" name="Rectangle 13">
            <a:extLst>
              <a:ext uri="{FF2B5EF4-FFF2-40B4-BE49-F238E27FC236}">
                <a16:creationId xmlns:a16="http://schemas.microsoft.com/office/drawing/2014/main" id="{1E1F654A-7062-78D9-8AA7-E3D5642C7C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A63234C-7451-F3E6-4063-A7E37BCC32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738B0F2-2FB1-6FF1-7946-2FEB6F3E58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88D6116-383E-3F4C-391E-0019A31F5A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438F68-400A-94D9-BB30-EE30478CA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1" y="248038"/>
            <a:ext cx="11017007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Implications</a:t>
            </a:r>
          </a:p>
        </p:txBody>
      </p:sp>
      <p:pic>
        <p:nvPicPr>
          <p:cNvPr id="4" name="Picture 3" descr="A black and blue logo&#10;&#10;AI-generated content may be incorrect.">
            <a:extLst>
              <a:ext uri="{FF2B5EF4-FFF2-40B4-BE49-F238E27FC236}">
                <a16:creationId xmlns:a16="http://schemas.microsoft.com/office/drawing/2014/main" id="{F931C573-4B7A-C31A-11DF-415ACA26516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0970" y="5904082"/>
            <a:ext cx="1730795" cy="771362"/>
          </a:xfrm>
          <a:prstGeom prst="rect">
            <a:avLst/>
          </a:prstGeom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0B5CB9B-FDCE-2686-C5A8-B59402F81A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9711" y="2258624"/>
            <a:ext cx="10515600" cy="4351338"/>
          </a:xfrm>
        </p:spPr>
        <p:txBody>
          <a:bodyPr>
            <a:normAutofit/>
          </a:bodyPr>
          <a:lstStyle/>
          <a:p>
            <a:r>
              <a:rPr lang="en-US" sz="2000" dirty="0">
                <a:latin typeface=""/>
              </a:rPr>
              <a:t>Our findings suggest an increasing trend in UIPs for school-aged girls that could be attributed to COVID-19 school closures</a:t>
            </a:r>
          </a:p>
          <a:p>
            <a:r>
              <a:rPr lang="en-US" sz="2000" dirty="0">
                <a:latin typeface=""/>
              </a:rPr>
              <a:t>In addition to risking girls’ health and rights, UIPs have a distinct socioeconomic impact for school-aged girls</a:t>
            </a:r>
          </a:p>
          <a:p>
            <a:pPr lvl="1"/>
            <a:r>
              <a:rPr lang="en-US" sz="2000" dirty="0">
                <a:latin typeface=""/>
              </a:rPr>
              <a:t>Early school dropout has negative impacts on future opportunities and economic survival</a:t>
            </a:r>
          </a:p>
          <a:p>
            <a:r>
              <a:rPr lang="en-US" sz="2000" dirty="0">
                <a:latin typeface=""/>
              </a:rPr>
              <a:t>UIPs and related early school dropout and maternal mortality incur significant societal economic costs for Uganda, hindering the country’s national development</a:t>
            </a:r>
          </a:p>
          <a:p>
            <a:r>
              <a:rPr lang="en-US" sz="2000" dirty="0">
                <a:solidFill>
                  <a:srgbClr val="000000"/>
                </a:solidFill>
                <a:effectLst/>
                <a:latin typeface=""/>
                <a:ea typeface="Aptos" panose="020B0004020202020204" pitchFamily="34" charset="0"/>
              </a:rPr>
              <a:t>Future pandemic responses should include measures to prevent UIPs, keep girls in school, safeguard girls and their families from adverse socioeconomic impacts, and avoid long-term societal costs</a:t>
            </a:r>
            <a:endParaRPr lang="en-US" sz="2000" dirty="0">
              <a:latin typeface=""/>
            </a:endParaRPr>
          </a:p>
        </p:txBody>
      </p:sp>
    </p:spTree>
    <p:extLst>
      <p:ext uri="{BB962C8B-B14F-4D97-AF65-F5344CB8AC3E}">
        <p14:creationId xmlns:p14="http://schemas.microsoft.com/office/powerpoint/2010/main" val="23945175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9A7F6E-C406-551C-5348-49C7964D3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>
                <a:solidFill>
                  <a:srgbClr val="FFFFFF"/>
                </a:solidFill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AE8640-7A63-9F13-5F20-9A8C1527A1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351" y="1891970"/>
            <a:ext cx="11346206" cy="4671492"/>
          </a:xfrm>
        </p:spPr>
        <p:txBody>
          <a:bodyPr anchor="ctr">
            <a:normAutofit/>
          </a:bodyPr>
          <a:lstStyle/>
          <a:p>
            <a:pPr marL="0" marR="0" indent="0">
              <a:buNone/>
            </a:pPr>
            <a:r>
              <a:rPr lang="en-US" sz="1400" kern="1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Babigumira</a:t>
            </a:r>
            <a:r>
              <a:rPr lang="en-US" sz="1400" kern="1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JB, </a:t>
            </a:r>
            <a:r>
              <a:rPr lang="en-US" sz="1400" kern="1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Stergachis</a:t>
            </a:r>
            <a:r>
              <a:rPr lang="en-US" sz="1400" kern="1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A, Veenstra DL, Gardner JS, </a:t>
            </a:r>
            <a:r>
              <a:rPr lang="en-US" sz="1400" kern="1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Ngonzi</a:t>
            </a:r>
            <a:r>
              <a:rPr lang="en-US" sz="1400" kern="1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J, Mukasa-</a:t>
            </a:r>
            <a:r>
              <a:rPr lang="en-US" sz="1400" kern="1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Kivunike</a:t>
            </a:r>
            <a:r>
              <a:rPr lang="en-US" sz="1400" kern="1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P, et al. Potential cost-effectiveness of universal access to modern contraceptives in Uganda. </a:t>
            </a:r>
            <a:r>
              <a:rPr lang="en-US" sz="1400" kern="1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PLoS</a:t>
            </a:r>
            <a:r>
              <a:rPr lang="en-US" sz="1400" kern="1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One. 2012;7(2):e30735.</a:t>
            </a:r>
          </a:p>
          <a:p>
            <a:pPr marL="0" marR="0" indent="0">
              <a:buNone/>
            </a:pPr>
            <a:r>
              <a:rPr lang="en-US" sz="1400" kern="1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Babigumira</a:t>
            </a:r>
            <a:r>
              <a:rPr lang="en-US" sz="1400" kern="1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JB, </a:t>
            </a:r>
            <a:r>
              <a:rPr lang="en-US" sz="1400" kern="1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Stergachis</a:t>
            </a:r>
            <a:r>
              <a:rPr lang="en-US" sz="1400" kern="1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A, Veenstra DL, Gardner JS, </a:t>
            </a:r>
            <a:r>
              <a:rPr lang="en-US" sz="1400" kern="1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Ngonzi</a:t>
            </a:r>
            <a:r>
              <a:rPr lang="en-US" sz="1400" kern="1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J, Mukasa-</a:t>
            </a:r>
            <a:r>
              <a:rPr lang="en-US" sz="1400" kern="1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Kivunike</a:t>
            </a:r>
            <a:r>
              <a:rPr lang="en-US" sz="1400" kern="1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P, et al. Estimating the costs of induced abortion in Uganda: a model-based analysis. BMC Public Health. 2011;11:904.</a:t>
            </a:r>
          </a:p>
          <a:p>
            <a:pPr marL="0" marR="0" indent="0">
              <a:buNone/>
            </a:pPr>
            <a:r>
              <a:rPr lang="en-US" sz="1400" kern="1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Chaaban</a:t>
            </a:r>
            <a:r>
              <a:rPr lang="en-US" sz="1400" kern="1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J, Cunningham W. Measuring the economic gain of investing in girls: the girl effect dividend. World Bank policy research working paper. 2011(5753).</a:t>
            </a:r>
          </a:p>
          <a:p>
            <a:pPr marL="0" marR="0" indent="0">
              <a:buNone/>
            </a:pPr>
            <a:r>
              <a:rPr lang="en-US" sz="14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Mugamba</a:t>
            </a:r>
            <a:r>
              <a:rPr lang="en-US" sz="14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S, </a:t>
            </a:r>
            <a:r>
              <a:rPr lang="en-US" sz="14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Ziegel</a:t>
            </a:r>
            <a:r>
              <a:rPr lang="en-US" sz="14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L, </a:t>
            </a:r>
            <a:r>
              <a:rPr lang="en-US" sz="14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Bulamba</a:t>
            </a:r>
            <a:r>
              <a:rPr lang="en-US" sz="14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RM, </a:t>
            </a:r>
            <a:r>
              <a:rPr lang="en-US" sz="14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Kyasanku</a:t>
            </a:r>
            <a:r>
              <a:rPr lang="en-US" sz="14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E, Johansson </a:t>
            </a:r>
            <a:r>
              <a:rPr lang="en-US" sz="14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Århem</a:t>
            </a:r>
            <a:r>
              <a:rPr lang="en-US" sz="14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K, </a:t>
            </a:r>
            <a:r>
              <a:rPr lang="en-US" sz="14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Sjöland</a:t>
            </a:r>
            <a:r>
              <a:rPr lang="en-US" sz="14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CF, et al. Cohort Profile: The Africa Medical and Behavioral Sciences Organization (AMBSO) Population Health Surveillance (APHS) in rural, semi-urban and urban Uganda. International Journal of Epidemiology. 2023;52(2):e116-e24.</a:t>
            </a:r>
            <a:r>
              <a:rPr lang="en-US" sz="1400" dirty="0">
                <a:effectLst/>
                <a:latin typeface=""/>
              </a:rPr>
              <a:t> </a:t>
            </a:r>
            <a:endParaRPr lang="en-US" sz="1400" kern="100" dirty="0">
              <a:effectLst/>
              <a:latin typeface="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sz="14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Uganda Bureau of Statistics (UBOS). National </a:t>
            </a:r>
            <a:r>
              <a:rPr lang="en-US" sz="14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Labour</a:t>
            </a:r>
            <a:r>
              <a:rPr lang="en-US" sz="14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Force Survey 2021 - Main Report. Kampala, Uganda; 2021.</a:t>
            </a:r>
            <a:r>
              <a:rPr lang="en-US" sz="1400" dirty="0">
                <a:effectLst/>
                <a:latin typeface=""/>
              </a:rPr>
              <a:t> </a:t>
            </a:r>
            <a:endParaRPr lang="en-US" sz="1400" kern="100" dirty="0">
              <a:effectLst/>
              <a:latin typeface="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indent="0">
              <a:buNone/>
            </a:pPr>
            <a:r>
              <a:rPr lang="en-US" sz="14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Uganda Bureau of Statistics. Uganda Demographic and Health Survey 2022. Kampala, Uganda: UBOS; 2023.</a:t>
            </a:r>
            <a:r>
              <a:rPr lang="en-US" sz="1400" dirty="0">
                <a:effectLst/>
                <a:latin typeface=""/>
              </a:rPr>
              <a:t> </a:t>
            </a:r>
          </a:p>
          <a:p>
            <a:pPr marL="0" marR="0" indent="0">
              <a:buNone/>
            </a:pPr>
            <a:r>
              <a:rPr lang="en-US" sz="14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Uganda Ministry of Education S, Technology and Sports,. A Study on Linkage between Pregnancy and School Dropout in Uganda. Study Report.: </a:t>
            </a:r>
            <a:r>
              <a:rPr lang="en-US" sz="14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UKaid</a:t>
            </a:r>
            <a:r>
              <a:rPr lang="en-US" sz="14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; UN Uganda; 2016.</a:t>
            </a:r>
            <a:r>
              <a:rPr lang="en-US" sz="1400" dirty="0">
                <a:effectLst/>
                <a:latin typeface=""/>
              </a:rPr>
              <a:t> </a:t>
            </a:r>
          </a:p>
          <a:p>
            <a:pPr marL="0" marR="0" indent="0">
              <a:buNone/>
            </a:pPr>
            <a:r>
              <a:rPr lang="en-US" sz="14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UNFPA Uganda, Uganda National Planning Authority. The Cost of Inaction: The Economic and Social Burden of Teenage Pregnancy in Uganda 2022 cited 5.2.2024]. Available from: </a:t>
            </a:r>
            <a:r>
              <a:rPr lang="en-US" sz="1400" u="sng" dirty="0">
                <a:solidFill>
                  <a:srgbClr val="467886"/>
                </a:solidFill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https://uganda.unfpa.org/en/publications/cost-inaction-economic-and-social-burden-teenage-pregnancy-uganda</a:t>
            </a:r>
            <a:r>
              <a:rPr lang="en-US" sz="14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en-US" sz="1400" dirty="0">
              <a:effectLst/>
              <a:latin typeface=""/>
            </a:endParaRPr>
          </a:p>
          <a:p>
            <a:pPr marL="0" indent="0">
              <a:buNone/>
            </a:pPr>
            <a:r>
              <a:rPr lang="en-US" sz="1400" kern="1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Yazdkhasti</a:t>
            </a:r>
            <a:r>
              <a:rPr lang="en-US" sz="1400" kern="1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M, </a:t>
            </a:r>
            <a:r>
              <a:rPr lang="en-US" sz="1400" kern="1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Pourreza</a:t>
            </a:r>
            <a:r>
              <a:rPr lang="en-US" sz="1400" kern="1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A, </a:t>
            </a:r>
            <a:r>
              <a:rPr lang="en-US" sz="1400" kern="100" dirty="0" err="1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Pirak</a:t>
            </a:r>
            <a:r>
              <a:rPr lang="en-US" sz="1400" kern="100" dirty="0">
                <a:effectLst/>
                <a:latin typeface=""/>
                <a:ea typeface="Aptos" panose="020B0004020202020204" pitchFamily="34" charset="0"/>
                <a:cs typeface="Times New Roman" panose="02020603050405020304" pitchFamily="18" charset="0"/>
              </a:rPr>
              <a:t> A, Abdi F. Unintended Pregnancy and Its Adverse Social and Economic Consequences on Health System: A Narrative Review Article. Iranian Journal of Public Health. 2015;44(1):12-21.</a:t>
            </a:r>
          </a:p>
        </p:txBody>
      </p:sp>
    </p:spTree>
    <p:extLst>
      <p:ext uri="{BB962C8B-B14F-4D97-AF65-F5344CB8AC3E}">
        <p14:creationId xmlns:p14="http://schemas.microsoft.com/office/powerpoint/2010/main" val="33779924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8C790BE2-4E4F-4AAF-81A2-4A6F4885EB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8B54C3-B57B-472A-B96E-1FCB67093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12191999" cy="6858000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rgbClr val="000000"/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DB3C429-F8DA-49B9-AF84-21996FCF7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-4"/>
            <a:ext cx="12192000" cy="6402581"/>
          </a:xfrm>
          <a:prstGeom prst="rect">
            <a:avLst/>
          </a:prstGeom>
          <a:gradFill>
            <a:gsLst>
              <a:gs pos="1000">
                <a:schemeClr val="accent1">
                  <a:lumMod val="75000"/>
                  <a:alpha val="59000"/>
                </a:schemeClr>
              </a:gs>
              <a:gs pos="100000">
                <a:srgbClr val="000000"/>
              </a:gs>
            </a:gsLst>
            <a:lin ang="15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12088DD-B1AD-40E0-8B86-1D87A2CCD9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2663054" y="-2653923"/>
            <a:ext cx="6858001" cy="12165846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rgbClr val="000000">
                  <a:alpha val="28000"/>
                </a:srgb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C4C9F2B0-1044-46EB-8AEB-C3BFFDE6C2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094763" y="0"/>
            <a:ext cx="6096001" cy="6858000"/>
          </a:xfrm>
          <a:prstGeom prst="rect">
            <a:avLst/>
          </a:prstGeom>
          <a:gradFill>
            <a:gsLst>
              <a:gs pos="13000">
                <a:schemeClr val="accent1">
                  <a:lumMod val="50000"/>
                  <a:alpha val="0"/>
                </a:schemeClr>
              </a:gs>
              <a:gs pos="99000">
                <a:schemeClr val="accent1">
                  <a:lumMod val="75000"/>
                  <a:alpha val="50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C395952-4E26-45A2-8756-2ADFD6E53C6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4" y="-3"/>
            <a:ext cx="12182871" cy="6871922"/>
          </a:xfrm>
          <a:prstGeom prst="rect">
            <a:avLst/>
          </a:prstGeom>
          <a:gradFill>
            <a:gsLst>
              <a:gs pos="13000">
                <a:srgbClr val="000000">
                  <a:alpha val="35000"/>
                </a:srgbClr>
              </a:gs>
              <a:gs pos="99000">
                <a:schemeClr val="accent1">
                  <a:lumMod val="75000"/>
                  <a:alpha val="0"/>
                </a:schemeClr>
              </a:gs>
            </a:gsLst>
            <a:lin ang="4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4734BADF-9461-4621-B112-2D7BABEA7D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7713" y="4049"/>
            <a:ext cx="10216576" cy="4729040"/>
          </a:xfrm>
          <a:custGeom>
            <a:avLst/>
            <a:gdLst>
              <a:gd name="connsiteX0" fmla="*/ 0 w 10216576"/>
              <a:gd name="connsiteY0" fmla="*/ 0 h 4729040"/>
              <a:gd name="connsiteX1" fmla="*/ 10216576 w 10216576"/>
              <a:gd name="connsiteY1" fmla="*/ 0 h 4729040"/>
              <a:gd name="connsiteX2" fmla="*/ 10210268 w 10216576"/>
              <a:gd name="connsiteY2" fmla="*/ 124944 h 4729040"/>
              <a:gd name="connsiteX3" fmla="*/ 5108288 w 10216576"/>
              <a:gd name="connsiteY3" fmla="*/ 4729040 h 4729040"/>
              <a:gd name="connsiteX4" fmla="*/ 6309 w 10216576"/>
              <a:gd name="connsiteY4" fmla="*/ 124944 h 47290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216576" h="4729040">
                <a:moveTo>
                  <a:pt x="0" y="0"/>
                </a:moveTo>
                <a:lnTo>
                  <a:pt x="10216576" y="0"/>
                </a:lnTo>
                <a:lnTo>
                  <a:pt x="10210268" y="124944"/>
                </a:lnTo>
                <a:cubicBezTo>
                  <a:pt x="9947637" y="2710997"/>
                  <a:pt x="7763635" y="4729040"/>
                  <a:pt x="5108288" y="4729040"/>
                </a:cubicBezTo>
                <a:cubicBezTo>
                  <a:pt x="2452942" y="4729040"/>
                  <a:pt x="268937" y="2710997"/>
                  <a:pt x="6309" y="124944"/>
                </a:cubicBezTo>
                <a:close/>
              </a:path>
            </a:pathLst>
          </a:custGeom>
          <a:gradFill>
            <a:gsLst>
              <a:gs pos="7000">
                <a:schemeClr val="accent1">
                  <a:lumMod val="50000"/>
                  <a:alpha val="4000"/>
                </a:schemeClr>
              </a:gs>
              <a:gs pos="99000">
                <a:schemeClr val="accent1">
                  <a:alpha val="24000"/>
                </a:schemeClr>
              </a:gs>
            </a:gsLst>
            <a:lin ang="10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E4AABF-424C-221C-5FD6-4AAB132B6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17574" y="2236138"/>
            <a:ext cx="8147713" cy="3081242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Thank you for your attention!</a:t>
            </a:r>
            <a:b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Kiitos! </a:t>
            </a:r>
            <a:b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Tack!</a:t>
            </a:r>
            <a:b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b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Questions? </a:t>
            </a:r>
          </a:p>
        </p:txBody>
      </p:sp>
    </p:spTree>
    <p:extLst>
      <p:ext uri="{BB962C8B-B14F-4D97-AF65-F5344CB8AC3E}">
        <p14:creationId xmlns:p14="http://schemas.microsoft.com/office/powerpoint/2010/main" val="15142406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9E0F695-7E73-89F8-EFA6-F6E8448CB2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ABD81C-5F8F-C47A-79E2-D1AA49883F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825FDED-B1A0-2F26-725A-A8A0330588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17638A7-791A-25B8-CC76-8467737B6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66A8535-BC4C-8303-AD2F-E038E45F4C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3248EA63-E0F5-A101-9C87-9916115B9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F167BF-A594-726B-760C-CA27D0937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Background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6B0D21-DCDD-25A4-CDBE-36A821CE02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270" y="1899463"/>
            <a:ext cx="11005456" cy="4343400"/>
          </a:xfrm>
        </p:spPr>
        <p:txBody>
          <a:bodyPr anchor="ctr">
            <a:noAutofit/>
          </a:bodyPr>
          <a:lstStyle/>
          <a:p>
            <a:r>
              <a:rPr lang="en-US" sz="1800" dirty="0">
                <a:latin typeface=""/>
              </a:rPr>
              <a:t>Uganda implemented one of the longest COVID-19 school closures in the world, lasting nearly two years</a:t>
            </a:r>
          </a:p>
          <a:p>
            <a:r>
              <a:rPr lang="en-US" sz="1800" dirty="0">
                <a:latin typeface=""/>
              </a:rPr>
              <a:t>Teenage pregnancy (TP) and unintended pregnancy (UIP) remain significant public health issues in Uganda with reported increases in rates during COVID-19</a:t>
            </a:r>
          </a:p>
          <a:p>
            <a:r>
              <a:rPr lang="en-US" sz="1800" dirty="0">
                <a:latin typeface=""/>
              </a:rPr>
              <a:t>UIPs impose negative health and socioeconomic impacts for girls:</a:t>
            </a:r>
          </a:p>
          <a:p>
            <a:pPr lvl="1"/>
            <a:r>
              <a:rPr lang="en-US" sz="1800" dirty="0">
                <a:latin typeface=""/>
              </a:rPr>
              <a:t>Increased risk of maternal mortality and morbidity, unsafe abortion</a:t>
            </a:r>
          </a:p>
          <a:p>
            <a:pPr lvl="1"/>
            <a:r>
              <a:rPr lang="en-US" sz="1800" dirty="0">
                <a:solidFill>
                  <a:srgbClr val="000000"/>
                </a:solidFill>
                <a:latin typeface=""/>
              </a:rPr>
              <a:t>Early s</a:t>
            </a: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"/>
              </a:rPr>
              <a:t>chool dropout is common in Uganda, and pregnancy is a major contributing factor</a:t>
            </a:r>
          </a:p>
          <a:p>
            <a:pPr lvl="1"/>
            <a:r>
              <a:rPr lang="en-US" sz="1800" dirty="0">
                <a:latin typeface=""/>
              </a:rPr>
              <a:t>Reduced future opportunities</a:t>
            </a:r>
            <a:br>
              <a:rPr lang="en-US" sz="1800" dirty="0">
                <a:latin typeface=""/>
              </a:rPr>
            </a:br>
            <a:endParaRPr lang="en-US" sz="1800" dirty="0">
              <a:latin typeface=""/>
            </a:endParaRPr>
          </a:p>
          <a:p>
            <a:r>
              <a:rPr lang="en-US" sz="1800" dirty="0">
                <a:latin typeface=""/>
              </a:rPr>
              <a:t>Data gaps</a:t>
            </a:r>
          </a:p>
          <a:p>
            <a:pPr lvl="1"/>
            <a:r>
              <a:rPr lang="en-US" sz="1800" dirty="0">
                <a:latin typeface=""/>
              </a:rPr>
              <a:t>Data is limited on prevalence of UIPs among teenagers during COVID-19</a:t>
            </a:r>
          </a:p>
          <a:p>
            <a:pPr lvl="1"/>
            <a:r>
              <a:rPr lang="en-US" sz="1800" dirty="0">
                <a:latin typeface=""/>
              </a:rPr>
              <a:t>The (gendered) socioeconomic consequences of COVID-19 policies remain unexplored</a:t>
            </a:r>
          </a:p>
          <a:p>
            <a:pPr lvl="1"/>
            <a:r>
              <a:rPr lang="en-US" sz="1800" dirty="0">
                <a:latin typeface=""/>
              </a:rPr>
              <a:t>Systematic way for estimating short- and long-term costs of UIP among school-aged girls lacking</a:t>
            </a:r>
          </a:p>
          <a:p>
            <a:pPr marL="457200" lvl="1" indent="0">
              <a:buNone/>
            </a:pPr>
            <a:endParaRPr lang="en-US" sz="1800" dirty="0">
              <a:latin typeface=""/>
            </a:endParaRPr>
          </a:p>
        </p:txBody>
      </p:sp>
      <p:pic>
        <p:nvPicPr>
          <p:cNvPr id="4" name="Picture 3" descr="A black and blue logo&#10;&#10;AI-generated content may be incorrect.">
            <a:extLst>
              <a:ext uri="{FF2B5EF4-FFF2-40B4-BE49-F238E27FC236}">
                <a16:creationId xmlns:a16="http://schemas.microsoft.com/office/drawing/2014/main" id="{388E6AB1-1575-492D-F3A4-4384DE6BBA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319657" y="5930407"/>
            <a:ext cx="1639760" cy="7307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9517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F53105-B931-475A-3633-2C9EF34324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Objective: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00C45-78D6-ECA5-CF3D-6402F5947F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7" y="586855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 dirty="0"/>
              <a:t>Estimate the societal economic costs of UIPs among school-aged girls in Uganda during COVID-19</a:t>
            </a:r>
          </a:p>
          <a:p>
            <a:endParaRPr lang="en-US" sz="2000" dirty="0"/>
          </a:p>
          <a:p>
            <a:r>
              <a:rPr lang="en-US" sz="2000" dirty="0"/>
              <a:t>Aims:</a:t>
            </a:r>
          </a:p>
          <a:p>
            <a:pPr lvl="1"/>
            <a:r>
              <a:rPr lang="en-US" sz="2000" dirty="0"/>
              <a:t>Estimate the prevalence of UIP and school dropout among school-aged girls during COVID-19</a:t>
            </a:r>
          </a:p>
          <a:p>
            <a:pPr lvl="1"/>
            <a:r>
              <a:rPr lang="en-US" sz="2000" dirty="0"/>
              <a:t>Estimate the societal economic cost of UIPs among school-aged girls in Uganda and the incremental cost of the potentially increased UIP prevalence</a:t>
            </a:r>
          </a:p>
        </p:txBody>
      </p:sp>
      <p:pic>
        <p:nvPicPr>
          <p:cNvPr id="4" name="Picture 3" descr="A black and blue logo&#10;&#10;AI-generated content may be incorrect.">
            <a:extLst>
              <a:ext uri="{FF2B5EF4-FFF2-40B4-BE49-F238E27FC236}">
                <a16:creationId xmlns:a16="http://schemas.microsoft.com/office/drawing/2014/main" id="{3F52C40E-6C15-64F2-BDB7-E650DA9E1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82626" y="5735637"/>
            <a:ext cx="2076791" cy="9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268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EE2AD96-B495-4E06-9291-B71706F728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53CF6D67-C5A8-4ADD-9E8E-1E38CA1D31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638515" y="639280"/>
            <a:ext cx="6858000" cy="5579440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6909FA0-B515-4681-B7A8-FA281D133B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393206" y="395206"/>
            <a:ext cx="6346209" cy="5576080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21C9FE86-FCC3-4A31-AA1C-C882262B7F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1528907" y="2818967"/>
            <a:ext cx="2501979" cy="5576080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D96243B-ECED-4B71-8E06-AE9A285EAD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425002" y="852793"/>
            <a:ext cx="6858001" cy="5152412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11000"/>
                </a:scheme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A09989E4-EFDC-4A90-A633-E0525FB413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818753" y="1128497"/>
            <a:ext cx="4318303" cy="4318303"/>
          </a:xfrm>
          <a:prstGeom prst="ellipse">
            <a:avLst/>
          </a:prstGeom>
          <a:gradFill>
            <a:gsLst>
              <a:gs pos="39000">
                <a:schemeClr val="accent1">
                  <a:alpha val="0"/>
                </a:schemeClr>
              </a:gs>
              <a:gs pos="100000">
                <a:schemeClr val="accent1">
                  <a:lumMod val="60000"/>
                  <a:lumOff val="40000"/>
                  <a:alpha val="15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57E4D3A-DE84-D3FB-4ACC-1649BA7738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6396" y="586855"/>
            <a:ext cx="4230100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  <a:latin typeface=""/>
              </a:rPr>
              <a:t>Study design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CC7854-F716-6296-9736-D87E6C6832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03158" y="649480"/>
            <a:ext cx="4862447" cy="5546047"/>
          </a:xfrm>
        </p:spPr>
        <p:txBody>
          <a:bodyPr anchor="ctr">
            <a:normAutofit/>
          </a:bodyPr>
          <a:lstStyle/>
          <a:p>
            <a:r>
              <a:rPr lang="en-US" sz="2000" dirty="0">
                <a:latin typeface=""/>
              </a:rPr>
              <a:t>Cross-sectional study using three rounds of population-based household survey data to estimate prevalences of UIP and school dropout during COVID-19</a:t>
            </a:r>
          </a:p>
          <a:p>
            <a:endParaRPr lang="en-US" sz="2000" dirty="0">
              <a:latin typeface=""/>
            </a:endParaRPr>
          </a:p>
          <a:p>
            <a:r>
              <a:rPr lang="en-US" sz="2000" dirty="0">
                <a:latin typeface=""/>
              </a:rPr>
              <a:t>Secondary cost-of-illness study; development and application of a costing framework</a:t>
            </a:r>
            <a:endParaRPr lang="en-US" sz="2000" dirty="0">
              <a:highlight>
                <a:srgbClr val="FFFF00"/>
              </a:highlight>
              <a:latin typeface=""/>
            </a:endParaRPr>
          </a:p>
        </p:txBody>
      </p:sp>
      <p:pic>
        <p:nvPicPr>
          <p:cNvPr id="4" name="Picture 3" descr="A black and blue logo&#10;&#10;AI-generated content may be incorrect.">
            <a:extLst>
              <a:ext uri="{FF2B5EF4-FFF2-40B4-BE49-F238E27FC236}">
                <a16:creationId xmlns:a16="http://schemas.microsoft.com/office/drawing/2014/main" id="{6AC21563-6411-ACD7-F534-25A8DE496EE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2626" y="5735637"/>
            <a:ext cx="2076791" cy="925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81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B15B50-B2CD-5E3C-8D98-CC9B6C565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91857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Methods: Data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66C4D-78A5-589A-A3E3-B0832D5A8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882598"/>
            <a:ext cx="11054442" cy="4343400"/>
          </a:xfrm>
        </p:spPr>
        <p:txBody>
          <a:bodyPr anchor="ctr">
            <a:noAutofit/>
          </a:bodyPr>
          <a:lstStyle/>
          <a:p>
            <a:r>
              <a:rPr lang="en-US" sz="1800" dirty="0">
                <a:latin typeface=""/>
                <a:ea typeface="Aptos" panose="020B0004020202020204" pitchFamily="34" charset="0"/>
              </a:rPr>
              <a:t>T</a:t>
            </a:r>
            <a:r>
              <a:rPr lang="en-US" sz="1800" dirty="0">
                <a:effectLst/>
                <a:latin typeface=""/>
                <a:ea typeface="Aptos" panose="020B0004020202020204" pitchFamily="34" charset="0"/>
              </a:rPr>
              <a:t>hree rounds of data (2019–2023) from the Africa Medical and </a:t>
            </a:r>
            <a:r>
              <a:rPr lang="en-US" sz="1800" dirty="0" err="1">
                <a:effectLst/>
                <a:latin typeface=""/>
                <a:ea typeface="Aptos" panose="020B0004020202020204" pitchFamily="34" charset="0"/>
              </a:rPr>
              <a:t>Behavioural</a:t>
            </a:r>
            <a:r>
              <a:rPr lang="en-US" sz="1800" dirty="0">
                <a:effectLst/>
                <a:latin typeface=""/>
                <a:ea typeface="Aptos" panose="020B0004020202020204" pitchFamily="34" charset="0"/>
              </a:rPr>
              <a:t> Sciences Organization (AMBSO) Population Health Surveillance (APHS)</a:t>
            </a:r>
          </a:p>
          <a:p>
            <a:pPr lvl="1"/>
            <a:r>
              <a:rPr lang="en-US" sz="1800" dirty="0">
                <a:latin typeface=""/>
                <a:ea typeface="Aptos" panose="020B0004020202020204" pitchFamily="34" charset="0"/>
              </a:rPr>
              <a:t>Open, longitudinal, population-based cohort </a:t>
            </a:r>
            <a:r>
              <a:rPr lang="en-US" sz="1800" b="0" i="0" u="none" strike="noStrike" dirty="0">
                <a:solidFill>
                  <a:srgbClr val="1B1B1B"/>
                </a:solidFill>
                <a:effectLst/>
                <a:latin typeface=""/>
              </a:rPr>
              <a:t>including persons aged 13–80 years</a:t>
            </a:r>
            <a:endParaRPr lang="en-US" sz="1800" dirty="0">
              <a:latin typeface=""/>
              <a:ea typeface="Aptos" panose="020B0004020202020204" pitchFamily="34" charset="0"/>
            </a:endParaRPr>
          </a:p>
          <a:p>
            <a:pPr lvl="1"/>
            <a:r>
              <a:rPr lang="en-US" sz="1800" dirty="0">
                <a:latin typeface=""/>
                <a:ea typeface="Aptos" panose="020B0004020202020204" pitchFamily="34" charset="0"/>
              </a:rPr>
              <a:t>U</a:t>
            </a:r>
            <a:r>
              <a:rPr lang="en-US" sz="1800" dirty="0">
                <a:effectLst/>
                <a:latin typeface=""/>
                <a:ea typeface="Aptos" panose="020B0004020202020204" pitchFamily="34" charset="0"/>
              </a:rPr>
              <a:t>rban, semi-urban and rural communities of Wakiso and Hoima districts</a:t>
            </a:r>
          </a:p>
          <a:p>
            <a:pPr lvl="1"/>
            <a:r>
              <a:rPr lang="en-US" sz="1800" dirty="0">
                <a:effectLst/>
                <a:latin typeface=""/>
                <a:ea typeface="Aptos" panose="020B0004020202020204" pitchFamily="34" charset="0"/>
              </a:rPr>
              <a:t>R2 between 11/2019-03/2021 (during closures)</a:t>
            </a:r>
          </a:p>
          <a:p>
            <a:pPr lvl="1"/>
            <a:r>
              <a:rPr lang="en-US" sz="1800" dirty="0">
                <a:effectLst/>
                <a:latin typeface=""/>
                <a:ea typeface="Aptos" panose="020B0004020202020204" pitchFamily="34" charset="0"/>
              </a:rPr>
              <a:t>R3 between 08/2021–06/2022 (during/after closures)</a:t>
            </a:r>
          </a:p>
          <a:p>
            <a:pPr lvl="1"/>
            <a:r>
              <a:rPr lang="en-US" sz="1800" dirty="0">
                <a:effectLst/>
                <a:latin typeface=""/>
                <a:ea typeface="Aptos" panose="020B0004020202020204" pitchFamily="34" charset="0"/>
              </a:rPr>
              <a:t>R4 between 09/2022 – 07/2023 (after closures)</a:t>
            </a:r>
          </a:p>
          <a:p>
            <a:pPr lvl="1"/>
            <a:endParaRPr lang="en-US" sz="1800" dirty="0">
              <a:latin typeface=""/>
            </a:endParaRPr>
          </a:p>
          <a:p>
            <a:r>
              <a:rPr lang="en-US" sz="1800" dirty="0">
                <a:latin typeface=""/>
              </a:rPr>
              <a:t>Study participants: school-aged girls 13-19 years old (N=1325)</a:t>
            </a:r>
          </a:p>
          <a:p>
            <a:pPr lvl="1"/>
            <a:r>
              <a:rPr lang="en-US" sz="1800" dirty="0">
                <a:latin typeface=""/>
              </a:rPr>
              <a:t>‘School-age’ in Uganda commonly as 6-18 years</a:t>
            </a:r>
          </a:p>
          <a:p>
            <a:pPr lvl="1"/>
            <a:r>
              <a:rPr lang="en-US" sz="1800" dirty="0">
                <a:latin typeface=""/>
              </a:rPr>
              <a:t>To assess the potential impact of school closures, UIPs included if girl was 13-18 at the age of pregnancy but could be up to 19 years old when responding to the survey</a:t>
            </a:r>
          </a:p>
        </p:txBody>
      </p:sp>
      <p:pic>
        <p:nvPicPr>
          <p:cNvPr id="4" name="Picture 3" descr="A black and blue logo&#10;&#10;AI-generated content may be incorrect.">
            <a:extLst>
              <a:ext uri="{FF2B5EF4-FFF2-40B4-BE49-F238E27FC236}">
                <a16:creationId xmlns:a16="http://schemas.microsoft.com/office/drawing/2014/main" id="{73DE2B74-D8B0-A3B6-505A-24EC34E55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70671" y="5980734"/>
            <a:ext cx="1688746" cy="752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3015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5CCD23-D906-E7C1-62CB-752D2C33E0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CEC7993-C191-7E4D-BF42-32074D042A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E3FBA7E-4D75-2918-3AED-0EF3C803B6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8BBA5F9-2BCC-9CA0-8DC9-8964B0FA00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732DFC4-8D6A-FE50-8B8C-132592468A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77AE79A-0A4A-472B-5D55-A086B08952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72EA35-5EBA-7D59-34F5-03DA78DC93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1" y="291857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Methods: analysis</a:t>
            </a:r>
          </a:p>
        </p:txBody>
      </p:sp>
      <p:pic>
        <p:nvPicPr>
          <p:cNvPr id="4" name="Picture 3" descr="A black and blue logo&#10;&#10;AI-generated content may be incorrect.">
            <a:extLst>
              <a:ext uri="{FF2B5EF4-FFF2-40B4-BE49-F238E27FC236}">
                <a16:creationId xmlns:a16="http://schemas.microsoft.com/office/drawing/2014/main" id="{CBD84A50-ABA7-FA5F-0AB0-9FA7F30ACBA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82626" y="5735637"/>
            <a:ext cx="2076791" cy="92556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40C151A-85C7-3D39-7741-F6205AB18FDB}"/>
              </a:ext>
            </a:extLst>
          </p:cNvPr>
          <p:cNvSpPr txBox="1"/>
          <p:nvPr/>
        </p:nvSpPr>
        <p:spPr>
          <a:xfrm>
            <a:off x="685801" y="2466117"/>
            <a:ext cx="10695213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"/>
              </a:rPr>
              <a:t>Statistical methods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"/>
              </a:rPr>
              <a:t>D</a:t>
            </a:r>
            <a:r>
              <a:rPr lang="en-US" sz="2000" dirty="0">
                <a:solidFill>
                  <a:srgbClr val="000000"/>
                </a:solidFill>
                <a:effectLst/>
                <a:latin typeface=""/>
                <a:ea typeface="Aptos" panose="020B0004020202020204" pitchFamily="34" charset="0"/>
              </a:rPr>
              <a:t>escriptive statistics with 95% confidence intervals were used to analyze prevalences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0000"/>
                </a:solidFill>
                <a:effectLst/>
                <a:latin typeface=""/>
                <a:ea typeface="Aptos" panose="020B0004020202020204" pitchFamily="34" charset="0"/>
              </a:rPr>
              <a:t>Pearson’s chi-squared test was used to analyze the association between UIP and school dropout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>
              <a:latin typeface="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"/>
              </a:rPr>
              <a:t>Outcomes of interest: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"/>
              </a:rPr>
              <a:t>UIP prevalence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"/>
              </a:rPr>
              <a:t>Age of pregnancy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>
                <a:latin typeface=""/>
              </a:rPr>
              <a:t>Prevalence of school dropout since the COVID-19</a:t>
            </a:r>
          </a:p>
        </p:txBody>
      </p:sp>
    </p:spTree>
    <p:extLst>
      <p:ext uri="{BB962C8B-B14F-4D97-AF65-F5344CB8AC3E}">
        <p14:creationId xmlns:p14="http://schemas.microsoft.com/office/powerpoint/2010/main" val="7883835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1E5A9A7-95C6-4F4F-B00E-C82E07FE62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07DD2DE-F619-49DD-B5E7-03A290FF4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8495" y="2660473"/>
            <a:ext cx="4355594" cy="4038603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149191-5F60-4A28-AAFF-039F96B0F3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-1180882" y="1638085"/>
            <a:ext cx="6857572" cy="3581401"/>
          </a:xfrm>
          <a:prstGeom prst="rect">
            <a:avLst/>
          </a:prstGeom>
          <a:gradFill>
            <a:gsLst>
              <a:gs pos="0">
                <a:srgbClr val="000000">
                  <a:alpha val="59000"/>
                </a:srgbClr>
              </a:gs>
              <a:gs pos="69000">
                <a:schemeClr val="accent1">
                  <a:alpha val="0"/>
                </a:scheme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F8260ED5-17F7-4158-B241-D51DD4CF1B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66A5F7-8EF1-690A-21FE-CC87F90235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041" y="2767106"/>
            <a:ext cx="2880828" cy="307190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Cost framework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C586B20-6C7B-B872-DED3-6EF8F95596C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27272" t="29471" r="27139" b="30125"/>
          <a:stretch/>
        </p:blipFill>
        <p:spPr>
          <a:xfrm>
            <a:off x="4233487" y="1284232"/>
            <a:ext cx="7868866" cy="39228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7589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6C4028FD-8BAA-4A19-BFDE-594D991B75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B7DD70D7-704C-87DB-6F4A-3ED83AA57AF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11690008"/>
              </p:ext>
            </p:extLst>
          </p:nvPr>
        </p:nvGraphicFramePr>
        <p:xfrm>
          <a:off x="410173" y="653143"/>
          <a:ext cx="11371654" cy="55517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20241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E6871591-1030-4365-61D3-B427459D4A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A8384FB5-9ADC-4DDC-881B-597D56F5B1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199E1B1-A8C0-4FE8-A5A8-1CB41D69F8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2" y="0"/>
            <a:ext cx="12191998" cy="1575955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4A8DE83-DE75-4B41-9DB4-A7EC0B0DEC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8128856" cy="1575461"/>
          </a:xfrm>
          <a:prstGeom prst="rect">
            <a:avLst/>
          </a:prstGeom>
          <a:gradFill>
            <a:gsLst>
              <a:gs pos="0">
                <a:schemeClr val="accent1">
                  <a:alpha val="41000"/>
                </a:schemeClr>
              </a:gs>
              <a:gs pos="74000">
                <a:schemeClr val="accent1">
                  <a:lumMod val="60000"/>
                  <a:lumOff val="40000"/>
                  <a:alpha val="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A7009A0A-BEF5-4EAC-AF15-E4F9F002E2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3" y="-1"/>
            <a:ext cx="12192002" cy="1574311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78000">
                <a:schemeClr val="accent1">
                  <a:alpha val="15000"/>
                </a:schemeClr>
              </a:gs>
            </a:gsLst>
            <a:lin ang="15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8B5EC6-FA96-C165-E1E6-460EFEAC7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9713" y="248038"/>
            <a:ext cx="10485358" cy="1159200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7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Results: UIP prevalence during COVID-19</a:t>
            </a:r>
          </a:p>
        </p:txBody>
      </p:sp>
      <p:pic>
        <p:nvPicPr>
          <p:cNvPr id="10" name="Content Placeholder 9" descr="A table with numbers and text&#10;&#10;AI-generated content may be incorrect.">
            <a:extLst>
              <a:ext uri="{FF2B5EF4-FFF2-40B4-BE49-F238E27FC236}">
                <a16:creationId xmlns:a16="http://schemas.microsoft.com/office/drawing/2014/main" id="{9C3A5BC6-334C-8717-3D65-241B3BEC2F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801217" y="1876538"/>
            <a:ext cx="10589561" cy="4103456"/>
          </a:xfrm>
          <a:prstGeom prst="rect">
            <a:avLst/>
          </a:prstGeom>
        </p:spPr>
      </p:pic>
      <p:pic>
        <p:nvPicPr>
          <p:cNvPr id="4" name="Picture 3" descr="A black and blue logo&#10;&#10;AI-generated content may be incorrect.">
            <a:extLst>
              <a:ext uri="{FF2B5EF4-FFF2-40B4-BE49-F238E27FC236}">
                <a16:creationId xmlns:a16="http://schemas.microsoft.com/office/drawing/2014/main" id="{7971D11C-912A-18F7-6839-E210EF683E0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28702" y="6073077"/>
            <a:ext cx="1509273" cy="672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82142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5928</TotalTime>
  <Words>1591</Words>
  <Application>Microsoft Macintosh PowerPoint</Application>
  <PresentationFormat>Widescreen</PresentationFormat>
  <Paragraphs>151</Paragraphs>
  <Slides>17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-webkit-standard</vt:lpstr>
      <vt:lpstr>Aptos</vt:lpstr>
      <vt:lpstr>Aptos Display</vt:lpstr>
      <vt:lpstr>Arial</vt:lpstr>
      <vt:lpstr>Helvetica Neue</vt:lpstr>
      <vt:lpstr>Office Theme</vt:lpstr>
      <vt:lpstr>Prevalence and societal economic costs of unintended pregnancies and school dropout among adolescents in Uganda during COVID-19</vt:lpstr>
      <vt:lpstr>Background</vt:lpstr>
      <vt:lpstr>Objective:</vt:lpstr>
      <vt:lpstr>Study design</vt:lpstr>
      <vt:lpstr>Methods: Data collection</vt:lpstr>
      <vt:lpstr>Methods: analysis</vt:lpstr>
      <vt:lpstr>Cost framework</vt:lpstr>
      <vt:lpstr>PowerPoint Presentation</vt:lpstr>
      <vt:lpstr>Results: UIP prevalence during COVID-19</vt:lpstr>
      <vt:lpstr>Results: school dropout during COVID-19</vt:lpstr>
      <vt:lpstr>Estimating national economic costs</vt:lpstr>
      <vt:lpstr>Results: estimated national economic cost of UIPs among school-aged girls during COVID-19</vt:lpstr>
      <vt:lpstr>Limitations</vt:lpstr>
      <vt:lpstr>Strengths</vt:lpstr>
      <vt:lpstr>Implications</vt:lpstr>
      <vt:lpstr>References</vt:lpstr>
      <vt:lpstr>Thank you for your attention! Kiitos!  Tack!  Questions?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Olga Kaartinen</dc:creator>
  <cp:lastModifiedBy>Olga Kaartinen</cp:lastModifiedBy>
  <cp:revision>17</cp:revision>
  <dcterms:created xsi:type="dcterms:W3CDTF">2025-01-24T10:15:31Z</dcterms:created>
  <dcterms:modified xsi:type="dcterms:W3CDTF">2025-01-28T13:03:56Z</dcterms:modified>
</cp:coreProperties>
</file>