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8" r:id="rId4"/>
    <p:sldId id="259" r:id="rId5"/>
    <p:sldId id="260" r:id="rId6"/>
    <p:sldId id="273" r:id="rId7"/>
    <p:sldId id="261" r:id="rId8"/>
    <p:sldId id="262" r:id="rId9"/>
    <p:sldId id="268" r:id="rId10"/>
    <p:sldId id="266" r:id="rId11"/>
    <p:sldId id="274" r:id="rId12"/>
    <p:sldId id="270" r:id="rId13"/>
    <p:sldId id="263" r:id="rId14"/>
    <p:sldId id="264" r:id="rId15"/>
    <p:sldId id="271" r:id="rId16"/>
    <p:sldId id="269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8"/>
    <p:restoredTop sz="91546"/>
  </p:normalViewPr>
  <p:slideViewPr>
    <p:cSldViewPr snapToGrid="0">
      <p:cViewPr>
        <p:scale>
          <a:sx n="80" d="100"/>
          <a:sy n="80" d="100"/>
        </p:scale>
        <p:origin x="48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9166E-FDEC-49E7-BFB7-B7EE4F3FBFF6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544060E-48A8-4C38-865C-B0A3F2ECC04C}">
      <dgm:prSet/>
      <dgm:spPr/>
      <dgm:t>
        <a:bodyPr/>
        <a:lstStyle/>
        <a:p>
          <a:r>
            <a:rPr lang="en-US"/>
            <a:t>Pregnancy management cost</a:t>
          </a:r>
        </a:p>
      </dgm:t>
    </dgm:pt>
    <dgm:pt modelId="{1EE9727B-75E4-4B4B-888F-C4E0BACB8A29}" type="parTrans" cxnId="{ECB9F434-9A41-4C53-AD64-1A460ED037FF}">
      <dgm:prSet/>
      <dgm:spPr/>
      <dgm:t>
        <a:bodyPr/>
        <a:lstStyle/>
        <a:p>
          <a:endParaRPr lang="en-US"/>
        </a:p>
      </dgm:t>
    </dgm:pt>
    <dgm:pt modelId="{6B1BB931-4EF4-47D5-A469-4D25C5CBE1D4}" type="sibTrans" cxnId="{ECB9F434-9A41-4C53-AD64-1A460ED037FF}">
      <dgm:prSet/>
      <dgm:spPr/>
      <dgm:t>
        <a:bodyPr/>
        <a:lstStyle/>
        <a:p>
          <a:endParaRPr lang="en-US"/>
        </a:p>
      </dgm:t>
    </dgm:pt>
    <dgm:pt modelId="{C18F1A26-2384-4A96-BD3E-EB37DDCAE97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"/>
            </a:rPr>
            <a:t>-Defined potential outcomes for UIP &amp; probabilities of an UIP ending in that outcome</a:t>
          </a:r>
        </a:p>
        <a:p>
          <a:pPr>
            <a:buFont typeface="Arial" panose="020B0604020202020204" pitchFamily="34" charset="0"/>
            <a:buChar char="•"/>
          </a:pPr>
          <a:br>
            <a:rPr lang="en-US" dirty="0">
              <a:latin typeface=""/>
            </a:rPr>
          </a:br>
          <a:r>
            <a:rPr lang="en-US" dirty="0">
              <a:latin typeface=""/>
            </a:rPr>
            <a:t>-Cost per service of managing each outcome</a:t>
          </a:r>
        </a:p>
        <a:p>
          <a:pPr>
            <a:buNone/>
          </a:pPr>
          <a:r>
            <a:rPr lang="en-US" dirty="0">
              <a:latin typeface=""/>
            </a:rPr>
            <a:t>-Societal perspective</a:t>
          </a:r>
        </a:p>
      </dgm:t>
    </dgm:pt>
    <dgm:pt modelId="{568F14D9-BBAD-451B-9A71-D2B23F824218}" type="parTrans" cxnId="{98DC921A-4CAC-4440-8C6E-0C3632FA72FC}">
      <dgm:prSet/>
      <dgm:spPr/>
      <dgm:t>
        <a:bodyPr/>
        <a:lstStyle/>
        <a:p>
          <a:endParaRPr lang="en-US"/>
        </a:p>
      </dgm:t>
    </dgm:pt>
    <dgm:pt modelId="{A15F3116-9E9A-407B-AF67-59C4706E6203}" type="sibTrans" cxnId="{98DC921A-4CAC-4440-8C6E-0C3632FA72FC}">
      <dgm:prSet/>
      <dgm:spPr/>
      <dgm:t>
        <a:bodyPr/>
        <a:lstStyle/>
        <a:p>
          <a:endParaRPr lang="en-US"/>
        </a:p>
      </dgm:t>
    </dgm:pt>
    <dgm:pt modelId="{77B627A2-C1C8-46B6-A036-1F923CA0CEAD}">
      <dgm:prSet/>
      <dgm:spPr/>
      <dgm:t>
        <a:bodyPr/>
        <a:lstStyle/>
        <a:p>
          <a:pPr>
            <a:buNone/>
          </a:pPr>
          <a:r>
            <a:rPr lang="en-US" dirty="0">
              <a:latin typeface=""/>
            </a:rPr>
            <a:t>     -Direct medical costs (personnel, materials, upkeep, OOP)</a:t>
          </a:r>
        </a:p>
      </dgm:t>
    </dgm:pt>
    <dgm:pt modelId="{8BDFEA54-E235-4954-8C41-02A7AFE0B4AA}" type="parTrans" cxnId="{66F886FE-2A21-46FF-90B3-2B95412533C3}">
      <dgm:prSet/>
      <dgm:spPr/>
      <dgm:t>
        <a:bodyPr/>
        <a:lstStyle/>
        <a:p>
          <a:endParaRPr lang="en-US"/>
        </a:p>
      </dgm:t>
    </dgm:pt>
    <dgm:pt modelId="{CBF37C8E-3024-4BA9-89CA-C821F0EE93DE}" type="sibTrans" cxnId="{66F886FE-2A21-46FF-90B3-2B95412533C3}">
      <dgm:prSet/>
      <dgm:spPr/>
      <dgm:t>
        <a:bodyPr/>
        <a:lstStyle/>
        <a:p>
          <a:endParaRPr lang="en-US"/>
        </a:p>
      </dgm:t>
    </dgm:pt>
    <dgm:pt modelId="{2E0C35DB-53BB-4D80-BBD3-6DA580F99E59}">
      <dgm:prSet/>
      <dgm:spPr/>
      <dgm:t>
        <a:bodyPr/>
        <a:lstStyle/>
        <a:p>
          <a:pPr>
            <a:buNone/>
          </a:pPr>
          <a:r>
            <a:rPr lang="en-US" dirty="0">
              <a:latin typeface=""/>
            </a:rPr>
            <a:t>     -Direct non-medical costs (transport, overhead)</a:t>
          </a:r>
        </a:p>
      </dgm:t>
    </dgm:pt>
    <dgm:pt modelId="{1B1270AA-BC9A-48C5-BAD7-FAB08E63F5CC}" type="parTrans" cxnId="{E1F102D3-B118-4035-A7E1-02801929D161}">
      <dgm:prSet/>
      <dgm:spPr/>
      <dgm:t>
        <a:bodyPr/>
        <a:lstStyle/>
        <a:p>
          <a:endParaRPr lang="en-US"/>
        </a:p>
      </dgm:t>
    </dgm:pt>
    <dgm:pt modelId="{7B4AC0F0-F5C7-48DC-BC91-9853900C33EC}" type="sibTrans" cxnId="{E1F102D3-B118-4035-A7E1-02801929D161}">
      <dgm:prSet/>
      <dgm:spPr/>
      <dgm:t>
        <a:bodyPr/>
        <a:lstStyle/>
        <a:p>
          <a:endParaRPr lang="en-US"/>
        </a:p>
      </dgm:t>
    </dgm:pt>
    <dgm:pt modelId="{A3B1F785-901F-4765-8727-0EF92854671E}">
      <dgm:prSet/>
      <dgm:spPr/>
      <dgm:t>
        <a:bodyPr/>
        <a:lstStyle/>
        <a:p>
          <a:pPr>
            <a:buNone/>
          </a:pPr>
          <a:r>
            <a:rPr lang="en-US" dirty="0">
              <a:latin typeface=""/>
            </a:rPr>
            <a:t>     -Indirect costs (productivity of a girl and carer during care)</a:t>
          </a:r>
        </a:p>
        <a:p>
          <a:pPr>
            <a:buNone/>
          </a:pPr>
          <a:endParaRPr lang="en-US" dirty="0">
            <a:latin typeface=""/>
          </a:endParaRPr>
        </a:p>
        <a:p>
          <a:pPr>
            <a:buNone/>
          </a:pPr>
          <a:r>
            <a:rPr lang="en-US" dirty="0">
              <a:latin typeface=""/>
            </a:rPr>
            <a:t>Average cost of managing an UIP = estimated using probabilities of potential outcomes and cost per service</a:t>
          </a:r>
        </a:p>
      </dgm:t>
    </dgm:pt>
    <dgm:pt modelId="{4C168433-7D93-4DCC-A455-5732E3828505}" type="parTrans" cxnId="{7A45B323-717D-4D76-AEB9-8776263607AA}">
      <dgm:prSet/>
      <dgm:spPr/>
      <dgm:t>
        <a:bodyPr/>
        <a:lstStyle/>
        <a:p>
          <a:endParaRPr lang="en-US"/>
        </a:p>
      </dgm:t>
    </dgm:pt>
    <dgm:pt modelId="{9F3A6337-A7B1-4F99-B15F-E27096696F61}" type="sibTrans" cxnId="{7A45B323-717D-4D76-AEB9-8776263607AA}">
      <dgm:prSet/>
      <dgm:spPr/>
      <dgm:t>
        <a:bodyPr/>
        <a:lstStyle/>
        <a:p>
          <a:endParaRPr lang="en-US"/>
        </a:p>
      </dgm:t>
    </dgm:pt>
    <dgm:pt modelId="{6D0ABFFE-7491-45DF-A211-2174BF13D0A0}">
      <dgm:prSet/>
      <dgm:spPr/>
      <dgm:t>
        <a:bodyPr/>
        <a:lstStyle/>
        <a:p>
          <a:r>
            <a:rPr lang="en-US" dirty="0"/>
            <a:t>Productivity cost: early school dropout</a:t>
          </a:r>
        </a:p>
      </dgm:t>
    </dgm:pt>
    <dgm:pt modelId="{8EE0772E-886C-4B0C-B678-96B5C086352F}" type="parTrans" cxnId="{77AE77A6-FA65-4858-92E7-410C0D33092A}">
      <dgm:prSet/>
      <dgm:spPr/>
      <dgm:t>
        <a:bodyPr/>
        <a:lstStyle/>
        <a:p>
          <a:endParaRPr lang="en-US"/>
        </a:p>
      </dgm:t>
    </dgm:pt>
    <dgm:pt modelId="{E3DE53E1-3A05-4F3B-9F71-B1CEA69C7FB4}" type="sibTrans" cxnId="{77AE77A6-FA65-4858-92E7-410C0D33092A}">
      <dgm:prSet/>
      <dgm:spPr/>
      <dgm:t>
        <a:bodyPr/>
        <a:lstStyle/>
        <a:p>
          <a:endParaRPr lang="en-US"/>
        </a:p>
      </dgm:t>
    </dgm:pt>
    <dgm:pt modelId="{8F7F89BC-F89A-452D-ACC6-18ED8C9808F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"/>
            </a:rPr>
            <a:t>-Probability of school dropout following UIP (prevalence from this study)</a:t>
          </a:r>
        </a:p>
        <a:p>
          <a:pPr>
            <a:buFont typeface="Arial" panose="020B0604020202020204" pitchFamily="34" charset="0"/>
            <a:buChar char="•"/>
          </a:pPr>
          <a:endParaRPr lang="en-US" dirty="0">
            <a:latin typeface=""/>
          </a:endParaRPr>
        </a:p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"/>
            </a:rPr>
            <a:t>-Human Capital Approach</a:t>
          </a:r>
        </a:p>
      </dgm:t>
    </dgm:pt>
    <dgm:pt modelId="{616536DE-E387-492C-AFFD-26A75AC60294}" type="parTrans" cxnId="{208FDE54-089A-4FDB-B543-A2EAA2BD3BF7}">
      <dgm:prSet/>
      <dgm:spPr/>
      <dgm:t>
        <a:bodyPr/>
        <a:lstStyle/>
        <a:p>
          <a:endParaRPr lang="en-US"/>
        </a:p>
      </dgm:t>
    </dgm:pt>
    <dgm:pt modelId="{E55EEE6B-6A27-4511-AE26-6F3EC1D5B0DA}" type="sibTrans" cxnId="{208FDE54-089A-4FDB-B543-A2EAA2BD3BF7}">
      <dgm:prSet/>
      <dgm:spPr/>
      <dgm:t>
        <a:bodyPr/>
        <a:lstStyle/>
        <a:p>
          <a:endParaRPr lang="en-US"/>
        </a:p>
      </dgm:t>
    </dgm:pt>
    <dgm:pt modelId="{6A6427B0-33F8-4885-A5C8-EC62E156C76B}">
      <dgm:prSet/>
      <dgm:spPr/>
      <dgm:t>
        <a:bodyPr/>
        <a:lstStyle/>
        <a:p>
          <a:pPr>
            <a:buNone/>
          </a:pPr>
          <a:r>
            <a:rPr lang="en-US" dirty="0">
              <a:latin typeface=""/>
            </a:rPr>
            <a:t>-Assumption: a girl who does not drop out will have a higher wage than a girl who dropped out over her lifetime</a:t>
          </a:r>
        </a:p>
        <a:p>
          <a:pPr>
            <a:buNone/>
          </a:pPr>
          <a:r>
            <a:rPr lang="en-US" dirty="0">
              <a:latin typeface=""/>
            </a:rPr>
            <a:t>-Average annual wage as a proxy for productivity</a:t>
          </a:r>
        </a:p>
        <a:p>
          <a:pPr>
            <a:buNone/>
          </a:pPr>
          <a:r>
            <a:rPr lang="en-US" dirty="0">
              <a:latin typeface=""/>
            </a:rPr>
            <a:t>-Adjustment for female labor market participation rates</a:t>
          </a:r>
        </a:p>
        <a:p>
          <a:pPr>
            <a:buNone/>
          </a:pPr>
          <a:endParaRPr lang="en-US" dirty="0">
            <a:latin typeface=""/>
          </a:endParaRPr>
        </a:p>
        <a:p>
          <a:pPr>
            <a:buNone/>
          </a:pPr>
          <a:r>
            <a:rPr lang="en-US" dirty="0">
              <a:latin typeface=""/>
            </a:rPr>
            <a:t>Cost = Difference between the expected annual wage of a girl who dropped out and a girl who didn’t drop out over productive lifetime</a:t>
          </a:r>
        </a:p>
      </dgm:t>
    </dgm:pt>
    <dgm:pt modelId="{EBBABB37-8891-4C3D-81A4-EB7B9A7425AE}" type="parTrans" cxnId="{1D52A255-D12E-435E-B420-C52785B36F17}">
      <dgm:prSet/>
      <dgm:spPr/>
      <dgm:t>
        <a:bodyPr/>
        <a:lstStyle/>
        <a:p>
          <a:endParaRPr lang="en-US"/>
        </a:p>
      </dgm:t>
    </dgm:pt>
    <dgm:pt modelId="{CF4B1A17-B4BD-4E70-9BB7-13584477BF91}" type="sibTrans" cxnId="{1D52A255-D12E-435E-B420-C52785B36F17}">
      <dgm:prSet/>
      <dgm:spPr/>
      <dgm:t>
        <a:bodyPr/>
        <a:lstStyle/>
        <a:p>
          <a:endParaRPr lang="en-US"/>
        </a:p>
      </dgm:t>
    </dgm:pt>
    <dgm:pt modelId="{35EC064A-70E8-471B-94A5-1C725AD4F6EA}">
      <dgm:prSet/>
      <dgm:spPr/>
      <dgm:t>
        <a:bodyPr/>
        <a:lstStyle/>
        <a:p>
          <a:r>
            <a:rPr lang="en-US" dirty="0"/>
            <a:t>Productivity cost: maternal mortality</a:t>
          </a:r>
        </a:p>
      </dgm:t>
    </dgm:pt>
    <dgm:pt modelId="{9D6DFC9A-F6A9-4B37-81D1-B3ACCFC2668D}" type="parTrans" cxnId="{BB0359CB-7230-4231-9532-426B83A8FADB}">
      <dgm:prSet/>
      <dgm:spPr/>
      <dgm:t>
        <a:bodyPr/>
        <a:lstStyle/>
        <a:p>
          <a:endParaRPr lang="en-US"/>
        </a:p>
      </dgm:t>
    </dgm:pt>
    <dgm:pt modelId="{1065F4DE-3DFA-45F1-B6F7-434EDAD1A93F}" type="sibTrans" cxnId="{BB0359CB-7230-4231-9532-426B83A8FADB}">
      <dgm:prSet/>
      <dgm:spPr/>
      <dgm:t>
        <a:bodyPr/>
        <a:lstStyle/>
        <a:p>
          <a:endParaRPr lang="en-US"/>
        </a:p>
      </dgm:t>
    </dgm:pt>
    <dgm:pt modelId="{34BF8B9E-3DC2-4D28-997A-7727938493A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"/>
            </a:rPr>
            <a:t>-Probability of maternal mortality per UIP</a:t>
          </a:r>
        </a:p>
        <a:p>
          <a:pPr>
            <a:buFont typeface="Arial" panose="020B0604020202020204" pitchFamily="34" charset="0"/>
            <a:buChar char="•"/>
          </a:pPr>
          <a:endParaRPr lang="en-US" dirty="0">
            <a:latin typeface=""/>
          </a:endParaRPr>
        </a:p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"/>
            </a:rPr>
            <a:t>-Years of Potential Productive Life Lost (YPPLL)</a:t>
          </a:r>
        </a:p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"/>
            </a:rPr>
            <a:t>-Average annual wage as a proxy for productivity</a:t>
          </a:r>
        </a:p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"/>
            </a:rPr>
            <a:t>-Adjustment for female labor market participation rates</a:t>
          </a:r>
        </a:p>
        <a:p>
          <a:pPr>
            <a:buFont typeface="Arial" panose="020B0604020202020204" pitchFamily="34" charset="0"/>
            <a:buChar char="•"/>
          </a:pPr>
          <a:endParaRPr lang="en-US" dirty="0">
            <a:latin typeface=""/>
          </a:endParaRPr>
        </a:p>
        <a:p>
          <a:pPr>
            <a:buFont typeface="Arial" panose="020B0604020202020204" pitchFamily="34" charset="0"/>
            <a:buChar char="•"/>
          </a:pPr>
          <a:r>
            <a:rPr lang="en-US" dirty="0">
              <a:latin typeface=""/>
            </a:rPr>
            <a:t>Cost = The lost annual wages over potential productive lifetime</a:t>
          </a:r>
        </a:p>
      </dgm:t>
    </dgm:pt>
    <dgm:pt modelId="{DA0DACA9-ABCD-4279-BC5C-E5A03108167D}" type="parTrans" cxnId="{A67C85B3-BEA5-4CE8-9104-601EEB4B7790}">
      <dgm:prSet/>
      <dgm:spPr/>
      <dgm:t>
        <a:bodyPr/>
        <a:lstStyle/>
        <a:p>
          <a:endParaRPr lang="en-US"/>
        </a:p>
      </dgm:t>
    </dgm:pt>
    <dgm:pt modelId="{0ECD187C-EAD4-4668-AAD8-50CD59D61C92}" type="sibTrans" cxnId="{A67C85B3-BEA5-4CE8-9104-601EEB4B7790}">
      <dgm:prSet/>
      <dgm:spPr/>
      <dgm:t>
        <a:bodyPr/>
        <a:lstStyle/>
        <a:p>
          <a:endParaRPr lang="en-US"/>
        </a:p>
      </dgm:t>
    </dgm:pt>
    <dgm:pt modelId="{0DA2E140-8BB7-1644-B66B-DB98FB07C8AF}" type="pres">
      <dgm:prSet presAssocID="{D0E9166E-FDEC-49E7-BFB7-B7EE4F3FBFF6}" presName="Name0" presStyleCnt="0">
        <dgm:presLayoutVars>
          <dgm:dir/>
          <dgm:animLvl val="lvl"/>
          <dgm:resizeHandles val="exact"/>
        </dgm:presLayoutVars>
      </dgm:prSet>
      <dgm:spPr/>
    </dgm:pt>
    <dgm:pt modelId="{606281F6-DE5A-3F4C-8ED7-3BD046CE913D}" type="pres">
      <dgm:prSet presAssocID="{0544060E-48A8-4C38-865C-B0A3F2ECC04C}" presName="composite" presStyleCnt="0"/>
      <dgm:spPr/>
    </dgm:pt>
    <dgm:pt modelId="{21771D35-CA74-9541-A4B9-6B8B2B14D8A7}" type="pres">
      <dgm:prSet presAssocID="{0544060E-48A8-4C38-865C-B0A3F2ECC04C}" presName="parTx" presStyleLbl="alignNode1" presStyleIdx="0" presStyleCnt="3">
        <dgm:presLayoutVars>
          <dgm:chMax val="0"/>
          <dgm:chPref val="0"/>
        </dgm:presLayoutVars>
      </dgm:prSet>
      <dgm:spPr/>
    </dgm:pt>
    <dgm:pt modelId="{6D678D94-4E1E-0D4F-BBF3-D3998D1871D8}" type="pres">
      <dgm:prSet presAssocID="{0544060E-48A8-4C38-865C-B0A3F2ECC04C}" presName="desTx" presStyleLbl="alignAccFollowNode1" presStyleIdx="0" presStyleCnt="3">
        <dgm:presLayoutVars/>
      </dgm:prSet>
      <dgm:spPr/>
    </dgm:pt>
    <dgm:pt modelId="{E3C95910-F1AD-0C40-888C-C847E62457C0}" type="pres">
      <dgm:prSet presAssocID="{6B1BB931-4EF4-47D5-A469-4D25C5CBE1D4}" presName="space" presStyleCnt="0"/>
      <dgm:spPr/>
    </dgm:pt>
    <dgm:pt modelId="{71289DC5-2993-1D49-8BA3-3884F0AF912A}" type="pres">
      <dgm:prSet presAssocID="{6D0ABFFE-7491-45DF-A211-2174BF13D0A0}" presName="composite" presStyleCnt="0"/>
      <dgm:spPr/>
    </dgm:pt>
    <dgm:pt modelId="{08E7A4AE-FC7E-4A40-8D70-BBD3606F61A4}" type="pres">
      <dgm:prSet presAssocID="{6D0ABFFE-7491-45DF-A211-2174BF13D0A0}" presName="parTx" presStyleLbl="alignNode1" presStyleIdx="1" presStyleCnt="3">
        <dgm:presLayoutVars>
          <dgm:chMax val="0"/>
          <dgm:chPref val="0"/>
        </dgm:presLayoutVars>
      </dgm:prSet>
      <dgm:spPr/>
    </dgm:pt>
    <dgm:pt modelId="{A75FA1B3-C478-8544-8E9D-CA791C99A72B}" type="pres">
      <dgm:prSet presAssocID="{6D0ABFFE-7491-45DF-A211-2174BF13D0A0}" presName="desTx" presStyleLbl="alignAccFollowNode1" presStyleIdx="1" presStyleCnt="3">
        <dgm:presLayoutVars/>
      </dgm:prSet>
      <dgm:spPr/>
    </dgm:pt>
    <dgm:pt modelId="{FEDDFA16-1DC7-8D4E-9D80-D89EE9569AFA}" type="pres">
      <dgm:prSet presAssocID="{E3DE53E1-3A05-4F3B-9F71-B1CEA69C7FB4}" presName="space" presStyleCnt="0"/>
      <dgm:spPr/>
    </dgm:pt>
    <dgm:pt modelId="{DB5983FD-A808-A642-94E3-5169E3681A8E}" type="pres">
      <dgm:prSet presAssocID="{35EC064A-70E8-471B-94A5-1C725AD4F6EA}" presName="composite" presStyleCnt="0"/>
      <dgm:spPr/>
    </dgm:pt>
    <dgm:pt modelId="{076E36E6-16C1-AB4D-A79C-1DE374397079}" type="pres">
      <dgm:prSet presAssocID="{35EC064A-70E8-471B-94A5-1C725AD4F6EA}" presName="parTx" presStyleLbl="alignNode1" presStyleIdx="2" presStyleCnt="3" custLinFactNeighborX="307" custLinFactNeighborY="437">
        <dgm:presLayoutVars>
          <dgm:chMax val="0"/>
          <dgm:chPref val="0"/>
        </dgm:presLayoutVars>
      </dgm:prSet>
      <dgm:spPr/>
    </dgm:pt>
    <dgm:pt modelId="{F7C8861D-E40A-0141-8B54-A9E79D2EDE82}" type="pres">
      <dgm:prSet presAssocID="{35EC064A-70E8-471B-94A5-1C725AD4F6EA}" presName="desTx" presStyleLbl="alignAccFollowNode1" presStyleIdx="2" presStyleCnt="3">
        <dgm:presLayoutVars/>
      </dgm:prSet>
      <dgm:spPr/>
    </dgm:pt>
  </dgm:ptLst>
  <dgm:cxnLst>
    <dgm:cxn modelId="{6887ED01-4F0F-6540-AF40-274F95376252}" type="presOf" srcId="{C18F1A26-2384-4A96-BD3E-EB37DDCAE971}" destId="{6D678D94-4E1E-0D4F-BBF3-D3998D1871D8}" srcOrd="0" destOrd="0" presId="urn:microsoft.com/office/officeart/2016/7/layout/HorizontalActionList"/>
    <dgm:cxn modelId="{49A05415-39F0-1640-A656-3BE529089CB4}" type="presOf" srcId="{77B627A2-C1C8-46B6-A036-1F923CA0CEAD}" destId="{6D678D94-4E1E-0D4F-BBF3-D3998D1871D8}" srcOrd="0" destOrd="1" presId="urn:microsoft.com/office/officeart/2016/7/layout/HorizontalActionList"/>
    <dgm:cxn modelId="{98DC921A-4CAC-4440-8C6E-0C3632FA72FC}" srcId="{0544060E-48A8-4C38-865C-B0A3F2ECC04C}" destId="{C18F1A26-2384-4A96-BD3E-EB37DDCAE971}" srcOrd="0" destOrd="0" parTransId="{568F14D9-BBAD-451B-9A71-D2B23F824218}" sibTransId="{A15F3116-9E9A-407B-AF67-59C4706E6203}"/>
    <dgm:cxn modelId="{7A45B323-717D-4D76-AEB9-8776263607AA}" srcId="{0544060E-48A8-4C38-865C-B0A3F2ECC04C}" destId="{A3B1F785-901F-4765-8727-0EF92854671E}" srcOrd="3" destOrd="0" parTransId="{4C168433-7D93-4DCC-A455-5732E3828505}" sibTransId="{9F3A6337-A7B1-4F99-B15F-E27096696F61}"/>
    <dgm:cxn modelId="{81F5E22E-CE78-5E41-8E70-6426792DD09F}" type="presOf" srcId="{8F7F89BC-F89A-452D-ACC6-18ED8C9808F6}" destId="{A75FA1B3-C478-8544-8E9D-CA791C99A72B}" srcOrd="0" destOrd="0" presId="urn:microsoft.com/office/officeart/2016/7/layout/HorizontalActionList"/>
    <dgm:cxn modelId="{ECB9F434-9A41-4C53-AD64-1A460ED037FF}" srcId="{D0E9166E-FDEC-49E7-BFB7-B7EE4F3FBFF6}" destId="{0544060E-48A8-4C38-865C-B0A3F2ECC04C}" srcOrd="0" destOrd="0" parTransId="{1EE9727B-75E4-4B4B-888F-C4E0BACB8A29}" sibTransId="{6B1BB931-4EF4-47D5-A469-4D25C5CBE1D4}"/>
    <dgm:cxn modelId="{9871833F-3636-584E-A93C-092637894462}" type="presOf" srcId="{A3B1F785-901F-4765-8727-0EF92854671E}" destId="{6D678D94-4E1E-0D4F-BBF3-D3998D1871D8}" srcOrd="0" destOrd="3" presId="urn:microsoft.com/office/officeart/2016/7/layout/HorizontalActionList"/>
    <dgm:cxn modelId="{F1BFC34C-143C-C848-AF72-26E304B21946}" type="presOf" srcId="{35EC064A-70E8-471B-94A5-1C725AD4F6EA}" destId="{076E36E6-16C1-AB4D-A79C-1DE374397079}" srcOrd="0" destOrd="0" presId="urn:microsoft.com/office/officeart/2016/7/layout/HorizontalActionList"/>
    <dgm:cxn modelId="{208FDE54-089A-4FDB-B543-A2EAA2BD3BF7}" srcId="{6D0ABFFE-7491-45DF-A211-2174BF13D0A0}" destId="{8F7F89BC-F89A-452D-ACC6-18ED8C9808F6}" srcOrd="0" destOrd="0" parTransId="{616536DE-E387-492C-AFFD-26A75AC60294}" sibTransId="{E55EEE6B-6A27-4511-AE26-6F3EC1D5B0DA}"/>
    <dgm:cxn modelId="{1D52A255-D12E-435E-B420-C52785B36F17}" srcId="{6D0ABFFE-7491-45DF-A211-2174BF13D0A0}" destId="{6A6427B0-33F8-4885-A5C8-EC62E156C76B}" srcOrd="1" destOrd="0" parTransId="{EBBABB37-8891-4C3D-81A4-EB7B9A7425AE}" sibTransId="{CF4B1A17-B4BD-4E70-9BB7-13584477BF91}"/>
    <dgm:cxn modelId="{BA48345C-37DA-AD49-82F3-494DA35F3FDE}" type="presOf" srcId="{34BF8B9E-3DC2-4D28-997A-7727938493AA}" destId="{F7C8861D-E40A-0141-8B54-A9E79D2EDE82}" srcOrd="0" destOrd="0" presId="urn:microsoft.com/office/officeart/2016/7/layout/HorizontalActionList"/>
    <dgm:cxn modelId="{73271C68-FEBE-954C-B3BA-BE4B46E4E09C}" type="presOf" srcId="{0544060E-48A8-4C38-865C-B0A3F2ECC04C}" destId="{21771D35-CA74-9541-A4B9-6B8B2B14D8A7}" srcOrd="0" destOrd="0" presId="urn:microsoft.com/office/officeart/2016/7/layout/HorizontalActionList"/>
    <dgm:cxn modelId="{B858D46E-B929-FC45-82BD-05DBB978168A}" type="presOf" srcId="{D0E9166E-FDEC-49E7-BFB7-B7EE4F3FBFF6}" destId="{0DA2E140-8BB7-1644-B66B-DB98FB07C8AF}" srcOrd="0" destOrd="0" presId="urn:microsoft.com/office/officeart/2016/7/layout/HorizontalActionList"/>
    <dgm:cxn modelId="{D4FC1782-AE9B-0249-A0A2-E75371E62BBE}" type="presOf" srcId="{6A6427B0-33F8-4885-A5C8-EC62E156C76B}" destId="{A75FA1B3-C478-8544-8E9D-CA791C99A72B}" srcOrd="0" destOrd="1" presId="urn:microsoft.com/office/officeart/2016/7/layout/HorizontalActionList"/>
    <dgm:cxn modelId="{77AE77A6-FA65-4858-92E7-410C0D33092A}" srcId="{D0E9166E-FDEC-49E7-BFB7-B7EE4F3FBFF6}" destId="{6D0ABFFE-7491-45DF-A211-2174BF13D0A0}" srcOrd="1" destOrd="0" parTransId="{8EE0772E-886C-4B0C-B678-96B5C086352F}" sibTransId="{E3DE53E1-3A05-4F3B-9F71-B1CEA69C7FB4}"/>
    <dgm:cxn modelId="{A67C85B3-BEA5-4CE8-9104-601EEB4B7790}" srcId="{35EC064A-70E8-471B-94A5-1C725AD4F6EA}" destId="{34BF8B9E-3DC2-4D28-997A-7727938493AA}" srcOrd="0" destOrd="0" parTransId="{DA0DACA9-ABCD-4279-BC5C-E5A03108167D}" sibTransId="{0ECD187C-EAD4-4668-AAD8-50CD59D61C92}"/>
    <dgm:cxn modelId="{BB0359CB-7230-4231-9532-426B83A8FADB}" srcId="{D0E9166E-FDEC-49E7-BFB7-B7EE4F3FBFF6}" destId="{35EC064A-70E8-471B-94A5-1C725AD4F6EA}" srcOrd="2" destOrd="0" parTransId="{9D6DFC9A-F6A9-4B37-81D1-B3ACCFC2668D}" sibTransId="{1065F4DE-3DFA-45F1-B6F7-434EDAD1A93F}"/>
    <dgm:cxn modelId="{DDDCFBCE-BB32-3D4C-A692-14B668D76ECA}" type="presOf" srcId="{6D0ABFFE-7491-45DF-A211-2174BF13D0A0}" destId="{08E7A4AE-FC7E-4A40-8D70-BBD3606F61A4}" srcOrd="0" destOrd="0" presId="urn:microsoft.com/office/officeart/2016/7/layout/HorizontalActionList"/>
    <dgm:cxn modelId="{E1F102D3-B118-4035-A7E1-02801929D161}" srcId="{0544060E-48A8-4C38-865C-B0A3F2ECC04C}" destId="{2E0C35DB-53BB-4D80-BBD3-6DA580F99E59}" srcOrd="2" destOrd="0" parTransId="{1B1270AA-BC9A-48C5-BAD7-FAB08E63F5CC}" sibTransId="{7B4AC0F0-F5C7-48DC-BC91-9853900C33EC}"/>
    <dgm:cxn modelId="{AD1711F1-AC53-2240-AFB1-30C66A78D958}" type="presOf" srcId="{2E0C35DB-53BB-4D80-BBD3-6DA580F99E59}" destId="{6D678D94-4E1E-0D4F-BBF3-D3998D1871D8}" srcOrd="0" destOrd="2" presId="urn:microsoft.com/office/officeart/2016/7/layout/HorizontalActionList"/>
    <dgm:cxn modelId="{66F886FE-2A21-46FF-90B3-2B95412533C3}" srcId="{0544060E-48A8-4C38-865C-B0A3F2ECC04C}" destId="{77B627A2-C1C8-46B6-A036-1F923CA0CEAD}" srcOrd="1" destOrd="0" parTransId="{8BDFEA54-E235-4954-8C41-02A7AFE0B4AA}" sibTransId="{CBF37C8E-3024-4BA9-89CA-C821F0EE93DE}"/>
    <dgm:cxn modelId="{4018CC50-B7B4-0F47-B99C-B102B46CCBC5}" type="presParOf" srcId="{0DA2E140-8BB7-1644-B66B-DB98FB07C8AF}" destId="{606281F6-DE5A-3F4C-8ED7-3BD046CE913D}" srcOrd="0" destOrd="0" presId="urn:microsoft.com/office/officeart/2016/7/layout/HorizontalActionList"/>
    <dgm:cxn modelId="{FEB0C8AD-FA4F-4748-949E-23EB52375835}" type="presParOf" srcId="{606281F6-DE5A-3F4C-8ED7-3BD046CE913D}" destId="{21771D35-CA74-9541-A4B9-6B8B2B14D8A7}" srcOrd="0" destOrd="0" presId="urn:microsoft.com/office/officeart/2016/7/layout/HorizontalActionList"/>
    <dgm:cxn modelId="{9C9CC8B0-8DD9-0A4A-AC25-282E00438B95}" type="presParOf" srcId="{606281F6-DE5A-3F4C-8ED7-3BD046CE913D}" destId="{6D678D94-4E1E-0D4F-BBF3-D3998D1871D8}" srcOrd="1" destOrd="0" presId="urn:microsoft.com/office/officeart/2016/7/layout/HorizontalActionList"/>
    <dgm:cxn modelId="{F4ACD589-F3CC-FA45-8D5A-943CE9A306EA}" type="presParOf" srcId="{0DA2E140-8BB7-1644-B66B-DB98FB07C8AF}" destId="{E3C95910-F1AD-0C40-888C-C847E62457C0}" srcOrd="1" destOrd="0" presId="urn:microsoft.com/office/officeart/2016/7/layout/HorizontalActionList"/>
    <dgm:cxn modelId="{5D9D39C5-918C-184C-9F3C-CFA5B3438F2D}" type="presParOf" srcId="{0DA2E140-8BB7-1644-B66B-DB98FB07C8AF}" destId="{71289DC5-2993-1D49-8BA3-3884F0AF912A}" srcOrd="2" destOrd="0" presId="urn:microsoft.com/office/officeart/2016/7/layout/HorizontalActionList"/>
    <dgm:cxn modelId="{55662755-CD1A-224D-882E-A197792BE9D1}" type="presParOf" srcId="{71289DC5-2993-1D49-8BA3-3884F0AF912A}" destId="{08E7A4AE-FC7E-4A40-8D70-BBD3606F61A4}" srcOrd="0" destOrd="0" presId="urn:microsoft.com/office/officeart/2016/7/layout/HorizontalActionList"/>
    <dgm:cxn modelId="{94AF208C-0A11-F945-9901-D2C734821686}" type="presParOf" srcId="{71289DC5-2993-1D49-8BA3-3884F0AF912A}" destId="{A75FA1B3-C478-8544-8E9D-CA791C99A72B}" srcOrd="1" destOrd="0" presId="urn:microsoft.com/office/officeart/2016/7/layout/HorizontalActionList"/>
    <dgm:cxn modelId="{A92FE073-5BA2-9A49-9844-DD4FE6FCDBE1}" type="presParOf" srcId="{0DA2E140-8BB7-1644-B66B-DB98FB07C8AF}" destId="{FEDDFA16-1DC7-8D4E-9D80-D89EE9569AFA}" srcOrd="3" destOrd="0" presId="urn:microsoft.com/office/officeart/2016/7/layout/HorizontalActionList"/>
    <dgm:cxn modelId="{47394D36-3B32-C54C-9744-FDC9C7EF4C28}" type="presParOf" srcId="{0DA2E140-8BB7-1644-B66B-DB98FB07C8AF}" destId="{DB5983FD-A808-A642-94E3-5169E3681A8E}" srcOrd="4" destOrd="0" presId="urn:microsoft.com/office/officeart/2016/7/layout/HorizontalActionList"/>
    <dgm:cxn modelId="{57BE2257-D2C0-8D43-A00D-DD78DE43296C}" type="presParOf" srcId="{DB5983FD-A808-A642-94E3-5169E3681A8E}" destId="{076E36E6-16C1-AB4D-A79C-1DE374397079}" srcOrd="0" destOrd="0" presId="urn:microsoft.com/office/officeart/2016/7/layout/HorizontalActionList"/>
    <dgm:cxn modelId="{64C5E194-D20C-8643-B420-4A788F7DC277}" type="presParOf" srcId="{DB5983FD-A808-A642-94E3-5169E3681A8E}" destId="{F7C8861D-E40A-0141-8B54-A9E79D2EDE82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71D35-CA74-9541-A4B9-6B8B2B14D8A7}">
      <dsp:nvSpPr>
        <dsp:cNvPr id="0" name=""/>
        <dsp:cNvSpPr/>
      </dsp:nvSpPr>
      <dsp:spPr>
        <a:xfrm>
          <a:off x="11374" y="140091"/>
          <a:ext cx="3711038" cy="11133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255" tIns="293255" rIns="293255" bIns="29325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Pregnancy management cost</a:t>
          </a:r>
        </a:p>
      </dsp:txBody>
      <dsp:txXfrm>
        <a:off x="11374" y="140091"/>
        <a:ext cx="3711038" cy="1113311"/>
      </dsp:txXfrm>
    </dsp:sp>
    <dsp:sp modelId="{6D678D94-4E1E-0D4F-BBF3-D3998D1871D8}">
      <dsp:nvSpPr>
        <dsp:cNvPr id="0" name=""/>
        <dsp:cNvSpPr/>
      </dsp:nvSpPr>
      <dsp:spPr>
        <a:xfrm>
          <a:off x="11374" y="1253403"/>
          <a:ext cx="3711038" cy="415821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568" tIns="366568" rIns="366568" bIns="366568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>
              <a:latin typeface=""/>
            </a:rPr>
            <a:t>-Defined potential outcomes for UIP &amp; probabilities of an UIP ending in that outcome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br>
            <a:rPr lang="en-US" sz="1300" kern="1200" dirty="0">
              <a:latin typeface=""/>
            </a:rPr>
          </a:br>
          <a:r>
            <a:rPr lang="en-US" sz="1300" kern="1200" dirty="0">
              <a:latin typeface=""/>
            </a:rPr>
            <a:t>-Cost per service of managing each outcome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-Societal perspective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     -Direct medical costs (personnel, materials, upkeep, OOP)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     -Direct non-medical costs (transport, overhead)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     -Indirect costs (productivity of a girl and carer during care)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>
            <a:latin typeface="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Average cost of managing an UIP = estimated using probabilities of potential outcomes and cost per service</a:t>
          </a:r>
        </a:p>
      </dsp:txBody>
      <dsp:txXfrm>
        <a:off x="11374" y="1253403"/>
        <a:ext cx="3711038" cy="4158218"/>
      </dsp:txXfrm>
    </dsp:sp>
    <dsp:sp modelId="{08E7A4AE-FC7E-4A40-8D70-BBD3606F61A4}">
      <dsp:nvSpPr>
        <dsp:cNvPr id="0" name=""/>
        <dsp:cNvSpPr/>
      </dsp:nvSpPr>
      <dsp:spPr>
        <a:xfrm>
          <a:off x="3830307" y="140091"/>
          <a:ext cx="3711038" cy="11133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255" tIns="293255" rIns="293255" bIns="29325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Productivity cost: early school dropout</a:t>
          </a:r>
        </a:p>
      </dsp:txBody>
      <dsp:txXfrm>
        <a:off x="3830307" y="140091"/>
        <a:ext cx="3711038" cy="1113311"/>
      </dsp:txXfrm>
    </dsp:sp>
    <dsp:sp modelId="{A75FA1B3-C478-8544-8E9D-CA791C99A72B}">
      <dsp:nvSpPr>
        <dsp:cNvPr id="0" name=""/>
        <dsp:cNvSpPr/>
      </dsp:nvSpPr>
      <dsp:spPr>
        <a:xfrm>
          <a:off x="3830307" y="1253403"/>
          <a:ext cx="3711038" cy="415821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568" tIns="366568" rIns="366568" bIns="366568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>
              <a:latin typeface=""/>
            </a:rPr>
            <a:t>-Probability of school dropout following UIP (prevalence from this study)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1300" kern="1200" dirty="0">
            <a:latin typeface="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>
              <a:latin typeface=""/>
            </a:rPr>
            <a:t>-Human Capital Approach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-Assumption: a girl who does not drop out will have a higher wage than a girl who dropped out over her lifetime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-Average annual wage as a proxy for productivity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-Adjustment for female labor market participation rates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>
            <a:latin typeface="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"/>
            </a:rPr>
            <a:t>Cost = Difference between the expected annual wage of a girl who dropped out and a girl who didn’t drop out over productive lifetime</a:t>
          </a:r>
        </a:p>
      </dsp:txBody>
      <dsp:txXfrm>
        <a:off x="3830307" y="1253403"/>
        <a:ext cx="3711038" cy="4158218"/>
      </dsp:txXfrm>
    </dsp:sp>
    <dsp:sp modelId="{076E36E6-16C1-AB4D-A79C-1DE374397079}">
      <dsp:nvSpPr>
        <dsp:cNvPr id="0" name=""/>
        <dsp:cNvSpPr/>
      </dsp:nvSpPr>
      <dsp:spPr>
        <a:xfrm>
          <a:off x="7660615" y="144956"/>
          <a:ext cx="3711038" cy="11133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255" tIns="293255" rIns="293255" bIns="29325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Productivity cost: maternal mortality</a:t>
          </a:r>
        </a:p>
      </dsp:txBody>
      <dsp:txXfrm>
        <a:off x="7660615" y="144956"/>
        <a:ext cx="3711038" cy="1113311"/>
      </dsp:txXfrm>
    </dsp:sp>
    <dsp:sp modelId="{F7C8861D-E40A-0141-8B54-A9E79D2EDE82}">
      <dsp:nvSpPr>
        <dsp:cNvPr id="0" name=""/>
        <dsp:cNvSpPr/>
      </dsp:nvSpPr>
      <dsp:spPr>
        <a:xfrm>
          <a:off x="7649240" y="1253403"/>
          <a:ext cx="3711038" cy="415821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568" tIns="366568" rIns="366568" bIns="366568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>
              <a:latin typeface=""/>
            </a:rPr>
            <a:t>-Probability of maternal mortality per UIP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1300" kern="1200" dirty="0">
            <a:latin typeface="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>
              <a:latin typeface=""/>
            </a:rPr>
            <a:t>-Years of Potential Productive Life Lost (YPPLL)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>
              <a:latin typeface=""/>
            </a:rPr>
            <a:t>-Average annual wage as a proxy for productivity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>
              <a:latin typeface=""/>
            </a:rPr>
            <a:t>-Adjustment for female labor market participation rates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1300" kern="1200" dirty="0">
            <a:latin typeface="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>
              <a:latin typeface=""/>
            </a:rPr>
            <a:t>Cost = The lost annual wages over potential productive lifetime</a:t>
          </a:r>
        </a:p>
      </dsp:txBody>
      <dsp:txXfrm>
        <a:off x="7649240" y="1253403"/>
        <a:ext cx="3711038" cy="4158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2A854-3BF6-8749-949A-463D9528265D}" type="datetimeFigureOut">
              <a:rPr lang="en-US" smtClean="0"/>
              <a:t>1/27/25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5CFA7-E8BC-934E-8B7F-AD5E3CA1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1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182727-B9A1-D714-CEB9-5112894A3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260261-764E-1A04-07B7-5CA374C10A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806BF7-1981-6F46-B3AA-F47A0327E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F3AF0-E056-CFDA-68AB-44D00F4B24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74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A83AC-D9E8-EB69-B106-E4AEF9B4AD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B48522-DC75-D10A-BA65-B162601D24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4D3D6E-3825-3AC5-E031-2A5667D558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92C57-0E38-62D9-1E7E-548213A082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7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4606 in the baseline out of 10929 eligible – on repeated rounds new people could enter and survey also repeated on same persons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5803D-082B-85F2-35B4-B1F40AC4D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54E9A8-D146-7637-F647-ADF3591B37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372363-63A7-6A9B-86C8-91FD9A32BB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4606 in the baseline out of 10929 eligible – on repeated rounds new people could enter and survey also repeated on same persons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DFA0D-A25A-1C7B-38FF-823FFBF2B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34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Secondary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87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767676"/>
                </a:solidFill>
                <a:effectLst/>
                <a:latin typeface="Helvetica Neue" panose="02000503000000020004" pitchFamily="2" charset="0"/>
              </a:rPr>
              <a:t>Human Capital Approach</a:t>
            </a:r>
            <a:r>
              <a:rPr lang="en-US" b="0" i="0" u="none" strike="noStrike" dirty="0">
                <a:solidFill>
                  <a:srgbClr val="474747"/>
                </a:solidFill>
                <a:effectLst/>
                <a:latin typeface="Helvetica Neue" panose="02000503000000020004" pitchFamily="2" charset="0"/>
              </a:rPr>
              <a:t> (HCA) considers the gross salary in the days of absence from work due to a disease</a:t>
            </a:r>
          </a:p>
          <a:p>
            <a:r>
              <a:rPr lang="en-US" dirty="0"/>
              <a:t>PPL age of pregnancy/14 until 65</a:t>
            </a:r>
          </a:p>
          <a:p>
            <a:r>
              <a:rPr lang="en-US" dirty="0"/>
              <a:t>Average working life 14-64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Upkeep are generally associated with maintaining equipment, facilities, or other physical resources used in healthcare services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Overhead costs refer to the administrative and operational costs of running healthcare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7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Expresses in two ways – so up vs down UIPs are expressed as a proportion of all pregnancies in this group</a:t>
            </a:r>
          </a:p>
          <a:p>
            <a:r>
              <a:rPr lang="en-US" dirty="0"/>
              <a:t>Increasing trend in UIPs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17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ABD45-2BDD-8DEC-388E-83AE9FA02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2E23E1-549B-D7F0-69D0-40E4E2170A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7CA74A-3A74-409C-F074-2FB47FA4B9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RANGES REFLECT DIFFERENT POSSIBE WAGES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4AB5D-C88F-BC80-4CEC-7DBEEEBD93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5CFA7-E8BC-934E-8B7F-AD5E3CA1CD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E2424-9026-83FB-6C04-15690A98F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27B78-FD50-46FB-C0D5-121A3AFBA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3B051-ADA0-C3BC-AC09-101E442B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AF22D-729D-C808-F372-85C59239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078AB-940C-7B8A-01FD-EC11E71A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7637D-BB4B-F23D-56D3-69DC0AE2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7182E-6829-0D37-C765-627D40389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CCDCB-3994-9DE5-B0C3-467DA910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29268-AC2D-8515-9861-D2FE58FF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B6CC2-D4F3-FAC4-76E2-3A352464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6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517E48-27FA-F505-23D4-CA44904122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5F3AD-ABE0-BBB1-E850-7B1BBEA3E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C57DF-87E3-230E-A1A5-05881B6F3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626E1-FABA-A1DB-FB3A-D64A0E3E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1967C-61B1-ADC1-B21E-4426133C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8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C50A-F494-87C4-C892-D19FD289B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0707E-734B-1BD1-B0C1-D55238FFF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79BEB-53B1-5102-09FB-4B98CE72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B4749-BF67-C672-1372-BB4FB04E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D2888-C0AC-837D-6469-85E059F2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9740-5B2F-265A-0BDD-0A9125470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11BD0-DB04-0183-1F2C-9AEB155E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58652-BAAB-18C1-458B-4829B4E3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DA813-3B6A-15FE-125E-D5DC33CF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979A5-EA70-A630-A25E-46327C98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2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126B-6EF5-7D32-662F-7524E933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F6BBF-3DB5-556C-3D1F-DC1C3324D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E69DA-670B-38FB-6E36-70A098BAB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153CA-6342-3F0A-D802-C7A5B4CB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2A6FC-77C3-C996-4374-DBAC37B7F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7B925-4110-1924-41E5-9E479C4E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BEA39-0422-80D8-8B75-8FFE2BE1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92A27-31BA-940E-E8CE-593565EB1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2B0BD-B732-325A-C580-1CA47B7C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2C2C5-E8B1-75FB-3724-9748620A7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088833-BF0A-ACD5-F6D0-4A208EB91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AB51-0676-44E4-FA9B-692CA8C3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34F0F4-B34F-CD73-013B-0D6BA98F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D3106E-040A-1C83-8276-326C44FA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2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7170-3E23-3360-55E4-F65D2F0A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BBDB3C-CC27-5D88-8D5B-820E74A1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AB791-F462-C76E-9AA3-80634EF5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25E4D-99EB-4BCA-6B22-64D16B25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1A81B-D427-110F-27BF-1334F67F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57A56-AAA6-260B-5397-332391FB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255F4-76CD-A8AF-9FE1-43A5ECF7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7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9237-6C18-B9F9-6030-31349DF5E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F979E-8E4A-201C-CF38-6412A6188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8AFBE-A7F0-FF74-5911-5483A9E71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F1B0A-B7F4-4496-1D6C-B08C8AAF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7861E-108F-B5EA-9403-D20482E6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05988-0C25-80ED-D104-79E6264A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7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2492-7807-AD85-4CDE-01B187B5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41564-FF36-090A-D047-81E3DC60DA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B3591-C740-C163-6B8F-AE134023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03E22-62D8-B76C-164E-DB5786DD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3B789-4F81-5594-E8E8-664A5E076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37C3E-004D-5095-B069-D049C5D3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3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76A675-8A02-F097-8284-75C20F77C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E6787-8282-FECC-D29F-6822598FA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C637E-D6BA-4037-EB2B-E94726D5F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4B3697-52CA-824A-A82D-AA485224F0AC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0FD19-491B-1830-D664-CD6AD1EB4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10216-9DA1-E889-6605-B9FB2653B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59A45C-69C1-D941-9DF1-C9D317AFC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uganda.unfpa.org/en/publications/cost-inaction-economic-and-social-burden-teenage-pregnancy-ugand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A5D1C-1D38-0AF9-8A47-06900BA47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115" y="650831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100" b="1" dirty="0">
                <a:solidFill>
                  <a:srgbClr val="FFFFFF"/>
                </a:solidFill>
                <a:latin typeface=""/>
              </a:rPr>
              <a:t>Prevalence and societal economic costs of unintended pregnancies and school dropout among adolescents in Uganda during COVID-19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6F9D7-FF95-C05A-3667-7F87F911E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520" y="4523014"/>
            <a:ext cx="9194523" cy="2138185"/>
          </a:xfrm>
        </p:spPr>
        <p:txBody>
          <a:bodyPr anchor="ctr">
            <a:normAutofit/>
          </a:bodyPr>
          <a:lstStyle/>
          <a:p>
            <a:pPr algn="l"/>
            <a:r>
              <a:rPr lang="en-US" sz="1800" dirty="0" err="1">
                <a:latin typeface=""/>
              </a:rPr>
              <a:t>Terveystaloustieteen</a:t>
            </a:r>
            <a:r>
              <a:rPr lang="en-US" sz="1800" dirty="0">
                <a:latin typeface=""/>
              </a:rPr>
              <a:t> </a:t>
            </a:r>
            <a:r>
              <a:rPr lang="en-US" sz="1800" dirty="0" err="1">
                <a:latin typeface=""/>
              </a:rPr>
              <a:t>päivä</a:t>
            </a:r>
            <a:r>
              <a:rPr lang="en-US" sz="1800" dirty="0">
                <a:latin typeface=""/>
              </a:rPr>
              <a:t> 2025</a:t>
            </a:r>
          </a:p>
          <a:p>
            <a:pPr algn="l"/>
            <a:r>
              <a:rPr lang="en-US" sz="1800" dirty="0">
                <a:latin typeface=""/>
              </a:rPr>
              <a:t>Olga Kaartinen, MPH </a:t>
            </a:r>
          </a:p>
          <a:p>
            <a:pPr algn="l"/>
            <a:endParaRPr lang="en-US" sz="1600" dirty="0">
              <a:latin typeface=""/>
            </a:endParaRPr>
          </a:p>
          <a:p>
            <a:pPr algn="l"/>
            <a:r>
              <a:rPr lang="en-US" sz="1100" dirty="0">
                <a:latin typeface=""/>
              </a:rPr>
              <a:t>Study conducted as a part of the project: </a:t>
            </a:r>
            <a:r>
              <a:rPr lang="en-US" sz="1100" i="1" dirty="0">
                <a:effectLst/>
                <a:latin typeface=""/>
              </a:rPr>
              <a:t>Generating evidence on the Impact of pandemic Social restrictions on Reproductive health among adolescent girls and young women in Uganda - Lessons learnt for better future preparedness (GIRLS). </a:t>
            </a:r>
            <a:endParaRPr lang="en-US" sz="1100" dirty="0">
              <a:highlight>
                <a:srgbClr val="FFFF00"/>
              </a:highlight>
            </a:endParaRPr>
          </a:p>
          <a:p>
            <a:pPr algn="l"/>
            <a:r>
              <a:rPr lang="en-US" sz="1100" dirty="0">
                <a:latin typeface=""/>
              </a:rPr>
              <a:t>Joint project by Karolinska </a:t>
            </a:r>
            <a:r>
              <a:rPr lang="en-US" sz="1100" dirty="0" err="1">
                <a:latin typeface=""/>
              </a:rPr>
              <a:t>Institutet</a:t>
            </a:r>
            <a:r>
              <a:rPr lang="en-US" sz="1100" dirty="0">
                <a:latin typeface=""/>
              </a:rPr>
              <a:t>, Lund University &amp; </a:t>
            </a:r>
            <a:r>
              <a:rPr lang="en-US" sz="1100" dirty="0">
                <a:effectLst/>
                <a:latin typeface=""/>
                <a:ea typeface="Aptos" panose="020B0004020202020204" pitchFamily="34" charset="0"/>
              </a:rPr>
              <a:t>Africa Medical and </a:t>
            </a:r>
            <a:r>
              <a:rPr lang="en-US" sz="1100" dirty="0" err="1">
                <a:effectLst/>
                <a:latin typeface=""/>
                <a:ea typeface="Aptos" panose="020B0004020202020204" pitchFamily="34" charset="0"/>
              </a:rPr>
              <a:t>Behavioural</a:t>
            </a:r>
            <a:r>
              <a:rPr lang="en-US" sz="1100" dirty="0">
                <a:effectLst/>
                <a:latin typeface=""/>
                <a:ea typeface="Aptos" panose="020B0004020202020204" pitchFamily="34" charset="0"/>
              </a:rPr>
              <a:t> Sciences Organization (AMBSO)</a:t>
            </a:r>
          </a:p>
          <a:p>
            <a:pPr algn="l"/>
            <a:r>
              <a:rPr lang="en-US" sz="1100" dirty="0">
                <a:latin typeface=""/>
              </a:rPr>
              <a:t>Funded by Swedish Research Council</a:t>
            </a:r>
          </a:p>
        </p:txBody>
      </p:sp>
      <p:pic>
        <p:nvPicPr>
          <p:cNvPr id="5" name="Picture 4" descr="A black and blue logo&#10;&#10;AI-generated content may be incorrect.">
            <a:extLst>
              <a:ext uri="{FF2B5EF4-FFF2-40B4-BE49-F238E27FC236}">
                <a16:creationId xmlns:a16="http://schemas.microsoft.com/office/drawing/2014/main" id="{506C5B3F-9B10-3A40-B3F3-34891206A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626" y="5735637"/>
            <a:ext cx="2076791" cy="9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7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114CD-A84D-214C-F6DA-06AB43B86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2" y="248038"/>
            <a:ext cx="10174234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Results: school dropout during COVID-19</a:t>
            </a:r>
          </a:p>
        </p:txBody>
      </p:sp>
      <p:pic>
        <p:nvPicPr>
          <p:cNvPr id="9" name="Content Placeholder 8" descr="A table with numbers and a number of children&#10;&#10;AI-generated content may be incorrect.">
            <a:extLst>
              <a:ext uri="{FF2B5EF4-FFF2-40B4-BE49-F238E27FC236}">
                <a16:creationId xmlns:a16="http://schemas.microsoft.com/office/drawing/2014/main" id="{1FCA00EE-C259-FEB0-6E61-E3045B7D72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1804" y="2233958"/>
            <a:ext cx="10568392" cy="3487568"/>
          </a:xfrm>
          <a:prstGeom prst="rect">
            <a:avLst/>
          </a:prstGeom>
        </p:spPr>
      </p:pic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351A5BA7-48CA-36D1-8BD1-1752FF344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0970" y="5904082"/>
            <a:ext cx="1730795" cy="77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8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B00E94-9A22-3689-BD79-397ADF784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2D0717C-0E2C-A53A-9AE1-B947AE3B6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01754E-40B0-0B1E-9FA3-8BE7D285AC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D2D553-FC1C-FF03-3EEC-AE6BB24B1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9C00F1-9D06-A984-DBE6-BA37FE419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FEB2A5-E962-E85D-9950-CDA34FB9A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2" y="248038"/>
            <a:ext cx="864199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Estimating national economic costs</a:t>
            </a: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3DCD2A52-986A-06D4-1603-A331910D0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626" y="5735637"/>
            <a:ext cx="2076791" cy="92556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4943BE-222A-F176-1432-014C04F14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039910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effectLst/>
                <a:latin typeface=""/>
                <a:ea typeface="Aptos" panose="020B0004020202020204" pitchFamily="34" charset="0"/>
              </a:rPr>
              <a:t>Population data from the Ugandan Census 2024 and prevalence estimates from this study were used to estimate the national number of UIPs among adolescent girls for each round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"/>
                <a:ea typeface="Aptos" panose="020B0004020202020204" pitchFamily="34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effectLst/>
                <a:latin typeface=""/>
                <a:ea typeface="Aptos" panose="020B0004020202020204" pitchFamily="34" charset="0"/>
              </a:rPr>
              <a:t>djusted for an annual population growth rate of 2.9%</a:t>
            </a:r>
          </a:p>
          <a:p>
            <a:pPr lvl="1"/>
            <a:endParaRPr lang="en-US" sz="2000" dirty="0">
              <a:solidFill>
                <a:srgbClr val="000000"/>
              </a:solidFill>
              <a:effectLst/>
              <a:latin typeface=""/>
              <a:ea typeface="Aptos" panose="020B00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"/>
                <a:ea typeface="Aptos" panose="020B0004020202020204" pitchFamily="34" charset="0"/>
              </a:rPr>
              <a:t>The estimated numbers of UIPs and associated school dropouts were applied into the costing framework to analyze the societal economic costs of UIP during three different phases of the pandemic</a:t>
            </a:r>
            <a:r>
              <a:rPr lang="en-US" sz="2000" dirty="0">
                <a:effectLst/>
                <a:latin typeface=""/>
              </a:rPr>
              <a:t> </a:t>
            </a:r>
            <a:endParaRPr lang="en-US" sz="2000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38011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3BB58F-5E65-55B9-28ED-E0C677509E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7886193-3039-4B39-9712-DB35AE916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71A08B-A158-B562-BCAC-2D5BBFDE0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2CAB1C-D510-4869-A24C-1563AEA21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9275C7-1999-45E2-F9D8-D5D9AE535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31AB8-DA6A-D0C0-9271-05E4A849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1" y="248038"/>
            <a:ext cx="11017007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Results: estimated </a:t>
            </a:r>
            <a:r>
              <a:rPr lang="en-US" sz="4000" dirty="0">
                <a:solidFill>
                  <a:srgbClr val="FFFFFF"/>
                </a:solidFill>
              </a:rPr>
              <a:t>national economic cost of UIPs among school-aged girls during COVID-19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0DC0B20E-4CFF-4C96-0D72-E9904BB0F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0970" y="5904082"/>
            <a:ext cx="1730795" cy="771362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257A97C-33C8-B31D-A6EA-ED45043C06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892814"/>
              </p:ext>
            </p:extLst>
          </p:nvPr>
        </p:nvGraphicFramePr>
        <p:xfrm>
          <a:off x="1242646" y="2909432"/>
          <a:ext cx="9425354" cy="23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048">
                  <a:extLst>
                    <a:ext uri="{9D8B030D-6E8A-4147-A177-3AD203B41FA5}">
                      <a16:colId xmlns:a16="http://schemas.microsoft.com/office/drawing/2014/main" val="4118257133"/>
                    </a:ext>
                  </a:extLst>
                </a:gridCol>
                <a:gridCol w="2027036">
                  <a:extLst>
                    <a:ext uri="{9D8B030D-6E8A-4147-A177-3AD203B41FA5}">
                      <a16:colId xmlns:a16="http://schemas.microsoft.com/office/drawing/2014/main" val="2080125588"/>
                    </a:ext>
                  </a:extLst>
                </a:gridCol>
                <a:gridCol w="3136210">
                  <a:extLst>
                    <a:ext uri="{9D8B030D-6E8A-4147-A177-3AD203B41FA5}">
                      <a16:colId xmlns:a16="http://schemas.microsoft.com/office/drawing/2014/main" val="133831117"/>
                    </a:ext>
                  </a:extLst>
                </a:gridCol>
                <a:gridCol w="2465060">
                  <a:extLst>
                    <a:ext uri="{9D8B030D-6E8A-4147-A177-3AD203B41FA5}">
                      <a16:colId xmlns:a16="http://schemas.microsoft.com/office/drawing/2014/main" val="1700376776"/>
                    </a:ext>
                  </a:extLst>
                </a:gridCol>
              </a:tblGrid>
              <a:tr h="119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 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Average societal cost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Cost range (min-max)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Average incremental cost as compared to previous round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4192898"/>
                  </a:ext>
                </a:extLst>
              </a:tr>
              <a:tr h="384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400" kern="100">
                          <a:effectLst/>
                          <a:latin typeface=""/>
                        </a:rPr>
                        <a:t>Round 2</a:t>
                      </a:r>
                      <a:endParaRPr lang="en-US" sz="1400" kern="10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686,417,738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365,610,438 – 1,186,619,559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>
                          <a:effectLst/>
                          <a:latin typeface=""/>
                        </a:rPr>
                        <a:t> </a:t>
                      </a:r>
                      <a:endParaRPr lang="en-US" sz="1400" kern="10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88505"/>
                  </a:ext>
                </a:extLst>
              </a:tr>
              <a:tr h="384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400" kern="100">
                          <a:effectLst/>
                          <a:latin typeface=""/>
                        </a:rPr>
                        <a:t>Round 3</a:t>
                      </a:r>
                      <a:endParaRPr lang="en-US" sz="1400" kern="10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952,639,550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517,820,252 – 1,518,839,086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+266,221,812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332952"/>
                  </a:ext>
                </a:extLst>
              </a:tr>
              <a:tr h="384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Round 4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1,177,094,535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660,276,882 – 1,842,218,448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1400" kern="100" dirty="0">
                          <a:effectLst/>
                          <a:latin typeface=""/>
                        </a:rPr>
                        <a:t>+224,454,985 </a:t>
                      </a:r>
                      <a:endParaRPr lang="en-US" sz="1400" kern="100" dirty="0">
                        <a:effectLst/>
                        <a:latin typeface="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7066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344C3AAE-E5F2-8DD6-1606-B465EFACD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584" y="2377393"/>
            <a:ext cx="94253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Table 4. Estimated national annual societal economic cost of unintended pregnancies among girls aged 13-19 in Uganda ($US2022)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72CE53-B949-B08C-F0D8-C884A330DDCF}"/>
              </a:ext>
            </a:extLst>
          </p:cNvPr>
          <p:cNvSpPr txBox="1"/>
          <p:nvPr/>
        </p:nvSpPr>
        <p:spPr>
          <a:xfrm>
            <a:off x="422030" y="5871358"/>
            <a:ext cx="698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Estimated annual cost = 1.5-2.6% of the annual GDP in Uganda</a:t>
            </a:r>
          </a:p>
        </p:txBody>
      </p:sp>
    </p:spTree>
    <p:extLst>
      <p:ext uri="{BB962C8B-B14F-4D97-AF65-F5344CB8AC3E}">
        <p14:creationId xmlns:p14="http://schemas.microsoft.com/office/powerpoint/2010/main" val="393915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1FF8CB-A6A9-D847-1281-1F5C7828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E6B76-7CF7-9CFD-BA17-33EA9B744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Inability to tell whether school dropout was because of UIP of for other reasons</a:t>
            </a:r>
          </a:p>
          <a:p>
            <a:r>
              <a:rPr lang="en-US" sz="2000" dirty="0"/>
              <a:t>School dropout assessed only on R3 -&gt; small sample &amp; reduced statistical power</a:t>
            </a:r>
          </a:p>
          <a:p>
            <a:r>
              <a:rPr lang="en-US" sz="2000" dirty="0"/>
              <a:t>Costing using secondary sources</a:t>
            </a:r>
          </a:p>
          <a:p>
            <a:r>
              <a:rPr lang="en-US" sz="2000" dirty="0"/>
              <a:t>Reliance on wages as proxies of productivity</a:t>
            </a:r>
          </a:p>
          <a:p>
            <a:r>
              <a:rPr lang="en-US" sz="2000" dirty="0"/>
              <a:t>Cost framework is sensitive to the parameters used</a:t>
            </a:r>
          </a:p>
          <a:p>
            <a:r>
              <a:rPr lang="en-US" sz="2000" dirty="0"/>
              <a:t>Wide wage ranges used for productivity estimations are reflected in very wide ranges for cost estimates – average estimates are only indicative</a:t>
            </a: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9D64B194-8D46-05A1-0973-0BF66169F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626" y="5735637"/>
            <a:ext cx="2076791" cy="9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05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2FCC7-23A0-1A5E-0F16-DD6739944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1F996-DDB0-2790-1EC1-177C0AB3E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Suggesting a novel and a more comprehensive approach to estimating costs of UIP – combining short-term costs of pregnancy management with long-term costs related to school dropout and maternal mortality</a:t>
            </a:r>
          </a:p>
          <a:p>
            <a:r>
              <a:rPr lang="en-US" sz="2000" dirty="0"/>
              <a:t>Quantifying the socioeconomic consequences of COVID-19 pandemic policies</a:t>
            </a:r>
          </a:p>
          <a:p>
            <a:r>
              <a:rPr lang="en-US" sz="2000" dirty="0"/>
              <a:t>Emphasizing the macroeconomic significance of UIP and school dropout</a:t>
            </a:r>
          </a:p>
          <a:p>
            <a:r>
              <a:rPr lang="en-US" sz="2000" dirty="0"/>
              <a:t>Quantifying UIP for girls aged 13-15 – often data on pregnancies limited to 15 and older</a:t>
            </a: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5E63AEC7-1A8A-D598-9B55-F99CE088F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986" y="5937685"/>
            <a:ext cx="1623431" cy="72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20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95541E-8C13-89C9-5968-F51BC7ECB9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1F654A-7062-78D9-8AA7-E3D5642C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63234C-7451-F3E6-4063-A7E37BCC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38B0F2-2FB1-6FF1-7946-2FEB6F3E5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8D6116-383E-3F4C-391E-0019A31F5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438F68-400A-94D9-BB30-EE30478CA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1" y="248038"/>
            <a:ext cx="11017007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Implications</a:t>
            </a: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F931C573-4B7A-C31A-11DF-415ACA265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0970" y="5904082"/>
            <a:ext cx="1730795" cy="77136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B5CB9B-FDCE-2686-C5A8-B59402F81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11" y="2258624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"/>
              </a:rPr>
              <a:t>Our findings suggest an increasing trend in UIPs for school-aged girls that could be attributed to COVID-19 school closures</a:t>
            </a:r>
          </a:p>
          <a:p>
            <a:r>
              <a:rPr lang="en-US" sz="2000" dirty="0">
                <a:latin typeface=""/>
              </a:rPr>
              <a:t>In addition to risking girls’ health and rights, UIPs have a distinct socioeconomic impact for school-aged girls</a:t>
            </a:r>
          </a:p>
          <a:p>
            <a:pPr lvl="1"/>
            <a:r>
              <a:rPr lang="en-US" sz="2000" dirty="0">
                <a:latin typeface=""/>
              </a:rPr>
              <a:t>Early school dropout has negative impacts on future opportunities and economic survival</a:t>
            </a:r>
          </a:p>
          <a:p>
            <a:r>
              <a:rPr lang="en-US" sz="2000" dirty="0">
                <a:latin typeface=""/>
              </a:rPr>
              <a:t>UIPs and related early school dropout and maternal mortality incur significant societal economic costs for Uganda, hindering the country’s national development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"/>
                <a:ea typeface="Aptos" panose="020B0004020202020204" pitchFamily="34" charset="0"/>
              </a:rPr>
              <a:t>Future pandemic responses should include measures to prevent UIPs, keep girls in school, safeguard girls and their families from adverse socioeconomic impacts, and avoid long-term societal costs</a:t>
            </a:r>
            <a:endParaRPr lang="en-US" sz="2000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39451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A7F6E-C406-551C-5348-49C7964D3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8640-7A63-9F13-5F20-9A8C1527A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" y="1891970"/>
            <a:ext cx="11346206" cy="4671492"/>
          </a:xfrm>
        </p:spPr>
        <p:txBody>
          <a:bodyPr anchor="ctr">
            <a:normAutofit/>
          </a:bodyPr>
          <a:lstStyle/>
          <a:p>
            <a:pPr marL="0" marR="0" indent="0">
              <a:buNone/>
            </a:pP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Babigumira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JB, 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Stergachis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A, Veenstra DL, Gardner JS, 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Ngonzi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J, Mukasa-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Kivunike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P, et al. Potential cost-effectiveness of universal access to modern contraceptives in Uganda. 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PLoS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One. 2012;7(2):e30735.</a:t>
            </a:r>
          </a:p>
          <a:p>
            <a:pPr marL="0" marR="0" indent="0">
              <a:buNone/>
            </a:pP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Babigumira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JB, 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Stergachis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A, Veenstra DL, Gardner JS, 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Ngonzi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J, Mukasa-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Kivunike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P, et al. Estimating the costs of induced abortion in Uganda: a model-based analysis. BMC Public Health. 2011;11:904.</a:t>
            </a:r>
          </a:p>
          <a:p>
            <a:pPr marL="0" marR="0" indent="0">
              <a:buNone/>
            </a:pP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Chaaban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J, Cunningham W. Measuring the economic gain of investing in girls: the girl effect dividend. World Bank policy research working paper. 2011(5753).</a:t>
            </a:r>
          </a:p>
          <a:p>
            <a:pPr marL="0" marR="0" indent="0">
              <a:buNone/>
            </a:pPr>
            <a:r>
              <a:rPr lang="en-US" sz="14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Mugamba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S, </a:t>
            </a:r>
            <a:r>
              <a:rPr lang="en-US" sz="14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Ziegel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L, </a:t>
            </a:r>
            <a:r>
              <a:rPr lang="en-US" sz="14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Bulamba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RM, </a:t>
            </a:r>
            <a:r>
              <a:rPr lang="en-US" sz="14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Kyasanku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E, Johansson </a:t>
            </a:r>
            <a:r>
              <a:rPr lang="en-US" sz="14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Århem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K, </a:t>
            </a:r>
            <a:r>
              <a:rPr lang="en-US" sz="14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Sjöland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CF, et al. Cohort Profile: The Africa Medical and Behavioral Sciences Organization (AMBSO) Population Health Surveillance (APHS) in rural, semi-urban and urban Uganda. International Journal of Epidemiology. 2023;52(2):e116-e24.</a:t>
            </a:r>
            <a:r>
              <a:rPr lang="en-US" sz="1400" dirty="0">
                <a:effectLst/>
                <a:latin typeface=""/>
              </a:rPr>
              <a:t> </a:t>
            </a:r>
            <a:endParaRPr lang="en-US" sz="1400" kern="100" dirty="0">
              <a:effectLst/>
              <a:latin typeface="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Uganda Bureau of Statistics (UBOS). National </a:t>
            </a:r>
            <a:r>
              <a:rPr lang="en-US" sz="14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Labour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Force Survey 2021 - Main Report. Kampala, Uganda; 2021.</a:t>
            </a:r>
            <a:r>
              <a:rPr lang="en-US" sz="1400" dirty="0">
                <a:effectLst/>
                <a:latin typeface=""/>
              </a:rPr>
              <a:t> </a:t>
            </a:r>
            <a:endParaRPr lang="en-US" sz="1400" kern="100" dirty="0">
              <a:effectLst/>
              <a:latin typeface="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Uganda Bureau of Statistics. Uganda Demographic and Health Survey 2022. Kampala, Uganda: UBOS; 2023.</a:t>
            </a:r>
            <a:r>
              <a:rPr lang="en-US" sz="1400" dirty="0">
                <a:effectLst/>
                <a:latin typeface=""/>
              </a:rPr>
              <a:t> </a:t>
            </a:r>
          </a:p>
          <a:p>
            <a:pPr marL="0" marR="0" indent="0">
              <a:buNone/>
            </a:pP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Uganda Ministry of Education S, Technology and Sports,. A Study on Linkage between Pregnancy and School Dropout in Uganda. Study Report.: </a:t>
            </a:r>
            <a:r>
              <a:rPr lang="en-US" sz="14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UKaid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; UN Uganda; 2016.</a:t>
            </a:r>
            <a:r>
              <a:rPr lang="en-US" sz="1400" dirty="0">
                <a:effectLst/>
                <a:latin typeface=""/>
              </a:rPr>
              <a:t> </a:t>
            </a:r>
          </a:p>
          <a:p>
            <a:pPr marL="0" marR="0" indent="0">
              <a:buNone/>
            </a:pP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UNFPA Uganda, Uganda National Planning Authority. The Cost of Inaction: The Economic and Social Burden of Teenage Pregnancy in Uganda 2022 cited 5.2.2024]. Available from: </a:t>
            </a:r>
            <a:r>
              <a:rPr lang="en-US" sz="1400" u="sng" dirty="0">
                <a:solidFill>
                  <a:srgbClr val="467886"/>
                </a:solidFill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https://uganda.unfpa.org/en/publications/cost-inaction-economic-and-social-burden-teenage-pregnancy-uganda</a:t>
            </a:r>
            <a:r>
              <a:rPr lang="en-US" sz="14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"/>
            </a:endParaRPr>
          </a:p>
          <a:p>
            <a:pPr marL="0" indent="0">
              <a:buNone/>
            </a:pP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Yazdkhasti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M, 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Pourreza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A, </a:t>
            </a:r>
            <a:r>
              <a:rPr lang="en-US" sz="1400" kern="100" dirty="0" err="1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Pirak</a:t>
            </a:r>
            <a:r>
              <a:rPr lang="en-US" sz="1400" kern="100" dirty="0">
                <a:effectLst/>
                <a:latin typeface=""/>
                <a:ea typeface="Aptos" panose="020B0004020202020204" pitchFamily="34" charset="0"/>
                <a:cs typeface="Times New Roman" panose="02020603050405020304" pitchFamily="18" charset="0"/>
              </a:rPr>
              <a:t> A, Abdi F. Unintended Pregnancy and Its Adverse Social and Economic Consequences on Health System: A Narrative Review Article. Iranian Journal of Public Health. 2015;44(1):12-21.</a:t>
            </a:r>
          </a:p>
        </p:txBody>
      </p:sp>
    </p:spTree>
    <p:extLst>
      <p:ext uri="{BB962C8B-B14F-4D97-AF65-F5344CB8AC3E}">
        <p14:creationId xmlns:p14="http://schemas.microsoft.com/office/powerpoint/2010/main" val="3377992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4AABF-424C-221C-5FD6-4AAB132B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574" y="2236138"/>
            <a:ext cx="8147713" cy="308124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 for your attention!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Kiitos! 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Tack!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51424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E0F695-7E73-89F8-EFA6-F6E8448CB2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ABD81C-5F8F-C47A-79E2-D1AA49883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25FDED-B1A0-2F26-725A-A8A033058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7638A7-791A-25B8-CC76-8467737B6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6A8535-BC4C-8303-AD2F-E038E45F4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48EA63-E0F5-A101-9C87-9916115B9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F167BF-A594-726B-760C-CA27D093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B0D21-DCDD-25A4-CDBE-36A821CE0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70" y="1899463"/>
            <a:ext cx="11005456" cy="4343400"/>
          </a:xfrm>
        </p:spPr>
        <p:txBody>
          <a:bodyPr anchor="ctr">
            <a:noAutofit/>
          </a:bodyPr>
          <a:lstStyle/>
          <a:p>
            <a:r>
              <a:rPr lang="en-US" sz="1800" dirty="0">
                <a:latin typeface=""/>
              </a:rPr>
              <a:t>Uganda implemented one of the longest COVID-19 school closures in the world, lasting nearly two years</a:t>
            </a:r>
          </a:p>
          <a:p>
            <a:r>
              <a:rPr lang="en-US" sz="1800" dirty="0">
                <a:latin typeface=""/>
              </a:rPr>
              <a:t>Teenage pregnancy (TP) and unintended pregnancy (UIP) remain significant public health issues in Uganda with reported increases in rates during COVID-19</a:t>
            </a:r>
          </a:p>
          <a:p>
            <a:r>
              <a:rPr lang="en-US" sz="1800" dirty="0">
                <a:latin typeface=""/>
              </a:rPr>
              <a:t>UIPs impose negative health and socioeconomic impacts for girls:</a:t>
            </a:r>
          </a:p>
          <a:p>
            <a:pPr lvl="1"/>
            <a:r>
              <a:rPr lang="en-US" sz="1800" dirty="0">
                <a:latin typeface=""/>
              </a:rPr>
              <a:t>Increased risk of maternal mortality and morbidity, unsafe abortion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"/>
              </a:rPr>
              <a:t>Early 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"/>
              </a:rPr>
              <a:t>chool dropout is common in Uganda, and pregnancy is a major contributing factor</a:t>
            </a:r>
          </a:p>
          <a:p>
            <a:pPr lvl="1"/>
            <a:r>
              <a:rPr lang="en-US" sz="1800" dirty="0">
                <a:latin typeface=""/>
              </a:rPr>
              <a:t>Reduced future opportunities</a:t>
            </a:r>
            <a:br>
              <a:rPr lang="en-US" sz="1800" dirty="0">
                <a:latin typeface=""/>
              </a:rPr>
            </a:br>
            <a:endParaRPr lang="en-US" sz="1800" dirty="0">
              <a:latin typeface=""/>
            </a:endParaRPr>
          </a:p>
          <a:p>
            <a:r>
              <a:rPr lang="en-US" sz="1800" dirty="0">
                <a:latin typeface=""/>
              </a:rPr>
              <a:t>Data gaps</a:t>
            </a:r>
          </a:p>
          <a:p>
            <a:pPr lvl="1"/>
            <a:r>
              <a:rPr lang="en-US" sz="1800" dirty="0">
                <a:latin typeface=""/>
              </a:rPr>
              <a:t>Data is limited on prevalence of UIPs among teenagers during COVID-19</a:t>
            </a:r>
          </a:p>
          <a:p>
            <a:pPr lvl="1"/>
            <a:r>
              <a:rPr lang="en-US" sz="1800" dirty="0">
                <a:latin typeface=""/>
              </a:rPr>
              <a:t>The (gendered) socioeconomic consequences of COVID-19 policies remain unexplored</a:t>
            </a:r>
          </a:p>
          <a:p>
            <a:pPr lvl="1"/>
            <a:r>
              <a:rPr lang="en-US" sz="1800" dirty="0">
                <a:latin typeface=""/>
              </a:rPr>
              <a:t>Systematic way for estimating short- and long-term costs of UIP among school-aged girls lacking</a:t>
            </a:r>
          </a:p>
          <a:p>
            <a:pPr marL="457200" lvl="1" indent="0">
              <a:buNone/>
            </a:pPr>
            <a:endParaRPr lang="en-US" sz="1800" dirty="0">
              <a:latin typeface=""/>
            </a:endParaRP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388E6AB1-1575-492D-F3A4-4384DE6BB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9657" y="5930407"/>
            <a:ext cx="1639760" cy="73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1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F53105-B931-475A-3633-2C9EF3432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Objective: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00C45-78D6-ECA5-CF3D-6402F5947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7" y="586855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Estimate the societal economic costs of UIPs among school-aged girls in Uganda during COVID-19</a:t>
            </a:r>
          </a:p>
          <a:p>
            <a:endParaRPr lang="en-US" sz="2000" dirty="0"/>
          </a:p>
          <a:p>
            <a:r>
              <a:rPr lang="en-US" sz="2000" dirty="0"/>
              <a:t>Aims:</a:t>
            </a:r>
          </a:p>
          <a:p>
            <a:pPr lvl="1"/>
            <a:r>
              <a:rPr lang="en-US" sz="2000" dirty="0"/>
              <a:t>Estimate the prevalence of UIP and school dropout among school-aged girls during COVID-19</a:t>
            </a:r>
          </a:p>
          <a:p>
            <a:pPr lvl="1"/>
            <a:r>
              <a:rPr lang="en-US" sz="2000" dirty="0"/>
              <a:t>Estimate the societal economic cost of UIPs among school-aged girls in Uganda and the incremental cost of the potentially increased UIP prevalence</a:t>
            </a: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3F52C40E-6C15-64F2-BDB7-E650DA9E1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626" y="5735637"/>
            <a:ext cx="2076791" cy="9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6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7E4D3A-DE84-D3FB-4ACC-1649BA77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latin typeface=""/>
              </a:rPr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C7854-F716-6296-9736-D87E6C683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"/>
              </a:rPr>
              <a:t>Cross-sectional study using three rounds of population-based household survey data to estimate prevalences of UIP and school dropout during COVID-19</a:t>
            </a:r>
          </a:p>
          <a:p>
            <a:endParaRPr lang="en-US" sz="2000" dirty="0">
              <a:latin typeface=""/>
            </a:endParaRPr>
          </a:p>
          <a:p>
            <a:r>
              <a:rPr lang="en-US" sz="2000" dirty="0">
                <a:latin typeface=""/>
              </a:rPr>
              <a:t>Secondary cost-of-illness study; development and application of a costing framework</a:t>
            </a:r>
            <a:endParaRPr lang="en-US" sz="2000" dirty="0">
              <a:highlight>
                <a:srgbClr val="FFFF00"/>
              </a:highlight>
              <a:latin typeface=""/>
            </a:endParaRP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6AC21563-6411-ACD7-F534-25A8DE496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626" y="5735637"/>
            <a:ext cx="2076791" cy="9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B15B50-B2CD-5E3C-8D98-CC9B6C565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91857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Methods: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66C4D-78A5-589A-A3E3-B0832D5A8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82598"/>
            <a:ext cx="11054442" cy="4343400"/>
          </a:xfrm>
        </p:spPr>
        <p:txBody>
          <a:bodyPr anchor="ctr">
            <a:noAutofit/>
          </a:bodyPr>
          <a:lstStyle/>
          <a:p>
            <a:r>
              <a:rPr lang="en-US" sz="1800" dirty="0">
                <a:latin typeface=""/>
                <a:ea typeface="Aptos" panose="020B0004020202020204" pitchFamily="34" charset="0"/>
              </a:rPr>
              <a:t>T</a:t>
            </a:r>
            <a:r>
              <a:rPr lang="en-US" sz="1800" dirty="0">
                <a:effectLst/>
                <a:latin typeface=""/>
                <a:ea typeface="Aptos" panose="020B0004020202020204" pitchFamily="34" charset="0"/>
              </a:rPr>
              <a:t>hree rounds of data (2019–2023) from the Africa Medical and </a:t>
            </a:r>
            <a:r>
              <a:rPr lang="en-US" sz="1800" dirty="0" err="1">
                <a:effectLst/>
                <a:latin typeface=""/>
                <a:ea typeface="Aptos" panose="020B0004020202020204" pitchFamily="34" charset="0"/>
              </a:rPr>
              <a:t>Behavioural</a:t>
            </a:r>
            <a:r>
              <a:rPr lang="en-US" sz="1800" dirty="0">
                <a:effectLst/>
                <a:latin typeface=""/>
                <a:ea typeface="Aptos" panose="020B0004020202020204" pitchFamily="34" charset="0"/>
              </a:rPr>
              <a:t> Sciences Organization (AMBSO) Population Health Surveillance (APHS)</a:t>
            </a:r>
          </a:p>
          <a:p>
            <a:pPr lvl="1"/>
            <a:r>
              <a:rPr lang="en-US" sz="1800" dirty="0">
                <a:latin typeface=""/>
                <a:ea typeface="Aptos" panose="020B0004020202020204" pitchFamily="34" charset="0"/>
              </a:rPr>
              <a:t>Open, longitudinal, population-based cohort </a:t>
            </a:r>
            <a:r>
              <a:rPr lang="en-US" sz="1800" b="0" i="0" u="none" strike="noStrike" dirty="0">
                <a:solidFill>
                  <a:srgbClr val="1B1B1B"/>
                </a:solidFill>
                <a:effectLst/>
                <a:latin typeface=""/>
              </a:rPr>
              <a:t>including persons aged 13–80 years</a:t>
            </a:r>
            <a:endParaRPr lang="en-US" sz="1800" dirty="0">
              <a:latin typeface=""/>
              <a:ea typeface="Aptos" panose="020B0004020202020204" pitchFamily="34" charset="0"/>
            </a:endParaRPr>
          </a:p>
          <a:p>
            <a:pPr lvl="1"/>
            <a:r>
              <a:rPr lang="en-US" sz="1800" dirty="0">
                <a:latin typeface=""/>
                <a:ea typeface="Aptos" panose="020B0004020202020204" pitchFamily="34" charset="0"/>
              </a:rPr>
              <a:t>U</a:t>
            </a:r>
            <a:r>
              <a:rPr lang="en-US" sz="1800" dirty="0">
                <a:effectLst/>
                <a:latin typeface=""/>
                <a:ea typeface="Aptos" panose="020B0004020202020204" pitchFamily="34" charset="0"/>
              </a:rPr>
              <a:t>rban, semi-urban and rural communities of Wakiso and Hoima districts</a:t>
            </a:r>
          </a:p>
          <a:p>
            <a:pPr lvl="1"/>
            <a:r>
              <a:rPr lang="en-US" sz="1800" dirty="0">
                <a:effectLst/>
                <a:latin typeface=""/>
                <a:ea typeface="Aptos" panose="020B0004020202020204" pitchFamily="34" charset="0"/>
              </a:rPr>
              <a:t>R2 between 11/2019-03/2021 (during closures)</a:t>
            </a:r>
          </a:p>
          <a:p>
            <a:pPr lvl="1"/>
            <a:r>
              <a:rPr lang="en-US" sz="1800" dirty="0">
                <a:effectLst/>
                <a:latin typeface=""/>
                <a:ea typeface="Aptos" panose="020B0004020202020204" pitchFamily="34" charset="0"/>
              </a:rPr>
              <a:t>R3 between 08/2021–06/2022 (during/after closures)</a:t>
            </a:r>
          </a:p>
          <a:p>
            <a:pPr lvl="1"/>
            <a:r>
              <a:rPr lang="en-US" sz="1800" dirty="0">
                <a:effectLst/>
                <a:latin typeface=""/>
                <a:ea typeface="Aptos" panose="020B0004020202020204" pitchFamily="34" charset="0"/>
              </a:rPr>
              <a:t>R4 between 09/2022 – 07/2023 (after closures)</a:t>
            </a:r>
          </a:p>
          <a:p>
            <a:pPr lvl="1"/>
            <a:endParaRPr lang="en-US" sz="1800" dirty="0">
              <a:latin typeface=""/>
            </a:endParaRPr>
          </a:p>
          <a:p>
            <a:r>
              <a:rPr lang="en-US" sz="1800" dirty="0">
                <a:latin typeface=""/>
              </a:rPr>
              <a:t>Study participants: school-aged girls 13-19 years old (N=1325)</a:t>
            </a:r>
          </a:p>
          <a:p>
            <a:pPr lvl="1"/>
            <a:r>
              <a:rPr lang="en-US" sz="1800" dirty="0">
                <a:latin typeface=""/>
              </a:rPr>
              <a:t>‘School-age’ in Uganda commonly as 6-18 years</a:t>
            </a:r>
          </a:p>
          <a:p>
            <a:pPr lvl="1"/>
            <a:r>
              <a:rPr lang="en-US" sz="1800" dirty="0">
                <a:latin typeface=""/>
              </a:rPr>
              <a:t>To assess the potential impact of school closures, UIPs included if girl was 13-18 at the age of pregnancy but could be up to 19 years old when responding to the survey</a:t>
            </a: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73DE2B74-D8B0-A3B6-505A-24EC34E55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671" y="5980734"/>
            <a:ext cx="1688746" cy="75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1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5CCD23-D906-E7C1-62CB-752D2C33E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EC7993-C191-7E4D-BF42-32074D042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3FBA7E-4D75-2918-3AED-0EF3C803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BBA5F9-2BCC-9CA0-8DC9-8964B0FA0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32DFC4-8D6A-FE50-8B8C-132592468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7AE79A-0A4A-472B-5D55-A086B0895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72EA35-5EBA-7D59-34F5-03DA78DC9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91857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Methods: analysis</a:t>
            </a:r>
          </a:p>
        </p:txBody>
      </p:sp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CBD84A50-ABA7-FA5F-0AB0-9FA7F30AC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626" y="5735637"/>
            <a:ext cx="2076791" cy="9255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0C151A-85C7-3D39-7741-F6205AB18FDB}"/>
              </a:ext>
            </a:extLst>
          </p:cNvPr>
          <p:cNvSpPr txBox="1"/>
          <p:nvPr/>
        </p:nvSpPr>
        <p:spPr>
          <a:xfrm>
            <a:off x="685801" y="2466117"/>
            <a:ext cx="106952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"/>
              </a:rPr>
              <a:t>Statistical methods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"/>
              </a:rPr>
              <a:t>D</a:t>
            </a:r>
            <a:r>
              <a:rPr lang="en-US" sz="2000" dirty="0">
                <a:solidFill>
                  <a:srgbClr val="000000"/>
                </a:solidFill>
                <a:effectLst/>
                <a:latin typeface=""/>
                <a:ea typeface="Aptos" panose="020B0004020202020204" pitchFamily="34" charset="0"/>
              </a:rPr>
              <a:t>escriptive statistics with 95% confidence intervals were used to analyze prevalences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"/>
                <a:ea typeface="Aptos" panose="020B0004020202020204" pitchFamily="34" charset="0"/>
              </a:rPr>
              <a:t>Pearson’s chi-squared test was used to analyze the association between UIP and school dropout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"/>
              </a:rPr>
              <a:t>Outcomes of interest: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"/>
              </a:rPr>
              <a:t>UIP prevalence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"/>
              </a:rPr>
              <a:t>Age of pregnancy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"/>
              </a:rPr>
              <a:t>Prevalence of school dropout since the COVID-19</a:t>
            </a:r>
          </a:p>
        </p:txBody>
      </p:sp>
    </p:spTree>
    <p:extLst>
      <p:ext uri="{BB962C8B-B14F-4D97-AF65-F5344CB8AC3E}">
        <p14:creationId xmlns:p14="http://schemas.microsoft.com/office/powerpoint/2010/main" val="78838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66A5F7-8EF1-690A-21FE-CC87F902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Cost framework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586B20-6C7B-B872-DED3-6EF8F95596C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7272" t="29471" r="27139" b="30125"/>
          <a:stretch/>
        </p:blipFill>
        <p:spPr>
          <a:xfrm>
            <a:off x="4233487" y="1284232"/>
            <a:ext cx="7868866" cy="392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8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7DD70D7-704C-87DB-6F4A-3ED83AA57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690008"/>
              </p:ext>
            </p:extLst>
          </p:nvPr>
        </p:nvGraphicFramePr>
        <p:xfrm>
          <a:off x="410173" y="653143"/>
          <a:ext cx="11371654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024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871591-1030-4365-61D3-B427459D4A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8B5EC6-FA96-C165-E1E6-460EFEAC7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0485358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Results: UIP prevalence during COVID-19</a:t>
            </a:r>
          </a:p>
        </p:txBody>
      </p:sp>
      <p:pic>
        <p:nvPicPr>
          <p:cNvPr id="10" name="Content Placeholder 9" descr="A table with numbers and text&#10;&#10;AI-generated content may be incorrect.">
            <a:extLst>
              <a:ext uri="{FF2B5EF4-FFF2-40B4-BE49-F238E27FC236}">
                <a16:creationId xmlns:a16="http://schemas.microsoft.com/office/drawing/2014/main" id="{9C3A5BC6-334C-8717-3D65-241B3BEC2F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1217" y="1876538"/>
            <a:ext cx="10589561" cy="4103456"/>
          </a:xfrm>
          <a:prstGeom prst="rect">
            <a:avLst/>
          </a:prstGeom>
        </p:spPr>
      </p:pic>
      <p:pic>
        <p:nvPicPr>
          <p:cNvPr id="4" name="Picture 3" descr="A black and blue logo&#10;&#10;AI-generated content may be incorrect.">
            <a:extLst>
              <a:ext uri="{FF2B5EF4-FFF2-40B4-BE49-F238E27FC236}">
                <a16:creationId xmlns:a16="http://schemas.microsoft.com/office/drawing/2014/main" id="{7971D11C-912A-18F7-6839-E210EF683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8702" y="6073077"/>
            <a:ext cx="1509273" cy="67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2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5928</TotalTime>
  <Words>1591</Words>
  <Application>Microsoft Macintosh PowerPoint</Application>
  <PresentationFormat>Widescreen</PresentationFormat>
  <Paragraphs>151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-webkit-standard</vt:lpstr>
      <vt:lpstr>Aptos</vt:lpstr>
      <vt:lpstr>Aptos Display</vt:lpstr>
      <vt:lpstr>Arial</vt:lpstr>
      <vt:lpstr>Helvetica Neue</vt:lpstr>
      <vt:lpstr>Office Theme</vt:lpstr>
      <vt:lpstr>Prevalence and societal economic costs of unintended pregnancies and school dropout among adolescents in Uganda during COVID-19</vt:lpstr>
      <vt:lpstr>Background</vt:lpstr>
      <vt:lpstr>Objective:</vt:lpstr>
      <vt:lpstr>Study design</vt:lpstr>
      <vt:lpstr>Methods: Data collection</vt:lpstr>
      <vt:lpstr>Methods: analysis</vt:lpstr>
      <vt:lpstr>Cost framework</vt:lpstr>
      <vt:lpstr>PowerPoint Presentation</vt:lpstr>
      <vt:lpstr>Results: UIP prevalence during COVID-19</vt:lpstr>
      <vt:lpstr>Results: school dropout during COVID-19</vt:lpstr>
      <vt:lpstr>Estimating national economic costs</vt:lpstr>
      <vt:lpstr>Results: estimated national economic cost of UIPs among school-aged girls during COVID-19</vt:lpstr>
      <vt:lpstr>Limitations</vt:lpstr>
      <vt:lpstr>Strengths</vt:lpstr>
      <vt:lpstr>Implications</vt:lpstr>
      <vt:lpstr>References</vt:lpstr>
      <vt:lpstr>Thank you for your attention! Kiitos!  Tack! 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Olga Kaartinen</dc:creator>
  <cp:lastModifiedBy>Olga Kaartinen</cp:lastModifiedBy>
  <cp:revision>17</cp:revision>
  <dcterms:created xsi:type="dcterms:W3CDTF">2025-01-24T10:15:31Z</dcterms:created>
  <dcterms:modified xsi:type="dcterms:W3CDTF">2025-01-28T13:03:56Z</dcterms:modified>
</cp:coreProperties>
</file>