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5765800" cy="3600450"/>
  <p:notesSz cx="5765800" cy="36004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3" d="100"/>
          <a:sy n="113" d="100"/>
        </p:scale>
        <p:origin x="1136" y="5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2435" y="1116139"/>
            <a:ext cx="4900930" cy="7560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3333B2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4870" y="2016252"/>
            <a:ext cx="4036060" cy="9001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pc="-35" dirty="0"/>
              <a:t>31.1.2025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pc="-20" dirty="0"/>
              <a:t>Terveystaloustieteen</a:t>
            </a:r>
            <a:r>
              <a:rPr spc="55" dirty="0"/>
              <a:t> </a:t>
            </a:r>
            <a:r>
              <a:rPr spc="-10" dirty="0"/>
              <a:t>päivä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spc="-45" dirty="0"/>
              <a:t>‹#›</a:t>
            </a:fld>
            <a:r>
              <a:rPr spc="-90" dirty="0"/>
              <a:t> </a:t>
            </a:r>
            <a:r>
              <a:rPr spc="70" dirty="0"/>
              <a:t>/</a:t>
            </a:r>
            <a:r>
              <a:rPr spc="-85" dirty="0"/>
              <a:t> </a:t>
            </a:r>
            <a:r>
              <a:rPr spc="-25" dirty="0"/>
              <a:t>17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3333B2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pc="-35" dirty="0"/>
              <a:t>31.1.2025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pc="-20" dirty="0"/>
              <a:t>Terveystaloustieteen</a:t>
            </a:r>
            <a:r>
              <a:rPr spc="55" dirty="0"/>
              <a:t> </a:t>
            </a:r>
            <a:r>
              <a:rPr spc="-10" dirty="0"/>
              <a:t>päivä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spc="-45" dirty="0"/>
              <a:t>‹#›</a:t>
            </a:fld>
            <a:r>
              <a:rPr spc="-90" dirty="0"/>
              <a:t> </a:t>
            </a:r>
            <a:r>
              <a:rPr spc="70" dirty="0"/>
              <a:t>/</a:t>
            </a:r>
            <a:r>
              <a:rPr spc="-85" dirty="0"/>
              <a:t> </a:t>
            </a:r>
            <a:r>
              <a:rPr spc="-25" dirty="0"/>
              <a:t>17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3333B2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88290" y="828103"/>
            <a:ext cx="2508123" cy="23762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9387" y="828103"/>
            <a:ext cx="2508123" cy="23762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pc="-35" dirty="0"/>
              <a:t>31.1.2025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pc="-20" dirty="0"/>
              <a:t>Terveystaloustieteen</a:t>
            </a:r>
            <a:r>
              <a:rPr spc="55" dirty="0"/>
              <a:t> </a:t>
            </a:r>
            <a:r>
              <a:rPr spc="-10" dirty="0"/>
              <a:t>päivä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spc="-45" dirty="0"/>
              <a:t>‹#›</a:t>
            </a:fld>
            <a:r>
              <a:rPr spc="-90" dirty="0"/>
              <a:t> </a:t>
            </a:r>
            <a:r>
              <a:rPr spc="70" dirty="0"/>
              <a:t>/</a:t>
            </a:r>
            <a:r>
              <a:rPr spc="-85" dirty="0"/>
              <a:t> </a:t>
            </a:r>
            <a:r>
              <a:rPr spc="-25" dirty="0"/>
              <a:t>17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3333B2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pc="-35" dirty="0"/>
              <a:t>31.1.2025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pc="-20" dirty="0"/>
              <a:t>Terveystaloustieteen</a:t>
            </a:r>
            <a:r>
              <a:rPr spc="55" dirty="0"/>
              <a:t> </a:t>
            </a:r>
            <a:r>
              <a:rPr spc="-10" dirty="0"/>
              <a:t>päivä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spc="-45" dirty="0"/>
              <a:t>‹#›</a:t>
            </a:fld>
            <a:r>
              <a:rPr spc="-90" dirty="0"/>
              <a:t> </a:t>
            </a:r>
            <a:r>
              <a:rPr spc="70" dirty="0"/>
              <a:t>/</a:t>
            </a:r>
            <a:r>
              <a:rPr spc="-85" dirty="0"/>
              <a:t> </a:t>
            </a:r>
            <a:r>
              <a:rPr spc="-25" dirty="0"/>
              <a:t>17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27726" y="2887573"/>
            <a:ext cx="295910" cy="37719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4202672" y="3405504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79" h="30479">
                <a:moveTo>
                  <a:pt x="0" y="30366"/>
                </a:moveTo>
                <a:lnTo>
                  <a:pt x="43019" y="30366"/>
                </a:lnTo>
                <a:lnTo>
                  <a:pt x="43019" y="0"/>
                </a:lnTo>
                <a:lnTo>
                  <a:pt x="0" y="0"/>
                </a:lnTo>
                <a:lnTo>
                  <a:pt x="0" y="30366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4123055" y="3401541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4300857" y="3401541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0" y="0"/>
                </a:moveTo>
                <a:lnTo>
                  <a:pt x="0" y="38100"/>
                </a:lnTo>
                <a:lnTo>
                  <a:pt x="25400" y="19050"/>
                </a:lnTo>
                <a:lnTo>
                  <a:pt x="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4460874" y="3395191"/>
            <a:ext cx="64135" cy="50800"/>
          </a:xfrm>
          <a:custGeom>
            <a:avLst/>
            <a:gdLst/>
            <a:ahLst/>
            <a:cxnLst/>
            <a:rect l="l" t="t" r="r" b="b"/>
            <a:pathLst>
              <a:path w="64135" h="50800">
                <a:moveTo>
                  <a:pt x="0" y="50800"/>
                </a:moveTo>
                <a:lnTo>
                  <a:pt x="43019" y="50800"/>
                </a:lnTo>
                <a:lnTo>
                  <a:pt x="43019" y="20434"/>
                </a:lnTo>
                <a:lnTo>
                  <a:pt x="0" y="20434"/>
                </a:lnTo>
                <a:lnTo>
                  <a:pt x="0" y="50800"/>
                </a:lnTo>
                <a:close/>
              </a:path>
              <a:path w="64135" h="50800">
                <a:moveTo>
                  <a:pt x="10491" y="20320"/>
                </a:moveTo>
                <a:lnTo>
                  <a:pt x="10491" y="10160"/>
                </a:lnTo>
                <a:lnTo>
                  <a:pt x="53672" y="10160"/>
                </a:lnTo>
                <a:lnTo>
                  <a:pt x="53672" y="40640"/>
                </a:lnTo>
                <a:lnTo>
                  <a:pt x="43512" y="40640"/>
                </a:lnTo>
              </a:path>
              <a:path w="64135" h="50800">
                <a:moveTo>
                  <a:pt x="20652" y="10160"/>
                </a:moveTo>
                <a:lnTo>
                  <a:pt x="20652" y="0"/>
                </a:lnTo>
                <a:lnTo>
                  <a:pt x="63832" y="0"/>
                </a:lnTo>
                <a:lnTo>
                  <a:pt x="63832" y="30480"/>
                </a:lnTo>
                <a:lnTo>
                  <a:pt x="53672" y="3048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4397705" y="3401542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4761269" y="3407892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4672368" y="3401542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4748569" y="3395191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0" y="0"/>
                </a:moveTo>
                <a:lnTo>
                  <a:pt x="38100" y="0"/>
                </a:lnTo>
              </a:path>
              <a:path w="50800" h="50800">
                <a:moveTo>
                  <a:pt x="12700" y="25400"/>
                </a:moveTo>
                <a:lnTo>
                  <a:pt x="50800" y="25400"/>
                </a:lnTo>
              </a:path>
              <a:path w="50800" h="50800">
                <a:moveTo>
                  <a:pt x="0" y="38100"/>
                </a:moveTo>
                <a:lnTo>
                  <a:pt x="38100" y="38100"/>
                </a:lnTo>
              </a:path>
              <a:path w="50800" h="50800">
                <a:moveTo>
                  <a:pt x="12700" y="50800"/>
                </a:moveTo>
                <a:lnTo>
                  <a:pt x="50800" y="5080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5023232" y="3395191"/>
            <a:ext cx="50800" cy="25400"/>
          </a:xfrm>
          <a:custGeom>
            <a:avLst/>
            <a:gdLst/>
            <a:ahLst/>
            <a:cxnLst/>
            <a:rect l="l" t="t" r="r" b="b"/>
            <a:pathLst>
              <a:path w="50800" h="25400">
                <a:moveTo>
                  <a:pt x="0" y="0"/>
                </a:moveTo>
                <a:lnTo>
                  <a:pt x="38100" y="0"/>
                </a:lnTo>
              </a:path>
              <a:path w="50800" h="25400">
                <a:moveTo>
                  <a:pt x="12700" y="12700"/>
                </a:moveTo>
                <a:lnTo>
                  <a:pt x="50800" y="12700"/>
                </a:lnTo>
              </a:path>
              <a:path w="50800" h="25400">
                <a:moveTo>
                  <a:pt x="12700" y="25400"/>
                </a:moveTo>
                <a:lnTo>
                  <a:pt x="50800" y="2540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4947031" y="3401542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5023232" y="3433292"/>
            <a:ext cx="50800" cy="12700"/>
          </a:xfrm>
          <a:custGeom>
            <a:avLst/>
            <a:gdLst/>
            <a:ahLst/>
            <a:cxnLst/>
            <a:rect l="l" t="t" r="r" b="b"/>
            <a:pathLst>
              <a:path w="50800" h="12700">
                <a:moveTo>
                  <a:pt x="0" y="0"/>
                </a:moveTo>
                <a:lnTo>
                  <a:pt x="38100" y="0"/>
                </a:lnTo>
              </a:path>
              <a:path w="50800" h="12700">
                <a:moveTo>
                  <a:pt x="12700" y="12700"/>
                </a:moveTo>
                <a:lnTo>
                  <a:pt x="50800" y="1270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5234381" y="3395191"/>
            <a:ext cx="63500" cy="50800"/>
          </a:xfrm>
          <a:custGeom>
            <a:avLst/>
            <a:gdLst/>
            <a:ahLst/>
            <a:cxnLst/>
            <a:rect l="l" t="t" r="r" b="b"/>
            <a:pathLst>
              <a:path w="63500" h="50800">
                <a:moveTo>
                  <a:pt x="12700" y="0"/>
                </a:moveTo>
                <a:lnTo>
                  <a:pt x="50800" y="0"/>
                </a:lnTo>
              </a:path>
              <a:path w="63500" h="50800">
                <a:moveTo>
                  <a:pt x="25400" y="12700"/>
                </a:moveTo>
                <a:lnTo>
                  <a:pt x="63500" y="12700"/>
                </a:lnTo>
              </a:path>
              <a:path w="63500" h="50800">
                <a:moveTo>
                  <a:pt x="25400" y="25400"/>
                </a:moveTo>
                <a:lnTo>
                  <a:pt x="63500" y="25400"/>
                </a:lnTo>
              </a:path>
              <a:path w="63500" h="50800">
                <a:moveTo>
                  <a:pt x="0" y="38100"/>
                </a:moveTo>
                <a:lnTo>
                  <a:pt x="50800" y="38100"/>
                </a:lnTo>
              </a:path>
              <a:path w="63500" h="50800">
                <a:moveTo>
                  <a:pt x="25400" y="50800"/>
                </a:moveTo>
                <a:lnTo>
                  <a:pt x="63500" y="5080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5348683" y="3407891"/>
            <a:ext cx="50800" cy="25400"/>
          </a:xfrm>
          <a:custGeom>
            <a:avLst/>
            <a:gdLst/>
            <a:ahLst/>
            <a:cxnLst/>
            <a:rect l="l" t="t" r="r" b="b"/>
            <a:pathLst>
              <a:path w="50800" h="25400">
                <a:moveTo>
                  <a:pt x="0" y="0"/>
                </a:moveTo>
                <a:lnTo>
                  <a:pt x="38100" y="0"/>
                </a:lnTo>
              </a:path>
              <a:path w="50800" h="25400">
                <a:moveTo>
                  <a:pt x="12699" y="12700"/>
                </a:moveTo>
                <a:lnTo>
                  <a:pt x="50800" y="12700"/>
                </a:lnTo>
              </a:path>
              <a:path w="50800" h="25400">
                <a:moveTo>
                  <a:pt x="12699" y="25400"/>
                </a:moveTo>
                <a:lnTo>
                  <a:pt x="50800" y="2540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5323282" y="3388841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500"/>
                </a:moveTo>
                <a:lnTo>
                  <a:pt x="0" y="0"/>
                </a:lnTo>
              </a:path>
            </a:pathLst>
          </a:custGeom>
          <a:ln w="5060">
            <a:solidFill>
              <a:srgbClr val="D6D6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5603025" y="3425672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5575961" y="3399177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5481104" y="3395191"/>
            <a:ext cx="233679" cy="50800"/>
          </a:xfrm>
          <a:custGeom>
            <a:avLst/>
            <a:gdLst/>
            <a:ahLst/>
            <a:cxnLst/>
            <a:rect l="l" t="t" r="r" b="b"/>
            <a:pathLst>
              <a:path w="233679" h="50800">
                <a:moveTo>
                  <a:pt x="40640" y="50800"/>
                </a:moveTo>
                <a:lnTo>
                  <a:pt x="50400" y="48796"/>
                </a:lnTo>
                <a:lnTo>
                  <a:pt x="58488" y="43339"/>
                </a:lnTo>
                <a:lnTo>
                  <a:pt x="64002" y="35262"/>
                </a:lnTo>
                <a:lnTo>
                  <a:pt x="66040" y="25400"/>
                </a:lnTo>
                <a:lnTo>
                  <a:pt x="64036" y="15537"/>
                </a:lnTo>
                <a:lnTo>
                  <a:pt x="58579" y="7461"/>
                </a:lnTo>
                <a:lnTo>
                  <a:pt x="50502" y="2004"/>
                </a:lnTo>
                <a:lnTo>
                  <a:pt x="40640" y="0"/>
                </a:lnTo>
                <a:lnTo>
                  <a:pt x="30778" y="2004"/>
                </a:lnTo>
                <a:lnTo>
                  <a:pt x="22701" y="7461"/>
                </a:lnTo>
                <a:lnTo>
                  <a:pt x="17244" y="15537"/>
                </a:lnTo>
                <a:lnTo>
                  <a:pt x="15240" y="25400"/>
                </a:lnTo>
              </a:path>
              <a:path w="233679" h="50800">
                <a:moveTo>
                  <a:pt x="30480" y="17780"/>
                </a:moveTo>
                <a:lnTo>
                  <a:pt x="15240" y="30480"/>
                </a:lnTo>
                <a:lnTo>
                  <a:pt x="0" y="17780"/>
                </a:lnTo>
              </a:path>
              <a:path w="233679" h="50800">
                <a:moveTo>
                  <a:pt x="193042" y="50800"/>
                </a:moveTo>
                <a:lnTo>
                  <a:pt x="183179" y="48796"/>
                </a:lnTo>
                <a:lnTo>
                  <a:pt x="175103" y="43339"/>
                </a:lnTo>
                <a:lnTo>
                  <a:pt x="169646" y="35262"/>
                </a:lnTo>
                <a:lnTo>
                  <a:pt x="167642" y="25400"/>
                </a:lnTo>
                <a:lnTo>
                  <a:pt x="169646" y="15537"/>
                </a:lnTo>
                <a:lnTo>
                  <a:pt x="175103" y="7461"/>
                </a:lnTo>
                <a:lnTo>
                  <a:pt x="183179" y="2004"/>
                </a:lnTo>
                <a:lnTo>
                  <a:pt x="193042" y="0"/>
                </a:lnTo>
                <a:lnTo>
                  <a:pt x="202904" y="2004"/>
                </a:lnTo>
                <a:lnTo>
                  <a:pt x="210981" y="7461"/>
                </a:lnTo>
                <a:lnTo>
                  <a:pt x="216438" y="15537"/>
                </a:lnTo>
                <a:lnTo>
                  <a:pt x="218442" y="25400"/>
                </a:lnTo>
              </a:path>
              <a:path w="233679" h="50800">
                <a:moveTo>
                  <a:pt x="233682" y="17780"/>
                </a:moveTo>
                <a:lnTo>
                  <a:pt x="218442" y="30480"/>
                </a:lnTo>
                <a:lnTo>
                  <a:pt x="203202" y="1778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pc="-35" dirty="0"/>
              <a:t>31.1.2025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pc="-20" dirty="0"/>
              <a:t>Terveystaloustieteen</a:t>
            </a:r>
            <a:r>
              <a:rPr spc="55" dirty="0"/>
              <a:t> </a:t>
            </a:r>
            <a:r>
              <a:rPr spc="-10" dirty="0"/>
              <a:t>päivä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spc="-45" dirty="0"/>
              <a:t>‹#›</a:t>
            </a:fld>
            <a:r>
              <a:rPr spc="-90" dirty="0"/>
              <a:t> </a:t>
            </a:r>
            <a:r>
              <a:rPr spc="70" dirty="0"/>
              <a:t>/</a:t>
            </a:r>
            <a:r>
              <a:rPr spc="-85" dirty="0"/>
              <a:t> </a:t>
            </a:r>
            <a:r>
              <a:rPr spc="-25" dirty="0"/>
              <a:t>17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327726" y="2887573"/>
            <a:ext cx="295910" cy="37719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4202672" y="3405504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79" h="30479">
                <a:moveTo>
                  <a:pt x="0" y="30366"/>
                </a:moveTo>
                <a:lnTo>
                  <a:pt x="43019" y="30366"/>
                </a:lnTo>
                <a:lnTo>
                  <a:pt x="43019" y="0"/>
                </a:lnTo>
                <a:lnTo>
                  <a:pt x="0" y="0"/>
                </a:lnTo>
                <a:lnTo>
                  <a:pt x="0" y="30366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4123055" y="3401541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4300857" y="3401541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0" y="0"/>
                </a:moveTo>
                <a:lnTo>
                  <a:pt x="0" y="38100"/>
                </a:lnTo>
                <a:lnTo>
                  <a:pt x="25400" y="19050"/>
                </a:lnTo>
                <a:lnTo>
                  <a:pt x="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4460874" y="3395191"/>
            <a:ext cx="64135" cy="50800"/>
          </a:xfrm>
          <a:custGeom>
            <a:avLst/>
            <a:gdLst/>
            <a:ahLst/>
            <a:cxnLst/>
            <a:rect l="l" t="t" r="r" b="b"/>
            <a:pathLst>
              <a:path w="64135" h="50800">
                <a:moveTo>
                  <a:pt x="0" y="50800"/>
                </a:moveTo>
                <a:lnTo>
                  <a:pt x="43019" y="50800"/>
                </a:lnTo>
                <a:lnTo>
                  <a:pt x="43019" y="20434"/>
                </a:lnTo>
                <a:lnTo>
                  <a:pt x="0" y="20434"/>
                </a:lnTo>
                <a:lnTo>
                  <a:pt x="0" y="50800"/>
                </a:lnTo>
                <a:close/>
              </a:path>
              <a:path w="64135" h="50800">
                <a:moveTo>
                  <a:pt x="10491" y="20320"/>
                </a:moveTo>
                <a:lnTo>
                  <a:pt x="10491" y="10160"/>
                </a:lnTo>
                <a:lnTo>
                  <a:pt x="53672" y="10160"/>
                </a:lnTo>
                <a:lnTo>
                  <a:pt x="53672" y="40640"/>
                </a:lnTo>
                <a:lnTo>
                  <a:pt x="43512" y="40640"/>
                </a:lnTo>
              </a:path>
              <a:path w="64135" h="50800">
                <a:moveTo>
                  <a:pt x="20652" y="10160"/>
                </a:moveTo>
                <a:lnTo>
                  <a:pt x="20652" y="0"/>
                </a:lnTo>
                <a:lnTo>
                  <a:pt x="63832" y="0"/>
                </a:lnTo>
                <a:lnTo>
                  <a:pt x="63832" y="30480"/>
                </a:lnTo>
                <a:lnTo>
                  <a:pt x="53672" y="3048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4397705" y="3401542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4761269" y="3407892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4672368" y="3401542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4748569" y="3395191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0" y="0"/>
                </a:moveTo>
                <a:lnTo>
                  <a:pt x="38100" y="0"/>
                </a:lnTo>
              </a:path>
              <a:path w="50800" h="50800">
                <a:moveTo>
                  <a:pt x="12700" y="25400"/>
                </a:moveTo>
                <a:lnTo>
                  <a:pt x="50800" y="25400"/>
                </a:lnTo>
              </a:path>
              <a:path w="50800" h="50800">
                <a:moveTo>
                  <a:pt x="0" y="38100"/>
                </a:moveTo>
                <a:lnTo>
                  <a:pt x="38100" y="38100"/>
                </a:lnTo>
              </a:path>
              <a:path w="50800" h="50800">
                <a:moveTo>
                  <a:pt x="12700" y="50800"/>
                </a:moveTo>
                <a:lnTo>
                  <a:pt x="50800" y="5080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5023232" y="3395191"/>
            <a:ext cx="50800" cy="25400"/>
          </a:xfrm>
          <a:custGeom>
            <a:avLst/>
            <a:gdLst/>
            <a:ahLst/>
            <a:cxnLst/>
            <a:rect l="l" t="t" r="r" b="b"/>
            <a:pathLst>
              <a:path w="50800" h="25400">
                <a:moveTo>
                  <a:pt x="0" y="0"/>
                </a:moveTo>
                <a:lnTo>
                  <a:pt x="38100" y="0"/>
                </a:lnTo>
              </a:path>
              <a:path w="50800" h="25400">
                <a:moveTo>
                  <a:pt x="12700" y="12700"/>
                </a:moveTo>
                <a:lnTo>
                  <a:pt x="50800" y="12700"/>
                </a:lnTo>
              </a:path>
              <a:path w="50800" h="25400">
                <a:moveTo>
                  <a:pt x="12700" y="25400"/>
                </a:moveTo>
                <a:lnTo>
                  <a:pt x="50800" y="2540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4947031" y="3401542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5023232" y="3433292"/>
            <a:ext cx="50800" cy="12700"/>
          </a:xfrm>
          <a:custGeom>
            <a:avLst/>
            <a:gdLst/>
            <a:ahLst/>
            <a:cxnLst/>
            <a:rect l="l" t="t" r="r" b="b"/>
            <a:pathLst>
              <a:path w="50800" h="12700">
                <a:moveTo>
                  <a:pt x="0" y="0"/>
                </a:moveTo>
                <a:lnTo>
                  <a:pt x="38100" y="0"/>
                </a:lnTo>
              </a:path>
              <a:path w="50800" h="12700">
                <a:moveTo>
                  <a:pt x="12700" y="12700"/>
                </a:moveTo>
                <a:lnTo>
                  <a:pt x="50800" y="1270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5234381" y="3395191"/>
            <a:ext cx="63500" cy="50800"/>
          </a:xfrm>
          <a:custGeom>
            <a:avLst/>
            <a:gdLst/>
            <a:ahLst/>
            <a:cxnLst/>
            <a:rect l="l" t="t" r="r" b="b"/>
            <a:pathLst>
              <a:path w="63500" h="50800">
                <a:moveTo>
                  <a:pt x="12700" y="0"/>
                </a:moveTo>
                <a:lnTo>
                  <a:pt x="50800" y="0"/>
                </a:lnTo>
              </a:path>
              <a:path w="63500" h="50800">
                <a:moveTo>
                  <a:pt x="25400" y="12700"/>
                </a:moveTo>
                <a:lnTo>
                  <a:pt x="63500" y="12700"/>
                </a:lnTo>
              </a:path>
              <a:path w="63500" h="50800">
                <a:moveTo>
                  <a:pt x="25400" y="25400"/>
                </a:moveTo>
                <a:lnTo>
                  <a:pt x="63500" y="25400"/>
                </a:lnTo>
              </a:path>
              <a:path w="63500" h="50800">
                <a:moveTo>
                  <a:pt x="0" y="38100"/>
                </a:moveTo>
                <a:lnTo>
                  <a:pt x="50800" y="38100"/>
                </a:lnTo>
              </a:path>
              <a:path w="63500" h="50800">
                <a:moveTo>
                  <a:pt x="25400" y="50800"/>
                </a:moveTo>
                <a:lnTo>
                  <a:pt x="63500" y="5080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5348683" y="3407891"/>
            <a:ext cx="50800" cy="25400"/>
          </a:xfrm>
          <a:custGeom>
            <a:avLst/>
            <a:gdLst/>
            <a:ahLst/>
            <a:cxnLst/>
            <a:rect l="l" t="t" r="r" b="b"/>
            <a:pathLst>
              <a:path w="50800" h="25400">
                <a:moveTo>
                  <a:pt x="0" y="0"/>
                </a:moveTo>
                <a:lnTo>
                  <a:pt x="38100" y="0"/>
                </a:lnTo>
              </a:path>
              <a:path w="50800" h="25400">
                <a:moveTo>
                  <a:pt x="12699" y="12700"/>
                </a:moveTo>
                <a:lnTo>
                  <a:pt x="50800" y="12700"/>
                </a:lnTo>
              </a:path>
              <a:path w="50800" h="25400">
                <a:moveTo>
                  <a:pt x="12699" y="25400"/>
                </a:moveTo>
                <a:lnTo>
                  <a:pt x="50800" y="2540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5323282" y="3388841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500"/>
                </a:moveTo>
                <a:lnTo>
                  <a:pt x="0" y="0"/>
                </a:lnTo>
              </a:path>
            </a:pathLst>
          </a:custGeom>
          <a:ln w="5060">
            <a:solidFill>
              <a:srgbClr val="D6D6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5603025" y="3425672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5575961" y="3399177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5481104" y="3395191"/>
            <a:ext cx="233679" cy="50800"/>
          </a:xfrm>
          <a:custGeom>
            <a:avLst/>
            <a:gdLst/>
            <a:ahLst/>
            <a:cxnLst/>
            <a:rect l="l" t="t" r="r" b="b"/>
            <a:pathLst>
              <a:path w="233679" h="50800">
                <a:moveTo>
                  <a:pt x="40640" y="50800"/>
                </a:moveTo>
                <a:lnTo>
                  <a:pt x="50400" y="48796"/>
                </a:lnTo>
                <a:lnTo>
                  <a:pt x="58488" y="43339"/>
                </a:lnTo>
                <a:lnTo>
                  <a:pt x="64002" y="35262"/>
                </a:lnTo>
                <a:lnTo>
                  <a:pt x="66040" y="25400"/>
                </a:lnTo>
                <a:lnTo>
                  <a:pt x="64036" y="15537"/>
                </a:lnTo>
                <a:lnTo>
                  <a:pt x="58579" y="7461"/>
                </a:lnTo>
                <a:lnTo>
                  <a:pt x="50502" y="2004"/>
                </a:lnTo>
                <a:lnTo>
                  <a:pt x="40640" y="0"/>
                </a:lnTo>
                <a:lnTo>
                  <a:pt x="30778" y="2004"/>
                </a:lnTo>
                <a:lnTo>
                  <a:pt x="22701" y="7461"/>
                </a:lnTo>
                <a:lnTo>
                  <a:pt x="17244" y="15537"/>
                </a:lnTo>
                <a:lnTo>
                  <a:pt x="15240" y="25400"/>
                </a:lnTo>
              </a:path>
              <a:path w="233679" h="50800">
                <a:moveTo>
                  <a:pt x="30480" y="17780"/>
                </a:moveTo>
                <a:lnTo>
                  <a:pt x="15240" y="30480"/>
                </a:lnTo>
                <a:lnTo>
                  <a:pt x="0" y="17780"/>
                </a:lnTo>
              </a:path>
              <a:path w="233679" h="50800">
                <a:moveTo>
                  <a:pt x="193042" y="50800"/>
                </a:moveTo>
                <a:lnTo>
                  <a:pt x="183179" y="48796"/>
                </a:lnTo>
                <a:lnTo>
                  <a:pt x="175103" y="43339"/>
                </a:lnTo>
                <a:lnTo>
                  <a:pt x="169646" y="35262"/>
                </a:lnTo>
                <a:lnTo>
                  <a:pt x="167642" y="25400"/>
                </a:lnTo>
                <a:lnTo>
                  <a:pt x="169646" y="15537"/>
                </a:lnTo>
                <a:lnTo>
                  <a:pt x="175103" y="7461"/>
                </a:lnTo>
                <a:lnTo>
                  <a:pt x="183179" y="2004"/>
                </a:lnTo>
                <a:lnTo>
                  <a:pt x="193042" y="0"/>
                </a:lnTo>
                <a:lnTo>
                  <a:pt x="202904" y="2004"/>
                </a:lnTo>
                <a:lnTo>
                  <a:pt x="210981" y="7461"/>
                </a:lnTo>
                <a:lnTo>
                  <a:pt x="216438" y="15537"/>
                </a:lnTo>
                <a:lnTo>
                  <a:pt x="218442" y="25400"/>
                </a:lnTo>
              </a:path>
              <a:path w="233679" h="50800">
                <a:moveTo>
                  <a:pt x="233682" y="17780"/>
                </a:moveTo>
                <a:lnTo>
                  <a:pt x="218442" y="30480"/>
                </a:lnTo>
                <a:lnTo>
                  <a:pt x="203202" y="1778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g object 34"/>
          <p:cNvSpPr/>
          <p:nvPr/>
        </p:nvSpPr>
        <p:spPr>
          <a:xfrm>
            <a:off x="0" y="3490277"/>
            <a:ext cx="1920239" cy="109855"/>
          </a:xfrm>
          <a:custGeom>
            <a:avLst/>
            <a:gdLst/>
            <a:ahLst/>
            <a:cxnLst/>
            <a:rect l="l" t="t" r="r" b="b"/>
            <a:pathLst>
              <a:path w="1920239" h="109854">
                <a:moveTo>
                  <a:pt x="1919973" y="0"/>
                </a:moveTo>
                <a:lnTo>
                  <a:pt x="0" y="0"/>
                </a:lnTo>
                <a:lnTo>
                  <a:pt x="0" y="109727"/>
                </a:lnTo>
                <a:lnTo>
                  <a:pt x="1919973" y="109727"/>
                </a:lnTo>
                <a:lnTo>
                  <a:pt x="1919973" y="0"/>
                </a:lnTo>
                <a:close/>
              </a:path>
            </a:pathLst>
          </a:custGeom>
          <a:solidFill>
            <a:srgbClr val="4747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g object 35"/>
          <p:cNvSpPr/>
          <p:nvPr/>
        </p:nvSpPr>
        <p:spPr>
          <a:xfrm>
            <a:off x="1919973" y="3490277"/>
            <a:ext cx="1920239" cy="109855"/>
          </a:xfrm>
          <a:custGeom>
            <a:avLst/>
            <a:gdLst/>
            <a:ahLst/>
            <a:cxnLst/>
            <a:rect l="l" t="t" r="r" b="b"/>
            <a:pathLst>
              <a:path w="1920239" h="109854">
                <a:moveTo>
                  <a:pt x="1919973" y="0"/>
                </a:moveTo>
                <a:lnTo>
                  <a:pt x="0" y="0"/>
                </a:lnTo>
                <a:lnTo>
                  <a:pt x="0" y="109727"/>
                </a:lnTo>
                <a:lnTo>
                  <a:pt x="1919973" y="109727"/>
                </a:lnTo>
                <a:lnTo>
                  <a:pt x="1919973" y="0"/>
                </a:lnTo>
                <a:close/>
              </a:path>
            </a:pathLst>
          </a:custGeom>
          <a:solidFill>
            <a:srgbClr val="8484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g object 36"/>
          <p:cNvSpPr/>
          <p:nvPr/>
        </p:nvSpPr>
        <p:spPr>
          <a:xfrm>
            <a:off x="3839946" y="3490277"/>
            <a:ext cx="1920239" cy="109855"/>
          </a:xfrm>
          <a:custGeom>
            <a:avLst/>
            <a:gdLst/>
            <a:ahLst/>
            <a:cxnLst/>
            <a:rect l="l" t="t" r="r" b="b"/>
            <a:pathLst>
              <a:path w="1920239" h="109854">
                <a:moveTo>
                  <a:pt x="1919973" y="0"/>
                </a:moveTo>
                <a:lnTo>
                  <a:pt x="0" y="0"/>
                </a:lnTo>
                <a:lnTo>
                  <a:pt x="0" y="109727"/>
                </a:lnTo>
                <a:lnTo>
                  <a:pt x="1919973" y="109727"/>
                </a:lnTo>
                <a:lnTo>
                  <a:pt x="1919973" y="0"/>
                </a:lnTo>
                <a:close/>
              </a:path>
            </a:pathLst>
          </a:custGeom>
          <a:solidFill>
            <a:srgbClr val="ADAD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5300" y="74546"/>
            <a:ext cx="4177029" cy="2444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3333B2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5844" y="752111"/>
            <a:ext cx="5449570" cy="20650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480217" y="3482416"/>
            <a:ext cx="387350" cy="122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pc="-35" dirty="0"/>
              <a:t>31.1.2025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9574" y="3482416"/>
            <a:ext cx="1001394" cy="122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pc="-20" dirty="0"/>
              <a:t>Terveystaloustieteen</a:t>
            </a:r>
            <a:r>
              <a:rPr spc="55" dirty="0"/>
              <a:t> </a:t>
            </a:r>
            <a:r>
              <a:rPr spc="-10" dirty="0"/>
              <a:t>päivä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27111" y="3482416"/>
            <a:ext cx="278129" cy="122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spc="-45" dirty="0"/>
              <a:t>‹#›</a:t>
            </a:fld>
            <a:r>
              <a:rPr spc="-90" dirty="0"/>
              <a:t> </a:t>
            </a:r>
            <a:r>
              <a:rPr spc="70" dirty="0"/>
              <a:t>/</a:t>
            </a:r>
            <a:r>
              <a:rPr spc="-85" dirty="0"/>
              <a:t> </a:t>
            </a:r>
            <a:r>
              <a:rPr spc="-25" dirty="0"/>
              <a:t>17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7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1.xml"/><Relationship Id="rId5" Type="http://schemas.openxmlformats.org/officeDocument/2006/relationships/slide" Target="slide20.xml"/><Relationship Id="rId4" Type="http://schemas.openxmlformats.org/officeDocument/2006/relationships/slide" Target="slide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7" Type="http://schemas.openxmlformats.org/officeDocument/2006/relationships/image" Target="../media/image2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slide" Target="slide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slide" Target="slide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slide" Target="slide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slide" Target="slide11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slide" Target="slide14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4085" y="723452"/>
            <a:ext cx="4792345" cy="471805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609090" marR="5080" indent="-1597025">
              <a:lnSpc>
                <a:spcPct val="106700"/>
              </a:lnSpc>
              <a:spcBef>
                <a:spcPts val="20"/>
              </a:spcBef>
            </a:pPr>
            <a:r>
              <a:rPr spc="-10" dirty="0"/>
              <a:t>The</a:t>
            </a:r>
            <a:r>
              <a:rPr spc="-5" dirty="0"/>
              <a:t> </a:t>
            </a:r>
            <a:r>
              <a:rPr spc="-30" dirty="0"/>
              <a:t>Effect</a:t>
            </a:r>
            <a:r>
              <a:rPr dirty="0"/>
              <a:t> of </a:t>
            </a:r>
            <a:r>
              <a:rPr spc="-100" dirty="0"/>
              <a:t>Age-</a:t>
            </a:r>
            <a:r>
              <a:rPr spc="-50" dirty="0"/>
              <a:t>Specific</a:t>
            </a:r>
            <a:r>
              <a:rPr spc="-5" dirty="0"/>
              <a:t> </a:t>
            </a:r>
            <a:r>
              <a:rPr spc="-60" dirty="0"/>
              <a:t>Social</a:t>
            </a:r>
            <a:r>
              <a:rPr dirty="0"/>
              <a:t> </a:t>
            </a:r>
            <a:r>
              <a:rPr spc="-45" dirty="0"/>
              <a:t>Distancing</a:t>
            </a:r>
            <a:r>
              <a:rPr dirty="0"/>
              <a:t> </a:t>
            </a:r>
            <a:r>
              <a:rPr spc="-95" dirty="0"/>
              <a:t>Recommendation</a:t>
            </a:r>
            <a:r>
              <a:rPr spc="-5" dirty="0"/>
              <a:t> </a:t>
            </a:r>
            <a:r>
              <a:rPr spc="-25" dirty="0"/>
              <a:t>on </a:t>
            </a:r>
            <a:r>
              <a:rPr spc="-65" dirty="0"/>
              <a:t>Healthcare</a:t>
            </a:r>
            <a:r>
              <a:rPr spc="-30" dirty="0"/>
              <a:t> </a:t>
            </a:r>
            <a:r>
              <a:rPr spc="-10" dirty="0"/>
              <a:t>Utilization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pc="-20" dirty="0"/>
              <a:t>Terveystaloustieteen</a:t>
            </a:r>
            <a:r>
              <a:rPr spc="55" dirty="0"/>
              <a:t> </a:t>
            </a:r>
            <a:r>
              <a:rPr spc="-10" dirty="0"/>
              <a:t>päivä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071357" y="3482416"/>
            <a:ext cx="1617345" cy="12255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600" dirty="0">
                <a:solidFill>
                  <a:srgbClr val="FFFFFF"/>
                </a:solidFill>
                <a:latin typeface="Verdana"/>
                <a:cs typeface="Verdana"/>
              </a:rPr>
              <a:t>Social</a:t>
            </a:r>
            <a:r>
              <a:rPr sz="600" spc="-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600" spc="-10" dirty="0">
                <a:solidFill>
                  <a:srgbClr val="FFFFFF"/>
                </a:solidFill>
                <a:latin typeface="Verdana"/>
                <a:cs typeface="Verdana"/>
              </a:rPr>
              <a:t>distancing</a:t>
            </a:r>
            <a:r>
              <a:rPr sz="600" spc="-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sz="600" spc="-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600" spc="-25" dirty="0">
                <a:solidFill>
                  <a:srgbClr val="FFFFFF"/>
                </a:solidFill>
                <a:latin typeface="Verdana"/>
                <a:cs typeface="Verdana"/>
              </a:rPr>
              <a:t>healthcare</a:t>
            </a:r>
            <a:r>
              <a:rPr sz="600" spc="-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600" spc="-10" dirty="0">
                <a:solidFill>
                  <a:srgbClr val="FFFFFF"/>
                </a:solidFill>
                <a:latin typeface="Verdana"/>
                <a:cs typeface="Verdana"/>
              </a:rPr>
              <a:t>utilization</a:t>
            </a:r>
            <a:endParaRPr sz="600" dirty="0">
              <a:latin typeface="Verdana"/>
              <a:cs typeface="Verdan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pc="-35" dirty="0"/>
              <a:t>31.1.2025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spc="-45" dirty="0"/>
              <a:t>1</a:t>
            </a:fld>
            <a:r>
              <a:rPr spc="-90" dirty="0"/>
              <a:t> </a:t>
            </a:r>
            <a:r>
              <a:rPr spc="70" dirty="0"/>
              <a:t>/</a:t>
            </a:r>
            <a:r>
              <a:rPr spc="-85" dirty="0"/>
              <a:t> </a:t>
            </a:r>
            <a:r>
              <a:rPr spc="-25" dirty="0"/>
              <a:t>17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729511" y="1451011"/>
            <a:ext cx="2301240" cy="33083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 indent="257810">
              <a:lnSpc>
                <a:spcPts val="1100"/>
              </a:lnSpc>
              <a:spcBef>
                <a:spcPts val="310"/>
              </a:spcBef>
            </a:pPr>
            <a:r>
              <a:rPr sz="1100" spc="-50" dirty="0">
                <a:latin typeface="Arial MT"/>
                <a:cs typeface="Arial MT"/>
              </a:rPr>
              <a:t>Jukka</a:t>
            </a:r>
            <a:r>
              <a:rPr sz="1100" spc="65" dirty="0">
                <a:latin typeface="Arial MT"/>
                <a:cs typeface="Arial MT"/>
              </a:rPr>
              <a:t> </a:t>
            </a:r>
            <a:r>
              <a:rPr sz="1100" spc="-85" dirty="0">
                <a:latin typeface="Arial MT"/>
                <a:cs typeface="Arial MT"/>
              </a:rPr>
              <a:t>Laaksonen</a:t>
            </a:r>
            <a:r>
              <a:rPr sz="1100" spc="7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(THL,</a:t>
            </a:r>
            <a:r>
              <a:rPr sz="1100" spc="65" dirty="0">
                <a:latin typeface="Arial MT"/>
                <a:cs typeface="Arial MT"/>
              </a:rPr>
              <a:t> </a:t>
            </a:r>
            <a:r>
              <a:rPr sz="1100" spc="-20" dirty="0">
                <a:latin typeface="Arial MT"/>
                <a:cs typeface="Arial MT"/>
              </a:rPr>
              <a:t>UTU)</a:t>
            </a:r>
            <a:r>
              <a:rPr sz="1100" spc="50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(</a:t>
            </a:r>
            <a:r>
              <a:rPr sz="900" dirty="0">
                <a:latin typeface="Arial MT"/>
                <a:cs typeface="Arial MT"/>
              </a:rPr>
              <a:t>with</a:t>
            </a:r>
            <a:r>
              <a:rPr sz="900" spc="3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Mika</a:t>
            </a:r>
            <a:r>
              <a:rPr sz="900" spc="35" dirty="0">
                <a:latin typeface="Arial MT"/>
                <a:cs typeface="Arial MT"/>
              </a:rPr>
              <a:t> </a:t>
            </a:r>
            <a:r>
              <a:rPr sz="900" spc="-25" dirty="0">
                <a:latin typeface="Arial MT"/>
                <a:cs typeface="Arial MT"/>
              </a:rPr>
              <a:t>Kortelainen</a:t>
            </a:r>
            <a:r>
              <a:rPr sz="900" spc="35" dirty="0">
                <a:latin typeface="Arial MT"/>
                <a:cs typeface="Arial MT"/>
              </a:rPr>
              <a:t> </a:t>
            </a:r>
            <a:r>
              <a:rPr sz="900" spc="-10" dirty="0">
                <a:latin typeface="Arial MT"/>
                <a:cs typeface="Arial MT"/>
              </a:rPr>
              <a:t>and</a:t>
            </a:r>
            <a:r>
              <a:rPr sz="900" spc="3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Henri</a:t>
            </a:r>
            <a:r>
              <a:rPr sz="900" spc="40" dirty="0">
                <a:latin typeface="Arial MT"/>
                <a:cs typeface="Arial MT"/>
              </a:rPr>
              <a:t> </a:t>
            </a:r>
            <a:r>
              <a:rPr sz="900" spc="-35" dirty="0">
                <a:latin typeface="Arial MT"/>
                <a:cs typeface="Arial MT"/>
              </a:rPr>
              <a:t>Salokangas)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16518" y="2146095"/>
            <a:ext cx="1526540" cy="51809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0"/>
              </a:spcBef>
            </a:pPr>
            <a:r>
              <a:rPr sz="1100" spc="-10" dirty="0">
                <a:latin typeface="Arial MT"/>
                <a:cs typeface="Arial MT"/>
              </a:rPr>
              <a:t>31.1.2025</a:t>
            </a:r>
            <a:endParaRPr sz="1100" dirty="0">
              <a:latin typeface="Arial MT"/>
              <a:cs typeface="Arial MT"/>
            </a:endParaRPr>
          </a:p>
          <a:p>
            <a:pPr marL="12700" marR="5080" algn="ctr">
              <a:lnSpc>
                <a:spcPct val="102600"/>
              </a:lnSpc>
            </a:pPr>
            <a:r>
              <a:rPr sz="1100" spc="-60" dirty="0">
                <a:latin typeface="Arial MT"/>
                <a:cs typeface="Arial MT"/>
              </a:rPr>
              <a:t>Terveystaloustieteen</a:t>
            </a:r>
            <a:r>
              <a:rPr sz="1100" spc="90" dirty="0">
                <a:latin typeface="Arial MT"/>
                <a:cs typeface="Arial MT"/>
              </a:rPr>
              <a:t> </a:t>
            </a:r>
            <a:r>
              <a:rPr sz="1100" spc="-50" dirty="0" err="1">
                <a:latin typeface="Arial MT"/>
                <a:cs typeface="Arial MT"/>
              </a:rPr>
              <a:t>päivä</a:t>
            </a:r>
            <a:r>
              <a:rPr sz="1100" spc="-50" dirty="0">
                <a:latin typeface="Arial MT"/>
                <a:cs typeface="Arial MT"/>
              </a:rPr>
              <a:t> </a:t>
            </a:r>
            <a:r>
              <a:rPr lang="fi-FI" sz="1100" spc="-10" dirty="0">
                <a:latin typeface="Arial MT"/>
                <a:cs typeface="Arial MT"/>
              </a:rPr>
              <a:t>Helsinki</a:t>
            </a:r>
            <a:endParaRPr sz="1100" dirty="0">
              <a:latin typeface="Arial MT"/>
              <a:cs typeface="Arial MT"/>
            </a:endParaRPr>
          </a:p>
        </p:txBody>
      </p:sp>
    </p:spTree>
  </p:cSld>
  <p:clrMapOvr>
    <a:masterClrMapping/>
  </p:clrMapOvr>
  <p:transition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-50" dirty="0"/>
              <a:t>Preliminary</a:t>
            </a:r>
            <a:r>
              <a:rPr spc="-10" dirty="0"/>
              <a:t> </a:t>
            </a:r>
            <a:r>
              <a:rPr spc="-95" dirty="0"/>
              <a:t>checks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1089" y="1287322"/>
            <a:ext cx="65265" cy="6526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02932" y="1203869"/>
            <a:ext cx="5034915" cy="9264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0" dirty="0">
                <a:latin typeface="Arial MT"/>
                <a:cs typeface="Arial MT"/>
              </a:rPr>
              <a:t>The </a:t>
            </a:r>
            <a:r>
              <a:rPr sz="1100" spc="-75" dirty="0">
                <a:latin typeface="Arial MT"/>
                <a:cs typeface="Arial MT"/>
              </a:rPr>
              <a:t>baseline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0" dirty="0">
                <a:latin typeface="Arial MT"/>
                <a:cs typeface="Arial MT"/>
              </a:rPr>
              <a:t>characteristics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75" dirty="0">
                <a:latin typeface="Arial MT"/>
                <a:cs typeface="Arial MT"/>
              </a:rPr>
              <a:t>are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70" dirty="0">
                <a:latin typeface="Arial MT"/>
                <a:cs typeface="Arial MT"/>
              </a:rPr>
              <a:t>balanced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85" dirty="0">
                <a:latin typeface="Arial MT"/>
                <a:cs typeface="Arial MT"/>
              </a:rPr>
              <a:t>across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the </a:t>
            </a:r>
            <a:r>
              <a:rPr sz="1100" spc="-45" dirty="0">
                <a:latin typeface="Arial MT"/>
                <a:cs typeface="Arial MT"/>
              </a:rPr>
              <a:t>threshold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35" dirty="0">
                <a:solidFill>
                  <a:schemeClr val="tx1"/>
                </a:solidFill>
                <a:latin typeface="Arial MT"/>
                <a:cs typeface="Arial MT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(Appendix</a:t>
            </a:r>
            <a:r>
              <a:rPr sz="1100" dirty="0">
                <a:solidFill>
                  <a:srgbClr val="800080"/>
                </a:solidFill>
                <a:latin typeface="Arial MT"/>
                <a:cs typeface="Arial MT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1100" spc="-25" dirty="0">
                <a:solidFill>
                  <a:schemeClr val="tx1"/>
                </a:solidFill>
                <a:latin typeface="Arial MT"/>
                <a:cs typeface="Arial MT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1)</a:t>
            </a:r>
            <a:endParaRPr sz="1100" dirty="0">
              <a:solidFill>
                <a:schemeClr val="tx1"/>
              </a:solidFill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50"/>
              </a:spcBef>
            </a:pPr>
            <a:endParaRPr sz="1100" dirty="0">
              <a:latin typeface="Arial MT"/>
              <a:cs typeface="Arial MT"/>
            </a:endParaRPr>
          </a:p>
          <a:p>
            <a:pPr marL="12700" marR="5080">
              <a:lnSpc>
                <a:spcPct val="102600"/>
              </a:lnSpc>
            </a:pPr>
            <a:r>
              <a:rPr sz="1100" spc="-65" dirty="0">
                <a:latin typeface="Arial MT"/>
                <a:cs typeface="Arial MT"/>
              </a:rPr>
              <a:t>We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find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no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spc="-75" dirty="0">
                <a:latin typeface="Arial MT"/>
                <a:cs typeface="Arial MT"/>
              </a:rPr>
              <a:t>evidence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on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60" dirty="0">
                <a:latin typeface="Arial MT"/>
                <a:cs typeface="Arial MT"/>
              </a:rPr>
              <a:t>remarkable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spc="-65" dirty="0">
                <a:latin typeface="Arial MT"/>
                <a:cs typeface="Arial MT"/>
              </a:rPr>
              <a:t>differences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in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spc="-55" dirty="0">
                <a:latin typeface="Arial MT"/>
                <a:cs typeface="Arial MT"/>
              </a:rPr>
              <a:t>healthcare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spc="-20" dirty="0">
                <a:latin typeface="Arial MT"/>
                <a:cs typeface="Arial MT"/>
              </a:rPr>
              <a:t>utilization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80" dirty="0">
                <a:latin typeface="Arial MT"/>
                <a:cs typeface="Arial MT"/>
              </a:rPr>
              <a:t>between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25" dirty="0">
                <a:latin typeface="Arial MT"/>
                <a:cs typeface="Arial MT"/>
              </a:rPr>
              <a:t>the </a:t>
            </a:r>
            <a:r>
              <a:rPr sz="1100" spc="-20" dirty="0">
                <a:latin typeface="Arial MT"/>
                <a:cs typeface="Arial MT"/>
              </a:rPr>
              <a:t>treatment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spc="-55" dirty="0">
                <a:latin typeface="Arial MT"/>
                <a:cs typeface="Arial MT"/>
              </a:rPr>
              <a:t>and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spc="-20" dirty="0">
                <a:latin typeface="Arial MT"/>
                <a:cs typeface="Arial MT"/>
              </a:rPr>
              <a:t>control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spc="-45" dirty="0">
                <a:latin typeface="Arial MT"/>
                <a:cs typeface="Arial MT"/>
              </a:rPr>
              <a:t>group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spc="-30" dirty="0">
                <a:latin typeface="Arial MT"/>
                <a:cs typeface="Arial MT"/>
              </a:rPr>
              <a:t>during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the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spc="-50" dirty="0">
                <a:latin typeface="Arial MT"/>
                <a:cs typeface="Arial MT"/>
              </a:rPr>
              <a:t>three-</a:t>
            </a:r>
            <a:r>
              <a:rPr sz="1100" spc="-40" dirty="0">
                <a:latin typeface="Arial MT"/>
                <a:cs typeface="Arial MT"/>
              </a:rPr>
              <a:t>months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spc="-65" dirty="0">
                <a:latin typeface="Arial MT"/>
                <a:cs typeface="Arial MT"/>
              </a:rPr>
              <a:t>pre-</a:t>
            </a:r>
            <a:r>
              <a:rPr sz="1100" spc="-50" dirty="0">
                <a:latin typeface="Arial MT"/>
                <a:cs typeface="Arial MT"/>
              </a:rPr>
              <a:t>lockdown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spc="-30" dirty="0">
                <a:latin typeface="Arial MT"/>
                <a:cs typeface="Arial MT"/>
              </a:rPr>
              <a:t>period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spc="-20" dirty="0">
                <a:latin typeface="Arial MT"/>
                <a:cs typeface="Arial MT"/>
              </a:rPr>
              <a:t>(Dec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spc="-65" dirty="0">
                <a:latin typeface="Arial MT"/>
                <a:cs typeface="Arial MT"/>
              </a:rPr>
              <a:t>2019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spc="-50" dirty="0">
                <a:latin typeface="Arial MT"/>
                <a:cs typeface="Arial MT"/>
              </a:rPr>
              <a:t>- </a:t>
            </a:r>
            <a:r>
              <a:rPr sz="1100" spc="-90" dirty="0">
                <a:latin typeface="Arial MT"/>
                <a:cs typeface="Arial MT"/>
              </a:rPr>
              <a:t>Feb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30" dirty="0">
                <a:latin typeface="Arial MT"/>
                <a:cs typeface="Arial MT"/>
              </a:rPr>
              <a:t>2020)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spc="-35" dirty="0">
                <a:solidFill>
                  <a:schemeClr val="tx1"/>
                </a:solidFill>
                <a:latin typeface="Arial MT"/>
                <a:cs typeface="Arial MT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(Appendix</a:t>
            </a:r>
            <a:r>
              <a:rPr sz="1100" spc="-5" dirty="0">
                <a:solidFill>
                  <a:srgbClr val="0000FF"/>
                </a:solidFill>
                <a:latin typeface="Arial MT"/>
                <a:cs typeface="Arial MT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1100" dirty="0">
                <a:solidFill>
                  <a:schemeClr val="tx1"/>
                </a:solidFill>
                <a:latin typeface="Arial MT"/>
                <a:cs typeface="Arial MT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2,</a:t>
            </a:r>
            <a:r>
              <a:rPr sz="1100" spc="-5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1100" spc="-45" dirty="0">
                <a:solidFill>
                  <a:schemeClr val="tx1"/>
                </a:solidFill>
                <a:latin typeface="Arial MT"/>
                <a:cs typeface="Arial MT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Appendix</a:t>
            </a:r>
            <a:r>
              <a:rPr sz="1100" dirty="0">
                <a:solidFill>
                  <a:schemeClr val="tx1"/>
                </a:solidFill>
                <a:latin typeface="Arial MT"/>
                <a:cs typeface="Arial MT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3,</a:t>
            </a:r>
            <a:r>
              <a:rPr sz="1100" spc="-5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1100" spc="-55" dirty="0">
                <a:latin typeface="Arial MT"/>
                <a:cs typeface="Arial MT"/>
              </a:rPr>
              <a:t>and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spc="-45" dirty="0">
                <a:solidFill>
                  <a:schemeClr val="tx1"/>
                </a:solidFill>
                <a:latin typeface="Arial MT"/>
                <a:cs typeface="Arial MT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Appendix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spc="-25" dirty="0">
                <a:latin typeface="Arial MT"/>
                <a:cs typeface="Arial MT"/>
              </a:rPr>
              <a:t>4)</a:t>
            </a:r>
            <a:endParaRPr sz="1100" dirty="0">
              <a:latin typeface="Arial MT"/>
              <a:cs typeface="Arial MT"/>
            </a:endParaRPr>
          </a:p>
        </p:txBody>
      </p:sp>
      <p:pic>
        <p:nvPicPr>
          <p:cNvPr id="5" name="object 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81089" y="1677352"/>
            <a:ext cx="65265" cy="65265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pc="-20" dirty="0"/>
              <a:t>Terveystaloustieteen</a:t>
            </a:r>
            <a:r>
              <a:rPr spc="55" dirty="0"/>
              <a:t> </a:t>
            </a:r>
            <a:r>
              <a:rPr spc="-10" dirty="0"/>
              <a:t>päivä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071357" y="3482416"/>
            <a:ext cx="1617345" cy="12255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600" dirty="0">
                <a:solidFill>
                  <a:srgbClr val="FFFFFF"/>
                </a:solidFill>
                <a:latin typeface="Verdana"/>
                <a:cs typeface="Verdana"/>
              </a:rPr>
              <a:t>Social</a:t>
            </a:r>
            <a:r>
              <a:rPr sz="600" spc="-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600" spc="-10" dirty="0">
                <a:solidFill>
                  <a:srgbClr val="FFFFFF"/>
                </a:solidFill>
                <a:latin typeface="Verdana"/>
                <a:cs typeface="Verdana"/>
              </a:rPr>
              <a:t>distancing</a:t>
            </a:r>
            <a:r>
              <a:rPr sz="600" spc="-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sz="600" spc="-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600" spc="-25" dirty="0">
                <a:solidFill>
                  <a:srgbClr val="FFFFFF"/>
                </a:solidFill>
                <a:latin typeface="Verdana"/>
                <a:cs typeface="Verdana"/>
              </a:rPr>
              <a:t>healthcare</a:t>
            </a:r>
            <a:r>
              <a:rPr sz="600" spc="-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600" spc="-10" dirty="0">
                <a:solidFill>
                  <a:srgbClr val="FFFFFF"/>
                </a:solidFill>
                <a:latin typeface="Verdana"/>
                <a:cs typeface="Verdana"/>
              </a:rPr>
              <a:t>utilization</a:t>
            </a:r>
            <a:endParaRPr sz="600" dirty="0">
              <a:latin typeface="Verdana"/>
              <a:cs typeface="Verdana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pc="-35" dirty="0"/>
              <a:t>31.1.2025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spc="-45" dirty="0"/>
              <a:t>10</a:t>
            </a:fld>
            <a:r>
              <a:rPr spc="-90" dirty="0"/>
              <a:t> </a:t>
            </a:r>
            <a:r>
              <a:rPr spc="70" dirty="0"/>
              <a:t>/</a:t>
            </a:r>
            <a:r>
              <a:rPr spc="-85" dirty="0"/>
              <a:t> </a:t>
            </a:r>
            <a:r>
              <a:rPr spc="-25" dirty="0"/>
              <a:t>17</a:t>
            </a:r>
          </a:p>
        </p:txBody>
      </p:sp>
    </p:spTree>
  </p:cSld>
  <p:clrMapOvr>
    <a:masterClrMapping/>
  </p:clrMapOvr>
  <p:transition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27726" y="2887573"/>
            <a:ext cx="295910" cy="37719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4460874" y="3415626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79" h="30479">
                <a:moveTo>
                  <a:pt x="0" y="30366"/>
                </a:moveTo>
                <a:lnTo>
                  <a:pt x="43019" y="30366"/>
                </a:lnTo>
                <a:lnTo>
                  <a:pt x="43019" y="0"/>
                </a:lnTo>
                <a:lnTo>
                  <a:pt x="0" y="0"/>
                </a:lnTo>
                <a:lnTo>
                  <a:pt x="0" y="30366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761269" y="3445992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4947031" y="3391396"/>
            <a:ext cx="203200" cy="58419"/>
            <a:chOff x="4947031" y="3391396"/>
            <a:chExt cx="203200" cy="58419"/>
          </a:xfrm>
        </p:grpSpPr>
        <p:sp>
          <p:nvSpPr>
            <p:cNvPr id="6" name="object 6"/>
            <p:cNvSpPr/>
            <p:nvPr/>
          </p:nvSpPr>
          <p:spPr>
            <a:xfrm>
              <a:off x="5023232" y="3395191"/>
              <a:ext cx="50800" cy="25400"/>
            </a:xfrm>
            <a:custGeom>
              <a:avLst/>
              <a:gdLst/>
              <a:ahLst/>
              <a:cxnLst/>
              <a:rect l="l" t="t" r="r" b="b"/>
              <a:pathLst>
                <a:path w="50800" h="25400">
                  <a:moveTo>
                    <a:pt x="0" y="0"/>
                  </a:moveTo>
                  <a:lnTo>
                    <a:pt x="38100" y="0"/>
                  </a:lnTo>
                </a:path>
                <a:path w="50800" h="25400">
                  <a:moveTo>
                    <a:pt x="12700" y="12700"/>
                  </a:moveTo>
                  <a:lnTo>
                    <a:pt x="50800" y="12700"/>
                  </a:lnTo>
                </a:path>
                <a:path w="50800" h="25400">
                  <a:moveTo>
                    <a:pt x="12700" y="25400"/>
                  </a:moveTo>
                  <a:lnTo>
                    <a:pt x="50800" y="25400"/>
                  </a:lnTo>
                </a:path>
              </a:pathLst>
            </a:custGeom>
            <a:ln w="7591">
              <a:solidFill>
                <a:srgbClr val="ADAD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947031" y="3401542"/>
              <a:ext cx="203200" cy="38100"/>
            </a:xfrm>
            <a:custGeom>
              <a:avLst/>
              <a:gdLst/>
              <a:ahLst/>
              <a:cxnLst/>
              <a:rect l="l" t="t" r="r" b="b"/>
              <a:pathLst>
                <a:path w="203200" h="38100">
                  <a:moveTo>
                    <a:pt x="25400" y="0"/>
                  </a:moveTo>
                  <a:lnTo>
                    <a:pt x="0" y="19050"/>
                  </a:lnTo>
                  <a:lnTo>
                    <a:pt x="25400" y="38100"/>
                  </a:lnTo>
                  <a:lnTo>
                    <a:pt x="25400" y="0"/>
                  </a:lnTo>
                  <a:close/>
                </a:path>
                <a:path w="203200" h="38100">
                  <a:moveTo>
                    <a:pt x="177802" y="0"/>
                  </a:moveTo>
                  <a:lnTo>
                    <a:pt x="177802" y="38100"/>
                  </a:lnTo>
                  <a:lnTo>
                    <a:pt x="203202" y="19050"/>
                  </a:lnTo>
                  <a:lnTo>
                    <a:pt x="177802" y="0"/>
                  </a:lnTo>
                  <a:close/>
                </a:path>
              </a:pathLst>
            </a:custGeom>
            <a:solidFill>
              <a:srgbClr val="D6D6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023232" y="3433292"/>
              <a:ext cx="50800" cy="12700"/>
            </a:xfrm>
            <a:custGeom>
              <a:avLst/>
              <a:gdLst/>
              <a:ahLst/>
              <a:cxnLst/>
              <a:rect l="l" t="t" r="r" b="b"/>
              <a:pathLst>
                <a:path w="50800" h="12700">
                  <a:moveTo>
                    <a:pt x="0" y="0"/>
                  </a:moveTo>
                  <a:lnTo>
                    <a:pt x="38100" y="0"/>
                  </a:lnTo>
                </a:path>
                <a:path w="50800" h="12700">
                  <a:moveTo>
                    <a:pt x="12700" y="12700"/>
                  </a:moveTo>
                  <a:lnTo>
                    <a:pt x="50800" y="12700"/>
                  </a:lnTo>
                </a:path>
              </a:pathLst>
            </a:custGeom>
            <a:ln w="7591">
              <a:solidFill>
                <a:srgbClr val="D6D6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/>
          <p:nvPr/>
        </p:nvSpPr>
        <p:spPr>
          <a:xfrm>
            <a:off x="5234381" y="3395191"/>
            <a:ext cx="63500" cy="50800"/>
          </a:xfrm>
          <a:custGeom>
            <a:avLst/>
            <a:gdLst/>
            <a:ahLst/>
            <a:cxnLst/>
            <a:rect l="l" t="t" r="r" b="b"/>
            <a:pathLst>
              <a:path w="63500" h="50800">
                <a:moveTo>
                  <a:pt x="12700" y="0"/>
                </a:moveTo>
                <a:lnTo>
                  <a:pt x="50800" y="0"/>
                </a:lnTo>
              </a:path>
              <a:path w="63500" h="50800">
                <a:moveTo>
                  <a:pt x="25400" y="12700"/>
                </a:moveTo>
                <a:lnTo>
                  <a:pt x="63500" y="12700"/>
                </a:lnTo>
              </a:path>
              <a:path w="63500" h="50800">
                <a:moveTo>
                  <a:pt x="25400" y="25400"/>
                </a:moveTo>
                <a:lnTo>
                  <a:pt x="63500" y="25400"/>
                </a:lnTo>
              </a:path>
              <a:path w="63500" h="50800">
                <a:moveTo>
                  <a:pt x="0" y="38100"/>
                </a:moveTo>
                <a:lnTo>
                  <a:pt x="50800" y="38100"/>
                </a:lnTo>
              </a:path>
              <a:path w="63500" h="50800">
                <a:moveTo>
                  <a:pt x="25400" y="50800"/>
                </a:moveTo>
                <a:lnTo>
                  <a:pt x="63500" y="5080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5320751" y="3388841"/>
            <a:ext cx="78740" cy="63500"/>
            <a:chOff x="5320751" y="3388841"/>
            <a:chExt cx="78740" cy="63500"/>
          </a:xfrm>
        </p:grpSpPr>
        <p:sp>
          <p:nvSpPr>
            <p:cNvPr id="11" name="object 11"/>
            <p:cNvSpPr/>
            <p:nvPr/>
          </p:nvSpPr>
          <p:spPr>
            <a:xfrm>
              <a:off x="5348683" y="3407891"/>
              <a:ext cx="50800" cy="25400"/>
            </a:xfrm>
            <a:custGeom>
              <a:avLst/>
              <a:gdLst/>
              <a:ahLst/>
              <a:cxnLst/>
              <a:rect l="l" t="t" r="r" b="b"/>
              <a:pathLst>
                <a:path w="50800" h="25400">
                  <a:moveTo>
                    <a:pt x="0" y="0"/>
                  </a:moveTo>
                  <a:lnTo>
                    <a:pt x="38100" y="0"/>
                  </a:lnTo>
                </a:path>
                <a:path w="50800" h="25400">
                  <a:moveTo>
                    <a:pt x="12699" y="12700"/>
                  </a:moveTo>
                  <a:lnTo>
                    <a:pt x="50800" y="12700"/>
                  </a:lnTo>
                </a:path>
                <a:path w="50800" h="25400">
                  <a:moveTo>
                    <a:pt x="12699" y="25400"/>
                  </a:moveTo>
                  <a:lnTo>
                    <a:pt x="50800" y="25400"/>
                  </a:lnTo>
                </a:path>
              </a:pathLst>
            </a:custGeom>
            <a:ln w="7591">
              <a:solidFill>
                <a:srgbClr val="ADAD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323282" y="3388841"/>
              <a:ext cx="0" cy="63500"/>
            </a:xfrm>
            <a:custGeom>
              <a:avLst/>
              <a:gdLst/>
              <a:ahLst/>
              <a:cxnLst/>
              <a:rect l="l" t="t" r="r" b="b"/>
              <a:pathLst>
                <a:path h="63500">
                  <a:moveTo>
                    <a:pt x="0" y="63500"/>
                  </a:moveTo>
                  <a:lnTo>
                    <a:pt x="0" y="0"/>
                  </a:lnTo>
                </a:path>
              </a:pathLst>
            </a:custGeom>
            <a:ln w="5060">
              <a:solidFill>
                <a:srgbClr val="D6D6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0" y="3392661"/>
            <a:ext cx="5760085" cy="207645"/>
            <a:chOff x="0" y="3392661"/>
            <a:chExt cx="5760085" cy="207645"/>
          </a:xfrm>
        </p:grpSpPr>
        <p:sp>
          <p:nvSpPr>
            <p:cNvPr id="14" name="object 14"/>
            <p:cNvSpPr/>
            <p:nvPr/>
          </p:nvSpPr>
          <p:spPr>
            <a:xfrm>
              <a:off x="5603025" y="3425672"/>
              <a:ext cx="20320" cy="20320"/>
            </a:xfrm>
            <a:custGeom>
              <a:avLst/>
              <a:gdLst/>
              <a:ahLst/>
              <a:cxnLst/>
              <a:rect l="l" t="t" r="r" b="b"/>
              <a:pathLst>
                <a:path w="20320" h="20320">
                  <a:moveTo>
                    <a:pt x="0" y="0"/>
                  </a:moveTo>
                  <a:lnTo>
                    <a:pt x="20320" y="20320"/>
                  </a:lnTo>
                </a:path>
              </a:pathLst>
            </a:custGeom>
            <a:ln w="7591">
              <a:solidFill>
                <a:srgbClr val="ADAD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575961" y="3399177"/>
              <a:ext cx="30480" cy="30480"/>
            </a:xfrm>
            <a:custGeom>
              <a:avLst/>
              <a:gdLst/>
              <a:ahLst/>
              <a:cxnLst/>
              <a:rect l="l" t="t" r="r" b="b"/>
              <a:pathLst>
                <a:path w="30479" h="30479">
                  <a:moveTo>
                    <a:pt x="30366" y="15183"/>
                  </a:moveTo>
                  <a:lnTo>
                    <a:pt x="30366" y="6797"/>
                  </a:lnTo>
                  <a:lnTo>
                    <a:pt x="23568" y="0"/>
                  </a:lnTo>
                  <a:lnTo>
                    <a:pt x="15183" y="0"/>
                  </a:lnTo>
                  <a:lnTo>
                    <a:pt x="6797" y="0"/>
                  </a:lnTo>
                  <a:lnTo>
                    <a:pt x="0" y="6797"/>
                  </a:lnTo>
                  <a:lnTo>
                    <a:pt x="0" y="15183"/>
                  </a:lnTo>
                  <a:lnTo>
                    <a:pt x="0" y="23568"/>
                  </a:lnTo>
                  <a:lnTo>
                    <a:pt x="6797" y="30366"/>
                  </a:lnTo>
                  <a:lnTo>
                    <a:pt x="15183" y="30366"/>
                  </a:lnTo>
                  <a:lnTo>
                    <a:pt x="23568" y="30366"/>
                  </a:lnTo>
                  <a:lnTo>
                    <a:pt x="30366" y="23568"/>
                  </a:lnTo>
                  <a:lnTo>
                    <a:pt x="30366" y="15183"/>
                  </a:lnTo>
                  <a:close/>
                </a:path>
              </a:pathLst>
            </a:custGeom>
            <a:ln w="5060">
              <a:solidFill>
                <a:srgbClr val="ADAD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481104" y="3395191"/>
              <a:ext cx="233679" cy="50800"/>
            </a:xfrm>
            <a:custGeom>
              <a:avLst/>
              <a:gdLst/>
              <a:ahLst/>
              <a:cxnLst/>
              <a:rect l="l" t="t" r="r" b="b"/>
              <a:pathLst>
                <a:path w="233679" h="50800">
                  <a:moveTo>
                    <a:pt x="40640" y="50800"/>
                  </a:moveTo>
                  <a:lnTo>
                    <a:pt x="50400" y="48796"/>
                  </a:lnTo>
                  <a:lnTo>
                    <a:pt x="58488" y="43339"/>
                  </a:lnTo>
                  <a:lnTo>
                    <a:pt x="64002" y="35262"/>
                  </a:lnTo>
                  <a:lnTo>
                    <a:pt x="66040" y="25400"/>
                  </a:lnTo>
                  <a:lnTo>
                    <a:pt x="64036" y="15537"/>
                  </a:lnTo>
                  <a:lnTo>
                    <a:pt x="58579" y="7461"/>
                  </a:lnTo>
                  <a:lnTo>
                    <a:pt x="50502" y="2004"/>
                  </a:lnTo>
                  <a:lnTo>
                    <a:pt x="40640" y="0"/>
                  </a:lnTo>
                  <a:lnTo>
                    <a:pt x="30778" y="2004"/>
                  </a:lnTo>
                  <a:lnTo>
                    <a:pt x="22701" y="7461"/>
                  </a:lnTo>
                  <a:lnTo>
                    <a:pt x="17244" y="15537"/>
                  </a:lnTo>
                  <a:lnTo>
                    <a:pt x="15240" y="25400"/>
                  </a:lnTo>
                </a:path>
                <a:path w="233679" h="50800">
                  <a:moveTo>
                    <a:pt x="30480" y="17780"/>
                  </a:moveTo>
                  <a:lnTo>
                    <a:pt x="15240" y="30480"/>
                  </a:lnTo>
                  <a:lnTo>
                    <a:pt x="0" y="17780"/>
                  </a:lnTo>
                </a:path>
                <a:path w="233679" h="50800">
                  <a:moveTo>
                    <a:pt x="193042" y="50800"/>
                  </a:moveTo>
                  <a:lnTo>
                    <a:pt x="183179" y="48796"/>
                  </a:lnTo>
                  <a:lnTo>
                    <a:pt x="175103" y="43339"/>
                  </a:lnTo>
                  <a:lnTo>
                    <a:pt x="169646" y="35262"/>
                  </a:lnTo>
                  <a:lnTo>
                    <a:pt x="167642" y="25400"/>
                  </a:lnTo>
                  <a:lnTo>
                    <a:pt x="169646" y="15537"/>
                  </a:lnTo>
                  <a:lnTo>
                    <a:pt x="175103" y="7461"/>
                  </a:lnTo>
                  <a:lnTo>
                    <a:pt x="183179" y="2004"/>
                  </a:lnTo>
                  <a:lnTo>
                    <a:pt x="193042" y="0"/>
                  </a:lnTo>
                  <a:lnTo>
                    <a:pt x="202904" y="2004"/>
                  </a:lnTo>
                  <a:lnTo>
                    <a:pt x="210981" y="7461"/>
                  </a:lnTo>
                  <a:lnTo>
                    <a:pt x="216438" y="15537"/>
                  </a:lnTo>
                  <a:lnTo>
                    <a:pt x="218442" y="25400"/>
                  </a:lnTo>
                </a:path>
                <a:path w="233679" h="50800">
                  <a:moveTo>
                    <a:pt x="233682" y="17780"/>
                  </a:moveTo>
                  <a:lnTo>
                    <a:pt x="218442" y="30480"/>
                  </a:lnTo>
                  <a:lnTo>
                    <a:pt x="203202" y="17780"/>
                  </a:lnTo>
                </a:path>
              </a:pathLst>
            </a:custGeom>
            <a:ln w="5060">
              <a:solidFill>
                <a:srgbClr val="ADAD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0" y="3490277"/>
              <a:ext cx="1920239" cy="109855"/>
            </a:xfrm>
            <a:custGeom>
              <a:avLst/>
              <a:gdLst/>
              <a:ahLst/>
              <a:cxnLst/>
              <a:rect l="l" t="t" r="r" b="b"/>
              <a:pathLst>
                <a:path w="1920239" h="109854">
                  <a:moveTo>
                    <a:pt x="1919973" y="0"/>
                  </a:moveTo>
                  <a:lnTo>
                    <a:pt x="0" y="0"/>
                  </a:lnTo>
                  <a:lnTo>
                    <a:pt x="0" y="109727"/>
                  </a:lnTo>
                  <a:lnTo>
                    <a:pt x="1919973" y="109727"/>
                  </a:lnTo>
                  <a:lnTo>
                    <a:pt x="1919973" y="0"/>
                  </a:lnTo>
                  <a:close/>
                </a:path>
              </a:pathLst>
            </a:custGeom>
            <a:solidFill>
              <a:srgbClr val="4747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919973" y="3490277"/>
              <a:ext cx="1920239" cy="109855"/>
            </a:xfrm>
            <a:custGeom>
              <a:avLst/>
              <a:gdLst/>
              <a:ahLst/>
              <a:cxnLst/>
              <a:rect l="l" t="t" r="r" b="b"/>
              <a:pathLst>
                <a:path w="1920239" h="109854">
                  <a:moveTo>
                    <a:pt x="1919973" y="0"/>
                  </a:moveTo>
                  <a:lnTo>
                    <a:pt x="0" y="0"/>
                  </a:lnTo>
                  <a:lnTo>
                    <a:pt x="0" y="109727"/>
                  </a:lnTo>
                  <a:lnTo>
                    <a:pt x="1919973" y="109727"/>
                  </a:lnTo>
                  <a:lnTo>
                    <a:pt x="1919973" y="0"/>
                  </a:lnTo>
                  <a:close/>
                </a:path>
              </a:pathLst>
            </a:custGeom>
            <a:solidFill>
              <a:srgbClr val="8484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839946" y="3490277"/>
              <a:ext cx="1920239" cy="109855"/>
            </a:xfrm>
            <a:custGeom>
              <a:avLst/>
              <a:gdLst/>
              <a:ahLst/>
              <a:cxnLst/>
              <a:rect l="l" t="t" r="r" b="b"/>
              <a:pathLst>
                <a:path w="1920239" h="109854">
                  <a:moveTo>
                    <a:pt x="1919973" y="0"/>
                  </a:moveTo>
                  <a:lnTo>
                    <a:pt x="0" y="0"/>
                  </a:lnTo>
                  <a:lnTo>
                    <a:pt x="0" y="109727"/>
                  </a:lnTo>
                  <a:lnTo>
                    <a:pt x="1919973" y="109727"/>
                  </a:lnTo>
                  <a:lnTo>
                    <a:pt x="1919973" y="0"/>
                  </a:lnTo>
                  <a:close/>
                </a:path>
              </a:pathLst>
            </a:custGeom>
            <a:solidFill>
              <a:srgbClr val="ADAD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95300" y="74546"/>
            <a:ext cx="4177029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-30" dirty="0"/>
              <a:t>Impact</a:t>
            </a:r>
            <a:r>
              <a:rPr spc="-50" dirty="0"/>
              <a:t> </a:t>
            </a:r>
            <a:r>
              <a:rPr dirty="0"/>
              <a:t>of</a:t>
            </a:r>
            <a:r>
              <a:rPr spc="-25" dirty="0"/>
              <a:t> </a:t>
            </a:r>
            <a:r>
              <a:rPr spc="-65" dirty="0"/>
              <a:t>lockdown</a:t>
            </a:r>
            <a:r>
              <a:rPr spc="-25" dirty="0"/>
              <a:t> </a:t>
            </a:r>
            <a:r>
              <a:rPr spc="-20" dirty="0"/>
              <a:t>on</a:t>
            </a:r>
            <a:r>
              <a:rPr spc="-25" dirty="0"/>
              <a:t> </a:t>
            </a:r>
            <a:r>
              <a:rPr spc="-45" dirty="0"/>
              <a:t>primary</a:t>
            </a:r>
            <a:r>
              <a:rPr spc="-25" dirty="0"/>
              <a:t> </a:t>
            </a:r>
            <a:r>
              <a:rPr spc="-65" dirty="0"/>
              <a:t>and</a:t>
            </a:r>
            <a:r>
              <a:rPr spc="-25" dirty="0"/>
              <a:t> </a:t>
            </a:r>
            <a:r>
              <a:rPr spc="-40" dirty="0"/>
              <a:t>dental</a:t>
            </a:r>
            <a:r>
              <a:rPr spc="-25" dirty="0"/>
              <a:t> </a:t>
            </a:r>
            <a:r>
              <a:rPr spc="-95" dirty="0"/>
              <a:t>care</a:t>
            </a:r>
            <a:r>
              <a:rPr spc="-5" dirty="0"/>
              <a:t> </a:t>
            </a:r>
            <a:r>
              <a:rPr spc="-10" dirty="0"/>
              <a:t>visits</a:t>
            </a:r>
            <a:endParaRPr spc="-10" dirty="0">
              <a:hlinkClick r:id="rId3" action="ppaction://hlinksldjump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800872" y="356379"/>
            <a:ext cx="4112895" cy="3084830"/>
            <a:chOff x="800872" y="356379"/>
            <a:chExt cx="4112895" cy="3084830"/>
          </a:xfrm>
        </p:grpSpPr>
        <p:sp>
          <p:nvSpPr>
            <p:cNvPr id="22" name="object 22"/>
            <p:cNvSpPr/>
            <p:nvPr/>
          </p:nvSpPr>
          <p:spPr>
            <a:xfrm>
              <a:off x="800963" y="356470"/>
              <a:ext cx="4112895" cy="3084830"/>
            </a:xfrm>
            <a:custGeom>
              <a:avLst/>
              <a:gdLst/>
              <a:ahLst/>
              <a:cxnLst/>
              <a:rect l="l" t="t" r="r" b="b"/>
              <a:pathLst>
                <a:path w="4112895" h="3084829">
                  <a:moveTo>
                    <a:pt x="4112385" y="0"/>
                  </a:moveTo>
                  <a:lnTo>
                    <a:pt x="0" y="0"/>
                  </a:lnTo>
                  <a:lnTo>
                    <a:pt x="0" y="3084289"/>
                  </a:lnTo>
                  <a:lnTo>
                    <a:pt x="4112385" y="3084289"/>
                  </a:lnTo>
                  <a:lnTo>
                    <a:pt x="411238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804047" y="359554"/>
              <a:ext cx="4106545" cy="3078480"/>
            </a:xfrm>
            <a:custGeom>
              <a:avLst/>
              <a:gdLst/>
              <a:ahLst/>
              <a:cxnLst/>
              <a:rect l="l" t="t" r="r" b="b"/>
              <a:pathLst>
                <a:path w="4106545" h="3078479">
                  <a:moveTo>
                    <a:pt x="0" y="3078120"/>
                  </a:moveTo>
                  <a:lnTo>
                    <a:pt x="4106217" y="3078120"/>
                  </a:lnTo>
                  <a:lnTo>
                    <a:pt x="4106217" y="0"/>
                  </a:lnTo>
                  <a:lnTo>
                    <a:pt x="0" y="0"/>
                  </a:lnTo>
                  <a:lnTo>
                    <a:pt x="0" y="3078120"/>
                  </a:lnTo>
                  <a:close/>
                </a:path>
              </a:pathLst>
            </a:custGeom>
            <a:ln w="61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71131" y="426638"/>
              <a:ext cx="1983739" cy="1470025"/>
            </a:xfrm>
            <a:custGeom>
              <a:avLst/>
              <a:gdLst/>
              <a:ahLst/>
              <a:cxnLst/>
              <a:rect l="l" t="t" r="r" b="b"/>
              <a:pathLst>
                <a:path w="1983739" h="1470025">
                  <a:moveTo>
                    <a:pt x="0" y="1469663"/>
                  </a:moveTo>
                  <a:lnTo>
                    <a:pt x="1983712" y="1469663"/>
                  </a:lnTo>
                  <a:lnTo>
                    <a:pt x="1983712" y="0"/>
                  </a:lnTo>
                  <a:lnTo>
                    <a:pt x="0" y="0"/>
                  </a:lnTo>
                  <a:lnTo>
                    <a:pt x="0" y="1469663"/>
                  </a:lnTo>
                  <a:close/>
                </a:path>
              </a:pathLst>
            </a:custGeom>
            <a:ln w="462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34948" y="614008"/>
              <a:ext cx="1541245" cy="978747"/>
            </a:xfrm>
            <a:prstGeom prst="rect">
              <a:avLst/>
            </a:prstGeom>
          </p:spPr>
        </p:pic>
      </p:grpSp>
      <p:sp>
        <p:nvSpPr>
          <p:cNvPr id="26" name="object 26"/>
          <p:cNvSpPr txBox="1"/>
          <p:nvPr/>
        </p:nvSpPr>
        <p:spPr>
          <a:xfrm>
            <a:off x="1139278" y="1444862"/>
            <a:ext cx="92710" cy="1219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00" spc="-25" dirty="0">
                <a:latin typeface="Arial MT"/>
                <a:cs typeface="Arial MT"/>
              </a:rPr>
              <a:t>.2</a:t>
            </a:r>
            <a:endParaRPr sz="600">
              <a:latin typeface="Arial MT"/>
              <a:cs typeface="Arial MT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094620" y="1233716"/>
            <a:ext cx="137160" cy="1219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00" spc="-25" dirty="0">
                <a:latin typeface="Arial MT"/>
                <a:cs typeface="Arial MT"/>
              </a:rPr>
              <a:t>.25</a:t>
            </a:r>
            <a:endParaRPr sz="600">
              <a:latin typeface="Arial MT"/>
              <a:cs typeface="Arial MT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139278" y="1022442"/>
            <a:ext cx="92710" cy="1219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00" spc="-25" dirty="0">
                <a:latin typeface="Arial MT"/>
                <a:cs typeface="Arial MT"/>
              </a:rPr>
              <a:t>.3</a:t>
            </a:r>
            <a:endParaRPr sz="600">
              <a:latin typeface="Arial MT"/>
              <a:cs typeface="Arial MT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094620" y="811297"/>
            <a:ext cx="137160" cy="1219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00" spc="-25" dirty="0">
                <a:latin typeface="Arial MT"/>
                <a:cs typeface="Arial MT"/>
              </a:rPr>
              <a:t>.35</a:t>
            </a:r>
            <a:endParaRPr sz="600">
              <a:latin typeface="Arial MT"/>
              <a:cs typeface="Arial MT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139278" y="600023"/>
            <a:ext cx="92710" cy="1219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00" spc="-25" dirty="0">
                <a:latin typeface="Arial MT"/>
                <a:cs typeface="Arial MT"/>
              </a:rPr>
              <a:t>.4</a:t>
            </a:r>
            <a:endParaRPr sz="600">
              <a:latin typeface="Arial MT"/>
              <a:cs typeface="Arial MT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936592" y="945094"/>
            <a:ext cx="115570" cy="284480"/>
          </a:xfrm>
          <a:prstGeom prst="rect">
            <a:avLst/>
          </a:prstGeom>
        </p:spPr>
        <p:txBody>
          <a:bodyPr vert="vert270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600" spc="-10" dirty="0">
                <a:latin typeface="Arial MT"/>
                <a:cs typeface="Arial MT"/>
              </a:rPr>
              <a:t>P(Visit)</a:t>
            </a:r>
            <a:endParaRPr sz="600">
              <a:latin typeface="Arial MT"/>
              <a:cs typeface="Arial MT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260609" y="1555896"/>
            <a:ext cx="1522095" cy="250825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4"/>
              </a:spcBef>
              <a:tabLst>
                <a:tab pos="247015" algn="l"/>
                <a:tab pos="481330" algn="l"/>
                <a:tab pos="715645" algn="l"/>
                <a:tab pos="950594" algn="l"/>
                <a:tab pos="1184910" algn="l"/>
                <a:tab pos="1419860" algn="l"/>
              </a:tabLst>
            </a:pPr>
            <a:r>
              <a:rPr sz="600" spc="-25" dirty="0">
                <a:latin typeface="Arial MT"/>
                <a:cs typeface="Arial MT"/>
              </a:rPr>
              <a:t>64</a:t>
            </a:r>
            <a:r>
              <a:rPr sz="600" dirty="0">
                <a:latin typeface="Arial MT"/>
                <a:cs typeface="Arial MT"/>
              </a:rPr>
              <a:t>	</a:t>
            </a:r>
            <a:r>
              <a:rPr sz="600" spc="-25" dirty="0">
                <a:latin typeface="Arial MT"/>
                <a:cs typeface="Arial MT"/>
              </a:rPr>
              <a:t>66</a:t>
            </a:r>
            <a:r>
              <a:rPr sz="600" dirty="0">
                <a:latin typeface="Arial MT"/>
                <a:cs typeface="Arial MT"/>
              </a:rPr>
              <a:t>	</a:t>
            </a:r>
            <a:r>
              <a:rPr sz="600" spc="-25" dirty="0">
                <a:latin typeface="Arial MT"/>
                <a:cs typeface="Arial MT"/>
              </a:rPr>
              <a:t>68</a:t>
            </a:r>
            <a:r>
              <a:rPr sz="600" dirty="0">
                <a:latin typeface="Arial MT"/>
                <a:cs typeface="Arial MT"/>
              </a:rPr>
              <a:t>	</a:t>
            </a:r>
            <a:r>
              <a:rPr sz="600" spc="-25" dirty="0">
                <a:latin typeface="Arial MT"/>
                <a:cs typeface="Arial MT"/>
              </a:rPr>
              <a:t>70</a:t>
            </a:r>
            <a:r>
              <a:rPr sz="600" dirty="0">
                <a:latin typeface="Arial MT"/>
                <a:cs typeface="Arial MT"/>
              </a:rPr>
              <a:t>	</a:t>
            </a:r>
            <a:r>
              <a:rPr sz="600" spc="-25" dirty="0">
                <a:latin typeface="Arial MT"/>
                <a:cs typeface="Arial MT"/>
              </a:rPr>
              <a:t>72</a:t>
            </a:r>
            <a:r>
              <a:rPr sz="600" dirty="0">
                <a:latin typeface="Arial MT"/>
                <a:cs typeface="Arial MT"/>
              </a:rPr>
              <a:t>	</a:t>
            </a:r>
            <a:r>
              <a:rPr sz="600" spc="-25" dirty="0">
                <a:latin typeface="Arial MT"/>
                <a:cs typeface="Arial MT"/>
              </a:rPr>
              <a:t>74</a:t>
            </a:r>
            <a:r>
              <a:rPr sz="600" dirty="0">
                <a:latin typeface="Arial MT"/>
                <a:cs typeface="Arial MT"/>
              </a:rPr>
              <a:t>	</a:t>
            </a:r>
            <a:r>
              <a:rPr sz="600" spc="-25" dirty="0">
                <a:latin typeface="Arial MT"/>
                <a:cs typeface="Arial MT"/>
              </a:rPr>
              <a:t>76</a:t>
            </a:r>
            <a:endParaRPr sz="600">
              <a:latin typeface="Arial MT"/>
              <a:cs typeface="Arial MT"/>
            </a:endParaRPr>
          </a:p>
          <a:p>
            <a:pPr marL="198755">
              <a:lnSpc>
                <a:spcPct val="100000"/>
              </a:lnSpc>
              <a:spcBef>
                <a:spcPts val="170"/>
              </a:spcBef>
            </a:pPr>
            <a:r>
              <a:rPr sz="600" dirty="0">
                <a:latin typeface="Arial MT"/>
                <a:cs typeface="Arial MT"/>
              </a:rPr>
              <a:t>Age</a:t>
            </a:r>
            <a:r>
              <a:rPr sz="600" spc="30" dirty="0">
                <a:latin typeface="Arial MT"/>
                <a:cs typeface="Arial MT"/>
              </a:rPr>
              <a:t> </a:t>
            </a:r>
            <a:r>
              <a:rPr sz="600" dirty="0">
                <a:latin typeface="Arial MT"/>
                <a:cs typeface="Arial MT"/>
              </a:rPr>
              <a:t>at</a:t>
            </a:r>
            <a:r>
              <a:rPr sz="600" spc="30" dirty="0">
                <a:latin typeface="Arial MT"/>
                <a:cs typeface="Arial MT"/>
              </a:rPr>
              <a:t> </a:t>
            </a:r>
            <a:r>
              <a:rPr sz="600" dirty="0">
                <a:latin typeface="Arial MT"/>
                <a:cs typeface="Arial MT"/>
              </a:rPr>
              <a:t>the</a:t>
            </a:r>
            <a:r>
              <a:rPr sz="600" spc="30" dirty="0">
                <a:latin typeface="Arial MT"/>
                <a:cs typeface="Arial MT"/>
              </a:rPr>
              <a:t> </a:t>
            </a:r>
            <a:r>
              <a:rPr sz="600" dirty="0">
                <a:latin typeface="Arial MT"/>
                <a:cs typeface="Arial MT"/>
              </a:rPr>
              <a:t>start</a:t>
            </a:r>
            <a:r>
              <a:rPr sz="600" spc="35" dirty="0">
                <a:latin typeface="Arial MT"/>
                <a:cs typeface="Arial MT"/>
              </a:rPr>
              <a:t> </a:t>
            </a:r>
            <a:r>
              <a:rPr sz="600" dirty="0">
                <a:latin typeface="Arial MT"/>
                <a:cs typeface="Arial MT"/>
              </a:rPr>
              <a:t>of</a:t>
            </a:r>
            <a:r>
              <a:rPr sz="600" spc="30" dirty="0">
                <a:latin typeface="Arial MT"/>
                <a:cs typeface="Arial MT"/>
              </a:rPr>
              <a:t> </a:t>
            </a:r>
            <a:r>
              <a:rPr sz="600" dirty="0">
                <a:latin typeface="Arial MT"/>
                <a:cs typeface="Arial MT"/>
              </a:rPr>
              <a:t>the</a:t>
            </a:r>
            <a:r>
              <a:rPr sz="600" spc="30" dirty="0">
                <a:latin typeface="Arial MT"/>
                <a:cs typeface="Arial MT"/>
              </a:rPr>
              <a:t> </a:t>
            </a:r>
            <a:r>
              <a:rPr sz="600" spc="-10" dirty="0">
                <a:latin typeface="Arial MT"/>
                <a:cs typeface="Arial MT"/>
              </a:rPr>
              <a:t>lockdown</a:t>
            </a:r>
            <a:endParaRPr sz="600">
              <a:latin typeface="Arial MT"/>
              <a:cs typeface="Arial MT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520949" y="482178"/>
            <a:ext cx="1001394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dirty="0">
                <a:latin typeface="Arial MT"/>
                <a:cs typeface="Arial MT"/>
              </a:rPr>
              <a:t>In-person</a:t>
            </a:r>
            <a:r>
              <a:rPr sz="600" spc="80" dirty="0">
                <a:latin typeface="Arial MT"/>
                <a:cs typeface="Arial MT"/>
              </a:rPr>
              <a:t> </a:t>
            </a:r>
            <a:r>
              <a:rPr sz="600" dirty="0">
                <a:latin typeface="Arial MT"/>
                <a:cs typeface="Arial MT"/>
              </a:rPr>
              <a:t>primary</a:t>
            </a:r>
            <a:r>
              <a:rPr sz="600" spc="80" dirty="0">
                <a:latin typeface="Arial MT"/>
                <a:cs typeface="Arial MT"/>
              </a:rPr>
              <a:t> </a:t>
            </a:r>
            <a:r>
              <a:rPr sz="600" dirty="0">
                <a:latin typeface="Arial MT"/>
                <a:cs typeface="Arial MT"/>
              </a:rPr>
              <a:t>care</a:t>
            </a:r>
            <a:r>
              <a:rPr sz="600" spc="85" dirty="0">
                <a:latin typeface="Arial MT"/>
                <a:cs typeface="Arial MT"/>
              </a:rPr>
              <a:t> </a:t>
            </a:r>
            <a:r>
              <a:rPr sz="600" spc="-10" dirty="0">
                <a:latin typeface="Arial MT"/>
                <a:cs typeface="Arial MT"/>
              </a:rPr>
              <a:t>visit</a:t>
            </a:r>
            <a:endParaRPr sz="600">
              <a:latin typeface="Arial MT"/>
              <a:cs typeface="Arial MT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2856929" y="424098"/>
            <a:ext cx="1988820" cy="1475105"/>
            <a:chOff x="2856929" y="424098"/>
            <a:chExt cx="1988820" cy="1475105"/>
          </a:xfrm>
        </p:grpSpPr>
        <p:sp>
          <p:nvSpPr>
            <p:cNvPr id="35" name="object 35"/>
            <p:cNvSpPr/>
            <p:nvPr/>
          </p:nvSpPr>
          <p:spPr>
            <a:xfrm>
              <a:off x="2859469" y="426638"/>
              <a:ext cx="1983739" cy="1470025"/>
            </a:xfrm>
            <a:custGeom>
              <a:avLst/>
              <a:gdLst/>
              <a:ahLst/>
              <a:cxnLst/>
              <a:rect l="l" t="t" r="r" b="b"/>
              <a:pathLst>
                <a:path w="1983739" h="1470025">
                  <a:moveTo>
                    <a:pt x="0" y="1469663"/>
                  </a:moveTo>
                  <a:lnTo>
                    <a:pt x="1983712" y="1469663"/>
                  </a:lnTo>
                  <a:lnTo>
                    <a:pt x="1983712" y="0"/>
                  </a:lnTo>
                  <a:lnTo>
                    <a:pt x="0" y="0"/>
                  </a:lnTo>
                  <a:lnTo>
                    <a:pt x="0" y="1469663"/>
                  </a:lnTo>
                  <a:close/>
                </a:path>
              </a:pathLst>
            </a:custGeom>
            <a:ln w="462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23287" y="614008"/>
              <a:ext cx="1541245" cy="978747"/>
            </a:xfrm>
            <a:prstGeom prst="rect">
              <a:avLst/>
            </a:prstGeom>
          </p:spPr>
        </p:pic>
      </p:grpSp>
      <p:sp>
        <p:nvSpPr>
          <p:cNvPr id="37" name="object 37"/>
          <p:cNvSpPr txBox="1"/>
          <p:nvPr/>
        </p:nvSpPr>
        <p:spPr>
          <a:xfrm>
            <a:off x="3127616" y="1444862"/>
            <a:ext cx="92710" cy="1219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00" spc="-25" dirty="0">
                <a:latin typeface="Arial MT"/>
                <a:cs typeface="Arial MT"/>
              </a:rPr>
              <a:t>.2</a:t>
            </a:r>
            <a:endParaRPr sz="600">
              <a:latin typeface="Arial MT"/>
              <a:cs typeface="Arial MT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082958" y="1233716"/>
            <a:ext cx="137160" cy="1219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00" spc="-25" dirty="0">
                <a:latin typeface="Arial MT"/>
                <a:cs typeface="Arial MT"/>
              </a:rPr>
              <a:t>.25</a:t>
            </a:r>
            <a:endParaRPr sz="600">
              <a:latin typeface="Arial MT"/>
              <a:cs typeface="Arial MT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127616" y="1022442"/>
            <a:ext cx="92710" cy="1219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00" spc="-25" dirty="0">
                <a:latin typeface="Arial MT"/>
                <a:cs typeface="Arial MT"/>
              </a:rPr>
              <a:t>.3</a:t>
            </a:r>
            <a:endParaRPr sz="600">
              <a:latin typeface="Arial MT"/>
              <a:cs typeface="Arial MT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082958" y="811297"/>
            <a:ext cx="137160" cy="1219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00" spc="-25" dirty="0">
                <a:latin typeface="Arial MT"/>
                <a:cs typeface="Arial MT"/>
              </a:rPr>
              <a:t>.35</a:t>
            </a:r>
            <a:endParaRPr sz="600">
              <a:latin typeface="Arial MT"/>
              <a:cs typeface="Arial MT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127616" y="600023"/>
            <a:ext cx="92710" cy="1219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00" spc="-25" dirty="0">
                <a:latin typeface="Arial MT"/>
                <a:cs typeface="Arial MT"/>
              </a:rPr>
              <a:t>.4</a:t>
            </a:r>
            <a:endParaRPr sz="600">
              <a:latin typeface="Arial MT"/>
              <a:cs typeface="Arial MT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924931" y="945094"/>
            <a:ext cx="115570" cy="284480"/>
          </a:xfrm>
          <a:prstGeom prst="rect">
            <a:avLst/>
          </a:prstGeom>
        </p:spPr>
        <p:txBody>
          <a:bodyPr vert="vert270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600" spc="-10" dirty="0">
                <a:latin typeface="Arial MT"/>
                <a:cs typeface="Arial MT"/>
              </a:rPr>
              <a:t>P(Visit)</a:t>
            </a:r>
            <a:endParaRPr sz="600">
              <a:latin typeface="Arial MT"/>
              <a:cs typeface="Arial MT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248948" y="1555896"/>
            <a:ext cx="1522095" cy="250825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4"/>
              </a:spcBef>
              <a:tabLst>
                <a:tab pos="247015" algn="l"/>
                <a:tab pos="481330" algn="l"/>
                <a:tab pos="715645" algn="l"/>
                <a:tab pos="950594" algn="l"/>
                <a:tab pos="1184910" algn="l"/>
                <a:tab pos="1419860" algn="l"/>
              </a:tabLst>
            </a:pPr>
            <a:r>
              <a:rPr sz="600" spc="-25" dirty="0">
                <a:latin typeface="Arial MT"/>
                <a:cs typeface="Arial MT"/>
              </a:rPr>
              <a:t>64</a:t>
            </a:r>
            <a:r>
              <a:rPr sz="600" dirty="0">
                <a:latin typeface="Arial MT"/>
                <a:cs typeface="Arial MT"/>
              </a:rPr>
              <a:t>	</a:t>
            </a:r>
            <a:r>
              <a:rPr sz="600" spc="-25" dirty="0">
                <a:latin typeface="Arial MT"/>
                <a:cs typeface="Arial MT"/>
              </a:rPr>
              <a:t>66</a:t>
            </a:r>
            <a:r>
              <a:rPr sz="600" dirty="0">
                <a:latin typeface="Arial MT"/>
                <a:cs typeface="Arial MT"/>
              </a:rPr>
              <a:t>	</a:t>
            </a:r>
            <a:r>
              <a:rPr sz="600" spc="-25" dirty="0">
                <a:latin typeface="Arial MT"/>
                <a:cs typeface="Arial MT"/>
              </a:rPr>
              <a:t>68</a:t>
            </a:r>
            <a:r>
              <a:rPr sz="600" dirty="0">
                <a:latin typeface="Arial MT"/>
                <a:cs typeface="Arial MT"/>
              </a:rPr>
              <a:t>	</a:t>
            </a:r>
            <a:r>
              <a:rPr sz="600" spc="-25" dirty="0">
                <a:latin typeface="Arial MT"/>
                <a:cs typeface="Arial MT"/>
              </a:rPr>
              <a:t>70</a:t>
            </a:r>
            <a:r>
              <a:rPr sz="600" dirty="0">
                <a:latin typeface="Arial MT"/>
                <a:cs typeface="Arial MT"/>
              </a:rPr>
              <a:t>	</a:t>
            </a:r>
            <a:r>
              <a:rPr sz="600" spc="-25" dirty="0">
                <a:latin typeface="Arial MT"/>
                <a:cs typeface="Arial MT"/>
              </a:rPr>
              <a:t>72</a:t>
            </a:r>
            <a:r>
              <a:rPr sz="600" dirty="0">
                <a:latin typeface="Arial MT"/>
                <a:cs typeface="Arial MT"/>
              </a:rPr>
              <a:t>	</a:t>
            </a:r>
            <a:r>
              <a:rPr sz="600" spc="-25" dirty="0">
                <a:latin typeface="Arial MT"/>
                <a:cs typeface="Arial MT"/>
              </a:rPr>
              <a:t>74</a:t>
            </a:r>
            <a:r>
              <a:rPr sz="600" dirty="0">
                <a:latin typeface="Arial MT"/>
                <a:cs typeface="Arial MT"/>
              </a:rPr>
              <a:t>	</a:t>
            </a:r>
            <a:r>
              <a:rPr sz="600" spc="-25" dirty="0">
                <a:latin typeface="Arial MT"/>
                <a:cs typeface="Arial MT"/>
              </a:rPr>
              <a:t>76</a:t>
            </a:r>
            <a:endParaRPr sz="600">
              <a:latin typeface="Arial MT"/>
              <a:cs typeface="Arial MT"/>
            </a:endParaRPr>
          </a:p>
          <a:p>
            <a:pPr marL="198755">
              <a:lnSpc>
                <a:spcPct val="100000"/>
              </a:lnSpc>
              <a:spcBef>
                <a:spcPts val="170"/>
              </a:spcBef>
            </a:pPr>
            <a:r>
              <a:rPr sz="600" dirty="0">
                <a:latin typeface="Arial MT"/>
                <a:cs typeface="Arial MT"/>
              </a:rPr>
              <a:t>Age</a:t>
            </a:r>
            <a:r>
              <a:rPr sz="600" spc="30" dirty="0">
                <a:latin typeface="Arial MT"/>
                <a:cs typeface="Arial MT"/>
              </a:rPr>
              <a:t> </a:t>
            </a:r>
            <a:r>
              <a:rPr sz="600" dirty="0">
                <a:latin typeface="Arial MT"/>
                <a:cs typeface="Arial MT"/>
              </a:rPr>
              <a:t>at</a:t>
            </a:r>
            <a:r>
              <a:rPr sz="600" spc="30" dirty="0">
                <a:latin typeface="Arial MT"/>
                <a:cs typeface="Arial MT"/>
              </a:rPr>
              <a:t> </a:t>
            </a:r>
            <a:r>
              <a:rPr sz="600" dirty="0">
                <a:latin typeface="Arial MT"/>
                <a:cs typeface="Arial MT"/>
              </a:rPr>
              <a:t>the</a:t>
            </a:r>
            <a:r>
              <a:rPr sz="600" spc="30" dirty="0">
                <a:latin typeface="Arial MT"/>
                <a:cs typeface="Arial MT"/>
              </a:rPr>
              <a:t> </a:t>
            </a:r>
            <a:r>
              <a:rPr sz="600" dirty="0">
                <a:latin typeface="Arial MT"/>
                <a:cs typeface="Arial MT"/>
              </a:rPr>
              <a:t>start</a:t>
            </a:r>
            <a:r>
              <a:rPr sz="600" spc="35" dirty="0">
                <a:latin typeface="Arial MT"/>
                <a:cs typeface="Arial MT"/>
              </a:rPr>
              <a:t> </a:t>
            </a:r>
            <a:r>
              <a:rPr sz="600" dirty="0">
                <a:latin typeface="Arial MT"/>
                <a:cs typeface="Arial MT"/>
              </a:rPr>
              <a:t>of</a:t>
            </a:r>
            <a:r>
              <a:rPr sz="600" spc="30" dirty="0">
                <a:latin typeface="Arial MT"/>
                <a:cs typeface="Arial MT"/>
              </a:rPr>
              <a:t> </a:t>
            </a:r>
            <a:r>
              <a:rPr sz="600" dirty="0">
                <a:latin typeface="Arial MT"/>
                <a:cs typeface="Arial MT"/>
              </a:rPr>
              <a:t>the</a:t>
            </a:r>
            <a:r>
              <a:rPr sz="600" spc="30" dirty="0">
                <a:latin typeface="Arial MT"/>
                <a:cs typeface="Arial MT"/>
              </a:rPr>
              <a:t> </a:t>
            </a:r>
            <a:r>
              <a:rPr sz="600" spc="-10" dirty="0">
                <a:latin typeface="Arial MT"/>
                <a:cs typeface="Arial MT"/>
              </a:rPr>
              <a:t>lockdown</a:t>
            </a:r>
            <a:endParaRPr sz="600">
              <a:latin typeface="Arial MT"/>
              <a:cs typeface="Arial MT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3538556" y="482178"/>
            <a:ext cx="942975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dirty="0">
                <a:latin typeface="Arial MT"/>
                <a:cs typeface="Arial MT"/>
              </a:rPr>
              <a:t>Remote</a:t>
            </a:r>
            <a:r>
              <a:rPr sz="600" spc="80" dirty="0">
                <a:latin typeface="Arial MT"/>
                <a:cs typeface="Arial MT"/>
              </a:rPr>
              <a:t> </a:t>
            </a:r>
            <a:r>
              <a:rPr sz="600" dirty="0">
                <a:latin typeface="Arial MT"/>
                <a:cs typeface="Arial MT"/>
              </a:rPr>
              <a:t>primary</a:t>
            </a:r>
            <a:r>
              <a:rPr sz="600" spc="80" dirty="0">
                <a:latin typeface="Arial MT"/>
                <a:cs typeface="Arial MT"/>
              </a:rPr>
              <a:t> </a:t>
            </a:r>
            <a:r>
              <a:rPr sz="600" dirty="0">
                <a:latin typeface="Arial MT"/>
                <a:cs typeface="Arial MT"/>
              </a:rPr>
              <a:t>care</a:t>
            </a:r>
            <a:r>
              <a:rPr sz="600" spc="80" dirty="0">
                <a:latin typeface="Arial MT"/>
                <a:cs typeface="Arial MT"/>
              </a:rPr>
              <a:t> </a:t>
            </a:r>
            <a:r>
              <a:rPr sz="600" spc="-10" dirty="0">
                <a:latin typeface="Arial MT"/>
                <a:cs typeface="Arial MT"/>
              </a:rPr>
              <a:t>visit</a:t>
            </a:r>
            <a:endParaRPr sz="600">
              <a:latin typeface="Arial MT"/>
              <a:cs typeface="Arial MT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868591" y="1898388"/>
            <a:ext cx="1988820" cy="1475105"/>
            <a:chOff x="868591" y="1898388"/>
            <a:chExt cx="1988820" cy="1475105"/>
          </a:xfrm>
        </p:grpSpPr>
        <p:sp>
          <p:nvSpPr>
            <p:cNvPr id="46" name="object 46"/>
            <p:cNvSpPr/>
            <p:nvPr/>
          </p:nvSpPr>
          <p:spPr>
            <a:xfrm>
              <a:off x="871131" y="1900928"/>
              <a:ext cx="1983739" cy="1470025"/>
            </a:xfrm>
            <a:custGeom>
              <a:avLst/>
              <a:gdLst/>
              <a:ahLst/>
              <a:cxnLst/>
              <a:rect l="l" t="t" r="r" b="b"/>
              <a:pathLst>
                <a:path w="1983739" h="1470025">
                  <a:moveTo>
                    <a:pt x="0" y="1469663"/>
                  </a:moveTo>
                  <a:lnTo>
                    <a:pt x="1983712" y="1469663"/>
                  </a:lnTo>
                  <a:lnTo>
                    <a:pt x="1983712" y="0"/>
                  </a:lnTo>
                  <a:lnTo>
                    <a:pt x="0" y="0"/>
                  </a:lnTo>
                  <a:lnTo>
                    <a:pt x="0" y="1469663"/>
                  </a:lnTo>
                  <a:close/>
                </a:path>
              </a:pathLst>
            </a:custGeom>
            <a:ln w="462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" name="object 4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34948" y="2088299"/>
              <a:ext cx="1541245" cy="978747"/>
            </a:xfrm>
            <a:prstGeom prst="rect">
              <a:avLst/>
            </a:prstGeom>
          </p:spPr>
        </p:pic>
      </p:grpSp>
      <p:sp>
        <p:nvSpPr>
          <p:cNvPr id="48" name="object 48"/>
          <p:cNvSpPr txBox="1"/>
          <p:nvPr/>
        </p:nvSpPr>
        <p:spPr>
          <a:xfrm>
            <a:off x="1094620" y="2919152"/>
            <a:ext cx="137160" cy="1219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00" spc="-25" dirty="0">
                <a:latin typeface="Arial MT"/>
                <a:cs typeface="Arial MT"/>
              </a:rPr>
              <a:t>.05</a:t>
            </a:r>
            <a:endParaRPr sz="600">
              <a:latin typeface="Arial MT"/>
              <a:cs typeface="Arial MT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094620" y="2708006"/>
            <a:ext cx="137160" cy="1219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00" spc="-25" dirty="0">
                <a:latin typeface="Arial MT"/>
                <a:cs typeface="Arial MT"/>
              </a:rPr>
              <a:t>.06</a:t>
            </a:r>
            <a:endParaRPr sz="600">
              <a:latin typeface="Arial MT"/>
              <a:cs typeface="Arial MT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1094620" y="2496733"/>
            <a:ext cx="137160" cy="1219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00" spc="-25" dirty="0">
                <a:latin typeface="Arial MT"/>
                <a:cs typeface="Arial MT"/>
              </a:rPr>
              <a:t>.07</a:t>
            </a:r>
            <a:endParaRPr sz="600">
              <a:latin typeface="Arial MT"/>
              <a:cs typeface="Arial MT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1094620" y="2285587"/>
            <a:ext cx="137160" cy="1219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00" spc="-25" dirty="0">
                <a:latin typeface="Arial MT"/>
                <a:cs typeface="Arial MT"/>
              </a:rPr>
              <a:t>.08</a:t>
            </a:r>
            <a:endParaRPr sz="600">
              <a:latin typeface="Arial MT"/>
              <a:cs typeface="Arial MT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1094620" y="2074314"/>
            <a:ext cx="137160" cy="1219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00" spc="-25" dirty="0">
                <a:latin typeface="Arial MT"/>
                <a:cs typeface="Arial MT"/>
              </a:rPr>
              <a:t>.09</a:t>
            </a:r>
            <a:endParaRPr sz="600">
              <a:latin typeface="Arial MT"/>
              <a:cs typeface="Arial MT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936592" y="2419384"/>
            <a:ext cx="115570" cy="284480"/>
          </a:xfrm>
          <a:prstGeom prst="rect">
            <a:avLst/>
          </a:prstGeom>
        </p:spPr>
        <p:txBody>
          <a:bodyPr vert="vert270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600" spc="-10" dirty="0">
                <a:latin typeface="Arial MT"/>
                <a:cs typeface="Arial MT"/>
              </a:rPr>
              <a:t>P(Visit)</a:t>
            </a:r>
            <a:endParaRPr sz="600">
              <a:latin typeface="Arial MT"/>
              <a:cs typeface="Arial MT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1260609" y="3030186"/>
            <a:ext cx="1522095" cy="250825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4"/>
              </a:spcBef>
              <a:tabLst>
                <a:tab pos="247015" algn="l"/>
                <a:tab pos="481330" algn="l"/>
                <a:tab pos="715645" algn="l"/>
                <a:tab pos="950594" algn="l"/>
                <a:tab pos="1184910" algn="l"/>
                <a:tab pos="1419860" algn="l"/>
              </a:tabLst>
            </a:pPr>
            <a:r>
              <a:rPr sz="600" spc="-25" dirty="0">
                <a:latin typeface="Arial MT"/>
                <a:cs typeface="Arial MT"/>
              </a:rPr>
              <a:t>64</a:t>
            </a:r>
            <a:r>
              <a:rPr sz="600" dirty="0">
                <a:latin typeface="Arial MT"/>
                <a:cs typeface="Arial MT"/>
              </a:rPr>
              <a:t>	</a:t>
            </a:r>
            <a:r>
              <a:rPr sz="600" spc="-25" dirty="0">
                <a:latin typeface="Arial MT"/>
                <a:cs typeface="Arial MT"/>
              </a:rPr>
              <a:t>66</a:t>
            </a:r>
            <a:r>
              <a:rPr sz="600" dirty="0">
                <a:latin typeface="Arial MT"/>
                <a:cs typeface="Arial MT"/>
              </a:rPr>
              <a:t>	</a:t>
            </a:r>
            <a:r>
              <a:rPr sz="600" spc="-25" dirty="0">
                <a:latin typeface="Arial MT"/>
                <a:cs typeface="Arial MT"/>
              </a:rPr>
              <a:t>68</a:t>
            </a:r>
            <a:r>
              <a:rPr sz="600" dirty="0">
                <a:latin typeface="Arial MT"/>
                <a:cs typeface="Arial MT"/>
              </a:rPr>
              <a:t>	</a:t>
            </a:r>
            <a:r>
              <a:rPr sz="600" spc="-25" dirty="0">
                <a:latin typeface="Arial MT"/>
                <a:cs typeface="Arial MT"/>
              </a:rPr>
              <a:t>70</a:t>
            </a:r>
            <a:r>
              <a:rPr sz="600" dirty="0">
                <a:latin typeface="Arial MT"/>
                <a:cs typeface="Arial MT"/>
              </a:rPr>
              <a:t>	</a:t>
            </a:r>
            <a:r>
              <a:rPr sz="600" spc="-25" dirty="0">
                <a:latin typeface="Arial MT"/>
                <a:cs typeface="Arial MT"/>
              </a:rPr>
              <a:t>72</a:t>
            </a:r>
            <a:r>
              <a:rPr sz="600" dirty="0">
                <a:latin typeface="Arial MT"/>
                <a:cs typeface="Arial MT"/>
              </a:rPr>
              <a:t>	</a:t>
            </a:r>
            <a:r>
              <a:rPr sz="600" spc="-25" dirty="0">
                <a:latin typeface="Arial MT"/>
                <a:cs typeface="Arial MT"/>
              </a:rPr>
              <a:t>74</a:t>
            </a:r>
            <a:r>
              <a:rPr sz="600" dirty="0">
                <a:latin typeface="Arial MT"/>
                <a:cs typeface="Arial MT"/>
              </a:rPr>
              <a:t>	</a:t>
            </a:r>
            <a:r>
              <a:rPr sz="600" spc="-25" dirty="0">
                <a:latin typeface="Arial MT"/>
                <a:cs typeface="Arial MT"/>
              </a:rPr>
              <a:t>76</a:t>
            </a:r>
            <a:endParaRPr sz="600">
              <a:latin typeface="Arial MT"/>
              <a:cs typeface="Arial MT"/>
            </a:endParaRPr>
          </a:p>
          <a:p>
            <a:pPr marL="198755">
              <a:lnSpc>
                <a:spcPct val="100000"/>
              </a:lnSpc>
              <a:spcBef>
                <a:spcPts val="170"/>
              </a:spcBef>
            </a:pPr>
            <a:r>
              <a:rPr sz="600" dirty="0">
                <a:latin typeface="Arial MT"/>
                <a:cs typeface="Arial MT"/>
              </a:rPr>
              <a:t>Age</a:t>
            </a:r>
            <a:r>
              <a:rPr sz="600" spc="30" dirty="0">
                <a:latin typeface="Arial MT"/>
                <a:cs typeface="Arial MT"/>
              </a:rPr>
              <a:t> </a:t>
            </a:r>
            <a:r>
              <a:rPr sz="600" dirty="0">
                <a:latin typeface="Arial MT"/>
                <a:cs typeface="Arial MT"/>
              </a:rPr>
              <a:t>at</a:t>
            </a:r>
            <a:r>
              <a:rPr sz="600" spc="30" dirty="0">
                <a:latin typeface="Arial MT"/>
                <a:cs typeface="Arial MT"/>
              </a:rPr>
              <a:t> </a:t>
            </a:r>
            <a:r>
              <a:rPr sz="600" dirty="0">
                <a:latin typeface="Arial MT"/>
                <a:cs typeface="Arial MT"/>
              </a:rPr>
              <a:t>the</a:t>
            </a:r>
            <a:r>
              <a:rPr sz="600" spc="30" dirty="0">
                <a:latin typeface="Arial MT"/>
                <a:cs typeface="Arial MT"/>
              </a:rPr>
              <a:t> </a:t>
            </a:r>
            <a:r>
              <a:rPr sz="600" dirty="0">
                <a:latin typeface="Arial MT"/>
                <a:cs typeface="Arial MT"/>
              </a:rPr>
              <a:t>start</a:t>
            </a:r>
            <a:r>
              <a:rPr sz="600" spc="35" dirty="0">
                <a:latin typeface="Arial MT"/>
                <a:cs typeface="Arial MT"/>
              </a:rPr>
              <a:t> </a:t>
            </a:r>
            <a:r>
              <a:rPr sz="600" dirty="0">
                <a:latin typeface="Arial MT"/>
                <a:cs typeface="Arial MT"/>
              </a:rPr>
              <a:t>of</a:t>
            </a:r>
            <a:r>
              <a:rPr sz="600" spc="30" dirty="0">
                <a:latin typeface="Arial MT"/>
                <a:cs typeface="Arial MT"/>
              </a:rPr>
              <a:t> </a:t>
            </a:r>
            <a:r>
              <a:rPr sz="600" dirty="0">
                <a:latin typeface="Arial MT"/>
                <a:cs typeface="Arial MT"/>
              </a:rPr>
              <a:t>the</a:t>
            </a:r>
            <a:r>
              <a:rPr sz="600" spc="30" dirty="0">
                <a:latin typeface="Arial MT"/>
                <a:cs typeface="Arial MT"/>
              </a:rPr>
              <a:t> </a:t>
            </a:r>
            <a:r>
              <a:rPr sz="600" spc="-10" dirty="0">
                <a:latin typeface="Arial MT"/>
                <a:cs typeface="Arial MT"/>
              </a:rPr>
              <a:t>lockdown</a:t>
            </a:r>
            <a:endParaRPr sz="600">
              <a:latin typeface="Arial MT"/>
              <a:cs typeface="Arial MT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1606406" y="1956468"/>
            <a:ext cx="830580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dirty="0">
                <a:latin typeface="Arial MT"/>
                <a:cs typeface="Arial MT"/>
              </a:rPr>
              <a:t>Public</a:t>
            </a:r>
            <a:r>
              <a:rPr sz="600" spc="65" dirty="0">
                <a:latin typeface="Arial MT"/>
                <a:cs typeface="Arial MT"/>
              </a:rPr>
              <a:t> </a:t>
            </a:r>
            <a:r>
              <a:rPr sz="600" dirty="0">
                <a:latin typeface="Arial MT"/>
                <a:cs typeface="Arial MT"/>
              </a:rPr>
              <a:t>dental</a:t>
            </a:r>
            <a:r>
              <a:rPr sz="600" spc="65" dirty="0">
                <a:latin typeface="Arial MT"/>
                <a:cs typeface="Arial MT"/>
              </a:rPr>
              <a:t> </a:t>
            </a:r>
            <a:r>
              <a:rPr sz="600" dirty="0">
                <a:latin typeface="Arial MT"/>
                <a:cs typeface="Arial MT"/>
              </a:rPr>
              <a:t>care</a:t>
            </a:r>
            <a:r>
              <a:rPr sz="600" spc="65" dirty="0">
                <a:latin typeface="Arial MT"/>
                <a:cs typeface="Arial MT"/>
              </a:rPr>
              <a:t> </a:t>
            </a:r>
            <a:r>
              <a:rPr sz="600" spc="-10" dirty="0">
                <a:latin typeface="Arial MT"/>
                <a:cs typeface="Arial MT"/>
              </a:rPr>
              <a:t>visit</a:t>
            </a:r>
            <a:endParaRPr sz="600">
              <a:latin typeface="Arial MT"/>
              <a:cs typeface="Arial MT"/>
            </a:endParaRPr>
          </a:p>
        </p:txBody>
      </p:sp>
      <p:grpSp>
        <p:nvGrpSpPr>
          <p:cNvPr id="56" name="object 56"/>
          <p:cNvGrpSpPr/>
          <p:nvPr/>
        </p:nvGrpSpPr>
        <p:grpSpPr>
          <a:xfrm>
            <a:off x="2857156" y="1898615"/>
            <a:ext cx="1988820" cy="1474470"/>
            <a:chOff x="2857156" y="1898615"/>
            <a:chExt cx="1988820" cy="1474470"/>
          </a:xfrm>
        </p:grpSpPr>
        <p:sp>
          <p:nvSpPr>
            <p:cNvPr id="57" name="object 57"/>
            <p:cNvSpPr/>
            <p:nvPr/>
          </p:nvSpPr>
          <p:spPr>
            <a:xfrm>
              <a:off x="2859469" y="1900928"/>
              <a:ext cx="1983739" cy="1470025"/>
            </a:xfrm>
            <a:custGeom>
              <a:avLst/>
              <a:gdLst/>
              <a:ahLst/>
              <a:cxnLst/>
              <a:rect l="l" t="t" r="r" b="b"/>
              <a:pathLst>
                <a:path w="1983739" h="1470025">
                  <a:moveTo>
                    <a:pt x="0" y="1469663"/>
                  </a:moveTo>
                  <a:lnTo>
                    <a:pt x="1983712" y="1469663"/>
                  </a:lnTo>
                  <a:lnTo>
                    <a:pt x="1983712" y="0"/>
                  </a:lnTo>
                  <a:lnTo>
                    <a:pt x="0" y="0"/>
                  </a:lnTo>
                  <a:lnTo>
                    <a:pt x="0" y="1469663"/>
                  </a:lnTo>
                  <a:close/>
                </a:path>
              </a:pathLst>
            </a:custGeom>
            <a:ln w="462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8" name="object 5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223287" y="2088299"/>
              <a:ext cx="1541245" cy="978747"/>
            </a:xfrm>
            <a:prstGeom prst="rect">
              <a:avLst/>
            </a:prstGeom>
          </p:spPr>
        </p:pic>
      </p:grpSp>
      <p:sp>
        <p:nvSpPr>
          <p:cNvPr id="59" name="object 59"/>
          <p:cNvSpPr txBox="1"/>
          <p:nvPr/>
        </p:nvSpPr>
        <p:spPr>
          <a:xfrm>
            <a:off x="3082958" y="2836390"/>
            <a:ext cx="137160" cy="1219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00" spc="-25" dirty="0">
                <a:latin typeface="Arial MT"/>
                <a:cs typeface="Arial MT"/>
              </a:rPr>
              <a:t>.07</a:t>
            </a:r>
            <a:endParaRPr sz="600">
              <a:latin typeface="Arial MT"/>
              <a:cs typeface="Arial MT"/>
            </a:endParaRPr>
          </a:p>
        </p:txBody>
      </p:sp>
      <p:sp>
        <p:nvSpPr>
          <p:cNvPr id="67" name="object 6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pc="-20" dirty="0"/>
              <a:t>Terveystaloustieteen</a:t>
            </a:r>
            <a:r>
              <a:rPr spc="55" dirty="0"/>
              <a:t> </a:t>
            </a:r>
            <a:r>
              <a:rPr spc="-10" dirty="0"/>
              <a:t>päivä</a:t>
            </a:r>
          </a:p>
        </p:txBody>
      </p:sp>
      <p:sp>
        <p:nvSpPr>
          <p:cNvPr id="68" name="object 68"/>
          <p:cNvSpPr txBox="1"/>
          <p:nvPr/>
        </p:nvSpPr>
        <p:spPr>
          <a:xfrm>
            <a:off x="2071357" y="3482416"/>
            <a:ext cx="1617345" cy="12255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600" dirty="0">
                <a:solidFill>
                  <a:srgbClr val="FFFFFF"/>
                </a:solidFill>
                <a:latin typeface="Verdana"/>
                <a:cs typeface="Verdana"/>
              </a:rPr>
              <a:t>Social</a:t>
            </a:r>
            <a:r>
              <a:rPr sz="600" spc="-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600" spc="-10" dirty="0">
                <a:solidFill>
                  <a:srgbClr val="FFFFFF"/>
                </a:solidFill>
                <a:latin typeface="Verdana"/>
                <a:cs typeface="Verdana"/>
              </a:rPr>
              <a:t>distancing</a:t>
            </a:r>
            <a:r>
              <a:rPr sz="600" spc="-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sz="600" spc="-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600" spc="-25" dirty="0">
                <a:solidFill>
                  <a:srgbClr val="FFFFFF"/>
                </a:solidFill>
                <a:latin typeface="Verdana"/>
                <a:cs typeface="Verdana"/>
              </a:rPr>
              <a:t>healthcare</a:t>
            </a:r>
            <a:r>
              <a:rPr sz="600" spc="-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600" spc="-10" dirty="0">
                <a:solidFill>
                  <a:srgbClr val="FFFFFF"/>
                </a:solidFill>
                <a:latin typeface="Verdana"/>
                <a:cs typeface="Verdana"/>
              </a:rPr>
              <a:t>utilization</a:t>
            </a:r>
            <a:endParaRPr sz="600" dirty="0">
              <a:latin typeface="Verdana"/>
              <a:cs typeface="Verdana"/>
            </a:endParaRPr>
          </a:p>
        </p:txBody>
      </p:sp>
      <p:sp>
        <p:nvSpPr>
          <p:cNvPr id="69" name="object 6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pc="-35" dirty="0"/>
              <a:t>31.1.2025</a:t>
            </a:r>
          </a:p>
        </p:txBody>
      </p:sp>
      <p:sp>
        <p:nvSpPr>
          <p:cNvPr id="70" name="object 7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spc="-45" dirty="0"/>
              <a:t>11</a:t>
            </a:fld>
            <a:r>
              <a:rPr spc="-90" dirty="0"/>
              <a:t> </a:t>
            </a:r>
            <a:r>
              <a:rPr spc="70" dirty="0"/>
              <a:t>/</a:t>
            </a:r>
            <a:r>
              <a:rPr spc="-85" dirty="0"/>
              <a:t> </a:t>
            </a:r>
            <a:r>
              <a:rPr spc="-25" dirty="0"/>
              <a:t>17</a:t>
            </a:r>
          </a:p>
        </p:txBody>
      </p:sp>
      <p:sp>
        <p:nvSpPr>
          <p:cNvPr id="60" name="object 60"/>
          <p:cNvSpPr txBox="1"/>
          <p:nvPr/>
        </p:nvSpPr>
        <p:spPr>
          <a:xfrm>
            <a:off x="3082958" y="2645807"/>
            <a:ext cx="137160" cy="1219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00" spc="-25" dirty="0">
                <a:latin typeface="Arial MT"/>
                <a:cs typeface="Arial MT"/>
              </a:rPr>
              <a:t>.08</a:t>
            </a:r>
            <a:endParaRPr sz="600">
              <a:latin typeface="Arial MT"/>
              <a:cs typeface="Arial MT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3082958" y="2455352"/>
            <a:ext cx="137160" cy="1219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00" spc="-25" dirty="0">
                <a:latin typeface="Arial MT"/>
                <a:cs typeface="Arial MT"/>
              </a:rPr>
              <a:t>.09</a:t>
            </a:r>
            <a:endParaRPr sz="600">
              <a:latin typeface="Arial MT"/>
              <a:cs typeface="Arial MT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3127616" y="2264768"/>
            <a:ext cx="92710" cy="1219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00" spc="-25" dirty="0">
                <a:latin typeface="Arial MT"/>
                <a:cs typeface="Arial MT"/>
              </a:rPr>
              <a:t>.1</a:t>
            </a:r>
            <a:endParaRPr sz="600">
              <a:latin typeface="Arial MT"/>
              <a:cs typeface="Arial MT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3082958" y="2074314"/>
            <a:ext cx="137160" cy="1219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00" spc="-25" dirty="0">
                <a:latin typeface="Arial MT"/>
                <a:cs typeface="Arial MT"/>
              </a:rPr>
              <a:t>.11</a:t>
            </a:r>
            <a:endParaRPr sz="600">
              <a:latin typeface="Arial MT"/>
              <a:cs typeface="Arial MT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2924931" y="2419384"/>
            <a:ext cx="115570" cy="284480"/>
          </a:xfrm>
          <a:prstGeom prst="rect">
            <a:avLst/>
          </a:prstGeom>
        </p:spPr>
        <p:txBody>
          <a:bodyPr vert="vert270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600" spc="-10" dirty="0">
                <a:latin typeface="Arial MT"/>
                <a:cs typeface="Arial MT"/>
              </a:rPr>
              <a:t>P(Visit)</a:t>
            </a:r>
            <a:endParaRPr sz="600">
              <a:latin typeface="Arial MT"/>
              <a:cs typeface="Arial MT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3248948" y="3030186"/>
            <a:ext cx="1522095" cy="250825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4"/>
              </a:spcBef>
              <a:tabLst>
                <a:tab pos="247015" algn="l"/>
                <a:tab pos="481330" algn="l"/>
                <a:tab pos="715645" algn="l"/>
                <a:tab pos="950594" algn="l"/>
                <a:tab pos="1184910" algn="l"/>
                <a:tab pos="1419860" algn="l"/>
              </a:tabLst>
            </a:pPr>
            <a:r>
              <a:rPr sz="600" spc="-25" dirty="0">
                <a:latin typeface="Arial MT"/>
                <a:cs typeface="Arial MT"/>
              </a:rPr>
              <a:t>64</a:t>
            </a:r>
            <a:r>
              <a:rPr sz="600" dirty="0">
                <a:latin typeface="Arial MT"/>
                <a:cs typeface="Arial MT"/>
              </a:rPr>
              <a:t>	</a:t>
            </a:r>
            <a:r>
              <a:rPr sz="600" spc="-25" dirty="0">
                <a:latin typeface="Arial MT"/>
                <a:cs typeface="Arial MT"/>
              </a:rPr>
              <a:t>66</a:t>
            </a:r>
            <a:r>
              <a:rPr sz="600" dirty="0">
                <a:latin typeface="Arial MT"/>
                <a:cs typeface="Arial MT"/>
              </a:rPr>
              <a:t>	</a:t>
            </a:r>
            <a:r>
              <a:rPr sz="600" spc="-25" dirty="0">
                <a:latin typeface="Arial MT"/>
                <a:cs typeface="Arial MT"/>
              </a:rPr>
              <a:t>68</a:t>
            </a:r>
            <a:r>
              <a:rPr sz="600" dirty="0">
                <a:latin typeface="Arial MT"/>
                <a:cs typeface="Arial MT"/>
              </a:rPr>
              <a:t>	</a:t>
            </a:r>
            <a:r>
              <a:rPr sz="600" spc="-25" dirty="0">
                <a:latin typeface="Arial MT"/>
                <a:cs typeface="Arial MT"/>
              </a:rPr>
              <a:t>70</a:t>
            </a:r>
            <a:r>
              <a:rPr sz="600" dirty="0">
                <a:latin typeface="Arial MT"/>
                <a:cs typeface="Arial MT"/>
              </a:rPr>
              <a:t>	</a:t>
            </a:r>
            <a:r>
              <a:rPr sz="600" spc="-25" dirty="0">
                <a:latin typeface="Arial MT"/>
                <a:cs typeface="Arial MT"/>
              </a:rPr>
              <a:t>72</a:t>
            </a:r>
            <a:r>
              <a:rPr sz="600" dirty="0">
                <a:latin typeface="Arial MT"/>
                <a:cs typeface="Arial MT"/>
              </a:rPr>
              <a:t>	</a:t>
            </a:r>
            <a:r>
              <a:rPr sz="600" spc="-25" dirty="0">
                <a:latin typeface="Arial MT"/>
                <a:cs typeface="Arial MT"/>
              </a:rPr>
              <a:t>74</a:t>
            </a:r>
            <a:r>
              <a:rPr sz="600" dirty="0">
                <a:latin typeface="Arial MT"/>
                <a:cs typeface="Arial MT"/>
              </a:rPr>
              <a:t>	</a:t>
            </a:r>
            <a:r>
              <a:rPr sz="600" spc="-25" dirty="0">
                <a:latin typeface="Arial MT"/>
                <a:cs typeface="Arial MT"/>
              </a:rPr>
              <a:t>76</a:t>
            </a:r>
            <a:endParaRPr sz="600">
              <a:latin typeface="Arial MT"/>
              <a:cs typeface="Arial MT"/>
            </a:endParaRPr>
          </a:p>
          <a:p>
            <a:pPr marL="198755">
              <a:lnSpc>
                <a:spcPct val="100000"/>
              </a:lnSpc>
              <a:spcBef>
                <a:spcPts val="170"/>
              </a:spcBef>
            </a:pPr>
            <a:r>
              <a:rPr sz="600" dirty="0">
                <a:latin typeface="Arial MT"/>
                <a:cs typeface="Arial MT"/>
              </a:rPr>
              <a:t>Age</a:t>
            </a:r>
            <a:r>
              <a:rPr sz="600" spc="30" dirty="0">
                <a:latin typeface="Arial MT"/>
                <a:cs typeface="Arial MT"/>
              </a:rPr>
              <a:t> </a:t>
            </a:r>
            <a:r>
              <a:rPr sz="600" dirty="0">
                <a:latin typeface="Arial MT"/>
                <a:cs typeface="Arial MT"/>
              </a:rPr>
              <a:t>at</a:t>
            </a:r>
            <a:r>
              <a:rPr sz="600" spc="30" dirty="0">
                <a:latin typeface="Arial MT"/>
                <a:cs typeface="Arial MT"/>
              </a:rPr>
              <a:t> </a:t>
            </a:r>
            <a:r>
              <a:rPr sz="600" dirty="0">
                <a:latin typeface="Arial MT"/>
                <a:cs typeface="Arial MT"/>
              </a:rPr>
              <a:t>the</a:t>
            </a:r>
            <a:r>
              <a:rPr sz="600" spc="30" dirty="0">
                <a:latin typeface="Arial MT"/>
                <a:cs typeface="Arial MT"/>
              </a:rPr>
              <a:t> </a:t>
            </a:r>
            <a:r>
              <a:rPr sz="600" dirty="0">
                <a:latin typeface="Arial MT"/>
                <a:cs typeface="Arial MT"/>
              </a:rPr>
              <a:t>start</a:t>
            </a:r>
            <a:r>
              <a:rPr sz="600" spc="35" dirty="0">
                <a:latin typeface="Arial MT"/>
                <a:cs typeface="Arial MT"/>
              </a:rPr>
              <a:t> </a:t>
            </a:r>
            <a:r>
              <a:rPr sz="600" dirty="0">
                <a:latin typeface="Arial MT"/>
                <a:cs typeface="Arial MT"/>
              </a:rPr>
              <a:t>of</a:t>
            </a:r>
            <a:r>
              <a:rPr sz="600" spc="30" dirty="0">
                <a:latin typeface="Arial MT"/>
                <a:cs typeface="Arial MT"/>
              </a:rPr>
              <a:t> </a:t>
            </a:r>
            <a:r>
              <a:rPr sz="600" dirty="0">
                <a:latin typeface="Arial MT"/>
                <a:cs typeface="Arial MT"/>
              </a:rPr>
              <a:t>the</a:t>
            </a:r>
            <a:r>
              <a:rPr sz="600" spc="30" dirty="0">
                <a:latin typeface="Arial MT"/>
                <a:cs typeface="Arial MT"/>
              </a:rPr>
              <a:t> </a:t>
            </a:r>
            <a:r>
              <a:rPr sz="600" spc="-10" dirty="0">
                <a:latin typeface="Arial MT"/>
                <a:cs typeface="Arial MT"/>
              </a:rPr>
              <a:t>lockdown</a:t>
            </a:r>
            <a:endParaRPr sz="600">
              <a:latin typeface="Arial MT"/>
              <a:cs typeface="Arial MT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3579038" y="1956468"/>
            <a:ext cx="861694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dirty="0">
                <a:latin typeface="Arial MT"/>
                <a:cs typeface="Arial MT"/>
              </a:rPr>
              <a:t>Private</a:t>
            </a:r>
            <a:r>
              <a:rPr sz="600" spc="60" dirty="0">
                <a:latin typeface="Arial MT"/>
                <a:cs typeface="Arial MT"/>
              </a:rPr>
              <a:t> </a:t>
            </a:r>
            <a:r>
              <a:rPr sz="600" dirty="0">
                <a:latin typeface="Arial MT"/>
                <a:cs typeface="Arial MT"/>
              </a:rPr>
              <a:t>dental</a:t>
            </a:r>
            <a:r>
              <a:rPr sz="600" spc="60" dirty="0">
                <a:latin typeface="Arial MT"/>
                <a:cs typeface="Arial MT"/>
              </a:rPr>
              <a:t> </a:t>
            </a:r>
            <a:r>
              <a:rPr sz="600" dirty="0">
                <a:latin typeface="Arial MT"/>
                <a:cs typeface="Arial MT"/>
              </a:rPr>
              <a:t>care</a:t>
            </a:r>
            <a:r>
              <a:rPr sz="600" spc="60" dirty="0">
                <a:latin typeface="Arial MT"/>
                <a:cs typeface="Arial MT"/>
              </a:rPr>
              <a:t> </a:t>
            </a:r>
            <a:r>
              <a:rPr sz="600" spc="-10" dirty="0">
                <a:latin typeface="Arial MT"/>
                <a:cs typeface="Arial MT"/>
              </a:rPr>
              <a:t>visit</a:t>
            </a:r>
            <a:endParaRPr sz="600">
              <a:latin typeface="Arial MT"/>
              <a:cs typeface="Arial MT"/>
            </a:endParaRPr>
          </a:p>
        </p:txBody>
      </p:sp>
    </p:spTree>
  </p:cSld>
  <p:clrMapOvr>
    <a:masterClrMapping/>
  </p:clrMapOvr>
  <p:transition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27726" y="2887573"/>
            <a:ext cx="295910" cy="37719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4460874" y="3415626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79" h="30479">
                <a:moveTo>
                  <a:pt x="0" y="30366"/>
                </a:moveTo>
                <a:lnTo>
                  <a:pt x="43019" y="30366"/>
                </a:lnTo>
                <a:lnTo>
                  <a:pt x="43019" y="0"/>
                </a:lnTo>
                <a:lnTo>
                  <a:pt x="0" y="0"/>
                </a:lnTo>
                <a:lnTo>
                  <a:pt x="0" y="30366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761269" y="3445992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4947031" y="3391396"/>
            <a:ext cx="203200" cy="58419"/>
            <a:chOff x="4947031" y="3391396"/>
            <a:chExt cx="203200" cy="58419"/>
          </a:xfrm>
        </p:grpSpPr>
        <p:sp>
          <p:nvSpPr>
            <p:cNvPr id="6" name="object 6"/>
            <p:cNvSpPr/>
            <p:nvPr/>
          </p:nvSpPr>
          <p:spPr>
            <a:xfrm>
              <a:off x="5023232" y="3395191"/>
              <a:ext cx="50800" cy="25400"/>
            </a:xfrm>
            <a:custGeom>
              <a:avLst/>
              <a:gdLst/>
              <a:ahLst/>
              <a:cxnLst/>
              <a:rect l="l" t="t" r="r" b="b"/>
              <a:pathLst>
                <a:path w="50800" h="25400">
                  <a:moveTo>
                    <a:pt x="0" y="0"/>
                  </a:moveTo>
                  <a:lnTo>
                    <a:pt x="38100" y="0"/>
                  </a:lnTo>
                </a:path>
                <a:path w="50800" h="25400">
                  <a:moveTo>
                    <a:pt x="12700" y="12700"/>
                  </a:moveTo>
                  <a:lnTo>
                    <a:pt x="50800" y="12700"/>
                  </a:lnTo>
                </a:path>
                <a:path w="50800" h="25400">
                  <a:moveTo>
                    <a:pt x="12700" y="25400"/>
                  </a:moveTo>
                  <a:lnTo>
                    <a:pt x="50800" y="25400"/>
                  </a:lnTo>
                </a:path>
              </a:pathLst>
            </a:custGeom>
            <a:ln w="7591">
              <a:solidFill>
                <a:srgbClr val="ADAD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947031" y="3401542"/>
              <a:ext cx="203200" cy="38100"/>
            </a:xfrm>
            <a:custGeom>
              <a:avLst/>
              <a:gdLst/>
              <a:ahLst/>
              <a:cxnLst/>
              <a:rect l="l" t="t" r="r" b="b"/>
              <a:pathLst>
                <a:path w="203200" h="38100">
                  <a:moveTo>
                    <a:pt x="25400" y="0"/>
                  </a:moveTo>
                  <a:lnTo>
                    <a:pt x="0" y="19050"/>
                  </a:lnTo>
                  <a:lnTo>
                    <a:pt x="25400" y="38100"/>
                  </a:lnTo>
                  <a:lnTo>
                    <a:pt x="25400" y="0"/>
                  </a:lnTo>
                  <a:close/>
                </a:path>
                <a:path w="203200" h="38100">
                  <a:moveTo>
                    <a:pt x="177802" y="0"/>
                  </a:moveTo>
                  <a:lnTo>
                    <a:pt x="177802" y="38100"/>
                  </a:lnTo>
                  <a:lnTo>
                    <a:pt x="203202" y="19050"/>
                  </a:lnTo>
                  <a:lnTo>
                    <a:pt x="177802" y="0"/>
                  </a:lnTo>
                  <a:close/>
                </a:path>
              </a:pathLst>
            </a:custGeom>
            <a:solidFill>
              <a:srgbClr val="D6D6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023232" y="3433292"/>
              <a:ext cx="50800" cy="12700"/>
            </a:xfrm>
            <a:custGeom>
              <a:avLst/>
              <a:gdLst/>
              <a:ahLst/>
              <a:cxnLst/>
              <a:rect l="l" t="t" r="r" b="b"/>
              <a:pathLst>
                <a:path w="50800" h="12700">
                  <a:moveTo>
                    <a:pt x="0" y="0"/>
                  </a:moveTo>
                  <a:lnTo>
                    <a:pt x="38100" y="0"/>
                  </a:lnTo>
                </a:path>
                <a:path w="50800" h="12700">
                  <a:moveTo>
                    <a:pt x="12700" y="12700"/>
                  </a:moveTo>
                  <a:lnTo>
                    <a:pt x="50800" y="12700"/>
                  </a:lnTo>
                </a:path>
              </a:pathLst>
            </a:custGeom>
            <a:ln w="7591">
              <a:solidFill>
                <a:srgbClr val="D6D6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/>
          <p:nvPr/>
        </p:nvSpPr>
        <p:spPr>
          <a:xfrm>
            <a:off x="5234381" y="3395191"/>
            <a:ext cx="63500" cy="50800"/>
          </a:xfrm>
          <a:custGeom>
            <a:avLst/>
            <a:gdLst/>
            <a:ahLst/>
            <a:cxnLst/>
            <a:rect l="l" t="t" r="r" b="b"/>
            <a:pathLst>
              <a:path w="63500" h="50800">
                <a:moveTo>
                  <a:pt x="12700" y="0"/>
                </a:moveTo>
                <a:lnTo>
                  <a:pt x="50800" y="0"/>
                </a:lnTo>
              </a:path>
              <a:path w="63500" h="50800">
                <a:moveTo>
                  <a:pt x="25400" y="12700"/>
                </a:moveTo>
                <a:lnTo>
                  <a:pt x="63500" y="12700"/>
                </a:lnTo>
              </a:path>
              <a:path w="63500" h="50800">
                <a:moveTo>
                  <a:pt x="25400" y="25400"/>
                </a:moveTo>
                <a:lnTo>
                  <a:pt x="63500" y="25400"/>
                </a:lnTo>
              </a:path>
              <a:path w="63500" h="50800">
                <a:moveTo>
                  <a:pt x="0" y="38100"/>
                </a:moveTo>
                <a:lnTo>
                  <a:pt x="50800" y="38100"/>
                </a:lnTo>
              </a:path>
              <a:path w="63500" h="50800">
                <a:moveTo>
                  <a:pt x="25400" y="50800"/>
                </a:moveTo>
                <a:lnTo>
                  <a:pt x="63500" y="5080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5320751" y="3388841"/>
            <a:ext cx="78740" cy="63500"/>
            <a:chOff x="5320751" y="3388841"/>
            <a:chExt cx="78740" cy="63500"/>
          </a:xfrm>
        </p:grpSpPr>
        <p:sp>
          <p:nvSpPr>
            <p:cNvPr id="11" name="object 11"/>
            <p:cNvSpPr/>
            <p:nvPr/>
          </p:nvSpPr>
          <p:spPr>
            <a:xfrm>
              <a:off x="5348683" y="3407891"/>
              <a:ext cx="50800" cy="25400"/>
            </a:xfrm>
            <a:custGeom>
              <a:avLst/>
              <a:gdLst/>
              <a:ahLst/>
              <a:cxnLst/>
              <a:rect l="l" t="t" r="r" b="b"/>
              <a:pathLst>
                <a:path w="50800" h="25400">
                  <a:moveTo>
                    <a:pt x="0" y="0"/>
                  </a:moveTo>
                  <a:lnTo>
                    <a:pt x="38100" y="0"/>
                  </a:lnTo>
                </a:path>
                <a:path w="50800" h="25400">
                  <a:moveTo>
                    <a:pt x="12699" y="12700"/>
                  </a:moveTo>
                  <a:lnTo>
                    <a:pt x="50800" y="12700"/>
                  </a:lnTo>
                </a:path>
                <a:path w="50800" h="25400">
                  <a:moveTo>
                    <a:pt x="12699" y="25400"/>
                  </a:moveTo>
                  <a:lnTo>
                    <a:pt x="50800" y="25400"/>
                  </a:lnTo>
                </a:path>
              </a:pathLst>
            </a:custGeom>
            <a:ln w="7591">
              <a:solidFill>
                <a:srgbClr val="ADAD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323282" y="3388841"/>
              <a:ext cx="0" cy="63500"/>
            </a:xfrm>
            <a:custGeom>
              <a:avLst/>
              <a:gdLst/>
              <a:ahLst/>
              <a:cxnLst/>
              <a:rect l="l" t="t" r="r" b="b"/>
              <a:pathLst>
                <a:path h="63500">
                  <a:moveTo>
                    <a:pt x="0" y="63500"/>
                  </a:moveTo>
                  <a:lnTo>
                    <a:pt x="0" y="0"/>
                  </a:lnTo>
                </a:path>
              </a:pathLst>
            </a:custGeom>
            <a:ln w="5060">
              <a:solidFill>
                <a:srgbClr val="D6D6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0" y="3392661"/>
            <a:ext cx="5760085" cy="207645"/>
            <a:chOff x="0" y="3392661"/>
            <a:chExt cx="5760085" cy="207645"/>
          </a:xfrm>
        </p:grpSpPr>
        <p:sp>
          <p:nvSpPr>
            <p:cNvPr id="14" name="object 14"/>
            <p:cNvSpPr/>
            <p:nvPr/>
          </p:nvSpPr>
          <p:spPr>
            <a:xfrm>
              <a:off x="5603025" y="3425672"/>
              <a:ext cx="20320" cy="20320"/>
            </a:xfrm>
            <a:custGeom>
              <a:avLst/>
              <a:gdLst/>
              <a:ahLst/>
              <a:cxnLst/>
              <a:rect l="l" t="t" r="r" b="b"/>
              <a:pathLst>
                <a:path w="20320" h="20320">
                  <a:moveTo>
                    <a:pt x="0" y="0"/>
                  </a:moveTo>
                  <a:lnTo>
                    <a:pt x="20320" y="20320"/>
                  </a:lnTo>
                </a:path>
              </a:pathLst>
            </a:custGeom>
            <a:ln w="7591">
              <a:solidFill>
                <a:srgbClr val="ADAD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575961" y="3399177"/>
              <a:ext cx="30480" cy="30480"/>
            </a:xfrm>
            <a:custGeom>
              <a:avLst/>
              <a:gdLst/>
              <a:ahLst/>
              <a:cxnLst/>
              <a:rect l="l" t="t" r="r" b="b"/>
              <a:pathLst>
                <a:path w="30479" h="30479">
                  <a:moveTo>
                    <a:pt x="30366" y="15183"/>
                  </a:moveTo>
                  <a:lnTo>
                    <a:pt x="30366" y="6797"/>
                  </a:lnTo>
                  <a:lnTo>
                    <a:pt x="23568" y="0"/>
                  </a:lnTo>
                  <a:lnTo>
                    <a:pt x="15183" y="0"/>
                  </a:lnTo>
                  <a:lnTo>
                    <a:pt x="6797" y="0"/>
                  </a:lnTo>
                  <a:lnTo>
                    <a:pt x="0" y="6797"/>
                  </a:lnTo>
                  <a:lnTo>
                    <a:pt x="0" y="15183"/>
                  </a:lnTo>
                  <a:lnTo>
                    <a:pt x="0" y="23568"/>
                  </a:lnTo>
                  <a:lnTo>
                    <a:pt x="6797" y="30366"/>
                  </a:lnTo>
                  <a:lnTo>
                    <a:pt x="15183" y="30366"/>
                  </a:lnTo>
                  <a:lnTo>
                    <a:pt x="23568" y="30366"/>
                  </a:lnTo>
                  <a:lnTo>
                    <a:pt x="30366" y="23568"/>
                  </a:lnTo>
                  <a:lnTo>
                    <a:pt x="30366" y="15183"/>
                  </a:lnTo>
                  <a:close/>
                </a:path>
              </a:pathLst>
            </a:custGeom>
            <a:ln w="5060">
              <a:solidFill>
                <a:srgbClr val="ADAD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481104" y="3395191"/>
              <a:ext cx="233679" cy="50800"/>
            </a:xfrm>
            <a:custGeom>
              <a:avLst/>
              <a:gdLst/>
              <a:ahLst/>
              <a:cxnLst/>
              <a:rect l="l" t="t" r="r" b="b"/>
              <a:pathLst>
                <a:path w="233679" h="50800">
                  <a:moveTo>
                    <a:pt x="40640" y="50800"/>
                  </a:moveTo>
                  <a:lnTo>
                    <a:pt x="50400" y="48796"/>
                  </a:lnTo>
                  <a:lnTo>
                    <a:pt x="58488" y="43339"/>
                  </a:lnTo>
                  <a:lnTo>
                    <a:pt x="64002" y="35262"/>
                  </a:lnTo>
                  <a:lnTo>
                    <a:pt x="66040" y="25400"/>
                  </a:lnTo>
                  <a:lnTo>
                    <a:pt x="64036" y="15537"/>
                  </a:lnTo>
                  <a:lnTo>
                    <a:pt x="58579" y="7461"/>
                  </a:lnTo>
                  <a:lnTo>
                    <a:pt x="50502" y="2004"/>
                  </a:lnTo>
                  <a:lnTo>
                    <a:pt x="40640" y="0"/>
                  </a:lnTo>
                  <a:lnTo>
                    <a:pt x="30778" y="2004"/>
                  </a:lnTo>
                  <a:lnTo>
                    <a:pt x="22701" y="7461"/>
                  </a:lnTo>
                  <a:lnTo>
                    <a:pt x="17244" y="15537"/>
                  </a:lnTo>
                  <a:lnTo>
                    <a:pt x="15240" y="25400"/>
                  </a:lnTo>
                </a:path>
                <a:path w="233679" h="50800">
                  <a:moveTo>
                    <a:pt x="30480" y="17780"/>
                  </a:moveTo>
                  <a:lnTo>
                    <a:pt x="15240" y="30480"/>
                  </a:lnTo>
                  <a:lnTo>
                    <a:pt x="0" y="17780"/>
                  </a:lnTo>
                </a:path>
                <a:path w="233679" h="50800">
                  <a:moveTo>
                    <a:pt x="193042" y="50800"/>
                  </a:moveTo>
                  <a:lnTo>
                    <a:pt x="183179" y="48796"/>
                  </a:lnTo>
                  <a:lnTo>
                    <a:pt x="175103" y="43339"/>
                  </a:lnTo>
                  <a:lnTo>
                    <a:pt x="169646" y="35262"/>
                  </a:lnTo>
                  <a:lnTo>
                    <a:pt x="167642" y="25400"/>
                  </a:lnTo>
                  <a:lnTo>
                    <a:pt x="169646" y="15537"/>
                  </a:lnTo>
                  <a:lnTo>
                    <a:pt x="175103" y="7461"/>
                  </a:lnTo>
                  <a:lnTo>
                    <a:pt x="183179" y="2004"/>
                  </a:lnTo>
                  <a:lnTo>
                    <a:pt x="193042" y="0"/>
                  </a:lnTo>
                  <a:lnTo>
                    <a:pt x="202904" y="2004"/>
                  </a:lnTo>
                  <a:lnTo>
                    <a:pt x="210981" y="7461"/>
                  </a:lnTo>
                  <a:lnTo>
                    <a:pt x="216438" y="15537"/>
                  </a:lnTo>
                  <a:lnTo>
                    <a:pt x="218442" y="25400"/>
                  </a:lnTo>
                </a:path>
                <a:path w="233679" h="50800">
                  <a:moveTo>
                    <a:pt x="233682" y="17780"/>
                  </a:moveTo>
                  <a:lnTo>
                    <a:pt x="218442" y="30480"/>
                  </a:lnTo>
                  <a:lnTo>
                    <a:pt x="203202" y="17780"/>
                  </a:lnTo>
                </a:path>
              </a:pathLst>
            </a:custGeom>
            <a:ln w="5060">
              <a:solidFill>
                <a:srgbClr val="ADAD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0" y="3490277"/>
              <a:ext cx="1920239" cy="109855"/>
            </a:xfrm>
            <a:custGeom>
              <a:avLst/>
              <a:gdLst/>
              <a:ahLst/>
              <a:cxnLst/>
              <a:rect l="l" t="t" r="r" b="b"/>
              <a:pathLst>
                <a:path w="1920239" h="109854">
                  <a:moveTo>
                    <a:pt x="1919973" y="0"/>
                  </a:moveTo>
                  <a:lnTo>
                    <a:pt x="0" y="0"/>
                  </a:lnTo>
                  <a:lnTo>
                    <a:pt x="0" y="109727"/>
                  </a:lnTo>
                  <a:lnTo>
                    <a:pt x="1919973" y="109727"/>
                  </a:lnTo>
                  <a:lnTo>
                    <a:pt x="1919973" y="0"/>
                  </a:lnTo>
                  <a:close/>
                </a:path>
              </a:pathLst>
            </a:custGeom>
            <a:solidFill>
              <a:srgbClr val="4747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919973" y="3490277"/>
              <a:ext cx="1920239" cy="109855"/>
            </a:xfrm>
            <a:custGeom>
              <a:avLst/>
              <a:gdLst/>
              <a:ahLst/>
              <a:cxnLst/>
              <a:rect l="l" t="t" r="r" b="b"/>
              <a:pathLst>
                <a:path w="1920239" h="109854">
                  <a:moveTo>
                    <a:pt x="1919973" y="0"/>
                  </a:moveTo>
                  <a:lnTo>
                    <a:pt x="0" y="0"/>
                  </a:lnTo>
                  <a:lnTo>
                    <a:pt x="0" y="109727"/>
                  </a:lnTo>
                  <a:lnTo>
                    <a:pt x="1919973" y="109727"/>
                  </a:lnTo>
                  <a:lnTo>
                    <a:pt x="1919973" y="0"/>
                  </a:lnTo>
                  <a:close/>
                </a:path>
              </a:pathLst>
            </a:custGeom>
            <a:solidFill>
              <a:srgbClr val="8484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839946" y="3490277"/>
              <a:ext cx="1920239" cy="109855"/>
            </a:xfrm>
            <a:custGeom>
              <a:avLst/>
              <a:gdLst/>
              <a:ahLst/>
              <a:cxnLst/>
              <a:rect l="l" t="t" r="r" b="b"/>
              <a:pathLst>
                <a:path w="1920239" h="109854">
                  <a:moveTo>
                    <a:pt x="1919973" y="0"/>
                  </a:moveTo>
                  <a:lnTo>
                    <a:pt x="0" y="0"/>
                  </a:lnTo>
                  <a:lnTo>
                    <a:pt x="0" y="109727"/>
                  </a:lnTo>
                  <a:lnTo>
                    <a:pt x="1919973" y="109727"/>
                  </a:lnTo>
                  <a:lnTo>
                    <a:pt x="1919973" y="0"/>
                  </a:lnTo>
                  <a:close/>
                </a:path>
              </a:pathLst>
            </a:custGeom>
            <a:solidFill>
              <a:srgbClr val="ADAD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-30" dirty="0"/>
              <a:t>Impact</a:t>
            </a:r>
            <a:r>
              <a:rPr spc="-35" dirty="0"/>
              <a:t> </a:t>
            </a:r>
            <a:r>
              <a:rPr dirty="0"/>
              <a:t>of </a:t>
            </a:r>
            <a:r>
              <a:rPr spc="-65" dirty="0"/>
              <a:t>lockdown</a:t>
            </a:r>
            <a:r>
              <a:rPr dirty="0"/>
              <a:t> </a:t>
            </a:r>
            <a:r>
              <a:rPr spc="-20" dirty="0"/>
              <a:t>on</a:t>
            </a:r>
            <a:r>
              <a:rPr spc="5" dirty="0"/>
              <a:t> </a:t>
            </a:r>
            <a:r>
              <a:rPr spc="-90" dirty="0"/>
              <a:t>specialized</a:t>
            </a:r>
            <a:r>
              <a:rPr dirty="0"/>
              <a:t> </a:t>
            </a:r>
            <a:r>
              <a:rPr spc="-95" dirty="0"/>
              <a:t>care</a:t>
            </a:r>
            <a:r>
              <a:rPr spc="5" dirty="0"/>
              <a:t> </a:t>
            </a:r>
            <a:r>
              <a:rPr spc="-135" dirty="0"/>
              <a:t>use</a:t>
            </a:r>
            <a:r>
              <a:rPr spc="35" dirty="0"/>
              <a:t> </a:t>
            </a:r>
            <a:r>
              <a:rPr spc="-65" dirty="0"/>
              <a:t>and</a:t>
            </a:r>
            <a:r>
              <a:rPr spc="5" dirty="0"/>
              <a:t> </a:t>
            </a:r>
            <a:r>
              <a:rPr spc="-10" dirty="0"/>
              <a:t>mortality</a:t>
            </a:r>
          </a:p>
        </p:txBody>
      </p:sp>
      <p:grpSp>
        <p:nvGrpSpPr>
          <p:cNvPr id="21" name="object 21"/>
          <p:cNvGrpSpPr/>
          <p:nvPr/>
        </p:nvGrpSpPr>
        <p:grpSpPr>
          <a:xfrm>
            <a:off x="800872" y="356379"/>
            <a:ext cx="4112895" cy="3084830"/>
            <a:chOff x="800872" y="356379"/>
            <a:chExt cx="4112895" cy="3084830"/>
          </a:xfrm>
        </p:grpSpPr>
        <p:sp>
          <p:nvSpPr>
            <p:cNvPr id="22" name="object 22"/>
            <p:cNvSpPr/>
            <p:nvPr/>
          </p:nvSpPr>
          <p:spPr>
            <a:xfrm>
              <a:off x="800963" y="356470"/>
              <a:ext cx="4112895" cy="3084830"/>
            </a:xfrm>
            <a:custGeom>
              <a:avLst/>
              <a:gdLst/>
              <a:ahLst/>
              <a:cxnLst/>
              <a:rect l="l" t="t" r="r" b="b"/>
              <a:pathLst>
                <a:path w="4112895" h="3084829">
                  <a:moveTo>
                    <a:pt x="4112385" y="0"/>
                  </a:moveTo>
                  <a:lnTo>
                    <a:pt x="0" y="0"/>
                  </a:lnTo>
                  <a:lnTo>
                    <a:pt x="0" y="3084289"/>
                  </a:lnTo>
                  <a:lnTo>
                    <a:pt x="4112385" y="3084289"/>
                  </a:lnTo>
                  <a:lnTo>
                    <a:pt x="411238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804047" y="359554"/>
              <a:ext cx="4106545" cy="3078480"/>
            </a:xfrm>
            <a:custGeom>
              <a:avLst/>
              <a:gdLst/>
              <a:ahLst/>
              <a:cxnLst/>
              <a:rect l="l" t="t" r="r" b="b"/>
              <a:pathLst>
                <a:path w="4106545" h="3078479">
                  <a:moveTo>
                    <a:pt x="0" y="3078120"/>
                  </a:moveTo>
                  <a:lnTo>
                    <a:pt x="4106217" y="3078120"/>
                  </a:lnTo>
                  <a:lnTo>
                    <a:pt x="4106217" y="0"/>
                  </a:lnTo>
                  <a:lnTo>
                    <a:pt x="0" y="0"/>
                  </a:lnTo>
                  <a:lnTo>
                    <a:pt x="0" y="3078120"/>
                  </a:lnTo>
                  <a:close/>
                </a:path>
              </a:pathLst>
            </a:custGeom>
            <a:ln w="61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71131" y="426638"/>
              <a:ext cx="1983739" cy="1470025"/>
            </a:xfrm>
            <a:custGeom>
              <a:avLst/>
              <a:gdLst/>
              <a:ahLst/>
              <a:cxnLst/>
              <a:rect l="l" t="t" r="r" b="b"/>
              <a:pathLst>
                <a:path w="1983739" h="1470025">
                  <a:moveTo>
                    <a:pt x="0" y="1469663"/>
                  </a:moveTo>
                  <a:lnTo>
                    <a:pt x="1983712" y="1469663"/>
                  </a:lnTo>
                  <a:lnTo>
                    <a:pt x="1983712" y="0"/>
                  </a:lnTo>
                  <a:lnTo>
                    <a:pt x="0" y="0"/>
                  </a:lnTo>
                  <a:lnTo>
                    <a:pt x="0" y="1469663"/>
                  </a:lnTo>
                  <a:close/>
                </a:path>
              </a:pathLst>
            </a:custGeom>
            <a:ln w="462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34948" y="614008"/>
              <a:ext cx="1541245" cy="978747"/>
            </a:xfrm>
            <a:prstGeom prst="rect">
              <a:avLst/>
            </a:prstGeom>
          </p:spPr>
        </p:pic>
      </p:grpSp>
      <p:sp>
        <p:nvSpPr>
          <p:cNvPr id="26" name="object 26"/>
          <p:cNvSpPr txBox="1"/>
          <p:nvPr/>
        </p:nvSpPr>
        <p:spPr>
          <a:xfrm>
            <a:off x="1139278" y="1444862"/>
            <a:ext cx="92710" cy="1219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00" spc="-25" dirty="0">
                <a:latin typeface="Arial MT"/>
                <a:cs typeface="Arial MT"/>
              </a:rPr>
              <a:t>.1</a:t>
            </a:r>
            <a:endParaRPr sz="600">
              <a:latin typeface="Arial MT"/>
              <a:cs typeface="Arial MT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094620" y="1233716"/>
            <a:ext cx="137160" cy="1219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00" spc="-25" dirty="0">
                <a:latin typeface="Arial MT"/>
                <a:cs typeface="Arial MT"/>
              </a:rPr>
              <a:t>.12</a:t>
            </a:r>
            <a:endParaRPr sz="600">
              <a:latin typeface="Arial MT"/>
              <a:cs typeface="Arial MT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094620" y="1022442"/>
            <a:ext cx="137160" cy="1219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00" spc="-25" dirty="0">
                <a:latin typeface="Arial MT"/>
                <a:cs typeface="Arial MT"/>
              </a:rPr>
              <a:t>.14</a:t>
            </a:r>
            <a:endParaRPr sz="600">
              <a:latin typeface="Arial MT"/>
              <a:cs typeface="Arial MT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094620" y="811297"/>
            <a:ext cx="137160" cy="1219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00" spc="-25" dirty="0">
                <a:latin typeface="Arial MT"/>
                <a:cs typeface="Arial MT"/>
              </a:rPr>
              <a:t>.16</a:t>
            </a:r>
            <a:endParaRPr sz="600">
              <a:latin typeface="Arial MT"/>
              <a:cs typeface="Arial MT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094620" y="600023"/>
            <a:ext cx="137160" cy="1219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00" spc="-25" dirty="0">
                <a:latin typeface="Arial MT"/>
                <a:cs typeface="Arial MT"/>
              </a:rPr>
              <a:t>.18</a:t>
            </a:r>
            <a:endParaRPr sz="600">
              <a:latin typeface="Arial MT"/>
              <a:cs typeface="Arial MT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936592" y="945094"/>
            <a:ext cx="115570" cy="284480"/>
          </a:xfrm>
          <a:prstGeom prst="rect">
            <a:avLst/>
          </a:prstGeom>
        </p:spPr>
        <p:txBody>
          <a:bodyPr vert="vert270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600" spc="-10" dirty="0">
                <a:latin typeface="Arial MT"/>
                <a:cs typeface="Arial MT"/>
              </a:rPr>
              <a:t>P(Visit)</a:t>
            </a:r>
            <a:endParaRPr sz="600">
              <a:latin typeface="Arial MT"/>
              <a:cs typeface="Arial MT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260609" y="1555896"/>
            <a:ext cx="1522095" cy="250825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4"/>
              </a:spcBef>
              <a:tabLst>
                <a:tab pos="247015" algn="l"/>
                <a:tab pos="481330" algn="l"/>
                <a:tab pos="715645" algn="l"/>
                <a:tab pos="950594" algn="l"/>
                <a:tab pos="1184910" algn="l"/>
                <a:tab pos="1419860" algn="l"/>
              </a:tabLst>
            </a:pPr>
            <a:r>
              <a:rPr sz="600" spc="-25" dirty="0">
                <a:latin typeface="Arial MT"/>
                <a:cs typeface="Arial MT"/>
              </a:rPr>
              <a:t>64</a:t>
            </a:r>
            <a:r>
              <a:rPr sz="600" dirty="0">
                <a:latin typeface="Arial MT"/>
                <a:cs typeface="Arial MT"/>
              </a:rPr>
              <a:t>	</a:t>
            </a:r>
            <a:r>
              <a:rPr sz="600" spc="-25" dirty="0">
                <a:latin typeface="Arial MT"/>
                <a:cs typeface="Arial MT"/>
              </a:rPr>
              <a:t>66</a:t>
            </a:r>
            <a:r>
              <a:rPr sz="600" dirty="0">
                <a:latin typeface="Arial MT"/>
                <a:cs typeface="Arial MT"/>
              </a:rPr>
              <a:t>	</a:t>
            </a:r>
            <a:r>
              <a:rPr sz="600" spc="-25" dirty="0">
                <a:latin typeface="Arial MT"/>
                <a:cs typeface="Arial MT"/>
              </a:rPr>
              <a:t>68</a:t>
            </a:r>
            <a:r>
              <a:rPr sz="600" dirty="0">
                <a:latin typeface="Arial MT"/>
                <a:cs typeface="Arial MT"/>
              </a:rPr>
              <a:t>	</a:t>
            </a:r>
            <a:r>
              <a:rPr sz="600" spc="-25" dirty="0">
                <a:latin typeface="Arial MT"/>
                <a:cs typeface="Arial MT"/>
              </a:rPr>
              <a:t>70</a:t>
            </a:r>
            <a:r>
              <a:rPr sz="600" dirty="0">
                <a:latin typeface="Arial MT"/>
                <a:cs typeface="Arial MT"/>
              </a:rPr>
              <a:t>	</a:t>
            </a:r>
            <a:r>
              <a:rPr sz="600" spc="-25" dirty="0">
                <a:latin typeface="Arial MT"/>
                <a:cs typeface="Arial MT"/>
              </a:rPr>
              <a:t>72</a:t>
            </a:r>
            <a:r>
              <a:rPr sz="600" dirty="0">
                <a:latin typeface="Arial MT"/>
                <a:cs typeface="Arial MT"/>
              </a:rPr>
              <a:t>	</a:t>
            </a:r>
            <a:r>
              <a:rPr sz="600" spc="-25" dirty="0">
                <a:latin typeface="Arial MT"/>
                <a:cs typeface="Arial MT"/>
              </a:rPr>
              <a:t>74</a:t>
            </a:r>
            <a:r>
              <a:rPr sz="600" dirty="0">
                <a:latin typeface="Arial MT"/>
                <a:cs typeface="Arial MT"/>
              </a:rPr>
              <a:t>	</a:t>
            </a:r>
            <a:r>
              <a:rPr sz="600" spc="-25" dirty="0">
                <a:latin typeface="Arial MT"/>
                <a:cs typeface="Arial MT"/>
              </a:rPr>
              <a:t>76</a:t>
            </a:r>
            <a:endParaRPr sz="600">
              <a:latin typeface="Arial MT"/>
              <a:cs typeface="Arial MT"/>
            </a:endParaRPr>
          </a:p>
          <a:p>
            <a:pPr marL="198755">
              <a:lnSpc>
                <a:spcPct val="100000"/>
              </a:lnSpc>
              <a:spcBef>
                <a:spcPts val="170"/>
              </a:spcBef>
            </a:pPr>
            <a:r>
              <a:rPr sz="600" dirty="0">
                <a:latin typeface="Arial MT"/>
                <a:cs typeface="Arial MT"/>
              </a:rPr>
              <a:t>Age</a:t>
            </a:r>
            <a:r>
              <a:rPr sz="600" spc="30" dirty="0">
                <a:latin typeface="Arial MT"/>
                <a:cs typeface="Arial MT"/>
              </a:rPr>
              <a:t> </a:t>
            </a:r>
            <a:r>
              <a:rPr sz="600" dirty="0">
                <a:latin typeface="Arial MT"/>
                <a:cs typeface="Arial MT"/>
              </a:rPr>
              <a:t>at</a:t>
            </a:r>
            <a:r>
              <a:rPr sz="600" spc="30" dirty="0">
                <a:latin typeface="Arial MT"/>
                <a:cs typeface="Arial MT"/>
              </a:rPr>
              <a:t> </a:t>
            </a:r>
            <a:r>
              <a:rPr sz="600" dirty="0">
                <a:latin typeface="Arial MT"/>
                <a:cs typeface="Arial MT"/>
              </a:rPr>
              <a:t>the</a:t>
            </a:r>
            <a:r>
              <a:rPr sz="600" spc="30" dirty="0">
                <a:latin typeface="Arial MT"/>
                <a:cs typeface="Arial MT"/>
              </a:rPr>
              <a:t> </a:t>
            </a:r>
            <a:r>
              <a:rPr sz="600" dirty="0">
                <a:latin typeface="Arial MT"/>
                <a:cs typeface="Arial MT"/>
              </a:rPr>
              <a:t>start</a:t>
            </a:r>
            <a:r>
              <a:rPr sz="600" spc="35" dirty="0">
                <a:latin typeface="Arial MT"/>
                <a:cs typeface="Arial MT"/>
              </a:rPr>
              <a:t> </a:t>
            </a:r>
            <a:r>
              <a:rPr sz="600" dirty="0">
                <a:latin typeface="Arial MT"/>
                <a:cs typeface="Arial MT"/>
              </a:rPr>
              <a:t>of</a:t>
            </a:r>
            <a:r>
              <a:rPr sz="600" spc="30" dirty="0">
                <a:latin typeface="Arial MT"/>
                <a:cs typeface="Arial MT"/>
              </a:rPr>
              <a:t> </a:t>
            </a:r>
            <a:r>
              <a:rPr sz="600" dirty="0">
                <a:latin typeface="Arial MT"/>
                <a:cs typeface="Arial MT"/>
              </a:rPr>
              <a:t>the</a:t>
            </a:r>
            <a:r>
              <a:rPr sz="600" spc="30" dirty="0">
                <a:latin typeface="Arial MT"/>
                <a:cs typeface="Arial MT"/>
              </a:rPr>
              <a:t> </a:t>
            </a:r>
            <a:r>
              <a:rPr sz="600" spc="-10" dirty="0">
                <a:latin typeface="Arial MT"/>
                <a:cs typeface="Arial MT"/>
              </a:rPr>
              <a:t>lockdown</a:t>
            </a:r>
            <a:endParaRPr sz="600">
              <a:latin typeface="Arial MT"/>
              <a:cs typeface="Arial MT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439906" y="482178"/>
            <a:ext cx="1163320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dirty="0">
                <a:latin typeface="Arial MT"/>
                <a:cs typeface="Arial MT"/>
              </a:rPr>
              <a:t>Non-acute</a:t>
            </a:r>
            <a:r>
              <a:rPr sz="600" spc="85" dirty="0">
                <a:latin typeface="Arial MT"/>
                <a:cs typeface="Arial MT"/>
              </a:rPr>
              <a:t> </a:t>
            </a:r>
            <a:r>
              <a:rPr sz="600" dirty="0">
                <a:latin typeface="Arial MT"/>
                <a:cs typeface="Arial MT"/>
              </a:rPr>
              <a:t>specialized</a:t>
            </a:r>
            <a:r>
              <a:rPr sz="600" spc="85" dirty="0">
                <a:latin typeface="Arial MT"/>
                <a:cs typeface="Arial MT"/>
              </a:rPr>
              <a:t> </a:t>
            </a:r>
            <a:r>
              <a:rPr sz="600" dirty="0">
                <a:latin typeface="Arial MT"/>
                <a:cs typeface="Arial MT"/>
              </a:rPr>
              <a:t>care</a:t>
            </a:r>
            <a:r>
              <a:rPr sz="600" spc="85" dirty="0">
                <a:latin typeface="Arial MT"/>
                <a:cs typeface="Arial MT"/>
              </a:rPr>
              <a:t> </a:t>
            </a:r>
            <a:r>
              <a:rPr sz="600" spc="-10" dirty="0">
                <a:latin typeface="Arial MT"/>
                <a:cs typeface="Arial MT"/>
              </a:rPr>
              <a:t>visit</a:t>
            </a:r>
            <a:endParaRPr sz="600">
              <a:latin typeface="Arial MT"/>
              <a:cs typeface="Arial MT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2856929" y="424098"/>
            <a:ext cx="1988820" cy="1475105"/>
            <a:chOff x="2856929" y="424098"/>
            <a:chExt cx="1988820" cy="1475105"/>
          </a:xfrm>
        </p:grpSpPr>
        <p:sp>
          <p:nvSpPr>
            <p:cNvPr id="35" name="object 35"/>
            <p:cNvSpPr/>
            <p:nvPr/>
          </p:nvSpPr>
          <p:spPr>
            <a:xfrm>
              <a:off x="2859469" y="426638"/>
              <a:ext cx="1983739" cy="1470025"/>
            </a:xfrm>
            <a:custGeom>
              <a:avLst/>
              <a:gdLst/>
              <a:ahLst/>
              <a:cxnLst/>
              <a:rect l="l" t="t" r="r" b="b"/>
              <a:pathLst>
                <a:path w="1983739" h="1470025">
                  <a:moveTo>
                    <a:pt x="0" y="1469663"/>
                  </a:moveTo>
                  <a:lnTo>
                    <a:pt x="1983712" y="1469663"/>
                  </a:lnTo>
                  <a:lnTo>
                    <a:pt x="1983712" y="0"/>
                  </a:lnTo>
                  <a:lnTo>
                    <a:pt x="0" y="0"/>
                  </a:lnTo>
                  <a:lnTo>
                    <a:pt x="0" y="1469663"/>
                  </a:lnTo>
                  <a:close/>
                </a:path>
              </a:pathLst>
            </a:custGeom>
            <a:ln w="462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23287" y="614008"/>
              <a:ext cx="1541245" cy="978747"/>
            </a:xfrm>
            <a:prstGeom prst="rect">
              <a:avLst/>
            </a:prstGeom>
          </p:spPr>
        </p:pic>
      </p:grpSp>
      <p:sp>
        <p:nvSpPr>
          <p:cNvPr id="37" name="object 37"/>
          <p:cNvSpPr txBox="1"/>
          <p:nvPr/>
        </p:nvSpPr>
        <p:spPr>
          <a:xfrm>
            <a:off x="3082958" y="1444862"/>
            <a:ext cx="137160" cy="1219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00" spc="-25" dirty="0">
                <a:latin typeface="Arial MT"/>
                <a:cs typeface="Arial MT"/>
              </a:rPr>
              <a:t>.03</a:t>
            </a:r>
            <a:endParaRPr sz="600">
              <a:latin typeface="Arial MT"/>
              <a:cs typeface="Arial MT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082958" y="1182697"/>
            <a:ext cx="137160" cy="1219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00" spc="-25" dirty="0">
                <a:latin typeface="Arial MT"/>
                <a:cs typeface="Arial MT"/>
              </a:rPr>
              <a:t>.04</a:t>
            </a:r>
            <a:endParaRPr sz="600">
              <a:latin typeface="Arial MT"/>
              <a:cs typeface="Arial MT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082958" y="920532"/>
            <a:ext cx="137160" cy="1219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00" spc="-25" dirty="0">
                <a:latin typeface="Arial MT"/>
                <a:cs typeface="Arial MT"/>
              </a:rPr>
              <a:t>.05</a:t>
            </a:r>
            <a:endParaRPr sz="600">
              <a:latin typeface="Arial MT"/>
              <a:cs typeface="Arial MT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082958" y="658368"/>
            <a:ext cx="137160" cy="1219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00" spc="-25" dirty="0">
                <a:latin typeface="Arial MT"/>
                <a:cs typeface="Arial MT"/>
              </a:rPr>
              <a:t>.06</a:t>
            </a:r>
            <a:endParaRPr sz="600">
              <a:latin typeface="Arial MT"/>
              <a:cs typeface="Arial MT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924931" y="945094"/>
            <a:ext cx="115570" cy="284480"/>
          </a:xfrm>
          <a:prstGeom prst="rect">
            <a:avLst/>
          </a:prstGeom>
        </p:spPr>
        <p:txBody>
          <a:bodyPr vert="vert270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600" spc="-10" dirty="0">
                <a:latin typeface="Arial MT"/>
                <a:cs typeface="Arial MT"/>
              </a:rPr>
              <a:t>P(Visit)</a:t>
            </a:r>
            <a:endParaRPr sz="600">
              <a:latin typeface="Arial MT"/>
              <a:cs typeface="Arial MT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248948" y="1555896"/>
            <a:ext cx="1522095" cy="250825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4"/>
              </a:spcBef>
              <a:tabLst>
                <a:tab pos="247015" algn="l"/>
                <a:tab pos="481330" algn="l"/>
                <a:tab pos="715645" algn="l"/>
                <a:tab pos="950594" algn="l"/>
                <a:tab pos="1184910" algn="l"/>
                <a:tab pos="1419860" algn="l"/>
              </a:tabLst>
            </a:pPr>
            <a:r>
              <a:rPr sz="600" spc="-25" dirty="0">
                <a:latin typeface="Arial MT"/>
                <a:cs typeface="Arial MT"/>
              </a:rPr>
              <a:t>64</a:t>
            </a:r>
            <a:r>
              <a:rPr sz="600" dirty="0">
                <a:latin typeface="Arial MT"/>
                <a:cs typeface="Arial MT"/>
              </a:rPr>
              <a:t>	</a:t>
            </a:r>
            <a:r>
              <a:rPr sz="600" spc="-25" dirty="0">
                <a:latin typeface="Arial MT"/>
                <a:cs typeface="Arial MT"/>
              </a:rPr>
              <a:t>66</a:t>
            </a:r>
            <a:r>
              <a:rPr sz="600" dirty="0">
                <a:latin typeface="Arial MT"/>
                <a:cs typeface="Arial MT"/>
              </a:rPr>
              <a:t>	</a:t>
            </a:r>
            <a:r>
              <a:rPr sz="600" spc="-25" dirty="0">
                <a:latin typeface="Arial MT"/>
                <a:cs typeface="Arial MT"/>
              </a:rPr>
              <a:t>68</a:t>
            </a:r>
            <a:r>
              <a:rPr sz="600" dirty="0">
                <a:latin typeface="Arial MT"/>
                <a:cs typeface="Arial MT"/>
              </a:rPr>
              <a:t>	</a:t>
            </a:r>
            <a:r>
              <a:rPr sz="600" spc="-25" dirty="0">
                <a:latin typeface="Arial MT"/>
                <a:cs typeface="Arial MT"/>
              </a:rPr>
              <a:t>70</a:t>
            </a:r>
            <a:r>
              <a:rPr sz="600" dirty="0">
                <a:latin typeface="Arial MT"/>
                <a:cs typeface="Arial MT"/>
              </a:rPr>
              <a:t>	</a:t>
            </a:r>
            <a:r>
              <a:rPr sz="600" spc="-25" dirty="0">
                <a:latin typeface="Arial MT"/>
                <a:cs typeface="Arial MT"/>
              </a:rPr>
              <a:t>72</a:t>
            </a:r>
            <a:r>
              <a:rPr sz="600" dirty="0">
                <a:latin typeface="Arial MT"/>
                <a:cs typeface="Arial MT"/>
              </a:rPr>
              <a:t>	</a:t>
            </a:r>
            <a:r>
              <a:rPr sz="600" spc="-25" dirty="0">
                <a:latin typeface="Arial MT"/>
                <a:cs typeface="Arial MT"/>
              </a:rPr>
              <a:t>74</a:t>
            </a:r>
            <a:r>
              <a:rPr sz="600" dirty="0">
                <a:latin typeface="Arial MT"/>
                <a:cs typeface="Arial MT"/>
              </a:rPr>
              <a:t>	</a:t>
            </a:r>
            <a:r>
              <a:rPr sz="600" spc="-25" dirty="0">
                <a:latin typeface="Arial MT"/>
                <a:cs typeface="Arial MT"/>
              </a:rPr>
              <a:t>76</a:t>
            </a:r>
            <a:endParaRPr sz="600">
              <a:latin typeface="Arial MT"/>
              <a:cs typeface="Arial MT"/>
            </a:endParaRPr>
          </a:p>
          <a:p>
            <a:pPr marL="198755">
              <a:lnSpc>
                <a:spcPct val="100000"/>
              </a:lnSpc>
              <a:spcBef>
                <a:spcPts val="170"/>
              </a:spcBef>
            </a:pPr>
            <a:r>
              <a:rPr sz="600" dirty="0">
                <a:latin typeface="Arial MT"/>
                <a:cs typeface="Arial MT"/>
              </a:rPr>
              <a:t>Age</a:t>
            </a:r>
            <a:r>
              <a:rPr sz="600" spc="30" dirty="0">
                <a:latin typeface="Arial MT"/>
                <a:cs typeface="Arial MT"/>
              </a:rPr>
              <a:t> </a:t>
            </a:r>
            <a:r>
              <a:rPr sz="600" dirty="0">
                <a:latin typeface="Arial MT"/>
                <a:cs typeface="Arial MT"/>
              </a:rPr>
              <a:t>at</a:t>
            </a:r>
            <a:r>
              <a:rPr sz="600" spc="30" dirty="0">
                <a:latin typeface="Arial MT"/>
                <a:cs typeface="Arial MT"/>
              </a:rPr>
              <a:t> </a:t>
            </a:r>
            <a:r>
              <a:rPr sz="600" dirty="0">
                <a:latin typeface="Arial MT"/>
                <a:cs typeface="Arial MT"/>
              </a:rPr>
              <a:t>the</a:t>
            </a:r>
            <a:r>
              <a:rPr sz="600" spc="30" dirty="0">
                <a:latin typeface="Arial MT"/>
                <a:cs typeface="Arial MT"/>
              </a:rPr>
              <a:t> </a:t>
            </a:r>
            <a:r>
              <a:rPr sz="600" dirty="0">
                <a:latin typeface="Arial MT"/>
                <a:cs typeface="Arial MT"/>
              </a:rPr>
              <a:t>start</a:t>
            </a:r>
            <a:r>
              <a:rPr sz="600" spc="35" dirty="0">
                <a:latin typeface="Arial MT"/>
                <a:cs typeface="Arial MT"/>
              </a:rPr>
              <a:t> </a:t>
            </a:r>
            <a:r>
              <a:rPr sz="600" dirty="0">
                <a:latin typeface="Arial MT"/>
                <a:cs typeface="Arial MT"/>
              </a:rPr>
              <a:t>of</a:t>
            </a:r>
            <a:r>
              <a:rPr sz="600" spc="30" dirty="0">
                <a:latin typeface="Arial MT"/>
                <a:cs typeface="Arial MT"/>
              </a:rPr>
              <a:t> </a:t>
            </a:r>
            <a:r>
              <a:rPr sz="600" dirty="0">
                <a:latin typeface="Arial MT"/>
                <a:cs typeface="Arial MT"/>
              </a:rPr>
              <a:t>the</a:t>
            </a:r>
            <a:r>
              <a:rPr sz="600" spc="30" dirty="0">
                <a:latin typeface="Arial MT"/>
                <a:cs typeface="Arial MT"/>
              </a:rPr>
              <a:t> </a:t>
            </a:r>
            <a:r>
              <a:rPr sz="600" spc="-10" dirty="0">
                <a:latin typeface="Arial MT"/>
                <a:cs typeface="Arial MT"/>
              </a:rPr>
              <a:t>lockdown</a:t>
            </a:r>
            <a:endParaRPr sz="600">
              <a:latin typeface="Arial MT"/>
              <a:cs typeface="Arial MT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495768" y="482178"/>
            <a:ext cx="1028065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dirty="0">
                <a:latin typeface="Arial MT"/>
                <a:cs typeface="Arial MT"/>
              </a:rPr>
              <a:t>Emergency</a:t>
            </a:r>
            <a:r>
              <a:rPr sz="600" spc="125" dirty="0">
                <a:latin typeface="Arial MT"/>
                <a:cs typeface="Arial MT"/>
              </a:rPr>
              <a:t> </a:t>
            </a:r>
            <a:r>
              <a:rPr sz="600" dirty="0">
                <a:latin typeface="Arial MT"/>
                <a:cs typeface="Arial MT"/>
              </a:rPr>
              <a:t>department</a:t>
            </a:r>
            <a:r>
              <a:rPr sz="600" spc="135" dirty="0">
                <a:latin typeface="Arial MT"/>
                <a:cs typeface="Arial MT"/>
              </a:rPr>
              <a:t> </a:t>
            </a:r>
            <a:r>
              <a:rPr sz="600" spc="-10" dirty="0">
                <a:latin typeface="Arial MT"/>
                <a:cs typeface="Arial MT"/>
              </a:rPr>
              <a:t>visit</a:t>
            </a:r>
            <a:endParaRPr sz="600">
              <a:latin typeface="Arial MT"/>
              <a:cs typeface="Arial MT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868591" y="1898388"/>
            <a:ext cx="1988820" cy="1475105"/>
            <a:chOff x="868591" y="1898388"/>
            <a:chExt cx="1988820" cy="1475105"/>
          </a:xfrm>
        </p:grpSpPr>
        <p:sp>
          <p:nvSpPr>
            <p:cNvPr id="45" name="object 45"/>
            <p:cNvSpPr/>
            <p:nvPr/>
          </p:nvSpPr>
          <p:spPr>
            <a:xfrm>
              <a:off x="871131" y="1900928"/>
              <a:ext cx="1983739" cy="1470025"/>
            </a:xfrm>
            <a:custGeom>
              <a:avLst/>
              <a:gdLst/>
              <a:ahLst/>
              <a:cxnLst/>
              <a:rect l="l" t="t" r="r" b="b"/>
              <a:pathLst>
                <a:path w="1983739" h="1470025">
                  <a:moveTo>
                    <a:pt x="0" y="1469663"/>
                  </a:moveTo>
                  <a:lnTo>
                    <a:pt x="1983712" y="1469663"/>
                  </a:lnTo>
                  <a:lnTo>
                    <a:pt x="1983712" y="0"/>
                  </a:lnTo>
                  <a:lnTo>
                    <a:pt x="0" y="0"/>
                  </a:lnTo>
                  <a:lnTo>
                    <a:pt x="0" y="1469663"/>
                  </a:lnTo>
                  <a:close/>
                </a:path>
              </a:pathLst>
            </a:custGeom>
            <a:ln w="462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4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34948" y="2088299"/>
              <a:ext cx="1541245" cy="978747"/>
            </a:xfrm>
            <a:prstGeom prst="rect">
              <a:avLst/>
            </a:prstGeom>
          </p:spPr>
        </p:pic>
      </p:grpSp>
      <p:sp>
        <p:nvSpPr>
          <p:cNvPr id="47" name="object 47"/>
          <p:cNvSpPr txBox="1"/>
          <p:nvPr/>
        </p:nvSpPr>
        <p:spPr>
          <a:xfrm>
            <a:off x="1094620" y="2867876"/>
            <a:ext cx="137160" cy="1219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00" spc="-25" dirty="0">
                <a:latin typeface="Arial MT"/>
                <a:cs typeface="Arial MT"/>
              </a:rPr>
              <a:t>.03</a:t>
            </a:r>
            <a:endParaRPr sz="600">
              <a:latin typeface="Arial MT"/>
              <a:cs typeface="Arial MT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094620" y="2603398"/>
            <a:ext cx="137160" cy="1219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00" spc="-25" dirty="0">
                <a:latin typeface="Arial MT"/>
                <a:cs typeface="Arial MT"/>
              </a:rPr>
              <a:t>.04</a:t>
            </a:r>
            <a:endParaRPr sz="600">
              <a:latin typeface="Arial MT"/>
              <a:cs typeface="Arial MT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094620" y="2338791"/>
            <a:ext cx="137160" cy="1219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00" spc="-25" dirty="0">
                <a:latin typeface="Arial MT"/>
                <a:cs typeface="Arial MT"/>
              </a:rPr>
              <a:t>.05</a:t>
            </a:r>
            <a:endParaRPr sz="600">
              <a:latin typeface="Arial MT"/>
              <a:cs typeface="Arial MT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1094620" y="2074314"/>
            <a:ext cx="137160" cy="1219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00" spc="-25" dirty="0">
                <a:latin typeface="Arial MT"/>
                <a:cs typeface="Arial MT"/>
              </a:rPr>
              <a:t>.06</a:t>
            </a:r>
            <a:endParaRPr sz="600">
              <a:latin typeface="Arial MT"/>
              <a:cs typeface="Arial MT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936592" y="2257048"/>
            <a:ext cx="115570" cy="609600"/>
          </a:xfrm>
          <a:prstGeom prst="rect">
            <a:avLst/>
          </a:prstGeom>
        </p:spPr>
        <p:txBody>
          <a:bodyPr vert="vert270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600" dirty="0">
                <a:latin typeface="Arial MT"/>
                <a:cs typeface="Arial MT"/>
              </a:rPr>
              <a:t>P(Inpatient</a:t>
            </a:r>
            <a:r>
              <a:rPr sz="600" spc="100" dirty="0">
                <a:latin typeface="Arial MT"/>
                <a:cs typeface="Arial MT"/>
              </a:rPr>
              <a:t> </a:t>
            </a:r>
            <a:r>
              <a:rPr sz="600" spc="-10" dirty="0">
                <a:latin typeface="Arial MT"/>
                <a:cs typeface="Arial MT"/>
              </a:rPr>
              <a:t>stay)</a:t>
            </a:r>
            <a:endParaRPr sz="600">
              <a:latin typeface="Arial MT"/>
              <a:cs typeface="Arial MT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1260609" y="3030186"/>
            <a:ext cx="1522095" cy="250825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4"/>
              </a:spcBef>
              <a:tabLst>
                <a:tab pos="247015" algn="l"/>
                <a:tab pos="481330" algn="l"/>
                <a:tab pos="715645" algn="l"/>
                <a:tab pos="950594" algn="l"/>
                <a:tab pos="1184910" algn="l"/>
                <a:tab pos="1419860" algn="l"/>
              </a:tabLst>
            </a:pPr>
            <a:r>
              <a:rPr sz="600" spc="-25" dirty="0">
                <a:latin typeface="Arial MT"/>
                <a:cs typeface="Arial MT"/>
              </a:rPr>
              <a:t>64</a:t>
            </a:r>
            <a:r>
              <a:rPr sz="600" dirty="0">
                <a:latin typeface="Arial MT"/>
                <a:cs typeface="Arial MT"/>
              </a:rPr>
              <a:t>	</a:t>
            </a:r>
            <a:r>
              <a:rPr sz="600" spc="-25" dirty="0">
                <a:latin typeface="Arial MT"/>
                <a:cs typeface="Arial MT"/>
              </a:rPr>
              <a:t>66</a:t>
            </a:r>
            <a:r>
              <a:rPr sz="600" dirty="0">
                <a:latin typeface="Arial MT"/>
                <a:cs typeface="Arial MT"/>
              </a:rPr>
              <a:t>	</a:t>
            </a:r>
            <a:r>
              <a:rPr sz="600" spc="-25" dirty="0">
                <a:latin typeface="Arial MT"/>
                <a:cs typeface="Arial MT"/>
              </a:rPr>
              <a:t>68</a:t>
            </a:r>
            <a:r>
              <a:rPr sz="600" dirty="0">
                <a:latin typeface="Arial MT"/>
                <a:cs typeface="Arial MT"/>
              </a:rPr>
              <a:t>	</a:t>
            </a:r>
            <a:r>
              <a:rPr sz="600" spc="-25" dirty="0">
                <a:latin typeface="Arial MT"/>
                <a:cs typeface="Arial MT"/>
              </a:rPr>
              <a:t>70</a:t>
            </a:r>
            <a:r>
              <a:rPr sz="600" dirty="0">
                <a:latin typeface="Arial MT"/>
                <a:cs typeface="Arial MT"/>
              </a:rPr>
              <a:t>	</a:t>
            </a:r>
            <a:r>
              <a:rPr sz="600" spc="-25" dirty="0">
                <a:latin typeface="Arial MT"/>
                <a:cs typeface="Arial MT"/>
              </a:rPr>
              <a:t>72</a:t>
            </a:r>
            <a:r>
              <a:rPr sz="600" dirty="0">
                <a:latin typeface="Arial MT"/>
                <a:cs typeface="Arial MT"/>
              </a:rPr>
              <a:t>	</a:t>
            </a:r>
            <a:r>
              <a:rPr sz="600" spc="-25" dirty="0">
                <a:latin typeface="Arial MT"/>
                <a:cs typeface="Arial MT"/>
              </a:rPr>
              <a:t>74</a:t>
            </a:r>
            <a:r>
              <a:rPr sz="600" dirty="0">
                <a:latin typeface="Arial MT"/>
                <a:cs typeface="Arial MT"/>
              </a:rPr>
              <a:t>	</a:t>
            </a:r>
            <a:r>
              <a:rPr sz="600" spc="-25" dirty="0">
                <a:latin typeface="Arial MT"/>
                <a:cs typeface="Arial MT"/>
              </a:rPr>
              <a:t>76</a:t>
            </a:r>
            <a:endParaRPr sz="600">
              <a:latin typeface="Arial MT"/>
              <a:cs typeface="Arial MT"/>
            </a:endParaRPr>
          </a:p>
          <a:p>
            <a:pPr marL="198755">
              <a:lnSpc>
                <a:spcPct val="100000"/>
              </a:lnSpc>
              <a:spcBef>
                <a:spcPts val="170"/>
              </a:spcBef>
            </a:pPr>
            <a:r>
              <a:rPr sz="600" dirty="0">
                <a:latin typeface="Arial MT"/>
                <a:cs typeface="Arial MT"/>
              </a:rPr>
              <a:t>Age</a:t>
            </a:r>
            <a:r>
              <a:rPr sz="600" spc="30" dirty="0">
                <a:latin typeface="Arial MT"/>
                <a:cs typeface="Arial MT"/>
              </a:rPr>
              <a:t> </a:t>
            </a:r>
            <a:r>
              <a:rPr sz="600" dirty="0">
                <a:latin typeface="Arial MT"/>
                <a:cs typeface="Arial MT"/>
              </a:rPr>
              <a:t>at</a:t>
            </a:r>
            <a:r>
              <a:rPr sz="600" spc="30" dirty="0">
                <a:latin typeface="Arial MT"/>
                <a:cs typeface="Arial MT"/>
              </a:rPr>
              <a:t> </a:t>
            </a:r>
            <a:r>
              <a:rPr sz="600" dirty="0">
                <a:latin typeface="Arial MT"/>
                <a:cs typeface="Arial MT"/>
              </a:rPr>
              <a:t>the</a:t>
            </a:r>
            <a:r>
              <a:rPr sz="600" spc="30" dirty="0">
                <a:latin typeface="Arial MT"/>
                <a:cs typeface="Arial MT"/>
              </a:rPr>
              <a:t> </a:t>
            </a:r>
            <a:r>
              <a:rPr sz="600" dirty="0">
                <a:latin typeface="Arial MT"/>
                <a:cs typeface="Arial MT"/>
              </a:rPr>
              <a:t>start</a:t>
            </a:r>
            <a:r>
              <a:rPr sz="600" spc="35" dirty="0">
                <a:latin typeface="Arial MT"/>
                <a:cs typeface="Arial MT"/>
              </a:rPr>
              <a:t> </a:t>
            </a:r>
            <a:r>
              <a:rPr sz="600" dirty="0">
                <a:latin typeface="Arial MT"/>
                <a:cs typeface="Arial MT"/>
              </a:rPr>
              <a:t>of</a:t>
            </a:r>
            <a:r>
              <a:rPr sz="600" spc="30" dirty="0">
                <a:latin typeface="Arial MT"/>
                <a:cs typeface="Arial MT"/>
              </a:rPr>
              <a:t> </a:t>
            </a:r>
            <a:r>
              <a:rPr sz="600" dirty="0">
                <a:latin typeface="Arial MT"/>
                <a:cs typeface="Arial MT"/>
              </a:rPr>
              <a:t>the</a:t>
            </a:r>
            <a:r>
              <a:rPr sz="600" spc="30" dirty="0">
                <a:latin typeface="Arial MT"/>
                <a:cs typeface="Arial MT"/>
              </a:rPr>
              <a:t> </a:t>
            </a:r>
            <a:r>
              <a:rPr sz="600" spc="-10" dirty="0">
                <a:latin typeface="Arial MT"/>
                <a:cs typeface="Arial MT"/>
              </a:rPr>
              <a:t>lockdown</a:t>
            </a:r>
            <a:endParaRPr sz="600">
              <a:latin typeface="Arial MT"/>
              <a:cs typeface="Arial MT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1768290" y="1956468"/>
            <a:ext cx="506730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dirty="0">
                <a:latin typeface="Arial MT"/>
                <a:cs typeface="Arial MT"/>
              </a:rPr>
              <a:t>Inpatient</a:t>
            </a:r>
            <a:r>
              <a:rPr sz="600" spc="80" dirty="0">
                <a:latin typeface="Arial MT"/>
                <a:cs typeface="Arial MT"/>
              </a:rPr>
              <a:t> </a:t>
            </a:r>
            <a:r>
              <a:rPr sz="600" spc="-20" dirty="0">
                <a:latin typeface="Arial MT"/>
                <a:cs typeface="Arial MT"/>
              </a:rPr>
              <a:t>stay</a:t>
            </a:r>
            <a:endParaRPr sz="600">
              <a:latin typeface="Arial MT"/>
              <a:cs typeface="Arial MT"/>
            </a:endParaRPr>
          </a:p>
        </p:txBody>
      </p:sp>
      <p:grpSp>
        <p:nvGrpSpPr>
          <p:cNvPr id="54" name="object 54"/>
          <p:cNvGrpSpPr/>
          <p:nvPr/>
        </p:nvGrpSpPr>
        <p:grpSpPr>
          <a:xfrm>
            <a:off x="2857156" y="1898615"/>
            <a:ext cx="1988820" cy="1474470"/>
            <a:chOff x="2857156" y="1898615"/>
            <a:chExt cx="1988820" cy="1474470"/>
          </a:xfrm>
        </p:grpSpPr>
        <p:sp>
          <p:nvSpPr>
            <p:cNvPr id="55" name="object 55"/>
            <p:cNvSpPr/>
            <p:nvPr/>
          </p:nvSpPr>
          <p:spPr>
            <a:xfrm>
              <a:off x="2859469" y="1900928"/>
              <a:ext cx="1983739" cy="1470025"/>
            </a:xfrm>
            <a:custGeom>
              <a:avLst/>
              <a:gdLst/>
              <a:ahLst/>
              <a:cxnLst/>
              <a:rect l="l" t="t" r="r" b="b"/>
              <a:pathLst>
                <a:path w="1983739" h="1470025">
                  <a:moveTo>
                    <a:pt x="0" y="1469663"/>
                  </a:moveTo>
                  <a:lnTo>
                    <a:pt x="1983712" y="1469663"/>
                  </a:lnTo>
                  <a:lnTo>
                    <a:pt x="1983712" y="0"/>
                  </a:lnTo>
                  <a:lnTo>
                    <a:pt x="0" y="0"/>
                  </a:lnTo>
                  <a:lnTo>
                    <a:pt x="0" y="1469663"/>
                  </a:lnTo>
                  <a:close/>
                </a:path>
              </a:pathLst>
            </a:custGeom>
            <a:ln w="462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" name="object 5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270065" y="2088299"/>
              <a:ext cx="1494466" cy="978747"/>
            </a:xfrm>
            <a:prstGeom prst="rect">
              <a:avLst/>
            </a:prstGeom>
          </p:spPr>
        </p:pic>
      </p:grpSp>
      <p:sp>
        <p:nvSpPr>
          <p:cNvPr id="57" name="object 57"/>
          <p:cNvSpPr txBox="1"/>
          <p:nvPr/>
        </p:nvSpPr>
        <p:spPr>
          <a:xfrm>
            <a:off x="3085079" y="2407417"/>
            <a:ext cx="182245" cy="62166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00" spc="-20" dirty="0">
                <a:latin typeface="Arial MT"/>
                <a:cs typeface="Arial MT"/>
              </a:rPr>
              <a:t>.008</a:t>
            </a:r>
            <a:endParaRPr sz="6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sz="600" spc="-20" dirty="0">
                <a:latin typeface="Arial MT"/>
                <a:cs typeface="Arial MT"/>
              </a:rPr>
              <a:t>.006</a:t>
            </a:r>
            <a:endParaRPr sz="6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95"/>
              </a:spcBef>
            </a:pPr>
            <a:r>
              <a:rPr sz="600" spc="-20" dirty="0">
                <a:latin typeface="Arial MT"/>
                <a:cs typeface="Arial MT"/>
              </a:rPr>
              <a:t>.004</a:t>
            </a:r>
            <a:endParaRPr sz="6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sz="600" spc="-20" dirty="0">
                <a:latin typeface="Arial MT"/>
                <a:cs typeface="Arial MT"/>
              </a:rPr>
              <a:t>.002</a:t>
            </a:r>
            <a:endParaRPr sz="600">
              <a:latin typeface="Arial MT"/>
              <a:cs typeface="Arial MT"/>
            </a:endParaRPr>
          </a:p>
        </p:txBody>
      </p:sp>
      <p:sp>
        <p:nvSpPr>
          <p:cNvPr id="63" name="object 6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pc="-20" dirty="0"/>
              <a:t>Terveystaloustieteen</a:t>
            </a:r>
            <a:r>
              <a:rPr spc="55" dirty="0"/>
              <a:t> </a:t>
            </a:r>
            <a:r>
              <a:rPr spc="-10" dirty="0"/>
              <a:t>päivä</a:t>
            </a:r>
          </a:p>
        </p:txBody>
      </p:sp>
      <p:sp>
        <p:nvSpPr>
          <p:cNvPr id="64" name="object 64"/>
          <p:cNvSpPr txBox="1"/>
          <p:nvPr/>
        </p:nvSpPr>
        <p:spPr>
          <a:xfrm>
            <a:off x="2071357" y="3482416"/>
            <a:ext cx="1617345" cy="12255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600" dirty="0">
                <a:solidFill>
                  <a:srgbClr val="FFFFFF"/>
                </a:solidFill>
                <a:latin typeface="Verdana"/>
                <a:cs typeface="Verdana"/>
              </a:rPr>
              <a:t>Social</a:t>
            </a:r>
            <a:r>
              <a:rPr sz="600" spc="-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600" spc="-10" dirty="0">
                <a:solidFill>
                  <a:srgbClr val="FFFFFF"/>
                </a:solidFill>
                <a:latin typeface="Verdana"/>
                <a:cs typeface="Verdana"/>
              </a:rPr>
              <a:t>distancing</a:t>
            </a:r>
            <a:r>
              <a:rPr sz="600" spc="-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sz="600" spc="-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600" spc="-25" dirty="0">
                <a:solidFill>
                  <a:srgbClr val="FFFFFF"/>
                </a:solidFill>
                <a:latin typeface="Verdana"/>
                <a:cs typeface="Verdana"/>
              </a:rPr>
              <a:t>healthcare</a:t>
            </a:r>
            <a:r>
              <a:rPr sz="600" spc="-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600" spc="-10" dirty="0">
                <a:solidFill>
                  <a:srgbClr val="FFFFFF"/>
                </a:solidFill>
                <a:latin typeface="Verdana"/>
                <a:cs typeface="Verdana"/>
              </a:rPr>
              <a:t>utilization</a:t>
            </a:r>
            <a:endParaRPr sz="600" dirty="0">
              <a:latin typeface="Verdana"/>
              <a:cs typeface="Verdana"/>
            </a:endParaRPr>
          </a:p>
        </p:txBody>
      </p:sp>
      <p:sp>
        <p:nvSpPr>
          <p:cNvPr id="65" name="object 6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pc="-35" dirty="0"/>
              <a:t>31.1.2025</a:t>
            </a:r>
          </a:p>
        </p:txBody>
      </p:sp>
      <p:sp>
        <p:nvSpPr>
          <p:cNvPr id="66" name="object 6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spc="-45" dirty="0"/>
              <a:t>12</a:t>
            </a:fld>
            <a:r>
              <a:rPr spc="-90" dirty="0"/>
              <a:t> </a:t>
            </a:r>
            <a:r>
              <a:rPr spc="70" dirty="0"/>
              <a:t>/</a:t>
            </a:r>
            <a:r>
              <a:rPr spc="-85" dirty="0"/>
              <a:t> </a:t>
            </a:r>
            <a:r>
              <a:rPr spc="-25" dirty="0"/>
              <a:t>17</a:t>
            </a:r>
          </a:p>
        </p:txBody>
      </p:sp>
      <p:sp>
        <p:nvSpPr>
          <p:cNvPr id="58" name="object 58"/>
          <p:cNvSpPr txBox="1"/>
          <p:nvPr/>
        </p:nvSpPr>
        <p:spPr>
          <a:xfrm>
            <a:off x="3129737" y="2240865"/>
            <a:ext cx="137160" cy="1219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00" spc="-25" dirty="0">
                <a:latin typeface="Arial MT"/>
                <a:cs typeface="Arial MT"/>
              </a:rPr>
              <a:t>.01</a:t>
            </a:r>
            <a:endParaRPr sz="600">
              <a:latin typeface="Arial MT"/>
              <a:cs typeface="Arial MT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3085079" y="2074314"/>
            <a:ext cx="182245" cy="1219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00" spc="-20" dirty="0">
                <a:latin typeface="Arial MT"/>
                <a:cs typeface="Arial MT"/>
              </a:rPr>
              <a:t>.012</a:t>
            </a:r>
            <a:endParaRPr sz="600">
              <a:latin typeface="Arial MT"/>
              <a:cs typeface="Arial MT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2924931" y="2388116"/>
            <a:ext cx="115570" cy="347345"/>
          </a:xfrm>
          <a:prstGeom prst="rect">
            <a:avLst/>
          </a:prstGeom>
        </p:spPr>
        <p:txBody>
          <a:bodyPr vert="vert270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600" spc="-10" dirty="0">
                <a:latin typeface="Arial MT"/>
                <a:cs typeface="Arial MT"/>
              </a:rPr>
              <a:t>P(Death)</a:t>
            </a:r>
            <a:endParaRPr sz="600">
              <a:latin typeface="Arial MT"/>
              <a:cs typeface="Arial MT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3295726" y="3030186"/>
            <a:ext cx="1475740" cy="250825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4"/>
              </a:spcBef>
              <a:tabLst>
                <a:tab pos="239395" algn="l"/>
                <a:tab pos="466090" algn="l"/>
                <a:tab pos="692785" algn="l"/>
                <a:tab pos="919480" algn="l"/>
                <a:tab pos="1146175" algn="l"/>
                <a:tab pos="1372870" algn="l"/>
              </a:tabLst>
            </a:pPr>
            <a:r>
              <a:rPr sz="600" spc="-25" dirty="0">
                <a:latin typeface="Arial MT"/>
                <a:cs typeface="Arial MT"/>
              </a:rPr>
              <a:t>64</a:t>
            </a:r>
            <a:r>
              <a:rPr sz="600" dirty="0">
                <a:latin typeface="Arial MT"/>
                <a:cs typeface="Arial MT"/>
              </a:rPr>
              <a:t>	</a:t>
            </a:r>
            <a:r>
              <a:rPr sz="600" spc="-25" dirty="0">
                <a:latin typeface="Arial MT"/>
                <a:cs typeface="Arial MT"/>
              </a:rPr>
              <a:t>66</a:t>
            </a:r>
            <a:r>
              <a:rPr sz="600" dirty="0">
                <a:latin typeface="Arial MT"/>
                <a:cs typeface="Arial MT"/>
              </a:rPr>
              <a:t>	</a:t>
            </a:r>
            <a:r>
              <a:rPr sz="600" spc="-25" dirty="0">
                <a:latin typeface="Arial MT"/>
                <a:cs typeface="Arial MT"/>
              </a:rPr>
              <a:t>68</a:t>
            </a:r>
            <a:r>
              <a:rPr sz="600" dirty="0">
                <a:latin typeface="Arial MT"/>
                <a:cs typeface="Arial MT"/>
              </a:rPr>
              <a:t>	</a:t>
            </a:r>
            <a:r>
              <a:rPr sz="600" spc="-25" dirty="0">
                <a:latin typeface="Arial MT"/>
                <a:cs typeface="Arial MT"/>
              </a:rPr>
              <a:t>70</a:t>
            </a:r>
            <a:r>
              <a:rPr sz="600" dirty="0">
                <a:latin typeface="Arial MT"/>
                <a:cs typeface="Arial MT"/>
              </a:rPr>
              <a:t>	</a:t>
            </a:r>
            <a:r>
              <a:rPr sz="600" spc="-25" dirty="0">
                <a:latin typeface="Arial MT"/>
                <a:cs typeface="Arial MT"/>
              </a:rPr>
              <a:t>72</a:t>
            </a:r>
            <a:r>
              <a:rPr sz="600" dirty="0">
                <a:latin typeface="Arial MT"/>
                <a:cs typeface="Arial MT"/>
              </a:rPr>
              <a:t>	</a:t>
            </a:r>
            <a:r>
              <a:rPr sz="600" spc="-25" dirty="0">
                <a:latin typeface="Arial MT"/>
                <a:cs typeface="Arial MT"/>
              </a:rPr>
              <a:t>74</a:t>
            </a:r>
            <a:r>
              <a:rPr sz="600" dirty="0">
                <a:latin typeface="Arial MT"/>
                <a:cs typeface="Arial MT"/>
              </a:rPr>
              <a:t>	</a:t>
            </a:r>
            <a:r>
              <a:rPr sz="600" spc="-25" dirty="0">
                <a:latin typeface="Arial MT"/>
                <a:cs typeface="Arial MT"/>
              </a:rPr>
              <a:t>76</a:t>
            </a:r>
            <a:endParaRPr sz="600">
              <a:latin typeface="Arial MT"/>
              <a:cs typeface="Arial MT"/>
            </a:endParaRPr>
          </a:p>
          <a:p>
            <a:pPr marL="175260">
              <a:lnSpc>
                <a:spcPct val="100000"/>
              </a:lnSpc>
              <a:spcBef>
                <a:spcPts val="170"/>
              </a:spcBef>
            </a:pPr>
            <a:r>
              <a:rPr sz="600" dirty="0">
                <a:latin typeface="Arial MT"/>
                <a:cs typeface="Arial MT"/>
              </a:rPr>
              <a:t>Age</a:t>
            </a:r>
            <a:r>
              <a:rPr sz="600" spc="30" dirty="0">
                <a:latin typeface="Arial MT"/>
                <a:cs typeface="Arial MT"/>
              </a:rPr>
              <a:t> </a:t>
            </a:r>
            <a:r>
              <a:rPr sz="600" dirty="0">
                <a:latin typeface="Arial MT"/>
                <a:cs typeface="Arial MT"/>
              </a:rPr>
              <a:t>at</a:t>
            </a:r>
            <a:r>
              <a:rPr sz="600" spc="30" dirty="0">
                <a:latin typeface="Arial MT"/>
                <a:cs typeface="Arial MT"/>
              </a:rPr>
              <a:t> </a:t>
            </a:r>
            <a:r>
              <a:rPr sz="600" dirty="0">
                <a:latin typeface="Arial MT"/>
                <a:cs typeface="Arial MT"/>
              </a:rPr>
              <a:t>the</a:t>
            </a:r>
            <a:r>
              <a:rPr sz="600" spc="30" dirty="0">
                <a:latin typeface="Arial MT"/>
                <a:cs typeface="Arial MT"/>
              </a:rPr>
              <a:t> </a:t>
            </a:r>
            <a:r>
              <a:rPr sz="600" dirty="0">
                <a:latin typeface="Arial MT"/>
                <a:cs typeface="Arial MT"/>
              </a:rPr>
              <a:t>start</a:t>
            </a:r>
            <a:r>
              <a:rPr sz="600" spc="35" dirty="0">
                <a:latin typeface="Arial MT"/>
                <a:cs typeface="Arial MT"/>
              </a:rPr>
              <a:t> </a:t>
            </a:r>
            <a:r>
              <a:rPr sz="600" dirty="0">
                <a:latin typeface="Arial MT"/>
                <a:cs typeface="Arial MT"/>
              </a:rPr>
              <a:t>of</a:t>
            </a:r>
            <a:r>
              <a:rPr sz="600" spc="30" dirty="0">
                <a:latin typeface="Arial MT"/>
                <a:cs typeface="Arial MT"/>
              </a:rPr>
              <a:t> </a:t>
            </a:r>
            <a:r>
              <a:rPr sz="600" dirty="0">
                <a:latin typeface="Arial MT"/>
                <a:cs typeface="Arial MT"/>
              </a:rPr>
              <a:t>the</a:t>
            </a:r>
            <a:r>
              <a:rPr sz="600" spc="30" dirty="0">
                <a:latin typeface="Arial MT"/>
                <a:cs typeface="Arial MT"/>
              </a:rPr>
              <a:t> </a:t>
            </a:r>
            <a:r>
              <a:rPr sz="600" spc="-10" dirty="0">
                <a:latin typeface="Arial MT"/>
                <a:cs typeface="Arial MT"/>
              </a:rPr>
              <a:t>lockdown</a:t>
            </a:r>
            <a:endParaRPr sz="600">
              <a:latin typeface="Arial MT"/>
              <a:cs typeface="Arial MT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3541671" y="1956468"/>
            <a:ext cx="983615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dirty="0">
                <a:latin typeface="Arial MT"/>
                <a:cs typeface="Arial MT"/>
              </a:rPr>
              <a:t>Death</a:t>
            </a:r>
            <a:r>
              <a:rPr sz="600" spc="55" dirty="0">
                <a:latin typeface="Arial MT"/>
                <a:cs typeface="Arial MT"/>
              </a:rPr>
              <a:t> </a:t>
            </a:r>
            <a:r>
              <a:rPr sz="600" dirty="0">
                <a:latin typeface="Arial MT"/>
                <a:cs typeface="Arial MT"/>
              </a:rPr>
              <a:t>during</a:t>
            </a:r>
            <a:r>
              <a:rPr sz="600" spc="55" dirty="0">
                <a:latin typeface="Arial MT"/>
                <a:cs typeface="Arial MT"/>
              </a:rPr>
              <a:t> </a:t>
            </a:r>
            <a:r>
              <a:rPr sz="600" dirty="0">
                <a:latin typeface="Arial MT"/>
                <a:cs typeface="Arial MT"/>
              </a:rPr>
              <a:t>the</a:t>
            </a:r>
            <a:r>
              <a:rPr sz="600" spc="55" dirty="0">
                <a:latin typeface="Arial MT"/>
                <a:cs typeface="Arial MT"/>
              </a:rPr>
              <a:t> </a:t>
            </a:r>
            <a:r>
              <a:rPr sz="600" spc="-10" dirty="0">
                <a:latin typeface="Arial MT"/>
                <a:cs typeface="Arial MT"/>
              </a:rPr>
              <a:t>lockdown</a:t>
            </a:r>
            <a:endParaRPr sz="600">
              <a:latin typeface="Arial MT"/>
              <a:cs typeface="Arial MT"/>
            </a:endParaRPr>
          </a:p>
        </p:txBody>
      </p:sp>
    </p:spTree>
  </p:cSld>
  <p:clrMapOvr>
    <a:masterClrMapping/>
  </p:clrMapOvr>
  <p:transition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27726" y="2887573"/>
            <a:ext cx="295910" cy="37719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4202672" y="3405504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79" h="30479">
                <a:moveTo>
                  <a:pt x="0" y="30366"/>
                </a:moveTo>
                <a:lnTo>
                  <a:pt x="43019" y="30366"/>
                </a:lnTo>
                <a:lnTo>
                  <a:pt x="43019" y="0"/>
                </a:lnTo>
                <a:lnTo>
                  <a:pt x="0" y="0"/>
                </a:lnTo>
                <a:lnTo>
                  <a:pt x="0" y="30366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23055" y="3401541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300857" y="3401541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0" y="0"/>
                </a:moveTo>
                <a:lnTo>
                  <a:pt x="0" y="38100"/>
                </a:lnTo>
                <a:lnTo>
                  <a:pt x="25400" y="19050"/>
                </a:lnTo>
                <a:lnTo>
                  <a:pt x="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4397705" y="3392661"/>
            <a:ext cx="203200" cy="55880"/>
            <a:chOff x="4397705" y="3392661"/>
            <a:chExt cx="203200" cy="55880"/>
          </a:xfrm>
        </p:grpSpPr>
        <p:sp>
          <p:nvSpPr>
            <p:cNvPr id="7" name="object 7"/>
            <p:cNvSpPr/>
            <p:nvPr/>
          </p:nvSpPr>
          <p:spPr>
            <a:xfrm>
              <a:off x="4460874" y="3395191"/>
              <a:ext cx="64135" cy="50800"/>
            </a:xfrm>
            <a:custGeom>
              <a:avLst/>
              <a:gdLst/>
              <a:ahLst/>
              <a:cxnLst/>
              <a:rect l="l" t="t" r="r" b="b"/>
              <a:pathLst>
                <a:path w="64135" h="50800">
                  <a:moveTo>
                    <a:pt x="0" y="50800"/>
                  </a:moveTo>
                  <a:lnTo>
                    <a:pt x="43019" y="50800"/>
                  </a:lnTo>
                  <a:lnTo>
                    <a:pt x="43019" y="20434"/>
                  </a:lnTo>
                  <a:lnTo>
                    <a:pt x="0" y="20434"/>
                  </a:lnTo>
                  <a:lnTo>
                    <a:pt x="0" y="50800"/>
                  </a:lnTo>
                  <a:close/>
                </a:path>
                <a:path w="64135" h="50800">
                  <a:moveTo>
                    <a:pt x="10491" y="20320"/>
                  </a:moveTo>
                  <a:lnTo>
                    <a:pt x="10491" y="10160"/>
                  </a:lnTo>
                  <a:lnTo>
                    <a:pt x="53672" y="10160"/>
                  </a:lnTo>
                  <a:lnTo>
                    <a:pt x="53672" y="40640"/>
                  </a:lnTo>
                  <a:lnTo>
                    <a:pt x="43512" y="40640"/>
                  </a:lnTo>
                </a:path>
                <a:path w="64135" h="50800">
                  <a:moveTo>
                    <a:pt x="20652" y="10160"/>
                  </a:moveTo>
                  <a:lnTo>
                    <a:pt x="20652" y="0"/>
                  </a:lnTo>
                  <a:lnTo>
                    <a:pt x="63832" y="0"/>
                  </a:lnTo>
                  <a:lnTo>
                    <a:pt x="63832" y="30480"/>
                  </a:lnTo>
                  <a:lnTo>
                    <a:pt x="53672" y="30480"/>
                  </a:lnTo>
                </a:path>
              </a:pathLst>
            </a:custGeom>
            <a:ln w="5060">
              <a:solidFill>
                <a:srgbClr val="ADAD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397705" y="3401542"/>
              <a:ext cx="203200" cy="38100"/>
            </a:xfrm>
            <a:custGeom>
              <a:avLst/>
              <a:gdLst/>
              <a:ahLst/>
              <a:cxnLst/>
              <a:rect l="l" t="t" r="r" b="b"/>
              <a:pathLst>
                <a:path w="203200" h="38100">
                  <a:moveTo>
                    <a:pt x="25400" y="0"/>
                  </a:moveTo>
                  <a:lnTo>
                    <a:pt x="0" y="19050"/>
                  </a:lnTo>
                  <a:lnTo>
                    <a:pt x="25400" y="38100"/>
                  </a:lnTo>
                  <a:lnTo>
                    <a:pt x="25400" y="0"/>
                  </a:lnTo>
                  <a:close/>
                </a:path>
                <a:path w="203200" h="38100">
                  <a:moveTo>
                    <a:pt x="177802" y="0"/>
                  </a:moveTo>
                  <a:lnTo>
                    <a:pt x="177802" y="38100"/>
                  </a:lnTo>
                  <a:lnTo>
                    <a:pt x="203202" y="19050"/>
                  </a:lnTo>
                  <a:lnTo>
                    <a:pt x="177802" y="0"/>
                  </a:lnTo>
                  <a:close/>
                </a:path>
              </a:pathLst>
            </a:custGeom>
            <a:solidFill>
              <a:srgbClr val="D6D6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4672368" y="3391396"/>
            <a:ext cx="203200" cy="58419"/>
            <a:chOff x="4672368" y="3391396"/>
            <a:chExt cx="203200" cy="58419"/>
          </a:xfrm>
        </p:grpSpPr>
        <p:sp>
          <p:nvSpPr>
            <p:cNvPr id="10" name="object 10"/>
            <p:cNvSpPr/>
            <p:nvPr/>
          </p:nvSpPr>
          <p:spPr>
            <a:xfrm>
              <a:off x="4761269" y="3407892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>
                  <a:moveTo>
                    <a:pt x="0" y="0"/>
                  </a:moveTo>
                  <a:lnTo>
                    <a:pt x="38100" y="0"/>
                  </a:lnTo>
                </a:path>
              </a:pathLst>
            </a:custGeom>
            <a:ln w="7591">
              <a:solidFill>
                <a:srgbClr val="ADAD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672368" y="3401542"/>
              <a:ext cx="203200" cy="38100"/>
            </a:xfrm>
            <a:custGeom>
              <a:avLst/>
              <a:gdLst/>
              <a:ahLst/>
              <a:cxnLst/>
              <a:rect l="l" t="t" r="r" b="b"/>
              <a:pathLst>
                <a:path w="203200" h="38100">
                  <a:moveTo>
                    <a:pt x="25400" y="0"/>
                  </a:moveTo>
                  <a:lnTo>
                    <a:pt x="0" y="19050"/>
                  </a:lnTo>
                  <a:lnTo>
                    <a:pt x="25400" y="38100"/>
                  </a:lnTo>
                  <a:lnTo>
                    <a:pt x="25400" y="0"/>
                  </a:lnTo>
                  <a:close/>
                </a:path>
                <a:path w="203200" h="38100">
                  <a:moveTo>
                    <a:pt x="177802" y="0"/>
                  </a:moveTo>
                  <a:lnTo>
                    <a:pt x="177802" y="38100"/>
                  </a:lnTo>
                  <a:lnTo>
                    <a:pt x="203202" y="19050"/>
                  </a:lnTo>
                  <a:lnTo>
                    <a:pt x="177802" y="0"/>
                  </a:lnTo>
                  <a:close/>
                </a:path>
              </a:pathLst>
            </a:custGeom>
            <a:solidFill>
              <a:srgbClr val="D6D6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776223" y="3395191"/>
              <a:ext cx="23495" cy="50800"/>
            </a:xfrm>
            <a:custGeom>
              <a:avLst/>
              <a:gdLst/>
              <a:ahLst/>
              <a:cxnLst/>
              <a:rect l="l" t="t" r="r" b="b"/>
              <a:pathLst>
                <a:path w="23495" h="50800">
                  <a:moveTo>
                    <a:pt x="0" y="0"/>
                  </a:moveTo>
                  <a:lnTo>
                    <a:pt x="10446" y="0"/>
                  </a:lnTo>
                </a:path>
                <a:path w="23495" h="50800">
                  <a:moveTo>
                    <a:pt x="0" y="25400"/>
                  </a:moveTo>
                  <a:lnTo>
                    <a:pt x="23146" y="25400"/>
                  </a:lnTo>
                </a:path>
                <a:path w="23495" h="50800">
                  <a:moveTo>
                    <a:pt x="0" y="38100"/>
                  </a:moveTo>
                  <a:lnTo>
                    <a:pt x="10446" y="38100"/>
                  </a:lnTo>
                </a:path>
                <a:path w="23495" h="50800">
                  <a:moveTo>
                    <a:pt x="0" y="50800"/>
                  </a:moveTo>
                  <a:lnTo>
                    <a:pt x="23146" y="50800"/>
                  </a:lnTo>
                </a:path>
              </a:pathLst>
            </a:custGeom>
            <a:ln w="7591">
              <a:solidFill>
                <a:srgbClr val="D6D6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4947031" y="3391396"/>
            <a:ext cx="203200" cy="58419"/>
            <a:chOff x="4947031" y="3391396"/>
            <a:chExt cx="203200" cy="58419"/>
          </a:xfrm>
        </p:grpSpPr>
        <p:sp>
          <p:nvSpPr>
            <p:cNvPr id="14" name="object 14"/>
            <p:cNvSpPr/>
            <p:nvPr/>
          </p:nvSpPr>
          <p:spPr>
            <a:xfrm>
              <a:off x="5023232" y="3395191"/>
              <a:ext cx="50800" cy="25400"/>
            </a:xfrm>
            <a:custGeom>
              <a:avLst/>
              <a:gdLst/>
              <a:ahLst/>
              <a:cxnLst/>
              <a:rect l="l" t="t" r="r" b="b"/>
              <a:pathLst>
                <a:path w="50800" h="25400">
                  <a:moveTo>
                    <a:pt x="0" y="0"/>
                  </a:moveTo>
                  <a:lnTo>
                    <a:pt x="38100" y="0"/>
                  </a:lnTo>
                </a:path>
                <a:path w="50800" h="25400">
                  <a:moveTo>
                    <a:pt x="12700" y="12700"/>
                  </a:moveTo>
                  <a:lnTo>
                    <a:pt x="50800" y="12700"/>
                  </a:lnTo>
                </a:path>
                <a:path w="50800" h="25400">
                  <a:moveTo>
                    <a:pt x="12700" y="25400"/>
                  </a:moveTo>
                  <a:lnTo>
                    <a:pt x="50800" y="25400"/>
                  </a:lnTo>
                </a:path>
              </a:pathLst>
            </a:custGeom>
            <a:ln w="7591">
              <a:solidFill>
                <a:srgbClr val="ADAD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947031" y="3401542"/>
              <a:ext cx="203200" cy="38100"/>
            </a:xfrm>
            <a:custGeom>
              <a:avLst/>
              <a:gdLst/>
              <a:ahLst/>
              <a:cxnLst/>
              <a:rect l="l" t="t" r="r" b="b"/>
              <a:pathLst>
                <a:path w="203200" h="38100">
                  <a:moveTo>
                    <a:pt x="25400" y="0"/>
                  </a:moveTo>
                  <a:lnTo>
                    <a:pt x="0" y="19050"/>
                  </a:lnTo>
                  <a:lnTo>
                    <a:pt x="25400" y="38100"/>
                  </a:lnTo>
                  <a:lnTo>
                    <a:pt x="25400" y="0"/>
                  </a:lnTo>
                  <a:close/>
                </a:path>
                <a:path w="203200" h="38100">
                  <a:moveTo>
                    <a:pt x="177802" y="0"/>
                  </a:moveTo>
                  <a:lnTo>
                    <a:pt x="177802" y="38100"/>
                  </a:lnTo>
                  <a:lnTo>
                    <a:pt x="203202" y="19050"/>
                  </a:lnTo>
                  <a:lnTo>
                    <a:pt x="177802" y="0"/>
                  </a:lnTo>
                  <a:close/>
                </a:path>
              </a:pathLst>
            </a:custGeom>
            <a:solidFill>
              <a:srgbClr val="D6D6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023232" y="3433292"/>
              <a:ext cx="50800" cy="12700"/>
            </a:xfrm>
            <a:custGeom>
              <a:avLst/>
              <a:gdLst/>
              <a:ahLst/>
              <a:cxnLst/>
              <a:rect l="l" t="t" r="r" b="b"/>
              <a:pathLst>
                <a:path w="50800" h="12700">
                  <a:moveTo>
                    <a:pt x="0" y="0"/>
                  </a:moveTo>
                  <a:lnTo>
                    <a:pt x="38100" y="0"/>
                  </a:lnTo>
                </a:path>
                <a:path w="50800" h="12700">
                  <a:moveTo>
                    <a:pt x="12700" y="12700"/>
                  </a:moveTo>
                  <a:lnTo>
                    <a:pt x="50800" y="12700"/>
                  </a:lnTo>
                </a:path>
              </a:pathLst>
            </a:custGeom>
            <a:ln w="7591">
              <a:solidFill>
                <a:srgbClr val="D6D6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/>
          <p:nvPr/>
        </p:nvSpPr>
        <p:spPr>
          <a:xfrm>
            <a:off x="5234381" y="3395191"/>
            <a:ext cx="63500" cy="50800"/>
          </a:xfrm>
          <a:custGeom>
            <a:avLst/>
            <a:gdLst/>
            <a:ahLst/>
            <a:cxnLst/>
            <a:rect l="l" t="t" r="r" b="b"/>
            <a:pathLst>
              <a:path w="63500" h="50800">
                <a:moveTo>
                  <a:pt x="12700" y="0"/>
                </a:moveTo>
                <a:lnTo>
                  <a:pt x="50800" y="0"/>
                </a:lnTo>
              </a:path>
              <a:path w="63500" h="50800">
                <a:moveTo>
                  <a:pt x="25400" y="12700"/>
                </a:moveTo>
                <a:lnTo>
                  <a:pt x="63500" y="12700"/>
                </a:lnTo>
              </a:path>
              <a:path w="63500" h="50800">
                <a:moveTo>
                  <a:pt x="25400" y="25400"/>
                </a:moveTo>
                <a:lnTo>
                  <a:pt x="63500" y="25400"/>
                </a:lnTo>
              </a:path>
              <a:path w="63500" h="50800">
                <a:moveTo>
                  <a:pt x="0" y="38100"/>
                </a:moveTo>
                <a:lnTo>
                  <a:pt x="50800" y="38100"/>
                </a:lnTo>
              </a:path>
              <a:path w="63500" h="50800">
                <a:moveTo>
                  <a:pt x="25400" y="50800"/>
                </a:moveTo>
                <a:lnTo>
                  <a:pt x="63500" y="5080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8" name="object 18"/>
          <p:cNvGrpSpPr/>
          <p:nvPr/>
        </p:nvGrpSpPr>
        <p:grpSpPr>
          <a:xfrm>
            <a:off x="5320751" y="3388841"/>
            <a:ext cx="78740" cy="63500"/>
            <a:chOff x="5320751" y="3388841"/>
            <a:chExt cx="78740" cy="63500"/>
          </a:xfrm>
        </p:grpSpPr>
        <p:sp>
          <p:nvSpPr>
            <p:cNvPr id="19" name="object 19"/>
            <p:cNvSpPr/>
            <p:nvPr/>
          </p:nvSpPr>
          <p:spPr>
            <a:xfrm>
              <a:off x="5348683" y="3407891"/>
              <a:ext cx="50800" cy="25400"/>
            </a:xfrm>
            <a:custGeom>
              <a:avLst/>
              <a:gdLst/>
              <a:ahLst/>
              <a:cxnLst/>
              <a:rect l="l" t="t" r="r" b="b"/>
              <a:pathLst>
                <a:path w="50800" h="25400">
                  <a:moveTo>
                    <a:pt x="0" y="0"/>
                  </a:moveTo>
                  <a:lnTo>
                    <a:pt x="38100" y="0"/>
                  </a:lnTo>
                </a:path>
                <a:path w="50800" h="25400">
                  <a:moveTo>
                    <a:pt x="12699" y="12700"/>
                  </a:moveTo>
                  <a:lnTo>
                    <a:pt x="50800" y="12700"/>
                  </a:lnTo>
                </a:path>
                <a:path w="50800" h="25400">
                  <a:moveTo>
                    <a:pt x="12699" y="25400"/>
                  </a:moveTo>
                  <a:lnTo>
                    <a:pt x="50800" y="25400"/>
                  </a:lnTo>
                </a:path>
              </a:pathLst>
            </a:custGeom>
            <a:ln w="7591">
              <a:solidFill>
                <a:srgbClr val="ADAD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323282" y="3388841"/>
              <a:ext cx="0" cy="63500"/>
            </a:xfrm>
            <a:custGeom>
              <a:avLst/>
              <a:gdLst/>
              <a:ahLst/>
              <a:cxnLst/>
              <a:rect l="l" t="t" r="r" b="b"/>
              <a:pathLst>
                <a:path h="63500">
                  <a:moveTo>
                    <a:pt x="0" y="63500"/>
                  </a:moveTo>
                  <a:lnTo>
                    <a:pt x="0" y="0"/>
                  </a:lnTo>
                </a:path>
              </a:pathLst>
            </a:custGeom>
            <a:ln w="5060">
              <a:solidFill>
                <a:srgbClr val="D6D6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937750" y="583955"/>
            <a:ext cx="4779645" cy="2879725"/>
            <a:chOff x="937750" y="583955"/>
            <a:chExt cx="4779645" cy="2879725"/>
          </a:xfrm>
        </p:grpSpPr>
        <p:sp>
          <p:nvSpPr>
            <p:cNvPr id="22" name="object 22"/>
            <p:cNvSpPr/>
            <p:nvPr/>
          </p:nvSpPr>
          <p:spPr>
            <a:xfrm>
              <a:off x="5603025" y="3425672"/>
              <a:ext cx="20320" cy="20320"/>
            </a:xfrm>
            <a:custGeom>
              <a:avLst/>
              <a:gdLst/>
              <a:ahLst/>
              <a:cxnLst/>
              <a:rect l="l" t="t" r="r" b="b"/>
              <a:pathLst>
                <a:path w="20320" h="20320">
                  <a:moveTo>
                    <a:pt x="0" y="0"/>
                  </a:moveTo>
                  <a:lnTo>
                    <a:pt x="20320" y="20320"/>
                  </a:lnTo>
                </a:path>
              </a:pathLst>
            </a:custGeom>
            <a:ln w="7591">
              <a:solidFill>
                <a:srgbClr val="ADAD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575961" y="3399177"/>
              <a:ext cx="30480" cy="30480"/>
            </a:xfrm>
            <a:custGeom>
              <a:avLst/>
              <a:gdLst/>
              <a:ahLst/>
              <a:cxnLst/>
              <a:rect l="l" t="t" r="r" b="b"/>
              <a:pathLst>
                <a:path w="30479" h="30479">
                  <a:moveTo>
                    <a:pt x="30366" y="15183"/>
                  </a:moveTo>
                  <a:lnTo>
                    <a:pt x="30366" y="6797"/>
                  </a:lnTo>
                  <a:lnTo>
                    <a:pt x="23568" y="0"/>
                  </a:lnTo>
                  <a:lnTo>
                    <a:pt x="15183" y="0"/>
                  </a:lnTo>
                  <a:lnTo>
                    <a:pt x="6797" y="0"/>
                  </a:lnTo>
                  <a:lnTo>
                    <a:pt x="0" y="6797"/>
                  </a:lnTo>
                  <a:lnTo>
                    <a:pt x="0" y="15183"/>
                  </a:lnTo>
                  <a:lnTo>
                    <a:pt x="0" y="23568"/>
                  </a:lnTo>
                  <a:lnTo>
                    <a:pt x="6797" y="30366"/>
                  </a:lnTo>
                  <a:lnTo>
                    <a:pt x="15183" y="30366"/>
                  </a:lnTo>
                  <a:lnTo>
                    <a:pt x="23568" y="30366"/>
                  </a:lnTo>
                  <a:lnTo>
                    <a:pt x="30366" y="23568"/>
                  </a:lnTo>
                  <a:lnTo>
                    <a:pt x="30366" y="15183"/>
                  </a:lnTo>
                  <a:close/>
                </a:path>
              </a:pathLst>
            </a:custGeom>
            <a:ln w="5060">
              <a:solidFill>
                <a:srgbClr val="ADAD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481103" y="3395191"/>
              <a:ext cx="233679" cy="50800"/>
            </a:xfrm>
            <a:custGeom>
              <a:avLst/>
              <a:gdLst/>
              <a:ahLst/>
              <a:cxnLst/>
              <a:rect l="l" t="t" r="r" b="b"/>
              <a:pathLst>
                <a:path w="233679" h="50800">
                  <a:moveTo>
                    <a:pt x="40640" y="50800"/>
                  </a:moveTo>
                  <a:lnTo>
                    <a:pt x="50400" y="48796"/>
                  </a:lnTo>
                  <a:lnTo>
                    <a:pt x="58488" y="43339"/>
                  </a:lnTo>
                  <a:lnTo>
                    <a:pt x="64002" y="35262"/>
                  </a:lnTo>
                  <a:lnTo>
                    <a:pt x="66040" y="25400"/>
                  </a:lnTo>
                  <a:lnTo>
                    <a:pt x="64036" y="15537"/>
                  </a:lnTo>
                  <a:lnTo>
                    <a:pt x="58579" y="7461"/>
                  </a:lnTo>
                  <a:lnTo>
                    <a:pt x="50502" y="2004"/>
                  </a:lnTo>
                  <a:lnTo>
                    <a:pt x="40640" y="0"/>
                  </a:lnTo>
                  <a:lnTo>
                    <a:pt x="30778" y="2004"/>
                  </a:lnTo>
                  <a:lnTo>
                    <a:pt x="22701" y="7461"/>
                  </a:lnTo>
                  <a:lnTo>
                    <a:pt x="17244" y="15537"/>
                  </a:lnTo>
                  <a:lnTo>
                    <a:pt x="15240" y="25400"/>
                  </a:lnTo>
                </a:path>
                <a:path w="233679" h="50800">
                  <a:moveTo>
                    <a:pt x="30480" y="17780"/>
                  </a:moveTo>
                  <a:lnTo>
                    <a:pt x="15240" y="30480"/>
                  </a:lnTo>
                  <a:lnTo>
                    <a:pt x="0" y="17780"/>
                  </a:lnTo>
                </a:path>
                <a:path w="233679" h="50800">
                  <a:moveTo>
                    <a:pt x="193042" y="50800"/>
                  </a:moveTo>
                  <a:lnTo>
                    <a:pt x="183179" y="48796"/>
                  </a:lnTo>
                  <a:lnTo>
                    <a:pt x="175103" y="43339"/>
                  </a:lnTo>
                  <a:lnTo>
                    <a:pt x="169646" y="35262"/>
                  </a:lnTo>
                  <a:lnTo>
                    <a:pt x="167642" y="25400"/>
                  </a:lnTo>
                  <a:lnTo>
                    <a:pt x="169646" y="15537"/>
                  </a:lnTo>
                  <a:lnTo>
                    <a:pt x="175103" y="7461"/>
                  </a:lnTo>
                  <a:lnTo>
                    <a:pt x="183179" y="2004"/>
                  </a:lnTo>
                  <a:lnTo>
                    <a:pt x="193042" y="0"/>
                  </a:lnTo>
                  <a:lnTo>
                    <a:pt x="202904" y="2004"/>
                  </a:lnTo>
                  <a:lnTo>
                    <a:pt x="210981" y="7461"/>
                  </a:lnTo>
                  <a:lnTo>
                    <a:pt x="216438" y="15537"/>
                  </a:lnTo>
                  <a:lnTo>
                    <a:pt x="218442" y="25400"/>
                  </a:lnTo>
                </a:path>
                <a:path w="233679" h="50800">
                  <a:moveTo>
                    <a:pt x="233682" y="17780"/>
                  </a:moveTo>
                  <a:lnTo>
                    <a:pt x="218442" y="30480"/>
                  </a:lnTo>
                  <a:lnTo>
                    <a:pt x="203202" y="17780"/>
                  </a:lnTo>
                </a:path>
              </a:pathLst>
            </a:custGeom>
            <a:ln w="5060">
              <a:solidFill>
                <a:srgbClr val="ADAD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938047" y="584251"/>
              <a:ext cx="3838575" cy="2879090"/>
            </a:xfrm>
            <a:custGeom>
              <a:avLst/>
              <a:gdLst/>
              <a:ahLst/>
              <a:cxnLst/>
              <a:rect l="l" t="t" r="r" b="b"/>
              <a:pathLst>
                <a:path w="3838575" h="2879090">
                  <a:moveTo>
                    <a:pt x="3838175" y="0"/>
                  </a:moveTo>
                  <a:lnTo>
                    <a:pt x="0" y="0"/>
                  </a:lnTo>
                  <a:lnTo>
                    <a:pt x="0" y="2878631"/>
                  </a:lnTo>
                  <a:lnTo>
                    <a:pt x="3838175" y="2878631"/>
                  </a:lnTo>
                  <a:lnTo>
                    <a:pt x="38381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940925" y="587130"/>
              <a:ext cx="3832860" cy="2873375"/>
            </a:xfrm>
            <a:custGeom>
              <a:avLst/>
              <a:gdLst/>
              <a:ahLst/>
              <a:cxnLst/>
              <a:rect l="l" t="t" r="r" b="b"/>
              <a:pathLst>
                <a:path w="3832860" h="2873375">
                  <a:moveTo>
                    <a:pt x="0" y="2872874"/>
                  </a:moveTo>
                  <a:lnTo>
                    <a:pt x="3832418" y="2872874"/>
                  </a:lnTo>
                  <a:lnTo>
                    <a:pt x="3832418" y="0"/>
                  </a:lnTo>
                  <a:lnTo>
                    <a:pt x="0" y="0"/>
                  </a:lnTo>
                  <a:lnTo>
                    <a:pt x="0" y="2872874"/>
                  </a:lnTo>
                  <a:close/>
                </a:path>
              </a:pathLst>
            </a:custGeom>
            <a:ln w="575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01377" y="647581"/>
              <a:ext cx="3711515" cy="2751971"/>
            </a:xfrm>
            <a:prstGeom prst="rect">
              <a:avLst/>
            </a:prstGeom>
          </p:spPr>
        </p:pic>
      </p:grpSp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xfrm>
            <a:off x="95300" y="74546"/>
            <a:ext cx="4892040" cy="471805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 marR="5080">
              <a:lnSpc>
                <a:spcPct val="106700"/>
              </a:lnSpc>
              <a:spcBef>
                <a:spcPts val="20"/>
              </a:spcBef>
            </a:pPr>
            <a:r>
              <a:rPr spc="-30" dirty="0"/>
              <a:t>Impact</a:t>
            </a:r>
            <a:r>
              <a:rPr spc="-70" dirty="0"/>
              <a:t> </a:t>
            </a:r>
            <a:r>
              <a:rPr dirty="0"/>
              <a:t>of</a:t>
            </a:r>
            <a:r>
              <a:rPr spc="5" dirty="0"/>
              <a:t> </a:t>
            </a:r>
            <a:r>
              <a:rPr spc="-65" dirty="0"/>
              <a:t>lockdown</a:t>
            </a:r>
            <a:r>
              <a:rPr spc="5" dirty="0"/>
              <a:t> </a:t>
            </a:r>
            <a:r>
              <a:rPr spc="-20" dirty="0"/>
              <a:t>on</a:t>
            </a:r>
            <a:r>
              <a:rPr spc="5" dirty="0"/>
              <a:t> </a:t>
            </a:r>
            <a:r>
              <a:rPr spc="-140" dirty="0"/>
              <a:t>ACSC</a:t>
            </a:r>
            <a:r>
              <a:rPr spc="40" dirty="0"/>
              <a:t> </a:t>
            </a:r>
            <a:r>
              <a:rPr spc="-50" dirty="0"/>
              <a:t>related</a:t>
            </a:r>
            <a:r>
              <a:rPr spc="5" dirty="0"/>
              <a:t> </a:t>
            </a:r>
            <a:r>
              <a:rPr spc="-90" dirty="0"/>
              <a:t>specialized</a:t>
            </a:r>
            <a:r>
              <a:rPr spc="5" dirty="0"/>
              <a:t> </a:t>
            </a:r>
            <a:r>
              <a:rPr spc="-95" dirty="0"/>
              <a:t>care</a:t>
            </a:r>
            <a:r>
              <a:rPr spc="5" dirty="0"/>
              <a:t> </a:t>
            </a:r>
            <a:r>
              <a:rPr spc="-135" dirty="0"/>
              <a:t>use</a:t>
            </a:r>
            <a:r>
              <a:rPr spc="40" dirty="0"/>
              <a:t> </a:t>
            </a:r>
            <a:r>
              <a:rPr spc="-65" dirty="0"/>
              <a:t>and</a:t>
            </a:r>
            <a:r>
              <a:rPr spc="5" dirty="0"/>
              <a:t> </a:t>
            </a:r>
            <a:r>
              <a:rPr spc="-20" dirty="0"/>
              <a:t>drug </a:t>
            </a:r>
            <a:r>
              <a:rPr spc="-10" dirty="0"/>
              <a:t>consumption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1213255" y="983795"/>
            <a:ext cx="171450" cy="7308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53975">
              <a:lnSpc>
                <a:spcPct val="100000"/>
              </a:lnSpc>
              <a:spcBef>
                <a:spcPts val="90"/>
              </a:spcBef>
            </a:pPr>
            <a:r>
              <a:rPr sz="600" spc="-25" dirty="0">
                <a:latin typeface="Arial MT"/>
                <a:cs typeface="Arial MT"/>
              </a:rPr>
              <a:t>.01</a:t>
            </a:r>
            <a:endParaRPr sz="6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490"/>
              </a:spcBef>
            </a:pPr>
            <a:r>
              <a:rPr sz="600" spc="-20" dirty="0">
                <a:latin typeface="Arial MT"/>
                <a:cs typeface="Arial MT"/>
              </a:rPr>
              <a:t>.008</a:t>
            </a:r>
            <a:endParaRPr sz="6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490"/>
              </a:spcBef>
            </a:pPr>
            <a:r>
              <a:rPr sz="600" spc="-20" dirty="0">
                <a:latin typeface="Arial MT"/>
                <a:cs typeface="Arial MT"/>
              </a:rPr>
              <a:t>.006</a:t>
            </a:r>
            <a:endParaRPr sz="6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sz="600" spc="-20" dirty="0">
                <a:latin typeface="Arial MT"/>
                <a:cs typeface="Arial MT"/>
              </a:rPr>
              <a:t>.004</a:t>
            </a:r>
            <a:endParaRPr sz="6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490"/>
              </a:spcBef>
            </a:pPr>
            <a:r>
              <a:rPr sz="600" spc="-20" dirty="0">
                <a:latin typeface="Arial MT"/>
                <a:cs typeface="Arial MT"/>
              </a:rPr>
              <a:t>.002</a:t>
            </a:r>
            <a:endParaRPr sz="600">
              <a:latin typeface="Arial MT"/>
              <a:cs typeface="Arial MT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213255" y="829908"/>
            <a:ext cx="171450" cy="1155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600" spc="-20" dirty="0">
                <a:latin typeface="Arial MT"/>
                <a:cs typeface="Arial MT"/>
              </a:rPr>
              <a:t>.012</a:t>
            </a:r>
            <a:endParaRPr sz="600">
              <a:latin typeface="Arial MT"/>
              <a:cs typeface="Arial MT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063786" y="1132779"/>
            <a:ext cx="109220" cy="267335"/>
          </a:xfrm>
          <a:prstGeom prst="rect">
            <a:avLst/>
          </a:prstGeom>
        </p:spPr>
        <p:txBody>
          <a:bodyPr vert="vert270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600" spc="-10" dirty="0">
                <a:latin typeface="Arial MT"/>
                <a:cs typeface="Arial MT"/>
              </a:rPr>
              <a:t>P(Visit)</a:t>
            </a:r>
            <a:endParaRPr sz="600">
              <a:latin typeface="Arial MT"/>
              <a:cs typeface="Arial MT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409857" y="1702854"/>
            <a:ext cx="1379220" cy="235585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4"/>
              </a:spcBef>
              <a:tabLst>
                <a:tab pos="224154" algn="l"/>
                <a:tab pos="435609" algn="l"/>
                <a:tab pos="647065" algn="l"/>
                <a:tab pos="859155" algn="l"/>
                <a:tab pos="1070610" algn="l"/>
                <a:tab pos="1282065" algn="l"/>
              </a:tabLst>
            </a:pPr>
            <a:r>
              <a:rPr sz="600" spc="-25" dirty="0">
                <a:latin typeface="Arial MT"/>
                <a:cs typeface="Arial MT"/>
              </a:rPr>
              <a:t>64</a:t>
            </a:r>
            <a:r>
              <a:rPr sz="600" dirty="0">
                <a:latin typeface="Arial MT"/>
                <a:cs typeface="Arial MT"/>
              </a:rPr>
              <a:t>	</a:t>
            </a:r>
            <a:r>
              <a:rPr sz="600" spc="-25" dirty="0">
                <a:latin typeface="Arial MT"/>
                <a:cs typeface="Arial MT"/>
              </a:rPr>
              <a:t>66</a:t>
            </a:r>
            <a:r>
              <a:rPr sz="600" dirty="0">
                <a:latin typeface="Arial MT"/>
                <a:cs typeface="Arial MT"/>
              </a:rPr>
              <a:t>	</a:t>
            </a:r>
            <a:r>
              <a:rPr sz="600" spc="-25" dirty="0">
                <a:latin typeface="Arial MT"/>
                <a:cs typeface="Arial MT"/>
              </a:rPr>
              <a:t>68</a:t>
            </a:r>
            <a:r>
              <a:rPr sz="600" dirty="0">
                <a:latin typeface="Arial MT"/>
                <a:cs typeface="Arial MT"/>
              </a:rPr>
              <a:t>	</a:t>
            </a:r>
            <a:r>
              <a:rPr sz="600" spc="-25" dirty="0">
                <a:latin typeface="Arial MT"/>
                <a:cs typeface="Arial MT"/>
              </a:rPr>
              <a:t>70</a:t>
            </a:r>
            <a:r>
              <a:rPr sz="600" dirty="0">
                <a:latin typeface="Arial MT"/>
                <a:cs typeface="Arial MT"/>
              </a:rPr>
              <a:t>	</a:t>
            </a:r>
            <a:r>
              <a:rPr sz="600" spc="-25" dirty="0">
                <a:latin typeface="Arial MT"/>
                <a:cs typeface="Arial MT"/>
              </a:rPr>
              <a:t>72</a:t>
            </a:r>
            <a:r>
              <a:rPr sz="600" dirty="0">
                <a:latin typeface="Arial MT"/>
                <a:cs typeface="Arial MT"/>
              </a:rPr>
              <a:t>	</a:t>
            </a:r>
            <a:r>
              <a:rPr sz="600" spc="-25" dirty="0">
                <a:latin typeface="Arial MT"/>
                <a:cs typeface="Arial MT"/>
              </a:rPr>
              <a:t>74</a:t>
            </a:r>
            <a:r>
              <a:rPr sz="600" dirty="0">
                <a:latin typeface="Arial MT"/>
                <a:cs typeface="Arial MT"/>
              </a:rPr>
              <a:t>	</a:t>
            </a:r>
            <a:r>
              <a:rPr sz="600" spc="-25" dirty="0">
                <a:latin typeface="Arial MT"/>
                <a:cs typeface="Arial MT"/>
              </a:rPr>
              <a:t>76</a:t>
            </a:r>
            <a:endParaRPr sz="600">
              <a:latin typeface="Arial MT"/>
              <a:cs typeface="Arial MT"/>
            </a:endParaRPr>
          </a:p>
          <a:p>
            <a:pPr marL="164465">
              <a:lnSpc>
                <a:spcPct val="100000"/>
              </a:lnSpc>
              <a:spcBef>
                <a:spcPts val="110"/>
              </a:spcBef>
            </a:pPr>
            <a:r>
              <a:rPr sz="600" spc="-10" dirty="0">
                <a:latin typeface="Arial MT"/>
                <a:cs typeface="Arial MT"/>
              </a:rPr>
              <a:t>Age</a:t>
            </a:r>
            <a:r>
              <a:rPr sz="600" spc="-25" dirty="0">
                <a:latin typeface="Arial MT"/>
                <a:cs typeface="Arial MT"/>
              </a:rPr>
              <a:t> </a:t>
            </a:r>
            <a:r>
              <a:rPr sz="600" dirty="0">
                <a:latin typeface="Arial MT"/>
                <a:cs typeface="Arial MT"/>
              </a:rPr>
              <a:t>at</a:t>
            </a:r>
            <a:r>
              <a:rPr sz="600" spc="-25" dirty="0">
                <a:latin typeface="Arial MT"/>
                <a:cs typeface="Arial MT"/>
              </a:rPr>
              <a:t> </a:t>
            </a:r>
            <a:r>
              <a:rPr sz="600" dirty="0">
                <a:latin typeface="Arial MT"/>
                <a:cs typeface="Arial MT"/>
              </a:rPr>
              <a:t>the</a:t>
            </a:r>
            <a:r>
              <a:rPr sz="600" spc="-20" dirty="0">
                <a:latin typeface="Arial MT"/>
                <a:cs typeface="Arial MT"/>
              </a:rPr>
              <a:t> </a:t>
            </a:r>
            <a:r>
              <a:rPr sz="600" spc="-10" dirty="0">
                <a:latin typeface="Arial MT"/>
                <a:cs typeface="Arial MT"/>
              </a:rPr>
              <a:t>start</a:t>
            </a:r>
            <a:r>
              <a:rPr sz="600" spc="-25" dirty="0">
                <a:latin typeface="Arial MT"/>
                <a:cs typeface="Arial MT"/>
              </a:rPr>
              <a:t> </a:t>
            </a:r>
            <a:r>
              <a:rPr sz="600" dirty="0">
                <a:latin typeface="Arial MT"/>
                <a:cs typeface="Arial MT"/>
              </a:rPr>
              <a:t>of</a:t>
            </a:r>
            <a:r>
              <a:rPr sz="600" spc="-20" dirty="0">
                <a:latin typeface="Arial MT"/>
                <a:cs typeface="Arial MT"/>
              </a:rPr>
              <a:t> </a:t>
            </a:r>
            <a:r>
              <a:rPr sz="600" dirty="0">
                <a:latin typeface="Arial MT"/>
                <a:cs typeface="Arial MT"/>
              </a:rPr>
              <a:t>the</a:t>
            </a:r>
            <a:r>
              <a:rPr sz="600" spc="-25" dirty="0">
                <a:latin typeface="Arial MT"/>
                <a:cs typeface="Arial MT"/>
              </a:rPr>
              <a:t> </a:t>
            </a:r>
            <a:r>
              <a:rPr sz="600" spc="-10" dirty="0">
                <a:latin typeface="Arial MT"/>
                <a:cs typeface="Arial MT"/>
              </a:rPr>
              <a:t>lockdown</a:t>
            </a:r>
            <a:endParaRPr sz="600">
              <a:latin typeface="Arial MT"/>
              <a:cs typeface="Arial MT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477997" y="700730"/>
            <a:ext cx="1242695" cy="1162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spc="-10" dirty="0">
                <a:latin typeface="Arial MT"/>
                <a:cs typeface="Arial MT"/>
              </a:rPr>
              <a:t>Emergency</a:t>
            </a:r>
            <a:r>
              <a:rPr sz="600" spc="5" dirty="0">
                <a:latin typeface="Arial MT"/>
                <a:cs typeface="Arial MT"/>
              </a:rPr>
              <a:t> </a:t>
            </a:r>
            <a:r>
              <a:rPr sz="600" spc="-10" dirty="0">
                <a:latin typeface="Arial MT"/>
                <a:cs typeface="Arial MT"/>
              </a:rPr>
              <a:t>department</a:t>
            </a:r>
            <a:r>
              <a:rPr sz="600" spc="5" dirty="0">
                <a:latin typeface="Arial MT"/>
                <a:cs typeface="Arial MT"/>
              </a:rPr>
              <a:t> </a:t>
            </a:r>
            <a:r>
              <a:rPr sz="600" spc="-10" dirty="0">
                <a:latin typeface="Arial MT"/>
                <a:cs typeface="Arial MT"/>
              </a:rPr>
              <a:t>visit</a:t>
            </a:r>
            <a:r>
              <a:rPr sz="600" spc="5" dirty="0">
                <a:latin typeface="Arial MT"/>
                <a:cs typeface="Arial MT"/>
              </a:rPr>
              <a:t> </a:t>
            </a:r>
            <a:r>
              <a:rPr sz="600" spc="-10" dirty="0">
                <a:latin typeface="Arial MT"/>
                <a:cs typeface="Arial MT"/>
              </a:rPr>
              <a:t>(ACSC)</a:t>
            </a:r>
            <a:endParaRPr sz="600">
              <a:latin typeface="Arial MT"/>
              <a:cs typeface="Arial MT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173139" y="1599223"/>
            <a:ext cx="67310" cy="1155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600" spc="-50" dirty="0">
                <a:latin typeface="Arial MT"/>
                <a:cs typeface="Arial MT"/>
              </a:rPr>
              <a:t>0</a:t>
            </a:r>
            <a:endParaRPr sz="600">
              <a:latin typeface="Arial MT"/>
              <a:cs typeface="Arial MT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069013" y="1336428"/>
            <a:ext cx="171450" cy="1155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600" spc="-20" dirty="0">
                <a:latin typeface="Arial MT"/>
                <a:cs typeface="Arial MT"/>
              </a:rPr>
              <a:t>.005</a:t>
            </a:r>
            <a:endParaRPr sz="600">
              <a:latin typeface="Arial MT"/>
              <a:cs typeface="Arial MT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110693" y="1073513"/>
            <a:ext cx="130175" cy="1155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600" spc="-25" dirty="0">
                <a:latin typeface="Arial MT"/>
                <a:cs typeface="Arial MT"/>
              </a:rPr>
              <a:t>.01</a:t>
            </a:r>
            <a:endParaRPr sz="600">
              <a:latin typeface="Arial MT"/>
              <a:cs typeface="Arial MT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069013" y="810718"/>
            <a:ext cx="171450" cy="1155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600" spc="-20" dirty="0">
                <a:latin typeface="Arial MT"/>
                <a:cs typeface="Arial MT"/>
              </a:rPr>
              <a:t>.015</a:t>
            </a:r>
            <a:endParaRPr sz="600">
              <a:latin typeface="Arial MT"/>
              <a:cs typeface="Arial MT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919544" y="1132779"/>
            <a:ext cx="109220" cy="267335"/>
          </a:xfrm>
          <a:prstGeom prst="rect">
            <a:avLst/>
          </a:prstGeom>
        </p:spPr>
        <p:txBody>
          <a:bodyPr vert="vert270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600" spc="-10" dirty="0">
                <a:latin typeface="Arial MT"/>
                <a:cs typeface="Arial MT"/>
              </a:rPr>
              <a:t>P(Visit)</a:t>
            </a:r>
            <a:endParaRPr sz="600">
              <a:latin typeface="Arial MT"/>
              <a:cs typeface="Arial MT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265615" y="1702854"/>
            <a:ext cx="1379220" cy="235585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4"/>
              </a:spcBef>
              <a:tabLst>
                <a:tab pos="224154" algn="l"/>
                <a:tab pos="435609" algn="l"/>
                <a:tab pos="647065" algn="l"/>
                <a:tab pos="859155" algn="l"/>
                <a:tab pos="1070610" algn="l"/>
                <a:tab pos="1282065" algn="l"/>
              </a:tabLst>
            </a:pPr>
            <a:r>
              <a:rPr sz="600" spc="-25" dirty="0">
                <a:latin typeface="Arial MT"/>
                <a:cs typeface="Arial MT"/>
              </a:rPr>
              <a:t>64</a:t>
            </a:r>
            <a:r>
              <a:rPr sz="600" dirty="0">
                <a:latin typeface="Arial MT"/>
                <a:cs typeface="Arial MT"/>
              </a:rPr>
              <a:t>	</a:t>
            </a:r>
            <a:r>
              <a:rPr sz="600" spc="-25" dirty="0">
                <a:latin typeface="Arial MT"/>
                <a:cs typeface="Arial MT"/>
              </a:rPr>
              <a:t>66</a:t>
            </a:r>
            <a:r>
              <a:rPr sz="600" dirty="0">
                <a:latin typeface="Arial MT"/>
                <a:cs typeface="Arial MT"/>
              </a:rPr>
              <a:t>	</a:t>
            </a:r>
            <a:r>
              <a:rPr sz="600" spc="-25" dirty="0">
                <a:latin typeface="Arial MT"/>
                <a:cs typeface="Arial MT"/>
              </a:rPr>
              <a:t>68</a:t>
            </a:r>
            <a:r>
              <a:rPr sz="600" dirty="0">
                <a:latin typeface="Arial MT"/>
                <a:cs typeface="Arial MT"/>
              </a:rPr>
              <a:t>	</a:t>
            </a:r>
            <a:r>
              <a:rPr sz="600" spc="-25" dirty="0">
                <a:latin typeface="Arial MT"/>
                <a:cs typeface="Arial MT"/>
              </a:rPr>
              <a:t>70</a:t>
            </a:r>
            <a:r>
              <a:rPr sz="600" dirty="0">
                <a:latin typeface="Arial MT"/>
                <a:cs typeface="Arial MT"/>
              </a:rPr>
              <a:t>	</a:t>
            </a:r>
            <a:r>
              <a:rPr sz="600" spc="-25" dirty="0">
                <a:latin typeface="Arial MT"/>
                <a:cs typeface="Arial MT"/>
              </a:rPr>
              <a:t>72</a:t>
            </a:r>
            <a:r>
              <a:rPr sz="600" dirty="0">
                <a:latin typeface="Arial MT"/>
                <a:cs typeface="Arial MT"/>
              </a:rPr>
              <a:t>	</a:t>
            </a:r>
            <a:r>
              <a:rPr sz="600" spc="-25" dirty="0">
                <a:latin typeface="Arial MT"/>
                <a:cs typeface="Arial MT"/>
              </a:rPr>
              <a:t>74</a:t>
            </a:r>
            <a:r>
              <a:rPr sz="600" dirty="0">
                <a:latin typeface="Arial MT"/>
                <a:cs typeface="Arial MT"/>
              </a:rPr>
              <a:t>	</a:t>
            </a:r>
            <a:r>
              <a:rPr sz="600" spc="-25" dirty="0">
                <a:latin typeface="Arial MT"/>
                <a:cs typeface="Arial MT"/>
              </a:rPr>
              <a:t>76</a:t>
            </a:r>
            <a:endParaRPr sz="600">
              <a:latin typeface="Arial MT"/>
              <a:cs typeface="Arial MT"/>
            </a:endParaRPr>
          </a:p>
          <a:p>
            <a:pPr marL="164465">
              <a:lnSpc>
                <a:spcPct val="100000"/>
              </a:lnSpc>
              <a:spcBef>
                <a:spcPts val="110"/>
              </a:spcBef>
            </a:pPr>
            <a:r>
              <a:rPr sz="600" spc="-10" dirty="0">
                <a:latin typeface="Arial MT"/>
                <a:cs typeface="Arial MT"/>
              </a:rPr>
              <a:t>Age</a:t>
            </a:r>
            <a:r>
              <a:rPr sz="600" spc="-25" dirty="0">
                <a:latin typeface="Arial MT"/>
                <a:cs typeface="Arial MT"/>
              </a:rPr>
              <a:t> </a:t>
            </a:r>
            <a:r>
              <a:rPr sz="600" dirty="0">
                <a:latin typeface="Arial MT"/>
                <a:cs typeface="Arial MT"/>
              </a:rPr>
              <a:t>at</a:t>
            </a:r>
            <a:r>
              <a:rPr sz="600" spc="-25" dirty="0">
                <a:latin typeface="Arial MT"/>
                <a:cs typeface="Arial MT"/>
              </a:rPr>
              <a:t> </a:t>
            </a:r>
            <a:r>
              <a:rPr sz="600" dirty="0">
                <a:latin typeface="Arial MT"/>
                <a:cs typeface="Arial MT"/>
              </a:rPr>
              <a:t>the</a:t>
            </a:r>
            <a:r>
              <a:rPr sz="600" spc="-20" dirty="0">
                <a:latin typeface="Arial MT"/>
                <a:cs typeface="Arial MT"/>
              </a:rPr>
              <a:t> </a:t>
            </a:r>
            <a:r>
              <a:rPr sz="600" spc="-10" dirty="0">
                <a:latin typeface="Arial MT"/>
                <a:cs typeface="Arial MT"/>
              </a:rPr>
              <a:t>start</a:t>
            </a:r>
            <a:r>
              <a:rPr sz="600" spc="-25" dirty="0">
                <a:latin typeface="Arial MT"/>
                <a:cs typeface="Arial MT"/>
              </a:rPr>
              <a:t> </a:t>
            </a:r>
            <a:r>
              <a:rPr sz="600" dirty="0">
                <a:latin typeface="Arial MT"/>
                <a:cs typeface="Arial MT"/>
              </a:rPr>
              <a:t>of</a:t>
            </a:r>
            <a:r>
              <a:rPr sz="600" spc="-20" dirty="0">
                <a:latin typeface="Arial MT"/>
                <a:cs typeface="Arial MT"/>
              </a:rPr>
              <a:t> </a:t>
            </a:r>
            <a:r>
              <a:rPr sz="600" dirty="0">
                <a:latin typeface="Arial MT"/>
                <a:cs typeface="Arial MT"/>
              </a:rPr>
              <a:t>the</a:t>
            </a:r>
            <a:r>
              <a:rPr sz="600" spc="-25" dirty="0">
                <a:latin typeface="Arial MT"/>
                <a:cs typeface="Arial MT"/>
              </a:rPr>
              <a:t> </a:t>
            </a:r>
            <a:r>
              <a:rPr sz="600" spc="-10" dirty="0">
                <a:latin typeface="Arial MT"/>
                <a:cs typeface="Arial MT"/>
              </a:rPr>
              <a:t>lockdown</a:t>
            </a:r>
            <a:endParaRPr sz="600">
              <a:latin typeface="Arial MT"/>
              <a:cs typeface="Arial MT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577223" y="700730"/>
            <a:ext cx="755650" cy="1162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spc="-10" dirty="0">
                <a:latin typeface="Arial MT"/>
                <a:cs typeface="Arial MT"/>
              </a:rPr>
              <a:t>Inpatient </a:t>
            </a:r>
            <a:r>
              <a:rPr sz="600" dirty="0">
                <a:latin typeface="Arial MT"/>
                <a:cs typeface="Arial MT"/>
              </a:rPr>
              <a:t>stay</a:t>
            </a:r>
            <a:r>
              <a:rPr sz="600" spc="-10" dirty="0">
                <a:latin typeface="Arial MT"/>
                <a:cs typeface="Arial MT"/>
              </a:rPr>
              <a:t> (ACSC)</a:t>
            </a:r>
            <a:endParaRPr sz="600">
              <a:latin typeface="Arial MT"/>
              <a:cs typeface="Arial MT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211276" y="2238039"/>
            <a:ext cx="130175" cy="8528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600" spc="-25" dirty="0">
                <a:latin typeface="Arial MT"/>
                <a:cs typeface="Arial MT"/>
              </a:rPr>
              <a:t>.18</a:t>
            </a:r>
            <a:endParaRPr sz="6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440"/>
              </a:spcBef>
            </a:pPr>
            <a:r>
              <a:rPr sz="600" spc="-25" dirty="0">
                <a:latin typeface="Arial MT"/>
                <a:cs typeface="Arial MT"/>
              </a:rPr>
              <a:t>.17</a:t>
            </a:r>
            <a:endParaRPr sz="6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440"/>
              </a:spcBef>
            </a:pPr>
            <a:r>
              <a:rPr sz="600" spc="-25" dirty="0">
                <a:latin typeface="Arial MT"/>
                <a:cs typeface="Arial MT"/>
              </a:rPr>
              <a:t>.16</a:t>
            </a:r>
            <a:endParaRPr sz="6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440"/>
              </a:spcBef>
            </a:pPr>
            <a:r>
              <a:rPr sz="600" spc="-25" dirty="0">
                <a:latin typeface="Arial MT"/>
                <a:cs typeface="Arial MT"/>
              </a:rPr>
              <a:t>.15</a:t>
            </a:r>
            <a:endParaRPr sz="6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445"/>
              </a:spcBef>
            </a:pPr>
            <a:r>
              <a:rPr sz="600" spc="-25" dirty="0">
                <a:latin typeface="Arial MT"/>
                <a:cs typeface="Arial MT"/>
              </a:rPr>
              <a:t>.14</a:t>
            </a:r>
            <a:endParaRPr sz="6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439"/>
              </a:spcBef>
            </a:pPr>
            <a:r>
              <a:rPr sz="600" spc="-25" dirty="0">
                <a:latin typeface="Arial MT"/>
                <a:cs typeface="Arial MT"/>
              </a:rPr>
              <a:t>.13</a:t>
            </a:r>
            <a:endParaRPr sz="600">
              <a:latin typeface="Arial MT"/>
              <a:cs typeface="Arial MT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063786" y="2333861"/>
            <a:ext cx="109220" cy="617220"/>
          </a:xfrm>
          <a:prstGeom prst="rect">
            <a:avLst/>
          </a:prstGeom>
        </p:spPr>
        <p:txBody>
          <a:bodyPr vert="vert270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600" spc="-10" dirty="0">
                <a:latin typeface="Arial MT"/>
                <a:cs typeface="Arial MT"/>
              </a:rPr>
              <a:t>P(Drug</a:t>
            </a:r>
            <a:r>
              <a:rPr sz="600" spc="-30" dirty="0">
                <a:latin typeface="Arial MT"/>
                <a:cs typeface="Arial MT"/>
              </a:rPr>
              <a:t> </a:t>
            </a:r>
            <a:r>
              <a:rPr sz="600" spc="-10" dirty="0">
                <a:latin typeface="Arial MT"/>
                <a:cs typeface="Arial MT"/>
              </a:rPr>
              <a:t>purchase)</a:t>
            </a:r>
            <a:endParaRPr sz="600">
              <a:latin typeface="Arial MT"/>
              <a:cs typeface="Arial MT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366197" y="3078839"/>
            <a:ext cx="1422400" cy="235585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4"/>
              </a:spcBef>
              <a:tabLst>
                <a:tab pos="231140" algn="l"/>
                <a:tab pos="450215" algn="l"/>
                <a:tab pos="669290" algn="l"/>
                <a:tab pos="887730" algn="l"/>
                <a:tab pos="1106805" algn="l"/>
                <a:tab pos="1325880" algn="l"/>
              </a:tabLst>
            </a:pPr>
            <a:r>
              <a:rPr sz="600" spc="-25" dirty="0">
                <a:latin typeface="Arial MT"/>
                <a:cs typeface="Arial MT"/>
              </a:rPr>
              <a:t>64</a:t>
            </a:r>
            <a:r>
              <a:rPr sz="600" dirty="0">
                <a:latin typeface="Arial MT"/>
                <a:cs typeface="Arial MT"/>
              </a:rPr>
              <a:t>	</a:t>
            </a:r>
            <a:r>
              <a:rPr sz="600" spc="-25" dirty="0">
                <a:latin typeface="Arial MT"/>
                <a:cs typeface="Arial MT"/>
              </a:rPr>
              <a:t>66</a:t>
            </a:r>
            <a:r>
              <a:rPr sz="600" dirty="0">
                <a:latin typeface="Arial MT"/>
                <a:cs typeface="Arial MT"/>
              </a:rPr>
              <a:t>	</a:t>
            </a:r>
            <a:r>
              <a:rPr sz="600" spc="-25" dirty="0">
                <a:latin typeface="Arial MT"/>
                <a:cs typeface="Arial MT"/>
              </a:rPr>
              <a:t>68</a:t>
            </a:r>
            <a:r>
              <a:rPr sz="600" dirty="0">
                <a:latin typeface="Arial MT"/>
                <a:cs typeface="Arial MT"/>
              </a:rPr>
              <a:t>	</a:t>
            </a:r>
            <a:r>
              <a:rPr sz="600" spc="-25" dirty="0">
                <a:latin typeface="Arial MT"/>
                <a:cs typeface="Arial MT"/>
              </a:rPr>
              <a:t>70</a:t>
            </a:r>
            <a:r>
              <a:rPr sz="600" dirty="0">
                <a:latin typeface="Arial MT"/>
                <a:cs typeface="Arial MT"/>
              </a:rPr>
              <a:t>	</a:t>
            </a:r>
            <a:r>
              <a:rPr sz="600" spc="-25" dirty="0">
                <a:latin typeface="Arial MT"/>
                <a:cs typeface="Arial MT"/>
              </a:rPr>
              <a:t>72</a:t>
            </a:r>
            <a:r>
              <a:rPr sz="600" dirty="0">
                <a:latin typeface="Arial MT"/>
                <a:cs typeface="Arial MT"/>
              </a:rPr>
              <a:t>	</a:t>
            </a:r>
            <a:r>
              <a:rPr sz="600" spc="-25" dirty="0">
                <a:latin typeface="Arial MT"/>
                <a:cs typeface="Arial MT"/>
              </a:rPr>
              <a:t>74</a:t>
            </a:r>
            <a:r>
              <a:rPr sz="600" dirty="0">
                <a:latin typeface="Arial MT"/>
                <a:cs typeface="Arial MT"/>
              </a:rPr>
              <a:t>	</a:t>
            </a:r>
            <a:r>
              <a:rPr sz="600" spc="-25" dirty="0">
                <a:latin typeface="Arial MT"/>
                <a:cs typeface="Arial MT"/>
              </a:rPr>
              <a:t>76</a:t>
            </a:r>
            <a:endParaRPr sz="600">
              <a:latin typeface="Arial MT"/>
              <a:cs typeface="Arial MT"/>
            </a:endParaRPr>
          </a:p>
          <a:p>
            <a:pPr marL="186055">
              <a:lnSpc>
                <a:spcPct val="100000"/>
              </a:lnSpc>
              <a:spcBef>
                <a:spcPts val="110"/>
              </a:spcBef>
            </a:pPr>
            <a:r>
              <a:rPr sz="600" spc="-10" dirty="0">
                <a:latin typeface="Arial MT"/>
                <a:cs typeface="Arial MT"/>
              </a:rPr>
              <a:t>Age</a:t>
            </a:r>
            <a:r>
              <a:rPr sz="600" spc="-25" dirty="0">
                <a:latin typeface="Arial MT"/>
                <a:cs typeface="Arial MT"/>
              </a:rPr>
              <a:t> </a:t>
            </a:r>
            <a:r>
              <a:rPr sz="600" dirty="0">
                <a:latin typeface="Arial MT"/>
                <a:cs typeface="Arial MT"/>
              </a:rPr>
              <a:t>at</a:t>
            </a:r>
            <a:r>
              <a:rPr sz="600" spc="-25" dirty="0">
                <a:latin typeface="Arial MT"/>
                <a:cs typeface="Arial MT"/>
              </a:rPr>
              <a:t> </a:t>
            </a:r>
            <a:r>
              <a:rPr sz="600" dirty="0">
                <a:latin typeface="Arial MT"/>
                <a:cs typeface="Arial MT"/>
              </a:rPr>
              <a:t>the</a:t>
            </a:r>
            <a:r>
              <a:rPr sz="600" spc="-20" dirty="0">
                <a:latin typeface="Arial MT"/>
                <a:cs typeface="Arial MT"/>
              </a:rPr>
              <a:t> </a:t>
            </a:r>
            <a:r>
              <a:rPr sz="600" spc="-10" dirty="0">
                <a:latin typeface="Arial MT"/>
                <a:cs typeface="Arial MT"/>
              </a:rPr>
              <a:t>start</a:t>
            </a:r>
            <a:r>
              <a:rPr sz="600" spc="-25" dirty="0">
                <a:latin typeface="Arial MT"/>
                <a:cs typeface="Arial MT"/>
              </a:rPr>
              <a:t> </a:t>
            </a:r>
            <a:r>
              <a:rPr sz="600" dirty="0">
                <a:latin typeface="Arial MT"/>
                <a:cs typeface="Arial MT"/>
              </a:rPr>
              <a:t>of</a:t>
            </a:r>
            <a:r>
              <a:rPr sz="600" spc="-20" dirty="0">
                <a:latin typeface="Arial MT"/>
                <a:cs typeface="Arial MT"/>
              </a:rPr>
              <a:t> </a:t>
            </a:r>
            <a:r>
              <a:rPr sz="600" dirty="0">
                <a:latin typeface="Arial MT"/>
                <a:cs typeface="Arial MT"/>
              </a:rPr>
              <a:t>the</a:t>
            </a:r>
            <a:r>
              <a:rPr sz="600" spc="-25" dirty="0">
                <a:latin typeface="Arial MT"/>
                <a:cs typeface="Arial MT"/>
              </a:rPr>
              <a:t> </a:t>
            </a:r>
            <a:r>
              <a:rPr sz="600" spc="-10" dirty="0">
                <a:latin typeface="Arial MT"/>
                <a:cs typeface="Arial MT"/>
              </a:rPr>
              <a:t>lockdown</a:t>
            </a:r>
            <a:endParaRPr sz="600">
              <a:latin typeface="Arial MT"/>
              <a:cs typeface="Arial MT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690939" y="2076716"/>
            <a:ext cx="773430" cy="1162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spc="-10" dirty="0">
                <a:latin typeface="Arial MT"/>
                <a:cs typeface="Arial MT"/>
              </a:rPr>
              <a:t>Psychotropic</a:t>
            </a:r>
            <a:r>
              <a:rPr sz="600" spc="20" dirty="0">
                <a:latin typeface="Arial MT"/>
                <a:cs typeface="Arial MT"/>
              </a:rPr>
              <a:t> </a:t>
            </a:r>
            <a:r>
              <a:rPr sz="600" spc="-10" dirty="0">
                <a:latin typeface="Arial MT"/>
                <a:cs typeface="Arial MT"/>
              </a:rPr>
              <a:t>drug</a:t>
            </a:r>
            <a:r>
              <a:rPr sz="600" spc="20" dirty="0">
                <a:latin typeface="Arial MT"/>
                <a:cs typeface="Arial MT"/>
              </a:rPr>
              <a:t> </a:t>
            </a:r>
            <a:r>
              <a:rPr sz="600" spc="-25" dirty="0">
                <a:latin typeface="Arial MT"/>
                <a:cs typeface="Arial MT"/>
              </a:rPr>
              <a:t>use</a:t>
            </a:r>
            <a:endParaRPr sz="600">
              <a:latin typeface="Arial MT"/>
              <a:cs typeface="Arial MT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3067034" y="2899645"/>
            <a:ext cx="130175" cy="1155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600" spc="-25" dirty="0">
                <a:latin typeface="Arial MT"/>
                <a:cs typeface="Arial MT"/>
              </a:rPr>
              <a:t>.07</a:t>
            </a:r>
            <a:endParaRPr sz="600">
              <a:latin typeface="Arial MT"/>
              <a:cs typeface="Arial MT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067034" y="2663117"/>
            <a:ext cx="130175" cy="1155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600" spc="-25" dirty="0">
                <a:latin typeface="Arial MT"/>
                <a:cs typeface="Arial MT"/>
              </a:rPr>
              <a:t>.08</a:t>
            </a:r>
            <a:endParaRPr sz="600">
              <a:latin typeface="Arial MT"/>
              <a:cs typeface="Arial MT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3067034" y="2426710"/>
            <a:ext cx="130175" cy="1155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600" spc="-25" dirty="0">
                <a:latin typeface="Arial MT"/>
                <a:cs typeface="Arial MT"/>
              </a:rPr>
              <a:t>.09</a:t>
            </a:r>
            <a:endParaRPr sz="600">
              <a:latin typeface="Arial MT"/>
              <a:cs typeface="Arial MT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3108714" y="2190302"/>
            <a:ext cx="88265" cy="1155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600" spc="-25" dirty="0">
                <a:latin typeface="Arial MT"/>
                <a:cs typeface="Arial MT"/>
              </a:rPr>
              <a:t>.1</a:t>
            </a:r>
            <a:endParaRPr sz="600">
              <a:latin typeface="Arial MT"/>
              <a:cs typeface="Arial MT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2919544" y="2333861"/>
            <a:ext cx="109220" cy="617220"/>
          </a:xfrm>
          <a:prstGeom prst="rect">
            <a:avLst/>
          </a:prstGeom>
        </p:spPr>
        <p:txBody>
          <a:bodyPr vert="vert270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600" spc="-10" dirty="0">
                <a:latin typeface="Arial MT"/>
                <a:cs typeface="Arial MT"/>
              </a:rPr>
              <a:t>P(Drug</a:t>
            </a:r>
            <a:r>
              <a:rPr sz="600" spc="-30" dirty="0">
                <a:latin typeface="Arial MT"/>
                <a:cs typeface="Arial MT"/>
              </a:rPr>
              <a:t> </a:t>
            </a:r>
            <a:r>
              <a:rPr sz="600" spc="-10" dirty="0">
                <a:latin typeface="Arial MT"/>
                <a:cs typeface="Arial MT"/>
              </a:rPr>
              <a:t>purchase)</a:t>
            </a:r>
            <a:endParaRPr sz="600">
              <a:latin typeface="Arial MT"/>
              <a:cs typeface="Arial MT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3221955" y="3078839"/>
            <a:ext cx="1422400" cy="235585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4"/>
              </a:spcBef>
              <a:tabLst>
                <a:tab pos="231140" algn="l"/>
                <a:tab pos="450215" algn="l"/>
                <a:tab pos="669290" algn="l"/>
                <a:tab pos="887730" algn="l"/>
                <a:tab pos="1106805" algn="l"/>
                <a:tab pos="1325880" algn="l"/>
              </a:tabLst>
            </a:pPr>
            <a:r>
              <a:rPr sz="600" spc="-25" dirty="0">
                <a:latin typeface="Arial MT"/>
                <a:cs typeface="Arial MT"/>
              </a:rPr>
              <a:t>64</a:t>
            </a:r>
            <a:r>
              <a:rPr sz="600" dirty="0">
                <a:latin typeface="Arial MT"/>
                <a:cs typeface="Arial MT"/>
              </a:rPr>
              <a:t>	</a:t>
            </a:r>
            <a:r>
              <a:rPr sz="600" spc="-25" dirty="0">
                <a:latin typeface="Arial MT"/>
                <a:cs typeface="Arial MT"/>
              </a:rPr>
              <a:t>66</a:t>
            </a:r>
            <a:r>
              <a:rPr sz="600" dirty="0">
                <a:latin typeface="Arial MT"/>
                <a:cs typeface="Arial MT"/>
              </a:rPr>
              <a:t>	</a:t>
            </a:r>
            <a:r>
              <a:rPr sz="600" spc="-25" dirty="0">
                <a:latin typeface="Arial MT"/>
                <a:cs typeface="Arial MT"/>
              </a:rPr>
              <a:t>68</a:t>
            </a:r>
            <a:r>
              <a:rPr sz="600" dirty="0">
                <a:latin typeface="Arial MT"/>
                <a:cs typeface="Arial MT"/>
              </a:rPr>
              <a:t>	</a:t>
            </a:r>
            <a:r>
              <a:rPr sz="600" spc="-25" dirty="0">
                <a:latin typeface="Arial MT"/>
                <a:cs typeface="Arial MT"/>
              </a:rPr>
              <a:t>70</a:t>
            </a:r>
            <a:r>
              <a:rPr sz="600" dirty="0">
                <a:latin typeface="Arial MT"/>
                <a:cs typeface="Arial MT"/>
              </a:rPr>
              <a:t>	</a:t>
            </a:r>
            <a:r>
              <a:rPr sz="600" spc="-25" dirty="0">
                <a:latin typeface="Arial MT"/>
                <a:cs typeface="Arial MT"/>
              </a:rPr>
              <a:t>72</a:t>
            </a:r>
            <a:r>
              <a:rPr sz="600" dirty="0">
                <a:latin typeface="Arial MT"/>
                <a:cs typeface="Arial MT"/>
              </a:rPr>
              <a:t>	</a:t>
            </a:r>
            <a:r>
              <a:rPr sz="600" spc="-25" dirty="0">
                <a:latin typeface="Arial MT"/>
                <a:cs typeface="Arial MT"/>
              </a:rPr>
              <a:t>74</a:t>
            </a:r>
            <a:r>
              <a:rPr sz="600" dirty="0">
                <a:latin typeface="Arial MT"/>
                <a:cs typeface="Arial MT"/>
              </a:rPr>
              <a:t>	</a:t>
            </a:r>
            <a:r>
              <a:rPr sz="600" spc="-25" dirty="0">
                <a:latin typeface="Arial MT"/>
                <a:cs typeface="Arial MT"/>
              </a:rPr>
              <a:t>76</a:t>
            </a:r>
            <a:endParaRPr sz="600">
              <a:latin typeface="Arial MT"/>
              <a:cs typeface="Arial MT"/>
            </a:endParaRPr>
          </a:p>
          <a:p>
            <a:pPr marL="186055">
              <a:lnSpc>
                <a:spcPct val="100000"/>
              </a:lnSpc>
              <a:spcBef>
                <a:spcPts val="110"/>
              </a:spcBef>
            </a:pPr>
            <a:r>
              <a:rPr sz="600" spc="-10" dirty="0">
                <a:latin typeface="Arial MT"/>
                <a:cs typeface="Arial MT"/>
              </a:rPr>
              <a:t>Age</a:t>
            </a:r>
            <a:r>
              <a:rPr sz="600" spc="-25" dirty="0">
                <a:latin typeface="Arial MT"/>
                <a:cs typeface="Arial MT"/>
              </a:rPr>
              <a:t> </a:t>
            </a:r>
            <a:r>
              <a:rPr sz="600" dirty="0">
                <a:latin typeface="Arial MT"/>
                <a:cs typeface="Arial MT"/>
              </a:rPr>
              <a:t>at</a:t>
            </a:r>
            <a:r>
              <a:rPr sz="600" spc="-25" dirty="0">
                <a:latin typeface="Arial MT"/>
                <a:cs typeface="Arial MT"/>
              </a:rPr>
              <a:t> </a:t>
            </a:r>
            <a:r>
              <a:rPr sz="600" dirty="0">
                <a:latin typeface="Arial MT"/>
                <a:cs typeface="Arial MT"/>
              </a:rPr>
              <a:t>the</a:t>
            </a:r>
            <a:r>
              <a:rPr sz="600" spc="-20" dirty="0">
                <a:latin typeface="Arial MT"/>
                <a:cs typeface="Arial MT"/>
              </a:rPr>
              <a:t> </a:t>
            </a:r>
            <a:r>
              <a:rPr sz="600" spc="-10" dirty="0">
                <a:latin typeface="Arial MT"/>
                <a:cs typeface="Arial MT"/>
              </a:rPr>
              <a:t>start</a:t>
            </a:r>
            <a:r>
              <a:rPr sz="600" spc="-25" dirty="0">
                <a:latin typeface="Arial MT"/>
                <a:cs typeface="Arial MT"/>
              </a:rPr>
              <a:t> </a:t>
            </a:r>
            <a:r>
              <a:rPr sz="600" dirty="0">
                <a:latin typeface="Arial MT"/>
                <a:cs typeface="Arial MT"/>
              </a:rPr>
              <a:t>of</a:t>
            </a:r>
            <a:r>
              <a:rPr sz="600" spc="-20" dirty="0">
                <a:latin typeface="Arial MT"/>
                <a:cs typeface="Arial MT"/>
              </a:rPr>
              <a:t> </a:t>
            </a:r>
            <a:r>
              <a:rPr sz="600" dirty="0">
                <a:latin typeface="Arial MT"/>
                <a:cs typeface="Arial MT"/>
              </a:rPr>
              <a:t>the</a:t>
            </a:r>
            <a:r>
              <a:rPr sz="600" spc="-25" dirty="0">
                <a:latin typeface="Arial MT"/>
                <a:cs typeface="Arial MT"/>
              </a:rPr>
              <a:t> </a:t>
            </a:r>
            <a:r>
              <a:rPr sz="600" spc="-10" dirty="0">
                <a:latin typeface="Arial MT"/>
                <a:cs typeface="Arial MT"/>
              </a:rPr>
              <a:t>lockdown</a:t>
            </a:r>
            <a:endParaRPr sz="600">
              <a:latin typeface="Arial MT"/>
              <a:cs typeface="Arial MT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3674778" y="2076716"/>
            <a:ext cx="516890" cy="1162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spc="-10" dirty="0">
                <a:latin typeface="Arial MT"/>
                <a:cs typeface="Arial MT"/>
              </a:rPr>
              <a:t>Antiobiotic</a:t>
            </a:r>
            <a:r>
              <a:rPr sz="600" spc="45" dirty="0">
                <a:latin typeface="Arial MT"/>
                <a:cs typeface="Arial MT"/>
              </a:rPr>
              <a:t> </a:t>
            </a:r>
            <a:r>
              <a:rPr sz="600" spc="-25" dirty="0">
                <a:latin typeface="Arial MT"/>
                <a:cs typeface="Arial MT"/>
              </a:rPr>
              <a:t>use</a:t>
            </a:r>
            <a:endParaRPr sz="600">
              <a:latin typeface="Arial MT"/>
              <a:cs typeface="Arial MT"/>
            </a:endParaRPr>
          </a:p>
        </p:txBody>
      </p:sp>
      <p:grpSp>
        <p:nvGrpSpPr>
          <p:cNvPr id="52" name="object 52"/>
          <p:cNvGrpSpPr/>
          <p:nvPr/>
        </p:nvGrpSpPr>
        <p:grpSpPr>
          <a:xfrm>
            <a:off x="0" y="3490277"/>
            <a:ext cx="5760085" cy="109855"/>
            <a:chOff x="0" y="3490277"/>
            <a:chExt cx="5760085" cy="109855"/>
          </a:xfrm>
        </p:grpSpPr>
        <p:sp>
          <p:nvSpPr>
            <p:cNvPr id="53" name="object 53"/>
            <p:cNvSpPr/>
            <p:nvPr/>
          </p:nvSpPr>
          <p:spPr>
            <a:xfrm>
              <a:off x="0" y="3490277"/>
              <a:ext cx="1920239" cy="109855"/>
            </a:xfrm>
            <a:custGeom>
              <a:avLst/>
              <a:gdLst/>
              <a:ahLst/>
              <a:cxnLst/>
              <a:rect l="l" t="t" r="r" b="b"/>
              <a:pathLst>
                <a:path w="1920239" h="109854">
                  <a:moveTo>
                    <a:pt x="1919973" y="0"/>
                  </a:moveTo>
                  <a:lnTo>
                    <a:pt x="0" y="0"/>
                  </a:lnTo>
                  <a:lnTo>
                    <a:pt x="0" y="109727"/>
                  </a:lnTo>
                  <a:lnTo>
                    <a:pt x="1919973" y="109727"/>
                  </a:lnTo>
                  <a:lnTo>
                    <a:pt x="1919973" y="0"/>
                  </a:lnTo>
                  <a:close/>
                </a:path>
              </a:pathLst>
            </a:custGeom>
            <a:solidFill>
              <a:srgbClr val="4747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919973" y="3490277"/>
              <a:ext cx="1920239" cy="109855"/>
            </a:xfrm>
            <a:custGeom>
              <a:avLst/>
              <a:gdLst/>
              <a:ahLst/>
              <a:cxnLst/>
              <a:rect l="l" t="t" r="r" b="b"/>
              <a:pathLst>
                <a:path w="1920239" h="109854">
                  <a:moveTo>
                    <a:pt x="1919973" y="0"/>
                  </a:moveTo>
                  <a:lnTo>
                    <a:pt x="0" y="0"/>
                  </a:lnTo>
                  <a:lnTo>
                    <a:pt x="0" y="109727"/>
                  </a:lnTo>
                  <a:lnTo>
                    <a:pt x="1919973" y="109727"/>
                  </a:lnTo>
                  <a:lnTo>
                    <a:pt x="1919973" y="0"/>
                  </a:lnTo>
                  <a:close/>
                </a:path>
              </a:pathLst>
            </a:custGeom>
            <a:solidFill>
              <a:srgbClr val="8484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3839946" y="3490277"/>
              <a:ext cx="1920239" cy="109855"/>
            </a:xfrm>
            <a:custGeom>
              <a:avLst/>
              <a:gdLst/>
              <a:ahLst/>
              <a:cxnLst/>
              <a:rect l="l" t="t" r="r" b="b"/>
              <a:pathLst>
                <a:path w="1920239" h="109854">
                  <a:moveTo>
                    <a:pt x="1919973" y="0"/>
                  </a:moveTo>
                  <a:lnTo>
                    <a:pt x="0" y="0"/>
                  </a:lnTo>
                  <a:lnTo>
                    <a:pt x="0" y="109727"/>
                  </a:lnTo>
                  <a:lnTo>
                    <a:pt x="1919973" y="109727"/>
                  </a:lnTo>
                  <a:lnTo>
                    <a:pt x="1919973" y="0"/>
                  </a:lnTo>
                  <a:close/>
                </a:path>
              </a:pathLst>
            </a:custGeom>
            <a:solidFill>
              <a:srgbClr val="ADAD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6" name="object 5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pc="-20" dirty="0"/>
              <a:t>Terveystaloustieteen</a:t>
            </a:r>
            <a:r>
              <a:rPr spc="55" dirty="0"/>
              <a:t> </a:t>
            </a:r>
            <a:r>
              <a:rPr spc="-10" dirty="0"/>
              <a:t>päivä</a:t>
            </a:r>
          </a:p>
        </p:txBody>
      </p:sp>
      <p:sp>
        <p:nvSpPr>
          <p:cNvPr id="57" name="object 57"/>
          <p:cNvSpPr txBox="1"/>
          <p:nvPr/>
        </p:nvSpPr>
        <p:spPr>
          <a:xfrm>
            <a:off x="2071357" y="3482416"/>
            <a:ext cx="1617345" cy="12255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600" dirty="0">
                <a:solidFill>
                  <a:srgbClr val="FFFFFF"/>
                </a:solidFill>
                <a:latin typeface="Verdana"/>
                <a:cs typeface="Verdana"/>
              </a:rPr>
              <a:t>Social</a:t>
            </a:r>
            <a:r>
              <a:rPr sz="600" spc="-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600" spc="-10" dirty="0">
                <a:solidFill>
                  <a:srgbClr val="FFFFFF"/>
                </a:solidFill>
                <a:latin typeface="Verdana"/>
                <a:cs typeface="Verdana"/>
              </a:rPr>
              <a:t>distancing</a:t>
            </a:r>
            <a:r>
              <a:rPr sz="600" spc="-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sz="600" spc="-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600" spc="-25" dirty="0">
                <a:solidFill>
                  <a:srgbClr val="FFFFFF"/>
                </a:solidFill>
                <a:latin typeface="Verdana"/>
                <a:cs typeface="Verdana"/>
              </a:rPr>
              <a:t>healthcare</a:t>
            </a:r>
            <a:r>
              <a:rPr sz="600" spc="-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600" spc="-10" dirty="0">
                <a:solidFill>
                  <a:srgbClr val="FFFFFF"/>
                </a:solidFill>
                <a:latin typeface="Verdana"/>
                <a:cs typeface="Verdana"/>
              </a:rPr>
              <a:t>utilization</a:t>
            </a:r>
            <a:endParaRPr sz="600" dirty="0">
              <a:latin typeface="Verdana"/>
              <a:cs typeface="Verdana"/>
            </a:endParaRPr>
          </a:p>
        </p:txBody>
      </p:sp>
      <p:sp>
        <p:nvSpPr>
          <p:cNvPr id="58" name="object 5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pc="-35" dirty="0"/>
              <a:t>31.1.2025</a:t>
            </a:r>
          </a:p>
        </p:txBody>
      </p:sp>
      <p:sp>
        <p:nvSpPr>
          <p:cNvPr id="59" name="object 5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spc="-45" dirty="0"/>
              <a:t>13</a:t>
            </a:fld>
            <a:r>
              <a:rPr spc="-90" dirty="0"/>
              <a:t> </a:t>
            </a:r>
            <a:r>
              <a:rPr spc="70" dirty="0"/>
              <a:t>/</a:t>
            </a:r>
            <a:r>
              <a:rPr spc="-85" dirty="0"/>
              <a:t> </a:t>
            </a:r>
            <a:r>
              <a:rPr spc="-25" dirty="0"/>
              <a:t>17</a:t>
            </a:r>
          </a:p>
        </p:txBody>
      </p:sp>
    </p:spTree>
  </p:cSld>
  <p:clrMapOvr>
    <a:masterClrMapping/>
  </p:clrMapOvr>
  <p:transition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392661"/>
            <a:ext cx="5760085" cy="207645"/>
            <a:chOff x="0" y="3392661"/>
            <a:chExt cx="5760085" cy="207645"/>
          </a:xfrm>
        </p:grpSpPr>
        <p:sp>
          <p:nvSpPr>
            <p:cNvPr id="3" name="object 3"/>
            <p:cNvSpPr/>
            <p:nvPr/>
          </p:nvSpPr>
          <p:spPr>
            <a:xfrm>
              <a:off x="0" y="3490277"/>
              <a:ext cx="1920239" cy="109855"/>
            </a:xfrm>
            <a:custGeom>
              <a:avLst/>
              <a:gdLst/>
              <a:ahLst/>
              <a:cxnLst/>
              <a:rect l="l" t="t" r="r" b="b"/>
              <a:pathLst>
                <a:path w="1920239" h="109854">
                  <a:moveTo>
                    <a:pt x="1919973" y="0"/>
                  </a:moveTo>
                  <a:lnTo>
                    <a:pt x="0" y="0"/>
                  </a:lnTo>
                  <a:lnTo>
                    <a:pt x="0" y="109727"/>
                  </a:lnTo>
                  <a:lnTo>
                    <a:pt x="1919973" y="109727"/>
                  </a:lnTo>
                  <a:lnTo>
                    <a:pt x="1919973" y="0"/>
                  </a:lnTo>
                  <a:close/>
                </a:path>
              </a:pathLst>
            </a:custGeom>
            <a:solidFill>
              <a:srgbClr val="4747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919973" y="3490277"/>
              <a:ext cx="1920239" cy="109855"/>
            </a:xfrm>
            <a:custGeom>
              <a:avLst/>
              <a:gdLst/>
              <a:ahLst/>
              <a:cxnLst/>
              <a:rect l="l" t="t" r="r" b="b"/>
              <a:pathLst>
                <a:path w="1920239" h="109854">
                  <a:moveTo>
                    <a:pt x="1919973" y="0"/>
                  </a:moveTo>
                  <a:lnTo>
                    <a:pt x="0" y="0"/>
                  </a:lnTo>
                  <a:lnTo>
                    <a:pt x="0" y="109727"/>
                  </a:lnTo>
                  <a:lnTo>
                    <a:pt x="1919973" y="109727"/>
                  </a:lnTo>
                  <a:lnTo>
                    <a:pt x="1919973" y="0"/>
                  </a:lnTo>
                  <a:close/>
                </a:path>
              </a:pathLst>
            </a:custGeom>
            <a:solidFill>
              <a:srgbClr val="8484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839946" y="3490277"/>
              <a:ext cx="1920239" cy="109855"/>
            </a:xfrm>
            <a:custGeom>
              <a:avLst/>
              <a:gdLst/>
              <a:ahLst/>
              <a:cxnLst/>
              <a:rect l="l" t="t" r="r" b="b"/>
              <a:pathLst>
                <a:path w="1920239" h="109854">
                  <a:moveTo>
                    <a:pt x="1919973" y="0"/>
                  </a:moveTo>
                  <a:lnTo>
                    <a:pt x="0" y="0"/>
                  </a:lnTo>
                  <a:lnTo>
                    <a:pt x="0" y="109727"/>
                  </a:lnTo>
                  <a:lnTo>
                    <a:pt x="1919973" y="109727"/>
                  </a:lnTo>
                  <a:lnTo>
                    <a:pt x="1919973" y="0"/>
                  </a:lnTo>
                  <a:close/>
                </a:path>
              </a:pathLst>
            </a:custGeom>
            <a:solidFill>
              <a:srgbClr val="ADAD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95300" y="74546"/>
            <a:ext cx="3798570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spc="-30" dirty="0">
                <a:solidFill>
                  <a:srgbClr val="3333B2"/>
                </a:solidFill>
                <a:latin typeface="Arial MT"/>
                <a:cs typeface="Arial MT"/>
              </a:rPr>
              <a:t>Impact</a:t>
            </a:r>
            <a:r>
              <a:rPr sz="1400" spc="-65" dirty="0">
                <a:solidFill>
                  <a:srgbClr val="3333B2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3333B2"/>
                </a:solidFill>
                <a:latin typeface="Arial MT"/>
                <a:cs typeface="Arial MT"/>
              </a:rPr>
              <a:t>of</a:t>
            </a:r>
            <a:r>
              <a:rPr sz="1400" spc="-15" dirty="0">
                <a:solidFill>
                  <a:srgbClr val="3333B2"/>
                </a:solidFill>
                <a:latin typeface="Arial MT"/>
                <a:cs typeface="Arial MT"/>
              </a:rPr>
              <a:t> </a:t>
            </a:r>
            <a:r>
              <a:rPr sz="1400" spc="-65" dirty="0">
                <a:solidFill>
                  <a:srgbClr val="3333B2"/>
                </a:solidFill>
                <a:latin typeface="Arial MT"/>
                <a:cs typeface="Arial MT"/>
              </a:rPr>
              <a:t>lockdown</a:t>
            </a:r>
            <a:r>
              <a:rPr sz="1400" spc="-10" dirty="0">
                <a:solidFill>
                  <a:srgbClr val="3333B2"/>
                </a:solidFill>
                <a:latin typeface="Arial MT"/>
                <a:cs typeface="Arial MT"/>
              </a:rPr>
              <a:t> </a:t>
            </a:r>
            <a:r>
              <a:rPr sz="1400" spc="-20" dirty="0">
                <a:solidFill>
                  <a:srgbClr val="3333B2"/>
                </a:solidFill>
                <a:latin typeface="Arial MT"/>
                <a:cs typeface="Arial MT"/>
              </a:rPr>
              <a:t>on</a:t>
            </a:r>
            <a:r>
              <a:rPr sz="1400" spc="-15" dirty="0">
                <a:solidFill>
                  <a:srgbClr val="3333B2"/>
                </a:solidFill>
                <a:latin typeface="Arial MT"/>
                <a:cs typeface="Arial MT"/>
              </a:rPr>
              <a:t> </a:t>
            </a:r>
            <a:r>
              <a:rPr sz="1400" spc="-70" dirty="0">
                <a:solidFill>
                  <a:srgbClr val="3333B2"/>
                </a:solidFill>
                <a:latin typeface="Arial MT"/>
                <a:cs typeface="Arial MT"/>
              </a:rPr>
              <a:t>healthcare</a:t>
            </a:r>
            <a:r>
              <a:rPr sz="1400" spc="-10" dirty="0">
                <a:solidFill>
                  <a:srgbClr val="3333B2"/>
                </a:solidFill>
                <a:latin typeface="Arial MT"/>
                <a:cs typeface="Arial MT"/>
              </a:rPr>
              <a:t> </a:t>
            </a:r>
            <a:r>
              <a:rPr sz="1400" spc="-135" dirty="0">
                <a:solidFill>
                  <a:srgbClr val="3333B2"/>
                </a:solidFill>
                <a:latin typeface="Arial MT"/>
                <a:cs typeface="Arial MT"/>
              </a:rPr>
              <a:t>use</a:t>
            </a:r>
            <a:r>
              <a:rPr sz="1400" spc="35" dirty="0">
                <a:solidFill>
                  <a:srgbClr val="3333B2"/>
                </a:solidFill>
                <a:latin typeface="Arial MT"/>
                <a:cs typeface="Arial MT"/>
              </a:rPr>
              <a:t> </a:t>
            </a:r>
            <a:r>
              <a:rPr sz="1400" spc="-65" dirty="0">
                <a:solidFill>
                  <a:srgbClr val="3333B2"/>
                </a:solidFill>
                <a:latin typeface="Arial MT"/>
                <a:cs typeface="Arial MT"/>
              </a:rPr>
              <a:t>and</a:t>
            </a:r>
            <a:r>
              <a:rPr sz="1400" spc="-10" dirty="0">
                <a:solidFill>
                  <a:srgbClr val="3333B2"/>
                </a:solidFill>
                <a:latin typeface="Arial MT"/>
                <a:cs typeface="Arial MT"/>
              </a:rPr>
              <a:t> mortality</a:t>
            </a:r>
            <a:endParaRPr sz="1400">
              <a:latin typeface="Arial MT"/>
              <a:cs typeface="Arial MT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3235" y="447199"/>
            <a:ext cx="4585553" cy="2839186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pc="-20" dirty="0"/>
              <a:t>Terveystaloustieteen</a:t>
            </a:r>
            <a:r>
              <a:rPr spc="55" dirty="0"/>
              <a:t> </a:t>
            </a:r>
            <a:r>
              <a:rPr spc="-10" dirty="0"/>
              <a:t>päivä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071357" y="3482416"/>
            <a:ext cx="1617345" cy="12255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600" dirty="0">
                <a:solidFill>
                  <a:srgbClr val="FFFFFF"/>
                </a:solidFill>
                <a:latin typeface="Verdana"/>
                <a:cs typeface="Verdana"/>
              </a:rPr>
              <a:t>Social</a:t>
            </a:r>
            <a:r>
              <a:rPr sz="600" spc="-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600" spc="-10" dirty="0">
                <a:solidFill>
                  <a:srgbClr val="FFFFFF"/>
                </a:solidFill>
                <a:latin typeface="Verdana"/>
                <a:cs typeface="Verdana"/>
              </a:rPr>
              <a:t>distancing</a:t>
            </a:r>
            <a:r>
              <a:rPr sz="600" spc="-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sz="600" spc="-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600" spc="-25" dirty="0">
                <a:solidFill>
                  <a:srgbClr val="FFFFFF"/>
                </a:solidFill>
                <a:latin typeface="Verdana"/>
                <a:cs typeface="Verdana"/>
              </a:rPr>
              <a:t>healthcare</a:t>
            </a:r>
            <a:r>
              <a:rPr sz="600" spc="-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600" spc="-10" dirty="0">
                <a:solidFill>
                  <a:srgbClr val="FFFFFF"/>
                </a:solidFill>
                <a:latin typeface="Verdana"/>
                <a:cs typeface="Verdana"/>
              </a:rPr>
              <a:t>utilization</a:t>
            </a:r>
            <a:endParaRPr sz="600" dirty="0">
              <a:latin typeface="Verdana"/>
              <a:cs typeface="Verdana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pc="-35" dirty="0"/>
              <a:t>31.1.2025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spc="-45" dirty="0"/>
              <a:t>14</a:t>
            </a:fld>
            <a:r>
              <a:rPr spc="-90" dirty="0"/>
              <a:t> </a:t>
            </a:r>
            <a:r>
              <a:rPr spc="70" dirty="0"/>
              <a:t>/</a:t>
            </a:r>
            <a:r>
              <a:rPr spc="-85" dirty="0"/>
              <a:t> </a:t>
            </a:r>
            <a:r>
              <a:rPr spc="-25" dirty="0"/>
              <a:t>17</a:t>
            </a:r>
          </a:p>
        </p:txBody>
      </p:sp>
    </p:spTree>
  </p:cSld>
  <p:clrMapOvr>
    <a:masterClrMapping/>
  </p:clrMapOvr>
  <p:transition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27726" y="2887573"/>
            <a:ext cx="295910" cy="37719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4202672" y="3405504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79" h="30479">
                <a:moveTo>
                  <a:pt x="0" y="30366"/>
                </a:moveTo>
                <a:lnTo>
                  <a:pt x="43019" y="30366"/>
                </a:lnTo>
                <a:lnTo>
                  <a:pt x="43019" y="0"/>
                </a:lnTo>
                <a:lnTo>
                  <a:pt x="0" y="0"/>
                </a:lnTo>
                <a:lnTo>
                  <a:pt x="0" y="30366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23055" y="3401541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300857" y="3401541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0" y="0"/>
                </a:moveTo>
                <a:lnTo>
                  <a:pt x="0" y="38100"/>
                </a:lnTo>
                <a:lnTo>
                  <a:pt x="25400" y="19050"/>
                </a:lnTo>
                <a:lnTo>
                  <a:pt x="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4397705" y="3392661"/>
            <a:ext cx="203200" cy="55880"/>
            <a:chOff x="4397705" y="3392661"/>
            <a:chExt cx="203200" cy="55880"/>
          </a:xfrm>
        </p:grpSpPr>
        <p:sp>
          <p:nvSpPr>
            <p:cNvPr id="7" name="object 7"/>
            <p:cNvSpPr/>
            <p:nvPr/>
          </p:nvSpPr>
          <p:spPr>
            <a:xfrm>
              <a:off x="4460874" y="3395191"/>
              <a:ext cx="64135" cy="50800"/>
            </a:xfrm>
            <a:custGeom>
              <a:avLst/>
              <a:gdLst/>
              <a:ahLst/>
              <a:cxnLst/>
              <a:rect l="l" t="t" r="r" b="b"/>
              <a:pathLst>
                <a:path w="64135" h="50800">
                  <a:moveTo>
                    <a:pt x="0" y="50800"/>
                  </a:moveTo>
                  <a:lnTo>
                    <a:pt x="43019" y="50800"/>
                  </a:lnTo>
                  <a:lnTo>
                    <a:pt x="43019" y="20434"/>
                  </a:lnTo>
                  <a:lnTo>
                    <a:pt x="0" y="20434"/>
                  </a:lnTo>
                  <a:lnTo>
                    <a:pt x="0" y="50800"/>
                  </a:lnTo>
                  <a:close/>
                </a:path>
                <a:path w="64135" h="50800">
                  <a:moveTo>
                    <a:pt x="10491" y="20320"/>
                  </a:moveTo>
                  <a:lnTo>
                    <a:pt x="10491" y="10160"/>
                  </a:lnTo>
                  <a:lnTo>
                    <a:pt x="53672" y="10160"/>
                  </a:lnTo>
                  <a:lnTo>
                    <a:pt x="53672" y="40640"/>
                  </a:lnTo>
                  <a:lnTo>
                    <a:pt x="43512" y="40640"/>
                  </a:lnTo>
                </a:path>
                <a:path w="64135" h="50800">
                  <a:moveTo>
                    <a:pt x="20652" y="10160"/>
                  </a:moveTo>
                  <a:lnTo>
                    <a:pt x="20652" y="0"/>
                  </a:lnTo>
                  <a:lnTo>
                    <a:pt x="63832" y="0"/>
                  </a:lnTo>
                  <a:lnTo>
                    <a:pt x="63832" y="30480"/>
                  </a:lnTo>
                  <a:lnTo>
                    <a:pt x="53672" y="30480"/>
                  </a:lnTo>
                </a:path>
              </a:pathLst>
            </a:custGeom>
            <a:ln w="5060">
              <a:solidFill>
                <a:srgbClr val="ADAD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397705" y="3401542"/>
              <a:ext cx="203200" cy="38100"/>
            </a:xfrm>
            <a:custGeom>
              <a:avLst/>
              <a:gdLst/>
              <a:ahLst/>
              <a:cxnLst/>
              <a:rect l="l" t="t" r="r" b="b"/>
              <a:pathLst>
                <a:path w="203200" h="38100">
                  <a:moveTo>
                    <a:pt x="25400" y="0"/>
                  </a:moveTo>
                  <a:lnTo>
                    <a:pt x="0" y="19050"/>
                  </a:lnTo>
                  <a:lnTo>
                    <a:pt x="25400" y="38100"/>
                  </a:lnTo>
                  <a:lnTo>
                    <a:pt x="25400" y="0"/>
                  </a:lnTo>
                  <a:close/>
                </a:path>
                <a:path w="203200" h="38100">
                  <a:moveTo>
                    <a:pt x="177802" y="0"/>
                  </a:moveTo>
                  <a:lnTo>
                    <a:pt x="177802" y="38100"/>
                  </a:lnTo>
                  <a:lnTo>
                    <a:pt x="203202" y="19050"/>
                  </a:lnTo>
                  <a:lnTo>
                    <a:pt x="177802" y="0"/>
                  </a:lnTo>
                  <a:close/>
                </a:path>
              </a:pathLst>
            </a:custGeom>
            <a:solidFill>
              <a:srgbClr val="D6D6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4672368" y="3391396"/>
            <a:ext cx="203200" cy="58419"/>
            <a:chOff x="4672368" y="3391396"/>
            <a:chExt cx="203200" cy="58419"/>
          </a:xfrm>
        </p:grpSpPr>
        <p:sp>
          <p:nvSpPr>
            <p:cNvPr id="10" name="object 10"/>
            <p:cNvSpPr/>
            <p:nvPr/>
          </p:nvSpPr>
          <p:spPr>
            <a:xfrm>
              <a:off x="4761269" y="3407892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>
                  <a:moveTo>
                    <a:pt x="0" y="0"/>
                  </a:moveTo>
                  <a:lnTo>
                    <a:pt x="38100" y="0"/>
                  </a:lnTo>
                </a:path>
              </a:pathLst>
            </a:custGeom>
            <a:ln w="7591">
              <a:solidFill>
                <a:srgbClr val="ADAD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672368" y="3401542"/>
              <a:ext cx="203200" cy="38100"/>
            </a:xfrm>
            <a:custGeom>
              <a:avLst/>
              <a:gdLst/>
              <a:ahLst/>
              <a:cxnLst/>
              <a:rect l="l" t="t" r="r" b="b"/>
              <a:pathLst>
                <a:path w="203200" h="38100">
                  <a:moveTo>
                    <a:pt x="25400" y="0"/>
                  </a:moveTo>
                  <a:lnTo>
                    <a:pt x="0" y="19050"/>
                  </a:lnTo>
                  <a:lnTo>
                    <a:pt x="25400" y="38100"/>
                  </a:lnTo>
                  <a:lnTo>
                    <a:pt x="25400" y="0"/>
                  </a:lnTo>
                  <a:close/>
                </a:path>
                <a:path w="203200" h="38100">
                  <a:moveTo>
                    <a:pt x="177802" y="0"/>
                  </a:moveTo>
                  <a:lnTo>
                    <a:pt x="177802" y="38100"/>
                  </a:lnTo>
                  <a:lnTo>
                    <a:pt x="203202" y="19050"/>
                  </a:lnTo>
                  <a:lnTo>
                    <a:pt x="177802" y="0"/>
                  </a:lnTo>
                  <a:close/>
                </a:path>
              </a:pathLst>
            </a:custGeom>
            <a:solidFill>
              <a:srgbClr val="D6D6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776223" y="3395191"/>
              <a:ext cx="23495" cy="50800"/>
            </a:xfrm>
            <a:custGeom>
              <a:avLst/>
              <a:gdLst/>
              <a:ahLst/>
              <a:cxnLst/>
              <a:rect l="l" t="t" r="r" b="b"/>
              <a:pathLst>
                <a:path w="23495" h="50800">
                  <a:moveTo>
                    <a:pt x="0" y="0"/>
                  </a:moveTo>
                  <a:lnTo>
                    <a:pt x="10446" y="0"/>
                  </a:lnTo>
                </a:path>
                <a:path w="23495" h="50800">
                  <a:moveTo>
                    <a:pt x="0" y="25400"/>
                  </a:moveTo>
                  <a:lnTo>
                    <a:pt x="23146" y="25400"/>
                  </a:lnTo>
                </a:path>
                <a:path w="23495" h="50800">
                  <a:moveTo>
                    <a:pt x="0" y="38100"/>
                  </a:moveTo>
                  <a:lnTo>
                    <a:pt x="10446" y="38100"/>
                  </a:lnTo>
                </a:path>
                <a:path w="23495" h="50800">
                  <a:moveTo>
                    <a:pt x="0" y="50800"/>
                  </a:moveTo>
                  <a:lnTo>
                    <a:pt x="23146" y="50800"/>
                  </a:lnTo>
                </a:path>
              </a:pathLst>
            </a:custGeom>
            <a:ln w="7591">
              <a:solidFill>
                <a:srgbClr val="D6D6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4947031" y="3391396"/>
            <a:ext cx="203200" cy="58419"/>
            <a:chOff x="4947031" y="3391396"/>
            <a:chExt cx="203200" cy="58419"/>
          </a:xfrm>
        </p:grpSpPr>
        <p:sp>
          <p:nvSpPr>
            <p:cNvPr id="14" name="object 14"/>
            <p:cNvSpPr/>
            <p:nvPr/>
          </p:nvSpPr>
          <p:spPr>
            <a:xfrm>
              <a:off x="5023232" y="3395191"/>
              <a:ext cx="50800" cy="25400"/>
            </a:xfrm>
            <a:custGeom>
              <a:avLst/>
              <a:gdLst/>
              <a:ahLst/>
              <a:cxnLst/>
              <a:rect l="l" t="t" r="r" b="b"/>
              <a:pathLst>
                <a:path w="50800" h="25400">
                  <a:moveTo>
                    <a:pt x="0" y="0"/>
                  </a:moveTo>
                  <a:lnTo>
                    <a:pt x="38100" y="0"/>
                  </a:lnTo>
                </a:path>
                <a:path w="50800" h="25400">
                  <a:moveTo>
                    <a:pt x="12700" y="12700"/>
                  </a:moveTo>
                  <a:lnTo>
                    <a:pt x="50800" y="12700"/>
                  </a:lnTo>
                </a:path>
                <a:path w="50800" h="25400">
                  <a:moveTo>
                    <a:pt x="12700" y="25400"/>
                  </a:moveTo>
                  <a:lnTo>
                    <a:pt x="50800" y="25400"/>
                  </a:lnTo>
                </a:path>
              </a:pathLst>
            </a:custGeom>
            <a:ln w="7591">
              <a:solidFill>
                <a:srgbClr val="ADAD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947031" y="3401542"/>
              <a:ext cx="203200" cy="38100"/>
            </a:xfrm>
            <a:custGeom>
              <a:avLst/>
              <a:gdLst/>
              <a:ahLst/>
              <a:cxnLst/>
              <a:rect l="l" t="t" r="r" b="b"/>
              <a:pathLst>
                <a:path w="203200" h="38100">
                  <a:moveTo>
                    <a:pt x="25400" y="0"/>
                  </a:moveTo>
                  <a:lnTo>
                    <a:pt x="0" y="19050"/>
                  </a:lnTo>
                  <a:lnTo>
                    <a:pt x="25400" y="38100"/>
                  </a:lnTo>
                  <a:lnTo>
                    <a:pt x="25400" y="0"/>
                  </a:lnTo>
                  <a:close/>
                </a:path>
                <a:path w="203200" h="38100">
                  <a:moveTo>
                    <a:pt x="177802" y="0"/>
                  </a:moveTo>
                  <a:lnTo>
                    <a:pt x="177802" y="38100"/>
                  </a:lnTo>
                  <a:lnTo>
                    <a:pt x="203202" y="19050"/>
                  </a:lnTo>
                  <a:lnTo>
                    <a:pt x="177802" y="0"/>
                  </a:lnTo>
                  <a:close/>
                </a:path>
              </a:pathLst>
            </a:custGeom>
            <a:solidFill>
              <a:srgbClr val="D6D6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023232" y="3433292"/>
              <a:ext cx="50800" cy="12700"/>
            </a:xfrm>
            <a:custGeom>
              <a:avLst/>
              <a:gdLst/>
              <a:ahLst/>
              <a:cxnLst/>
              <a:rect l="l" t="t" r="r" b="b"/>
              <a:pathLst>
                <a:path w="50800" h="12700">
                  <a:moveTo>
                    <a:pt x="0" y="0"/>
                  </a:moveTo>
                  <a:lnTo>
                    <a:pt x="38100" y="0"/>
                  </a:lnTo>
                </a:path>
                <a:path w="50800" h="12700">
                  <a:moveTo>
                    <a:pt x="12700" y="12700"/>
                  </a:moveTo>
                  <a:lnTo>
                    <a:pt x="50800" y="12700"/>
                  </a:lnTo>
                </a:path>
              </a:pathLst>
            </a:custGeom>
            <a:ln w="7591">
              <a:solidFill>
                <a:srgbClr val="D6D6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/>
          <p:nvPr/>
        </p:nvSpPr>
        <p:spPr>
          <a:xfrm>
            <a:off x="5234381" y="3395191"/>
            <a:ext cx="63500" cy="50800"/>
          </a:xfrm>
          <a:custGeom>
            <a:avLst/>
            <a:gdLst/>
            <a:ahLst/>
            <a:cxnLst/>
            <a:rect l="l" t="t" r="r" b="b"/>
            <a:pathLst>
              <a:path w="63500" h="50800">
                <a:moveTo>
                  <a:pt x="12700" y="0"/>
                </a:moveTo>
                <a:lnTo>
                  <a:pt x="50800" y="0"/>
                </a:lnTo>
              </a:path>
              <a:path w="63500" h="50800">
                <a:moveTo>
                  <a:pt x="25400" y="12700"/>
                </a:moveTo>
                <a:lnTo>
                  <a:pt x="63500" y="12700"/>
                </a:lnTo>
              </a:path>
              <a:path w="63500" h="50800">
                <a:moveTo>
                  <a:pt x="25400" y="25400"/>
                </a:moveTo>
                <a:lnTo>
                  <a:pt x="63500" y="25400"/>
                </a:lnTo>
              </a:path>
              <a:path w="63500" h="50800">
                <a:moveTo>
                  <a:pt x="0" y="38100"/>
                </a:moveTo>
                <a:lnTo>
                  <a:pt x="50800" y="38100"/>
                </a:lnTo>
              </a:path>
              <a:path w="63500" h="50800">
                <a:moveTo>
                  <a:pt x="25400" y="50800"/>
                </a:moveTo>
                <a:lnTo>
                  <a:pt x="63500" y="5080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8" name="object 18"/>
          <p:cNvGrpSpPr/>
          <p:nvPr/>
        </p:nvGrpSpPr>
        <p:grpSpPr>
          <a:xfrm>
            <a:off x="5320751" y="3388841"/>
            <a:ext cx="78740" cy="63500"/>
            <a:chOff x="5320751" y="3388841"/>
            <a:chExt cx="78740" cy="63500"/>
          </a:xfrm>
        </p:grpSpPr>
        <p:sp>
          <p:nvSpPr>
            <p:cNvPr id="19" name="object 19"/>
            <p:cNvSpPr/>
            <p:nvPr/>
          </p:nvSpPr>
          <p:spPr>
            <a:xfrm>
              <a:off x="5348683" y="3407891"/>
              <a:ext cx="50800" cy="25400"/>
            </a:xfrm>
            <a:custGeom>
              <a:avLst/>
              <a:gdLst/>
              <a:ahLst/>
              <a:cxnLst/>
              <a:rect l="l" t="t" r="r" b="b"/>
              <a:pathLst>
                <a:path w="50800" h="25400">
                  <a:moveTo>
                    <a:pt x="0" y="0"/>
                  </a:moveTo>
                  <a:lnTo>
                    <a:pt x="38100" y="0"/>
                  </a:lnTo>
                </a:path>
                <a:path w="50800" h="25400">
                  <a:moveTo>
                    <a:pt x="12699" y="12700"/>
                  </a:moveTo>
                  <a:lnTo>
                    <a:pt x="50800" y="12700"/>
                  </a:lnTo>
                </a:path>
                <a:path w="50800" h="25400">
                  <a:moveTo>
                    <a:pt x="12699" y="25400"/>
                  </a:moveTo>
                  <a:lnTo>
                    <a:pt x="50800" y="25400"/>
                  </a:lnTo>
                </a:path>
              </a:pathLst>
            </a:custGeom>
            <a:ln w="7591">
              <a:solidFill>
                <a:srgbClr val="ADAD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323282" y="3388841"/>
              <a:ext cx="0" cy="63500"/>
            </a:xfrm>
            <a:custGeom>
              <a:avLst/>
              <a:gdLst/>
              <a:ahLst/>
              <a:cxnLst/>
              <a:rect l="l" t="t" r="r" b="b"/>
              <a:pathLst>
                <a:path h="63500">
                  <a:moveTo>
                    <a:pt x="0" y="63500"/>
                  </a:moveTo>
                  <a:lnTo>
                    <a:pt x="0" y="0"/>
                  </a:lnTo>
                </a:path>
              </a:pathLst>
            </a:custGeom>
            <a:ln w="5060">
              <a:solidFill>
                <a:srgbClr val="D6D6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937750" y="583955"/>
            <a:ext cx="4779645" cy="2879725"/>
            <a:chOff x="937750" y="583955"/>
            <a:chExt cx="4779645" cy="2879725"/>
          </a:xfrm>
        </p:grpSpPr>
        <p:sp>
          <p:nvSpPr>
            <p:cNvPr id="22" name="object 22"/>
            <p:cNvSpPr/>
            <p:nvPr/>
          </p:nvSpPr>
          <p:spPr>
            <a:xfrm>
              <a:off x="5603025" y="3425672"/>
              <a:ext cx="20320" cy="20320"/>
            </a:xfrm>
            <a:custGeom>
              <a:avLst/>
              <a:gdLst/>
              <a:ahLst/>
              <a:cxnLst/>
              <a:rect l="l" t="t" r="r" b="b"/>
              <a:pathLst>
                <a:path w="20320" h="20320">
                  <a:moveTo>
                    <a:pt x="0" y="0"/>
                  </a:moveTo>
                  <a:lnTo>
                    <a:pt x="20320" y="20320"/>
                  </a:lnTo>
                </a:path>
              </a:pathLst>
            </a:custGeom>
            <a:ln w="7591">
              <a:solidFill>
                <a:srgbClr val="ADAD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575961" y="3399177"/>
              <a:ext cx="30480" cy="30480"/>
            </a:xfrm>
            <a:custGeom>
              <a:avLst/>
              <a:gdLst/>
              <a:ahLst/>
              <a:cxnLst/>
              <a:rect l="l" t="t" r="r" b="b"/>
              <a:pathLst>
                <a:path w="30479" h="30479">
                  <a:moveTo>
                    <a:pt x="30366" y="15183"/>
                  </a:moveTo>
                  <a:lnTo>
                    <a:pt x="30366" y="6797"/>
                  </a:lnTo>
                  <a:lnTo>
                    <a:pt x="23568" y="0"/>
                  </a:lnTo>
                  <a:lnTo>
                    <a:pt x="15183" y="0"/>
                  </a:lnTo>
                  <a:lnTo>
                    <a:pt x="6797" y="0"/>
                  </a:lnTo>
                  <a:lnTo>
                    <a:pt x="0" y="6797"/>
                  </a:lnTo>
                  <a:lnTo>
                    <a:pt x="0" y="15183"/>
                  </a:lnTo>
                  <a:lnTo>
                    <a:pt x="0" y="23568"/>
                  </a:lnTo>
                  <a:lnTo>
                    <a:pt x="6797" y="30366"/>
                  </a:lnTo>
                  <a:lnTo>
                    <a:pt x="15183" y="30366"/>
                  </a:lnTo>
                  <a:lnTo>
                    <a:pt x="23568" y="30366"/>
                  </a:lnTo>
                  <a:lnTo>
                    <a:pt x="30366" y="23568"/>
                  </a:lnTo>
                  <a:lnTo>
                    <a:pt x="30366" y="15183"/>
                  </a:lnTo>
                  <a:close/>
                </a:path>
              </a:pathLst>
            </a:custGeom>
            <a:ln w="5060">
              <a:solidFill>
                <a:srgbClr val="ADAD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481103" y="3395191"/>
              <a:ext cx="233679" cy="50800"/>
            </a:xfrm>
            <a:custGeom>
              <a:avLst/>
              <a:gdLst/>
              <a:ahLst/>
              <a:cxnLst/>
              <a:rect l="l" t="t" r="r" b="b"/>
              <a:pathLst>
                <a:path w="233679" h="50800">
                  <a:moveTo>
                    <a:pt x="40640" y="50800"/>
                  </a:moveTo>
                  <a:lnTo>
                    <a:pt x="50400" y="48796"/>
                  </a:lnTo>
                  <a:lnTo>
                    <a:pt x="58488" y="43339"/>
                  </a:lnTo>
                  <a:lnTo>
                    <a:pt x="64002" y="35262"/>
                  </a:lnTo>
                  <a:lnTo>
                    <a:pt x="66040" y="25400"/>
                  </a:lnTo>
                  <a:lnTo>
                    <a:pt x="64036" y="15537"/>
                  </a:lnTo>
                  <a:lnTo>
                    <a:pt x="58579" y="7461"/>
                  </a:lnTo>
                  <a:lnTo>
                    <a:pt x="50502" y="2004"/>
                  </a:lnTo>
                  <a:lnTo>
                    <a:pt x="40640" y="0"/>
                  </a:lnTo>
                  <a:lnTo>
                    <a:pt x="30778" y="2004"/>
                  </a:lnTo>
                  <a:lnTo>
                    <a:pt x="22701" y="7461"/>
                  </a:lnTo>
                  <a:lnTo>
                    <a:pt x="17244" y="15537"/>
                  </a:lnTo>
                  <a:lnTo>
                    <a:pt x="15240" y="25400"/>
                  </a:lnTo>
                </a:path>
                <a:path w="233679" h="50800">
                  <a:moveTo>
                    <a:pt x="30480" y="17780"/>
                  </a:moveTo>
                  <a:lnTo>
                    <a:pt x="15240" y="30480"/>
                  </a:lnTo>
                  <a:lnTo>
                    <a:pt x="0" y="17780"/>
                  </a:lnTo>
                </a:path>
                <a:path w="233679" h="50800">
                  <a:moveTo>
                    <a:pt x="193042" y="50800"/>
                  </a:moveTo>
                  <a:lnTo>
                    <a:pt x="183179" y="48796"/>
                  </a:lnTo>
                  <a:lnTo>
                    <a:pt x="175103" y="43339"/>
                  </a:lnTo>
                  <a:lnTo>
                    <a:pt x="169646" y="35262"/>
                  </a:lnTo>
                  <a:lnTo>
                    <a:pt x="167642" y="25400"/>
                  </a:lnTo>
                  <a:lnTo>
                    <a:pt x="169646" y="15537"/>
                  </a:lnTo>
                  <a:lnTo>
                    <a:pt x="175103" y="7461"/>
                  </a:lnTo>
                  <a:lnTo>
                    <a:pt x="183179" y="2004"/>
                  </a:lnTo>
                  <a:lnTo>
                    <a:pt x="193042" y="0"/>
                  </a:lnTo>
                  <a:lnTo>
                    <a:pt x="202904" y="2004"/>
                  </a:lnTo>
                  <a:lnTo>
                    <a:pt x="210981" y="7461"/>
                  </a:lnTo>
                  <a:lnTo>
                    <a:pt x="216438" y="15537"/>
                  </a:lnTo>
                  <a:lnTo>
                    <a:pt x="218442" y="25400"/>
                  </a:lnTo>
                </a:path>
                <a:path w="233679" h="50800">
                  <a:moveTo>
                    <a:pt x="233682" y="17780"/>
                  </a:moveTo>
                  <a:lnTo>
                    <a:pt x="218442" y="30480"/>
                  </a:lnTo>
                  <a:lnTo>
                    <a:pt x="203202" y="17780"/>
                  </a:lnTo>
                </a:path>
              </a:pathLst>
            </a:custGeom>
            <a:ln w="5060">
              <a:solidFill>
                <a:srgbClr val="ADAD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938047" y="584251"/>
              <a:ext cx="3838575" cy="2879090"/>
            </a:xfrm>
            <a:custGeom>
              <a:avLst/>
              <a:gdLst/>
              <a:ahLst/>
              <a:cxnLst/>
              <a:rect l="l" t="t" r="r" b="b"/>
              <a:pathLst>
                <a:path w="3838575" h="2879090">
                  <a:moveTo>
                    <a:pt x="3838175" y="0"/>
                  </a:moveTo>
                  <a:lnTo>
                    <a:pt x="0" y="0"/>
                  </a:lnTo>
                  <a:lnTo>
                    <a:pt x="0" y="2878631"/>
                  </a:lnTo>
                  <a:lnTo>
                    <a:pt x="3838175" y="2878631"/>
                  </a:lnTo>
                  <a:lnTo>
                    <a:pt x="38381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940925" y="587130"/>
              <a:ext cx="3832860" cy="2873375"/>
            </a:xfrm>
            <a:custGeom>
              <a:avLst/>
              <a:gdLst/>
              <a:ahLst/>
              <a:cxnLst/>
              <a:rect l="l" t="t" r="r" b="b"/>
              <a:pathLst>
                <a:path w="3832860" h="2873375">
                  <a:moveTo>
                    <a:pt x="0" y="2872874"/>
                  </a:moveTo>
                  <a:lnTo>
                    <a:pt x="3832418" y="2872874"/>
                  </a:lnTo>
                  <a:lnTo>
                    <a:pt x="3832418" y="0"/>
                  </a:lnTo>
                  <a:lnTo>
                    <a:pt x="0" y="0"/>
                  </a:lnTo>
                  <a:lnTo>
                    <a:pt x="0" y="2872874"/>
                  </a:lnTo>
                  <a:close/>
                </a:path>
              </a:pathLst>
            </a:custGeom>
            <a:ln w="575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01377" y="647581"/>
              <a:ext cx="3711515" cy="2751971"/>
            </a:xfrm>
            <a:prstGeom prst="rect">
              <a:avLst/>
            </a:prstGeom>
          </p:spPr>
        </p:pic>
      </p:grpSp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xfrm>
            <a:off x="95300" y="74546"/>
            <a:ext cx="5091430" cy="471805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 marR="5080">
              <a:lnSpc>
                <a:spcPct val="106700"/>
              </a:lnSpc>
              <a:spcBef>
                <a:spcPts val="20"/>
              </a:spcBef>
            </a:pPr>
            <a:r>
              <a:rPr spc="-40" dirty="0"/>
              <a:t>Primary</a:t>
            </a:r>
            <a:r>
              <a:rPr spc="-60" dirty="0"/>
              <a:t> </a:t>
            </a:r>
            <a:r>
              <a:rPr spc="-65" dirty="0"/>
              <a:t>and</a:t>
            </a:r>
            <a:r>
              <a:rPr spc="-30" dirty="0"/>
              <a:t> </a:t>
            </a:r>
            <a:r>
              <a:rPr spc="-40" dirty="0"/>
              <a:t>dental</a:t>
            </a:r>
            <a:r>
              <a:rPr spc="-55" dirty="0"/>
              <a:t> </a:t>
            </a:r>
            <a:r>
              <a:rPr spc="-95" dirty="0"/>
              <a:t>care</a:t>
            </a:r>
            <a:r>
              <a:rPr dirty="0"/>
              <a:t> </a:t>
            </a:r>
            <a:r>
              <a:rPr spc="-135" dirty="0"/>
              <a:t>use</a:t>
            </a:r>
            <a:r>
              <a:rPr spc="35" dirty="0"/>
              <a:t> </a:t>
            </a:r>
            <a:r>
              <a:rPr spc="-35" dirty="0"/>
              <a:t>during</a:t>
            </a:r>
            <a:r>
              <a:rPr spc="-20" dirty="0"/>
              <a:t> </a:t>
            </a:r>
            <a:r>
              <a:rPr dirty="0"/>
              <a:t>the</a:t>
            </a:r>
            <a:r>
              <a:rPr spc="-20" dirty="0"/>
              <a:t> </a:t>
            </a:r>
            <a:r>
              <a:rPr spc="-60" dirty="0"/>
              <a:t>three-</a:t>
            </a:r>
            <a:r>
              <a:rPr spc="-50" dirty="0"/>
              <a:t>months</a:t>
            </a:r>
            <a:r>
              <a:rPr spc="-20" dirty="0"/>
              <a:t> </a:t>
            </a:r>
            <a:r>
              <a:rPr spc="-55" dirty="0"/>
              <a:t>post-</a:t>
            </a:r>
            <a:r>
              <a:rPr spc="-35" dirty="0"/>
              <a:t>period</a:t>
            </a:r>
            <a:r>
              <a:rPr spc="-25" dirty="0"/>
              <a:t> </a:t>
            </a:r>
            <a:r>
              <a:rPr spc="-20" dirty="0"/>
              <a:t>(Jul </a:t>
            </a:r>
            <a:r>
              <a:rPr spc="-114" dirty="0"/>
              <a:t>2020–Sep</a:t>
            </a:r>
            <a:r>
              <a:rPr spc="55" dirty="0"/>
              <a:t> </a:t>
            </a:r>
            <a:r>
              <a:rPr spc="-10" dirty="0"/>
              <a:t>2020)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1211276" y="1441498"/>
            <a:ext cx="130175" cy="2736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53975">
              <a:lnSpc>
                <a:spcPct val="100000"/>
              </a:lnSpc>
              <a:spcBef>
                <a:spcPts val="90"/>
              </a:spcBef>
            </a:pPr>
            <a:r>
              <a:rPr sz="600" spc="-25" dirty="0">
                <a:latin typeface="Arial MT"/>
                <a:cs typeface="Arial MT"/>
              </a:rPr>
              <a:t>.3</a:t>
            </a:r>
            <a:endParaRPr sz="6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20"/>
              </a:spcBef>
            </a:pPr>
            <a:r>
              <a:rPr sz="600" spc="-25" dirty="0">
                <a:latin typeface="Arial MT"/>
                <a:cs typeface="Arial MT"/>
              </a:rPr>
              <a:t>.25</a:t>
            </a:r>
            <a:endParaRPr sz="600">
              <a:latin typeface="Arial MT"/>
              <a:cs typeface="Arial MT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211276" y="1126168"/>
            <a:ext cx="130175" cy="2730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53975">
              <a:lnSpc>
                <a:spcPct val="100000"/>
              </a:lnSpc>
              <a:spcBef>
                <a:spcPts val="90"/>
              </a:spcBef>
            </a:pPr>
            <a:r>
              <a:rPr sz="600" spc="-25" dirty="0">
                <a:latin typeface="Arial MT"/>
                <a:cs typeface="Arial MT"/>
              </a:rPr>
              <a:t>.4</a:t>
            </a:r>
            <a:endParaRPr sz="6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20"/>
              </a:spcBef>
            </a:pPr>
            <a:r>
              <a:rPr sz="600" spc="-25" dirty="0">
                <a:latin typeface="Arial MT"/>
                <a:cs typeface="Arial MT"/>
              </a:rPr>
              <a:t>.35</a:t>
            </a:r>
            <a:endParaRPr sz="600">
              <a:latin typeface="Arial MT"/>
              <a:cs typeface="Arial MT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211276" y="810718"/>
            <a:ext cx="130175" cy="2736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53975">
              <a:lnSpc>
                <a:spcPct val="100000"/>
              </a:lnSpc>
              <a:spcBef>
                <a:spcPts val="90"/>
              </a:spcBef>
            </a:pPr>
            <a:r>
              <a:rPr sz="600" spc="-25" dirty="0">
                <a:latin typeface="Arial MT"/>
                <a:cs typeface="Arial MT"/>
              </a:rPr>
              <a:t>.5</a:t>
            </a:r>
            <a:endParaRPr sz="6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20"/>
              </a:spcBef>
            </a:pPr>
            <a:r>
              <a:rPr sz="600" spc="-25" dirty="0">
                <a:latin typeface="Arial MT"/>
                <a:cs typeface="Arial MT"/>
              </a:rPr>
              <a:t>.45</a:t>
            </a:r>
            <a:endParaRPr sz="600">
              <a:latin typeface="Arial MT"/>
              <a:cs typeface="Arial MT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063786" y="1132779"/>
            <a:ext cx="109220" cy="267335"/>
          </a:xfrm>
          <a:prstGeom prst="rect">
            <a:avLst/>
          </a:prstGeom>
        </p:spPr>
        <p:txBody>
          <a:bodyPr vert="vert270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600" spc="-10" dirty="0">
                <a:latin typeface="Arial MT"/>
                <a:cs typeface="Arial MT"/>
              </a:rPr>
              <a:t>P(Visit)</a:t>
            </a:r>
            <a:endParaRPr sz="600">
              <a:latin typeface="Arial MT"/>
              <a:cs typeface="Arial MT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366197" y="1702854"/>
            <a:ext cx="1422400" cy="235585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4"/>
              </a:spcBef>
              <a:tabLst>
                <a:tab pos="231140" algn="l"/>
                <a:tab pos="450215" algn="l"/>
                <a:tab pos="669290" algn="l"/>
                <a:tab pos="887730" algn="l"/>
                <a:tab pos="1106805" algn="l"/>
                <a:tab pos="1325880" algn="l"/>
              </a:tabLst>
            </a:pPr>
            <a:r>
              <a:rPr sz="600" spc="-25" dirty="0">
                <a:latin typeface="Arial MT"/>
                <a:cs typeface="Arial MT"/>
              </a:rPr>
              <a:t>64</a:t>
            </a:r>
            <a:r>
              <a:rPr sz="600" dirty="0">
                <a:latin typeface="Arial MT"/>
                <a:cs typeface="Arial MT"/>
              </a:rPr>
              <a:t>	</a:t>
            </a:r>
            <a:r>
              <a:rPr sz="600" spc="-25" dirty="0">
                <a:latin typeface="Arial MT"/>
                <a:cs typeface="Arial MT"/>
              </a:rPr>
              <a:t>66</a:t>
            </a:r>
            <a:r>
              <a:rPr sz="600" dirty="0">
                <a:latin typeface="Arial MT"/>
                <a:cs typeface="Arial MT"/>
              </a:rPr>
              <a:t>	</a:t>
            </a:r>
            <a:r>
              <a:rPr sz="600" spc="-25" dirty="0">
                <a:latin typeface="Arial MT"/>
                <a:cs typeface="Arial MT"/>
              </a:rPr>
              <a:t>68</a:t>
            </a:r>
            <a:r>
              <a:rPr sz="600" dirty="0">
                <a:latin typeface="Arial MT"/>
                <a:cs typeface="Arial MT"/>
              </a:rPr>
              <a:t>	</a:t>
            </a:r>
            <a:r>
              <a:rPr sz="600" spc="-25" dirty="0">
                <a:latin typeface="Arial MT"/>
                <a:cs typeface="Arial MT"/>
              </a:rPr>
              <a:t>70</a:t>
            </a:r>
            <a:r>
              <a:rPr sz="600" dirty="0">
                <a:latin typeface="Arial MT"/>
                <a:cs typeface="Arial MT"/>
              </a:rPr>
              <a:t>	</a:t>
            </a:r>
            <a:r>
              <a:rPr sz="600" spc="-25" dirty="0">
                <a:latin typeface="Arial MT"/>
                <a:cs typeface="Arial MT"/>
              </a:rPr>
              <a:t>72</a:t>
            </a:r>
            <a:r>
              <a:rPr sz="600" dirty="0">
                <a:latin typeface="Arial MT"/>
                <a:cs typeface="Arial MT"/>
              </a:rPr>
              <a:t>	</a:t>
            </a:r>
            <a:r>
              <a:rPr sz="600" spc="-25" dirty="0">
                <a:latin typeface="Arial MT"/>
                <a:cs typeface="Arial MT"/>
              </a:rPr>
              <a:t>74</a:t>
            </a:r>
            <a:r>
              <a:rPr sz="600" dirty="0">
                <a:latin typeface="Arial MT"/>
                <a:cs typeface="Arial MT"/>
              </a:rPr>
              <a:t>	</a:t>
            </a:r>
            <a:r>
              <a:rPr sz="600" spc="-25" dirty="0">
                <a:latin typeface="Arial MT"/>
                <a:cs typeface="Arial MT"/>
              </a:rPr>
              <a:t>76</a:t>
            </a:r>
            <a:endParaRPr sz="600">
              <a:latin typeface="Arial MT"/>
              <a:cs typeface="Arial MT"/>
            </a:endParaRPr>
          </a:p>
          <a:p>
            <a:pPr marL="186055">
              <a:lnSpc>
                <a:spcPct val="100000"/>
              </a:lnSpc>
              <a:spcBef>
                <a:spcPts val="110"/>
              </a:spcBef>
            </a:pPr>
            <a:r>
              <a:rPr sz="600" spc="-10" dirty="0">
                <a:latin typeface="Arial MT"/>
                <a:cs typeface="Arial MT"/>
              </a:rPr>
              <a:t>Age</a:t>
            </a:r>
            <a:r>
              <a:rPr sz="600" spc="-25" dirty="0">
                <a:latin typeface="Arial MT"/>
                <a:cs typeface="Arial MT"/>
              </a:rPr>
              <a:t> </a:t>
            </a:r>
            <a:r>
              <a:rPr sz="600" dirty="0">
                <a:latin typeface="Arial MT"/>
                <a:cs typeface="Arial MT"/>
              </a:rPr>
              <a:t>at</a:t>
            </a:r>
            <a:r>
              <a:rPr sz="600" spc="-25" dirty="0">
                <a:latin typeface="Arial MT"/>
                <a:cs typeface="Arial MT"/>
              </a:rPr>
              <a:t> </a:t>
            </a:r>
            <a:r>
              <a:rPr sz="600" dirty="0">
                <a:latin typeface="Arial MT"/>
                <a:cs typeface="Arial MT"/>
              </a:rPr>
              <a:t>the</a:t>
            </a:r>
            <a:r>
              <a:rPr sz="600" spc="-20" dirty="0">
                <a:latin typeface="Arial MT"/>
                <a:cs typeface="Arial MT"/>
              </a:rPr>
              <a:t> </a:t>
            </a:r>
            <a:r>
              <a:rPr sz="600" spc="-10" dirty="0">
                <a:latin typeface="Arial MT"/>
                <a:cs typeface="Arial MT"/>
              </a:rPr>
              <a:t>start</a:t>
            </a:r>
            <a:r>
              <a:rPr sz="600" spc="-25" dirty="0">
                <a:latin typeface="Arial MT"/>
                <a:cs typeface="Arial MT"/>
              </a:rPr>
              <a:t> </a:t>
            </a:r>
            <a:r>
              <a:rPr sz="600" dirty="0">
                <a:latin typeface="Arial MT"/>
                <a:cs typeface="Arial MT"/>
              </a:rPr>
              <a:t>of</a:t>
            </a:r>
            <a:r>
              <a:rPr sz="600" spc="-20" dirty="0">
                <a:latin typeface="Arial MT"/>
                <a:cs typeface="Arial MT"/>
              </a:rPr>
              <a:t> </a:t>
            </a:r>
            <a:r>
              <a:rPr sz="600" dirty="0">
                <a:latin typeface="Arial MT"/>
                <a:cs typeface="Arial MT"/>
              </a:rPr>
              <a:t>the</a:t>
            </a:r>
            <a:r>
              <a:rPr sz="600" spc="-25" dirty="0">
                <a:latin typeface="Arial MT"/>
                <a:cs typeface="Arial MT"/>
              </a:rPr>
              <a:t> </a:t>
            </a:r>
            <a:r>
              <a:rPr sz="600" spc="-10" dirty="0">
                <a:latin typeface="Arial MT"/>
                <a:cs typeface="Arial MT"/>
              </a:rPr>
              <a:t>lockdown</a:t>
            </a:r>
            <a:endParaRPr sz="600">
              <a:latin typeface="Arial MT"/>
              <a:cs typeface="Arial MT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609178" y="700730"/>
            <a:ext cx="935990" cy="1162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spc="-10" dirty="0">
                <a:latin typeface="Arial MT"/>
                <a:cs typeface="Arial MT"/>
              </a:rPr>
              <a:t>In-person</a:t>
            </a:r>
            <a:r>
              <a:rPr sz="600" spc="5" dirty="0">
                <a:latin typeface="Arial MT"/>
                <a:cs typeface="Arial MT"/>
              </a:rPr>
              <a:t> </a:t>
            </a:r>
            <a:r>
              <a:rPr sz="600" spc="-10" dirty="0">
                <a:latin typeface="Arial MT"/>
                <a:cs typeface="Arial MT"/>
              </a:rPr>
              <a:t>primary</a:t>
            </a:r>
            <a:r>
              <a:rPr sz="600" spc="5" dirty="0">
                <a:latin typeface="Arial MT"/>
                <a:cs typeface="Arial MT"/>
              </a:rPr>
              <a:t> </a:t>
            </a:r>
            <a:r>
              <a:rPr sz="600" spc="-10" dirty="0">
                <a:latin typeface="Arial MT"/>
                <a:cs typeface="Arial MT"/>
              </a:rPr>
              <a:t>care</a:t>
            </a:r>
            <a:r>
              <a:rPr sz="600" spc="5" dirty="0">
                <a:latin typeface="Arial MT"/>
                <a:cs typeface="Arial MT"/>
              </a:rPr>
              <a:t> </a:t>
            </a:r>
            <a:r>
              <a:rPr sz="600" spc="-10" dirty="0">
                <a:latin typeface="Arial MT"/>
                <a:cs typeface="Arial MT"/>
              </a:rPr>
              <a:t>visit</a:t>
            </a:r>
            <a:endParaRPr sz="600">
              <a:latin typeface="Arial MT"/>
              <a:cs typeface="Arial MT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108714" y="1572116"/>
            <a:ext cx="88265" cy="1155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600" spc="-25" dirty="0">
                <a:latin typeface="Arial MT"/>
                <a:cs typeface="Arial MT"/>
              </a:rPr>
              <a:t>.2</a:t>
            </a:r>
            <a:endParaRPr sz="600">
              <a:latin typeface="Arial MT"/>
              <a:cs typeface="Arial MT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067034" y="1318316"/>
            <a:ext cx="130175" cy="1155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600" spc="-25" dirty="0">
                <a:latin typeface="Arial MT"/>
                <a:cs typeface="Arial MT"/>
              </a:rPr>
              <a:t>.25</a:t>
            </a:r>
            <a:endParaRPr sz="600">
              <a:latin typeface="Arial MT"/>
              <a:cs typeface="Arial MT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108714" y="1064517"/>
            <a:ext cx="88265" cy="1155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600" spc="-25" dirty="0">
                <a:latin typeface="Arial MT"/>
                <a:cs typeface="Arial MT"/>
              </a:rPr>
              <a:t>.3</a:t>
            </a:r>
            <a:endParaRPr sz="600">
              <a:latin typeface="Arial MT"/>
              <a:cs typeface="Arial MT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067034" y="810718"/>
            <a:ext cx="130175" cy="1155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600" spc="-25" dirty="0">
                <a:latin typeface="Arial MT"/>
                <a:cs typeface="Arial MT"/>
              </a:rPr>
              <a:t>.35</a:t>
            </a:r>
            <a:endParaRPr sz="600">
              <a:latin typeface="Arial MT"/>
              <a:cs typeface="Arial MT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919544" y="1132779"/>
            <a:ext cx="109220" cy="267335"/>
          </a:xfrm>
          <a:prstGeom prst="rect">
            <a:avLst/>
          </a:prstGeom>
        </p:spPr>
        <p:txBody>
          <a:bodyPr vert="vert270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600" spc="-10" dirty="0">
                <a:latin typeface="Arial MT"/>
                <a:cs typeface="Arial MT"/>
              </a:rPr>
              <a:t>P(Visit)</a:t>
            </a:r>
            <a:endParaRPr sz="600">
              <a:latin typeface="Arial MT"/>
              <a:cs typeface="Arial MT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221955" y="1702854"/>
            <a:ext cx="1422400" cy="235585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4"/>
              </a:spcBef>
              <a:tabLst>
                <a:tab pos="231140" algn="l"/>
                <a:tab pos="450215" algn="l"/>
                <a:tab pos="669290" algn="l"/>
                <a:tab pos="887730" algn="l"/>
                <a:tab pos="1106805" algn="l"/>
                <a:tab pos="1325880" algn="l"/>
              </a:tabLst>
            </a:pPr>
            <a:r>
              <a:rPr sz="600" spc="-25" dirty="0">
                <a:latin typeface="Arial MT"/>
                <a:cs typeface="Arial MT"/>
              </a:rPr>
              <a:t>64</a:t>
            </a:r>
            <a:r>
              <a:rPr sz="600" dirty="0">
                <a:latin typeface="Arial MT"/>
                <a:cs typeface="Arial MT"/>
              </a:rPr>
              <a:t>	</a:t>
            </a:r>
            <a:r>
              <a:rPr sz="600" spc="-25" dirty="0">
                <a:latin typeface="Arial MT"/>
                <a:cs typeface="Arial MT"/>
              </a:rPr>
              <a:t>66</a:t>
            </a:r>
            <a:r>
              <a:rPr sz="600" dirty="0">
                <a:latin typeface="Arial MT"/>
                <a:cs typeface="Arial MT"/>
              </a:rPr>
              <a:t>	</a:t>
            </a:r>
            <a:r>
              <a:rPr sz="600" spc="-25" dirty="0">
                <a:latin typeface="Arial MT"/>
                <a:cs typeface="Arial MT"/>
              </a:rPr>
              <a:t>68</a:t>
            </a:r>
            <a:r>
              <a:rPr sz="600" dirty="0">
                <a:latin typeface="Arial MT"/>
                <a:cs typeface="Arial MT"/>
              </a:rPr>
              <a:t>	</a:t>
            </a:r>
            <a:r>
              <a:rPr sz="600" spc="-25" dirty="0">
                <a:latin typeface="Arial MT"/>
                <a:cs typeface="Arial MT"/>
              </a:rPr>
              <a:t>70</a:t>
            </a:r>
            <a:r>
              <a:rPr sz="600" dirty="0">
                <a:latin typeface="Arial MT"/>
                <a:cs typeface="Arial MT"/>
              </a:rPr>
              <a:t>	</a:t>
            </a:r>
            <a:r>
              <a:rPr sz="600" spc="-25" dirty="0">
                <a:latin typeface="Arial MT"/>
                <a:cs typeface="Arial MT"/>
              </a:rPr>
              <a:t>72</a:t>
            </a:r>
            <a:r>
              <a:rPr sz="600" dirty="0">
                <a:latin typeface="Arial MT"/>
                <a:cs typeface="Arial MT"/>
              </a:rPr>
              <a:t>	</a:t>
            </a:r>
            <a:r>
              <a:rPr sz="600" spc="-25" dirty="0">
                <a:latin typeface="Arial MT"/>
                <a:cs typeface="Arial MT"/>
              </a:rPr>
              <a:t>74</a:t>
            </a:r>
            <a:r>
              <a:rPr sz="600" dirty="0">
                <a:latin typeface="Arial MT"/>
                <a:cs typeface="Arial MT"/>
              </a:rPr>
              <a:t>	</a:t>
            </a:r>
            <a:r>
              <a:rPr sz="600" spc="-25" dirty="0">
                <a:latin typeface="Arial MT"/>
                <a:cs typeface="Arial MT"/>
              </a:rPr>
              <a:t>76</a:t>
            </a:r>
            <a:endParaRPr sz="600">
              <a:latin typeface="Arial MT"/>
              <a:cs typeface="Arial MT"/>
            </a:endParaRPr>
          </a:p>
          <a:p>
            <a:pPr marL="186055">
              <a:lnSpc>
                <a:spcPct val="100000"/>
              </a:lnSpc>
              <a:spcBef>
                <a:spcPts val="110"/>
              </a:spcBef>
            </a:pPr>
            <a:r>
              <a:rPr sz="600" spc="-10" dirty="0">
                <a:latin typeface="Arial MT"/>
                <a:cs typeface="Arial MT"/>
              </a:rPr>
              <a:t>Age</a:t>
            </a:r>
            <a:r>
              <a:rPr sz="600" spc="-25" dirty="0">
                <a:latin typeface="Arial MT"/>
                <a:cs typeface="Arial MT"/>
              </a:rPr>
              <a:t> </a:t>
            </a:r>
            <a:r>
              <a:rPr sz="600" dirty="0">
                <a:latin typeface="Arial MT"/>
                <a:cs typeface="Arial MT"/>
              </a:rPr>
              <a:t>at</a:t>
            </a:r>
            <a:r>
              <a:rPr sz="600" spc="-25" dirty="0">
                <a:latin typeface="Arial MT"/>
                <a:cs typeface="Arial MT"/>
              </a:rPr>
              <a:t> </a:t>
            </a:r>
            <a:r>
              <a:rPr sz="600" dirty="0">
                <a:latin typeface="Arial MT"/>
                <a:cs typeface="Arial MT"/>
              </a:rPr>
              <a:t>the</a:t>
            </a:r>
            <a:r>
              <a:rPr sz="600" spc="-20" dirty="0">
                <a:latin typeface="Arial MT"/>
                <a:cs typeface="Arial MT"/>
              </a:rPr>
              <a:t> </a:t>
            </a:r>
            <a:r>
              <a:rPr sz="600" spc="-10" dirty="0">
                <a:latin typeface="Arial MT"/>
                <a:cs typeface="Arial MT"/>
              </a:rPr>
              <a:t>start</a:t>
            </a:r>
            <a:r>
              <a:rPr sz="600" spc="-25" dirty="0">
                <a:latin typeface="Arial MT"/>
                <a:cs typeface="Arial MT"/>
              </a:rPr>
              <a:t> </a:t>
            </a:r>
            <a:r>
              <a:rPr sz="600" dirty="0">
                <a:latin typeface="Arial MT"/>
                <a:cs typeface="Arial MT"/>
              </a:rPr>
              <a:t>of</a:t>
            </a:r>
            <a:r>
              <a:rPr sz="600" spc="-20" dirty="0">
                <a:latin typeface="Arial MT"/>
                <a:cs typeface="Arial MT"/>
              </a:rPr>
              <a:t> </a:t>
            </a:r>
            <a:r>
              <a:rPr sz="600" dirty="0">
                <a:latin typeface="Arial MT"/>
                <a:cs typeface="Arial MT"/>
              </a:rPr>
              <a:t>the</a:t>
            </a:r>
            <a:r>
              <a:rPr sz="600" spc="-25" dirty="0">
                <a:latin typeface="Arial MT"/>
                <a:cs typeface="Arial MT"/>
              </a:rPr>
              <a:t> </a:t>
            </a:r>
            <a:r>
              <a:rPr sz="600" spc="-10" dirty="0">
                <a:latin typeface="Arial MT"/>
                <a:cs typeface="Arial MT"/>
              </a:rPr>
              <a:t>lockdown</a:t>
            </a:r>
            <a:endParaRPr sz="600">
              <a:latin typeface="Arial MT"/>
              <a:cs typeface="Arial MT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492253" y="700730"/>
            <a:ext cx="881380" cy="1162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spc="-10" dirty="0">
                <a:latin typeface="Arial MT"/>
                <a:cs typeface="Arial MT"/>
              </a:rPr>
              <a:t>Remote</a:t>
            </a:r>
            <a:r>
              <a:rPr sz="600" dirty="0">
                <a:latin typeface="Arial MT"/>
                <a:cs typeface="Arial MT"/>
              </a:rPr>
              <a:t> </a:t>
            </a:r>
            <a:r>
              <a:rPr sz="600" spc="-10" dirty="0">
                <a:latin typeface="Arial MT"/>
                <a:cs typeface="Arial MT"/>
              </a:rPr>
              <a:t>primary</a:t>
            </a:r>
            <a:r>
              <a:rPr sz="600" spc="5" dirty="0">
                <a:latin typeface="Arial MT"/>
                <a:cs typeface="Arial MT"/>
              </a:rPr>
              <a:t> </a:t>
            </a:r>
            <a:r>
              <a:rPr sz="600" spc="-10" dirty="0">
                <a:latin typeface="Arial MT"/>
                <a:cs typeface="Arial MT"/>
              </a:rPr>
              <a:t>care</a:t>
            </a:r>
            <a:r>
              <a:rPr sz="600" dirty="0">
                <a:latin typeface="Arial MT"/>
                <a:cs typeface="Arial MT"/>
              </a:rPr>
              <a:t> </a:t>
            </a:r>
            <a:r>
              <a:rPr sz="600" spc="-10" dirty="0">
                <a:latin typeface="Arial MT"/>
                <a:cs typeface="Arial MT"/>
              </a:rPr>
              <a:t>visit</a:t>
            </a:r>
            <a:endParaRPr sz="600">
              <a:latin typeface="Arial MT"/>
              <a:cs typeface="Arial MT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211276" y="2975209"/>
            <a:ext cx="130175" cy="1155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600" spc="-25" dirty="0">
                <a:latin typeface="Arial MT"/>
                <a:cs typeface="Arial MT"/>
              </a:rPr>
              <a:t>.09</a:t>
            </a:r>
            <a:endParaRPr sz="600">
              <a:latin typeface="Arial MT"/>
              <a:cs typeface="Arial MT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252956" y="2732084"/>
            <a:ext cx="88265" cy="1155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600" spc="-25" dirty="0">
                <a:latin typeface="Arial MT"/>
                <a:cs typeface="Arial MT"/>
              </a:rPr>
              <a:t>.1</a:t>
            </a:r>
            <a:endParaRPr sz="600">
              <a:latin typeface="Arial MT"/>
              <a:cs typeface="Arial MT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211276" y="2488960"/>
            <a:ext cx="130175" cy="1155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600" spc="-25" dirty="0">
                <a:latin typeface="Arial MT"/>
                <a:cs typeface="Arial MT"/>
              </a:rPr>
              <a:t>.11</a:t>
            </a:r>
            <a:endParaRPr sz="600">
              <a:latin typeface="Arial MT"/>
              <a:cs typeface="Arial MT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211276" y="2245835"/>
            <a:ext cx="130175" cy="1155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600" spc="-25" dirty="0">
                <a:latin typeface="Arial MT"/>
                <a:cs typeface="Arial MT"/>
              </a:rPr>
              <a:t>.12</a:t>
            </a:r>
            <a:endParaRPr sz="600">
              <a:latin typeface="Arial MT"/>
              <a:cs typeface="Arial MT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063786" y="2508765"/>
            <a:ext cx="109220" cy="267335"/>
          </a:xfrm>
          <a:prstGeom prst="rect">
            <a:avLst/>
          </a:prstGeom>
        </p:spPr>
        <p:txBody>
          <a:bodyPr vert="vert270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600" spc="-10" dirty="0">
                <a:latin typeface="Arial MT"/>
                <a:cs typeface="Arial MT"/>
              </a:rPr>
              <a:t>P(Visit)</a:t>
            </a:r>
            <a:endParaRPr sz="600">
              <a:latin typeface="Arial MT"/>
              <a:cs typeface="Arial MT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366197" y="3078839"/>
            <a:ext cx="1422400" cy="235585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4"/>
              </a:spcBef>
              <a:tabLst>
                <a:tab pos="231140" algn="l"/>
                <a:tab pos="450215" algn="l"/>
                <a:tab pos="669290" algn="l"/>
                <a:tab pos="887730" algn="l"/>
                <a:tab pos="1106805" algn="l"/>
                <a:tab pos="1325880" algn="l"/>
              </a:tabLst>
            </a:pPr>
            <a:r>
              <a:rPr sz="600" spc="-25" dirty="0">
                <a:latin typeface="Arial MT"/>
                <a:cs typeface="Arial MT"/>
              </a:rPr>
              <a:t>64</a:t>
            </a:r>
            <a:r>
              <a:rPr sz="600" dirty="0">
                <a:latin typeface="Arial MT"/>
                <a:cs typeface="Arial MT"/>
              </a:rPr>
              <a:t>	</a:t>
            </a:r>
            <a:r>
              <a:rPr sz="600" spc="-25" dirty="0">
                <a:latin typeface="Arial MT"/>
                <a:cs typeface="Arial MT"/>
              </a:rPr>
              <a:t>66</a:t>
            </a:r>
            <a:r>
              <a:rPr sz="600" dirty="0">
                <a:latin typeface="Arial MT"/>
                <a:cs typeface="Arial MT"/>
              </a:rPr>
              <a:t>	</a:t>
            </a:r>
            <a:r>
              <a:rPr sz="600" spc="-25" dirty="0">
                <a:latin typeface="Arial MT"/>
                <a:cs typeface="Arial MT"/>
              </a:rPr>
              <a:t>68</a:t>
            </a:r>
            <a:r>
              <a:rPr sz="600" dirty="0">
                <a:latin typeface="Arial MT"/>
                <a:cs typeface="Arial MT"/>
              </a:rPr>
              <a:t>	</a:t>
            </a:r>
            <a:r>
              <a:rPr sz="600" spc="-25" dirty="0">
                <a:latin typeface="Arial MT"/>
                <a:cs typeface="Arial MT"/>
              </a:rPr>
              <a:t>70</a:t>
            </a:r>
            <a:r>
              <a:rPr sz="600" dirty="0">
                <a:latin typeface="Arial MT"/>
                <a:cs typeface="Arial MT"/>
              </a:rPr>
              <a:t>	</a:t>
            </a:r>
            <a:r>
              <a:rPr sz="600" spc="-25" dirty="0">
                <a:latin typeface="Arial MT"/>
                <a:cs typeface="Arial MT"/>
              </a:rPr>
              <a:t>72</a:t>
            </a:r>
            <a:r>
              <a:rPr sz="600" dirty="0">
                <a:latin typeface="Arial MT"/>
                <a:cs typeface="Arial MT"/>
              </a:rPr>
              <a:t>	</a:t>
            </a:r>
            <a:r>
              <a:rPr sz="600" spc="-25" dirty="0">
                <a:latin typeface="Arial MT"/>
                <a:cs typeface="Arial MT"/>
              </a:rPr>
              <a:t>74</a:t>
            </a:r>
            <a:r>
              <a:rPr sz="600" dirty="0">
                <a:latin typeface="Arial MT"/>
                <a:cs typeface="Arial MT"/>
              </a:rPr>
              <a:t>	</a:t>
            </a:r>
            <a:r>
              <a:rPr sz="600" spc="-25" dirty="0">
                <a:latin typeface="Arial MT"/>
                <a:cs typeface="Arial MT"/>
              </a:rPr>
              <a:t>76</a:t>
            </a:r>
            <a:endParaRPr sz="600">
              <a:latin typeface="Arial MT"/>
              <a:cs typeface="Arial MT"/>
            </a:endParaRPr>
          </a:p>
          <a:p>
            <a:pPr marL="186055">
              <a:lnSpc>
                <a:spcPct val="100000"/>
              </a:lnSpc>
              <a:spcBef>
                <a:spcPts val="110"/>
              </a:spcBef>
            </a:pPr>
            <a:r>
              <a:rPr sz="600" spc="-10" dirty="0">
                <a:latin typeface="Arial MT"/>
                <a:cs typeface="Arial MT"/>
              </a:rPr>
              <a:t>Age</a:t>
            </a:r>
            <a:r>
              <a:rPr sz="600" spc="-25" dirty="0">
                <a:latin typeface="Arial MT"/>
                <a:cs typeface="Arial MT"/>
              </a:rPr>
              <a:t> </a:t>
            </a:r>
            <a:r>
              <a:rPr sz="600" dirty="0">
                <a:latin typeface="Arial MT"/>
                <a:cs typeface="Arial MT"/>
              </a:rPr>
              <a:t>at</a:t>
            </a:r>
            <a:r>
              <a:rPr sz="600" spc="-25" dirty="0">
                <a:latin typeface="Arial MT"/>
                <a:cs typeface="Arial MT"/>
              </a:rPr>
              <a:t> </a:t>
            </a:r>
            <a:r>
              <a:rPr sz="600" dirty="0">
                <a:latin typeface="Arial MT"/>
                <a:cs typeface="Arial MT"/>
              </a:rPr>
              <a:t>the</a:t>
            </a:r>
            <a:r>
              <a:rPr sz="600" spc="-20" dirty="0">
                <a:latin typeface="Arial MT"/>
                <a:cs typeface="Arial MT"/>
              </a:rPr>
              <a:t> </a:t>
            </a:r>
            <a:r>
              <a:rPr sz="600" spc="-10" dirty="0">
                <a:latin typeface="Arial MT"/>
                <a:cs typeface="Arial MT"/>
              </a:rPr>
              <a:t>start</a:t>
            </a:r>
            <a:r>
              <a:rPr sz="600" spc="-25" dirty="0">
                <a:latin typeface="Arial MT"/>
                <a:cs typeface="Arial MT"/>
              </a:rPr>
              <a:t> </a:t>
            </a:r>
            <a:r>
              <a:rPr sz="600" dirty="0">
                <a:latin typeface="Arial MT"/>
                <a:cs typeface="Arial MT"/>
              </a:rPr>
              <a:t>of</a:t>
            </a:r>
            <a:r>
              <a:rPr sz="600" spc="-20" dirty="0">
                <a:latin typeface="Arial MT"/>
                <a:cs typeface="Arial MT"/>
              </a:rPr>
              <a:t> </a:t>
            </a:r>
            <a:r>
              <a:rPr sz="600" dirty="0">
                <a:latin typeface="Arial MT"/>
                <a:cs typeface="Arial MT"/>
              </a:rPr>
              <a:t>the</a:t>
            </a:r>
            <a:r>
              <a:rPr sz="600" spc="-25" dirty="0">
                <a:latin typeface="Arial MT"/>
                <a:cs typeface="Arial MT"/>
              </a:rPr>
              <a:t> </a:t>
            </a:r>
            <a:r>
              <a:rPr sz="600" spc="-10" dirty="0">
                <a:latin typeface="Arial MT"/>
                <a:cs typeface="Arial MT"/>
              </a:rPr>
              <a:t>lockdown</a:t>
            </a:r>
            <a:endParaRPr sz="600">
              <a:latin typeface="Arial MT"/>
              <a:cs typeface="Arial MT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688936" y="2076716"/>
            <a:ext cx="776605" cy="1162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dirty="0">
                <a:latin typeface="Arial MT"/>
                <a:cs typeface="Arial MT"/>
              </a:rPr>
              <a:t>Public</a:t>
            </a:r>
            <a:r>
              <a:rPr sz="600" spc="-15" dirty="0">
                <a:latin typeface="Arial MT"/>
                <a:cs typeface="Arial MT"/>
              </a:rPr>
              <a:t> </a:t>
            </a:r>
            <a:r>
              <a:rPr sz="600" spc="-10" dirty="0">
                <a:latin typeface="Arial MT"/>
                <a:cs typeface="Arial MT"/>
              </a:rPr>
              <a:t>dental</a:t>
            </a:r>
            <a:r>
              <a:rPr sz="600" spc="-15" dirty="0">
                <a:latin typeface="Arial MT"/>
                <a:cs typeface="Arial MT"/>
              </a:rPr>
              <a:t> </a:t>
            </a:r>
            <a:r>
              <a:rPr sz="600" spc="-10" dirty="0">
                <a:latin typeface="Arial MT"/>
                <a:cs typeface="Arial MT"/>
              </a:rPr>
              <a:t>care</a:t>
            </a:r>
            <a:r>
              <a:rPr sz="600" spc="-15" dirty="0">
                <a:latin typeface="Arial MT"/>
                <a:cs typeface="Arial MT"/>
              </a:rPr>
              <a:t> </a:t>
            </a:r>
            <a:r>
              <a:rPr sz="600" spc="-10" dirty="0">
                <a:latin typeface="Arial MT"/>
                <a:cs typeface="Arial MT"/>
              </a:rPr>
              <a:t>visit</a:t>
            </a:r>
            <a:endParaRPr sz="600">
              <a:latin typeface="Arial MT"/>
              <a:cs typeface="Arial MT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3069013" y="2226765"/>
            <a:ext cx="171450" cy="8642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53975">
              <a:lnSpc>
                <a:spcPct val="100000"/>
              </a:lnSpc>
              <a:spcBef>
                <a:spcPts val="90"/>
              </a:spcBef>
            </a:pPr>
            <a:r>
              <a:rPr sz="600" spc="-25" dirty="0">
                <a:latin typeface="Arial MT"/>
                <a:cs typeface="Arial MT"/>
              </a:rPr>
              <a:t>.13</a:t>
            </a:r>
            <a:endParaRPr sz="6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455"/>
              </a:spcBef>
            </a:pPr>
            <a:r>
              <a:rPr sz="600" spc="-20" dirty="0">
                <a:latin typeface="Arial MT"/>
                <a:cs typeface="Arial MT"/>
              </a:rPr>
              <a:t>.125</a:t>
            </a:r>
            <a:endParaRPr sz="600">
              <a:latin typeface="Arial MT"/>
              <a:cs typeface="Arial MT"/>
            </a:endParaRPr>
          </a:p>
          <a:p>
            <a:pPr marL="53975">
              <a:lnSpc>
                <a:spcPct val="100000"/>
              </a:lnSpc>
              <a:spcBef>
                <a:spcPts val="459"/>
              </a:spcBef>
            </a:pPr>
            <a:r>
              <a:rPr sz="600" spc="-25" dirty="0">
                <a:latin typeface="Arial MT"/>
                <a:cs typeface="Arial MT"/>
              </a:rPr>
              <a:t>.12</a:t>
            </a:r>
            <a:endParaRPr sz="6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459"/>
              </a:spcBef>
            </a:pPr>
            <a:r>
              <a:rPr sz="600" spc="-20" dirty="0">
                <a:latin typeface="Arial MT"/>
                <a:cs typeface="Arial MT"/>
              </a:rPr>
              <a:t>.115</a:t>
            </a:r>
            <a:endParaRPr sz="600">
              <a:latin typeface="Arial MT"/>
              <a:cs typeface="Arial MT"/>
            </a:endParaRPr>
          </a:p>
          <a:p>
            <a:pPr marL="53975">
              <a:lnSpc>
                <a:spcPct val="100000"/>
              </a:lnSpc>
              <a:spcBef>
                <a:spcPts val="459"/>
              </a:spcBef>
            </a:pPr>
            <a:r>
              <a:rPr sz="600" spc="-25" dirty="0">
                <a:latin typeface="Arial MT"/>
                <a:cs typeface="Arial MT"/>
              </a:rPr>
              <a:t>.11</a:t>
            </a:r>
            <a:endParaRPr sz="6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455"/>
              </a:spcBef>
            </a:pPr>
            <a:r>
              <a:rPr sz="600" spc="-20" dirty="0">
                <a:latin typeface="Arial MT"/>
                <a:cs typeface="Arial MT"/>
              </a:rPr>
              <a:t>.105</a:t>
            </a:r>
            <a:endParaRPr sz="600">
              <a:latin typeface="Arial MT"/>
              <a:cs typeface="Arial MT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2919544" y="2508765"/>
            <a:ext cx="109220" cy="267335"/>
          </a:xfrm>
          <a:prstGeom prst="rect">
            <a:avLst/>
          </a:prstGeom>
        </p:spPr>
        <p:txBody>
          <a:bodyPr vert="vert270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600" spc="-10" dirty="0">
                <a:latin typeface="Arial MT"/>
                <a:cs typeface="Arial MT"/>
              </a:rPr>
              <a:t>P(Visit)</a:t>
            </a:r>
            <a:endParaRPr sz="600">
              <a:latin typeface="Arial MT"/>
              <a:cs typeface="Arial MT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3265615" y="3078839"/>
            <a:ext cx="1379220" cy="235585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4"/>
              </a:spcBef>
              <a:tabLst>
                <a:tab pos="224154" algn="l"/>
                <a:tab pos="435609" algn="l"/>
                <a:tab pos="647065" algn="l"/>
                <a:tab pos="859155" algn="l"/>
                <a:tab pos="1070610" algn="l"/>
                <a:tab pos="1282065" algn="l"/>
              </a:tabLst>
            </a:pPr>
            <a:r>
              <a:rPr sz="600" spc="-25" dirty="0">
                <a:latin typeface="Arial MT"/>
                <a:cs typeface="Arial MT"/>
              </a:rPr>
              <a:t>64</a:t>
            </a:r>
            <a:r>
              <a:rPr sz="600" dirty="0">
                <a:latin typeface="Arial MT"/>
                <a:cs typeface="Arial MT"/>
              </a:rPr>
              <a:t>	</a:t>
            </a:r>
            <a:r>
              <a:rPr sz="600" spc="-25" dirty="0">
                <a:latin typeface="Arial MT"/>
                <a:cs typeface="Arial MT"/>
              </a:rPr>
              <a:t>66</a:t>
            </a:r>
            <a:r>
              <a:rPr sz="600" dirty="0">
                <a:latin typeface="Arial MT"/>
                <a:cs typeface="Arial MT"/>
              </a:rPr>
              <a:t>	</a:t>
            </a:r>
            <a:r>
              <a:rPr sz="600" spc="-25" dirty="0">
                <a:latin typeface="Arial MT"/>
                <a:cs typeface="Arial MT"/>
              </a:rPr>
              <a:t>68</a:t>
            </a:r>
            <a:r>
              <a:rPr sz="600" dirty="0">
                <a:latin typeface="Arial MT"/>
                <a:cs typeface="Arial MT"/>
              </a:rPr>
              <a:t>	</a:t>
            </a:r>
            <a:r>
              <a:rPr sz="600" spc="-25" dirty="0">
                <a:latin typeface="Arial MT"/>
                <a:cs typeface="Arial MT"/>
              </a:rPr>
              <a:t>70</a:t>
            </a:r>
            <a:r>
              <a:rPr sz="600" dirty="0">
                <a:latin typeface="Arial MT"/>
                <a:cs typeface="Arial MT"/>
              </a:rPr>
              <a:t>	</a:t>
            </a:r>
            <a:r>
              <a:rPr sz="600" spc="-25" dirty="0">
                <a:latin typeface="Arial MT"/>
                <a:cs typeface="Arial MT"/>
              </a:rPr>
              <a:t>72</a:t>
            </a:r>
            <a:r>
              <a:rPr sz="600" dirty="0">
                <a:latin typeface="Arial MT"/>
                <a:cs typeface="Arial MT"/>
              </a:rPr>
              <a:t>	</a:t>
            </a:r>
            <a:r>
              <a:rPr sz="600" spc="-25" dirty="0">
                <a:latin typeface="Arial MT"/>
                <a:cs typeface="Arial MT"/>
              </a:rPr>
              <a:t>74</a:t>
            </a:r>
            <a:r>
              <a:rPr sz="600" dirty="0">
                <a:latin typeface="Arial MT"/>
                <a:cs typeface="Arial MT"/>
              </a:rPr>
              <a:t>	</a:t>
            </a:r>
            <a:r>
              <a:rPr sz="600" spc="-25" dirty="0">
                <a:latin typeface="Arial MT"/>
                <a:cs typeface="Arial MT"/>
              </a:rPr>
              <a:t>76</a:t>
            </a:r>
            <a:endParaRPr sz="600">
              <a:latin typeface="Arial MT"/>
              <a:cs typeface="Arial MT"/>
            </a:endParaRPr>
          </a:p>
          <a:p>
            <a:pPr marL="164465">
              <a:lnSpc>
                <a:spcPct val="100000"/>
              </a:lnSpc>
              <a:spcBef>
                <a:spcPts val="110"/>
              </a:spcBef>
            </a:pPr>
            <a:r>
              <a:rPr sz="600" spc="-10" dirty="0">
                <a:latin typeface="Arial MT"/>
                <a:cs typeface="Arial MT"/>
              </a:rPr>
              <a:t>Age</a:t>
            </a:r>
            <a:r>
              <a:rPr sz="600" spc="-25" dirty="0">
                <a:latin typeface="Arial MT"/>
                <a:cs typeface="Arial MT"/>
              </a:rPr>
              <a:t> </a:t>
            </a:r>
            <a:r>
              <a:rPr sz="600" dirty="0">
                <a:latin typeface="Arial MT"/>
                <a:cs typeface="Arial MT"/>
              </a:rPr>
              <a:t>at</a:t>
            </a:r>
            <a:r>
              <a:rPr sz="600" spc="-25" dirty="0">
                <a:latin typeface="Arial MT"/>
                <a:cs typeface="Arial MT"/>
              </a:rPr>
              <a:t> </a:t>
            </a:r>
            <a:r>
              <a:rPr sz="600" dirty="0">
                <a:latin typeface="Arial MT"/>
                <a:cs typeface="Arial MT"/>
              </a:rPr>
              <a:t>the</a:t>
            </a:r>
            <a:r>
              <a:rPr sz="600" spc="-20" dirty="0">
                <a:latin typeface="Arial MT"/>
                <a:cs typeface="Arial MT"/>
              </a:rPr>
              <a:t> </a:t>
            </a:r>
            <a:r>
              <a:rPr sz="600" spc="-10" dirty="0">
                <a:latin typeface="Arial MT"/>
                <a:cs typeface="Arial MT"/>
              </a:rPr>
              <a:t>start</a:t>
            </a:r>
            <a:r>
              <a:rPr sz="600" spc="-25" dirty="0">
                <a:latin typeface="Arial MT"/>
                <a:cs typeface="Arial MT"/>
              </a:rPr>
              <a:t> </a:t>
            </a:r>
            <a:r>
              <a:rPr sz="600" dirty="0">
                <a:latin typeface="Arial MT"/>
                <a:cs typeface="Arial MT"/>
              </a:rPr>
              <a:t>of</a:t>
            </a:r>
            <a:r>
              <a:rPr sz="600" spc="-20" dirty="0">
                <a:latin typeface="Arial MT"/>
                <a:cs typeface="Arial MT"/>
              </a:rPr>
              <a:t> </a:t>
            </a:r>
            <a:r>
              <a:rPr sz="600" dirty="0">
                <a:latin typeface="Arial MT"/>
                <a:cs typeface="Arial MT"/>
              </a:rPr>
              <a:t>the</a:t>
            </a:r>
            <a:r>
              <a:rPr sz="600" spc="-25" dirty="0">
                <a:latin typeface="Arial MT"/>
                <a:cs typeface="Arial MT"/>
              </a:rPr>
              <a:t> </a:t>
            </a:r>
            <a:r>
              <a:rPr sz="600" spc="-10" dirty="0">
                <a:latin typeface="Arial MT"/>
                <a:cs typeface="Arial MT"/>
              </a:rPr>
              <a:t>lockdown</a:t>
            </a:r>
            <a:endParaRPr sz="600">
              <a:latin typeface="Arial MT"/>
              <a:cs typeface="Arial MT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3551985" y="2076716"/>
            <a:ext cx="806450" cy="1162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spc="-10" dirty="0">
                <a:latin typeface="Arial MT"/>
                <a:cs typeface="Arial MT"/>
              </a:rPr>
              <a:t>Private</a:t>
            </a:r>
            <a:r>
              <a:rPr sz="600" spc="-5" dirty="0">
                <a:latin typeface="Arial MT"/>
                <a:cs typeface="Arial MT"/>
              </a:rPr>
              <a:t> </a:t>
            </a:r>
            <a:r>
              <a:rPr sz="600" spc="-10" dirty="0">
                <a:latin typeface="Arial MT"/>
                <a:cs typeface="Arial MT"/>
              </a:rPr>
              <a:t>dental</a:t>
            </a:r>
            <a:r>
              <a:rPr sz="600" spc="-5" dirty="0">
                <a:latin typeface="Arial MT"/>
                <a:cs typeface="Arial MT"/>
              </a:rPr>
              <a:t> </a:t>
            </a:r>
            <a:r>
              <a:rPr sz="600" spc="-10" dirty="0">
                <a:latin typeface="Arial MT"/>
                <a:cs typeface="Arial MT"/>
              </a:rPr>
              <a:t>care</a:t>
            </a:r>
            <a:r>
              <a:rPr sz="600" dirty="0">
                <a:latin typeface="Arial MT"/>
                <a:cs typeface="Arial MT"/>
              </a:rPr>
              <a:t> </a:t>
            </a:r>
            <a:r>
              <a:rPr sz="600" spc="-10" dirty="0">
                <a:latin typeface="Arial MT"/>
                <a:cs typeface="Arial MT"/>
              </a:rPr>
              <a:t>visit</a:t>
            </a:r>
            <a:endParaRPr sz="600">
              <a:latin typeface="Arial MT"/>
              <a:cs typeface="Arial MT"/>
            </a:endParaRPr>
          </a:p>
        </p:txBody>
      </p:sp>
      <p:grpSp>
        <p:nvGrpSpPr>
          <p:cNvPr id="53" name="object 53"/>
          <p:cNvGrpSpPr/>
          <p:nvPr/>
        </p:nvGrpSpPr>
        <p:grpSpPr>
          <a:xfrm>
            <a:off x="0" y="3490277"/>
            <a:ext cx="5760085" cy="109855"/>
            <a:chOff x="0" y="3490277"/>
            <a:chExt cx="5760085" cy="109855"/>
          </a:xfrm>
        </p:grpSpPr>
        <p:sp>
          <p:nvSpPr>
            <p:cNvPr id="54" name="object 54"/>
            <p:cNvSpPr/>
            <p:nvPr/>
          </p:nvSpPr>
          <p:spPr>
            <a:xfrm>
              <a:off x="0" y="3490277"/>
              <a:ext cx="1920239" cy="109855"/>
            </a:xfrm>
            <a:custGeom>
              <a:avLst/>
              <a:gdLst/>
              <a:ahLst/>
              <a:cxnLst/>
              <a:rect l="l" t="t" r="r" b="b"/>
              <a:pathLst>
                <a:path w="1920239" h="109854">
                  <a:moveTo>
                    <a:pt x="1919973" y="0"/>
                  </a:moveTo>
                  <a:lnTo>
                    <a:pt x="0" y="0"/>
                  </a:lnTo>
                  <a:lnTo>
                    <a:pt x="0" y="109727"/>
                  </a:lnTo>
                  <a:lnTo>
                    <a:pt x="1919973" y="109727"/>
                  </a:lnTo>
                  <a:lnTo>
                    <a:pt x="1919973" y="0"/>
                  </a:lnTo>
                  <a:close/>
                </a:path>
              </a:pathLst>
            </a:custGeom>
            <a:solidFill>
              <a:srgbClr val="4747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919973" y="3490277"/>
              <a:ext cx="1920239" cy="109855"/>
            </a:xfrm>
            <a:custGeom>
              <a:avLst/>
              <a:gdLst/>
              <a:ahLst/>
              <a:cxnLst/>
              <a:rect l="l" t="t" r="r" b="b"/>
              <a:pathLst>
                <a:path w="1920239" h="109854">
                  <a:moveTo>
                    <a:pt x="1919973" y="0"/>
                  </a:moveTo>
                  <a:lnTo>
                    <a:pt x="0" y="0"/>
                  </a:lnTo>
                  <a:lnTo>
                    <a:pt x="0" y="109727"/>
                  </a:lnTo>
                  <a:lnTo>
                    <a:pt x="1919973" y="109727"/>
                  </a:lnTo>
                  <a:lnTo>
                    <a:pt x="1919973" y="0"/>
                  </a:lnTo>
                  <a:close/>
                </a:path>
              </a:pathLst>
            </a:custGeom>
            <a:solidFill>
              <a:srgbClr val="8484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3839946" y="3490277"/>
              <a:ext cx="1920239" cy="109855"/>
            </a:xfrm>
            <a:custGeom>
              <a:avLst/>
              <a:gdLst/>
              <a:ahLst/>
              <a:cxnLst/>
              <a:rect l="l" t="t" r="r" b="b"/>
              <a:pathLst>
                <a:path w="1920239" h="109854">
                  <a:moveTo>
                    <a:pt x="1919973" y="0"/>
                  </a:moveTo>
                  <a:lnTo>
                    <a:pt x="0" y="0"/>
                  </a:lnTo>
                  <a:lnTo>
                    <a:pt x="0" y="109727"/>
                  </a:lnTo>
                  <a:lnTo>
                    <a:pt x="1919973" y="109727"/>
                  </a:lnTo>
                  <a:lnTo>
                    <a:pt x="1919973" y="0"/>
                  </a:lnTo>
                  <a:close/>
                </a:path>
              </a:pathLst>
            </a:custGeom>
            <a:solidFill>
              <a:srgbClr val="ADAD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7" name="object 5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pc="-20" dirty="0"/>
              <a:t>Terveystaloustieteen</a:t>
            </a:r>
            <a:r>
              <a:rPr spc="55" dirty="0"/>
              <a:t> </a:t>
            </a:r>
            <a:r>
              <a:rPr spc="-10" dirty="0"/>
              <a:t>päivä</a:t>
            </a:r>
          </a:p>
        </p:txBody>
      </p:sp>
      <p:sp>
        <p:nvSpPr>
          <p:cNvPr id="58" name="object 58"/>
          <p:cNvSpPr txBox="1"/>
          <p:nvPr/>
        </p:nvSpPr>
        <p:spPr>
          <a:xfrm>
            <a:off x="2071357" y="3482416"/>
            <a:ext cx="1617345" cy="12255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600" dirty="0">
                <a:solidFill>
                  <a:srgbClr val="FFFFFF"/>
                </a:solidFill>
                <a:latin typeface="Verdana"/>
                <a:cs typeface="Verdana"/>
              </a:rPr>
              <a:t>Social</a:t>
            </a:r>
            <a:r>
              <a:rPr sz="600" spc="-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600" spc="-10" dirty="0">
                <a:solidFill>
                  <a:srgbClr val="FFFFFF"/>
                </a:solidFill>
                <a:latin typeface="Verdana"/>
                <a:cs typeface="Verdana"/>
              </a:rPr>
              <a:t>distancing</a:t>
            </a:r>
            <a:r>
              <a:rPr sz="600" spc="-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sz="600" spc="-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600" spc="-25" dirty="0">
                <a:solidFill>
                  <a:srgbClr val="FFFFFF"/>
                </a:solidFill>
                <a:latin typeface="Verdana"/>
                <a:cs typeface="Verdana"/>
              </a:rPr>
              <a:t>healthcare</a:t>
            </a:r>
            <a:r>
              <a:rPr sz="600" spc="-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600" spc="-10" dirty="0">
                <a:solidFill>
                  <a:srgbClr val="FFFFFF"/>
                </a:solidFill>
                <a:latin typeface="Verdana"/>
                <a:cs typeface="Verdana"/>
              </a:rPr>
              <a:t>utilization</a:t>
            </a:r>
            <a:endParaRPr sz="600" dirty="0">
              <a:latin typeface="Verdana"/>
              <a:cs typeface="Verdana"/>
            </a:endParaRPr>
          </a:p>
        </p:txBody>
      </p:sp>
      <p:sp>
        <p:nvSpPr>
          <p:cNvPr id="59" name="object 5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pc="-35" dirty="0"/>
              <a:t>31.1.2025</a:t>
            </a:r>
          </a:p>
        </p:txBody>
      </p:sp>
      <p:sp>
        <p:nvSpPr>
          <p:cNvPr id="60" name="object 6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spc="-45" dirty="0"/>
              <a:t>15</a:t>
            </a:fld>
            <a:r>
              <a:rPr spc="-90" dirty="0"/>
              <a:t> </a:t>
            </a:r>
            <a:r>
              <a:rPr spc="70" dirty="0"/>
              <a:t>/</a:t>
            </a:r>
            <a:r>
              <a:rPr spc="-85" dirty="0"/>
              <a:t> </a:t>
            </a:r>
            <a:r>
              <a:rPr spc="-25" dirty="0"/>
              <a:t>17</a:t>
            </a:r>
          </a:p>
        </p:txBody>
      </p:sp>
    </p:spTree>
  </p:cSld>
  <p:clrMapOvr>
    <a:masterClrMapping/>
  </p:clrMapOvr>
  <p:transition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300" y="74546"/>
            <a:ext cx="4177029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-90" dirty="0"/>
              <a:t>Conclusions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1089" y="908723"/>
            <a:ext cx="65265" cy="6526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64832" y="825269"/>
            <a:ext cx="5252085" cy="1849755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50800" marR="311150">
              <a:lnSpc>
                <a:spcPts val="1200"/>
              </a:lnSpc>
              <a:spcBef>
                <a:spcPts val="229"/>
              </a:spcBef>
            </a:pPr>
            <a:r>
              <a:rPr sz="1100" spc="-10" dirty="0">
                <a:latin typeface="Arial MT"/>
                <a:cs typeface="Arial MT"/>
              </a:rPr>
              <a:t>The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spc="-45" dirty="0">
                <a:latin typeface="Arial MT"/>
                <a:cs typeface="Arial MT"/>
              </a:rPr>
              <a:t>Finnish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spc="-95" dirty="0">
                <a:latin typeface="Arial MT"/>
                <a:cs typeface="Arial MT"/>
              </a:rPr>
              <a:t>age-</a:t>
            </a:r>
            <a:r>
              <a:rPr sz="1100" spc="-45" dirty="0">
                <a:latin typeface="Arial MT"/>
                <a:cs typeface="Arial MT"/>
              </a:rPr>
              <a:t>specific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spc="-55" dirty="0">
                <a:latin typeface="Arial MT"/>
                <a:cs typeface="Arial MT"/>
              </a:rPr>
              <a:t>recommendation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spc="-30" dirty="0">
                <a:latin typeface="Arial MT"/>
                <a:cs typeface="Arial MT"/>
              </a:rPr>
              <a:t>during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the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spc="-65" dirty="0">
                <a:latin typeface="Arial MT"/>
                <a:cs typeface="Arial MT"/>
              </a:rPr>
              <a:t>COVID-</a:t>
            </a:r>
            <a:r>
              <a:rPr sz="1100" dirty="0">
                <a:latin typeface="Arial MT"/>
                <a:cs typeface="Arial MT"/>
              </a:rPr>
              <a:t>19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spc="-70" dirty="0">
                <a:latin typeface="Arial MT"/>
                <a:cs typeface="Arial MT"/>
              </a:rPr>
              <a:t>pandemic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spc="-50" dirty="0">
                <a:latin typeface="Arial MT"/>
                <a:cs typeface="Arial MT"/>
              </a:rPr>
              <a:t>resulted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spc="-25" dirty="0">
                <a:latin typeface="Arial MT"/>
                <a:cs typeface="Arial MT"/>
              </a:rPr>
              <a:t>in </a:t>
            </a:r>
            <a:r>
              <a:rPr sz="1100" spc="-55" dirty="0">
                <a:latin typeface="Arial MT"/>
                <a:cs typeface="Arial MT"/>
              </a:rPr>
              <a:t>modest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85" dirty="0">
                <a:latin typeface="Arial MT"/>
                <a:cs typeface="Arial MT"/>
              </a:rPr>
              <a:t>delays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in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60" dirty="0">
                <a:latin typeface="Arial MT"/>
                <a:cs typeface="Arial MT"/>
              </a:rPr>
              <a:t>non-</a:t>
            </a:r>
            <a:r>
              <a:rPr sz="1100" spc="-35" dirty="0">
                <a:latin typeface="Arial MT"/>
                <a:cs typeface="Arial MT"/>
              </a:rPr>
              <a:t>acute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20" dirty="0">
                <a:latin typeface="Arial MT"/>
                <a:cs typeface="Arial MT"/>
              </a:rPr>
              <a:t>care</a:t>
            </a:r>
            <a:endParaRPr sz="1100">
              <a:latin typeface="Arial MT"/>
              <a:cs typeface="Arial MT"/>
            </a:endParaRPr>
          </a:p>
          <a:p>
            <a:pPr marL="327660" marR="208915" indent="-137160">
              <a:lnSpc>
                <a:spcPct val="100000"/>
              </a:lnSpc>
              <a:spcBef>
                <a:spcPts val="150"/>
              </a:spcBef>
            </a:pPr>
            <a:r>
              <a:rPr sz="900" spc="82" baseline="13888" dirty="0">
                <a:solidFill>
                  <a:srgbClr val="3333B2"/>
                </a:solidFill>
                <a:latin typeface="Lucida Sans Unicode"/>
                <a:cs typeface="Lucida Sans Unicode"/>
              </a:rPr>
              <a:t>▶</a:t>
            </a:r>
            <a:r>
              <a:rPr sz="900" spc="419" baseline="13888" dirty="0">
                <a:solidFill>
                  <a:srgbClr val="3333B2"/>
                </a:solidFill>
                <a:latin typeface="Lucida Sans Unicode"/>
                <a:cs typeface="Lucida Sans Unicode"/>
              </a:rPr>
              <a:t> </a:t>
            </a:r>
            <a:r>
              <a:rPr sz="1000" dirty="0">
                <a:latin typeface="Arial MT"/>
                <a:cs typeface="Arial MT"/>
              </a:rPr>
              <a:t>The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-50" dirty="0">
                <a:latin typeface="Arial MT"/>
                <a:cs typeface="Arial MT"/>
              </a:rPr>
              <a:t>declines</a:t>
            </a:r>
            <a:r>
              <a:rPr sz="1000" spc="1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took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-45" dirty="0">
                <a:latin typeface="Arial MT"/>
                <a:cs typeface="Arial MT"/>
              </a:rPr>
              <a:t>place</a:t>
            </a:r>
            <a:r>
              <a:rPr sz="1000" spc="1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in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-70" dirty="0">
                <a:latin typeface="Arial MT"/>
                <a:cs typeface="Arial MT"/>
              </a:rPr>
              <a:t>services</a:t>
            </a:r>
            <a:r>
              <a:rPr sz="1000" spc="10" dirty="0">
                <a:latin typeface="Arial MT"/>
                <a:cs typeface="Arial MT"/>
              </a:rPr>
              <a:t> </a:t>
            </a:r>
            <a:r>
              <a:rPr sz="1000" spc="-25" dirty="0">
                <a:latin typeface="Arial MT"/>
                <a:cs typeface="Arial MT"/>
              </a:rPr>
              <a:t>which</a:t>
            </a:r>
            <a:r>
              <a:rPr sz="1000" spc="10" dirty="0">
                <a:latin typeface="Arial MT"/>
                <a:cs typeface="Arial MT"/>
              </a:rPr>
              <a:t> </a:t>
            </a:r>
            <a:r>
              <a:rPr sz="1000" spc="-40" dirty="0">
                <a:latin typeface="Arial MT"/>
                <a:cs typeface="Arial MT"/>
              </a:rPr>
              <a:t>can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-20" dirty="0">
                <a:latin typeface="Arial MT"/>
                <a:cs typeface="Arial MT"/>
              </a:rPr>
              <a:t>likely</a:t>
            </a:r>
            <a:r>
              <a:rPr sz="1000" spc="1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be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-40" dirty="0">
                <a:latin typeface="Arial MT"/>
                <a:cs typeface="Arial MT"/>
              </a:rPr>
              <a:t>postponed</a:t>
            </a:r>
            <a:r>
              <a:rPr sz="1000" spc="1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without</a:t>
            </a:r>
            <a:r>
              <a:rPr sz="1000" spc="10" dirty="0">
                <a:latin typeface="Arial MT"/>
                <a:cs typeface="Arial MT"/>
              </a:rPr>
              <a:t> </a:t>
            </a:r>
            <a:r>
              <a:rPr sz="1000" spc="-30" dirty="0">
                <a:latin typeface="Arial MT"/>
                <a:cs typeface="Arial MT"/>
              </a:rPr>
              <a:t>creating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costly </a:t>
            </a:r>
            <a:r>
              <a:rPr sz="1000" spc="-40" dirty="0">
                <a:latin typeface="Arial MT"/>
                <a:cs typeface="Arial MT"/>
              </a:rPr>
              <a:t>healthcare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-35" dirty="0">
                <a:latin typeface="Arial MT"/>
                <a:cs typeface="Arial MT"/>
              </a:rPr>
              <a:t>burden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at a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later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phase</a:t>
            </a:r>
            <a:endParaRPr sz="1000">
              <a:latin typeface="Arial MT"/>
              <a:cs typeface="Arial MT"/>
            </a:endParaRPr>
          </a:p>
          <a:p>
            <a:pPr marL="327660" marR="407670" indent="-137160">
              <a:lnSpc>
                <a:spcPts val="1200"/>
              </a:lnSpc>
              <a:spcBef>
                <a:spcPts val="30"/>
              </a:spcBef>
            </a:pPr>
            <a:r>
              <a:rPr sz="900" spc="82" baseline="13888" dirty="0">
                <a:solidFill>
                  <a:srgbClr val="3333B2"/>
                </a:solidFill>
                <a:latin typeface="Lucida Sans Unicode"/>
                <a:cs typeface="Lucida Sans Unicode"/>
              </a:rPr>
              <a:t>▶</a:t>
            </a:r>
            <a:r>
              <a:rPr sz="900" spc="405" baseline="13888" dirty="0">
                <a:solidFill>
                  <a:srgbClr val="3333B2"/>
                </a:solidFill>
                <a:latin typeface="Lucida Sans Unicode"/>
                <a:cs typeface="Lucida Sans Unicode"/>
              </a:rPr>
              <a:t> </a:t>
            </a:r>
            <a:r>
              <a:rPr sz="1000" dirty="0">
                <a:latin typeface="Arial MT"/>
                <a:cs typeface="Arial MT"/>
              </a:rPr>
              <a:t>The</a:t>
            </a:r>
            <a:r>
              <a:rPr sz="1000" spc="10" dirty="0">
                <a:latin typeface="Arial MT"/>
                <a:cs typeface="Arial MT"/>
              </a:rPr>
              <a:t> </a:t>
            </a:r>
            <a:r>
              <a:rPr sz="1000" spc="-35" dirty="0">
                <a:latin typeface="Arial MT"/>
                <a:cs typeface="Arial MT"/>
              </a:rPr>
              <a:t>lockdown</a:t>
            </a:r>
            <a:r>
              <a:rPr sz="1000" spc="1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did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not</a:t>
            </a:r>
            <a:r>
              <a:rPr sz="1000" spc="10" dirty="0">
                <a:latin typeface="Arial MT"/>
                <a:cs typeface="Arial MT"/>
              </a:rPr>
              <a:t> </a:t>
            </a:r>
            <a:r>
              <a:rPr sz="1000" spc="-30" dirty="0">
                <a:latin typeface="Arial MT"/>
                <a:cs typeface="Arial MT"/>
              </a:rPr>
              <a:t>hinder</a:t>
            </a:r>
            <a:r>
              <a:rPr sz="1000" spc="10" dirty="0">
                <a:latin typeface="Arial MT"/>
                <a:cs typeface="Arial MT"/>
              </a:rPr>
              <a:t> </a:t>
            </a:r>
            <a:r>
              <a:rPr sz="1000" spc="-90" dirty="0">
                <a:latin typeface="Arial MT"/>
                <a:cs typeface="Arial MT"/>
              </a:rPr>
              <a:t>access</a:t>
            </a:r>
            <a:r>
              <a:rPr sz="1000" spc="2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to</a:t>
            </a:r>
            <a:r>
              <a:rPr sz="1000" spc="10" dirty="0">
                <a:latin typeface="Arial MT"/>
                <a:cs typeface="Arial MT"/>
              </a:rPr>
              <a:t> </a:t>
            </a:r>
            <a:r>
              <a:rPr sz="1000" spc="-25" dirty="0">
                <a:latin typeface="Arial MT"/>
                <a:cs typeface="Arial MT"/>
              </a:rPr>
              <a:t>acute</a:t>
            </a:r>
            <a:r>
              <a:rPr sz="1000" spc="10" dirty="0">
                <a:latin typeface="Arial MT"/>
                <a:cs typeface="Arial MT"/>
              </a:rPr>
              <a:t> </a:t>
            </a:r>
            <a:r>
              <a:rPr sz="1000" spc="-40" dirty="0">
                <a:latin typeface="Arial MT"/>
                <a:cs typeface="Arial MT"/>
              </a:rPr>
              <a:t>healthcare</a:t>
            </a:r>
            <a:r>
              <a:rPr sz="1000" spc="15" dirty="0">
                <a:latin typeface="Arial MT"/>
                <a:cs typeface="Arial MT"/>
              </a:rPr>
              <a:t> </a:t>
            </a:r>
            <a:r>
              <a:rPr sz="1000" spc="-70" dirty="0">
                <a:latin typeface="Arial MT"/>
                <a:cs typeface="Arial MT"/>
              </a:rPr>
              <a:t>services</a:t>
            </a:r>
            <a:r>
              <a:rPr sz="1000" spc="1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or</a:t>
            </a:r>
            <a:r>
              <a:rPr sz="1000" spc="10" dirty="0">
                <a:latin typeface="Arial MT"/>
                <a:cs typeface="Arial MT"/>
              </a:rPr>
              <a:t> </a:t>
            </a:r>
            <a:r>
              <a:rPr sz="1000" spc="-35" dirty="0">
                <a:latin typeface="Arial MT"/>
                <a:cs typeface="Arial MT"/>
              </a:rPr>
              <a:t>create</a:t>
            </a:r>
            <a:r>
              <a:rPr sz="1000" spc="1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substantial </a:t>
            </a:r>
            <a:r>
              <a:rPr sz="1000" spc="-40" dirty="0">
                <a:latin typeface="Arial MT"/>
                <a:cs typeface="Arial MT"/>
              </a:rPr>
              <a:t>healthcare</a:t>
            </a:r>
            <a:r>
              <a:rPr sz="1000" spc="10" dirty="0">
                <a:latin typeface="Arial MT"/>
                <a:cs typeface="Arial MT"/>
              </a:rPr>
              <a:t> </a:t>
            </a:r>
            <a:r>
              <a:rPr sz="1000" spc="-50" dirty="0">
                <a:latin typeface="Arial MT"/>
                <a:cs typeface="Arial MT"/>
              </a:rPr>
              <a:t>burdens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within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the</a:t>
            </a:r>
            <a:r>
              <a:rPr sz="1000" spc="10" dirty="0">
                <a:latin typeface="Arial MT"/>
                <a:cs typeface="Arial MT"/>
              </a:rPr>
              <a:t> </a:t>
            </a:r>
            <a:r>
              <a:rPr sz="1000" spc="-45" dirty="0">
                <a:latin typeface="Arial MT"/>
                <a:cs typeface="Arial MT"/>
              </a:rPr>
              <a:t>observation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periods</a:t>
            </a: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755"/>
              </a:spcBef>
            </a:pPr>
            <a:endParaRPr sz="1000">
              <a:latin typeface="Arial MT"/>
              <a:cs typeface="Arial MT"/>
            </a:endParaRPr>
          </a:p>
          <a:p>
            <a:pPr marL="50800" marR="43180">
              <a:lnSpc>
                <a:spcPts val="1200"/>
              </a:lnSpc>
            </a:pPr>
            <a:r>
              <a:rPr sz="1100" dirty="0">
                <a:latin typeface="Arial MT"/>
                <a:cs typeface="Arial MT"/>
              </a:rPr>
              <a:t>An </a:t>
            </a:r>
            <a:r>
              <a:rPr sz="1100" spc="-95" dirty="0">
                <a:latin typeface="Arial MT"/>
                <a:cs typeface="Arial MT"/>
              </a:rPr>
              <a:t>age-</a:t>
            </a:r>
            <a:r>
              <a:rPr sz="1100" spc="-45" dirty="0">
                <a:latin typeface="Arial MT"/>
                <a:cs typeface="Arial MT"/>
              </a:rPr>
              <a:t>specific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45" dirty="0">
                <a:latin typeface="Arial MT"/>
                <a:cs typeface="Arial MT"/>
              </a:rPr>
              <a:t>distancing</a:t>
            </a:r>
            <a:r>
              <a:rPr sz="1100" spc="20" dirty="0">
                <a:latin typeface="Arial MT"/>
                <a:cs typeface="Arial MT"/>
              </a:rPr>
              <a:t> </a:t>
            </a:r>
            <a:r>
              <a:rPr sz="1100" spc="-55" dirty="0">
                <a:latin typeface="Arial MT"/>
                <a:cs typeface="Arial MT"/>
              </a:rPr>
              <a:t>recommendation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5" dirty="0">
                <a:latin typeface="Arial MT"/>
                <a:cs typeface="Arial MT"/>
              </a:rPr>
              <a:t>may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to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105" dirty="0">
                <a:latin typeface="Arial MT"/>
                <a:cs typeface="Arial MT"/>
              </a:rPr>
              <a:t>some</a:t>
            </a:r>
            <a:r>
              <a:rPr sz="1100" spc="30" dirty="0">
                <a:latin typeface="Arial MT"/>
                <a:cs typeface="Arial MT"/>
              </a:rPr>
              <a:t> </a:t>
            </a:r>
            <a:r>
              <a:rPr sz="1100" spc="-25" dirty="0">
                <a:latin typeface="Arial MT"/>
                <a:cs typeface="Arial MT"/>
              </a:rPr>
              <a:t>extent</a:t>
            </a:r>
            <a:r>
              <a:rPr sz="1100" spc="20" dirty="0">
                <a:latin typeface="Arial MT"/>
                <a:cs typeface="Arial MT"/>
              </a:rPr>
              <a:t> </a:t>
            </a:r>
            <a:r>
              <a:rPr sz="1100" spc="-75" dirty="0">
                <a:latin typeface="Arial MT"/>
                <a:cs typeface="Arial MT"/>
              </a:rPr>
              <a:t>reduce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immediate </a:t>
            </a:r>
            <a:r>
              <a:rPr sz="1100" spc="-55" dirty="0">
                <a:latin typeface="Arial MT"/>
                <a:cs typeface="Arial MT"/>
              </a:rPr>
              <a:t>healthcare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spc="-80" dirty="0">
                <a:latin typeface="Arial MT"/>
                <a:cs typeface="Arial MT"/>
              </a:rPr>
              <a:t>demand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30" dirty="0">
                <a:latin typeface="Arial MT"/>
                <a:cs typeface="Arial MT"/>
              </a:rPr>
              <a:t>during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spc="-70" dirty="0">
                <a:latin typeface="Arial MT"/>
                <a:cs typeface="Arial MT"/>
              </a:rPr>
              <a:t>pandemics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but</a:t>
            </a:r>
            <a:r>
              <a:rPr sz="1100" spc="-10" dirty="0">
                <a:latin typeface="Arial MT"/>
                <a:cs typeface="Arial MT"/>
              </a:rPr>
              <a:t> is </a:t>
            </a:r>
            <a:r>
              <a:rPr sz="1100" spc="-35" dirty="0">
                <a:latin typeface="Arial MT"/>
                <a:cs typeface="Arial MT"/>
              </a:rPr>
              <a:t>unlikely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to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spc="-20" dirty="0">
                <a:latin typeface="Arial MT"/>
                <a:cs typeface="Arial MT"/>
              </a:rPr>
              <a:t>strain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spc="-30" dirty="0">
                <a:latin typeface="Arial MT"/>
                <a:cs typeface="Arial MT"/>
              </a:rPr>
              <a:t>public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spc="-30" dirty="0">
                <a:latin typeface="Arial MT"/>
                <a:cs typeface="Arial MT"/>
              </a:rPr>
              <a:t>health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in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the</a:t>
            </a:r>
            <a:r>
              <a:rPr sz="1100" spc="-10" dirty="0">
                <a:latin typeface="Arial MT"/>
                <a:cs typeface="Arial MT"/>
              </a:rPr>
              <a:t> medium </a:t>
            </a:r>
            <a:r>
              <a:rPr sz="1100" spc="-20" dirty="0">
                <a:latin typeface="Arial MT"/>
                <a:cs typeface="Arial MT"/>
              </a:rPr>
              <a:t>term</a:t>
            </a:r>
            <a:endParaRPr sz="1100">
              <a:latin typeface="Arial MT"/>
              <a:cs typeface="Arial MT"/>
            </a:endParaRPr>
          </a:p>
          <a:p>
            <a:pPr marL="190500">
              <a:lnSpc>
                <a:spcPct val="100000"/>
              </a:lnSpc>
              <a:spcBef>
                <a:spcPts val="150"/>
              </a:spcBef>
            </a:pPr>
            <a:r>
              <a:rPr sz="900" spc="82" baseline="13888" dirty="0">
                <a:solidFill>
                  <a:srgbClr val="3333B2"/>
                </a:solidFill>
                <a:latin typeface="Lucida Sans Unicode"/>
                <a:cs typeface="Lucida Sans Unicode"/>
              </a:rPr>
              <a:t>▶</a:t>
            </a:r>
            <a:r>
              <a:rPr sz="900" spc="412" baseline="13888" dirty="0">
                <a:solidFill>
                  <a:srgbClr val="3333B2"/>
                </a:solidFill>
                <a:latin typeface="Lucida Sans Unicode"/>
                <a:cs typeface="Lucida Sans Unicode"/>
              </a:rPr>
              <a:t> </a:t>
            </a:r>
            <a:r>
              <a:rPr sz="1000" spc="-60" dirty="0">
                <a:latin typeface="Arial MT"/>
                <a:cs typeface="Arial MT"/>
              </a:rPr>
              <a:t>Even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-35" dirty="0">
                <a:latin typeface="Arial MT"/>
                <a:cs typeface="Arial MT"/>
              </a:rPr>
              <a:t>longer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-35" dirty="0">
                <a:latin typeface="Arial MT"/>
                <a:cs typeface="Arial MT"/>
              </a:rPr>
              <a:t>post-</a:t>
            </a:r>
            <a:r>
              <a:rPr sz="1000" spc="-20" dirty="0">
                <a:latin typeface="Arial MT"/>
                <a:cs typeface="Arial MT"/>
              </a:rPr>
              <a:t>period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-25" dirty="0">
                <a:latin typeface="Arial MT"/>
                <a:cs typeface="Arial MT"/>
              </a:rPr>
              <a:t>could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still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be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examined</a:t>
            </a:r>
            <a:endParaRPr sz="1000">
              <a:latin typeface="Arial MT"/>
              <a:cs typeface="Arial MT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1089" y="2088273"/>
            <a:ext cx="65265" cy="65265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pc="-20" dirty="0"/>
              <a:t>Terveystaloustieteen</a:t>
            </a:r>
            <a:r>
              <a:rPr spc="55" dirty="0"/>
              <a:t> </a:t>
            </a:r>
            <a:r>
              <a:rPr spc="-10" dirty="0"/>
              <a:t>päivä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071357" y="3482416"/>
            <a:ext cx="1617345" cy="12255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600" dirty="0">
                <a:solidFill>
                  <a:srgbClr val="FFFFFF"/>
                </a:solidFill>
                <a:latin typeface="Verdana"/>
                <a:cs typeface="Verdana"/>
              </a:rPr>
              <a:t>Social</a:t>
            </a:r>
            <a:r>
              <a:rPr sz="600" spc="-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600" spc="-10" dirty="0">
                <a:solidFill>
                  <a:srgbClr val="FFFFFF"/>
                </a:solidFill>
                <a:latin typeface="Verdana"/>
                <a:cs typeface="Verdana"/>
              </a:rPr>
              <a:t>distancing</a:t>
            </a:r>
            <a:r>
              <a:rPr sz="600" spc="-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sz="600" spc="-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600" spc="-25" dirty="0">
                <a:solidFill>
                  <a:srgbClr val="FFFFFF"/>
                </a:solidFill>
                <a:latin typeface="Verdana"/>
                <a:cs typeface="Verdana"/>
              </a:rPr>
              <a:t>healthcare</a:t>
            </a:r>
            <a:r>
              <a:rPr sz="600" spc="-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600" spc="-10" dirty="0">
                <a:solidFill>
                  <a:srgbClr val="FFFFFF"/>
                </a:solidFill>
                <a:latin typeface="Verdana"/>
                <a:cs typeface="Verdana"/>
              </a:rPr>
              <a:t>utilization</a:t>
            </a:r>
            <a:endParaRPr sz="600" dirty="0">
              <a:latin typeface="Verdana"/>
              <a:cs typeface="Verdana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pc="-35" dirty="0"/>
              <a:t>31.1.2025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spc="-45" dirty="0"/>
              <a:t>16</a:t>
            </a:fld>
            <a:r>
              <a:rPr spc="-90" dirty="0"/>
              <a:t> </a:t>
            </a:r>
            <a:r>
              <a:rPr spc="70" dirty="0"/>
              <a:t>/</a:t>
            </a:r>
            <a:r>
              <a:rPr spc="-85" dirty="0"/>
              <a:t> </a:t>
            </a:r>
            <a:r>
              <a:rPr spc="-25" dirty="0"/>
              <a:t>17</a:t>
            </a:r>
          </a:p>
        </p:txBody>
      </p:sp>
    </p:spTree>
  </p:cSld>
  <p:clrMapOvr>
    <a:masterClrMapping/>
  </p:clrMapOvr>
  <p:transition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-35" dirty="0"/>
              <a:t>Literature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pc="-20" dirty="0"/>
              <a:t>Terveystaloustieteen</a:t>
            </a:r>
            <a:r>
              <a:rPr spc="55" dirty="0"/>
              <a:t> </a:t>
            </a:r>
            <a:r>
              <a:rPr spc="-10" dirty="0"/>
              <a:t>päivä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071357" y="3482416"/>
            <a:ext cx="1617345" cy="12255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600" dirty="0">
                <a:solidFill>
                  <a:srgbClr val="FFFFFF"/>
                </a:solidFill>
                <a:latin typeface="Verdana"/>
                <a:cs typeface="Verdana"/>
              </a:rPr>
              <a:t>Social</a:t>
            </a:r>
            <a:r>
              <a:rPr sz="600" spc="-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600" spc="-10" dirty="0">
                <a:solidFill>
                  <a:srgbClr val="FFFFFF"/>
                </a:solidFill>
                <a:latin typeface="Verdana"/>
                <a:cs typeface="Verdana"/>
              </a:rPr>
              <a:t>distancing</a:t>
            </a:r>
            <a:r>
              <a:rPr sz="600" spc="-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sz="600" spc="-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600" spc="-25" dirty="0">
                <a:solidFill>
                  <a:srgbClr val="FFFFFF"/>
                </a:solidFill>
                <a:latin typeface="Verdana"/>
                <a:cs typeface="Verdana"/>
              </a:rPr>
              <a:t>healthcare</a:t>
            </a:r>
            <a:r>
              <a:rPr sz="600" spc="-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600" spc="-10" dirty="0">
                <a:solidFill>
                  <a:srgbClr val="FFFFFF"/>
                </a:solidFill>
                <a:latin typeface="Verdana"/>
                <a:cs typeface="Verdana"/>
              </a:rPr>
              <a:t>utilization</a:t>
            </a:r>
            <a:endParaRPr sz="600" dirty="0">
              <a:latin typeface="Verdana"/>
              <a:cs typeface="Verdan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pc="-35" dirty="0"/>
              <a:t>31.1.2025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spc="-45" dirty="0"/>
              <a:t>17</a:t>
            </a:fld>
            <a:r>
              <a:rPr spc="-90" dirty="0"/>
              <a:t> </a:t>
            </a:r>
            <a:r>
              <a:rPr spc="70" dirty="0"/>
              <a:t>/</a:t>
            </a:r>
            <a:r>
              <a:rPr spc="-85" dirty="0"/>
              <a:t> </a:t>
            </a:r>
            <a:r>
              <a:rPr spc="-25" dirty="0"/>
              <a:t>17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49860" marR="53975" indent="-137795">
              <a:lnSpc>
                <a:spcPts val="700"/>
              </a:lnSpc>
              <a:spcBef>
                <a:spcPts val="135"/>
              </a:spcBef>
            </a:pPr>
            <a:r>
              <a:rPr dirty="0"/>
              <a:t>Altindag,</a:t>
            </a:r>
            <a:r>
              <a:rPr spc="10" dirty="0"/>
              <a:t> </a:t>
            </a:r>
            <a:r>
              <a:rPr dirty="0"/>
              <a:t>O.,</a:t>
            </a:r>
            <a:r>
              <a:rPr spc="15" dirty="0"/>
              <a:t> </a:t>
            </a:r>
            <a:r>
              <a:rPr dirty="0"/>
              <a:t>Erten,</a:t>
            </a:r>
            <a:r>
              <a:rPr spc="15" dirty="0"/>
              <a:t> </a:t>
            </a:r>
            <a:r>
              <a:rPr dirty="0"/>
              <a:t>B.,</a:t>
            </a:r>
            <a:r>
              <a:rPr spc="10" dirty="0"/>
              <a:t> </a:t>
            </a:r>
            <a:r>
              <a:rPr dirty="0"/>
              <a:t>and</a:t>
            </a:r>
            <a:r>
              <a:rPr spc="15" dirty="0"/>
              <a:t> </a:t>
            </a:r>
            <a:r>
              <a:rPr dirty="0"/>
              <a:t>Keskin,</a:t>
            </a:r>
            <a:r>
              <a:rPr spc="15" dirty="0"/>
              <a:t> </a:t>
            </a:r>
            <a:r>
              <a:rPr dirty="0"/>
              <a:t>P.</a:t>
            </a:r>
            <a:r>
              <a:rPr spc="10" dirty="0"/>
              <a:t> </a:t>
            </a:r>
            <a:r>
              <a:rPr spc="-20" dirty="0"/>
              <a:t>(2022).</a:t>
            </a:r>
            <a:r>
              <a:rPr spc="90" dirty="0"/>
              <a:t> </a:t>
            </a:r>
            <a:r>
              <a:rPr dirty="0"/>
              <a:t>Mental</a:t>
            </a:r>
            <a:r>
              <a:rPr spc="15" dirty="0"/>
              <a:t> </a:t>
            </a:r>
            <a:r>
              <a:rPr spc="-10" dirty="0"/>
              <a:t>health</a:t>
            </a:r>
            <a:r>
              <a:rPr spc="15" dirty="0"/>
              <a:t> </a:t>
            </a:r>
            <a:r>
              <a:rPr spc="-10" dirty="0"/>
              <a:t>costs</a:t>
            </a:r>
            <a:r>
              <a:rPr spc="10" dirty="0"/>
              <a:t> </a:t>
            </a:r>
            <a:r>
              <a:rPr dirty="0"/>
              <a:t>of</a:t>
            </a:r>
            <a:r>
              <a:rPr spc="15" dirty="0"/>
              <a:t> </a:t>
            </a:r>
            <a:r>
              <a:rPr spc="-20" dirty="0"/>
              <a:t>lockdowns:</a:t>
            </a:r>
            <a:r>
              <a:rPr spc="15" dirty="0"/>
              <a:t> </a:t>
            </a:r>
            <a:r>
              <a:rPr spc="-10" dirty="0"/>
              <a:t>Evidence</a:t>
            </a:r>
            <a:r>
              <a:rPr spc="10" dirty="0"/>
              <a:t> </a:t>
            </a:r>
            <a:r>
              <a:rPr dirty="0"/>
              <a:t>from</a:t>
            </a:r>
            <a:r>
              <a:rPr spc="15" dirty="0"/>
              <a:t> </a:t>
            </a:r>
            <a:r>
              <a:rPr spc="-40" dirty="0"/>
              <a:t>age-</a:t>
            </a:r>
            <a:r>
              <a:rPr spc="-10" dirty="0"/>
              <a:t>specific</a:t>
            </a:r>
            <a:r>
              <a:rPr spc="15" dirty="0"/>
              <a:t> </a:t>
            </a:r>
            <a:r>
              <a:rPr spc="-20" dirty="0"/>
              <a:t>curfews</a:t>
            </a:r>
            <a:r>
              <a:rPr spc="10" dirty="0"/>
              <a:t> </a:t>
            </a:r>
            <a:r>
              <a:rPr dirty="0"/>
              <a:t>in</a:t>
            </a:r>
            <a:r>
              <a:rPr spc="15" dirty="0"/>
              <a:t> </a:t>
            </a:r>
            <a:r>
              <a:rPr spc="-10" dirty="0"/>
              <a:t>Turkey.</a:t>
            </a:r>
            <a:r>
              <a:rPr spc="85" dirty="0"/>
              <a:t> </a:t>
            </a:r>
            <a:r>
              <a:rPr i="1" dirty="0">
                <a:latin typeface="Arial"/>
                <a:cs typeface="Arial"/>
              </a:rPr>
              <a:t>Am.</a:t>
            </a:r>
            <a:r>
              <a:rPr i="1" spc="60" dirty="0">
                <a:latin typeface="Arial"/>
                <a:cs typeface="Arial"/>
              </a:rPr>
              <a:t> </a:t>
            </a:r>
            <a:r>
              <a:rPr i="1" dirty="0">
                <a:latin typeface="Arial"/>
                <a:cs typeface="Arial"/>
              </a:rPr>
              <a:t>Econ.</a:t>
            </a:r>
            <a:r>
              <a:rPr i="1" spc="60" dirty="0">
                <a:latin typeface="Arial"/>
                <a:cs typeface="Arial"/>
              </a:rPr>
              <a:t> </a:t>
            </a:r>
            <a:r>
              <a:rPr i="1" dirty="0">
                <a:latin typeface="Arial"/>
                <a:cs typeface="Arial"/>
              </a:rPr>
              <a:t>J.</a:t>
            </a:r>
            <a:r>
              <a:rPr i="1" spc="55" dirty="0">
                <a:latin typeface="Arial"/>
                <a:cs typeface="Arial"/>
              </a:rPr>
              <a:t> </a:t>
            </a:r>
            <a:r>
              <a:rPr i="1" spc="-50" dirty="0">
                <a:latin typeface="Arial"/>
                <a:cs typeface="Arial"/>
              </a:rPr>
              <a:t>-</a:t>
            </a:r>
            <a:r>
              <a:rPr i="1" spc="500" dirty="0">
                <a:latin typeface="Arial"/>
                <a:cs typeface="Arial"/>
              </a:rPr>
              <a:t> </a:t>
            </a:r>
            <a:r>
              <a:rPr i="1" dirty="0">
                <a:latin typeface="Arial"/>
                <a:cs typeface="Arial"/>
              </a:rPr>
              <a:t>Appl.</a:t>
            </a:r>
            <a:r>
              <a:rPr i="1" spc="185" dirty="0">
                <a:latin typeface="Arial"/>
                <a:cs typeface="Arial"/>
              </a:rPr>
              <a:t> </a:t>
            </a:r>
            <a:r>
              <a:rPr i="1" dirty="0">
                <a:latin typeface="Arial"/>
                <a:cs typeface="Arial"/>
              </a:rPr>
              <a:t>Econ.</a:t>
            </a:r>
            <a:r>
              <a:rPr dirty="0"/>
              <a:t>,</a:t>
            </a:r>
            <a:r>
              <a:rPr spc="145" dirty="0"/>
              <a:t> </a:t>
            </a:r>
            <a:r>
              <a:rPr spc="-10" dirty="0"/>
              <a:t>14(2):320–343.</a:t>
            </a:r>
          </a:p>
          <a:p>
            <a:pPr marL="149860" marR="24130" indent="-137795">
              <a:lnSpc>
                <a:spcPts val="700"/>
              </a:lnSpc>
              <a:spcBef>
                <a:spcPts val="295"/>
              </a:spcBef>
            </a:pPr>
            <a:r>
              <a:rPr spc="-10" dirty="0"/>
              <a:t>Bonander,</a:t>
            </a:r>
            <a:r>
              <a:rPr spc="20" dirty="0"/>
              <a:t> </a:t>
            </a:r>
            <a:r>
              <a:rPr dirty="0"/>
              <a:t>C.,</a:t>
            </a:r>
            <a:r>
              <a:rPr spc="25" dirty="0"/>
              <a:t> </a:t>
            </a:r>
            <a:r>
              <a:rPr spc="-20" dirty="0"/>
              <a:t>Stranges,</a:t>
            </a:r>
            <a:r>
              <a:rPr spc="25" dirty="0"/>
              <a:t> </a:t>
            </a:r>
            <a:r>
              <a:rPr dirty="0"/>
              <a:t>D.,</a:t>
            </a:r>
            <a:r>
              <a:rPr spc="25" dirty="0"/>
              <a:t> </a:t>
            </a:r>
            <a:r>
              <a:rPr spc="-20" dirty="0"/>
              <a:t>Gustavsson,</a:t>
            </a:r>
            <a:r>
              <a:rPr spc="25" dirty="0"/>
              <a:t> </a:t>
            </a:r>
            <a:r>
              <a:rPr dirty="0"/>
              <a:t>J.,</a:t>
            </a:r>
            <a:r>
              <a:rPr spc="25" dirty="0"/>
              <a:t> </a:t>
            </a:r>
            <a:r>
              <a:rPr spc="-10" dirty="0"/>
              <a:t>Almgren,</a:t>
            </a:r>
            <a:r>
              <a:rPr spc="25" dirty="0"/>
              <a:t> </a:t>
            </a:r>
            <a:r>
              <a:rPr dirty="0"/>
              <a:t>M.,</a:t>
            </a:r>
            <a:r>
              <a:rPr spc="25" dirty="0"/>
              <a:t> </a:t>
            </a:r>
            <a:r>
              <a:rPr spc="-30" dirty="0"/>
              <a:t>Inghammar,</a:t>
            </a:r>
            <a:r>
              <a:rPr spc="25" dirty="0"/>
              <a:t> </a:t>
            </a:r>
            <a:r>
              <a:rPr dirty="0"/>
              <a:t>M.,</a:t>
            </a:r>
            <a:r>
              <a:rPr spc="25" dirty="0"/>
              <a:t> </a:t>
            </a:r>
            <a:r>
              <a:rPr spc="-10" dirty="0"/>
              <a:t>Moghaddassi,</a:t>
            </a:r>
            <a:r>
              <a:rPr spc="25" dirty="0"/>
              <a:t> </a:t>
            </a:r>
            <a:r>
              <a:rPr dirty="0"/>
              <a:t>M.,</a:t>
            </a:r>
            <a:r>
              <a:rPr spc="25" dirty="0"/>
              <a:t> </a:t>
            </a:r>
            <a:r>
              <a:rPr spc="-10" dirty="0"/>
              <a:t>Nilsson,</a:t>
            </a:r>
            <a:r>
              <a:rPr spc="25" dirty="0"/>
              <a:t> </a:t>
            </a:r>
            <a:r>
              <a:rPr dirty="0"/>
              <a:t>A.,</a:t>
            </a:r>
            <a:r>
              <a:rPr spc="25" dirty="0"/>
              <a:t> </a:t>
            </a:r>
            <a:r>
              <a:rPr spc="-20" dirty="0"/>
              <a:t>Capdevila</a:t>
            </a:r>
            <a:r>
              <a:rPr spc="25" dirty="0"/>
              <a:t> </a:t>
            </a:r>
            <a:r>
              <a:rPr dirty="0"/>
              <a:t>Pujol,</a:t>
            </a:r>
            <a:r>
              <a:rPr spc="25" dirty="0"/>
              <a:t> </a:t>
            </a:r>
            <a:r>
              <a:rPr dirty="0"/>
              <a:t>J.,</a:t>
            </a:r>
            <a:r>
              <a:rPr spc="25" dirty="0"/>
              <a:t> </a:t>
            </a:r>
            <a:r>
              <a:rPr spc="-25" dirty="0"/>
              <a:t>Steves,</a:t>
            </a:r>
            <a:r>
              <a:rPr spc="25" dirty="0"/>
              <a:t> </a:t>
            </a:r>
            <a:r>
              <a:rPr dirty="0"/>
              <a:t>C.,</a:t>
            </a:r>
            <a:r>
              <a:rPr spc="25" dirty="0"/>
              <a:t> </a:t>
            </a:r>
            <a:r>
              <a:rPr spc="-10" dirty="0"/>
              <a:t>Franks, </a:t>
            </a:r>
            <a:r>
              <a:rPr dirty="0"/>
              <a:t>P.,</a:t>
            </a:r>
            <a:r>
              <a:rPr spc="10" dirty="0"/>
              <a:t> </a:t>
            </a:r>
            <a:r>
              <a:rPr spc="-10" dirty="0"/>
              <a:t>Gomez,</a:t>
            </a:r>
            <a:r>
              <a:rPr spc="15" dirty="0"/>
              <a:t> </a:t>
            </a:r>
            <a:r>
              <a:rPr dirty="0"/>
              <a:t>M.,</a:t>
            </a:r>
            <a:r>
              <a:rPr spc="15" dirty="0"/>
              <a:t> </a:t>
            </a:r>
            <a:r>
              <a:rPr dirty="0"/>
              <a:t>Fall,</a:t>
            </a:r>
            <a:r>
              <a:rPr spc="15" dirty="0"/>
              <a:t> </a:t>
            </a:r>
            <a:r>
              <a:rPr dirty="0"/>
              <a:t>T.,</a:t>
            </a:r>
            <a:r>
              <a:rPr spc="15" dirty="0"/>
              <a:t> </a:t>
            </a:r>
            <a:r>
              <a:rPr dirty="0"/>
              <a:t>Björk,</a:t>
            </a:r>
            <a:r>
              <a:rPr spc="10" dirty="0"/>
              <a:t> </a:t>
            </a:r>
            <a:r>
              <a:rPr dirty="0"/>
              <a:t>J.,</a:t>
            </a:r>
            <a:r>
              <a:rPr spc="15" dirty="0"/>
              <a:t> </a:t>
            </a:r>
            <a:r>
              <a:rPr spc="-30" dirty="0"/>
              <a:t>Sweden,</a:t>
            </a:r>
            <a:r>
              <a:rPr spc="15" dirty="0"/>
              <a:t> </a:t>
            </a:r>
            <a:r>
              <a:rPr dirty="0"/>
              <a:t>C.</a:t>
            </a:r>
            <a:r>
              <a:rPr spc="15" dirty="0"/>
              <a:t> </a:t>
            </a:r>
            <a:r>
              <a:rPr dirty="0"/>
              <a:t>S.</a:t>
            </a:r>
            <a:r>
              <a:rPr spc="15" dirty="0"/>
              <a:t> </a:t>
            </a:r>
            <a:r>
              <a:rPr dirty="0"/>
              <a:t>S.,</a:t>
            </a:r>
            <a:r>
              <a:rPr spc="15" dirty="0"/>
              <a:t> </a:t>
            </a:r>
            <a:r>
              <a:rPr dirty="0"/>
              <a:t>Chan,</a:t>
            </a:r>
            <a:r>
              <a:rPr spc="10" dirty="0"/>
              <a:t> </a:t>
            </a:r>
            <a:r>
              <a:rPr dirty="0"/>
              <a:t>A.,</a:t>
            </a:r>
            <a:r>
              <a:rPr spc="15" dirty="0"/>
              <a:t> </a:t>
            </a:r>
            <a:r>
              <a:rPr spc="-10" dirty="0"/>
              <a:t>Ourselin,</a:t>
            </a:r>
            <a:r>
              <a:rPr spc="15" dirty="0"/>
              <a:t> </a:t>
            </a:r>
            <a:r>
              <a:rPr dirty="0"/>
              <a:t>S.,</a:t>
            </a:r>
            <a:r>
              <a:rPr spc="15" dirty="0"/>
              <a:t> </a:t>
            </a:r>
            <a:r>
              <a:rPr spc="-10" dirty="0"/>
              <a:t>Spector,</a:t>
            </a:r>
            <a:r>
              <a:rPr spc="15" dirty="0"/>
              <a:t> </a:t>
            </a:r>
            <a:r>
              <a:rPr dirty="0"/>
              <a:t>T.,</a:t>
            </a:r>
            <a:r>
              <a:rPr spc="15" dirty="0"/>
              <a:t> </a:t>
            </a:r>
            <a:r>
              <a:rPr dirty="0"/>
              <a:t>Wolf,</a:t>
            </a:r>
            <a:r>
              <a:rPr spc="10" dirty="0"/>
              <a:t> </a:t>
            </a:r>
            <a:r>
              <a:rPr dirty="0"/>
              <a:t>J.,</a:t>
            </a:r>
            <a:r>
              <a:rPr spc="15" dirty="0"/>
              <a:t> </a:t>
            </a:r>
            <a:r>
              <a:rPr spc="-25" dirty="0"/>
              <a:t>Kennedy,</a:t>
            </a:r>
            <a:r>
              <a:rPr spc="15" dirty="0"/>
              <a:t> </a:t>
            </a:r>
            <a:r>
              <a:rPr dirty="0"/>
              <a:t>B.,</a:t>
            </a:r>
            <a:r>
              <a:rPr spc="15" dirty="0"/>
              <a:t> </a:t>
            </a:r>
            <a:r>
              <a:rPr dirty="0"/>
              <a:t>Fitipaldi,</a:t>
            </a:r>
            <a:r>
              <a:rPr spc="15" dirty="0"/>
              <a:t> </a:t>
            </a:r>
            <a:r>
              <a:rPr dirty="0"/>
              <a:t>H.,</a:t>
            </a:r>
            <a:r>
              <a:rPr spc="10" dirty="0"/>
              <a:t> </a:t>
            </a:r>
            <a:r>
              <a:rPr spc="-20" dirty="0"/>
              <a:t>Hammar,</a:t>
            </a:r>
            <a:r>
              <a:rPr spc="15" dirty="0"/>
              <a:t> </a:t>
            </a:r>
            <a:r>
              <a:rPr spc="-25" dirty="0"/>
              <a:t>U.,</a:t>
            </a:r>
            <a:r>
              <a:rPr dirty="0"/>
              <a:t> Maziarz,</a:t>
            </a:r>
            <a:r>
              <a:rPr spc="-10" dirty="0"/>
              <a:t> </a:t>
            </a:r>
            <a:r>
              <a:rPr dirty="0"/>
              <a:t>M.,</a:t>
            </a:r>
            <a:r>
              <a:rPr spc="5" dirty="0"/>
              <a:t> </a:t>
            </a:r>
            <a:r>
              <a:rPr spc="-10" dirty="0"/>
              <a:t>Tsereteli,</a:t>
            </a:r>
            <a:r>
              <a:rPr spc="5" dirty="0"/>
              <a:t> </a:t>
            </a:r>
            <a:r>
              <a:rPr dirty="0"/>
              <a:t>N.,</a:t>
            </a:r>
            <a:r>
              <a:rPr spc="5" dirty="0"/>
              <a:t> </a:t>
            </a:r>
            <a:r>
              <a:rPr spc="-10" dirty="0"/>
              <a:t>Oskolkov,</a:t>
            </a:r>
            <a:r>
              <a:rPr spc="5" dirty="0"/>
              <a:t> </a:t>
            </a:r>
            <a:r>
              <a:rPr dirty="0"/>
              <a:t>N.,</a:t>
            </a:r>
            <a:r>
              <a:rPr spc="5" dirty="0"/>
              <a:t> </a:t>
            </a:r>
            <a:r>
              <a:rPr spc="-10" dirty="0"/>
              <a:t>Varotsis,</a:t>
            </a:r>
            <a:r>
              <a:rPr dirty="0"/>
              <a:t> G.,</a:t>
            </a:r>
            <a:r>
              <a:rPr spc="5" dirty="0"/>
              <a:t> </a:t>
            </a:r>
            <a:r>
              <a:rPr dirty="0"/>
              <a:t>and</a:t>
            </a:r>
            <a:r>
              <a:rPr spc="5" dirty="0"/>
              <a:t> </a:t>
            </a:r>
            <a:r>
              <a:rPr spc="-10" dirty="0"/>
              <a:t>Spiliopoulos,</a:t>
            </a:r>
            <a:r>
              <a:rPr spc="5" dirty="0"/>
              <a:t> </a:t>
            </a:r>
            <a:r>
              <a:rPr dirty="0"/>
              <a:t>L.</a:t>
            </a:r>
            <a:r>
              <a:rPr spc="5" dirty="0"/>
              <a:t> </a:t>
            </a:r>
            <a:r>
              <a:rPr spc="-20" dirty="0"/>
              <a:t>(2022).</a:t>
            </a:r>
            <a:r>
              <a:rPr spc="80" dirty="0"/>
              <a:t> </a:t>
            </a:r>
            <a:r>
              <a:rPr spc="50" dirty="0"/>
              <a:t>A</a:t>
            </a:r>
            <a:r>
              <a:rPr dirty="0"/>
              <a:t> </a:t>
            </a:r>
            <a:r>
              <a:rPr spc="-30" dirty="0"/>
              <a:t>regression</a:t>
            </a:r>
            <a:r>
              <a:rPr spc="5" dirty="0"/>
              <a:t> </a:t>
            </a:r>
            <a:r>
              <a:rPr spc="-10" dirty="0"/>
              <a:t>discontinuity</a:t>
            </a:r>
            <a:r>
              <a:rPr spc="5" dirty="0"/>
              <a:t> </a:t>
            </a:r>
            <a:r>
              <a:rPr spc="-20" dirty="0"/>
              <a:t>analysis</a:t>
            </a:r>
            <a:r>
              <a:rPr spc="5" dirty="0"/>
              <a:t> </a:t>
            </a:r>
            <a:r>
              <a:rPr dirty="0"/>
              <a:t>of</a:t>
            </a:r>
            <a:r>
              <a:rPr spc="5" dirty="0"/>
              <a:t> </a:t>
            </a:r>
            <a:r>
              <a:rPr dirty="0"/>
              <a:t>the</a:t>
            </a:r>
            <a:r>
              <a:rPr spc="5" dirty="0"/>
              <a:t> </a:t>
            </a:r>
            <a:r>
              <a:rPr spc="-10" dirty="0"/>
              <a:t>social</a:t>
            </a:r>
            <a:r>
              <a:rPr spc="5" dirty="0"/>
              <a:t> </a:t>
            </a:r>
            <a:r>
              <a:rPr spc="-10" dirty="0"/>
              <a:t>distancing </a:t>
            </a:r>
            <a:r>
              <a:rPr spc="-25" dirty="0"/>
              <a:t>recommendations</a:t>
            </a:r>
            <a:r>
              <a:rPr spc="45" dirty="0"/>
              <a:t> </a:t>
            </a:r>
            <a:r>
              <a:rPr dirty="0"/>
              <a:t>for</a:t>
            </a:r>
            <a:r>
              <a:rPr spc="50" dirty="0"/>
              <a:t> </a:t>
            </a:r>
            <a:r>
              <a:rPr spc="-10" dirty="0"/>
              <a:t>older</a:t>
            </a:r>
            <a:r>
              <a:rPr spc="50" dirty="0"/>
              <a:t> </a:t>
            </a:r>
            <a:r>
              <a:rPr spc="-10" dirty="0"/>
              <a:t>adults</a:t>
            </a:r>
            <a:r>
              <a:rPr spc="45" dirty="0"/>
              <a:t> </a:t>
            </a:r>
            <a:r>
              <a:rPr dirty="0"/>
              <a:t>in</a:t>
            </a:r>
            <a:r>
              <a:rPr spc="50" dirty="0"/>
              <a:t> </a:t>
            </a:r>
            <a:r>
              <a:rPr spc="-30" dirty="0"/>
              <a:t>Sweden</a:t>
            </a:r>
            <a:r>
              <a:rPr spc="50" dirty="0"/>
              <a:t> </a:t>
            </a:r>
            <a:r>
              <a:rPr spc="-10" dirty="0"/>
              <a:t>during</a:t>
            </a:r>
            <a:r>
              <a:rPr spc="45" dirty="0"/>
              <a:t> </a:t>
            </a:r>
            <a:r>
              <a:rPr spc="-10" dirty="0"/>
              <a:t>COVID-</a:t>
            </a:r>
            <a:r>
              <a:rPr dirty="0"/>
              <a:t>19.</a:t>
            </a:r>
            <a:r>
              <a:rPr spc="140" dirty="0"/>
              <a:t> </a:t>
            </a:r>
            <a:r>
              <a:rPr i="1" dirty="0">
                <a:latin typeface="Arial"/>
                <a:cs typeface="Arial"/>
              </a:rPr>
              <a:t>Eur.</a:t>
            </a:r>
            <a:r>
              <a:rPr i="1" spc="95" dirty="0">
                <a:latin typeface="Arial"/>
                <a:cs typeface="Arial"/>
              </a:rPr>
              <a:t> </a:t>
            </a:r>
            <a:r>
              <a:rPr i="1" dirty="0">
                <a:latin typeface="Arial"/>
                <a:cs typeface="Arial"/>
              </a:rPr>
              <a:t>J.</a:t>
            </a:r>
            <a:r>
              <a:rPr i="1" spc="90" dirty="0">
                <a:latin typeface="Arial"/>
                <a:cs typeface="Arial"/>
              </a:rPr>
              <a:t> </a:t>
            </a:r>
            <a:r>
              <a:rPr i="1" dirty="0">
                <a:latin typeface="Arial"/>
                <a:cs typeface="Arial"/>
              </a:rPr>
              <a:t>Public</a:t>
            </a:r>
            <a:r>
              <a:rPr i="1" spc="95" dirty="0">
                <a:latin typeface="Arial"/>
                <a:cs typeface="Arial"/>
              </a:rPr>
              <a:t> </a:t>
            </a:r>
            <a:r>
              <a:rPr i="1" dirty="0">
                <a:latin typeface="Arial"/>
                <a:cs typeface="Arial"/>
              </a:rPr>
              <a:t>Health</a:t>
            </a:r>
            <a:r>
              <a:rPr dirty="0"/>
              <a:t>,</a:t>
            </a:r>
            <a:r>
              <a:rPr spc="50" dirty="0"/>
              <a:t> </a:t>
            </a:r>
            <a:r>
              <a:rPr spc="-10" dirty="0"/>
              <a:t>32(5):799–806.</a:t>
            </a:r>
          </a:p>
          <a:p>
            <a:pPr marL="12700">
              <a:lnSpc>
                <a:spcPts val="710"/>
              </a:lnSpc>
              <a:spcBef>
                <a:spcPts val="250"/>
              </a:spcBef>
            </a:pPr>
            <a:r>
              <a:rPr dirty="0"/>
              <a:t>Calonico,</a:t>
            </a:r>
            <a:r>
              <a:rPr spc="20" dirty="0"/>
              <a:t> </a:t>
            </a:r>
            <a:r>
              <a:rPr dirty="0"/>
              <a:t>S.,</a:t>
            </a:r>
            <a:r>
              <a:rPr spc="20" dirty="0"/>
              <a:t> </a:t>
            </a:r>
            <a:r>
              <a:rPr spc="-10" dirty="0"/>
              <a:t>Cattaneo,</a:t>
            </a:r>
            <a:r>
              <a:rPr spc="25" dirty="0"/>
              <a:t> </a:t>
            </a:r>
            <a:r>
              <a:rPr dirty="0"/>
              <a:t>M.</a:t>
            </a:r>
            <a:r>
              <a:rPr spc="20" dirty="0"/>
              <a:t> </a:t>
            </a:r>
            <a:r>
              <a:rPr dirty="0"/>
              <a:t>D.,</a:t>
            </a:r>
            <a:r>
              <a:rPr spc="25" dirty="0"/>
              <a:t> </a:t>
            </a:r>
            <a:r>
              <a:rPr dirty="0"/>
              <a:t>and</a:t>
            </a:r>
            <a:r>
              <a:rPr spc="20" dirty="0"/>
              <a:t> </a:t>
            </a:r>
            <a:r>
              <a:rPr dirty="0"/>
              <a:t>Titiunik,</a:t>
            </a:r>
            <a:r>
              <a:rPr spc="20" dirty="0"/>
              <a:t> </a:t>
            </a:r>
            <a:r>
              <a:rPr dirty="0"/>
              <a:t>R.</a:t>
            </a:r>
            <a:r>
              <a:rPr spc="25" dirty="0"/>
              <a:t> </a:t>
            </a:r>
            <a:r>
              <a:rPr spc="-20" dirty="0"/>
              <a:t>(2014).</a:t>
            </a:r>
            <a:r>
              <a:rPr spc="100" dirty="0"/>
              <a:t> </a:t>
            </a:r>
            <a:r>
              <a:rPr dirty="0"/>
              <a:t>Robust</a:t>
            </a:r>
            <a:r>
              <a:rPr spc="25" dirty="0"/>
              <a:t> </a:t>
            </a:r>
            <a:r>
              <a:rPr spc="-25" dirty="0"/>
              <a:t>nonparametric</a:t>
            </a:r>
            <a:r>
              <a:rPr spc="20" dirty="0"/>
              <a:t> </a:t>
            </a:r>
            <a:r>
              <a:rPr spc="-20" dirty="0"/>
              <a:t>confidence</a:t>
            </a:r>
            <a:r>
              <a:rPr spc="25" dirty="0"/>
              <a:t> </a:t>
            </a:r>
            <a:r>
              <a:rPr spc="-20" dirty="0"/>
              <a:t>intervals</a:t>
            </a:r>
            <a:r>
              <a:rPr spc="20" dirty="0"/>
              <a:t> </a:t>
            </a:r>
            <a:r>
              <a:rPr dirty="0"/>
              <a:t>for</a:t>
            </a:r>
            <a:r>
              <a:rPr spc="20" dirty="0"/>
              <a:t> </a:t>
            </a:r>
            <a:r>
              <a:rPr spc="-25" dirty="0"/>
              <a:t>regression-</a:t>
            </a:r>
            <a:r>
              <a:rPr spc="-20" dirty="0"/>
              <a:t>discontinuity</a:t>
            </a:r>
            <a:r>
              <a:rPr spc="25" dirty="0"/>
              <a:t> </a:t>
            </a:r>
            <a:r>
              <a:rPr spc="-10" dirty="0"/>
              <a:t>designs.</a:t>
            </a:r>
          </a:p>
          <a:p>
            <a:pPr marL="149860">
              <a:lnSpc>
                <a:spcPts val="710"/>
              </a:lnSpc>
            </a:pPr>
            <a:r>
              <a:rPr i="1" dirty="0">
                <a:latin typeface="Arial"/>
                <a:cs typeface="Arial"/>
              </a:rPr>
              <a:t>Econometric</a:t>
            </a:r>
            <a:r>
              <a:rPr i="1" spc="240" dirty="0">
                <a:latin typeface="Arial"/>
                <a:cs typeface="Arial"/>
              </a:rPr>
              <a:t> </a:t>
            </a:r>
            <a:r>
              <a:rPr i="1" dirty="0">
                <a:latin typeface="Arial"/>
                <a:cs typeface="Arial"/>
              </a:rPr>
              <a:t>Theory</a:t>
            </a:r>
            <a:r>
              <a:rPr dirty="0"/>
              <a:t>,</a:t>
            </a:r>
            <a:r>
              <a:rPr spc="200" dirty="0"/>
              <a:t> </a:t>
            </a:r>
            <a:r>
              <a:rPr spc="-10" dirty="0"/>
              <a:t>30(3):546–557.</a:t>
            </a:r>
          </a:p>
          <a:p>
            <a:pPr marL="149860" marR="91440" indent="-137795">
              <a:lnSpc>
                <a:spcPts val="700"/>
              </a:lnSpc>
              <a:spcBef>
                <a:spcPts val="315"/>
              </a:spcBef>
            </a:pPr>
            <a:r>
              <a:rPr spc="-10" dirty="0"/>
              <a:t>Gibson,</a:t>
            </a:r>
            <a:r>
              <a:rPr spc="5" dirty="0"/>
              <a:t> </a:t>
            </a:r>
            <a:r>
              <a:rPr dirty="0"/>
              <a:t>O.</a:t>
            </a:r>
            <a:r>
              <a:rPr spc="5" dirty="0"/>
              <a:t> </a:t>
            </a:r>
            <a:r>
              <a:rPr dirty="0"/>
              <a:t>R.,</a:t>
            </a:r>
            <a:r>
              <a:rPr spc="10" dirty="0"/>
              <a:t> </a:t>
            </a:r>
            <a:r>
              <a:rPr spc="-20" dirty="0"/>
              <a:t>Segal,</a:t>
            </a:r>
            <a:r>
              <a:rPr spc="5" dirty="0"/>
              <a:t> </a:t>
            </a:r>
            <a:r>
              <a:rPr dirty="0"/>
              <a:t>L.,</a:t>
            </a:r>
            <a:r>
              <a:rPr spc="5" dirty="0"/>
              <a:t> </a:t>
            </a:r>
            <a:r>
              <a:rPr dirty="0"/>
              <a:t>and</a:t>
            </a:r>
            <a:r>
              <a:rPr spc="10" dirty="0"/>
              <a:t> </a:t>
            </a:r>
            <a:r>
              <a:rPr dirty="0"/>
              <a:t>McDermott,</a:t>
            </a:r>
            <a:r>
              <a:rPr spc="5" dirty="0"/>
              <a:t> </a:t>
            </a:r>
            <a:r>
              <a:rPr dirty="0"/>
              <a:t>R.</a:t>
            </a:r>
            <a:r>
              <a:rPr spc="5" dirty="0"/>
              <a:t> </a:t>
            </a:r>
            <a:r>
              <a:rPr dirty="0"/>
              <a:t>A.</a:t>
            </a:r>
            <a:r>
              <a:rPr spc="10" dirty="0"/>
              <a:t> </a:t>
            </a:r>
            <a:r>
              <a:rPr spc="-20" dirty="0"/>
              <a:t>(2013).</a:t>
            </a:r>
            <a:r>
              <a:rPr spc="80" dirty="0"/>
              <a:t> </a:t>
            </a:r>
            <a:r>
              <a:rPr spc="50" dirty="0"/>
              <a:t>A</a:t>
            </a:r>
            <a:r>
              <a:rPr spc="5" dirty="0"/>
              <a:t> </a:t>
            </a:r>
            <a:r>
              <a:rPr spc="-25" dirty="0"/>
              <a:t>systematic</a:t>
            </a:r>
            <a:r>
              <a:rPr spc="10" dirty="0"/>
              <a:t> </a:t>
            </a:r>
            <a:r>
              <a:rPr spc="-25" dirty="0"/>
              <a:t>review</a:t>
            </a:r>
            <a:r>
              <a:rPr spc="5" dirty="0"/>
              <a:t> </a:t>
            </a:r>
            <a:r>
              <a:rPr dirty="0"/>
              <a:t>of</a:t>
            </a:r>
            <a:r>
              <a:rPr spc="10" dirty="0"/>
              <a:t> </a:t>
            </a:r>
            <a:r>
              <a:rPr spc="-25" dirty="0"/>
              <a:t>evidence</a:t>
            </a:r>
            <a:r>
              <a:rPr spc="5" dirty="0"/>
              <a:t> </a:t>
            </a:r>
            <a:r>
              <a:rPr dirty="0"/>
              <a:t>on</a:t>
            </a:r>
            <a:r>
              <a:rPr spc="5" dirty="0"/>
              <a:t> </a:t>
            </a:r>
            <a:r>
              <a:rPr dirty="0"/>
              <a:t>the</a:t>
            </a:r>
            <a:r>
              <a:rPr spc="10" dirty="0"/>
              <a:t> </a:t>
            </a:r>
            <a:r>
              <a:rPr spc="-10" dirty="0"/>
              <a:t>association</a:t>
            </a:r>
            <a:r>
              <a:rPr spc="5" dirty="0"/>
              <a:t> </a:t>
            </a:r>
            <a:r>
              <a:rPr spc="-25" dirty="0"/>
              <a:t>between</a:t>
            </a:r>
            <a:r>
              <a:rPr spc="5" dirty="0"/>
              <a:t> </a:t>
            </a:r>
            <a:r>
              <a:rPr spc="-10" dirty="0"/>
              <a:t>hospitalisation</a:t>
            </a:r>
            <a:r>
              <a:rPr spc="10" dirty="0"/>
              <a:t> </a:t>
            </a:r>
            <a:r>
              <a:rPr dirty="0"/>
              <a:t>for</a:t>
            </a:r>
            <a:r>
              <a:rPr spc="5" dirty="0"/>
              <a:t> </a:t>
            </a:r>
            <a:r>
              <a:rPr spc="-10" dirty="0"/>
              <a:t>chronic </a:t>
            </a:r>
            <a:r>
              <a:rPr spc="-30" dirty="0"/>
              <a:t>disease</a:t>
            </a:r>
            <a:r>
              <a:rPr spc="15" dirty="0"/>
              <a:t> </a:t>
            </a:r>
            <a:r>
              <a:rPr spc="-20" dirty="0"/>
              <a:t>related</a:t>
            </a:r>
            <a:r>
              <a:rPr spc="15" dirty="0"/>
              <a:t> </a:t>
            </a:r>
            <a:r>
              <a:rPr spc="-20" dirty="0"/>
              <a:t>ambulatory</a:t>
            </a:r>
            <a:r>
              <a:rPr spc="15" dirty="0"/>
              <a:t> </a:t>
            </a:r>
            <a:r>
              <a:rPr spc="-20" dirty="0"/>
              <a:t>care</a:t>
            </a:r>
            <a:r>
              <a:rPr spc="20" dirty="0"/>
              <a:t> </a:t>
            </a:r>
            <a:r>
              <a:rPr spc="-25" dirty="0"/>
              <a:t>sensitive</a:t>
            </a:r>
            <a:r>
              <a:rPr spc="15" dirty="0"/>
              <a:t> </a:t>
            </a:r>
            <a:r>
              <a:rPr spc="-10" dirty="0"/>
              <a:t>conditions</a:t>
            </a:r>
            <a:r>
              <a:rPr spc="15" dirty="0"/>
              <a:t> </a:t>
            </a:r>
            <a:r>
              <a:rPr dirty="0"/>
              <a:t>and</a:t>
            </a:r>
            <a:r>
              <a:rPr spc="20" dirty="0"/>
              <a:t> </a:t>
            </a:r>
            <a:r>
              <a:rPr spc="-25" dirty="0"/>
              <a:t>primary</a:t>
            </a:r>
            <a:r>
              <a:rPr spc="15" dirty="0"/>
              <a:t> </a:t>
            </a:r>
            <a:r>
              <a:rPr spc="-10" dirty="0"/>
              <a:t>health</a:t>
            </a:r>
            <a:r>
              <a:rPr spc="15" dirty="0"/>
              <a:t> </a:t>
            </a:r>
            <a:r>
              <a:rPr spc="-20" dirty="0"/>
              <a:t>care</a:t>
            </a:r>
            <a:r>
              <a:rPr spc="20" dirty="0"/>
              <a:t> </a:t>
            </a:r>
            <a:r>
              <a:rPr spc="-10" dirty="0"/>
              <a:t>resourcing.</a:t>
            </a:r>
            <a:r>
              <a:rPr spc="90" dirty="0"/>
              <a:t> </a:t>
            </a:r>
            <a:r>
              <a:rPr i="1" spc="60" dirty="0">
                <a:latin typeface="Arial"/>
                <a:cs typeface="Arial"/>
              </a:rPr>
              <a:t>BMC </a:t>
            </a:r>
            <a:r>
              <a:rPr i="1" dirty="0">
                <a:latin typeface="Arial"/>
                <a:cs typeface="Arial"/>
              </a:rPr>
              <a:t>Health</a:t>
            </a:r>
            <a:r>
              <a:rPr i="1" spc="60" dirty="0">
                <a:latin typeface="Arial"/>
                <a:cs typeface="Arial"/>
              </a:rPr>
              <a:t> </a:t>
            </a:r>
            <a:r>
              <a:rPr i="1" dirty="0">
                <a:latin typeface="Arial"/>
                <a:cs typeface="Arial"/>
              </a:rPr>
              <a:t>Serv.</a:t>
            </a:r>
            <a:r>
              <a:rPr i="1" spc="65" dirty="0">
                <a:latin typeface="Arial"/>
                <a:cs typeface="Arial"/>
              </a:rPr>
              <a:t> </a:t>
            </a:r>
            <a:r>
              <a:rPr i="1" dirty="0">
                <a:latin typeface="Arial"/>
                <a:cs typeface="Arial"/>
              </a:rPr>
              <a:t>Res.</a:t>
            </a:r>
            <a:r>
              <a:rPr dirty="0"/>
              <a:t>,</a:t>
            </a:r>
            <a:r>
              <a:rPr spc="15" dirty="0"/>
              <a:t> </a:t>
            </a:r>
            <a:r>
              <a:rPr spc="-10" dirty="0"/>
              <a:t>13(1).</a:t>
            </a:r>
          </a:p>
          <a:p>
            <a:pPr marL="149860" marR="5080" indent="-137795">
              <a:lnSpc>
                <a:spcPts val="700"/>
              </a:lnSpc>
              <a:spcBef>
                <a:spcPts val="295"/>
              </a:spcBef>
            </a:pPr>
            <a:r>
              <a:rPr spc="-10" dirty="0"/>
              <a:t>Hartnett,</a:t>
            </a:r>
            <a:r>
              <a:rPr spc="10" dirty="0"/>
              <a:t> </a:t>
            </a:r>
            <a:r>
              <a:rPr dirty="0"/>
              <a:t>K.,</a:t>
            </a:r>
            <a:r>
              <a:rPr spc="15" dirty="0"/>
              <a:t> </a:t>
            </a:r>
            <a:r>
              <a:rPr dirty="0"/>
              <a:t>Kite-</a:t>
            </a:r>
            <a:r>
              <a:rPr spc="-10" dirty="0"/>
              <a:t>Powell,</a:t>
            </a:r>
            <a:r>
              <a:rPr spc="15" dirty="0"/>
              <a:t> </a:t>
            </a:r>
            <a:r>
              <a:rPr dirty="0"/>
              <a:t>A.,</a:t>
            </a:r>
            <a:r>
              <a:rPr spc="15" dirty="0"/>
              <a:t> </a:t>
            </a:r>
            <a:r>
              <a:rPr spc="-10" dirty="0"/>
              <a:t>DeVies,</a:t>
            </a:r>
            <a:r>
              <a:rPr spc="15" dirty="0"/>
              <a:t> </a:t>
            </a:r>
            <a:r>
              <a:rPr dirty="0"/>
              <a:t>J.,</a:t>
            </a:r>
            <a:r>
              <a:rPr spc="15" dirty="0"/>
              <a:t> </a:t>
            </a:r>
            <a:r>
              <a:rPr dirty="0"/>
              <a:t>Coletta,</a:t>
            </a:r>
            <a:r>
              <a:rPr spc="15" dirty="0"/>
              <a:t> </a:t>
            </a:r>
            <a:r>
              <a:rPr dirty="0"/>
              <a:t>M.,</a:t>
            </a:r>
            <a:r>
              <a:rPr spc="15" dirty="0"/>
              <a:t> </a:t>
            </a:r>
            <a:r>
              <a:rPr spc="-10" dirty="0"/>
              <a:t>Boehmer,</a:t>
            </a:r>
            <a:r>
              <a:rPr spc="15" dirty="0"/>
              <a:t> </a:t>
            </a:r>
            <a:r>
              <a:rPr dirty="0"/>
              <a:t>T.,</a:t>
            </a:r>
            <a:r>
              <a:rPr spc="15" dirty="0"/>
              <a:t> </a:t>
            </a:r>
            <a:r>
              <a:rPr spc="-10" dirty="0"/>
              <a:t>Adjemian,</a:t>
            </a:r>
            <a:r>
              <a:rPr spc="15" dirty="0"/>
              <a:t> </a:t>
            </a:r>
            <a:r>
              <a:rPr dirty="0"/>
              <a:t>J.,</a:t>
            </a:r>
            <a:r>
              <a:rPr spc="15" dirty="0"/>
              <a:t> </a:t>
            </a:r>
            <a:r>
              <a:rPr spc="-10" dirty="0"/>
              <a:t>Gundlapalli,</a:t>
            </a:r>
            <a:r>
              <a:rPr spc="15" dirty="0"/>
              <a:t> </a:t>
            </a:r>
            <a:r>
              <a:rPr dirty="0"/>
              <a:t>A.,</a:t>
            </a:r>
            <a:r>
              <a:rPr spc="15" dirty="0"/>
              <a:t> </a:t>
            </a:r>
            <a:r>
              <a:rPr dirty="0"/>
              <a:t>and</a:t>
            </a:r>
            <a:r>
              <a:rPr spc="15" dirty="0"/>
              <a:t> </a:t>
            </a:r>
            <a:r>
              <a:rPr dirty="0"/>
              <a:t>of</a:t>
            </a:r>
            <a:r>
              <a:rPr spc="15" dirty="0"/>
              <a:t> </a:t>
            </a:r>
            <a:r>
              <a:rPr dirty="0"/>
              <a:t>Practice,</a:t>
            </a:r>
            <a:r>
              <a:rPr spc="15" dirty="0"/>
              <a:t> </a:t>
            </a:r>
            <a:r>
              <a:rPr dirty="0"/>
              <a:t>N.</a:t>
            </a:r>
            <a:r>
              <a:rPr spc="15" dirty="0"/>
              <a:t> </a:t>
            </a:r>
            <a:r>
              <a:rPr dirty="0"/>
              <a:t>S.</a:t>
            </a:r>
            <a:r>
              <a:rPr spc="15" dirty="0"/>
              <a:t> </a:t>
            </a:r>
            <a:r>
              <a:rPr dirty="0"/>
              <a:t>S.</a:t>
            </a:r>
            <a:r>
              <a:rPr spc="10" dirty="0"/>
              <a:t> </a:t>
            </a:r>
            <a:r>
              <a:rPr dirty="0"/>
              <a:t>P.</a:t>
            </a:r>
            <a:r>
              <a:rPr spc="15" dirty="0"/>
              <a:t> </a:t>
            </a:r>
            <a:r>
              <a:rPr dirty="0"/>
              <a:t>C.</a:t>
            </a:r>
            <a:r>
              <a:rPr spc="15" dirty="0"/>
              <a:t> </a:t>
            </a:r>
            <a:r>
              <a:rPr spc="-20" dirty="0"/>
              <a:t>(2020).</a:t>
            </a:r>
            <a:r>
              <a:rPr spc="95" dirty="0"/>
              <a:t> </a:t>
            </a:r>
            <a:r>
              <a:rPr spc="-10" dirty="0"/>
              <a:t>Impact </a:t>
            </a:r>
            <a:r>
              <a:rPr dirty="0"/>
              <a:t>of</a:t>
            </a:r>
            <a:r>
              <a:rPr spc="25" dirty="0"/>
              <a:t> </a:t>
            </a:r>
            <a:r>
              <a:rPr dirty="0"/>
              <a:t>the</a:t>
            </a:r>
            <a:r>
              <a:rPr spc="30" dirty="0"/>
              <a:t> </a:t>
            </a:r>
            <a:r>
              <a:rPr spc="-30" dirty="0"/>
              <a:t>covid-</a:t>
            </a:r>
            <a:r>
              <a:rPr dirty="0"/>
              <a:t>19</a:t>
            </a:r>
            <a:r>
              <a:rPr spc="30" dirty="0"/>
              <a:t> </a:t>
            </a:r>
            <a:r>
              <a:rPr spc="-20" dirty="0"/>
              <a:t>pandemic</a:t>
            </a:r>
            <a:r>
              <a:rPr spc="30" dirty="0"/>
              <a:t> </a:t>
            </a:r>
            <a:r>
              <a:rPr dirty="0"/>
              <a:t>on</a:t>
            </a:r>
            <a:r>
              <a:rPr spc="30" dirty="0"/>
              <a:t> </a:t>
            </a:r>
            <a:r>
              <a:rPr spc="-35" dirty="0"/>
              <a:t>emergency</a:t>
            </a:r>
            <a:r>
              <a:rPr spc="30" dirty="0"/>
              <a:t> </a:t>
            </a:r>
            <a:r>
              <a:rPr spc="-20" dirty="0"/>
              <a:t>department</a:t>
            </a:r>
            <a:r>
              <a:rPr spc="30" dirty="0"/>
              <a:t> </a:t>
            </a:r>
            <a:r>
              <a:rPr spc="-10" dirty="0"/>
              <a:t>visits</a:t>
            </a:r>
            <a:r>
              <a:rPr spc="30" dirty="0"/>
              <a:t> </a:t>
            </a:r>
            <a:r>
              <a:rPr spc="95" dirty="0"/>
              <a:t>—</a:t>
            </a:r>
            <a:r>
              <a:rPr spc="30" dirty="0"/>
              <a:t> </a:t>
            </a:r>
            <a:r>
              <a:rPr dirty="0"/>
              <a:t>United</a:t>
            </a:r>
            <a:r>
              <a:rPr spc="30" dirty="0"/>
              <a:t> </a:t>
            </a:r>
            <a:r>
              <a:rPr spc="-20" dirty="0"/>
              <a:t>States,</a:t>
            </a:r>
            <a:r>
              <a:rPr spc="30" dirty="0"/>
              <a:t> </a:t>
            </a:r>
            <a:r>
              <a:rPr spc="-10" dirty="0"/>
              <a:t>January</a:t>
            </a:r>
            <a:r>
              <a:rPr spc="30" dirty="0"/>
              <a:t> </a:t>
            </a:r>
            <a:r>
              <a:rPr dirty="0"/>
              <a:t>1,</a:t>
            </a:r>
            <a:r>
              <a:rPr spc="30" dirty="0"/>
              <a:t> </a:t>
            </a:r>
            <a:r>
              <a:rPr spc="-40" dirty="0"/>
              <a:t>2019–may</a:t>
            </a:r>
            <a:r>
              <a:rPr spc="30" dirty="0"/>
              <a:t> </a:t>
            </a:r>
            <a:r>
              <a:rPr spc="-20" dirty="0"/>
              <a:t>30,</a:t>
            </a:r>
            <a:r>
              <a:rPr spc="30" dirty="0"/>
              <a:t> </a:t>
            </a:r>
            <a:r>
              <a:rPr spc="-20" dirty="0"/>
              <a:t>2020.</a:t>
            </a:r>
            <a:r>
              <a:rPr spc="110" dirty="0"/>
              <a:t> </a:t>
            </a:r>
            <a:r>
              <a:rPr i="1" dirty="0">
                <a:latin typeface="Arial"/>
                <a:cs typeface="Arial"/>
              </a:rPr>
              <a:t>Morb.</a:t>
            </a:r>
            <a:r>
              <a:rPr i="1" spc="75" dirty="0">
                <a:latin typeface="Arial"/>
                <a:cs typeface="Arial"/>
              </a:rPr>
              <a:t> </a:t>
            </a:r>
            <a:r>
              <a:rPr i="1" dirty="0">
                <a:latin typeface="Arial"/>
                <a:cs typeface="Arial"/>
              </a:rPr>
              <a:t>Mortal.</a:t>
            </a:r>
            <a:r>
              <a:rPr i="1" spc="75" dirty="0">
                <a:latin typeface="Arial"/>
                <a:cs typeface="Arial"/>
              </a:rPr>
              <a:t> </a:t>
            </a:r>
            <a:r>
              <a:rPr i="1" dirty="0">
                <a:latin typeface="Arial"/>
                <a:cs typeface="Arial"/>
              </a:rPr>
              <a:t>Wkly.</a:t>
            </a:r>
            <a:r>
              <a:rPr i="1" spc="75" dirty="0">
                <a:latin typeface="Arial"/>
                <a:cs typeface="Arial"/>
              </a:rPr>
              <a:t> </a:t>
            </a:r>
            <a:r>
              <a:rPr i="1" spc="-10" dirty="0">
                <a:latin typeface="Arial"/>
                <a:cs typeface="Arial"/>
              </a:rPr>
              <a:t>Rep.</a:t>
            </a:r>
            <a:r>
              <a:rPr spc="-10" dirty="0"/>
              <a:t>, 69(23):699–704.</a:t>
            </a:r>
          </a:p>
          <a:p>
            <a:pPr marL="149860" marR="335280" indent="-137795">
              <a:lnSpc>
                <a:spcPts val="700"/>
              </a:lnSpc>
              <a:spcBef>
                <a:spcPts val="290"/>
              </a:spcBef>
            </a:pPr>
            <a:r>
              <a:rPr dirty="0"/>
              <a:t>Loyd,</a:t>
            </a:r>
            <a:r>
              <a:rPr spc="10" dirty="0"/>
              <a:t> </a:t>
            </a:r>
            <a:r>
              <a:rPr dirty="0"/>
              <a:t>C.,</a:t>
            </a:r>
            <a:r>
              <a:rPr spc="10" dirty="0"/>
              <a:t> </a:t>
            </a:r>
            <a:r>
              <a:rPr dirty="0"/>
              <a:t>Blue,</a:t>
            </a:r>
            <a:r>
              <a:rPr spc="10" dirty="0"/>
              <a:t> </a:t>
            </a:r>
            <a:r>
              <a:rPr dirty="0"/>
              <a:t>K.,</a:t>
            </a:r>
            <a:r>
              <a:rPr spc="10" dirty="0"/>
              <a:t> </a:t>
            </a:r>
            <a:r>
              <a:rPr spc="-10" dirty="0"/>
              <a:t>Turner,</a:t>
            </a:r>
            <a:r>
              <a:rPr spc="15" dirty="0"/>
              <a:t> </a:t>
            </a:r>
            <a:r>
              <a:rPr dirty="0"/>
              <a:t>L.,</a:t>
            </a:r>
            <a:r>
              <a:rPr spc="10" dirty="0"/>
              <a:t> </a:t>
            </a:r>
            <a:r>
              <a:rPr spc="-10" dirty="0"/>
              <a:t>Weber,</a:t>
            </a:r>
            <a:r>
              <a:rPr spc="10" dirty="0"/>
              <a:t> </a:t>
            </a:r>
            <a:r>
              <a:rPr dirty="0"/>
              <a:t>A.,</a:t>
            </a:r>
            <a:r>
              <a:rPr spc="10" dirty="0"/>
              <a:t> </a:t>
            </a:r>
            <a:r>
              <a:rPr spc="-25" dirty="0"/>
              <a:t>Guy,</a:t>
            </a:r>
            <a:r>
              <a:rPr spc="15" dirty="0"/>
              <a:t> </a:t>
            </a:r>
            <a:r>
              <a:rPr dirty="0"/>
              <a:t>A.,</a:t>
            </a:r>
            <a:r>
              <a:rPr spc="10" dirty="0"/>
              <a:t> </a:t>
            </a:r>
            <a:r>
              <a:rPr spc="-10" dirty="0"/>
              <a:t>Zhang,</a:t>
            </a:r>
            <a:r>
              <a:rPr spc="10" dirty="0"/>
              <a:t> </a:t>
            </a:r>
            <a:r>
              <a:rPr dirty="0"/>
              <a:t>Y.,</a:t>
            </a:r>
            <a:r>
              <a:rPr spc="10" dirty="0"/>
              <a:t> </a:t>
            </a:r>
            <a:r>
              <a:rPr dirty="0"/>
              <a:t>Martin,</a:t>
            </a:r>
            <a:r>
              <a:rPr spc="15" dirty="0"/>
              <a:t> </a:t>
            </a:r>
            <a:r>
              <a:rPr dirty="0"/>
              <a:t>R.</a:t>
            </a:r>
            <a:r>
              <a:rPr spc="10" dirty="0"/>
              <a:t> </a:t>
            </a:r>
            <a:r>
              <a:rPr dirty="0"/>
              <a:t>C.,</a:t>
            </a:r>
            <a:r>
              <a:rPr spc="10" dirty="0"/>
              <a:t> </a:t>
            </a:r>
            <a:r>
              <a:rPr spc="-25" dirty="0"/>
              <a:t>Kennedy,</a:t>
            </a:r>
            <a:r>
              <a:rPr spc="10" dirty="0"/>
              <a:t> </a:t>
            </a:r>
            <a:r>
              <a:rPr dirty="0"/>
              <a:t>R.</a:t>
            </a:r>
            <a:r>
              <a:rPr spc="15" dirty="0"/>
              <a:t> </a:t>
            </a:r>
            <a:r>
              <a:rPr dirty="0"/>
              <a:t>E.,</a:t>
            </a:r>
            <a:r>
              <a:rPr spc="10" dirty="0"/>
              <a:t> </a:t>
            </a:r>
            <a:r>
              <a:rPr dirty="0"/>
              <a:t>and</a:t>
            </a:r>
            <a:r>
              <a:rPr spc="10" dirty="0"/>
              <a:t> </a:t>
            </a:r>
            <a:r>
              <a:rPr dirty="0"/>
              <a:t>Brown,</a:t>
            </a:r>
            <a:r>
              <a:rPr spc="10" dirty="0"/>
              <a:t> </a:t>
            </a:r>
            <a:r>
              <a:rPr dirty="0"/>
              <a:t>C.</a:t>
            </a:r>
            <a:r>
              <a:rPr spc="15" dirty="0"/>
              <a:t> </a:t>
            </a:r>
            <a:r>
              <a:rPr spc="-20" dirty="0"/>
              <a:t>(2023).</a:t>
            </a:r>
            <a:r>
              <a:rPr spc="85" dirty="0"/>
              <a:t> </a:t>
            </a:r>
            <a:r>
              <a:rPr dirty="0"/>
              <a:t>National</a:t>
            </a:r>
            <a:r>
              <a:rPr spc="10" dirty="0"/>
              <a:t> </a:t>
            </a:r>
            <a:r>
              <a:rPr spc="-20" dirty="0"/>
              <a:t>norms</a:t>
            </a:r>
            <a:r>
              <a:rPr spc="15" dirty="0"/>
              <a:t> </a:t>
            </a:r>
            <a:r>
              <a:rPr spc="-25" dirty="0"/>
              <a:t>for</a:t>
            </a:r>
            <a:r>
              <a:rPr spc="-10" dirty="0"/>
              <a:t> hospitalizations</a:t>
            </a:r>
            <a:r>
              <a:rPr spc="25" dirty="0"/>
              <a:t> </a:t>
            </a:r>
            <a:r>
              <a:rPr spc="-10" dirty="0"/>
              <a:t>due</a:t>
            </a:r>
            <a:r>
              <a:rPr spc="30" dirty="0"/>
              <a:t> </a:t>
            </a:r>
            <a:r>
              <a:rPr dirty="0"/>
              <a:t>to</a:t>
            </a:r>
            <a:r>
              <a:rPr spc="30" dirty="0"/>
              <a:t> </a:t>
            </a:r>
            <a:r>
              <a:rPr spc="-20" dirty="0"/>
              <a:t>ambulatory</a:t>
            </a:r>
            <a:r>
              <a:rPr spc="30" dirty="0"/>
              <a:t> </a:t>
            </a:r>
            <a:r>
              <a:rPr spc="-20" dirty="0"/>
              <a:t>care</a:t>
            </a:r>
            <a:r>
              <a:rPr spc="30" dirty="0"/>
              <a:t> </a:t>
            </a:r>
            <a:r>
              <a:rPr spc="-25" dirty="0"/>
              <a:t>sensitive</a:t>
            </a:r>
            <a:r>
              <a:rPr spc="30" dirty="0"/>
              <a:t> </a:t>
            </a:r>
            <a:r>
              <a:rPr spc="-10" dirty="0"/>
              <a:t>conditions</a:t>
            </a:r>
            <a:r>
              <a:rPr spc="30" dirty="0"/>
              <a:t> </a:t>
            </a:r>
            <a:r>
              <a:rPr spc="-20" dirty="0"/>
              <a:t>among</a:t>
            </a:r>
            <a:r>
              <a:rPr spc="30" dirty="0"/>
              <a:t> </a:t>
            </a:r>
            <a:r>
              <a:rPr spc="-10" dirty="0"/>
              <a:t>adults</a:t>
            </a:r>
            <a:r>
              <a:rPr spc="30" dirty="0"/>
              <a:t> </a:t>
            </a:r>
            <a:r>
              <a:rPr dirty="0"/>
              <a:t>in</a:t>
            </a:r>
            <a:r>
              <a:rPr spc="30" dirty="0"/>
              <a:t> </a:t>
            </a:r>
            <a:r>
              <a:rPr dirty="0"/>
              <a:t>the</a:t>
            </a:r>
            <a:r>
              <a:rPr spc="30" dirty="0"/>
              <a:t> </a:t>
            </a:r>
            <a:r>
              <a:rPr dirty="0"/>
              <a:t>us.</a:t>
            </a:r>
            <a:r>
              <a:rPr spc="105" dirty="0"/>
              <a:t> </a:t>
            </a:r>
            <a:r>
              <a:rPr i="1" dirty="0">
                <a:latin typeface="Arial"/>
                <a:cs typeface="Arial"/>
              </a:rPr>
              <a:t>J.</a:t>
            </a:r>
            <a:r>
              <a:rPr i="1" spc="75" dirty="0">
                <a:latin typeface="Arial"/>
                <a:cs typeface="Arial"/>
              </a:rPr>
              <a:t> </a:t>
            </a:r>
            <a:r>
              <a:rPr i="1" dirty="0">
                <a:latin typeface="Arial"/>
                <a:cs typeface="Arial"/>
              </a:rPr>
              <a:t>Gen.</a:t>
            </a:r>
            <a:r>
              <a:rPr i="1" spc="75" dirty="0">
                <a:latin typeface="Arial"/>
                <a:cs typeface="Arial"/>
              </a:rPr>
              <a:t> </a:t>
            </a:r>
            <a:r>
              <a:rPr i="1" dirty="0">
                <a:latin typeface="Arial"/>
                <a:cs typeface="Arial"/>
              </a:rPr>
              <a:t>Intern.</a:t>
            </a:r>
            <a:r>
              <a:rPr i="1" spc="75" dirty="0">
                <a:latin typeface="Arial"/>
                <a:cs typeface="Arial"/>
              </a:rPr>
              <a:t> </a:t>
            </a:r>
            <a:r>
              <a:rPr i="1" dirty="0">
                <a:latin typeface="Arial"/>
                <a:cs typeface="Arial"/>
              </a:rPr>
              <a:t>Med.</a:t>
            </a:r>
            <a:r>
              <a:rPr dirty="0"/>
              <a:t>,</a:t>
            </a:r>
            <a:r>
              <a:rPr spc="30" dirty="0"/>
              <a:t> </a:t>
            </a:r>
            <a:r>
              <a:rPr spc="-10" dirty="0"/>
              <a:t>38(13):2953–2959.</a:t>
            </a:r>
          </a:p>
          <a:p>
            <a:pPr marL="149860" marR="109855" indent="-137795">
              <a:lnSpc>
                <a:spcPts val="700"/>
              </a:lnSpc>
              <a:spcBef>
                <a:spcPts val="295"/>
              </a:spcBef>
            </a:pPr>
            <a:r>
              <a:rPr dirty="0"/>
              <a:t>Moynihan,</a:t>
            </a:r>
            <a:r>
              <a:rPr spc="10" dirty="0"/>
              <a:t> </a:t>
            </a:r>
            <a:r>
              <a:rPr dirty="0"/>
              <a:t>R.,</a:t>
            </a:r>
            <a:r>
              <a:rPr spc="15" dirty="0"/>
              <a:t> </a:t>
            </a:r>
            <a:r>
              <a:rPr spc="-25" dirty="0"/>
              <a:t>Sanders,</a:t>
            </a:r>
            <a:r>
              <a:rPr spc="15" dirty="0"/>
              <a:t> </a:t>
            </a:r>
            <a:r>
              <a:rPr dirty="0"/>
              <a:t>S.,</a:t>
            </a:r>
            <a:r>
              <a:rPr spc="15" dirty="0"/>
              <a:t> </a:t>
            </a:r>
            <a:r>
              <a:rPr dirty="0"/>
              <a:t>Michaleff,</a:t>
            </a:r>
            <a:r>
              <a:rPr spc="15" dirty="0"/>
              <a:t> </a:t>
            </a:r>
            <a:r>
              <a:rPr dirty="0"/>
              <a:t>Z.,</a:t>
            </a:r>
            <a:r>
              <a:rPr spc="15" dirty="0"/>
              <a:t> </a:t>
            </a:r>
            <a:r>
              <a:rPr dirty="0"/>
              <a:t>Scott,</a:t>
            </a:r>
            <a:r>
              <a:rPr spc="15" dirty="0"/>
              <a:t> </a:t>
            </a:r>
            <a:r>
              <a:rPr dirty="0"/>
              <a:t>A.,</a:t>
            </a:r>
            <a:r>
              <a:rPr spc="15" dirty="0"/>
              <a:t> </a:t>
            </a:r>
            <a:r>
              <a:rPr dirty="0"/>
              <a:t>Clark,</a:t>
            </a:r>
            <a:r>
              <a:rPr spc="15" dirty="0"/>
              <a:t> </a:t>
            </a:r>
            <a:r>
              <a:rPr dirty="0"/>
              <a:t>J.,</a:t>
            </a:r>
            <a:r>
              <a:rPr spc="15" dirty="0"/>
              <a:t> </a:t>
            </a:r>
            <a:r>
              <a:rPr dirty="0"/>
              <a:t>To,</a:t>
            </a:r>
            <a:r>
              <a:rPr spc="15" dirty="0"/>
              <a:t> </a:t>
            </a:r>
            <a:r>
              <a:rPr dirty="0"/>
              <a:t>E.,</a:t>
            </a:r>
            <a:r>
              <a:rPr spc="15" dirty="0"/>
              <a:t> </a:t>
            </a:r>
            <a:r>
              <a:rPr spc="-10" dirty="0"/>
              <a:t>Jones,</a:t>
            </a:r>
            <a:r>
              <a:rPr spc="15" dirty="0"/>
              <a:t> </a:t>
            </a:r>
            <a:r>
              <a:rPr dirty="0"/>
              <a:t>M.,</a:t>
            </a:r>
            <a:r>
              <a:rPr spc="15" dirty="0"/>
              <a:t> </a:t>
            </a:r>
            <a:r>
              <a:rPr dirty="0"/>
              <a:t>Kitchener,</a:t>
            </a:r>
            <a:r>
              <a:rPr spc="15" dirty="0"/>
              <a:t> </a:t>
            </a:r>
            <a:r>
              <a:rPr dirty="0"/>
              <a:t>E.,</a:t>
            </a:r>
            <a:r>
              <a:rPr spc="10" dirty="0"/>
              <a:t> </a:t>
            </a:r>
            <a:r>
              <a:rPr dirty="0"/>
              <a:t>Fox,</a:t>
            </a:r>
            <a:r>
              <a:rPr spc="15" dirty="0"/>
              <a:t> </a:t>
            </a:r>
            <a:r>
              <a:rPr dirty="0"/>
              <a:t>M.,</a:t>
            </a:r>
            <a:r>
              <a:rPr spc="15" dirty="0"/>
              <a:t> </a:t>
            </a:r>
            <a:r>
              <a:rPr spc="-20" dirty="0"/>
              <a:t>Johansson,</a:t>
            </a:r>
            <a:r>
              <a:rPr spc="15" dirty="0"/>
              <a:t> </a:t>
            </a:r>
            <a:r>
              <a:rPr dirty="0"/>
              <a:t>M.,</a:t>
            </a:r>
            <a:r>
              <a:rPr spc="15" dirty="0"/>
              <a:t> </a:t>
            </a:r>
            <a:r>
              <a:rPr dirty="0"/>
              <a:t>Lang,</a:t>
            </a:r>
            <a:r>
              <a:rPr spc="15" dirty="0"/>
              <a:t> </a:t>
            </a:r>
            <a:r>
              <a:rPr dirty="0"/>
              <a:t>E.,</a:t>
            </a:r>
            <a:r>
              <a:rPr spc="15" dirty="0"/>
              <a:t> </a:t>
            </a:r>
            <a:r>
              <a:rPr spc="-10" dirty="0"/>
              <a:t>Duggan,</a:t>
            </a:r>
            <a:r>
              <a:rPr spc="15" dirty="0"/>
              <a:t> </a:t>
            </a:r>
            <a:r>
              <a:rPr spc="-25" dirty="0"/>
              <a:t>A.,</a:t>
            </a:r>
            <a:r>
              <a:rPr dirty="0"/>
              <a:t> Scott, </a:t>
            </a:r>
            <a:r>
              <a:rPr spc="-20" dirty="0"/>
              <a:t>I.,</a:t>
            </a:r>
            <a:r>
              <a:rPr spc="5" dirty="0"/>
              <a:t> </a:t>
            </a:r>
            <a:r>
              <a:rPr dirty="0"/>
              <a:t>and </a:t>
            </a:r>
            <a:r>
              <a:rPr spc="-10" dirty="0"/>
              <a:t>Albarqouni,</a:t>
            </a:r>
            <a:r>
              <a:rPr spc="5" dirty="0"/>
              <a:t> </a:t>
            </a:r>
            <a:r>
              <a:rPr dirty="0"/>
              <a:t>L.</a:t>
            </a:r>
            <a:r>
              <a:rPr spc="5" dirty="0"/>
              <a:t> </a:t>
            </a:r>
            <a:r>
              <a:rPr spc="-20" dirty="0"/>
              <a:t>(2021).</a:t>
            </a:r>
            <a:r>
              <a:rPr spc="75" dirty="0"/>
              <a:t> </a:t>
            </a:r>
            <a:r>
              <a:rPr spc="-20" dirty="0"/>
              <a:t>Impact</a:t>
            </a:r>
            <a:r>
              <a:rPr spc="5" dirty="0"/>
              <a:t> </a:t>
            </a:r>
            <a:r>
              <a:rPr dirty="0"/>
              <a:t>of COVID-19</a:t>
            </a:r>
            <a:r>
              <a:rPr spc="5" dirty="0"/>
              <a:t> </a:t>
            </a:r>
            <a:r>
              <a:rPr spc="-20" dirty="0"/>
              <a:t>pandemic</a:t>
            </a:r>
            <a:r>
              <a:rPr spc="5" dirty="0"/>
              <a:t> </a:t>
            </a:r>
            <a:r>
              <a:rPr dirty="0"/>
              <a:t>on </a:t>
            </a:r>
            <a:r>
              <a:rPr spc="-10" dirty="0"/>
              <a:t>utilisation</a:t>
            </a:r>
            <a:r>
              <a:rPr spc="5" dirty="0"/>
              <a:t> </a:t>
            </a:r>
            <a:r>
              <a:rPr dirty="0"/>
              <a:t>of </a:t>
            </a:r>
            <a:r>
              <a:rPr spc="-25" dirty="0"/>
              <a:t>healthcare</a:t>
            </a:r>
            <a:r>
              <a:rPr spc="5" dirty="0"/>
              <a:t> </a:t>
            </a:r>
            <a:r>
              <a:rPr spc="-35" dirty="0"/>
              <a:t>services:</a:t>
            </a:r>
            <a:r>
              <a:rPr spc="5" dirty="0"/>
              <a:t> </a:t>
            </a:r>
            <a:r>
              <a:rPr dirty="0"/>
              <a:t>a </a:t>
            </a:r>
            <a:r>
              <a:rPr spc="-25" dirty="0"/>
              <a:t>systematic</a:t>
            </a:r>
            <a:r>
              <a:rPr spc="5" dirty="0"/>
              <a:t> </a:t>
            </a:r>
            <a:r>
              <a:rPr spc="-10" dirty="0"/>
              <a:t>review.</a:t>
            </a:r>
            <a:r>
              <a:rPr spc="75" dirty="0"/>
              <a:t> </a:t>
            </a:r>
            <a:r>
              <a:rPr i="1" spc="65" dirty="0">
                <a:latin typeface="Arial"/>
                <a:cs typeface="Arial"/>
              </a:rPr>
              <a:t>BMJ</a:t>
            </a:r>
            <a:r>
              <a:rPr i="1" spc="50" dirty="0">
                <a:latin typeface="Arial"/>
                <a:cs typeface="Arial"/>
              </a:rPr>
              <a:t> </a:t>
            </a:r>
            <a:r>
              <a:rPr i="1" spc="-10" dirty="0">
                <a:latin typeface="Arial"/>
                <a:cs typeface="Arial"/>
              </a:rPr>
              <a:t>Open</a:t>
            </a:r>
            <a:r>
              <a:rPr spc="-10" dirty="0"/>
              <a:t>, 11(3):e045343.</a:t>
            </a:r>
          </a:p>
          <a:p>
            <a:pPr marL="149860" marR="83185" indent="-137795">
              <a:lnSpc>
                <a:spcPts val="700"/>
              </a:lnSpc>
              <a:spcBef>
                <a:spcPts val="290"/>
              </a:spcBef>
            </a:pPr>
            <a:r>
              <a:rPr dirty="0"/>
              <a:t>Sim,</a:t>
            </a:r>
            <a:r>
              <a:rPr spc="-5" dirty="0"/>
              <a:t> </a:t>
            </a:r>
            <a:r>
              <a:rPr dirty="0"/>
              <a:t>B. and Nam, E. </a:t>
            </a:r>
            <a:r>
              <a:rPr spc="-20" dirty="0"/>
              <a:t>(2022).</a:t>
            </a:r>
            <a:r>
              <a:rPr spc="70" dirty="0"/>
              <a:t> </a:t>
            </a:r>
            <a:r>
              <a:rPr dirty="0"/>
              <a:t>The impact of</a:t>
            </a:r>
            <a:r>
              <a:rPr spc="-5" dirty="0"/>
              <a:t> </a:t>
            </a:r>
            <a:r>
              <a:rPr dirty="0"/>
              <a:t>COVID-19 </a:t>
            </a:r>
            <a:r>
              <a:rPr spc="-20" dirty="0"/>
              <a:t>pandemic</a:t>
            </a:r>
            <a:r>
              <a:rPr dirty="0"/>
              <a:t> on </a:t>
            </a:r>
            <a:r>
              <a:rPr spc="-10" dirty="0"/>
              <a:t>outpatient</a:t>
            </a:r>
            <a:r>
              <a:rPr dirty="0"/>
              <a:t> </a:t>
            </a:r>
            <a:r>
              <a:rPr spc="-10" dirty="0"/>
              <a:t>visits</a:t>
            </a:r>
            <a:r>
              <a:rPr dirty="0"/>
              <a:t> for</a:t>
            </a:r>
            <a:r>
              <a:rPr spc="-5" dirty="0"/>
              <a:t> </a:t>
            </a:r>
            <a:r>
              <a:rPr spc="-25" dirty="0"/>
              <a:t>all-</a:t>
            </a:r>
            <a:r>
              <a:rPr spc="-20" dirty="0"/>
              <a:t>cause</a:t>
            </a:r>
            <a:r>
              <a:rPr dirty="0"/>
              <a:t> and </a:t>
            </a:r>
            <a:r>
              <a:rPr spc="-10" dirty="0"/>
              <a:t>chronic</a:t>
            </a:r>
            <a:r>
              <a:rPr dirty="0"/>
              <a:t> </a:t>
            </a:r>
            <a:r>
              <a:rPr spc="-35" dirty="0"/>
              <a:t>diseases</a:t>
            </a:r>
            <a:r>
              <a:rPr dirty="0"/>
              <a:t> in</a:t>
            </a:r>
            <a:r>
              <a:rPr spc="-5" dirty="0"/>
              <a:t> </a:t>
            </a:r>
            <a:r>
              <a:rPr spc="-20" dirty="0"/>
              <a:t>Korea:</a:t>
            </a:r>
            <a:r>
              <a:rPr dirty="0"/>
              <a:t> </a:t>
            </a:r>
            <a:r>
              <a:rPr spc="50" dirty="0"/>
              <a:t>A</a:t>
            </a:r>
            <a:r>
              <a:rPr dirty="0"/>
              <a:t> </a:t>
            </a:r>
            <a:r>
              <a:rPr spc="-10" dirty="0"/>
              <a:t>nationwide </a:t>
            </a:r>
            <a:r>
              <a:rPr spc="-25" dirty="0"/>
              <a:t>population-</a:t>
            </a:r>
            <a:r>
              <a:rPr spc="-10" dirty="0"/>
              <a:t>based</a:t>
            </a:r>
            <a:r>
              <a:rPr spc="100" dirty="0"/>
              <a:t> </a:t>
            </a:r>
            <a:r>
              <a:rPr spc="-20" dirty="0"/>
              <a:t>study.</a:t>
            </a:r>
            <a:r>
              <a:rPr spc="210" dirty="0"/>
              <a:t> </a:t>
            </a:r>
            <a:r>
              <a:rPr i="1" dirty="0">
                <a:latin typeface="Arial"/>
                <a:cs typeface="Arial"/>
              </a:rPr>
              <a:t>Intern.</a:t>
            </a:r>
            <a:r>
              <a:rPr i="1" spc="150" dirty="0">
                <a:latin typeface="Arial"/>
                <a:cs typeface="Arial"/>
              </a:rPr>
              <a:t> </a:t>
            </a:r>
            <a:r>
              <a:rPr i="1" dirty="0">
                <a:latin typeface="Arial"/>
                <a:cs typeface="Arial"/>
              </a:rPr>
              <a:t>J.</a:t>
            </a:r>
            <a:r>
              <a:rPr i="1" spc="145" dirty="0">
                <a:latin typeface="Arial"/>
                <a:cs typeface="Arial"/>
              </a:rPr>
              <a:t> </a:t>
            </a:r>
            <a:r>
              <a:rPr i="1" dirty="0">
                <a:latin typeface="Arial"/>
                <a:cs typeface="Arial"/>
              </a:rPr>
              <a:t>Environ.</a:t>
            </a:r>
            <a:r>
              <a:rPr i="1" spc="145" dirty="0">
                <a:latin typeface="Arial"/>
                <a:cs typeface="Arial"/>
              </a:rPr>
              <a:t> </a:t>
            </a:r>
            <a:r>
              <a:rPr i="1" dirty="0">
                <a:latin typeface="Arial"/>
                <a:cs typeface="Arial"/>
              </a:rPr>
              <a:t>Res.</a:t>
            </a:r>
            <a:r>
              <a:rPr i="1" spc="145" dirty="0">
                <a:latin typeface="Arial"/>
                <a:cs typeface="Arial"/>
              </a:rPr>
              <a:t> </a:t>
            </a:r>
            <a:r>
              <a:rPr i="1" dirty="0">
                <a:latin typeface="Arial"/>
                <a:cs typeface="Arial"/>
              </a:rPr>
              <a:t>Pub.</a:t>
            </a:r>
            <a:r>
              <a:rPr i="1" spc="145" dirty="0">
                <a:latin typeface="Arial"/>
                <a:cs typeface="Arial"/>
              </a:rPr>
              <a:t> </a:t>
            </a:r>
            <a:r>
              <a:rPr i="1" dirty="0">
                <a:latin typeface="Arial"/>
                <a:cs typeface="Arial"/>
              </a:rPr>
              <a:t>Health</a:t>
            </a:r>
            <a:r>
              <a:rPr dirty="0"/>
              <a:t>,</a:t>
            </a:r>
            <a:r>
              <a:rPr spc="105" dirty="0"/>
              <a:t> </a:t>
            </a:r>
            <a:r>
              <a:rPr spc="-10" dirty="0"/>
              <a:t>19(9):5674.</a:t>
            </a:r>
          </a:p>
        </p:txBody>
      </p:sp>
    </p:spTree>
  </p:cSld>
  <p:clrMapOvr>
    <a:masterClrMapping/>
  </p:clrMapOvr>
  <p:transition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27726" y="2887573"/>
            <a:ext cx="295910" cy="37719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4460874" y="3415626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79" h="30479">
                <a:moveTo>
                  <a:pt x="0" y="30366"/>
                </a:moveTo>
                <a:lnTo>
                  <a:pt x="43019" y="30366"/>
                </a:lnTo>
                <a:lnTo>
                  <a:pt x="43019" y="0"/>
                </a:lnTo>
                <a:lnTo>
                  <a:pt x="0" y="0"/>
                </a:lnTo>
                <a:lnTo>
                  <a:pt x="0" y="30366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761269" y="3445992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4947031" y="3391396"/>
            <a:ext cx="203200" cy="58419"/>
            <a:chOff x="4947031" y="3391396"/>
            <a:chExt cx="203200" cy="58419"/>
          </a:xfrm>
        </p:grpSpPr>
        <p:sp>
          <p:nvSpPr>
            <p:cNvPr id="6" name="object 6"/>
            <p:cNvSpPr/>
            <p:nvPr/>
          </p:nvSpPr>
          <p:spPr>
            <a:xfrm>
              <a:off x="5023232" y="3395191"/>
              <a:ext cx="50800" cy="25400"/>
            </a:xfrm>
            <a:custGeom>
              <a:avLst/>
              <a:gdLst/>
              <a:ahLst/>
              <a:cxnLst/>
              <a:rect l="l" t="t" r="r" b="b"/>
              <a:pathLst>
                <a:path w="50800" h="25400">
                  <a:moveTo>
                    <a:pt x="0" y="0"/>
                  </a:moveTo>
                  <a:lnTo>
                    <a:pt x="38100" y="0"/>
                  </a:lnTo>
                </a:path>
                <a:path w="50800" h="25400">
                  <a:moveTo>
                    <a:pt x="12700" y="12700"/>
                  </a:moveTo>
                  <a:lnTo>
                    <a:pt x="50800" y="12700"/>
                  </a:lnTo>
                </a:path>
                <a:path w="50800" h="25400">
                  <a:moveTo>
                    <a:pt x="12700" y="25400"/>
                  </a:moveTo>
                  <a:lnTo>
                    <a:pt x="50800" y="25400"/>
                  </a:lnTo>
                </a:path>
              </a:pathLst>
            </a:custGeom>
            <a:ln w="7591">
              <a:solidFill>
                <a:srgbClr val="ADAD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947031" y="3401542"/>
              <a:ext cx="203200" cy="38100"/>
            </a:xfrm>
            <a:custGeom>
              <a:avLst/>
              <a:gdLst/>
              <a:ahLst/>
              <a:cxnLst/>
              <a:rect l="l" t="t" r="r" b="b"/>
              <a:pathLst>
                <a:path w="203200" h="38100">
                  <a:moveTo>
                    <a:pt x="25400" y="0"/>
                  </a:moveTo>
                  <a:lnTo>
                    <a:pt x="0" y="19050"/>
                  </a:lnTo>
                  <a:lnTo>
                    <a:pt x="25400" y="38100"/>
                  </a:lnTo>
                  <a:lnTo>
                    <a:pt x="25400" y="0"/>
                  </a:lnTo>
                  <a:close/>
                </a:path>
                <a:path w="203200" h="38100">
                  <a:moveTo>
                    <a:pt x="177802" y="0"/>
                  </a:moveTo>
                  <a:lnTo>
                    <a:pt x="177802" y="38100"/>
                  </a:lnTo>
                  <a:lnTo>
                    <a:pt x="203202" y="19050"/>
                  </a:lnTo>
                  <a:lnTo>
                    <a:pt x="177802" y="0"/>
                  </a:lnTo>
                  <a:close/>
                </a:path>
              </a:pathLst>
            </a:custGeom>
            <a:solidFill>
              <a:srgbClr val="D6D6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023232" y="3433292"/>
              <a:ext cx="50800" cy="12700"/>
            </a:xfrm>
            <a:custGeom>
              <a:avLst/>
              <a:gdLst/>
              <a:ahLst/>
              <a:cxnLst/>
              <a:rect l="l" t="t" r="r" b="b"/>
              <a:pathLst>
                <a:path w="50800" h="12700">
                  <a:moveTo>
                    <a:pt x="0" y="0"/>
                  </a:moveTo>
                  <a:lnTo>
                    <a:pt x="38100" y="0"/>
                  </a:lnTo>
                </a:path>
                <a:path w="50800" h="12700">
                  <a:moveTo>
                    <a:pt x="12700" y="12700"/>
                  </a:moveTo>
                  <a:lnTo>
                    <a:pt x="50800" y="12700"/>
                  </a:lnTo>
                </a:path>
              </a:pathLst>
            </a:custGeom>
            <a:ln w="7591">
              <a:solidFill>
                <a:srgbClr val="D6D6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/>
          <p:nvPr/>
        </p:nvSpPr>
        <p:spPr>
          <a:xfrm>
            <a:off x="5234381" y="3395191"/>
            <a:ext cx="63500" cy="50800"/>
          </a:xfrm>
          <a:custGeom>
            <a:avLst/>
            <a:gdLst/>
            <a:ahLst/>
            <a:cxnLst/>
            <a:rect l="l" t="t" r="r" b="b"/>
            <a:pathLst>
              <a:path w="63500" h="50800">
                <a:moveTo>
                  <a:pt x="12700" y="0"/>
                </a:moveTo>
                <a:lnTo>
                  <a:pt x="50800" y="0"/>
                </a:lnTo>
              </a:path>
              <a:path w="63500" h="50800">
                <a:moveTo>
                  <a:pt x="25400" y="12700"/>
                </a:moveTo>
                <a:lnTo>
                  <a:pt x="63500" y="12700"/>
                </a:lnTo>
              </a:path>
              <a:path w="63500" h="50800">
                <a:moveTo>
                  <a:pt x="25400" y="25400"/>
                </a:moveTo>
                <a:lnTo>
                  <a:pt x="63500" y="25400"/>
                </a:lnTo>
              </a:path>
              <a:path w="63500" h="50800">
                <a:moveTo>
                  <a:pt x="0" y="38100"/>
                </a:moveTo>
                <a:lnTo>
                  <a:pt x="50800" y="38100"/>
                </a:lnTo>
              </a:path>
              <a:path w="63500" h="50800">
                <a:moveTo>
                  <a:pt x="25400" y="50800"/>
                </a:moveTo>
                <a:lnTo>
                  <a:pt x="63500" y="5080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5320751" y="3388841"/>
            <a:ext cx="78740" cy="63500"/>
            <a:chOff x="5320751" y="3388841"/>
            <a:chExt cx="78740" cy="63500"/>
          </a:xfrm>
        </p:grpSpPr>
        <p:sp>
          <p:nvSpPr>
            <p:cNvPr id="11" name="object 11"/>
            <p:cNvSpPr/>
            <p:nvPr/>
          </p:nvSpPr>
          <p:spPr>
            <a:xfrm>
              <a:off x="5348683" y="3407891"/>
              <a:ext cx="50800" cy="25400"/>
            </a:xfrm>
            <a:custGeom>
              <a:avLst/>
              <a:gdLst/>
              <a:ahLst/>
              <a:cxnLst/>
              <a:rect l="l" t="t" r="r" b="b"/>
              <a:pathLst>
                <a:path w="50800" h="25400">
                  <a:moveTo>
                    <a:pt x="0" y="0"/>
                  </a:moveTo>
                  <a:lnTo>
                    <a:pt x="38100" y="0"/>
                  </a:lnTo>
                </a:path>
                <a:path w="50800" h="25400">
                  <a:moveTo>
                    <a:pt x="12699" y="12700"/>
                  </a:moveTo>
                  <a:lnTo>
                    <a:pt x="50800" y="12700"/>
                  </a:lnTo>
                </a:path>
                <a:path w="50800" h="25400">
                  <a:moveTo>
                    <a:pt x="12699" y="25400"/>
                  </a:moveTo>
                  <a:lnTo>
                    <a:pt x="50800" y="25400"/>
                  </a:lnTo>
                </a:path>
              </a:pathLst>
            </a:custGeom>
            <a:ln w="7591">
              <a:solidFill>
                <a:srgbClr val="ADAD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323282" y="3388841"/>
              <a:ext cx="0" cy="63500"/>
            </a:xfrm>
            <a:custGeom>
              <a:avLst/>
              <a:gdLst/>
              <a:ahLst/>
              <a:cxnLst/>
              <a:rect l="l" t="t" r="r" b="b"/>
              <a:pathLst>
                <a:path h="63500">
                  <a:moveTo>
                    <a:pt x="0" y="63500"/>
                  </a:moveTo>
                  <a:lnTo>
                    <a:pt x="0" y="0"/>
                  </a:lnTo>
                </a:path>
              </a:pathLst>
            </a:custGeom>
            <a:ln w="5060">
              <a:solidFill>
                <a:srgbClr val="D6D6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0" y="3392661"/>
            <a:ext cx="5760085" cy="207645"/>
            <a:chOff x="0" y="3392661"/>
            <a:chExt cx="5760085" cy="207645"/>
          </a:xfrm>
        </p:grpSpPr>
        <p:sp>
          <p:nvSpPr>
            <p:cNvPr id="14" name="object 14"/>
            <p:cNvSpPr/>
            <p:nvPr/>
          </p:nvSpPr>
          <p:spPr>
            <a:xfrm>
              <a:off x="5603025" y="3425672"/>
              <a:ext cx="20320" cy="20320"/>
            </a:xfrm>
            <a:custGeom>
              <a:avLst/>
              <a:gdLst/>
              <a:ahLst/>
              <a:cxnLst/>
              <a:rect l="l" t="t" r="r" b="b"/>
              <a:pathLst>
                <a:path w="20320" h="20320">
                  <a:moveTo>
                    <a:pt x="0" y="0"/>
                  </a:moveTo>
                  <a:lnTo>
                    <a:pt x="20320" y="20320"/>
                  </a:lnTo>
                </a:path>
              </a:pathLst>
            </a:custGeom>
            <a:ln w="7591">
              <a:solidFill>
                <a:srgbClr val="ADAD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575961" y="3399177"/>
              <a:ext cx="30480" cy="30480"/>
            </a:xfrm>
            <a:custGeom>
              <a:avLst/>
              <a:gdLst/>
              <a:ahLst/>
              <a:cxnLst/>
              <a:rect l="l" t="t" r="r" b="b"/>
              <a:pathLst>
                <a:path w="30479" h="30479">
                  <a:moveTo>
                    <a:pt x="30366" y="15183"/>
                  </a:moveTo>
                  <a:lnTo>
                    <a:pt x="30366" y="6797"/>
                  </a:lnTo>
                  <a:lnTo>
                    <a:pt x="23568" y="0"/>
                  </a:lnTo>
                  <a:lnTo>
                    <a:pt x="15183" y="0"/>
                  </a:lnTo>
                  <a:lnTo>
                    <a:pt x="6797" y="0"/>
                  </a:lnTo>
                  <a:lnTo>
                    <a:pt x="0" y="6797"/>
                  </a:lnTo>
                  <a:lnTo>
                    <a:pt x="0" y="15183"/>
                  </a:lnTo>
                  <a:lnTo>
                    <a:pt x="0" y="23568"/>
                  </a:lnTo>
                  <a:lnTo>
                    <a:pt x="6797" y="30366"/>
                  </a:lnTo>
                  <a:lnTo>
                    <a:pt x="15183" y="30366"/>
                  </a:lnTo>
                  <a:lnTo>
                    <a:pt x="23568" y="30366"/>
                  </a:lnTo>
                  <a:lnTo>
                    <a:pt x="30366" y="23568"/>
                  </a:lnTo>
                  <a:lnTo>
                    <a:pt x="30366" y="15183"/>
                  </a:lnTo>
                  <a:close/>
                </a:path>
              </a:pathLst>
            </a:custGeom>
            <a:ln w="5060">
              <a:solidFill>
                <a:srgbClr val="ADAD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481104" y="3395191"/>
              <a:ext cx="233679" cy="50800"/>
            </a:xfrm>
            <a:custGeom>
              <a:avLst/>
              <a:gdLst/>
              <a:ahLst/>
              <a:cxnLst/>
              <a:rect l="l" t="t" r="r" b="b"/>
              <a:pathLst>
                <a:path w="233679" h="50800">
                  <a:moveTo>
                    <a:pt x="40640" y="50800"/>
                  </a:moveTo>
                  <a:lnTo>
                    <a:pt x="50400" y="48796"/>
                  </a:lnTo>
                  <a:lnTo>
                    <a:pt x="58488" y="43339"/>
                  </a:lnTo>
                  <a:lnTo>
                    <a:pt x="64002" y="35262"/>
                  </a:lnTo>
                  <a:lnTo>
                    <a:pt x="66040" y="25400"/>
                  </a:lnTo>
                  <a:lnTo>
                    <a:pt x="64036" y="15537"/>
                  </a:lnTo>
                  <a:lnTo>
                    <a:pt x="58579" y="7461"/>
                  </a:lnTo>
                  <a:lnTo>
                    <a:pt x="50502" y="2004"/>
                  </a:lnTo>
                  <a:lnTo>
                    <a:pt x="40640" y="0"/>
                  </a:lnTo>
                  <a:lnTo>
                    <a:pt x="30778" y="2004"/>
                  </a:lnTo>
                  <a:lnTo>
                    <a:pt x="22701" y="7461"/>
                  </a:lnTo>
                  <a:lnTo>
                    <a:pt x="17244" y="15537"/>
                  </a:lnTo>
                  <a:lnTo>
                    <a:pt x="15240" y="25400"/>
                  </a:lnTo>
                </a:path>
                <a:path w="233679" h="50800">
                  <a:moveTo>
                    <a:pt x="30480" y="17780"/>
                  </a:moveTo>
                  <a:lnTo>
                    <a:pt x="15240" y="30480"/>
                  </a:lnTo>
                  <a:lnTo>
                    <a:pt x="0" y="17780"/>
                  </a:lnTo>
                </a:path>
                <a:path w="233679" h="50800">
                  <a:moveTo>
                    <a:pt x="193042" y="50800"/>
                  </a:moveTo>
                  <a:lnTo>
                    <a:pt x="183179" y="48796"/>
                  </a:lnTo>
                  <a:lnTo>
                    <a:pt x="175103" y="43339"/>
                  </a:lnTo>
                  <a:lnTo>
                    <a:pt x="169646" y="35262"/>
                  </a:lnTo>
                  <a:lnTo>
                    <a:pt x="167642" y="25400"/>
                  </a:lnTo>
                  <a:lnTo>
                    <a:pt x="169646" y="15537"/>
                  </a:lnTo>
                  <a:lnTo>
                    <a:pt x="175103" y="7461"/>
                  </a:lnTo>
                  <a:lnTo>
                    <a:pt x="183179" y="2004"/>
                  </a:lnTo>
                  <a:lnTo>
                    <a:pt x="193042" y="0"/>
                  </a:lnTo>
                  <a:lnTo>
                    <a:pt x="202904" y="2004"/>
                  </a:lnTo>
                  <a:lnTo>
                    <a:pt x="210981" y="7461"/>
                  </a:lnTo>
                  <a:lnTo>
                    <a:pt x="216438" y="15537"/>
                  </a:lnTo>
                  <a:lnTo>
                    <a:pt x="218442" y="25400"/>
                  </a:lnTo>
                </a:path>
                <a:path w="233679" h="50800">
                  <a:moveTo>
                    <a:pt x="233682" y="17780"/>
                  </a:moveTo>
                  <a:lnTo>
                    <a:pt x="218442" y="30480"/>
                  </a:lnTo>
                  <a:lnTo>
                    <a:pt x="203202" y="17780"/>
                  </a:lnTo>
                </a:path>
              </a:pathLst>
            </a:custGeom>
            <a:ln w="5060">
              <a:solidFill>
                <a:srgbClr val="ADAD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0" y="3490277"/>
              <a:ext cx="1920239" cy="109855"/>
            </a:xfrm>
            <a:custGeom>
              <a:avLst/>
              <a:gdLst/>
              <a:ahLst/>
              <a:cxnLst/>
              <a:rect l="l" t="t" r="r" b="b"/>
              <a:pathLst>
                <a:path w="1920239" h="109854">
                  <a:moveTo>
                    <a:pt x="1919973" y="0"/>
                  </a:moveTo>
                  <a:lnTo>
                    <a:pt x="0" y="0"/>
                  </a:lnTo>
                  <a:lnTo>
                    <a:pt x="0" y="109727"/>
                  </a:lnTo>
                  <a:lnTo>
                    <a:pt x="1919973" y="109727"/>
                  </a:lnTo>
                  <a:lnTo>
                    <a:pt x="1919973" y="0"/>
                  </a:lnTo>
                  <a:close/>
                </a:path>
              </a:pathLst>
            </a:custGeom>
            <a:solidFill>
              <a:srgbClr val="4747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919973" y="3490277"/>
              <a:ext cx="1920239" cy="109855"/>
            </a:xfrm>
            <a:custGeom>
              <a:avLst/>
              <a:gdLst/>
              <a:ahLst/>
              <a:cxnLst/>
              <a:rect l="l" t="t" r="r" b="b"/>
              <a:pathLst>
                <a:path w="1920239" h="109854">
                  <a:moveTo>
                    <a:pt x="1919973" y="0"/>
                  </a:moveTo>
                  <a:lnTo>
                    <a:pt x="0" y="0"/>
                  </a:lnTo>
                  <a:lnTo>
                    <a:pt x="0" y="109727"/>
                  </a:lnTo>
                  <a:lnTo>
                    <a:pt x="1919973" y="109727"/>
                  </a:lnTo>
                  <a:lnTo>
                    <a:pt x="1919973" y="0"/>
                  </a:lnTo>
                  <a:close/>
                </a:path>
              </a:pathLst>
            </a:custGeom>
            <a:solidFill>
              <a:srgbClr val="8484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839946" y="3490277"/>
              <a:ext cx="1920239" cy="109855"/>
            </a:xfrm>
            <a:custGeom>
              <a:avLst/>
              <a:gdLst/>
              <a:ahLst/>
              <a:cxnLst/>
              <a:rect l="l" t="t" r="r" b="b"/>
              <a:pathLst>
                <a:path w="1920239" h="109854">
                  <a:moveTo>
                    <a:pt x="1919973" y="0"/>
                  </a:moveTo>
                  <a:lnTo>
                    <a:pt x="0" y="0"/>
                  </a:lnTo>
                  <a:lnTo>
                    <a:pt x="0" y="109727"/>
                  </a:lnTo>
                  <a:lnTo>
                    <a:pt x="1919973" y="109727"/>
                  </a:lnTo>
                  <a:lnTo>
                    <a:pt x="1919973" y="0"/>
                  </a:lnTo>
                  <a:close/>
                </a:path>
              </a:pathLst>
            </a:custGeom>
            <a:solidFill>
              <a:srgbClr val="ADAD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95300" y="74546"/>
            <a:ext cx="4177029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-50" dirty="0"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Preliminary</a:t>
            </a:r>
            <a:r>
              <a:rPr spc="25" dirty="0"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pc="-95" dirty="0"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checks:</a:t>
            </a:r>
            <a:r>
              <a:rPr spc="30" dirty="0"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pc="-95" dirty="0"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balanced</a:t>
            </a:r>
            <a:r>
              <a:rPr spc="25" dirty="0"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pc="-60" dirty="0"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covariates</a:t>
            </a:r>
          </a:p>
        </p:txBody>
      </p:sp>
      <p:grpSp>
        <p:nvGrpSpPr>
          <p:cNvPr id="21" name="object 21"/>
          <p:cNvGrpSpPr/>
          <p:nvPr/>
        </p:nvGrpSpPr>
        <p:grpSpPr>
          <a:xfrm>
            <a:off x="800963" y="356495"/>
            <a:ext cx="4112895" cy="3084830"/>
            <a:chOff x="800963" y="356495"/>
            <a:chExt cx="4112895" cy="3084830"/>
          </a:xfrm>
        </p:grpSpPr>
        <p:sp>
          <p:nvSpPr>
            <p:cNvPr id="22" name="object 22"/>
            <p:cNvSpPr/>
            <p:nvPr/>
          </p:nvSpPr>
          <p:spPr>
            <a:xfrm>
              <a:off x="800963" y="356495"/>
              <a:ext cx="4112895" cy="3084830"/>
            </a:xfrm>
            <a:custGeom>
              <a:avLst/>
              <a:gdLst/>
              <a:ahLst/>
              <a:cxnLst/>
              <a:rect l="l" t="t" r="r" b="b"/>
              <a:pathLst>
                <a:path w="4112895" h="3084829">
                  <a:moveTo>
                    <a:pt x="4112386" y="0"/>
                  </a:moveTo>
                  <a:lnTo>
                    <a:pt x="0" y="0"/>
                  </a:lnTo>
                  <a:lnTo>
                    <a:pt x="0" y="3084289"/>
                  </a:lnTo>
                  <a:lnTo>
                    <a:pt x="4112386" y="3084289"/>
                  </a:lnTo>
                  <a:lnTo>
                    <a:pt x="411238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804047" y="359580"/>
              <a:ext cx="4106545" cy="3078480"/>
            </a:xfrm>
            <a:custGeom>
              <a:avLst/>
              <a:gdLst/>
              <a:ahLst/>
              <a:cxnLst/>
              <a:rect l="l" t="t" r="r" b="b"/>
              <a:pathLst>
                <a:path w="4106545" h="3078479">
                  <a:moveTo>
                    <a:pt x="0" y="3078120"/>
                  </a:moveTo>
                  <a:lnTo>
                    <a:pt x="4106217" y="3078120"/>
                  </a:lnTo>
                  <a:lnTo>
                    <a:pt x="4106217" y="0"/>
                  </a:lnTo>
                  <a:lnTo>
                    <a:pt x="0" y="0"/>
                  </a:lnTo>
                  <a:lnTo>
                    <a:pt x="0" y="3078120"/>
                  </a:lnTo>
                  <a:close/>
                </a:path>
              </a:pathLst>
            </a:custGeom>
            <a:ln w="61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68817" y="424350"/>
              <a:ext cx="3976677" cy="2948580"/>
            </a:xfrm>
            <a:prstGeom prst="rect">
              <a:avLst/>
            </a:prstGeom>
          </p:spPr>
        </p:pic>
      </p:grpSp>
      <p:sp>
        <p:nvSpPr>
          <p:cNvPr id="25" name="object 25"/>
          <p:cNvSpPr txBox="1"/>
          <p:nvPr/>
        </p:nvSpPr>
        <p:spPr>
          <a:xfrm>
            <a:off x="994634" y="578973"/>
            <a:ext cx="85090" cy="53467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550" spc="-25" dirty="0">
                <a:latin typeface="Arial MT"/>
                <a:cs typeface="Arial MT"/>
              </a:rPr>
              <a:t>.8</a:t>
            </a:r>
            <a:endParaRPr sz="5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450"/>
              </a:spcBef>
            </a:pPr>
            <a:r>
              <a:rPr sz="550" spc="-25" dirty="0">
                <a:latin typeface="Arial MT"/>
                <a:cs typeface="Arial MT"/>
              </a:rPr>
              <a:t>.6</a:t>
            </a:r>
            <a:endParaRPr sz="5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455"/>
              </a:spcBef>
            </a:pPr>
            <a:r>
              <a:rPr sz="550" spc="-25" dirty="0">
                <a:latin typeface="Arial MT"/>
                <a:cs typeface="Arial MT"/>
              </a:rPr>
              <a:t>.4</a:t>
            </a:r>
            <a:endParaRPr sz="5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450"/>
              </a:spcBef>
            </a:pPr>
            <a:r>
              <a:rPr sz="550" spc="-25" dirty="0">
                <a:latin typeface="Arial MT"/>
                <a:cs typeface="Arial MT"/>
              </a:rPr>
              <a:t>.2</a:t>
            </a:r>
            <a:endParaRPr sz="550">
              <a:latin typeface="Arial MT"/>
              <a:cs typeface="Arial MT"/>
            </a:endParaRPr>
          </a:p>
        </p:txBody>
      </p:sp>
      <p:sp>
        <p:nvSpPr>
          <p:cNvPr id="45" name="object 4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pc="-20" dirty="0"/>
              <a:t>Terveystaloustieteen</a:t>
            </a:r>
            <a:r>
              <a:rPr spc="55" dirty="0"/>
              <a:t> </a:t>
            </a:r>
            <a:r>
              <a:rPr spc="-10" dirty="0"/>
              <a:t>päivä</a:t>
            </a:r>
          </a:p>
        </p:txBody>
      </p:sp>
      <p:sp>
        <p:nvSpPr>
          <p:cNvPr id="46" name="object 46"/>
          <p:cNvSpPr txBox="1"/>
          <p:nvPr/>
        </p:nvSpPr>
        <p:spPr>
          <a:xfrm>
            <a:off x="2071357" y="3482416"/>
            <a:ext cx="1617345" cy="12255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600" dirty="0">
                <a:solidFill>
                  <a:srgbClr val="FFFFFF"/>
                </a:solidFill>
                <a:latin typeface="Verdana"/>
                <a:cs typeface="Verdana"/>
              </a:rPr>
              <a:t>Social</a:t>
            </a:r>
            <a:r>
              <a:rPr sz="600" spc="-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600" spc="-10" dirty="0">
                <a:solidFill>
                  <a:srgbClr val="FFFFFF"/>
                </a:solidFill>
                <a:latin typeface="Verdana"/>
                <a:cs typeface="Verdana"/>
              </a:rPr>
              <a:t>distancing</a:t>
            </a:r>
            <a:r>
              <a:rPr sz="600" spc="-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sz="600" spc="-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600" spc="-25" dirty="0">
                <a:solidFill>
                  <a:srgbClr val="FFFFFF"/>
                </a:solidFill>
                <a:latin typeface="Verdana"/>
                <a:cs typeface="Verdana"/>
              </a:rPr>
              <a:t>healthcare</a:t>
            </a:r>
            <a:r>
              <a:rPr sz="600" spc="-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600" spc="-10" dirty="0">
                <a:solidFill>
                  <a:srgbClr val="FFFFFF"/>
                </a:solidFill>
                <a:latin typeface="Verdana"/>
                <a:cs typeface="Verdana"/>
              </a:rPr>
              <a:t>utilization</a:t>
            </a:r>
            <a:endParaRPr sz="600" dirty="0">
              <a:latin typeface="Verdana"/>
              <a:cs typeface="Verdana"/>
            </a:endParaRPr>
          </a:p>
        </p:txBody>
      </p:sp>
      <p:sp>
        <p:nvSpPr>
          <p:cNvPr id="47" name="object 4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pc="-35" dirty="0"/>
              <a:t>31.1.2025</a:t>
            </a:r>
          </a:p>
        </p:txBody>
      </p:sp>
      <p:sp>
        <p:nvSpPr>
          <p:cNvPr id="48" name="object 4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spc="-45" dirty="0"/>
              <a:t>18</a:t>
            </a:fld>
            <a:r>
              <a:rPr spc="-90" dirty="0"/>
              <a:t> </a:t>
            </a:r>
            <a:r>
              <a:rPr spc="70" dirty="0"/>
              <a:t>/</a:t>
            </a:r>
            <a:r>
              <a:rPr spc="-85" dirty="0"/>
              <a:t> </a:t>
            </a:r>
            <a:r>
              <a:rPr spc="-25" dirty="0"/>
              <a:t>17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1102586" y="1101400"/>
            <a:ext cx="1027430" cy="225425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550" dirty="0">
                <a:latin typeface="Arial MT"/>
                <a:cs typeface="Arial MT"/>
              </a:rPr>
              <a:t>67</a:t>
            </a:r>
            <a:r>
              <a:rPr sz="550" spc="434" dirty="0">
                <a:latin typeface="Arial MT"/>
                <a:cs typeface="Arial MT"/>
              </a:rPr>
              <a:t> </a:t>
            </a:r>
            <a:r>
              <a:rPr sz="550" dirty="0">
                <a:latin typeface="Arial MT"/>
                <a:cs typeface="Arial MT"/>
              </a:rPr>
              <a:t>68</a:t>
            </a:r>
            <a:r>
              <a:rPr sz="550" spc="440" dirty="0">
                <a:latin typeface="Arial MT"/>
                <a:cs typeface="Arial MT"/>
              </a:rPr>
              <a:t> </a:t>
            </a:r>
            <a:r>
              <a:rPr sz="550" dirty="0">
                <a:latin typeface="Arial MT"/>
                <a:cs typeface="Arial MT"/>
              </a:rPr>
              <a:t>69</a:t>
            </a:r>
            <a:r>
              <a:rPr sz="550" spc="440" dirty="0">
                <a:latin typeface="Arial MT"/>
                <a:cs typeface="Arial MT"/>
              </a:rPr>
              <a:t> </a:t>
            </a:r>
            <a:r>
              <a:rPr sz="550" dirty="0">
                <a:latin typeface="Arial MT"/>
                <a:cs typeface="Arial MT"/>
              </a:rPr>
              <a:t>70</a:t>
            </a:r>
            <a:r>
              <a:rPr sz="550" spc="440" dirty="0">
                <a:latin typeface="Arial MT"/>
                <a:cs typeface="Arial MT"/>
              </a:rPr>
              <a:t> </a:t>
            </a:r>
            <a:r>
              <a:rPr sz="550" dirty="0">
                <a:latin typeface="Arial MT"/>
                <a:cs typeface="Arial MT"/>
              </a:rPr>
              <a:t>71</a:t>
            </a:r>
            <a:r>
              <a:rPr sz="550" spc="440" dirty="0">
                <a:latin typeface="Arial MT"/>
                <a:cs typeface="Arial MT"/>
              </a:rPr>
              <a:t> </a:t>
            </a:r>
            <a:r>
              <a:rPr sz="550" dirty="0">
                <a:latin typeface="Arial MT"/>
                <a:cs typeface="Arial MT"/>
              </a:rPr>
              <a:t>72</a:t>
            </a:r>
            <a:r>
              <a:rPr sz="550" spc="434" dirty="0">
                <a:latin typeface="Arial MT"/>
                <a:cs typeface="Arial MT"/>
              </a:rPr>
              <a:t> </a:t>
            </a:r>
            <a:r>
              <a:rPr sz="550" spc="-25" dirty="0">
                <a:latin typeface="Arial MT"/>
                <a:cs typeface="Arial MT"/>
              </a:rPr>
              <a:t>73</a:t>
            </a:r>
            <a:endParaRPr sz="550">
              <a:latin typeface="Arial MT"/>
              <a:cs typeface="Arial MT"/>
            </a:endParaRPr>
          </a:p>
          <a:p>
            <a:pPr marL="13335">
              <a:lnSpc>
                <a:spcPct val="100000"/>
              </a:lnSpc>
              <a:spcBef>
                <a:spcPts val="130"/>
              </a:spcBef>
            </a:pPr>
            <a:r>
              <a:rPr sz="550" dirty="0">
                <a:latin typeface="Arial MT"/>
                <a:cs typeface="Arial MT"/>
              </a:rPr>
              <a:t>Age</a:t>
            </a:r>
            <a:r>
              <a:rPr sz="550" spc="15" dirty="0">
                <a:latin typeface="Arial MT"/>
                <a:cs typeface="Arial MT"/>
              </a:rPr>
              <a:t> </a:t>
            </a:r>
            <a:r>
              <a:rPr sz="550" dirty="0">
                <a:latin typeface="Arial MT"/>
                <a:cs typeface="Arial MT"/>
              </a:rPr>
              <a:t>at</a:t>
            </a:r>
            <a:r>
              <a:rPr sz="550" spc="15" dirty="0">
                <a:latin typeface="Arial MT"/>
                <a:cs typeface="Arial MT"/>
              </a:rPr>
              <a:t> </a:t>
            </a:r>
            <a:r>
              <a:rPr sz="550" dirty="0">
                <a:latin typeface="Arial MT"/>
                <a:cs typeface="Arial MT"/>
              </a:rPr>
              <a:t>the</a:t>
            </a:r>
            <a:r>
              <a:rPr sz="550" spc="15" dirty="0">
                <a:latin typeface="Arial MT"/>
                <a:cs typeface="Arial MT"/>
              </a:rPr>
              <a:t> </a:t>
            </a:r>
            <a:r>
              <a:rPr sz="550" dirty="0">
                <a:latin typeface="Arial MT"/>
                <a:cs typeface="Arial MT"/>
              </a:rPr>
              <a:t>start</a:t>
            </a:r>
            <a:r>
              <a:rPr sz="550" spc="15" dirty="0">
                <a:latin typeface="Arial MT"/>
                <a:cs typeface="Arial MT"/>
              </a:rPr>
              <a:t> </a:t>
            </a:r>
            <a:r>
              <a:rPr sz="550" dirty="0">
                <a:latin typeface="Arial MT"/>
                <a:cs typeface="Arial MT"/>
              </a:rPr>
              <a:t>of</a:t>
            </a:r>
            <a:r>
              <a:rPr sz="550" spc="15" dirty="0">
                <a:latin typeface="Arial MT"/>
                <a:cs typeface="Arial MT"/>
              </a:rPr>
              <a:t> </a:t>
            </a:r>
            <a:r>
              <a:rPr sz="550" dirty="0">
                <a:latin typeface="Arial MT"/>
                <a:cs typeface="Arial MT"/>
              </a:rPr>
              <a:t>the</a:t>
            </a:r>
            <a:r>
              <a:rPr sz="550" spc="20" dirty="0">
                <a:latin typeface="Arial MT"/>
                <a:cs typeface="Arial MT"/>
              </a:rPr>
              <a:t> </a:t>
            </a:r>
            <a:r>
              <a:rPr sz="550" spc="-10" dirty="0">
                <a:latin typeface="Arial MT"/>
                <a:cs typeface="Arial MT"/>
              </a:rPr>
              <a:t>lockdown</a:t>
            </a:r>
            <a:endParaRPr sz="550">
              <a:latin typeface="Arial MT"/>
              <a:cs typeface="Arial MT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483482" y="474364"/>
            <a:ext cx="265430" cy="1117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550" spc="-10" dirty="0">
                <a:latin typeface="Arial MT"/>
                <a:cs typeface="Arial MT"/>
              </a:rPr>
              <a:t>Female</a:t>
            </a:r>
            <a:endParaRPr sz="550">
              <a:latin typeface="Arial MT"/>
              <a:cs typeface="Arial MT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320236" y="578973"/>
            <a:ext cx="85090" cy="53467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550" spc="-25" dirty="0">
                <a:latin typeface="Arial MT"/>
                <a:cs typeface="Arial MT"/>
              </a:rPr>
              <a:t>.8</a:t>
            </a:r>
            <a:endParaRPr sz="5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450"/>
              </a:spcBef>
            </a:pPr>
            <a:r>
              <a:rPr sz="550" spc="-25" dirty="0">
                <a:latin typeface="Arial MT"/>
                <a:cs typeface="Arial MT"/>
              </a:rPr>
              <a:t>.6</a:t>
            </a:r>
            <a:endParaRPr sz="5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455"/>
              </a:spcBef>
            </a:pPr>
            <a:r>
              <a:rPr sz="550" spc="-25" dirty="0">
                <a:latin typeface="Arial MT"/>
                <a:cs typeface="Arial MT"/>
              </a:rPr>
              <a:t>.4</a:t>
            </a:r>
            <a:endParaRPr sz="5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450"/>
              </a:spcBef>
            </a:pPr>
            <a:r>
              <a:rPr sz="550" spc="-25" dirty="0">
                <a:latin typeface="Arial MT"/>
                <a:cs typeface="Arial MT"/>
              </a:rPr>
              <a:t>.2</a:t>
            </a:r>
            <a:endParaRPr sz="550">
              <a:latin typeface="Arial MT"/>
              <a:cs typeface="Arial MT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428060" y="1101400"/>
            <a:ext cx="1027430" cy="225425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550" dirty="0">
                <a:latin typeface="Arial MT"/>
                <a:cs typeface="Arial MT"/>
              </a:rPr>
              <a:t>67</a:t>
            </a:r>
            <a:r>
              <a:rPr sz="550" spc="434" dirty="0">
                <a:latin typeface="Arial MT"/>
                <a:cs typeface="Arial MT"/>
              </a:rPr>
              <a:t> </a:t>
            </a:r>
            <a:r>
              <a:rPr sz="550" dirty="0">
                <a:latin typeface="Arial MT"/>
                <a:cs typeface="Arial MT"/>
              </a:rPr>
              <a:t>68</a:t>
            </a:r>
            <a:r>
              <a:rPr sz="550" spc="440" dirty="0">
                <a:latin typeface="Arial MT"/>
                <a:cs typeface="Arial MT"/>
              </a:rPr>
              <a:t> </a:t>
            </a:r>
            <a:r>
              <a:rPr sz="550" dirty="0">
                <a:latin typeface="Arial MT"/>
                <a:cs typeface="Arial MT"/>
              </a:rPr>
              <a:t>69</a:t>
            </a:r>
            <a:r>
              <a:rPr sz="550" spc="440" dirty="0">
                <a:latin typeface="Arial MT"/>
                <a:cs typeface="Arial MT"/>
              </a:rPr>
              <a:t> </a:t>
            </a:r>
            <a:r>
              <a:rPr sz="550" dirty="0">
                <a:latin typeface="Arial MT"/>
                <a:cs typeface="Arial MT"/>
              </a:rPr>
              <a:t>70</a:t>
            </a:r>
            <a:r>
              <a:rPr sz="550" spc="440" dirty="0">
                <a:latin typeface="Arial MT"/>
                <a:cs typeface="Arial MT"/>
              </a:rPr>
              <a:t> </a:t>
            </a:r>
            <a:r>
              <a:rPr sz="550" dirty="0">
                <a:latin typeface="Arial MT"/>
                <a:cs typeface="Arial MT"/>
              </a:rPr>
              <a:t>71</a:t>
            </a:r>
            <a:r>
              <a:rPr sz="550" spc="440" dirty="0">
                <a:latin typeface="Arial MT"/>
                <a:cs typeface="Arial MT"/>
              </a:rPr>
              <a:t> </a:t>
            </a:r>
            <a:r>
              <a:rPr sz="550" dirty="0">
                <a:latin typeface="Arial MT"/>
                <a:cs typeface="Arial MT"/>
              </a:rPr>
              <a:t>72</a:t>
            </a:r>
            <a:r>
              <a:rPr sz="550" spc="434" dirty="0">
                <a:latin typeface="Arial MT"/>
                <a:cs typeface="Arial MT"/>
              </a:rPr>
              <a:t> </a:t>
            </a:r>
            <a:r>
              <a:rPr sz="550" spc="-25" dirty="0">
                <a:latin typeface="Arial MT"/>
                <a:cs typeface="Arial MT"/>
              </a:rPr>
              <a:t>73</a:t>
            </a:r>
            <a:endParaRPr sz="550">
              <a:latin typeface="Arial MT"/>
              <a:cs typeface="Arial MT"/>
            </a:endParaRPr>
          </a:p>
          <a:p>
            <a:pPr marL="13335">
              <a:lnSpc>
                <a:spcPct val="100000"/>
              </a:lnSpc>
              <a:spcBef>
                <a:spcPts val="130"/>
              </a:spcBef>
            </a:pPr>
            <a:r>
              <a:rPr sz="550" dirty="0">
                <a:latin typeface="Arial MT"/>
                <a:cs typeface="Arial MT"/>
              </a:rPr>
              <a:t>Age</a:t>
            </a:r>
            <a:r>
              <a:rPr sz="550" spc="15" dirty="0">
                <a:latin typeface="Arial MT"/>
                <a:cs typeface="Arial MT"/>
              </a:rPr>
              <a:t> </a:t>
            </a:r>
            <a:r>
              <a:rPr sz="550" dirty="0">
                <a:latin typeface="Arial MT"/>
                <a:cs typeface="Arial MT"/>
              </a:rPr>
              <a:t>at</a:t>
            </a:r>
            <a:r>
              <a:rPr sz="550" spc="15" dirty="0">
                <a:latin typeface="Arial MT"/>
                <a:cs typeface="Arial MT"/>
              </a:rPr>
              <a:t> </a:t>
            </a:r>
            <a:r>
              <a:rPr sz="550" dirty="0">
                <a:latin typeface="Arial MT"/>
                <a:cs typeface="Arial MT"/>
              </a:rPr>
              <a:t>the</a:t>
            </a:r>
            <a:r>
              <a:rPr sz="550" spc="15" dirty="0">
                <a:latin typeface="Arial MT"/>
                <a:cs typeface="Arial MT"/>
              </a:rPr>
              <a:t> </a:t>
            </a:r>
            <a:r>
              <a:rPr sz="550" dirty="0">
                <a:latin typeface="Arial MT"/>
                <a:cs typeface="Arial MT"/>
              </a:rPr>
              <a:t>start</a:t>
            </a:r>
            <a:r>
              <a:rPr sz="550" spc="15" dirty="0">
                <a:latin typeface="Arial MT"/>
                <a:cs typeface="Arial MT"/>
              </a:rPr>
              <a:t> </a:t>
            </a:r>
            <a:r>
              <a:rPr sz="550" dirty="0">
                <a:latin typeface="Arial MT"/>
                <a:cs typeface="Arial MT"/>
              </a:rPr>
              <a:t>of</a:t>
            </a:r>
            <a:r>
              <a:rPr sz="550" spc="15" dirty="0">
                <a:latin typeface="Arial MT"/>
                <a:cs typeface="Arial MT"/>
              </a:rPr>
              <a:t> </a:t>
            </a:r>
            <a:r>
              <a:rPr sz="550" dirty="0">
                <a:latin typeface="Arial MT"/>
                <a:cs typeface="Arial MT"/>
              </a:rPr>
              <a:t>the</a:t>
            </a:r>
            <a:r>
              <a:rPr sz="550" spc="20" dirty="0">
                <a:latin typeface="Arial MT"/>
                <a:cs typeface="Arial MT"/>
              </a:rPr>
              <a:t> </a:t>
            </a:r>
            <a:r>
              <a:rPr sz="550" spc="-10" dirty="0">
                <a:latin typeface="Arial MT"/>
                <a:cs typeface="Arial MT"/>
              </a:rPr>
              <a:t>lockdown</a:t>
            </a:r>
            <a:endParaRPr sz="550">
              <a:latin typeface="Arial MT"/>
              <a:cs typeface="Arial MT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806941" y="474364"/>
            <a:ext cx="269875" cy="1117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550" spc="-10" dirty="0">
                <a:latin typeface="Arial MT"/>
                <a:cs typeface="Arial MT"/>
              </a:rPr>
              <a:t>Married</a:t>
            </a:r>
            <a:endParaRPr sz="550">
              <a:latin typeface="Arial MT"/>
              <a:cs typeface="Arial MT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645838" y="578973"/>
            <a:ext cx="85090" cy="53467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550" spc="-25" dirty="0">
                <a:latin typeface="Arial MT"/>
                <a:cs typeface="Arial MT"/>
              </a:rPr>
              <a:t>.8</a:t>
            </a:r>
            <a:endParaRPr sz="5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450"/>
              </a:spcBef>
            </a:pPr>
            <a:r>
              <a:rPr sz="550" spc="-25" dirty="0">
                <a:latin typeface="Arial MT"/>
                <a:cs typeface="Arial MT"/>
              </a:rPr>
              <a:t>.6</a:t>
            </a:r>
            <a:endParaRPr sz="5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455"/>
              </a:spcBef>
            </a:pPr>
            <a:r>
              <a:rPr sz="550" spc="-25" dirty="0">
                <a:latin typeface="Arial MT"/>
                <a:cs typeface="Arial MT"/>
              </a:rPr>
              <a:t>.4</a:t>
            </a:r>
            <a:endParaRPr sz="5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450"/>
              </a:spcBef>
            </a:pPr>
            <a:r>
              <a:rPr sz="550" spc="-25" dirty="0">
                <a:latin typeface="Arial MT"/>
                <a:cs typeface="Arial MT"/>
              </a:rPr>
              <a:t>.2</a:t>
            </a:r>
            <a:endParaRPr sz="550">
              <a:latin typeface="Arial MT"/>
              <a:cs typeface="Arial MT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753661" y="1101400"/>
            <a:ext cx="1027430" cy="225425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550" dirty="0">
                <a:latin typeface="Arial MT"/>
                <a:cs typeface="Arial MT"/>
              </a:rPr>
              <a:t>67</a:t>
            </a:r>
            <a:r>
              <a:rPr sz="550" spc="434" dirty="0">
                <a:latin typeface="Arial MT"/>
                <a:cs typeface="Arial MT"/>
              </a:rPr>
              <a:t> </a:t>
            </a:r>
            <a:r>
              <a:rPr sz="550" dirty="0">
                <a:latin typeface="Arial MT"/>
                <a:cs typeface="Arial MT"/>
              </a:rPr>
              <a:t>68</a:t>
            </a:r>
            <a:r>
              <a:rPr sz="550" spc="440" dirty="0">
                <a:latin typeface="Arial MT"/>
                <a:cs typeface="Arial MT"/>
              </a:rPr>
              <a:t> </a:t>
            </a:r>
            <a:r>
              <a:rPr sz="550" dirty="0">
                <a:latin typeface="Arial MT"/>
                <a:cs typeface="Arial MT"/>
              </a:rPr>
              <a:t>69</a:t>
            </a:r>
            <a:r>
              <a:rPr sz="550" spc="440" dirty="0">
                <a:latin typeface="Arial MT"/>
                <a:cs typeface="Arial MT"/>
              </a:rPr>
              <a:t> </a:t>
            </a:r>
            <a:r>
              <a:rPr sz="550" dirty="0">
                <a:latin typeface="Arial MT"/>
                <a:cs typeface="Arial MT"/>
              </a:rPr>
              <a:t>70</a:t>
            </a:r>
            <a:r>
              <a:rPr sz="550" spc="440" dirty="0">
                <a:latin typeface="Arial MT"/>
                <a:cs typeface="Arial MT"/>
              </a:rPr>
              <a:t> </a:t>
            </a:r>
            <a:r>
              <a:rPr sz="550" dirty="0">
                <a:latin typeface="Arial MT"/>
                <a:cs typeface="Arial MT"/>
              </a:rPr>
              <a:t>71</a:t>
            </a:r>
            <a:r>
              <a:rPr sz="550" spc="440" dirty="0">
                <a:latin typeface="Arial MT"/>
                <a:cs typeface="Arial MT"/>
              </a:rPr>
              <a:t> </a:t>
            </a:r>
            <a:r>
              <a:rPr sz="550" dirty="0">
                <a:latin typeface="Arial MT"/>
                <a:cs typeface="Arial MT"/>
              </a:rPr>
              <a:t>72</a:t>
            </a:r>
            <a:r>
              <a:rPr sz="550" spc="434" dirty="0">
                <a:latin typeface="Arial MT"/>
                <a:cs typeface="Arial MT"/>
              </a:rPr>
              <a:t> </a:t>
            </a:r>
            <a:r>
              <a:rPr sz="550" spc="-25" dirty="0">
                <a:latin typeface="Arial MT"/>
                <a:cs typeface="Arial MT"/>
              </a:rPr>
              <a:t>73</a:t>
            </a:r>
            <a:endParaRPr sz="550">
              <a:latin typeface="Arial MT"/>
              <a:cs typeface="Arial MT"/>
            </a:endParaRPr>
          </a:p>
          <a:p>
            <a:pPr marL="13335">
              <a:lnSpc>
                <a:spcPct val="100000"/>
              </a:lnSpc>
              <a:spcBef>
                <a:spcPts val="130"/>
              </a:spcBef>
            </a:pPr>
            <a:r>
              <a:rPr sz="550" dirty="0">
                <a:latin typeface="Arial MT"/>
                <a:cs typeface="Arial MT"/>
              </a:rPr>
              <a:t>Age</a:t>
            </a:r>
            <a:r>
              <a:rPr sz="550" spc="15" dirty="0">
                <a:latin typeface="Arial MT"/>
                <a:cs typeface="Arial MT"/>
              </a:rPr>
              <a:t> </a:t>
            </a:r>
            <a:r>
              <a:rPr sz="550" dirty="0">
                <a:latin typeface="Arial MT"/>
                <a:cs typeface="Arial MT"/>
              </a:rPr>
              <a:t>at</a:t>
            </a:r>
            <a:r>
              <a:rPr sz="550" spc="15" dirty="0">
                <a:latin typeface="Arial MT"/>
                <a:cs typeface="Arial MT"/>
              </a:rPr>
              <a:t> </a:t>
            </a:r>
            <a:r>
              <a:rPr sz="550" dirty="0">
                <a:latin typeface="Arial MT"/>
                <a:cs typeface="Arial MT"/>
              </a:rPr>
              <a:t>the</a:t>
            </a:r>
            <a:r>
              <a:rPr sz="550" spc="15" dirty="0">
                <a:latin typeface="Arial MT"/>
                <a:cs typeface="Arial MT"/>
              </a:rPr>
              <a:t> </a:t>
            </a:r>
            <a:r>
              <a:rPr sz="550" dirty="0">
                <a:latin typeface="Arial MT"/>
                <a:cs typeface="Arial MT"/>
              </a:rPr>
              <a:t>start</a:t>
            </a:r>
            <a:r>
              <a:rPr sz="550" spc="15" dirty="0">
                <a:latin typeface="Arial MT"/>
                <a:cs typeface="Arial MT"/>
              </a:rPr>
              <a:t> </a:t>
            </a:r>
            <a:r>
              <a:rPr sz="550" dirty="0">
                <a:latin typeface="Arial MT"/>
                <a:cs typeface="Arial MT"/>
              </a:rPr>
              <a:t>of</a:t>
            </a:r>
            <a:r>
              <a:rPr sz="550" spc="15" dirty="0">
                <a:latin typeface="Arial MT"/>
                <a:cs typeface="Arial MT"/>
              </a:rPr>
              <a:t> </a:t>
            </a:r>
            <a:r>
              <a:rPr sz="550" dirty="0">
                <a:latin typeface="Arial MT"/>
                <a:cs typeface="Arial MT"/>
              </a:rPr>
              <a:t>the</a:t>
            </a:r>
            <a:r>
              <a:rPr sz="550" spc="20" dirty="0">
                <a:latin typeface="Arial MT"/>
                <a:cs typeface="Arial MT"/>
              </a:rPr>
              <a:t> </a:t>
            </a:r>
            <a:r>
              <a:rPr sz="550" spc="-10" dirty="0">
                <a:latin typeface="Arial MT"/>
                <a:cs typeface="Arial MT"/>
              </a:rPr>
              <a:t>lockdown</a:t>
            </a:r>
            <a:endParaRPr sz="550">
              <a:latin typeface="Arial MT"/>
              <a:cs typeface="Arial MT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072522" y="474364"/>
            <a:ext cx="389890" cy="1117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550" dirty="0">
                <a:latin typeface="Arial MT"/>
                <a:cs typeface="Arial MT"/>
              </a:rPr>
              <a:t>Lives</a:t>
            </a:r>
            <a:r>
              <a:rPr sz="550" spc="35" dirty="0">
                <a:latin typeface="Arial MT"/>
                <a:cs typeface="Arial MT"/>
              </a:rPr>
              <a:t> </a:t>
            </a:r>
            <a:r>
              <a:rPr sz="550" spc="-10" dirty="0">
                <a:latin typeface="Arial MT"/>
                <a:cs typeface="Arial MT"/>
              </a:rPr>
              <a:t>alone</a:t>
            </a:r>
            <a:endParaRPr sz="550">
              <a:latin typeface="Arial MT"/>
              <a:cs typeface="Arial MT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994634" y="1561833"/>
            <a:ext cx="85090" cy="53467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550" spc="-25" dirty="0">
                <a:latin typeface="Arial MT"/>
                <a:cs typeface="Arial MT"/>
              </a:rPr>
              <a:t>.6</a:t>
            </a:r>
            <a:endParaRPr sz="5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450"/>
              </a:spcBef>
            </a:pPr>
            <a:r>
              <a:rPr sz="550" spc="-25" dirty="0">
                <a:latin typeface="Arial MT"/>
                <a:cs typeface="Arial MT"/>
              </a:rPr>
              <a:t>.4</a:t>
            </a:r>
            <a:endParaRPr sz="5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455"/>
              </a:spcBef>
            </a:pPr>
            <a:r>
              <a:rPr sz="550" spc="-25" dirty="0">
                <a:latin typeface="Arial MT"/>
                <a:cs typeface="Arial MT"/>
              </a:rPr>
              <a:t>.2</a:t>
            </a:r>
            <a:endParaRPr sz="550">
              <a:latin typeface="Arial MT"/>
              <a:cs typeface="Arial MT"/>
            </a:endParaRPr>
          </a:p>
          <a:p>
            <a:pPr marL="32384">
              <a:lnSpc>
                <a:spcPct val="100000"/>
              </a:lnSpc>
              <a:spcBef>
                <a:spcPts val="450"/>
              </a:spcBef>
            </a:pPr>
            <a:r>
              <a:rPr sz="550" spc="-50" dirty="0">
                <a:latin typeface="Arial MT"/>
                <a:cs typeface="Arial MT"/>
              </a:rPr>
              <a:t>0</a:t>
            </a:r>
            <a:endParaRPr sz="550">
              <a:latin typeface="Arial MT"/>
              <a:cs typeface="Arial MT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102586" y="2084260"/>
            <a:ext cx="1027430" cy="225425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550" dirty="0">
                <a:latin typeface="Arial MT"/>
                <a:cs typeface="Arial MT"/>
              </a:rPr>
              <a:t>67</a:t>
            </a:r>
            <a:r>
              <a:rPr sz="550" spc="434" dirty="0">
                <a:latin typeface="Arial MT"/>
                <a:cs typeface="Arial MT"/>
              </a:rPr>
              <a:t> </a:t>
            </a:r>
            <a:r>
              <a:rPr sz="550" dirty="0">
                <a:latin typeface="Arial MT"/>
                <a:cs typeface="Arial MT"/>
              </a:rPr>
              <a:t>68</a:t>
            </a:r>
            <a:r>
              <a:rPr sz="550" spc="440" dirty="0">
                <a:latin typeface="Arial MT"/>
                <a:cs typeface="Arial MT"/>
              </a:rPr>
              <a:t> </a:t>
            </a:r>
            <a:r>
              <a:rPr sz="550" dirty="0">
                <a:latin typeface="Arial MT"/>
                <a:cs typeface="Arial MT"/>
              </a:rPr>
              <a:t>69</a:t>
            </a:r>
            <a:r>
              <a:rPr sz="550" spc="440" dirty="0">
                <a:latin typeface="Arial MT"/>
                <a:cs typeface="Arial MT"/>
              </a:rPr>
              <a:t> </a:t>
            </a:r>
            <a:r>
              <a:rPr sz="550" dirty="0">
                <a:latin typeface="Arial MT"/>
                <a:cs typeface="Arial MT"/>
              </a:rPr>
              <a:t>70</a:t>
            </a:r>
            <a:r>
              <a:rPr sz="550" spc="440" dirty="0">
                <a:latin typeface="Arial MT"/>
                <a:cs typeface="Arial MT"/>
              </a:rPr>
              <a:t> </a:t>
            </a:r>
            <a:r>
              <a:rPr sz="550" dirty="0">
                <a:latin typeface="Arial MT"/>
                <a:cs typeface="Arial MT"/>
              </a:rPr>
              <a:t>71</a:t>
            </a:r>
            <a:r>
              <a:rPr sz="550" spc="440" dirty="0">
                <a:latin typeface="Arial MT"/>
                <a:cs typeface="Arial MT"/>
              </a:rPr>
              <a:t> </a:t>
            </a:r>
            <a:r>
              <a:rPr sz="550" dirty="0">
                <a:latin typeface="Arial MT"/>
                <a:cs typeface="Arial MT"/>
              </a:rPr>
              <a:t>72</a:t>
            </a:r>
            <a:r>
              <a:rPr sz="550" spc="434" dirty="0">
                <a:latin typeface="Arial MT"/>
                <a:cs typeface="Arial MT"/>
              </a:rPr>
              <a:t> </a:t>
            </a:r>
            <a:r>
              <a:rPr sz="550" spc="-25" dirty="0">
                <a:latin typeface="Arial MT"/>
                <a:cs typeface="Arial MT"/>
              </a:rPr>
              <a:t>73</a:t>
            </a:r>
            <a:endParaRPr sz="550">
              <a:latin typeface="Arial MT"/>
              <a:cs typeface="Arial MT"/>
            </a:endParaRPr>
          </a:p>
          <a:p>
            <a:pPr marL="13335">
              <a:lnSpc>
                <a:spcPct val="100000"/>
              </a:lnSpc>
              <a:spcBef>
                <a:spcPts val="130"/>
              </a:spcBef>
            </a:pPr>
            <a:r>
              <a:rPr sz="550" dirty="0">
                <a:latin typeface="Arial MT"/>
                <a:cs typeface="Arial MT"/>
              </a:rPr>
              <a:t>Age</a:t>
            </a:r>
            <a:r>
              <a:rPr sz="550" spc="15" dirty="0">
                <a:latin typeface="Arial MT"/>
                <a:cs typeface="Arial MT"/>
              </a:rPr>
              <a:t> </a:t>
            </a:r>
            <a:r>
              <a:rPr sz="550" dirty="0">
                <a:latin typeface="Arial MT"/>
                <a:cs typeface="Arial MT"/>
              </a:rPr>
              <a:t>at</a:t>
            </a:r>
            <a:r>
              <a:rPr sz="550" spc="15" dirty="0">
                <a:latin typeface="Arial MT"/>
                <a:cs typeface="Arial MT"/>
              </a:rPr>
              <a:t> </a:t>
            </a:r>
            <a:r>
              <a:rPr sz="550" dirty="0">
                <a:latin typeface="Arial MT"/>
                <a:cs typeface="Arial MT"/>
              </a:rPr>
              <a:t>the</a:t>
            </a:r>
            <a:r>
              <a:rPr sz="550" spc="15" dirty="0">
                <a:latin typeface="Arial MT"/>
                <a:cs typeface="Arial MT"/>
              </a:rPr>
              <a:t> </a:t>
            </a:r>
            <a:r>
              <a:rPr sz="550" dirty="0">
                <a:latin typeface="Arial MT"/>
                <a:cs typeface="Arial MT"/>
              </a:rPr>
              <a:t>start</a:t>
            </a:r>
            <a:r>
              <a:rPr sz="550" spc="15" dirty="0">
                <a:latin typeface="Arial MT"/>
                <a:cs typeface="Arial MT"/>
              </a:rPr>
              <a:t> </a:t>
            </a:r>
            <a:r>
              <a:rPr sz="550" dirty="0">
                <a:latin typeface="Arial MT"/>
                <a:cs typeface="Arial MT"/>
              </a:rPr>
              <a:t>of</a:t>
            </a:r>
            <a:r>
              <a:rPr sz="550" spc="15" dirty="0">
                <a:latin typeface="Arial MT"/>
                <a:cs typeface="Arial MT"/>
              </a:rPr>
              <a:t> </a:t>
            </a:r>
            <a:r>
              <a:rPr sz="550" dirty="0">
                <a:latin typeface="Arial MT"/>
                <a:cs typeface="Arial MT"/>
              </a:rPr>
              <a:t>the</a:t>
            </a:r>
            <a:r>
              <a:rPr sz="550" spc="20" dirty="0">
                <a:latin typeface="Arial MT"/>
                <a:cs typeface="Arial MT"/>
              </a:rPr>
              <a:t> </a:t>
            </a:r>
            <a:r>
              <a:rPr sz="550" spc="-10" dirty="0">
                <a:latin typeface="Arial MT"/>
                <a:cs typeface="Arial MT"/>
              </a:rPr>
              <a:t>lockdown</a:t>
            </a:r>
            <a:endParaRPr sz="550">
              <a:latin typeface="Arial MT"/>
              <a:cs typeface="Arial MT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173594" y="1457224"/>
            <a:ext cx="885190" cy="1117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550" dirty="0">
                <a:latin typeface="Arial MT"/>
                <a:cs typeface="Arial MT"/>
              </a:rPr>
              <a:t>Resides</a:t>
            </a:r>
            <a:r>
              <a:rPr sz="550" spc="30" dirty="0">
                <a:latin typeface="Arial MT"/>
                <a:cs typeface="Arial MT"/>
              </a:rPr>
              <a:t> </a:t>
            </a:r>
            <a:r>
              <a:rPr sz="550" dirty="0">
                <a:latin typeface="Arial MT"/>
                <a:cs typeface="Arial MT"/>
              </a:rPr>
              <a:t>in</a:t>
            </a:r>
            <a:r>
              <a:rPr sz="550" spc="35" dirty="0">
                <a:latin typeface="Arial MT"/>
                <a:cs typeface="Arial MT"/>
              </a:rPr>
              <a:t> </a:t>
            </a:r>
            <a:r>
              <a:rPr sz="550" dirty="0">
                <a:latin typeface="Arial MT"/>
                <a:cs typeface="Arial MT"/>
              </a:rPr>
              <a:t>Uusimaa</a:t>
            </a:r>
            <a:r>
              <a:rPr sz="550" spc="35" dirty="0">
                <a:latin typeface="Arial MT"/>
                <a:cs typeface="Arial MT"/>
              </a:rPr>
              <a:t> </a:t>
            </a:r>
            <a:r>
              <a:rPr sz="550" spc="-10" dirty="0">
                <a:latin typeface="Arial MT"/>
                <a:cs typeface="Arial MT"/>
              </a:rPr>
              <a:t>region</a:t>
            </a:r>
            <a:endParaRPr sz="550">
              <a:latin typeface="Arial MT"/>
              <a:cs typeface="Arial MT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296847" y="1438844"/>
            <a:ext cx="1212215" cy="870585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66675">
              <a:lnSpc>
                <a:spcPct val="100000"/>
              </a:lnSpc>
              <a:spcBef>
                <a:spcPts val="260"/>
              </a:spcBef>
            </a:pPr>
            <a:r>
              <a:rPr sz="550" dirty="0">
                <a:latin typeface="Arial MT"/>
                <a:cs typeface="Arial MT"/>
              </a:rPr>
              <a:t>Completed</a:t>
            </a:r>
            <a:r>
              <a:rPr sz="550" spc="65" dirty="0">
                <a:latin typeface="Arial MT"/>
                <a:cs typeface="Arial MT"/>
              </a:rPr>
              <a:t> </a:t>
            </a:r>
            <a:r>
              <a:rPr sz="550" dirty="0">
                <a:latin typeface="Arial MT"/>
                <a:cs typeface="Arial MT"/>
              </a:rPr>
              <a:t>upper</a:t>
            </a:r>
            <a:r>
              <a:rPr sz="550" spc="65" dirty="0">
                <a:latin typeface="Arial MT"/>
                <a:cs typeface="Arial MT"/>
              </a:rPr>
              <a:t> </a:t>
            </a:r>
            <a:r>
              <a:rPr sz="550" dirty="0">
                <a:latin typeface="Arial MT"/>
                <a:cs typeface="Arial MT"/>
              </a:rPr>
              <a:t>secondary</a:t>
            </a:r>
            <a:r>
              <a:rPr sz="550" spc="65" dirty="0">
                <a:latin typeface="Arial MT"/>
                <a:cs typeface="Arial MT"/>
              </a:rPr>
              <a:t> </a:t>
            </a:r>
            <a:r>
              <a:rPr sz="550" spc="-10" dirty="0">
                <a:latin typeface="Arial MT"/>
                <a:cs typeface="Arial MT"/>
              </a:rPr>
              <a:t>school</a:t>
            </a:r>
            <a:endParaRPr sz="5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550" spc="-25" dirty="0">
                <a:latin typeface="Arial MT"/>
                <a:cs typeface="Arial MT"/>
              </a:rPr>
              <a:t>.6</a:t>
            </a:r>
            <a:endParaRPr sz="5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450"/>
              </a:spcBef>
            </a:pPr>
            <a:r>
              <a:rPr sz="550" spc="-25" dirty="0">
                <a:latin typeface="Arial MT"/>
                <a:cs typeface="Arial MT"/>
              </a:rPr>
              <a:t>.4</a:t>
            </a:r>
            <a:endParaRPr sz="5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450"/>
              </a:spcBef>
            </a:pPr>
            <a:r>
              <a:rPr sz="550" spc="-25" dirty="0">
                <a:latin typeface="Arial MT"/>
                <a:cs typeface="Arial MT"/>
              </a:rPr>
              <a:t>.2</a:t>
            </a:r>
            <a:endParaRPr sz="550">
              <a:latin typeface="Arial MT"/>
              <a:cs typeface="Arial MT"/>
            </a:endParaRPr>
          </a:p>
          <a:p>
            <a:pPr marL="32384">
              <a:lnSpc>
                <a:spcPct val="100000"/>
              </a:lnSpc>
              <a:spcBef>
                <a:spcPts val="455"/>
              </a:spcBef>
            </a:pPr>
            <a:r>
              <a:rPr sz="550" spc="-50" dirty="0">
                <a:latin typeface="Arial MT"/>
                <a:cs typeface="Arial MT"/>
              </a:rPr>
              <a:t>0</a:t>
            </a:r>
            <a:endParaRPr sz="550">
              <a:latin typeface="Arial MT"/>
              <a:cs typeface="Arial MT"/>
            </a:endParaRPr>
          </a:p>
          <a:p>
            <a:pPr marL="120650">
              <a:lnSpc>
                <a:spcPct val="100000"/>
              </a:lnSpc>
              <a:spcBef>
                <a:spcPts val="229"/>
              </a:spcBef>
            </a:pPr>
            <a:r>
              <a:rPr sz="550" dirty="0">
                <a:latin typeface="Arial MT"/>
                <a:cs typeface="Arial MT"/>
              </a:rPr>
              <a:t>67</a:t>
            </a:r>
            <a:r>
              <a:rPr sz="550" spc="465" dirty="0">
                <a:latin typeface="Arial MT"/>
                <a:cs typeface="Arial MT"/>
              </a:rPr>
              <a:t> </a:t>
            </a:r>
            <a:r>
              <a:rPr sz="550" dirty="0">
                <a:latin typeface="Arial MT"/>
                <a:cs typeface="Arial MT"/>
              </a:rPr>
              <a:t>68</a:t>
            </a:r>
            <a:r>
              <a:rPr sz="550" spc="470" dirty="0">
                <a:latin typeface="Arial MT"/>
                <a:cs typeface="Arial MT"/>
              </a:rPr>
              <a:t> </a:t>
            </a:r>
            <a:r>
              <a:rPr sz="550" dirty="0">
                <a:latin typeface="Arial MT"/>
                <a:cs typeface="Arial MT"/>
              </a:rPr>
              <a:t>69</a:t>
            </a:r>
            <a:r>
              <a:rPr sz="550" spc="470" dirty="0">
                <a:latin typeface="Arial MT"/>
                <a:cs typeface="Arial MT"/>
              </a:rPr>
              <a:t> </a:t>
            </a:r>
            <a:r>
              <a:rPr sz="550" dirty="0">
                <a:latin typeface="Arial MT"/>
                <a:cs typeface="Arial MT"/>
              </a:rPr>
              <a:t>70</a:t>
            </a:r>
            <a:r>
              <a:rPr sz="550" spc="470" dirty="0">
                <a:latin typeface="Arial MT"/>
                <a:cs typeface="Arial MT"/>
              </a:rPr>
              <a:t> </a:t>
            </a:r>
            <a:r>
              <a:rPr sz="550" dirty="0">
                <a:latin typeface="Arial MT"/>
                <a:cs typeface="Arial MT"/>
              </a:rPr>
              <a:t>71</a:t>
            </a:r>
            <a:r>
              <a:rPr sz="550" spc="470" dirty="0">
                <a:latin typeface="Arial MT"/>
                <a:cs typeface="Arial MT"/>
              </a:rPr>
              <a:t> </a:t>
            </a:r>
            <a:r>
              <a:rPr sz="550" dirty="0">
                <a:latin typeface="Arial MT"/>
                <a:cs typeface="Arial MT"/>
              </a:rPr>
              <a:t>72</a:t>
            </a:r>
            <a:r>
              <a:rPr sz="550" spc="465" dirty="0">
                <a:latin typeface="Arial MT"/>
                <a:cs typeface="Arial MT"/>
              </a:rPr>
              <a:t> </a:t>
            </a:r>
            <a:r>
              <a:rPr sz="550" spc="-25" dirty="0">
                <a:latin typeface="Arial MT"/>
                <a:cs typeface="Arial MT"/>
              </a:rPr>
              <a:t>73</a:t>
            </a:r>
            <a:endParaRPr sz="550">
              <a:latin typeface="Arial MT"/>
              <a:cs typeface="Arial MT"/>
            </a:endParaRPr>
          </a:p>
          <a:p>
            <a:pPr marL="132715">
              <a:lnSpc>
                <a:spcPct val="100000"/>
              </a:lnSpc>
              <a:spcBef>
                <a:spcPts val="125"/>
              </a:spcBef>
            </a:pPr>
            <a:r>
              <a:rPr sz="550" dirty="0">
                <a:latin typeface="Arial MT"/>
                <a:cs typeface="Arial MT"/>
              </a:rPr>
              <a:t>Age</a:t>
            </a:r>
            <a:r>
              <a:rPr sz="550" spc="15" dirty="0">
                <a:latin typeface="Arial MT"/>
                <a:cs typeface="Arial MT"/>
              </a:rPr>
              <a:t> </a:t>
            </a:r>
            <a:r>
              <a:rPr sz="550" dirty="0">
                <a:latin typeface="Arial MT"/>
                <a:cs typeface="Arial MT"/>
              </a:rPr>
              <a:t>at</a:t>
            </a:r>
            <a:r>
              <a:rPr sz="550" spc="15" dirty="0">
                <a:latin typeface="Arial MT"/>
                <a:cs typeface="Arial MT"/>
              </a:rPr>
              <a:t> </a:t>
            </a:r>
            <a:r>
              <a:rPr sz="550" dirty="0">
                <a:latin typeface="Arial MT"/>
                <a:cs typeface="Arial MT"/>
              </a:rPr>
              <a:t>the</a:t>
            </a:r>
            <a:r>
              <a:rPr sz="550" spc="15" dirty="0">
                <a:latin typeface="Arial MT"/>
                <a:cs typeface="Arial MT"/>
              </a:rPr>
              <a:t> </a:t>
            </a:r>
            <a:r>
              <a:rPr sz="550" dirty="0">
                <a:latin typeface="Arial MT"/>
                <a:cs typeface="Arial MT"/>
              </a:rPr>
              <a:t>start</a:t>
            </a:r>
            <a:r>
              <a:rPr sz="550" spc="15" dirty="0">
                <a:latin typeface="Arial MT"/>
                <a:cs typeface="Arial MT"/>
              </a:rPr>
              <a:t> </a:t>
            </a:r>
            <a:r>
              <a:rPr sz="550" dirty="0">
                <a:latin typeface="Arial MT"/>
                <a:cs typeface="Arial MT"/>
              </a:rPr>
              <a:t>of</a:t>
            </a:r>
            <a:r>
              <a:rPr sz="550" spc="15" dirty="0">
                <a:latin typeface="Arial MT"/>
                <a:cs typeface="Arial MT"/>
              </a:rPr>
              <a:t> </a:t>
            </a:r>
            <a:r>
              <a:rPr sz="550" dirty="0">
                <a:latin typeface="Arial MT"/>
                <a:cs typeface="Arial MT"/>
              </a:rPr>
              <a:t>the</a:t>
            </a:r>
            <a:r>
              <a:rPr sz="550" spc="20" dirty="0">
                <a:latin typeface="Arial MT"/>
                <a:cs typeface="Arial MT"/>
              </a:rPr>
              <a:t> </a:t>
            </a:r>
            <a:r>
              <a:rPr sz="550" spc="-10" dirty="0">
                <a:latin typeface="Arial MT"/>
                <a:cs typeface="Arial MT"/>
              </a:rPr>
              <a:t>lockdown</a:t>
            </a:r>
            <a:endParaRPr sz="550">
              <a:latin typeface="Arial MT"/>
              <a:cs typeface="Arial MT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645838" y="1561833"/>
            <a:ext cx="85090" cy="53467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550" spc="-25" dirty="0">
                <a:latin typeface="Arial MT"/>
                <a:cs typeface="Arial MT"/>
              </a:rPr>
              <a:t>.6</a:t>
            </a:r>
            <a:endParaRPr sz="5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450"/>
              </a:spcBef>
            </a:pPr>
            <a:r>
              <a:rPr sz="550" spc="-25" dirty="0">
                <a:latin typeface="Arial MT"/>
                <a:cs typeface="Arial MT"/>
              </a:rPr>
              <a:t>.4</a:t>
            </a:r>
            <a:endParaRPr sz="5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455"/>
              </a:spcBef>
            </a:pPr>
            <a:r>
              <a:rPr sz="550" spc="-25" dirty="0">
                <a:latin typeface="Arial MT"/>
                <a:cs typeface="Arial MT"/>
              </a:rPr>
              <a:t>.2</a:t>
            </a:r>
            <a:endParaRPr sz="550">
              <a:latin typeface="Arial MT"/>
              <a:cs typeface="Arial MT"/>
            </a:endParaRPr>
          </a:p>
          <a:p>
            <a:pPr marL="32384">
              <a:lnSpc>
                <a:spcPct val="100000"/>
              </a:lnSpc>
              <a:spcBef>
                <a:spcPts val="450"/>
              </a:spcBef>
            </a:pPr>
            <a:r>
              <a:rPr sz="550" spc="-50" dirty="0">
                <a:latin typeface="Arial MT"/>
                <a:cs typeface="Arial MT"/>
              </a:rPr>
              <a:t>0</a:t>
            </a:r>
            <a:endParaRPr sz="550">
              <a:latin typeface="Arial MT"/>
              <a:cs typeface="Arial MT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753661" y="2084260"/>
            <a:ext cx="1027430" cy="225425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550" dirty="0">
                <a:latin typeface="Arial MT"/>
                <a:cs typeface="Arial MT"/>
              </a:rPr>
              <a:t>67</a:t>
            </a:r>
            <a:r>
              <a:rPr sz="550" spc="434" dirty="0">
                <a:latin typeface="Arial MT"/>
                <a:cs typeface="Arial MT"/>
              </a:rPr>
              <a:t> </a:t>
            </a:r>
            <a:r>
              <a:rPr sz="550" dirty="0">
                <a:latin typeface="Arial MT"/>
                <a:cs typeface="Arial MT"/>
              </a:rPr>
              <a:t>68</a:t>
            </a:r>
            <a:r>
              <a:rPr sz="550" spc="440" dirty="0">
                <a:latin typeface="Arial MT"/>
                <a:cs typeface="Arial MT"/>
              </a:rPr>
              <a:t> </a:t>
            </a:r>
            <a:r>
              <a:rPr sz="550" dirty="0">
                <a:latin typeface="Arial MT"/>
                <a:cs typeface="Arial MT"/>
              </a:rPr>
              <a:t>69</a:t>
            </a:r>
            <a:r>
              <a:rPr sz="550" spc="440" dirty="0">
                <a:latin typeface="Arial MT"/>
                <a:cs typeface="Arial MT"/>
              </a:rPr>
              <a:t> </a:t>
            </a:r>
            <a:r>
              <a:rPr sz="550" dirty="0">
                <a:latin typeface="Arial MT"/>
                <a:cs typeface="Arial MT"/>
              </a:rPr>
              <a:t>70</a:t>
            </a:r>
            <a:r>
              <a:rPr sz="550" spc="440" dirty="0">
                <a:latin typeface="Arial MT"/>
                <a:cs typeface="Arial MT"/>
              </a:rPr>
              <a:t> </a:t>
            </a:r>
            <a:r>
              <a:rPr sz="550" dirty="0">
                <a:latin typeface="Arial MT"/>
                <a:cs typeface="Arial MT"/>
              </a:rPr>
              <a:t>71</a:t>
            </a:r>
            <a:r>
              <a:rPr sz="550" spc="440" dirty="0">
                <a:latin typeface="Arial MT"/>
                <a:cs typeface="Arial MT"/>
              </a:rPr>
              <a:t> </a:t>
            </a:r>
            <a:r>
              <a:rPr sz="550" dirty="0">
                <a:latin typeface="Arial MT"/>
                <a:cs typeface="Arial MT"/>
              </a:rPr>
              <a:t>72</a:t>
            </a:r>
            <a:r>
              <a:rPr sz="550" spc="434" dirty="0">
                <a:latin typeface="Arial MT"/>
                <a:cs typeface="Arial MT"/>
              </a:rPr>
              <a:t> </a:t>
            </a:r>
            <a:r>
              <a:rPr sz="550" spc="-25" dirty="0">
                <a:latin typeface="Arial MT"/>
                <a:cs typeface="Arial MT"/>
              </a:rPr>
              <a:t>73</a:t>
            </a:r>
            <a:endParaRPr sz="550">
              <a:latin typeface="Arial MT"/>
              <a:cs typeface="Arial MT"/>
            </a:endParaRPr>
          </a:p>
          <a:p>
            <a:pPr marL="13335">
              <a:lnSpc>
                <a:spcPct val="100000"/>
              </a:lnSpc>
              <a:spcBef>
                <a:spcPts val="130"/>
              </a:spcBef>
            </a:pPr>
            <a:r>
              <a:rPr sz="550" dirty="0">
                <a:latin typeface="Arial MT"/>
                <a:cs typeface="Arial MT"/>
              </a:rPr>
              <a:t>Age</a:t>
            </a:r>
            <a:r>
              <a:rPr sz="550" spc="15" dirty="0">
                <a:latin typeface="Arial MT"/>
                <a:cs typeface="Arial MT"/>
              </a:rPr>
              <a:t> </a:t>
            </a:r>
            <a:r>
              <a:rPr sz="550" dirty="0">
                <a:latin typeface="Arial MT"/>
                <a:cs typeface="Arial MT"/>
              </a:rPr>
              <a:t>at</a:t>
            </a:r>
            <a:r>
              <a:rPr sz="550" spc="15" dirty="0">
                <a:latin typeface="Arial MT"/>
                <a:cs typeface="Arial MT"/>
              </a:rPr>
              <a:t> </a:t>
            </a:r>
            <a:r>
              <a:rPr sz="550" dirty="0">
                <a:latin typeface="Arial MT"/>
                <a:cs typeface="Arial MT"/>
              </a:rPr>
              <a:t>the</a:t>
            </a:r>
            <a:r>
              <a:rPr sz="550" spc="15" dirty="0">
                <a:latin typeface="Arial MT"/>
                <a:cs typeface="Arial MT"/>
              </a:rPr>
              <a:t> </a:t>
            </a:r>
            <a:r>
              <a:rPr sz="550" dirty="0">
                <a:latin typeface="Arial MT"/>
                <a:cs typeface="Arial MT"/>
              </a:rPr>
              <a:t>start</a:t>
            </a:r>
            <a:r>
              <a:rPr sz="550" spc="15" dirty="0">
                <a:latin typeface="Arial MT"/>
                <a:cs typeface="Arial MT"/>
              </a:rPr>
              <a:t> </a:t>
            </a:r>
            <a:r>
              <a:rPr sz="550" dirty="0">
                <a:latin typeface="Arial MT"/>
                <a:cs typeface="Arial MT"/>
              </a:rPr>
              <a:t>of</a:t>
            </a:r>
            <a:r>
              <a:rPr sz="550" spc="15" dirty="0">
                <a:latin typeface="Arial MT"/>
                <a:cs typeface="Arial MT"/>
              </a:rPr>
              <a:t> </a:t>
            </a:r>
            <a:r>
              <a:rPr sz="550" dirty="0">
                <a:latin typeface="Arial MT"/>
                <a:cs typeface="Arial MT"/>
              </a:rPr>
              <a:t>the</a:t>
            </a:r>
            <a:r>
              <a:rPr sz="550" spc="20" dirty="0">
                <a:latin typeface="Arial MT"/>
                <a:cs typeface="Arial MT"/>
              </a:rPr>
              <a:t> </a:t>
            </a:r>
            <a:r>
              <a:rPr sz="550" spc="-10" dirty="0">
                <a:latin typeface="Arial MT"/>
                <a:cs typeface="Arial MT"/>
              </a:rPr>
              <a:t>lockdown</a:t>
            </a:r>
            <a:endParaRPr sz="550">
              <a:latin typeface="Arial MT"/>
              <a:cs typeface="Arial MT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934562" y="1457224"/>
            <a:ext cx="665480" cy="1117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550" dirty="0">
                <a:latin typeface="Arial MT"/>
                <a:cs typeface="Arial MT"/>
              </a:rPr>
              <a:t>Foreign</a:t>
            </a:r>
            <a:r>
              <a:rPr sz="550" spc="25" dirty="0">
                <a:latin typeface="Arial MT"/>
                <a:cs typeface="Arial MT"/>
              </a:rPr>
              <a:t> </a:t>
            </a:r>
            <a:r>
              <a:rPr sz="550" spc="-10" dirty="0">
                <a:latin typeface="Arial MT"/>
                <a:cs typeface="Arial MT"/>
              </a:rPr>
              <a:t>background</a:t>
            </a:r>
            <a:endParaRPr sz="550">
              <a:latin typeface="Arial MT"/>
              <a:cs typeface="Arial MT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318427" y="2440084"/>
            <a:ext cx="741680" cy="1117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550" dirty="0">
                <a:latin typeface="Arial MT"/>
                <a:cs typeface="Arial MT"/>
              </a:rPr>
              <a:t>Disposable</a:t>
            </a:r>
            <a:r>
              <a:rPr sz="550" spc="30" dirty="0">
                <a:latin typeface="Arial MT"/>
                <a:cs typeface="Arial MT"/>
              </a:rPr>
              <a:t> </a:t>
            </a:r>
            <a:r>
              <a:rPr sz="550" dirty="0">
                <a:latin typeface="Arial MT"/>
                <a:cs typeface="Arial MT"/>
              </a:rPr>
              <a:t>income</a:t>
            </a:r>
            <a:r>
              <a:rPr sz="550" spc="30" dirty="0">
                <a:latin typeface="Arial MT"/>
                <a:cs typeface="Arial MT"/>
              </a:rPr>
              <a:t> </a:t>
            </a:r>
            <a:r>
              <a:rPr sz="550" spc="-30" dirty="0">
                <a:latin typeface="Arial MT"/>
                <a:cs typeface="Arial MT"/>
              </a:rPr>
              <a:t>(€)</a:t>
            </a:r>
            <a:endParaRPr sz="550">
              <a:latin typeface="Arial MT"/>
              <a:cs typeface="Arial MT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561174" y="2440084"/>
            <a:ext cx="761365" cy="1117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550" dirty="0">
                <a:latin typeface="Arial MT"/>
                <a:cs typeface="Arial MT"/>
              </a:rPr>
              <a:t>Has</a:t>
            </a:r>
            <a:r>
              <a:rPr sz="550" spc="20" dirty="0">
                <a:latin typeface="Arial MT"/>
                <a:cs typeface="Arial MT"/>
              </a:rPr>
              <a:t> </a:t>
            </a:r>
            <a:r>
              <a:rPr sz="550" dirty="0">
                <a:latin typeface="Arial MT"/>
                <a:cs typeface="Arial MT"/>
              </a:rPr>
              <a:t>a</a:t>
            </a:r>
            <a:r>
              <a:rPr sz="550" spc="25" dirty="0">
                <a:latin typeface="Arial MT"/>
                <a:cs typeface="Arial MT"/>
              </a:rPr>
              <a:t> </a:t>
            </a:r>
            <a:r>
              <a:rPr sz="550" dirty="0">
                <a:latin typeface="Arial MT"/>
                <a:cs typeface="Arial MT"/>
              </a:rPr>
              <a:t>health</a:t>
            </a:r>
            <a:r>
              <a:rPr sz="550" spc="25" dirty="0">
                <a:latin typeface="Arial MT"/>
                <a:cs typeface="Arial MT"/>
              </a:rPr>
              <a:t> </a:t>
            </a:r>
            <a:r>
              <a:rPr sz="550" dirty="0">
                <a:latin typeface="Arial MT"/>
                <a:cs typeface="Arial MT"/>
              </a:rPr>
              <a:t>risk</a:t>
            </a:r>
            <a:r>
              <a:rPr sz="550" spc="25" dirty="0">
                <a:latin typeface="Arial MT"/>
                <a:cs typeface="Arial MT"/>
              </a:rPr>
              <a:t> </a:t>
            </a:r>
            <a:r>
              <a:rPr sz="550" spc="-10" dirty="0">
                <a:latin typeface="Arial MT"/>
                <a:cs typeface="Arial MT"/>
              </a:rPr>
              <a:t>factor</a:t>
            </a:r>
            <a:endParaRPr sz="550">
              <a:latin typeface="Arial MT"/>
              <a:cs typeface="Arial MT"/>
            </a:endParaRPr>
          </a:p>
        </p:txBody>
      </p:sp>
      <p:graphicFrame>
        <p:nvGraphicFramePr>
          <p:cNvPr id="43" name="object 43"/>
          <p:cNvGraphicFramePr>
            <a:graphicFrameLocks noGrp="1"/>
          </p:cNvGraphicFramePr>
          <p:nvPr/>
        </p:nvGraphicFramePr>
        <p:xfrm>
          <a:off x="994660" y="2564162"/>
          <a:ext cx="3790949" cy="7150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661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34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11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45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9855">
                <a:tc>
                  <a:txBody>
                    <a:bodyPr/>
                    <a:lstStyle/>
                    <a:p>
                      <a:pPr marL="19050">
                        <a:lnSpc>
                          <a:spcPts val="620"/>
                        </a:lnSpc>
                      </a:pPr>
                      <a:r>
                        <a:rPr sz="550" spc="-10" dirty="0">
                          <a:latin typeface="Arial MT"/>
                          <a:cs typeface="Arial MT"/>
                        </a:rPr>
                        <a:t>26000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7625" algn="ctr">
                        <a:lnSpc>
                          <a:spcPts val="620"/>
                        </a:lnSpc>
                      </a:pPr>
                      <a:r>
                        <a:rPr sz="550" spc="-25" dirty="0">
                          <a:latin typeface="Arial MT"/>
                          <a:cs typeface="Arial MT"/>
                        </a:rPr>
                        <a:t>.8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3820" algn="ctr">
                        <a:lnSpc>
                          <a:spcPts val="620"/>
                        </a:lnSpc>
                      </a:pPr>
                      <a:r>
                        <a:rPr sz="550" spc="-25" dirty="0">
                          <a:latin typeface="Arial MT"/>
                          <a:cs typeface="Arial MT"/>
                        </a:rPr>
                        <a:t>.8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0970">
                <a:tc>
                  <a:txBody>
                    <a:bodyPr/>
                    <a:lstStyle/>
                    <a:p>
                      <a:pPr marL="1905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550" spc="-10" dirty="0">
                          <a:latin typeface="Arial MT"/>
                          <a:cs typeface="Arial MT"/>
                        </a:rPr>
                        <a:t>24000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T="25400" marB="0"/>
                </a:tc>
                <a:tc>
                  <a:txBody>
                    <a:bodyPr/>
                    <a:lstStyle/>
                    <a:p>
                      <a:pPr marL="47625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550" spc="-25" dirty="0">
                          <a:latin typeface="Arial MT"/>
                          <a:cs typeface="Arial MT"/>
                        </a:rPr>
                        <a:t>.6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T="2540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3820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550" spc="-25" dirty="0">
                          <a:latin typeface="Arial MT"/>
                          <a:cs typeface="Arial MT"/>
                        </a:rPr>
                        <a:t>.6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T="2540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0970">
                <a:tc>
                  <a:txBody>
                    <a:bodyPr/>
                    <a:lstStyle/>
                    <a:p>
                      <a:pPr marL="1905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550" spc="-10" dirty="0">
                          <a:latin typeface="Arial MT"/>
                          <a:cs typeface="Arial MT"/>
                        </a:rPr>
                        <a:t>22000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T="25400" marB="0"/>
                </a:tc>
                <a:tc>
                  <a:txBody>
                    <a:bodyPr/>
                    <a:lstStyle/>
                    <a:p>
                      <a:pPr marL="47625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550" spc="-25" dirty="0">
                          <a:latin typeface="Arial MT"/>
                          <a:cs typeface="Arial MT"/>
                        </a:rPr>
                        <a:t>.4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T="2540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3820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550" spc="-25" dirty="0">
                          <a:latin typeface="Arial MT"/>
                          <a:cs typeface="Arial MT"/>
                        </a:rPr>
                        <a:t>.4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T="2540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7000">
                <a:tc>
                  <a:txBody>
                    <a:bodyPr/>
                    <a:lstStyle/>
                    <a:p>
                      <a:pPr marL="1905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550" spc="-10" dirty="0">
                          <a:latin typeface="Arial MT"/>
                          <a:cs typeface="Arial MT"/>
                        </a:rPr>
                        <a:t>20000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T="25400" marB="0"/>
                </a:tc>
                <a:tc>
                  <a:txBody>
                    <a:bodyPr/>
                    <a:lstStyle/>
                    <a:p>
                      <a:pPr marL="47625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550" spc="-25" dirty="0">
                          <a:latin typeface="Arial MT"/>
                          <a:cs typeface="Arial MT"/>
                        </a:rPr>
                        <a:t>.2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T="2540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3820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550" spc="-25" dirty="0">
                          <a:latin typeface="Arial MT"/>
                          <a:cs typeface="Arial MT"/>
                        </a:rPr>
                        <a:t>.2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T="2540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6215">
                <a:tc>
                  <a:txBody>
                    <a:bodyPr/>
                    <a:lstStyle/>
                    <a:p>
                      <a:pPr marL="266065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550" dirty="0">
                          <a:latin typeface="Arial MT"/>
                          <a:cs typeface="Arial MT"/>
                        </a:rPr>
                        <a:t>67</a:t>
                      </a:r>
                      <a:r>
                        <a:rPr sz="550" spc="2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550" dirty="0">
                          <a:latin typeface="Arial MT"/>
                          <a:cs typeface="Arial MT"/>
                        </a:rPr>
                        <a:t>68</a:t>
                      </a:r>
                      <a:r>
                        <a:rPr sz="550" spc="2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550" dirty="0">
                          <a:latin typeface="Arial MT"/>
                          <a:cs typeface="Arial MT"/>
                        </a:rPr>
                        <a:t>69</a:t>
                      </a:r>
                      <a:r>
                        <a:rPr sz="550" spc="2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550" dirty="0">
                          <a:latin typeface="Arial MT"/>
                          <a:cs typeface="Arial MT"/>
                        </a:rPr>
                        <a:t>70</a:t>
                      </a:r>
                      <a:r>
                        <a:rPr sz="550" spc="2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550" dirty="0">
                          <a:latin typeface="Arial MT"/>
                          <a:cs typeface="Arial MT"/>
                        </a:rPr>
                        <a:t>71</a:t>
                      </a:r>
                      <a:r>
                        <a:rPr sz="550" spc="2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550" dirty="0">
                          <a:latin typeface="Arial MT"/>
                          <a:cs typeface="Arial MT"/>
                        </a:rPr>
                        <a:t>72</a:t>
                      </a:r>
                      <a:r>
                        <a:rPr sz="550" spc="2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550" spc="-25" dirty="0">
                          <a:latin typeface="Arial MT"/>
                          <a:cs typeface="Arial MT"/>
                        </a:rPr>
                        <a:t>73</a:t>
                      </a:r>
                      <a:endParaRPr sz="550">
                        <a:latin typeface="Arial MT"/>
                        <a:cs typeface="Arial MT"/>
                      </a:endParaRPr>
                    </a:p>
                    <a:p>
                      <a:pPr marL="194310">
                        <a:lnSpc>
                          <a:spcPts val="570"/>
                        </a:lnSpc>
                        <a:spcBef>
                          <a:spcPts val="125"/>
                        </a:spcBef>
                      </a:pPr>
                      <a:r>
                        <a:rPr sz="550" dirty="0">
                          <a:latin typeface="Arial MT"/>
                          <a:cs typeface="Arial MT"/>
                        </a:rPr>
                        <a:t>Age</a:t>
                      </a:r>
                      <a:r>
                        <a:rPr sz="550" spc="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550" dirty="0">
                          <a:latin typeface="Arial MT"/>
                          <a:cs typeface="Arial MT"/>
                        </a:rPr>
                        <a:t>at</a:t>
                      </a:r>
                      <a:r>
                        <a:rPr sz="550" spc="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550" dirty="0">
                          <a:latin typeface="Arial MT"/>
                          <a:cs typeface="Arial MT"/>
                        </a:rPr>
                        <a:t>the</a:t>
                      </a:r>
                      <a:r>
                        <a:rPr sz="550" spc="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550" dirty="0">
                          <a:latin typeface="Arial MT"/>
                          <a:cs typeface="Arial MT"/>
                        </a:rPr>
                        <a:t>start</a:t>
                      </a:r>
                      <a:r>
                        <a:rPr sz="550" spc="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550" dirty="0">
                          <a:latin typeface="Arial MT"/>
                          <a:cs typeface="Arial MT"/>
                        </a:rPr>
                        <a:t>of</a:t>
                      </a:r>
                      <a:r>
                        <a:rPr sz="550" spc="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550" dirty="0">
                          <a:latin typeface="Arial MT"/>
                          <a:cs typeface="Arial MT"/>
                        </a:rPr>
                        <a:t>the</a:t>
                      </a:r>
                      <a:r>
                        <a:rPr sz="550" spc="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550" spc="-10" dirty="0">
                          <a:latin typeface="Arial MT"/>
                          <a:cs typeface="Arial MT"/>
                        </a:rPr>
                        <a:t>lockdown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T="1143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3495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550" dirty="0">
                          <a:latin typeface="Arial MT"/>
                          <a:cs typeface="Arial MT"/>
                        </a:rPr>
                        <a:t>67</a:t>
                      </a:r>
                      <a:r>
                        <a:rPr sz="550" spc="434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550" dirty="0">
                          <a:latin typeface="Arial MT"/>
                          <a:cs typeface="Arial MT"/>
                        </a:rPr>
                        <a:t>68</a:t>
                      </a:r>
                      <a:r>
                        <a:rPr sz="550" spc="4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550" dirty="0">
                          <a:latin typeface="Arial MT"/>
                          <a:cs typeface="Arial MT"/>
                        </a:rPr>
                        <a:t>69</a:t>
                      </a:r>
                      <a:r>
                        <a:rPr sz="550" spc="4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550" dirty="0">
                          <a:latin typeface="Arial MT"/>
                          <a:cs typeface="Arial MT"/>
                        </a:rPr>
                        <a:t>70</a:t>
                      </a:r>
                      <a:r>
                        <a:rPr sz="550" spc="4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550" dirty="0">
                          <a:latin typeface="Arial MT"/>
                          <a:cs typeface="Arial MT"/>
                        </a:rPr>
                        <a:t>71</a:t>
                      </a:r>
                      <a:r>
                        <a:rPr sz="550" spc="4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550" dirty="0">
                          <a:latin typeface="Arial MT"/>
                          <a:cs typeface="Arial MT"/>
                        </a:rPr>
                        <a:t>72</a:t>
                      </a:r>
                      <a:r>
                        <a:rPr sz="550" spc="434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550" spc="-25" dirty="0">
                          <a:latin typeface="Arial MT"/>
                          <a:cs typeface="Arial MT"/>
                        </a:rPr>
                        <a:t>73</a:t>
                      </a:r>
                      <a:endParaRPr sz="550">
                        <a:latin typeface="Arial MT"/>
                        <a:cs typeface="Arial MT"/>
                      </a:endParaRPr>
                    </a:p>
                    <a:p>
                      <a:pPr marL="24765">
                        <a:lnSpc>
                          <a:spcPts val="570"/>
                        </a:lnSpc>
                        <a:spcBef>
                          <a:spcPts val="125"/>
                        </a:spcBef>
                      </a:pPr>
                      <a:r>
                        <a:rPr sz="550" dirty="0">
                          <a:latin typeface="Arial MT"/>
                          <a:cs typeface="Arial MT"/>
                        </a:rPr>
                        <a:t>Age</a:t>
                      </a:r>
                      <a:r>
                        <a:rPr sz="550" spc="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550" dirty="0">
                          <a:latin typeface="Arial MT"/>
                          <a:cs typeface="Arial MT"/>
                        </a:rPr>
                        <a:t>at</a:t>
                      </a:r>
                      <a:r>
                        <a:rPr sz="550" spc="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550" dirty="0">
                          <a:latin typeface="Arial MT"/>
                          <a:cs typeface="Arial MT"/>
                        </a:rPr>
                        <a:t>the</a:t>
                      </a:r>
                      <a:r>
                        <a:rPr sz="550" spc="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550" dirty="0">
                          <a:latin typeface="Arial MT"/>
                          <a:cs typeface="Arial MT"/>
                        </a:rPr>
                        <a:t>start</a:t>
                      </a:r>
                      <a:r>
                        <a:rPr sz="550" spc="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550" dirty="0">
                          <a:latin typeface="Arial MT"/>
                          <a:cs typeface="Arial MT"/>
                        </a:rPr>
                        <a:t>of</a:t>
                      </a:r>
                      <a:r>
                        <a:rPr sz="550" spc="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550" dirty="0">
                          <a:latin typeface="Arial MT"/>
                          <a:cs typeface="Arial MT"/>
                        </a:rPr>
                        <a:t>the</a:t>
                      </a:r>
                      <a:r>
                        <a:rPr sz="550" spc="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550" spc="-10" dirty="0">
                          <a:latin typeface="Arial MT"/>
                          <a:cs typeface="Arial MT"/>
                        </a:rPr>
                        <a:t>lockdown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T="1143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3495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550" dirty="0">
                          <a:latin typeface="Arial MT"/>
                          <a:cs typeface="Arial MT"/>
                        </a:rPr>
                        <a:t>67</a:t>
                      </a:r>
                      <a:r>
                        <a:rPr sz="550" spc="434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550" dirty="0">
                          <a:latin typeface="Arial MT"/>
                          <a:cs typeface="Arial MT"/>
                        </a:rPr>
                        <a:t>68</a:t>
                      </a:r>
                      <a:r>
                        <a:rPr sz="550" spc="4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550" dirty="0">
                          <a:latin typeface="Arial MT"/>
                          <a:cs typeface="Arial MT"/>
                        </a:rPr>
                        <a:t>69</a:t>
                      </a:r>
                      <a:r>
                        <a:rPr sz="550" spc="4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550" dirty="0">
                          <a:latin typeface="Arial MT"/>
                          <a:cs typeface="Arial MT"/>
                        </a:rPr>
                        <a:t>70</a:t>
                      </a:r>
                      <a:r>
                        <a:rPr sz="550" spc="4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550" dirty="0">
                          <a:latin typeface="Arial MT"/>
                          <a:cs typeface="Arial MT"/>
                        </a:rPr>
                        <a:t>71</a:t>
                      </a:r>
                      <a:r>
                        <a:rPr sz="550" spc="4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550" dirty="0">
                          <a:latin typeface="Arial MT"/>
                          <a:cs typeface="Arial MT"/>
                        </a:rPr>
                        <a:t>72</a:t>
                      </a:r>
                      <a:r>
                        <a:rPr sz="550" spc="434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550" spc="-25" dirty="0">
                          <a:latin typeface="Arial MT"/>
                          <a:cs typeface="Arial MT"/>
                        </a:rPr>
                        <a:t>73</a:t>
                      </a:r>
                      <a:endParaRPr sz="550">
                        <a:latin typeface="Arial MT"/>
                        <a:cs typeface="Arial MT"/>
                      </a:endParaRPr>
                    </a:p>
                    <a:p>
                      <a:pPr marL="24765">
                        <a:lnSpc>
                          <a:spcPts val="570"/>
                        </a:lnSpc>
                        <a:spcBef>
                          <a:spcPts val="125"/>
                        </a:spcBef>
                      </a:pPr>
                      <a:r>
                        <a:rPr sz="550" dirty="0">
                          <a:latin typeface="Arial MT"/>
                          <a:cs typeface="Arial MT"/>
                        </a:rPr>
                        <a:t>Age</a:t>
                      </a:r>
                      <a:r>
                        <a:rPr sz="550" spc="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550" dirty="0">
                          <a:latin typeface="Arial MT"/>
                          <a:cs typeface="Arial MT"/>
                        </a:rPr>
                        <a:t>at</a:t>
                      </a:r>
                      <a:r>
                        <a:rPr sz="550" spc="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550" dirty="0">
                          <a:latin typeface="Arial MT"/>
                          <a:cs typeface="Arial MT"/>
                        </a:rPr>
                        <a:t>the</a:t>
                      </a:r>
                      <a:r>
                        <a:rPr sz="550" spc="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550" dirty="0">
                          <a:latin typeface="Arial MT"/>
                          <a:cs typeface="Arial MT"/>
                        </a:rPr>
                        <a:t>start</a:t>
                      </a:r>
                      <a:r>
                        <a:rPr sz="550" spc="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550" dirty="0">
                          <a:latin typeface="Arial MT"/>
                          <a:cs typeface="Arial MT"/>
                        </a:rPr>
                        <a:t>of</a:t>
                      </a:r>
                      <a:r>
                        <a:rPr sz="550" spc="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550" dirty="0">
                          <a:latin typeface="Arial MT"/>
                          <a:cs typeface="Arial MT"/>
                        </a:rPr>
                        <a:t>the</a:t>
                      </a:r>
                      <a:r>
                        <a:rPr sz="550" spc="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550" spc="-10" dirty="0">
                          <a:latin typeface="Arial MT"/>
                          <a:cs typeface="Arial MT"/>
                        </a:rPr>
                        <a:t>lockdown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T="1143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4" name="object 44"/>
          <p:cNvSpPr txBox="1"/>
          <p:nvPr/>
        </p:nvSpPr>
        <p:spPr>
          <a:xfrm>
            <a:off x="3780697" y="2440084"/>
            <a:ext cx="973455" cy="1117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550" dirty="0">
                <a:latin typeface="Arial MT"/>
                <a:cs typeface="Arial MT"/>
              </a:rPr>
              <a:t>Ever</a:t>
            </a:r>
            <a:r>
              <a:rPr sz="550" spc="50" dirty="0">
                <a:latin typeface="Arial MT"/>
                <a:cs typeface="Arial MT"/>
              </a:rPr>
              <a:t> </a:t>
            </a:r>
            <a:r>
              <a:rPr sz="550" dirty="0">
                <a:latin typeface="Arial MT"/>
                <a:cs typeface="Arial MT"/>
              </a:rPr>
              <a:t>used</a:t>
            </a:r>
            <a:r>
              <a:rPr sz="550" spc="55" dirty="0">
                <a:latin typeface="Arial MT"/>
                <a:cs typeface="Arial MT"/>
              </a:rPr>
              <a:t> </a:t>
            </a:r>
            <a:r>
              <a:rPr sz="550" dirty="0">
                <a:latin typeface="Arial MT"/>
                <a:cs typeface="Arial MT"/>
              </a:rPr>
              <a:t>psychotropic</a:t>
            </a:r>
            <a:r>
              <a:rPr sz="550" spc="50" dirty="0">
                <a:latin typeface="Arial MT"/>
                <a:cs typeface="Arial MT"/>
              </a:rPr>
              <a:t> </a:t>
            </a:r>
            <a:r>
              <a:rPr sz="550" spc="-10" dirty="0">
                <a:latin typeface="Arial MT"/>
                <a:cs typeface="Arial MT"/>
              </a:rPr>
              <a:t>drugs</a:t>
            </a:r>
            <a:endParaRPr sz="550">
              <a:latin typeface="Arial MT"/>
              <a:cs typeface="Arial MT"/>
            </a:endParaRPr>
          </a:p>
        </p:txBody>
      </p:sp>
    </p:spTree>
  </p:cSld>
  <p:clrMapOvr>
    <a:masterClrMapping/>
  </p:clrMapOvr>
  <p:transition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27726" y="2887573"/>
            <a:ext cx="295910" cy="37719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4202672" y="3405504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79" h="30479">
                <a:moveTo>
                  <a:pt x="0" y="30366"/>
                </a:moveTo>
                <a:lnTo>
                  <a:pt x="43019" y="30366"/>
                </a:lnTo>
                <a:lnTo>
                  <a:pt x="43019" y="0"/>
                </a:lnTo>
                <a:lnTo>
                  <a:pt x="0" y="0"/>
                </a:lnTo>
                <a:lnTo>
                  <a:pt x="0" y="30366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23055" y="3401541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300857" y="3401541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0" y="0"/>
                </a:moveTo>
                <a:lnTo>
                  <a:pt x="0" y="38100"/>
                </a:lnTo>
                <a:lnTo>
                  <a:pt x="25400" y="19050"/>
                </a:lnTo>
                <a:lnTo>
                  <a:pt x="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4397705" y="3392661"/>
            <a:ext cx="203200" cy="55880"/>
            <a:chOff x="4397705" y="3392661"/>
            <a:chExt cx="203200" cy="55880"/>
          </a:xfrm>
        </p:grpSpPr>
        <p:sp>
          <p:nvSpPr>
            <p:cNvPr id="7" name="object 7"/>
            <p:cNvSpPr/>
            <p:nvPr/>
          </p:nvSpPr>
          <p:spPr>
            <a:xfrm>
              <a:off x="4460874" y="3395191"/>
              <a:ext cx="64135" cy="50800"/>
            </a:xfrm>
            <a:custGeom>
              <a:avLst/>
              <a:gdLst/>
              <a:ahLst/>
              <a:cxnLst/>
              <a:rect l="l" t="t" r="r" b="b"/>
              <a:pathLst>
                <a:path w="64135" h="50800">
                  <a:moveTo>
                    <a:pt x="0" y="50800"/>
                  </a:moveTo>
                  <a:lnTo>
                    <a:pt x="43019" y="50800"/>
                  </a:lnTo>
                  <a:lnTo>
                    <a:pt x="43019" y="20434"/>
                  </a:lnTo>
                  <a:lnTo>
                    <a:pt x="0" y="20434"/>
                  </a:lnTo>
                  <a:lnTo>
                    <a:pt x="0" y="50800"/>
                  </a:lnTo>
                  <a:close/>
                </a:path>
                <a:path w="64135" h="50800">
                  <a:moveTo>
                    <a:pt x="10491" y="20320"/>
                  </a:moveTo>
                  <a:lnTo>
                    <a:pt x="10491" y="10160"/>
                  </a:lnTo>
                  <a:lnTo>
                    <a:pt x="53672" y="10160"/>
                  </a:lnTo>
                  <a:lnTo>
                    <a:pt x="53672" y="40640"/>
                  </a:lnTo>
                  <a:lnTo>
                    <a:pt x="43512" y="40640"/>
                  </a:lnTo>
                </a:path>
                <a:path w="64135" h="50800">
                  <a:moveTo>
                    <a:pt x="20652" y="10160"/>
                  </a:moveTo>
                  <a:lnTo>
                    <a:pt x="20652" y="0"/>
                  </a:lnTo>
                  <a:lnTo>
                    <a:pt x="63832" y="0"/>
                  </a:lnTo>
                  <a:lnTo>
                    <a:pt x="63832" y="30480"/>
                  </a:lnTo>
                  <a:lnTo>
                    <a:pt x="53672" y="30480"/>
                  </a:lnTo>
                </a:path>
              </a:pathLst>
            </a:custGeom>
            <a:ln w="5060">
              <a:solidFill>
                <a:srgbClr val="ADAD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397705" y="3401542"/>
              <a:ext cx="203200" cy="38100"/>
            </a:xfrm>
            <a:custGeom>
              <a:avLst/>
              <a:gdLst/>
              <a:ahLst/>
              <a:cxnLst/>
              <a:rect l="l" t="t" r="r" b="b"/>
              <a:pathLst>
                <a:path w="203200" h="38100">
                  <a:moveTo>
                    <a:pt x="25400" y="0"/>
                  </a:moveTo>
                  <a:lnTo>
                    <a:pt x="0" y="19050"/>
                  </a:lnTo>
                  <a:lnTo>
                    <a:pt x="25400" y="38100"/>
                  </a:lnTo>
                  <a:lnTo>
                    <a:pt x="25400" y="0"/>
                  </a:lnTo>
                  <a:close/>
                </a:path>
                <a:path w="203200" h="38100">
                  <a:moveTo>
                    <a:pt x="177802" y="0"/>
                  </a:moveTo>
                  <a:lnTo>
                    <a:pt x="177802" y="38100"/>
                  </a:lnTo>
                  <a:lnTo>
                    <a:pt x="203202" y="19050"/>
                  </a:lnTo>
                  <a:lnTo>
                    <a:pt x="177802" y="0"/>
                  </a:lnTo>
                  <a:close/>
                </a:path>
              </a:pathLst>
            </a:custGeom>
            <a:solidFill>
              <a:srgbClr val="D6D6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4672368" y="3391396"/>
            <a:ext cx="203200" cy="58419"/>
            <a:chOff x="4672368" y="3391396"/>
            <a:chExt cx="203200" cy="58419"/>
          </a:xfrm>
        </p:grpSpPr>
        <p:sp>
          <p:nvSpPr>
            <p:cNvPr id="10" name="object 10"/>
            <p:cNvSpPr/>
            <p:nvPr/>
          </p:nvSpPr>
          <p:spPr>
            <a:xfrm>
              <a:off x="4761269" y="3407892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>
                  <a:moveTo>
                    <a:pt x="0" y="0"/>
                  </a:moveTo>
                  <a:lnTo>
                    <a:pt x="38100" y="0"/>
                  </a:lnTo>
                </a:path>
              </a:pathLst>
            </a:custGeom>
            <a:ln w="7591">
              <a:solidFill>
                <a:srgbClr val="ADAD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672368" y="3401542"/>
              <a:ext cx="203200" cy="38100"/>
            </a:xfrm>
            <a:custGeom>
              <a:avLst/>
              <a:gdLst/>
              <a:ahLst/>
              <a:cxnLst/>
              <a:rect l="l" t="t" r="r" b="b"/>
              <a:pathLst>
                <a:path w="203200" h="38100">
                  <a:moveTo>
                    <a:pt x="25400" y="0"/>
                  </a:moveTo>
                  <a:lnTo>
                    <a:pt x="0" y="19050"/>
                  </a:lnTo>
                  <a:lnTo>
                    <a:pt x="25400" y="38100"/>
                  </a:lnTo>
                  <a:lnTo>
                    <a:pt x="25400" y="0"/>
                  </a:lnTo>
                  <a:close/>
                </a:path>
                <a:path w="203200" h="38100">
                  <a:moveTo>
                    <a:pt x="177802" y="0"/>
                  </a:moveTo>
                  <a:lnTo>
                    <a:pt x="177802" y="38100"/>
                  </a:lnTo>
                  <a:lnTo>
                    <a:pt x="203202" y="19050"/>
                  </a:lnTo>
                  <a:lnTo>
                    <a:pt x="177802" y="0"/>
                  </a:lnTo>
                  <a:close/>
                </a:path>
              </a:pathLst>
            </a:custGeom>
            <a:solidFill>
              <a:srgbClr val="D6D6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776223" y="3395191"/>
              <a:ext cx="23495" cy="50800"/>
            </a:xfrm>
            <a:custGeom>
              <a:avLst/>
              <a:gdLst/>
              <a:ahLst/>
              <a:cxnLst/>
              <a:rect l="l" t="t" r="r" b="b"/>
              <a:pathLst>
                <a:path w="23495" h="50800">
                  <a:moveTo>
                    <a:pt x="0" y="0"/>
                  </a:moveTo>
                  <a:lnTo>
                    <a:pt x="10446" y="0"/>
                  </a:lnTo>
                </a:path>
                <a:path w="23495" h="50800">
                  <a:moveTo>
                    <a:pt x="0" y="25400"/>
                  </a:moveTo>
                  <a:lnTo>
                    <a:pt x="23146" y="25400"/>
                  </a:lnTo>
                </a:path>
                <a:path w="23495" h="50800">
                  <a:moveTo>
                    <a:pt x="0" y="38100"/>
                  </a:moveTo>
                  <a:lnTo>
                    <a:pt x="10446" y="38100"/>
                  </a:lnTo>
                </a:path>
                <a:path w="23495" h="50800">
                  <a:moveTo>
                    <a:pt x="0" y="50800"/>
                  </a:moveTo>
                  <a:lnTo>
                    <a:pt x="23146" y="50800"/>
                  </a:lnTo>
                </a:path>
              </a:pathLst>
            </a:custGeom>
            <a:ln w="7591">
              <a:solidFill>
                <a:srgbClr val="D6D6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4947031" y="3391396"/>
            <a:ext cx="203200" cy="58419"/>
            <a:chOff x="4947031" y="3391396"/>
            <a:chExt cx="203200" cy="58419"/>
          </a:xfrm>
        </p:grpSpPr>
        <p:sp>
          <p:nvSpPr>
            <p:cNvPr id="14" name="object 14"/>
            <p:cNvSpPr/>
            <p:nvPr/>
          </p:nvSpPr>
          <p:spPr>
            <a:xfrm>
              <a:off x="5023232" y="3395191"/>
              <a:ext cx="50800" cy="25400"/>
            </a:xfrm>
            <a:custGeom>
              <a:avLst/>
              <a:gdLst/>
              <a:ahLst/>
              <a:cxnLst/>
              <a:rect l="l" t="t" r="r" b="b"/>
              <a:pathLst>
                <a:path w="50800" h="25400">
                  <a:moveTo>
                    <a:pt x="0" y="0"/>
                  </a:moveTo>
                  <a:lnTo>
                    <a:pt x="38100" y="0"/>
                  </a:lnTo>
                </a:path>
                <a:path w="50800" h="25400">
                  <a:moveTo>
                    <a:pt x="12700" y="12700"/>
                  </a:moveTo>
                  <a:lnTo>
                    <a:pt x="50800" y="12700"/>
                  </a:lnTo>
                </a:path>
                <a:path w="50800" h="25400">
                  <a:moveTo>
                    <a:pt x="12700" y="25400"/>
                  </a:moveTo>
                  <a:lnTo>
                    <a:pt x="50800" y="25400"/>
                  </a:lnTo>
                </a:path>
              </a:pathLst>
            </a:custGeom>
            <a:ln w="7591">
              <a:solidFill>
                <a:srgbClr val="ADAD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947031" y="3401542"/>
              <a:ext cx="203200" cy="38100"/>
            </a:xfrm>
            <a:custGeom>
              <a:avLst/>
              <a:gdLst/>
              <a:ahLst/>
              <a:cxnLst/>
              <a:rect l="l" t="t" r="r" b="b"/>
              <a:pathLst>
                <a:path w="203200" h="38100">
                  <a:moveTo>
                    <a:pt x="25400" y="0"/>
                  </a:moveTo>
                  <a:lnTo>
                    <a:pt x="0" y="19050"/>
                  </a:lnTo>
                  <a:lnTo>
                    <a:pt x="25400" y="38100"/>
                  </a:lnTo>
                  <a:lnTo>
                    <a:pt x="25400" y="0"/>
                  </a:lnTo>
                  <a:close/>
                </a:path>
                <a:path w="203200" h="38100">
                  <a:moveTo>
                    <a:pt x="177802" y="0"/>
                  </a:moveTo>
                  <a:lnTo>
                    <a:pt x="177802" y="38100"/>
                  </a:lnTo>
                  <a:lnTo>
                    <a:pt x="203202" y="19050"/>
                  </a:lnTo>
                  <a:lnTo>
                    <a:pt x="177802" y="0"/>
                  </a:lnTo>
                  <a:close/>
                </a:path>
              </a:pathLst>
            </a:custGeom>
            <a:solidFill>
              <a:srgbClr val="D6D6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023232" y="3433292"/>
              <a:ext cx="50800" cy="12700"/>
            </a:xfrm>
            <a:custGeom>
              <a:avLst/>
              <a:gdLst/>
              <a:ahLst/>
              <a:cxnLst/>
              <a:rect l="l" t="t" r="r" b="b"/>
              <a:pathLst>
                <a:path w="50800" h="12700">
                  <a:moveTo>
                    <a:pt x="0" y="0"/>
                  </a:moveTo>
                  <a:lnTo>
                    <a:pt x="38100" y="0"/>
                  </a:lnTo>
                </a:path>
                <a:path w="50800" h="12700">
                  <a:moveTo>
                    <a:pt x="12700" y="12700"/>
                  </a:moveTo>
                  <a:lnTo>
                    <a:pt x="50800" y="12700"/>
                  </a:lnTo>
                </a:path>
              </a:pathLst>
            </a:custGeom>
            <a:ln w="7591">
              <a:solidFill>
                <a:srgbClr val="D6D6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/>
          <p:nvPr/>
        </p:nvSpPr>
        <p:spPr>
          <a:xfrm>
            <a:off x="5234381" y="3395191"/>
            <a:ext cx="63500" cy="50800"/>
          </a:xfrm>
          <a:custGeom>
            <a:avLst/>
            <a:gdLst/>
            <a:ahLst/>
            <a:cxnLst/>
            <a:rect l="l" t="t" r="r" b="b"/>
            <a:pathLst>
              <a:path w="63500" h="50800">
                <a:moveTo>
                  <a:pt x="12700" y="0"/>
                </a:moveTo>
                <a:lnTo>
                  <a:pt x="50800" y="0"/>
                </a:lnTo>
              </a:path>
              <a:path w="63500" h="50800">
                <a:moveTo>
                  <a:pt x="25400" y="12700"/>
                </a:moveTo>
                <a:lnTo>
                  <a:pt x="63500" y="12700"/>
                </a:lnTo>
              </a:path>
              <a:path w="63500" h="50800">
                <a:moveTo>
                  <a:pt x="25400" y="25400"/>
                </a:moveTo>
                <a:lnTo>
                  <a:pt x="63500" y="25400"/>
                </a:lnTo>
              </a:path>
              <a:path w="63500" h="50800">
                <a:moveTo>
                  <a:pt x="0" y="38100"/>
                </a:moveTo>
                <a:lnTo>
                  <a:pt x="50800" y="38100"/>
                </a:lnTo>
              </a:path>
              <a:path w="63500" h="50800">
                <a:moveTo>
                  <a:pt x="25400" y="50800"/>
                </a:moveTo>
                <a:lnTo>
                  <a:pt x="63500" y="5080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8" name="object 18"/>
          <p:cNvGrpSpPr/>
          <p:nvPr/>
        </p:nvGrpSpPr>
        <p:grpSpPr>
          <a:xfrm>
            <a:off x="5320751" y="3388841"/>
            <a:ext cx="78740" cy="63500"/>
            <a:chOff x="5320751" y="3388841"/>
            <a:chExt cx="78740" cy="63500"/>
          </a:xfrm>
        </p:grpSpPr>
        <p:sp>
          <p:nvSpPr>
            <p:cNvPr id="19" name="object 19"/>
            <p:cNvSpPr/>
            <p:nvPr/>
          </p:nvSpPr>
          <p:spPr>
            <a:xfrm>
              <a:off x="5348683" y="3407891"/>
              <a:ext cx="50800" cy="25400"/>
            </a:xfrm>
            <a:custGeom>
              <a:avLst/>
              <a:gdLst/>
              <a:ahLst/>
              <a:cxnLst/>
              <a:rect l="l" t="t" r="r" b="b"/>
              <a:pathLst>
                <a:path w="50800" h="25400">
                  <a:moveTo>
                    <a:pt x="0" y="0"/>
                  </a:moveTo>
                  <a:lnTo>
                    <a:pt x="38100" y="0"/>
                  </a:lnTo>
                </a:path>
                <a:path w="50800" h="25400">
                  <a:moveTo>
                    <a:pt x="12699" y="12700"/>
                  </a:moveTo>
                  <a:lnTo>
                    <a:pt x="50800" y="12700"/>
                  </a:lnTo>
                </a:path>
                <a:path w="50800" h="25400">
                  <a:moveTo>
                    <a:pt x="12699" y="25400"/>
                  </a:moveTo>
                  <a:lnTo>
                    <a:pt x="50800" y="25400"/>
                  </a:lnTo>
                </a:path>
              </a:pathLst>
            </a:custGeom>
            <a:ln w="7591">
              <a:solidFill>
                <a:srgbClr val="ADAD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323282" y="3388841"/>
              <a:ext cx="0" cy="63500"/>
            </a:xfrm>
            <a:custGeom>
              <a:avLst/>
              <a:gdLst/>
              <a:ahLst/>
              <a:cxnLst/>
              <a:rect l="l" t="t" r="r" b="b"/>
              <a:pathLst>
                <a:path h="63500">
                  <a:moveTo>
                    <a:pt x="0" y="63500"/>
                  </a:moveTo>
                  <a:lnTo>
                    <a:pt x="0" y="0"/>
                  </a:lnTo>
                </a:path>
              </a:pathLst>
            </a:custGeom>
            <a:ln w="5060">
              <a:solidFill>
                <a:srgbClr val="D6D6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937750" y="583955"/>
            <a:ext cx="4779645" cy="2879725"/>
            <a:chOff x="937750" y="583955"/>
            <a:chExt cx="4779645" cy="2879725"/>
          </a:xfrm>
        </p:grpSpPr>
        <p:sp>
          <p:nvSpPr>
            <p:cNvPr id="22" name="object 22"/>
            <p:cNvSpPr/>
            <p:nvPr/>
          </p:nvSpPr>
          <p:spPr>
            <a:xfrm>
              <a:off x="5603025" y="3425672"/>
              <a:ext cx="20320" cy="20320"/>
            </a:xfrm>
            <a:custGeom>
              <a:avLst/>
              <a:gdLst/>
              <a:ahLst/>
              <a:cxnLst/>
              <a:rect l="l" t="t" r="r" b="b"/>
              <a:pathLst>
                <a:path w="20320" h="20320">
                  <a:moveTo>
                    <a:pt x="0" y="0"/>
                  </a:moveTo>
                  <a:lnTo>
                    <a:pt x="20320" y="20320"/>
                  </a:lnTo>
                </a:path>
              </a:pathLst>
            </a:custGeom>
            <a:ln w="7591">
              <a:solidFill>
                <a:srgbClr val="ADAD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575961" y="3399177"/>
              <a:ext cx="30480" cy="30480"/>
            </a:xfrm>
            <a:custGeom>
              <a:avLst/>
              <a:gdLst/>
              <a:ahLst/>
              <a:cxnLst/>
              <a:rect l="l" t="t" r="r" b="b"/>
              <a:pathLst>
                <a:path w="30479" h="30479">
                  <a:moveTo>
                    <a:pt x="30366" y="15183"/>
                  </a:moveTo>
                  <a:lnTo>
                    <a:pt x="30366" y="6797"/>
                  </a:lnTo>
                  <a:lnTo>
                    <a:pt x="23568" y="0"/>
                  </a:lnTo>
                  <a:lnTo>
                    <a:pt x="15183" y="0"/>
                  </a:lnTo>
                  <a:lnTo>
                    <a:pt x="6797" y="0"/>
                  </a:lnTo>
                  <a:lnTo>
                    <a:pt x="0" y="6797"/>
                  </a:lnTo>
                  <a:lnTo>
                    <a:pt x="0" y="15183"/>
                  </a:lnTo>
                  <a:lnTo>
                    <a:pt x="0" y="23568"/>
                  </a:lnTo>
                  <a:lnTo>
                    <a:pt x="6797" y="30366"/>
                  </a:lnTo>
                  <a:lnTo>
                    <a:pt x="15183" y="30366"/>
                  </a:lnTo>
                  <a:lnTo>
                    <a:pt x="23568" y="30366"/>
                  </a:lnTo>
                  <a:lnTo>
                    <a:pt x="30366" y="23568"/>
                  </a:lnTo>
                  <a:lnTo>
                    <a:pt x="30366" y="15183"/>
                  </a:lnTo>
                  <a:close/>
                </a:path>
              </a:pathLst>
            </a:custGeom>
            <a:ln w="5060">
              <a:solidFill>
                <a:srgbClr val="ADAD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481103" y="3395191"/>
              <a:ext cx="233679" cy="50800"/>
            </a:xfrm>
            <a:custGeom>
              <a:avLst/>
              <a:gdLst/>
              <a:ahLst/>
              <a:cxnLst/>
              <a:rect l="l" t="t" r="r" b="b"/>
              <a:pathLst>
                <a:path w="233679" h="50800">
                  <a:moveTo>
                    <a:pt x="40640" y="50800"/>
                  </a:moveTo>
                  <a:lnTo>
                    <a:pt x="50400" y="48796"/>
                  </a:lnTo>
                  <a:lnTo>
                    <a:pt x="58488" y="43339"/>
                  </a:lnTo>
                  <a:lnTo>
                    <a:pt x="64002" y="35262"/>
                  </a:lnTo>
                  <a:lnTo>
                    <a:pt x="66040" y="25400"/>
                  </a:lnTo>
                  <a:lnTo>
                    <a:pt x="64036" y="15537"/>
                  </a:lnTo>
                  <a:lnTo>
                    <a:pt x="58579" y="7461"/>
                  </a:lnTo>
                  <a:lnTo>
                    <a:pt x="50502" y="2004"/>
                  </a:lnTo>
                  <a:lnTo>
                    <a:pt x="40640" y="0"/>
                  </a:lnTo>
                  <a:lnTo>
                    <a:pt x="30778" y="2004"/>
                  </a:lnTo>
                  <a:lnTo>
                    <a:pt x="22701" y="7461"/>
                  </a:lnTo>
                  <a:lnTo>
                    <a:pt x="17244" y="15537"/>
                  </a:lnTo>
                  <a:lnTo>
                    <a:pt x="15240" y="25400"/>
                  </a:lnTo>
                </a:path>
                <a:path w="233679" h="50800">
                  <a:moveTo>
                    <a:pt x="30480" y="17780"/>
                  </a:moveTo>
                  <a:lnTo>
                    <a:pt x="15240" y="30480"/>
                  </a:lnTo>
                  <a:lnTo>
                    <a:pt x="0" y="17780"/>
                  </a:lnTo>
                </a:path>
                <a:path w="233679" h="50800">
                  <a:moveTo>
                    <a:pt x="193042" y="50800"/>
                  </a:moveTo>
                  <a:lnTo>
                    <a:pt x="183179" y="48796"/>
                  </a:lnTo>
                  <a:lnTo>
                    <a:pt x="175103" y="43339"/>
                  </a:lnTo>
                  <a:lnTo>
                    <a:pt x="169646" y="35262"/>
                  </a:lnTo>
                  <a:lnTo>
                    <a:pt x="167642" y="25400"/>
                  </a:lnTo>
                  <a:lnTo>
                    <a:pt x="169646" y="15537"/>
                  </a:lnTo>
                  <a:lnTo>
                    <a:pt x="175103" y="7461"/>
                  </a:lnTo>
                  <a:lnTo>
                    <a:pt x="183179" y="2004"/>
                  </a:lnTo>
                  <a:lnTo>
                    <a:pt x="193042" y="0"/>
                  </a:lnTo>
                  <a:lnTo>
                    <a:pt x="202904" y="2004"/>
                  </a:lnTo>
                  <a:lnTo>
                    <a:pt x="210981" y="7461"/>
                  </a:lnTo>
                  <a:lnTo>
                    <a:pt x="216438" y="15537"/>
                  </a:lnTo>
                  <a:lnTo>
                    <a:pt x="218442" y="25400"/>
                  </a:lnTo>
                </a:path>
                <a:path w="233679" h="50800">
                  <a:moveTo>
                    <a:pt x="233682" y="17780"/>
                  </a:moveTo>
                  <a:lnTo>
                    <a:pt x="218442" y="30480"/>
                  </a:lnTo>
                  <a:lnTo>
                    <a:pt x="203202" y="17780"/>
                  </a:lnTo>
                </a:path>
              </a:pathLst>
            </a:custGeom>
            <a:ln w="5060">
              <a:solidFill>
                <a:srgbClr val="ADAD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938047" y="584251"/>
              <a:ext cx="3838575" cy="2879090"/>
            </a:xfrm>
            <a:custGeom>
              <a:avLst/>
              <a:gdLst/>
              <a:ahLst/>
              <a:cxnLst/>
              <a:rect l="l" t="t" r="r" b="b"/>
              <a:pathLst>
                <a:path w="3838575" h="2879090">
                  <a:moveTo>
                    <a:pt x="3838175" y="0"/>
                  </a:moveTo>
                  <a:lnTo>
                    <a:pt x="0" y="0"/>
                  </a:lnTo>
                  <a:lnTo>
                    <a:pt x="0" y="2878631"/>
                  </a:lnTo>
                  <a:lnTo>
                    <a:pt x="3838175" y="2878631"/>
                  </a:lnTo>
                  <a:lnTo>
                    <a:pt x="38381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940925" y="587130"/>
              <a:ext cx="3832860" cy="2873375"/>
            </a:xfrm>
            <a:custGeom>
              <a:avLst/>
              <a:gdLst/>
              <a:ahLst/>
              <a:cxnLst/>
              <a:rect l="l" t="t" r="r" b="b"/>
              <a:pathLst>
                <a:path w="3832860" h="2873375">
                  <a:moveTo>
                    <a:pt x="0" y="2872874"/>
                  </a:moveTo>
                  <a:lnTo>
                    <a:pt x="3832418" y="2872874"/>
                  </a:lnTo>
                  <a:lnTo>
                    <a:pt x="3832418" y="0"/>
                  </a:lnTo>
                  <a:lnTo>
                    <a:pt x="0" y="0"/>
                  </a:lnTo>
                  <a:lnTo>
                    <a:pt x="0" y="2872874"/>
                  </a:lnTo>
                  <a:close/>
                </a:path>
              </a:pathLst>
            </a:custGeom>
            <a:ln w="575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01377" y="647581"/>
              <a:ext cx="3711515" cy="2751971"/>
            </a:xfrm>
            <a:prstGeom prst="rect">
              <a:avLst/>
            </a:prstGeom>
          </p:spPr>
        </p:pic>
      </p:grpSp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xfrm>
            <a:off x="95300" y="74546"/>
            <a:ext cx="5450205" cy="446854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 marR="5080">
              <a:lnSpc>
                <a:spcPct val="106700"/>
              </a:lnSpc>
              <a:spcBef>
                <a:spcPts val="20"/>
              </a:spcBef>
            </a:pPr>
            <a:r>
              <a:rPr spc="-50" dirty="0"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Preliminary </a:t>
            </a:r>
            <a:r>
              <a:rPr spc="-95" dirty="0"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checks:</a:t>
            </a:r>
            <a:r>
              <a:rPr dirty="0"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pc="-40" dirty="0"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Primary</a:t>
            </a:r>
            <a:r>
              <a:rPr spc="-30" dirty="0"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pc="-65" dirty="0"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and</a:t>
            </a:r>
            <a:r>
              <a:rPr spc="-25" dirty="0"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pc="-40" dirty="0"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dental</a:t>
            </a:r>
            <a:r>
              <a:rPr spc="-20" dirty="0"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pc="-95" dirty="0"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care</a:t>
            </a:r>
            <a:r>
              <a:rPr dirty="0"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pc="-35" dirty="0"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visits</a:t>
            </a:r>
            <a:r>
              <a:rPr spc="-20" dirty="0"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pc="-35" dirty="0"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during</a:t>
            </a:r>
            <a:r>
              <a:rPr spc="-20" dirty="0"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</a:t>
            </a:r>
            <a:r>
              <a:rPr spc="-20" dirty="0"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pc="-60" dirty="0"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three-</a:t>
            </a:r>
            <a:r>
              <a:rPr spc="-10" dirty="0"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months</a:t>
            </a:r>
            <a:r>
              <a:rPr spc="-10" dirty="0"/>
              <a:t> </a:t>
            </a:r>
            <a:r>
              <a:rPr spc="-80" dirty="0"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pre-</a:t>
            </a:r>
            <a:r>
              <a:rPr spc="-40" dirty="0"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period</a:t>
            </a:r>
            <a:r>
              <a:rPr spc="-35" dirty="0"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pc="-25" dirty="0"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(Dec</a:t>
            </a:r>
            <a:r>
              <a:rPr spc="-15" dirty="0"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pc="-105" dirty="0"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2019–Feb</a:t>
            </a:r>
            <a:r>
              <a:rPr spc="10" dirty="0"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pc="-10" dirty="0"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2020)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1211276" y="1441498"/>
            <a:ext cx="130175" cy="2736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53975">
              <a:lnSpc>
                <a:spcPct val="100000"/>
              </a:lnSpc>
              <a:spcBef>
                <a:spcPts val="90"/>
              </a:spcBef>
            </a:pPr>
            <a:r>
              <a:rPr sz="600" spc="-25" dirty="0">
                <a:latin typeface="Arial MT"/>
                <a:cs typeface="Arial MT"/>
              </a:rPr>
              <a:t>.3</a:t>
            </a:r>
            <a:endParaRPr sz="6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20"/>
              </a:spcBef>
            </a:pPr>
            <a:r>
              <a:rPr sz="600" spc="-25" dirty="0">
                <a:latin typeface="Arial MT"/>
                <a:cs typeface="Arial MT"/>
              </a:rPr>
              <a:t>.25</a:t>
            </a:r>
            <a:endParaRPr sz="600">
              <a:latin typeface="Arial MT"/>
              <a:cs typeface="Arial MT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211276" y="1126168"/>
            <a:ext cx="130175" cy="2730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53975">
              <a:lnSpc>
                <a:spcPct val="100000"/>
              </a:lnSpc>
              <a:spcBef>
                <a:spcPts val="90"/>
              </a:spcBef>
            </a:pPr>
            <a:r>
              <a:rPr sz="600" spc="-25" dirty="0">
                <a:latin typeface="Arial MT"/>
                <a:cs typeface="Arial MT"/>
              </a:rPr>
              <a:t>.4</a:t>
            </a:r>
            <a:endParaRPr sz="6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20"/>
              </a:spcBef>
            </a:pPr>
            <a:r>
              <a:rPr sz="600" spc="-25" dirty="0">
                <a:latin typeface="Arial MT"/>
                <a:cs typeface="Arial MT"/>
              </a:rPr>
              <a:t>.35</a:t>
            </a:r>
            <a:endParaRPr sz="600">
              <a:latin typeface="Arial MT"/>
              <a:cs typeface="Arial MT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211276" y="810718"/>
            <a:ext cx="130175" cy="2736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53975">
              <a:lnSpc>
                <a:spcPct val="100000"/>
              </a:lnSpc>
              <a:spcBef>
                <a:spcPts val="90"/>
              </a:spcBef>
            </a:pPr>
            <a:r>
              <a:rPr sz="600" spc="-25" dirty="0">
                <a:latin typeface="Arial MT"/>
                <a:cs typeface="Arial MT"/>
              </a:rPr>
              <a:t>.5</a:t>
            </a:r>
            <a:endParaRPr sz="6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20"/>
              </a:spcBef>
            </a:pPr>
            <a:r>
              <a:rPr sz="600" spc="-25" dirty="0">
                <a:latin typeface="Arial MT"/>
                <a:cs typeface="Arial MT"/>
              </a:rPr>
              <a:t>.45</a:t>
            </a:r>
            <a:endParaRPr sz="600">
              <a:latin typeface="Arial MT"/>
              <a:cs typeface="Arial MT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063786" y="1132779"/>
            <a:ext cx="109220" cy="267335"/>
          </a:xfrm>
          <a:prstGeom prst="rect">
            <a:avLst/>
          </a:prstGeom>
        </p:spPr>
        <p:txBody>
          <a:bodyPr vert="vert270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600" spc="-10" dirty="0">
                <a:latin typeface="Arial MT"/>
                <a:cs typeface="Arial MT"/>
              </a:rPr>
              <a:t>P(Visit)</a:t>
            </a:r>
            <a:endParaRPr sz="600">
              <a:latin typeface="Arial MT"/>
              <a:cs typeface="Arial MT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366197" y="1702854"/>
            <a:ext cx="1422400" cy="235585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4"/>
              </a:spcBef>
              <a:tabLst>
                <a:tab pos="231140" algn="l"/>
                <a:tab pos="450215" algn="l"/>
                <a:tab pos="669290" algn="l"/>
                <a:tab pos="887730" algn="l"/>
                <a:tab pos="1106805" algn="l"/>
                <a:tab pos="1325880" algn="l"/>
              </a:tabLst>
            </a:pPr>
            <a:r>
              <a:rPr sz="600" spc="-25" dirty="0">
                <a:latin typeface="Arial MT"/>
                <a:cs typeface="Arial MT"/>
              </a:rPr>
              <a:t>64</a:t>
            </a:r>
            <a:r>
              <a:rPr sz="600" dirty="0">
                <a:latin typeface="Arial MT"/>
                <a:cs typeface="Arial MT"/>
              </a:rPr>
              <a:t>	</a:t>
            </a:r>
            <a:r>
              <a:rPr sz="600" spc="-25" dirty="0">
                <a:latin typeface="Arial MT"/>
                <a:cs typeface="Arial MT"/>
              </a:rPr>
              <a:t>66</a:t>
            </a:r>
            <a:r>
              <a:rPr sz="600" dirty="0">
                <a:latin typeface="Arial MT"/>
                <a:cs typeface="Arial MT"/>
              </a:rPr>
              <a:t>	</a:t>
            </a:r>
            <a:r>
              <a:rPr sz="600" spc="-25" dirty="0">
                <a:latin typeface="Arial MT"/>
                <a:cs typeface="Arial MT"/>
              </a:rPr>
              <a:t>68</a:t>
            </a:r>
            <a:r>
              <a:rPr sz="600" dirty="0">
                <a:latin typeface="Arial MT"/>
                <a:cs typeface="Arial MT"/>
              </a:rPr>
              <a:t>	</a:t>
            </a:r>
            <a:r>
              <a:rPr sz="600" spc="-25" dirty="0">
                <a:latin typeface="Arial MT"/>
                <a:cs typeface="Arial MT"/>
              </a:rPr>
              <a:t>70</a:t>
            </a:r>
            <a:r>
              <a:rPr sz="600" dirty="0">
                <a:latin typeface="Arial MT"/>
                <a:cs typeface="Arial MT"/>
              </a:rPr>
              <a:t>	</a:t>
            </a:r>
            <a:r>
              <a:rPr sz="600" spc="-25" dirty="0">
                <a:latin typeface="Arial MT"/>
                <a:cs typeface="Arial MT"/>
              </a:rPr>
              <a:t>72</a:t>
            </a:r>
            <a:r>
              <a:rPr sz="600" dirty="0">
                <a:latin typeface="Arial MT"/>
                <a:cs typeface="Arial MT"/>
              </a:rPr>
              <a:t>	</a:t>
            </a:r>
            <a:r>
              <a:rPr sz="600" spc="-25" dirty="0">
                <a:latin typeface="Arial MT"/>
                <a:cs typeface="Arial MT"/>
              </a:rPr>
              <a:t>74</a:t>
            </a:r>
            <a:r>
              <a:rPr sz="600" dirty="0">
                <a:latin typeface="Arial MT"/>
                <a:cs typeface="Arial MT"/>
              </a:rPr>
              <a:t>	</a:t>
            </a:r>
            <a:r>
              <a:rPr sz="600" spc="-25" dirty="0">
                <a:latin typeface="Arial MT"/>
                <a:cs typeface="Arial MT"/>
              </a:rPr>
              <a:t>76</a:t>
            </a:r>
            <a:endParaRPr sz="600">
              <a:latin typeface="Arial MT"/>
              <a:cs typeface="Arial MT"/>
            </a:endParaRPr>
          </a:p>
          <a:p>
            <a:pPr marL="186055">
              <a:lnSpc>
                <a:spcPct val="100000"/>
              </a:lnSpc>
              <a:spcBef>
                <a:spcPts val="110"/>
              </a:spcBef>
            </a:pPr>
            <a:r>
              <a:rPr sz="600" spc="-10" dirty="0">
                <a:latin typeface="Arial MT"/>
                <a:cs typeface="Arial MT"/>
              </a:rPr>
              <a:t>Age</a:t>
            </a:r>
            <a:r>
              <a:rPr sz="600" spc="-25" dirty="0">
                <a:latin typeface="Arial MT"/>
                <a:cs typeface="Arial MT"/>
              </a:rPr>
              <a:t> </a:t>
            </a:r>
            <a:r>
              <a:rPr sz="600" dirty="0">
                <a:latin typeface="Arial MT"/>
                <a:cs typeface="Arial MT"/>
              </a:rPr>
              <a:t>at</a:t>
            </a:r>
            <a:r>
              <a:rPr sz="600" spc="-25" dirty="0">
                <a:latin typeface="Arial MT"/>
                <a:cs typeface="Arial MT"/>
              </a:rPr>
              <a:t> </a:t>
            </a:r>
            <a:r>
              <a:rPr sz="600" dirty="0">
                <a:latin typeface="Arial MT"/>
                <a:cs typeface="Arial MT"/>
              </a:rPr>
              <a:t>the</a:t>
            </a:r>
            <a:r>
              <a:rPr sz="600" spc="-20" dirty="0">
                <a:latin typeface="Arial MT"/>
                <a:cs typeface="Arial MT"/>
              </a:rPr>
              <a:t> </a:t>
            </a:r>
            <a:r>
              <a:rPr sz="600" spc="-10" dirty="0">
                <a:latin typeface="Arial MT"/>
                <a:cs typeface="Arial MT"/>
              </a:rPr>
              <a:t>start</a:t>
            </a:r>
            <a:r>
              <a:rPr sz="600" spc="-25" dirty="0">
                <a:latin typeface="Arial MT"/>
                <a:cs typeface="Arial MT"/>
              </a:rPr>
              <a:t> </a:t>
            </a:r>
            <a:r>
              <a:rPr sz="600" dirty="0">
                <a:latin typeface="Arial MT"/>
                <a:cs typeface="Arial MT"/>
              </a:rPr>
              <a:t>of</a:t>
            </a:r>
            <a:r>
              <a:rPr sz="600" spc="-20" dirty="0">
                <a:latin typeface="Arial MT"/>
                <a:cs typeface="Arial MT"/>
              </a:rPr>
              <a:t> </a:t>
            </a:r>
            <a:r>
              <a:rPr sz="600" dirty="0">
                <a:latin typeface="Arial MT"/>
                <a:cs typeface="Arial MT"/>
              </a:rPr>
              <a:t>the</a:t>
            </a:r>
            <a:r>
              <a:rPr sz="600" spc="-25" dirty="0">
                <a:latin typeface="Arial MT"/>
                <a:cs typeface="Arial MT"/>
              </a:rPr>
              <a:t> </a:t>
            </a:r>
            <a:r>
              <a:rPr sz="600" spc="-10" dirty="0">
                <a:latin typeface="Arial MT"/>
                <a:cs typeface="Arial MT"/>
              </a:rPr>
              <a:t>lockdown</a:t>
            </a:r>
            <a:endParaRPr sz="600">
              <a:latin typeface="Arial MT"/>
              <a:cs typeface="Arial MT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609178" y="700730"/>
            <a:ext cx="935990" cy="1162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spc="-10" dirty="0">
                <a:latin typeface="Arial MT"/>
                <a:cs typeface="Arial MT"/>
              </a:rPr>
              <a:t>In-person</a:t>
            </a:r>
            <a:r>
              <a:rPr sz="600" spc="5" dirty="0">
                <a:latin typeface="Arial MT"/>
                <a:cs typeface="Arial MT"/>
              </a:rPr>
              <a:t> </a:t>
            </a:r>
            <a:r>
              <a:rPr sz="600" spc="-10" dirty="0">
                <a:latin typeface="Arial MT"/>
                <a:cs typeface="Arial MT"/>
              </a:rPr>
              <a:t>primary</a:t>
            </a:r>
            <a:r>
              <a:rPr sz="600" spc="5" dirty="0">
                <a:latin typeface="Arial MT"/>
                <a:cs typeface="Arial MT"/>
              </a:rPr>
              <a:t> </a:t>
            </a:r>
            <a:r>
              <a:rPr sz="600" spc="-10" dirty="0">
                <a:latin typeface="Arial MT"/>
                <a:cs typeface="Arial MT"/>
              </a:rPr>
              <a:t>care</a:t>
            </a:r>
            <a:r>
              <a:rPr sz="600" spc="5" dirty="0">
                <a:latin typeface="Arial MT"/>
                <a:cs typeface="Arial MT"/>
              </a:rPr>
              <a:t> </a:t>
            </a:r>
            <a:r>
              <a:rPr sz="600" spc="-10" dirty="0">
                <a:latin typeface="Arial MT"/>
                <a:cs typeface="Arial MT"/>
              </a:rPr>
              <a:t>visit</a:t>
            </a:r>
            <a:endParaRPr sz="600">
              <a:latin typeface="Arial MT"/>
              <a:cs typeface="Arial MT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067034" y="1599223"/>
            <a:ext cx="130175" cy="1155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600" spc="-25" dirty="0">
                <a:latin typeface="Arial MT"/>
                <a:cs typeface="Arial MT"/>
              </a:rPr>
              <a:t>.15</a:t>
            </a:r>
            <a:endParaRPr sz="600">
              <a:latin typeface="Arial MT"/>
              <a:cs typeface="Arial MT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108714" y="1402156"/>
            <a:ext cx="88265" cy="1155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600" spc="-25" dirty="0">
                <a:latin typeface="Arial MT"/>
                <a:cs typeface="Arial MT"/>
              </a:rPr>
              <a:t>.2</a:t>
            </a:r>
            <a:endParaRPr sz="600">
              <a:latin typeface="Arial MT"/>
              <a:cs typeface="Arial MT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067034" y="1204970"/>
            <a:ext cx="130175" cy="1155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600" spc="-25" dirty="0">
                <a:latin typeface="Arial MT"/>
                <a:cs typeface="Arial MT"/>
              </a:rPr>
              <a:t>.25</a:t>
            </a:r>
            <a:endParaRPr sz="600">
              <a:latin typeface="Arial MT"/>
              <a:cs typeface="Arial MT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108714" y="1007904"/>
            <a:ext cx="88265" cy="1155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600" spc="-25" dirty="0">
                <a:latin typeface="Arial MT"/>
                <a:cs typeface="Arial MT"/>
              </a:rPr>
              <a:t>.3</a:t>
            </a:r>
            <a:endParaRPr sz="600">
              <a:latin typeface="Arial MT"/>
              <a:cs typeface="Arial MT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067034" y="810718"/>
            <a:ext cx="130175" cy="1155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600" spc="-25" dirty="0">
                <a:latin typeface="Arial MT"/>
                <a:cs typeface="Arial MT"/>
              </a:rPr>
              <a:t>.35</a:t>
            </a:r>
            <a:endParaRPr sz="600">
              <a:latin typeface="Arial MT"/>
              <a:cs typeface="Arial MT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919544" y="1132779"/>
            <a:ext cx="109220" cy="267335"/>
          </a:xfrm>
          <a:prstGeom prst="rect">
            <a:avLst/>
          </a:prstGeom>
        </p:spPr>
        <p:txBody>
          <a:bodyPr vert="vert270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600" spc="-10" dirty="0">
                <a:latin typeface="Arial MT"/>
                <a:cs typeface="Arial MT"/>
              </a:rPr>
              <a:t>P(Visit)</a:t>
            </a:r>
            <a:endParaRPr sz="600">
              <a:latin typeface="Arial MT"/>
              <a:cs typeface="Arial MT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221955" y="1702854"/>
            <a:ext cx="1422400" cy="235585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4"/>
              </a:spcBef>
              <a:tabLst>
                <a:tab pos="231140" algn="l"/>
                <a:tab pos="450215" algn="l"/>
                <a:tab pos="669290" algn="l"/>
                <a:tab pos="887730" algn="l"/>
                <a:tab pos="1106805" algn="l"/>
                <a:tab pos="1325880" algn="l"/>
              </a:tabLst>
            </a:pPr>
            <a:r>
              <a:rPr sz="600" spc="-25" dirty="0">
                <a:latin typeface="Arial MT"/>
                <a:cs typeface="Arial MT"/>
              </a:rPr>
              <a:t>64</a:t>
            </a:r>
            <a:r>
              <a:rPr sz="600" dirty="0">
                <a:latin typeface="Arial MT"/>
                <a:cs typeface="Arial MT"/>
              </a:rPr>
              <a:t>	</a:t>
            </a:r>
            <a:r>
              <a:rPr sz="600" spc="-25" dirty="0">
                <a:latin typeface="Arial MT"/>
                <a:cs typeface="Arial MT"/>
              </a:rPr>
              <a:t>66</a:t>
            </a:r>
            <a:r>
              <a:rPr sz="600" dirty="0">
                <a:latin typeface="Arial MT"/>
                <a:cs typeface="Arial MT"/>
              </a:rPr>
              <a:t>	</a:t>
            </a:r>
            <a:r>
              <a:rPr sz="600" spc="-25" dirty="0">
                <a:latin typeface="Arial MT"/>
                <a:cs typeface="Arial MT"/>
              </a:rPr>
              <a:t>68</a:t>
            </a:r>
            <a:r>
              <a:rPr sz="600" dirty="0">
                <a:latin typeface="Arial MT"/>
                <a:cs typeface="Arial MT"/>
              </a:rPr>
              <a:t>	</a:t>
            </a:r>
            <a:r>
              <a:rPr sz="600" spc="-25" dirty="0">
                <a:latin typeface="Arial MT"/>
                <a:cs typeface="Arial MT"/>
              </a:rPr>
              <a:t>70</a:t>
            </a:r>
            <a:r>
              <a:rPr sz="600" dirty="0">
                <a:latin typeface="Arial MT"/>
                <a:cs typeface="Arial MT"/>
              </a:rPr>
              <a:t>	</a:t>
            </a:r>
            <a:r>
              <a:rPr sz="600" spc="-25" dirty="0">
                <a:latin typeface="Arial MT"/>
                <a:cs typeface="Arial MT"/>
              </a:rPr>
              <a:t>72</a:t>
            </a:r>
            <a:r>
              <a:rPr sz="600" dirty="0">
                <a:latin typeface="Arial MT"/>
                <a:cs typeface="Arial MT"/>
              </a:rPr>
              <a:t>	</a:t>
            </a:r>
            <a:r>
              <a:rPr sz="600" spc="-25" dirty="0">
                <a:latin typeface="Arial MT"/>
                <a:cs typeface="Arial MT"/>
              </a:rPr>
              <a:t>74</a:t>
            </a:r>
            <a:r>
              <a:rPr sz="600" dirty="0">
                <a:latin typeface="Arial MT"/>
                <a:cs typeface="Arial MT"/>
              </a:rPr>
              <a:t>	</a:t>
            </a:r>
            <a:r>
              <a:rPr sz="600" spc="-25" dirty="0">
                <a:latin typeface="Arial MT"/>
                <a:cs typeface="Arial MT"/>
              </a:rPr>
              <a:t>76</a:t>
            </a:r>
            <a:endParaRPr sz="600">
              <a:latin typeface="Arial MT"/>
              <a:cs typeface="Arial MT"/>
            </a:endParaRPr>
          </a:p>
          <a:p>
            <a:pPr marL="186055">
              <a:lnSpc>
                <a:spcPct val="100000"/>
              </a:lnSpc>
              <a:spcBef>
                <a:spcPts val="110"/>
              </a:spcBef>
            </a:pPr>
            <a:r>
              <a:rPr sz="600" spc="-10" dirty="0">
                <a:latin typeface="Arial MT"/>
                <a:cs typeface="Arial MT"/>
              </a:rPr>
              <a:t>Age</a:t>
            </a:r>
            <a:r>
              <a:rPr sz="600" spc="-25" dirty="0">
                <a:latin typeface="Arial MT"/>
                <a:cs typeface="Arial MT"/>
              </a:rPr>
              <a:t> </a:t>
            </a:r>
            <a:r>
              <a:rPr sz="600" dirty="0">
                <a:latin typeface="Arial MT"/>
                <a:cs typeface="Arial MT"/>
              </a:rPr>
              <a:t>at</a:t>
            </a:r>
            <a:r>
              <a:rPr sz="600" spc="-25" dirty="0">
                <a:latin typeface="Arial MT"/>
                <a:cs typeface="Arial MT"/>
              </a:rPr>
              <a:t> </a:t>
            </a:r>
            <a:r>
              <a:rPr sz="600" dirty="0">
                <a:latin typeface="Arial MT"/>
                <a:cs typeface="Arial MT"/>
              </a:rPr>
              <a:t>the</a:t>
            </a:r>
            <a:r>
              <a:rPr sz="600" spc="-20" dirty="0">
                <a:latin typeface="Arial MT"/>
                <a:cs typeface="Arial MT"/>
              </a:rPr>
              <a:t> </a:t>
            </a:r>
            <a:r>
              <a:rPr sz="600" spc="-10" dirty="0">
                <a:latin typeface="Arial MT"/>
                <a:cs typeface="Arial MT"/>
              </a:rPr>
              <a:t>start</a:t>
            </a:r>
            <a:r>
              <a:rPr sz="600" spc="-25" dirty="0">
                <a:latin typeface="Arial MT"/>
                <a:cs typeface="Arial MT"/>
              </a:rPr>
              <a:t> </a:t>
            </a:r>
            <a:r>
              <a:rPr sz="600" dirty="0">
                <a:latin typeface="Arial MT"/>
                <a:cs typeface="Arial MT"/>
              </a:rPr>
              <a:t>of</a:t>
            </a:r>
            <a:r>
              <a:rPr sz="600" spc="-20" dirty="0">
                <a:latin typeface="Arial MT"/>
                <a:cs typeface="Arial MT"/>
              </a:rPr>
              <a:t> </a:t>
            </a:r>
            <a:r>
              <a:rPr sz="600" dirty="0">
                <a:latin typeface="Arial MT"/>
                <a:cs typeface="Arial MT"/>
              </a:rPr>
              <a:t>the</a:t>
            </a:r>
            <a:r>
              <a:rPr sz="600" spc="-25" dirty="0">
                <a:latin typeface="Arial MT"/>
                <a:cs typeface="Arial MT"/>
              </a:rPr>
              <a:t> </a:t>
            </a:r>
            <a:r>
              <a:rPr sz="600" spc="-10" dirty="0">
                <a:latin typeface="Arial MT"/>
                <a:cs typeface="Arial MT"/>
              </a:rPr>
              <a:t>lockdown</a:t>
            </a:r>
            <a:endParaRPr sz="600">
              <a:latin typeface="Arial MT"/>
              <a:cs typeface="Arial MT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492253" y="700730"/>
            <a:ext cx="881380" cy="1162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spc="-10" dirty="0">
                <a:latin typeface="Arial MT"/>
                <a:cs typeface="Arial MT"/>
              </a:rPr>
              <a:t>Remote</a:t>
            </a:r>
            <a:r>
              <a:rPr sz="600" dirty="0">
                <a:latin typeface="Arial MT"/>
                <a:cs typeface="Arial MT"/>
              </a:rPr>
              <a:t> </a:t>
            </a:r>
            <a:r>
              <a:rPr sz="600" spc="-10" dirty="0">
                <a:latin typeface="Arial MT"/>
                <a:cs typeface="Arial MT"/>
              </a:rPr>
              <a:t>primary</a:t>
            </a:r>
            <a:r>
              <a:rPr sz="600" spc="5" dirty="0">
                <a:latin typeface="Arial MT"/>
                <a:cs typeface="Arial MT"/>
              </a:rPr>
              <a:t> </a:t>
            </a:r>
            <a:r>
              <a:rPr sz="600" spc="-10" dirty="0">
                <a:latin typeface="Arial MT"/>
                <a:cs typeface="Arial MT"/>
              </a:rPr>
              <a:t>care</a:t>
            </a:r>
            <a:r>
              <a:rPr sz="600" dirty="0">
                <a:latin typeface="Arial MT"/>
                <a:cs typeface="Arial MT"/>
              </a:rPr>
              <a:t> </a:t>
            </a:r>
            <a:r>
              <a:rPr sz="600" spc="-10" dirty="0">
                <a:latin typeface="Arial MT"/>
                <a:cs typeface="Arial MT"/>
              </a:rPr>
              <a:t>visit</a:t>
            </a:r>
            <a:endParaRPr sz="600">
              <a:latin typeface="Arial MT"/>
              <a:cs typeface="Arial MT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252956" y="2975209"/>
            <a:ext cx="88265" cy="1155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600" spc="-25" dirty="0">
                <a:latin typeface="Arial MT"/>
                <a:cs typeface="Arial MT"/>
              </a:rPr>
              <a:t>.1</a:t>
            </a:r>
            <a:endParaRPr sz="600">
              <a:latin typeface="Arial MT"/>
              <a:cs typeface="Arial MT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211276" y="2780781"/>
            <a:ext cx="130175" cy="1155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600" spc="-25" dirty="0">
                <a:latin typeface="Arial MT"/>
                <a:cs typeface="Arial MT"/>
              </a:rPr>
              <a:t>.11</a:t>
            </a:r>
            <a:endParaRPr sz="600">
              <a:latin typeface="Arial MT"/>
              <a:cs typeface="Arial MT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211276" y="2586354"/>
            <a:ext cx="130175" cy="1155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600" spc="-25" dirty="0">
                <a:latin typeface="Arial MT"/>
                <a:cs typeface="Arial MT"/>
              </a:rPr>
              <a:t>.12</a:t>
            </a:r>
            <a:endParaRPr sz="600">
              <a:latin typeface="Arial MT"/>
              <a:cs typeface="Arial MT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211276" y="2391926"/>
            <a:ext cx="130175" cy="1155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600" spc="-25" dirty="0">
                <a:latin typeface="Arial MT"/>
                <a:cs typeface="Arial MT"/>
              </a:rPr>
              <a:t>.13</a:t>
            </a:r>
            <a:endParaRPr sz="600">
              <a:latin typeface="Arial MT"/>
              <a:cs typeface="Arial MT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211276" y="2197499"/>
            <a:ext cx="130175" cy="1155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600" spc="-25" dirty="0">
                <a:latin typeface="Arial MT"/>
                <a:cs typeface="Arial MT"/>
              </a:rPr>
              <a:t>.14</a:t>
            </a:r>
            <a:endParaRPr sz="600">
              <a:latin typeface="Arial MT"/>
              <a:cs typeface="Arial MT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063786" y="2508765"/>
            <a:ext cx="109220" cy="267335"/>
          </a:xfrm>
          <a:prstGeom prst="rect">
            <a:avLst/>
          </a:prstGeom>
        </p:spPr>
        <p:txBody>
          <a:bodyPr vert="vert270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600" spc="-10" dirty="0">
                <a:latin typeface="Arial MT"/>
                <a:cs typeface="Arial MT"/>
              </a:rPr>
              <a:t>P(Visit)</a:t>
            </a:r>
            <a:endParaRPr sz="600">
              <a:latin typeface="Arial MT"/>
              <a:cs typeface="Arial MT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366197" y="3078839"/>
            <a:ext cx="1422400" cy="235585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4"/>
              </a:spcBef>
              <a:tabLst>
                <a:tab pos="231140" algn="l"/>
                <a:tab pos="450215" algn="l"/>
                <a:tab pos="669290" algn="l"/>
                <a:tab pos="887730" algn="l"/>
                <a:tab pos="1106805" algn="l"/>
                <a:tab pos="1325880" algn="l"/>
              </a:tabLst>
            </a:pPr>
            <a:r>
              <a:rPr sz="600" spc="-25" dirty="0">
                <a:latin typeface="Arial MT"/>
                <a:cs typeface="Arial MT"/>
              </a:rPr>
              <a:t>64</a:t>
            </a:r>
            <a:r>
              <a:rPr sz="600" dirty="0">
                <a:latin typeface="Arial MT"/>
                <a:cs typeface="Arial MT"/>
              </a:rPr>
              <a:t>	</a:t>
            </a:r>
            <a:r>
              <a:rPr sz="600" spc="-25" dirty="0">
                <a:latin typeface="Arial MT"/>
                <a:cs typeface="Arial MT"/>
              </a:rPr>
              <a:t>66</a:t>
            </a:r>
            <a:r>
              <a:rPr sz="600" dirty="0">
                <a:latin typeface="Arial MT"/>
                <a:cs typeface="Arial MT"/>
              </a:rPr>
              <a:t>	</a:t>
            </a:r>
            <a:r>
              <a:rPr sz="600" spc="-25" dirty="0">
                <a:latin typeface="Arial MT"/>
                <a:cs typeface="Arial MT"/>
              </a:rPr>
              <a:t>68</a:t>
            </a:r>
            <a:r>
              <a:rPr sz="600" dirty="0">
                <a:latin typeface="Arial MT"/>
                <a:cs typeface="Arial MT"/>
              </a:rPr>
              <a:t>	</a:t>
            </a:r>
            <a:r>
              <a:rPr sz="600" spc="-25" dirty="0">
                <a:latin typeface="Arial MT"/>
                <a:cs typeface="Arial MT"/>
              </a:rPr>
              <a:t>70</a:t>
            </a:r>
            <a:r>
              <a:rPr sz="600" dirty="0">
                <a:latin typeface="Arial MT"/>
                <a:cs typeface="Arial MT"/>
              </a:rPr>
              <a:t>	</a:t>
            </a:r>
            <a:r>
              <a:rPr sz="600" spc="-25" dirty="0">
                <a:latin typeface="Arial MT"/>
                <a:cs typeface="Arial MT"/>
              </a:rPr>
              <a:t>72</a:t>
            </a:r>
            <a:r>
              <a:rPr sz="600" dirty="0">
                <a:latin typeface="Arial MT"/>
                <a:cs typeface="Arial MT"/>
              </a:rPr>
              <a:t>	</a:t>
            </a:r>
            <a:r>
              <a:rPr sz="600" spc="-25" dirty="0">
                <a:latin typeface="Arial MT"/>
                <a:cs typeface="Arial MT"/>
              </a:rPr>
              <a:t>74</a:t>
            </a:r>
            <a:r>
              <a:rPr sz="600" dirty="0">
                <a:latin typeface="Arial MT"/>
                <a:cs typeface="Arial MT"/>
              </a:rPr>
              <a:t>	</a:t>
            </a:r>
            <a:r>
              <a:rPr sz="600" spc="-25" dirty="0">
                <a:latin typeface="Arial MT"/>
                <a:cs typeface="Arial MT"/>
              </a:rPr>
              <a:t>76</a:t>
            </a:r>
            <a:endParaRPr sz="600">
              <a:latin typeface="Arial MT"/>
              <a:cs typeface="Arial MT"/>
            </a:endParaRPr>
          </a:p>
          <a:p>
            <a:pPr marL="186055">
              <a:lnSpc>
                <a:spcPct val="100000"/>
              </a:lnSpc>
              <a:spcBef>
                <a:spcPts val="110"/>
              </a:spcBef>
            </a:pPr>
            <a:r>
              <a:rPr sz="600" spc="-10" dirty="0">
                <a:latin typeface="Arial MT"/>
                <a:cs typeface="Arial MT"/>
              </a:rPr>
              <a:t>Age</a:t>
            </a:r>
            <a:r>
              <a:rPr sz="600" spc="-25" dirty="0">
                <a:latin typeface="Arial MT"/>
                <a:cs typeface="Arial MT"/>
              </a:rPr>
              <a:t> </a:t>
            </a:r>
            <a:r>
              <a:rPr sz="600" dirty="0">
                <a:latin typeface="Arial MT"/>
                <a:cs typeface="Arial MT"/>
              </a:rPr>
              <a:t>at</a:t>
            </a:r>
            <a:r>
              <a:rPr sz="600" spc="-25" dirty="0">
                <a:latin typeface="Arial MT"/>
                <a:cs typeface="Arial MT"/>
              </a:rPr>
              <a:t> </a:t>
            </a:r>
            <a:r>
              <a:rPr sz="600" dirty="0">
                <a:latin typeface="Arial MT"/>
                <a:cs typeface="Arial MT"/>
              </a:rPr>
              <a:t>the</a:t>
            </a:r>
            <a:r>
              <a:rPr sz="600" spc="-20" dirty="0">
                <a:latin typeface="Arial MT"/>
                <a:cs typeface="Arial MT"/>
              </a:rPr>
              <a:t> </a:t>
            </a:r>
            <a:r>
              <a:rPr sz="600" spc="-10" dirty="0">
                <a:latin typeface="Arial MT"/>
                <a:cs typeface="Arial MT"/>
              </a:rPr>
              <a:t>start</a:t>
            </a:r>
            <a:r>
              <a:rPr sz="600" spc="-25" dirty="0">
                <a:latin typeface="Arial MT"/>
                <a:cs typeface="Arial MT"/>
              </a:rPr>
              <a:t> </a:t>
            </a:r>
            <a:r>
              <a:rPr sz="600" dirty="0">
                <a:latin typeface="Arial MT"/>
                <a:cs typeface="Arial MT"/>
              </a:rPr>
              <a:t>of</a:t>
            </a:r>
            <a:r>
              <a:rPr sz="600" spc="-20" dirty="0">
                <a:latin typeface="Arial MT"/>
                <a:cs typeface="Arial MT"/>
              </a:rPr>
              <a:t> </a:t>
            </a:r>
            <a:r>
              <a:rPr sz="600" dirty="0">
                <a:latin typeface="Arial MT"/>
                <a:cs typeface="Arial MT"/>
              </a:rPr>
              <a:t>the</a:t>
            </a:r>
            <a:r>
              <a:rPr sz="600" spc="-25" dirty="0">
                <a:latin typeface="Arial MT"/>
                <a:cs typeface="Arial MT"/>
              </a:rPr>
              <a:t> </a:t>
            </a:r>
            <a:r>
              <a:rPr sz="600" spc="-10" dirty="0">
                <a:latin typeface="Arial MT"/>
                <a:cs typeface="Arial MT"/>
              </a:rPr>
              <a:t>lockdown</a:t>
            </a:r>
            <a:endParaRPr sz="600">
              <a:latin typeface="Arial MT"/>
              <a:cs typeface="Arial MT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1688936" y="2076716"/>
            <a:ext cx="776605" cy="1162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dirty="0">
                <a:latin typeface="Arial MT"/>
                <a:cs typeface="Arial MT"/>
              </a:rPr>
              <a:t>Public</a:t>
            </a:r>
            <a:r>
              <a:rPr sz="600" spc="-15" dirty="0">
                <a:latin typeface="Arial MT"/>
                <a:cs typeface="Arial MT"/>
              </a:rPr>
              <a:t> </a:t>
            </a:r>
            <a:r>
              <a:rPr sz="600" spc="-10" dirty="0">
                <a:latin typeface="Arial MT"/>
                <a:cs typeface="Arial MT"/>
              </a:rPr>
              <a:t>dental</a:t>
            </a:r>
            <a:r>
              <a:rPr sz="600" spc="-15" dirty="0">
                <a:latin typeface="Arial MT"/>
                <a:cs typeface="Arial MT"/>
              </a:rPr>
              <a:t> </a:t>
            </a:r>
            <a:r>
              <a:rPr sz="600" spc="-10" dirty="0">
                <a:latin typeface="Arial MT"/>
                <a:cs typeface="Arial MT"/>
              </a:rPr>
              <a:t>care</a:t>
            </a:r>
            <a:r>
              <a:rPr sz="600" spc="-15" dirty="0">
                <a:latin typeface="Arial MT"/>
                <a:cs typeface="Arial MT"/>
              </a:rPr>
              <a:t> </a:t>
            </a:r>
            <a:r>
              <a:rPr sz="600" spc="-10" dirty="0">
                <a:latin typeface="Arial MT"/>
                <a:cs typeface="Arial MT"/>
              </a:rPr>
              <a:t>visit</a:t>
            </a:r>
            <a:endParaRPr sz="600">
              <a:latin typeface="Arial MT"/>
              <a:cs typeface="Arial MT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3108714" y="2975209"/>
            <a:ext cx="88265" cy="1155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600" spc="-25" dirty="0">
                <a:latin typeface="Arial MT"/>
                <a:cs typeface="Arial MT"/>
              </a:rPr>
              <a:t>.1</a:t>
            </a:r>
            <a:endParaRPr sz="600">
              <a:latin typeface="Arial MT"/>
              <a:cs typeface="Arial MT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3067034" y="2778143"/>
            <a:ext cx="130175" cy="1155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600" spc="-25" dirty="0">
                <a:latin typeface="Arial MT"/>
                <a:cs typeface="Arial MT"/>
              </a:rPr>
              <a:t>.11</a:t>
            </a:r>
            <a:endParaRPr sz="600">
              <a:latin typeface="Arial MT"/>
              <a:cs typeface="Arial MT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3067034" y="2580956"/>
            <a:ext cx="130175" cy="1155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600" spc="-25" dirty="0">
                <a:latin typeface="Arial MT"/>
                <a:cs typeface="Arial MT"/>
              </a:rPr>
              <a:t>.12</a:t>
            </a:r>
            <a:endParaRPr sz="600">
              <a:latin typeface="Arial MT"/>
              <a:cs typeface="Arial MT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3067034" y="2383890"/>
            <a:ext cx="130175" cy="1155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600" spc="-25" dirty="0">
                <a:latin typeface="Arial MT"/>
                <a:cs typeface="Arial MT"/>
              </a:rPr>
              <a:t>.13</a:t>
            </a:r>
            <a:endParaRPr sz="600">
              <a:latin typeface="Arial MT"/>
              <a:cs typeface="Arial MT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3067034" y="2186704"/>
            <a:ext cx="130175" cy="1155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600" spc="-25" dirty="0">
                <a:latin typeface="Arial MT"/>
                <a:cs typeface="Arial MT"/>
              </a:rPr>
              <a:t>.14</a:t>
            </a:r>
            <a:endParaRPr sz="600">
              <a:latin typeface="Arial MT"/>
              <a:cs typeface="Arial MT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2919544" y="2508765"/>
            <a:ext cx="109220" cy="267335"/>
          </a:xfrm>
          <a:prstGeom prst="rect">
            <a:avLst/>
          </a:prstGeom>
        </p:spPr>
        <p:txBody>
          <a:bodyPr vert="vert270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600" spc="-10" dirty="0">
                <a:latin typeface="Arial MT"/>
                <a:cs typeface="Arial MT"/>
              </a:rPr>
              <a:t>P(Visit)</a:t>
            </a:r>
            <a:endParaRPr sz="600">
              <a:latin typeface="Arial MT"/>
              <a:cs typeface="Arial MT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3221955" y="3078839"/>
            <a:ext cx="1422400" cy="235585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4"/>
              </a:spcBef>
              <a:tabLst>
                <a:tab pos="231140" algn="l"/>
                <a:tab pos="450215" algn="l"/>
                <a:tab pos="669290" algn="l"/>
                <a:tab pos="887730" algn="l"/>
                <a:tab pos="1106805" algn="l"/>
                <a:tab pos="1325880" algn="l"/>
              </a:tabLst>
            </a:pPr>
            <a:r>
              <a:rPr sz="600" spc="-25" dirty="0">
                <a:latin typeface="Arial MT"/>
                <a:cs typeface="Arial MT"/>
              </a:rPr>
              <a:t>64</a:t>
            </a:r>
            <a:r>
              <a:rPr sz="600" dirty="0">
                <a:latin typeface="Arial MT"/>
                <a:cs typeface="Arial MT"/>
              </a:rPr>
              <a:t>	</a:t>
            </a:r>
            <a:r>
              <a:rPr sz="600" spc="-25" dirty="0">
                <a:latin typeface="Arial MT"/>
                <a:cs typeface="Arial MT"/>
              </a:rPr>
              <a:t>66</a:t>
            </a:r>
            <a:r>
              <a:rPr sz="600" dirty="0">
                <a:latin typeface="Arial MT"/>
                <a:cs typeface="Arial MT"/>
              </a:rPr>
              <a:t>	</a:t>
            </a:r>
            <a:r>
              <a:rPr sz="600" spc="-25" dirty="0">
                <a:latin typeface="Arial MT"/>
                <a:cs typeface="Arial MT"/>
              </a:rPr>
              <a:t>68</a:t>
            </a:r>
            <a:r>
              <a:rPr sz="600" dirty="0">
                <a:latin typeface="Arial MT"/>
                <a:cs typeface="Arial MT"/>
              </a:rPr>
              <a:t>	</a:t>
            </a:r>
            <a:r>
              <a:rPr sz="600" spc="-25" dirty="0">
                <a:latin typeface="Arial MT"/>
                <a:cs typeface="Arial MT"/>
              </a:rPr>
              <a:t>70</a:t>
            </a:r>
            <a:r>
              <a:rPr sz="600" dirty="0">
                <a:latin typeface="Arial MT"/>
                <a:cs typeface="Arial MT"/>
              </a:rPr>
              <a:t>	</a:t>
            </a:r>
            <a:r>
              <a:rPr sz="600" spc="-25" dirty="0">
                <a:latin typeface="Arial MT"/>
                <a:cs typeface="Arial MT"/>
              </a:rPr>
              <a:t>72</a:t>
            </a:r>
            <a:r>
              <a:rPr sz="600" dirty="0">
                <a:latin typeface="Arial MT"/>
                <a:cs typeface="Arial MT"/>
              </a:rPr>
              <a:t>	</a:t>
            </a:r>
            <a:r>
              <a:rPr sz="600" spc="-25" dirty="0">
                <a:latin typeface="Arial MT"/>
                <a:cs typeface="Arial MT"/>
              </a:rPr>
              <a:t>74</a:t>
            </a:r>
            <a:r>
              <a:rPr sz="600" dirty="0">
                <a:latin typeface="Arial MT"/>
                <a:cs typeface="Arial MT"/>
              </a:rPr>
              <a:t>	</a:t>
            </a:r>
            <a:r>
              <a:rPr sz="600" spc="-25" dirty="0">
                <a:latin typeface="Arial MT"/>
                <a:cs typeface="Arial MT"/>
              </a:rPr>
              <a:t>76</a:t>
            </a:r>
            <a:endParaRPr sz="600">
              <a:latin typeface="Arial MT"/>
              <a:cs typeface="Arial MT"/>
            </a:endParaRPr>
          </a:p>
          <a:p>
            <a:pPr marL="186055">
              <a:lnSpc>
                <a:spcPct val="100000"/>
              </a:lnSpc>
              <a:spcBef>
                <a:spcPts val="110"/>
              </a:spcBef>
            </a:pPr>
            <a:r>
              <a:rPr sz="600" spc="-10" dirty="0">
                <a:latin typeface="Arial MT"/>
                <a:cs typeface="Arial MT"/>
              </a:rPr>
              <a:t>Age</a:t>
            </a:r>
            <a:r>
              <a:rPr sz="600" spc="-25" dirty="0">
                <a:latin typeface="Arial MT"/>
                <a:cs typeface="Arial MT"/>
              </a:rPr>
              <a:t> </a:t>
            </a:r>
            <a:r>
              <a:rPr sz="600" dirty="0">
                <a:latin typeface="Arial MT"/>
                <a:cs typeface="Arial MT"/>
              </a:rPr>
              <a:t>at</a:t>
            </a:r>
            <a:r>
              <a:rPr sz="600" spc="-25" dirty="0">
                <a:latin typeface="Arial MT"/>
                <a:cs typeface="Arial MT"/>
              </a:rPr>
              <a:t> </a:t>
            </a:r>
            <a:r>
              <a:rPr sz="600" dirty="0">
                <a:latin typeface="Arial MT"/>
                <a:cs typeface="Arial MT"/>
              </a:rPr>
              <a:t>the</a:t>
            </a:r>
            <a:r>
              <a:rPr sz="600" spc="-20" dirty="0">
                <a:latin typeface="Arial MT"/>
                <a:cs typeface="Arial MT"/>
              </a:rPr>
              <a:t> </a:t>
            </a:r>
            <a:r>
              <a:rPr sz="600" spc="-10" dirty="0">
                <a:latin typeface="Arial MT"/>
                <a:cs typeface="Arial MT"/>
              </a:rPr>
              <a:t>start</a:t>
            </a:r>
            <a:r>
              <a:rPr sz="600" spc="-25" dirty="0">
                <a:latin typeface="Arial MT"/>
                <a:cs typeface="Arial MT"/>
              </a:rPr>
              <a:t> </a:t>
            </a:r>
            <a:r>
              <a:rPr sz="600" dirty="0">
                <a:latin typeface="Arial MT"/>
                <a:cs typeface="Arial MT"/>
              </a:rPr>
              <a:t>of</a:t>
            </a:r>
            <a:r>
              <a:rPr sz="600" spc="-20" dirty="0">
                <a:latin typeface="Arial MT"/>
                <a:cs typeface="Arial MT"/>
              </a:rPr>
              <a:t> </a:t>
            </a:r>
            <a:r>
              <a:rPr sz="600" dirty="0">
                <a:latin typeface="Arial MT"/>
                <a:cs typeface="Arial MT"/>
              </a:rPr>
              <a:t>the</a:t>
            </a:r>
            <a:r>
              <a:rPr sz="600" spc="-25" dirty="0">
                <a:latin typeface="Arial MT"/>
                <a:cs typeface="Arial MT"/>
              </a:rPr>
              <a:t> </a:t>
            </a:r>
            <a:r>
              <a:rPr sz="600" spc="-10" dirty="0">
                <a:latin typeface="Arial MT"/>
                <a:cs typeface="Arial MT"/>
              </a:rPr>
              <a:t>lockdown</a:t>
            </a:r>
            <a:endParaRPr sz="600">
              <a:latin typeface="Arial MT"/>
              <a:cs typeface="Arial MT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3530035" y="2076716"/>
            <a:ext cx="806450" cy="1162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spc="-10" dirty="0">
                <a:latin typeface="Arial MT"/>
                <a:cs typeface="Arial MT"/>
              </a:rPr>
              <a:t>Private</a:t>
            </a:r>
            <a:r>
              <a:rPr sz="600" spc="-5" dirty="0">
                <a:latin typeface="Arial MT"/>
                <a:cs typeface="Arial MT"/>
              </a:rPr>
              <a:t> </a:t>
            </a:r>
            <a:r>
              <a:rPr sz="600" spc="-10" dirty="0">
                <a:latin typeface="Arial MT"/>
                <a:cs typeface="Arial MT"/>
              </a:rPr>
              <a:t>dental</a:t>
            </a:r>
            <a:r>
              <a:rPr sz="600" spc="-5" dirty="0">
                <a:latin typeface="Arial MT"/>
                <a:cs typeface="Arial MT"/>
              </a:rPr>
              <a:t> </a:t>
            </a:r>
            <a:r>
              <a:rPr sz="600" spc="-10" dirty="0">
                <a:latin typeface="Arial MT"/>
                <a:cs typeface="Arial MT"/>
              </a:rPr>
              <a:t>care</a:t>
            </a:r>
            <a:r>
              <a:rPr sz="600" dirty="0">
                <a:latin typeface="Arial MT"/>
                <a:cs typeface="Arial MT"/>
              </a:rPr>
              <a:t> </a:t>
            </a:r>
            <a:r>
              <a:rPr sz="600" spc="-10" dirty="0">
                <a:latin typeface="Arial MT"/>
                <a:cs typeface="Arial MT"/>
              </a:rPr>
              <a:t>visit</a:t>
            </a:r>
            <a:endParaRPr sz="600">
              <a:latin typeface="Arial MT"/>
              <a:cs typeface="Arial MT"/>
            </a:endParaRPr>
          </a:p>
        </p:txBody>
      </p:sp>
      <p:grpSp>
        <p:nvGrpSpPr>
          <p:cNvPr id="59" name="object 59"/>
          <p:cNvGrpSpPr/>
          <p:nvPr/>
        </p:nvGrpSpPr>
        <p:grpSpPr>
          <a:xfrm>
            <a:off x="0" y="3490277"/>
            <a:ext cx="5760085" cy="109855"/>
            <a:chOff x="0" y="3490277"/>
            <a:chExt cx="5760085" cy="109855"/>
          </a:xfrm>
        </p:grpSpPr>
        <p:sp>
          <p:nvSpPr>
            <p:cNvPr id="60" name="object 60"/>
            <p:cNvSpPr/>
            <p:nvPr/>
          </p:nvSpPr>
          <p:spPr>
            <a:xfrm>
              <a:off x="0" y="3490277"/>
              <a:ext cx="1920239" cy="109855"/>
            </a:xfrm>
            <a:custGeom>
              <a:avLst/>
              <a:gdLst/>
              <a:ahLst/>
              <a:cxnLst/>
              <a:rect l="l" t="t" r="r" b="b"/>
              <a:pathLst>
                <a:path w="1920239" h="109854">
                  <a:moveTo>
                    <a:pt x="1919973" y="0"/>
                  </a:moveTo>
                  <a:lnTo>
                    <a:pt x="0" y="0"/>
                  </a:lnTo>
                  <a:lnTo>
                    <a:pt x="0" y="109727"/>
                  </a:lnTo>
                  <a:lnTo>
                    <a:pt x="1919973" y="109727"/>
                  </a:lnTo>
                  <a:lnTo>
                    <a:pt x="1919973" y="0"/>
                  </a:lnTo>
                  <a:close/>
                </a:path>
              </a:pathLst>
            </a:custGeom>
            <a:solidFill>
              <a:srgbClr val="4747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919973" y="3490277"/>
              <a:ext cx="1920239" cy="109855"/>
            </a:xfrm>
            <a:custGeom>
              <a:avLst/>
              <a:gdLst/>
              <a:ahLst/>
              <a:cxnLst/>
              <a:rect l="l" t="t" r="r" b="b"/>
              <a:pathLst>
                <a:path w="1920239" h="109854">
                  <a:moveTo>
                    <a:pt x="1919973" y="0"/>
                  </a:moveTo>
                  <a:lnTo>
                    <a:pt x="0" y="0"/>
                  </a:lnTo>
                  <a:lnTo>
                    <a:pt x="0" y="109727"/>
                  </a:lnTo>
                  <a:lnTo>
                    <a:pt x="1919973" y="109727"/>
                  </a:lnTo>
                  <a:lnTo>
                    <a:pt x="1919973" y="0"/>
                  </a:lnTo>
                  <a:close/>
                </a:path>
              </a:pathLst>
            </a:custGeom>
            <a:solidFill>
              <a:srgbClr val="8484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3839946" y="3490277"/>
              <a:ext cx="1920239" cy="109855"/>
            </a:xfrm>
            <a:custGeom>
              <a:avLst/>
              <a:gdLst/>
              <a:ahLst/>
              <a:cxnLst/>
              <a:rect l="l" t="t" r="r" b="b"/>
              <a:pathLst>
                <a:path w="1920239" h="109854">
                  <a:moveTo>
                    <a:pt x="1919973" y="0"/>
                  </a:moveTo>
                  <a:lnTo>
                    <a:pt x="0" y="0"/>
                  </a:lnTo>
                  <a:lnTo>
                    <a:pt x="0" y="109727"/>
                  </a:lnTo>
                  <a:lnTo>
                    <a:pt x="1919973" y="109727"/>
                  </a:lnTo>
                  <a:lnTo>
                    <a:pt x="1919973" y="0"/>
                  </a:lnTo>
                  <a:close/>
                </a:path>
              </a:pathLst>
            </a:custGeom>
            <a:solidFill>
              <a:srgbClr val="ADAD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3" name="object 6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pc="-20" dirty="0"/>
              <a:t>Terveystaloustieteen</a:t>
            </a:r>
            <a:r>
              <a:rPr spc="55" dirty="0"/>
              <a:t> </a:t>
            </a:r>
            <a:r>
              <a:rPr spc="-10" dirty="0"/>
              <a:t>päivä</a:t>
            </a:r>
          </a:p>
        </p:txBody>
      </p:sp>
      <p:sp>
        <p:nvSpPr>
          <p:cNvPr id="64" name="object 64"/>
          <p:cNvSpPr txBox="1"/>
          <p:nvPr/>
        </p:nvSpPr>
        <p:spPr>
          <a:xfrm>
            <a:off x="2071357" y="3482416"/>
            <a:ext cx="1617345" cy="12255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600" dirty="0">
                <a:solidFill>
                  <a:srgbClr val="FFFFFF"/>
                </a:solidFill>
                <a:latin typeface="Verdana"/>
                <a:cs typeface="Verdana"/>
              </a:rPr>
              <a:t>Social</a:t>
            </a:r>
            <a:r>
              <a:rPr sz="600" spc="-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600" spc="-10" dirty="0">
                <a:solidFill>
                  <a:srgbClr val="FFFFFF"/>
                </a:solidFill>
                <a:latin typeface="Verdana"/>
                <a:cs typeface="Verdana"/>
              </a:rPr>
              <a:t>distancing</a:t>
            </a:r>
            <a:r>
              <a:rPr sz="600" spc="-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sz="600" spc="-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600" spc="-25" dirty="0">
                <a:solidFill>
                  <a:srgbClr val="FFFFFF"/>
                </a:solidFill>
                <a:latin typeface="Verdana"/>
                <a:cs typeface="Verdana"/>
              </a:rPr>
              <a:t>healthcare</a:t>
            </a:r>
            <a:r>
              <a:rPr sz="600" spc="-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600" spc="-10" dirty="0">
                <a:solidFill>
                  <a:srgbClr val="FFFFFF"/>
                </a:solidFill>
                <a:latin typeface="Verdana"/>
                <a:cs typeface="Verdana"/>
              </a:rPr>
              <a:t>utilization</a:t>
            </a:r>
            <a:endParaRPr sz="600" dirty="0">
              <a:latin typeface="Verdana"/>
              <a:cs typeface="Verdana"/>
            </a:endParaRPr>
          </a:p>
        </p:txBody>
      </p:sp>
      <p:sp>
        <p:nvSpPr>
          <p:cNvPr id="65" name="object 6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pc="-35" dirty="0"/>
              <a:t>31.1.2025</a:t>
            </a:r>
          </a:p>
        </p:txBody>
      </p:sp>
      <p:sp>
        <p:nvSpPr>
          <p:cNvPr id="66" name="object 6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spc="-45" dirty="0"/>
              <a:t>19</a:t>
            </a:fld>
            <a:r>
              <a:rPr spc="-90" dirty="0"/>
              <a:t> </a:t>
            </a:r>
            <a:r>
              <a:rPr spc="70" dirty="0"/>
              <a:t>/</a:t>
            </a:r>
            <a:r>
              <a:rPr spc="-85" dirty="0"/>
              <a:t> </a:t>
            </a:r>
            <a:r>
              <a:rPr spc="-25" dirty="0"/>
              <a:t>17</a:t>
            </a:r>
          </a:p>
        </p:txBody>
      </p:sp>
    </p:spTree>
  </p:cSld>
  <p:clrMapOvr>
    <a:masterClrMapping/>
  </p:clrMapOvr>
  <p:transition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-30" dirty="0"/>
              <a:t>Introduction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1089" y="722325"/>
            <a:ext cx="65265" cy="6526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52132" y="638872"/>
            <a:ext cx="5200650" cy="2315845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63500" marR="304800">
              <a:lnSpc>
                <a:spcPts val="1200"/>
              </a:lnSpc>
              <a:spcBef>
                <a:spcPts val="229"/>
              </a:spcBef>
            </a:pPr>
            <a:r>
              <a:rPr sz="1100" dirty="0">
                <a:latin typeface="Arial MT"/>
                <a:cs typeface="Arial MT"/>
              </a:rPr>
              <a:t>In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spc="-30" dirty="0">
                <a:latin typeface="Arial MT"/>
                <a:cs typeface="Arial MT"/>
              </a:rPr>
              <a:t>March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spc="-45" dirty="0">
                <a:latin typeface="Arial MT"/>
                <a:cs typeface="Arial MT"/>
              </a:rPr>
              <a:t>2020,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the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spc="-25" dirty="0">
                <a:latin typeface="Arial MT"/>
                <a:cs typeface="Arial MT"/>
              </a:rPr>
              <a:t>World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spc="-30" dirty="0">
                <a:latin typeface="Arial MT"/>
                <a:cs typeface="Arial MT"/>
              </a:rPr>
              <a:t>Health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spc="-45" dirty="0">
                <a:latin typeface="Arial MT"/>
                <a:cs typeface="Arial MT"/>
              </a:rPr>
              <a:t>Organization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(WHO)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spc="-65" dirty="0">
                <a:latin typeface="Arial MT"/>
                <a:cs typeface="Arial MT"/>
              </a:rPr>
              <a:t>declared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spc="-65" dirty="0">
                <a:latin typeface="Arial MT"/>
                <a:cs typeface="Arial MT"/>
              </a:rPr>
              <a:t>COVID-</a:t>
            </a:r>
            <a:r>
              <a:rPr sz="1100" dirty="0">
                <a:latin typeface="Arial MT"/>
                <a:cs typeface="Arial MT"/>
              </a:rPr>
              <a:t>19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</a:t>
            </a:r>
            <a:r>
              <a:rPr sz="1100" spc="-10" dirty="0">
                <a:latin typeface="Arial MT"/>
                <a:cs typeface="Arial MT"/>
              </a:rPr>
              <a:t> global pandemic</a:t>
            </a:r>
            <a:endParaRPr sz="1100">
              <a:latin typeface="Arial MT"/>
              <a:cs typeface="Arial MT"/>
            </a:endParaRPr>
          </a:p>
          <a:p>
            <a:pPr marL="340360" marR="442595" indent="-137160">
              <a:lnSpc>
                <a:spcPct val="100000"/>
              </a:lnSpc>
              <a:spcBef>
                <a:spcPts val="150"/>
              </a:spcBef>
            </a:pPr>
            <a:r>
              <a:rPr sz="900" spc="82" baseline="13888" dirty="0">
                <a:solidFill>
                  <a:srgbClr val="3333B2"/>
                </a:solidFill>
                <a:latin typeface="Lucida Sans Unicode"/>
                <a:cs typeface="Lucida Sans Unicode"/>
              </a:rPr>
              <a:t>▶</a:t>
            </a:r>
            <a:r>
              <a:rPr sz="900" spc="457" baseline="13888" dirty="0">
                <a:solidFill>
                  <a:srgbClr val="3333B2"/>
                </a:solidFill>
                <a:latin typeface="Lucida Sans Unicode"/>
                <a:cs typeface="Lucida Sans Unicode"/>
              </a:rPr>
              <a:t> </a:t>
            </a:r>
            <a:r>
              <a:rPr sz="1000" spc="-40" dirty="0">
                <a:latin typeface="Arial MT"/>
                <a:cs typeface="Arial MT"/>
              </a:rPr>
              <a:t>Reports</a:t>
            </a:r>
            <a:r>
              <a:rPr sz="1000" spc="25" dirty="0">
                <a:latin typeface="Arial MT"/>
                <a:cs typeface="Arial MT"/>
              </a:rPr>
              <a:t> </a:t>
            </a:r>
            <a:r>
              <a:rPr sz="1000" spc="-25" dirty="0">
                <a:latin typeface="Arial MT"/>
                <a:cs typeface="Arial MT"/>
              </a:rPr>
              <a:t>indicated</a:t>
            </a:r>
            <a:r>
              <a:rPr sz="1000" spc="2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that</a:t>
            </a:r>
            <a:r>
              <a:rPr sz="1000" spc="25" dirty="0">
                <a:latin typeface="Arial MT"/>
                <a:cs typeface="Arial MT"/>
              </a:rPr>
              <a:t> </a:t>
            </a:r>
            <a:r>
              <a:rPr sz="1000" spc="-30" dirty="0">
                <a:latin typeface="Arial MT"/>
                <a:cs typeface="Arial MT"/>
              </a:rPr>
              <a:t>older</a:t>
            </a:r>
            <a:r>
              <a:rPr sz="1000" spc="25" dirty="0">
                <a:latin typeface="Arial MT"/>
                <a:cs typeface="Arial MT"/>
              </a:rPr>
              <a:t> </a:t>
            </a:r>
            <a:r>
              <a:rPr sz="1000" spc="-30" dirty="0">
                <a:latin typeface="Arial MT"/>
                <a:cs typeface="Arial MT"/>
              </a:rPr>
              <a:t>individuals,</a:t>
            </a:r>
            <a:r>
              <a:rPr sz="1000" spc="20" dirty="0">
                <a:latin typeface="Arial MT"/>
                <a:cs typeface="Arial MT"/>
              </a:rPr>
              <a:t> </a:t>
            </a:r>
            <a:r>
              <a:rPr sz="1000" spc="-20" dirty="0">
                <a:latin typeface="Arial MT"/>
                <a:cs typeface="Arial MT"/>
              </a:rPr>
              <a:t>particularly</a:t>
            </a:r>
            <a:r>
              <a:rPr sz="1000" spc="25" dirty="0">
                <a:latin typeface="Arial MT"/>
                <a:cs typeface="Arial MT"/>
              </a:rPr>
              <a:t> </a:t>
            </a:r>
            <a:r>
              <a:rPr sz="1000" spc="-35" dirty="0">
                <a:latin typeface="Arial MT"/>
                <a:cs typeface="Arial MT"/>
              </a:rPr>
              <a:t>those</a:t>
            </a:r>
            <a:r>
              <a:rPr sz="1000" spc="3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with</a:t>
            </a:r>
            <a:r>
              <a:rPr sz="1000" spc="25" dirty="0">
                <a:latin typeface="Arial MT"/>
                <a:cs typeface="Arial MT"/>
              </a:rPr>
              <a:t> </a:t>
            </a:r>
            <a:r>
              <a:rPr sz="1000" spc="-55" dirty="0">
                <a:latin typeface="Arial MT"/>
                <a:cs typeface="Arial MT"/>
              </a:rPr>
              <a:t>pre-</a:t>
            </a:r>
            <a:r>
              <a:rPr sz="1000" spc="-30" dirty="0">
                <a:latin typeface="Arial MT"/>
                <a:cs typeface="Arial MT"/>
              </a:rPr>
              <a:t>existing</a:t>
            </a:r>
            <a:r>
              <a:rPr sz="1000" spc="2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medical </a:t>
            </a:r>
            <a:r>
              <a:rPr sz="1000" spc="-30" dirty="0">
                <a:latin typeface="Arial MT"/>
                <a:cs typeface="Arial MT"/>
              </a:rPr>
              <a:t>conditions,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-35" dirty="0">
                <a:latin typeface="Arial MT"/>
                <a:cs typeface="Arial MT"/>
              </a:rPr>
              <a:t>faced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-30" dirty="0">
                <a:latin typeface="Arial MT"/>
                <a:cs typeface="Arial MT"/>
              </a:rPr>
              <a:t>higher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-35" dirty="0">
                <a:latin typeface="Arial MT"/>
                <a:cs typeface="Arial MT"/>
              </a:rPr>
              <a:t>case-</a:t>
            </a:r>
            <a:r>
              <a:rPr sz="1000" spc="-20" dirty="0">
                <a:latin typeface="Arial MT"/>
                <a:cs typeface="Arial MT"/>
              </a:rPr>
              <a:t>fatality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rates</a:t>
            </a:r>
            <a:endParaRPr sz="1000">
              <a:latin typeface="Arial MT"/>
              <a:cs typeface="Arial MT"/>
            </a:endParaRPr>
          </a:p>
          <a:p>
            <a:pPr marL="203200">
              <a:lnSpc>
                <a:spcPts val="1190"/>
              </a:lnSpc>
            </a:pPr>
            <a:r>
              <a:rPr sz="900" spc="82" baseline="13888" dirty="0">
                <a:solidFill>
                  <a:srgbClr val="3333B2"/>
                </a:solidFill>
                <a:latin typeface="Lucida Sans Unicode"/>
                <a:cs typeface="Lucida Sans Unicode"/>
              </a:rPr>
              <a:t>▶</a:t>
            </a:r>
            <a:r>
              <a:rPr sz="900" spc="472" baseline="13888" dirty="0">
                <a:solidFill>
                  <a:srgbClr val="3333B2"/>
                </a:solidFill>
                <a:latin typeface="Lucida Sans Unicode"/>
                <a:cs typeface="Lucida Sans Unicode"/>
              </a:rPr>
              <a:t> </a:t>
            </a:r>
            <a:r>
              <a:rPr sz="1000" spc="-70" dirty="0">
                <a:latin typeface="Arial MT"/>
                <a:cs typeface="Arial MT"/>
              </a:rPr>
              <a:t>Age-</a:t>
            </a:r>
            <a:r>
              <a:rPr sz="1000" spc="-30" dirty="0">
                <a:latin typeface="Arial MT"/>
                <a:cs typeface="Arial MT"/>
              </a:rPr>
              <a:t>specific</a:t>
            </a:r>
            <a:r>
              <a:rPr sz="1000" spc="30" dirty="0">
                <a:latin typeface="Arial MT"/>
                <a:cs typeface="Arial MT"/>
              </a:rPr>
              <a:t> </a:t>
            </a:r>
            <a:r>
              <a:rPr sz="1000" spc="-40" dirty="0">
                <a:latin typeface="Arial MT"/>
                <a:cs typeface="Arial MT"/>
              </a:rPr>
              <a:t>stay-</a:t>
            </a:r>
            <a:r>
              <a:rPr sz="1000" spc="-20" dirty="0">
                <a:latin typeface="Arial MT"/>
                <a:cs typeface="Arial MT"/>
              </a:rPr>
              <a:t>at-</a:t>
            </a:r>
            <a:r>
              <a:rPr sz="1000" spc="-55" dirty="0">
                <a:latin typeface="Arial MT"/>
                <a:cs typeface="Arial MT"/>
              </a:rPr>
              <a:t>home</a:t>
            </a:r>
            <a:r>
              <a:rPr sz="1000" spc="30" dirty="0">
                <a:latin typeface="Arial MT"/>
                <a:cs typeface="Arial MT"/>
              </a:rPr>
              <a:t> </a:t>
            </a:r>
            <a:r>
              <a:rPr sz="1000" spc="-45" dirty="0">
                <a:latin typeface="Arial MT"/>
                <a:cs typeface="Arial MT"/>
              </a:rPr>
              <a:t>recommendations</a:t>
            </a:r>
            <a:r>
              <a:rPr sz="1000" spc="30" dirty="0">
                <a:latin typeface="Arial MT"/>
                <a:cs typeface="Arial MT"/>
              </a:rPr>
              <a:t> </a:t>
            </a:r>
            <a:r>
              <a:rPr sz="1000" spc="-65" dirty="0">
                <a:latin typeface="Arial MT"/>
                <a:cs typeface="Arial MT"/>
              </a:rPr>
              <a:t>were</a:t>
            </a:r>
            <a:r>
              <a:rPr sz="1000" spc="35" dirty="0">
                <a:latin typeface="Arial MT"/>
                <a:cs typeface="Arial MT"/>
              </a:rPr>
              <a:t> </a:t>
            </a:r>
            <a:r>
              <a:rPr sz="1000" spc="-45" dirty="0">
                <a:latin typeface="Arial MT"/>
                <a:cs typeface="Arial MT"/>
              </a:rPr>
              <a:t>implemented</a:t>
            </a:r>
            <a:r>
              <a:rPr sz="1000" spc="3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in</a:t>
            </a:r>
            <a:r>
              <a:rPr sz="1000" spc="30" dirty="0">
                <a:latin typeface="Arial MT"/>
                <a:cs typeface="Arial MT"/>
              </a:rPr>
              <a:t> </a:t>
            </a:r>
            <a:r>
              <a:rPr sz="1000" spc="-35" dirty="0">
                <a:latin typeface="Arial MT"/>
                <a:cs typeface="Arial MT"/>
              </a:rPr>
              <a:t>many</a:t>
            </a:r>
            <a:r>
              <a:rPr sz="1000" spc="3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countries</a:t>
            </a: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95"/>
              </a:spcBef>
            </a:pPr>
            <a:endParaRPr sz="1000">
              <a:latin typeface="Arial MT"/>
              <a:cs typeface="Arial MT"/>
            </a:endParaRPr>
          </a:p>
          <a:p>
            <a:pPr marL="63500">
              <a:lnSpc>
                <a:spcPct val="100000"/>
              </a:lnSpc>
            </a:pPr>
            <a:r>
              <a:rPr sz="1100" dirty="0">
                <a:latin typeface="Arial MT"/>
                <a:cs typeface="Arial MT"/>
              </a:rPr>
              <a:t>In</a:t>
            </a:r>
            <a:r>
              <a:rPr sz="1100" spc="-60" dirty="0">
                <a:latin typeface="Arial MT"/>
                <a:cs typeface="Arial MT"/>
              </a:rPr>
              <a:t> </a:t>
            </a:r>
            <a:r>
              <a:rPr sz="1100" spc="-30" dirty="0">
                <a:latin typeface="Arial MT"/>
                <a:cs typeface="Arial MT"/>
              </a:rPr>
              <a:t>Finland,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the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spc="-50" dirty="0">
                <a:latin typeface="Arial MT"/>
                <a:cs typeface="Arial MT"/>
              </a:rPr>
              <a:t>government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spc="-65" dirty="0">
                <a:latin typeface="Arial MT"/>
                <a:cs typeface="Arial MT"/>
              </a:rPr>
              <a:t>declared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spc="-25" dirty="0">
                <a:latin typeface="Arial MT"/>
                <a:cs typeface="Arial MT"/>
              </a:rPr>
              <a:t>state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of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spc="-80" dirty="0">
                <a:latin typeface="Arial MT"/>
                <a:cs typeface="Arial MT"/>
              </a:rPr>
              <a:t>emergency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on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spc="-30" dirty="0">
                <a:latin typeface="Arial MT"/>
                <a:cs typeface="Arial MT"/>
              </a:rPr>
              <a:t>March</a:t>
            </a:r>
            <a:r>
              <a:rPr sz="1100" spc="-20" dirty="0">
                <a:latin typeface="Arial MT"/>
                <a:cs typeface="Arial MT"/>
              </a:rPr>
              <a:t> 16,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spc="-20" dirty="0">
                <a:latin typeface="Arial MT"/>
                <a:cs typeface="Arial MT"/>
              </a:rPr>
              <a:t>2020</a:t>
            </a:r>
            <a:endParaRPr sz="1100">
              <a:latin typeface="Arial MT"/>
              <a:cs typeface="Arial MT"/>
            </a:endParaRPr>
          </a:p>
          <a:p>
            <a:pPr marL="340360" marR="105410" indent="-137160">
              <a:lnSpc>
                <a:spcPct val="100000"/>
              </a:lnSpc>
              <a:spcBef>
                <a:spcPts val="175"/>
              </a:spcBef>
            </a:pPr>
            <a:r>
              <a:rPr sz="900" spc="82" baseline="13888" dirty="0">
                <a:solidFill>
                  <a:srgbClr val="3333B2"/>
                </a:solidFill>
                <a:latin typeface="Lucida Sans Unicode"/>
                <a:cs typeface="Lucida Sans Unicode"/>
              </a:rPr>
              <a:t>▶</a:t>
            </a:r>
            <a:r>
              <a:rPr sz="900" spc="427" baseline="13888" dirty="0">
                <a:solidFill>
                  <a:srgbClr val="3333B2"/>
                </a:solidFill>
                <a:latin typeface="Lucida Sans Unicode"/>
                <a:cs typeface="Lucida Sans Unicode"/>
              </a:rPr>
              <a:t> </a:t>
            </a:r>
            <a:r>
              <a:rPr sz="1000" spc="-30" dirty="0">
                <a:latin typeface="Arial MT"/>
                <a:cs typeface="Arial MT"/>
              </a:rPr>
              <a:t>Individuals</a:t>
            </a:r>
            <a:r>
              <a:rPr sz="1000" spc="20" dirty="0">
                <a:latin typeface="Arial MT"/>
                <a:cs typeface="Arial MT"/>
              </a:rPr>
              <a:t> </a:t>
            </a:r>
            <a:r>
              <a:rPr sz="1000" spc="-65" dirty="0">
                <a:latin typeface="Arial MT"/>
                <a:cs typeface="Arial MT"/>
              </a:rPr>
              <a:t>aged</a:t>
            </a:r>
            <a:r>
              <a:rPr sz="1000" spc="1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70</a:t>
            </a:r>
            <a:r>
              <a:rPr sz="1000" spc="10" dirty="0">
                <a:latin typeface="Arial MT"/>
                <a:cs typeface="Arial MT"/>
              </a:rPr>
              <a:t> </a:t>
            </a:r>
            <a:r>
              <a:rPr sz="1000" spc="-20" dirty="0">
                <a:latin typeface="Arial MT"/>
                <a:cs typeface="Arial MT"/>
              </a:rPr>
              <a:t>and</a:t>
            </a:r>
            <a:r>
              <a:rPr sz="1000" spc="15" dirty="0">
                <a:latin typeface="Arial MT"/>
                <a:cs typeface="Arial MT"/>
              </a:rPr>
              <a:t> </a:t>
            </a:r>
            <a:r>
              <a:rPr sz="1000" spc="-25" dirty="0">
                <a:latin typeface="Arial MT"/>
                <a:cs typeface="Arial MT"/>
              </a:rPr>
              <a:t>older</a:t>
            </a:r>
            <a:r>
              <a:rPr sz="1000" spc="10" dirty="0">
                <a:latin typeface="Arial MT"/>
                <a:cs typeface="Arial MT"/>
              </a:rPr>
              <a:t> </a:t>
            </a:r>
            <a:r>
              <a:rPr sz="1000" spc="-65" dirty="0">
                <a:latin typeface="Arial MT"/>
                <a:cs typeface="Arial MT"/>
              </a:rPr>
              <a:t>were</a:t>
            </a:r>
            <a:r>
              <a:rPr sz="1000" spc="15" dirty="0">
                <a:latin typeface="Arial MT"/>
                <a:cs typeface="Arial MT"/>
              </a:rPr>
              <a:t> </a:t>
            </a:r>
            <a:r>
              <a:rPr sz="1000" spc="-20" dirty="0">
                <a:latin typeface="Arial MT"/>
                <a:cs typeface="Arial MT"/>
              </a:rPr>
              <a:t>instructed</a:t>
            </a:r>
            <a:r>
              <a:rPr sz="1000" spc="1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to</a:t>
            </a:r>
            <a:r>
              <a:rPr sz="1000" spc="10" dirty="0">
                <a:latin typeface="Arial MT"/>
                <a:cs typeface="Arial MT"/>
              </a:rPr>
              <a:t> </a:t>
            </a:r>
            <a:r>
              <a:rPr sz="1000" spc="-40" dirty="0">
                <a:latin typeface="Arial MT"/>
                <a:cs typeface="Arial MT"/>
              </a:rPr>
              <a:t>remain</a:t>
            </a:r>
            <a:r>
              <a:rPr sz="1000" spc="1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in</a:t>
            </a:r>
            <a:r>
              <a:rPr sz="1000" spc="15" dirty="0">
                <a:latin typeface="Arial MT"/>
                <a:cs typeface="Arial MT"/>
              </a:rPr>
              <a:t> </a:t>
            </a:r>
            <a:r>
              <a:rPr sz="1000" spc="-40" dirty="0">
                <a:latin typeface="Arial MT"/>
                <a:cs typeface="Arial MT"/>
              </a:rPr>
              <a:t>quarantine-</a:t>
            </a:r>
            <a:r>
              <a:rPr sz="1000" spc="-25" dirty="0">
                <a:latin typeface="Arial MT"/>
                <a:cs typeface="Arial MT"/>
              </a:rPr>
              <a:t>like</a:t>
            </a:r>
            <a:r>
              <a:rPr sz="1000" spc="10" dirty="0">
                <a:latin typeface="Arial MT"/>
                <a:cs typeface="Arial MT"/>
              </a:rPr>
              <a:t> </a:t>
            </a:r>
            <a:r>
              <a:rPr sz="1000" spc="-30" dirty="0">
                <a:latin typeface="Arial MT"/>
                <a:cs typeface="Arial MT"/>
              </a:rPr>
              <a:t>conditions</a:t>
            </a:r>
            <a:r>
              <a:rPr sz="1000" spc="1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until </a:t>
            </a:r>
            <a:r>
              <a:rPr sz="1000" spc="-35" dirty="0">
                <a:latin typeface="Arial MT"/>
                <a:cs typeface="Arial MT"/>
              </a:rPr>
              <a:t>June </a:t>
            </a:r>
            <a:r>
              <a:rPr sz="1000" spc="-10" dirty="0">
                <a:latin typeface="Arial MT"/>
                <a:cs typeface="Arial MT"/>
              </a:rPr>
              <a:t>23,</a:t>
            </a:r>
            <a:r>
              <a:rPr sz="1000" spc="-3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2020.</a:t>
            </a:r>
            <a:endParaRPr sz="1000">
              <a:latin typeface="Arial MT"/>
              <a:cs typeface="Arial MT"/>
            </a:endParaRPr>
          </a:p>
          <a:p>
            <a:pPr marL="203200">
              <a:lnSpc>
                <a:spcPts val="1190"/>
              </a:lnSpc>
            </a:pPr>
            <a:r>
              <a:rPr sz="900" spc="82" baseline="13888" dirty="0">
                <a:solidFill>
                  <a:srgbClr val="3333B2"/>
                </a:solidFill>
                <a:latin typeface="Lucida Sans Unicode"/>
                <a:cs typeface="Lucida Sans Unicode"/>
              </a:rPr>
              <a:t>▶</a:t>
            </a:r>
            <a:r>
              <a:rPr sz="900" spc="427" baseline="13888" dirty="0">
                <a:solidFill>
                  <a:srgbClr val="3333B2"/>
                </a:solidFill>
                <a:latin typeface="Lucida Sans Unicode"/>
                <a:cs typeface="Lucida Sans Unicode"/>
              </a:rPr>
              <a:t> </a:t>
            </a:r>
            <a:r>
              <a:rPr sz="1000" spc="-30" dirty="0">
                <a:latin typeface="Arial MT"/>
                <a:cs typeface="Arial MT"/>
              </a:rPr>
              <a:t>Individuals</a:t>
            </a:r>
            <a:r>
              <a:rPr sz="1000" spc="2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with</a:t>
            </a:r>
            <a:r>
              <a:rPr sz="1000" spc="15" dirty="0">
                <a:latin typeface="Arial MT"/>
                <a:cs typeface="Arial MT"/>
              </a:rPr>
              <a:t> </a:t>
            </a:r>
            <a:r>
              <a:rPr sz="1000" spc="-35" dirty="0">
                <a:latin typeface="Arial MT"/>
                <a:cs typeface="Arial MT"/>
              </a:rPr>
              <a:t>underlying</a:t>
            </a:r>
            <a:r>
              <a:rPr sz="1000" spc="15" dirty="0">
                <a:latin typeface="Arial MT"/>
                <a:cs typeface="Arial MT"/>
              </a:rPr>
              <a:t> </a:t>
            </a:r>
            <a:r>
              <a:rPr sz="1000" spc="-20" dirty="0">
                <a:latin typeface="Arial MT"/>
                <a:cs typeface="Arial MT"/>
              </a:rPr>
              <a:t>health</a:t>
            </a:r>
            <a:r>
              <a:rPr sz="1000" spc="15" dirty="0">
                <a:latin typeface="Arial MT"/>
                <a:cs typeface="Arial MT"/>
              </a:rPr>
              <a:t> </a:t>
            </a:r>
            <a:r>
              <a:rPr sz="1000" spc="-30" dirty="0">
                <a:latin typeface="Arial MT"/>
                <a:cs typeface="Arial MT"/>
              </a:rPr>
              <a:t>conditions</a:t>
            </a:r>
            <a:r>
              <a:rPr sz="1000" spc="15" dirty="0">
                <a:latin typeface="Arial MT"/>
                <a:cs typeface="Arial MT"/>
              </a:rPr>
              <a:t> </a:t>
            </a:r>
            <a:r>
              <a:rPr sz="1000" spc="-65" dirty="0">
                <a:latin typeface="Arial MT"/>
                <a:cs typeface="Arial MT"/>
              </a:rPr>
              <a:t>were</a:t>
            </a:r>
            <a:r>
              <a:rPr sz="1000" spc="15" dirty="0">
                <a:latin typeface="Arial MT"/>
                <a:cs typeface="Arial MT"/>
              </a:rPr>
              <a:t> </a:t>
            </a:r>
            <a:r>
              <a:rPr sz="1000" spc="-50" dirty="0">
                <a:latin typeface="Arial MT"/>
                <a:cs typeface="Arial MT"/>
              </a:rPr>
              <a:t>also</a:t>
            </a:r>
            <a:r>
              <a:rPr sz="1000" spc="15" dirty="0">
                <a:latin typeface="Arial MT"/>
                <a:cs typeface="Arial MT"/>
              </a:rPr>
              <a:t> </a:t>
            </a:r>
            <a:r>
              <a:rPr sz="1000" spc="-55" dirty="0">
                <a:latin typeface="Arial MT"/>
                <a:cs typeface="Arial MT"/>
              </a:rPr>
              <a:t>considered</a:t>
            </a:r>
            <a:r>
              <a:rPr sz="1000" spc="15" dirty="0">
                <a:latin typeface="Arial MT"/>
                <a:cs typeface="Arial MT"/>
              </a:rPr>
              <a:t> </a:t>
            </a:r>
            <a:r>
              <a:rPr sz="1000" spc="-90" dirty="0">
                <a:latin typeface="Arial MT"/>
                <a:cs typeface="Arial MT"/>
              </a:rPr>
              <a:t>as</a:t>
            </a:r>
            <a:r>
              <a:rPr sz="1000" spc="2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part</a:t>
            </a:r>
            <a:r>
              <a:rPr sz="1000" spc="1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of</a:t>
            </a:r>
            <a:r>
              <a:rPr sz="1000" spc="1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the</a:t>
            </a:r>
            <a:r>
              <a:rPr sz="1000" spc="1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risk</a:t>
            </a:r>
            <a:r>
              <a:rPr sz="1000" spc="1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group</a:t>
            </a: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50"/>
              </a:spcBef>
            </a:pPr>
            <a:endParaRPr sz="1000">
              <a:latin typeface="Arial MT"/>
              <a:cs typeface="Arial MT"/>
            </a:endParaRPr>
          </a:p>
          <a:p>
            <a:pPr marL="63500">
              <a:lnSpc>
                <a:spcPct val="100000"/>
              </a:lnSpc>
            </a:pPr>
            <a:r>
              <a:rPr sz="1100" spc="-65" dirty="0">
                <a:latin typeface="Arial MT"/>
                <a:cs typeface="Arial MT"/>
              </a:rPr>
              <a:t>We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spc="-35" dirty="0">
                <a:latin typeface="Arial MT"/>
                <a:cs typeface="Arial MT"/>
              </a:rPr>
              <a:t>apply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80" dirty="0">
                <a:latin typeface="Arial MT"/>
                <a:cs typeface="Arial MT"/>
              </a:rPr>
              <a:t>regression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35" dirty="0">
                <a:latin typeface="Arial MT"/>
                <a:cs typeface="Arial MT"/>
              </a:rPr>
              <a:t>discontinuity</a:t>
            </a:r>
            <a:r>
              <a:rPr sz="1100" dirty="0">
                <a:latin typeface="Arial MT"/>
                <a:cs typeface="Arial MT"/>
              </a:rPr>
              <a:t> (RD)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75" dirty="0">
                <a:latin typeface="Arial MT"/>
                <a:cs typeface="Arial MT"/>
              </a:rPr>
              <a:t>design</a:t>
            </a:r>
            <a:r>
              <a:rPr sz="1100" dirty="0">
                <a:latin typeface="Arial MT"/>
                <a:cs typeface="Arial MT"/>
              </a:rPr>
              <a:t> to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25" dirty="0">
                <a:latin typeface="Arial MT"/>
                <a:cs typeface="Arial MT"/>
              </a:rPr>
              <a:t>study</a:t>
            </a:r>
            <a:r>
              <a:rPr sz="1100" dirty="0">
                <a:latin typeface="Arial MT"/>
                <a:cs typeface="Arial MT"/>
              </a:rPr>
              <a:t> the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25" dirty="0">
                <a:latin typeface="Arial MT"/>
                <a:cs typeface="Arial MT"/>
              </a:rPr>
              <a:t>effect</a:t>
            </a:r>
            <a:r>
              <a:rPr sz="1100" dirty="0">
                <a:latin typeface="Arial MT"/>
                <a:cs typeface="Arial MT"/>
              </a:rPr>
              <a:t> of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the </a:t>
            </a:r>
            <a:r>
              <a:rPr sz="1100" spc="-10" dirty="0">
                <a:latin typeface="Arial MT"/>
                <a:cs typeface="Arial MT"/>
              </a:rPr>
              <a:t>Finnish</a:t>
            </a:r>
            <a:endParaRPr sz="1100">
              <a:latin typeface="Arial MT"/>
              <a:cs typeface="Arial MT"/>
            </a:endParaRPr>
          </a:p>
          <a:p>
            <a:pPr marL="63500" marR="127000">
              <a:lnSpc>
                <a:spcPct val="102699"/>
              </a:lnSpc>
            </a:pPr>
            <a:r>
              <a:rPr sz="1100" spc="-95" dirty="0">
                <a:latin typeface="Arial MT"/>
                <a:cs typeface="Arial MT"/>
              </a:rPr>
              <a:t>age-</a:t>
            </a:r>
            <a:r>
              <a:rPr sz="1100" spc="-45" dirty="0">
                <a:latin typeface="Arial MT"/>
                <a:cs typeface="Arial MT"/>
              </a:rPr>
              <a:t>specific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45" dirty="0">
                <a:latin typeface="Arial MT"/>
                <a:cs typeface="Arial MT"/>
              </a:rPr>
              <a:t>social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45" dirty="0">
                <a:latin typeface="Arial MT"/>
                <a:cs typeface="Arial MT"/>
              </a:rPr>
              <a:t>distancing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5" dirty="0">
                <a:latin typeface="Arial MT"/>
                <a:cs typeface="Arial MT"/>
              </a:rPr>
              <a:t>recommendation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on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5" dirty="0">
                <a:latin typeface="Arial MT"/>
                <a:cs typeface="Arial MT"/>
              </a:rPr>
              <a:t>healthcare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utilization,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60" dirty="0">
                <a:latin typeface="Arial MT"/>
                <a:cs typeface="Arial MT"/>
              </a:rPr>
              <a:t>using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35" dirty="0">
                <a:latin typeface="Arial MT"/>
                <a:cs typeface="Arial MT"/>
              </a:rPr>
              <a:t>extensive </a:t>
            </a:r>
            <a:r>
              <a:rPr sz="1100" spc="-45" dirty="0">
                <a:latin typeface="Arial MT"/>
                <a:cs typeface="Arial MT"/>
              </a:rPr>
              <a:t>Finnish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spc="-40" dirty="0">
                <a:latin typeface="Arial MT"/>
                <a:cs typeface="Arial MT"/>
              </a:rPr>
              <a:t>register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data.</a:t>
            </a:r>
            <a:endParaRPr sz="1100">
              <a:latin typeface="Arial MT"/>
              <a:cs typeface="Arial MT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1089" y="1678038"/>
            <a:ext cx="65265" cy="6526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81089" y="2502179"/>
            <a:ext cx="65265" cy="65265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pc="-20" dirty="0"/>
              <a:t>Terveystaloustieteen</a:t>
            </a:r>
            <a:r>
              <a:rPr spc="55" dirty="0"/>
              <a:t> </a:t>
            </a:r>
            <a:r>
              <a:rPr spc="-10" dirty="0"/>
              <a:t>päivä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071357" y="3482416"/>
            <a:ext cx="1617345" cy="12255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600" dirty="0">
                <a:solidFill>
                  <a:srgbClr val="FFFFFF"/>
                </a:solidFill>
                <a:latin typeface="Verdana"/>
                <a:cs typeface="Verdana"/>
              </a:rPr>
              <a:t>Social</a:t>
            </a:r>
            <a:r>
              <a:rPr sz="600" spc="-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600" spc="-10" dirty="0">
                <a:solidFill>
                  <a:srgbClr val="FFFFFF"/>
                </a:solidFill>
                <a:latin typeface="Verdana"/>
                <a:cs typeface="Verdana"/>
              </a:rPr>
              <a:t>distancing</a:t>
            </a:r>
            <a:r>
              <a:rPr sz="600" spc="-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sz="600" spc="-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600" spc="-25" dirty="0">
                <a:solidFill>
                  <a:srgbClr val="FFFFFF"/>
                </a:solidFill>
                <a:latin typeface="Verdana"/>
                <a:cs typeface="Verdana"/>
              </a:rPr>
              <a:t>healthcare</a:t>
            </a:r>
            <a:r>
              <a:rPr sz="600" spc="-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600" spc="-10" dirty="0">
                <a:solidFill>
                  <a:srgbClr val="FFFFFF"/>
                </a:solidFill>
                <a:latin typeface="Verdana"/>
                <a:cs typeface="Verdana"/>
              </a:rPr>
              <a:t>utilization</a:t>
            </a:r>
            <a:endParaRPr sz="600" dirty="0">
              <a:latin typeface="Verdana"/>
              <a:cs typeface="Verdana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pc="-35" dirty="0"/>
              <a:t>31.1.2025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spc="-45" dirty="0"/>
              <a:t>2</a:t>
            </a:fld>
            <a:r>
              <a:rPr spc="-90" dirty="0"/>
              <a:t> </a:t>
            </a:r>
            <a:r>
              <a:rPr spc="70" dirty="0"/>
              <a:t>/</a:t>
            </a:r>
            <a:r>
              <a:rPr spc="-85" dirty="0"/>
              <a:t> </a:t>
            </a:r>
            <a:r>
              <a:rPr spc="-25" dirty="0"/>
              <a:t>17</a:t>
            </a:r>
          </a:p>
        </p:txBody>
      </p:sp>
    </p:spTree>
  </p:cSld>
  <p:clrMapOvr>
    <a:masterClrMapping/>
  </p:clrMapOvr>
  <p:transition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27726" y="2887573"/>
            <a:ext cx="295910" cy="37719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4202672" y="3405504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79" h="30479">
                <a:moveTo>
                  <a:pt x="0" y="30366"/>
                </a:moveTo>
                <a:lnTo>
                  <a:pt x="43019" y="30366"/>
                </a:lnTo>
                <a:lnTo>
                  <a:pt x="43019" y="0"/>
                </a:lnTo>
                <a:lnTo>
                  <a:pt x="0" y="0"/>
                </a:lnTo>
                <a:lnTo>
                  <a:pt x="0" y="30366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23055" y="3401541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300857" y="3401541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0" y="0"/>
                </a:moveTo>
                <a:lnTo>
                  <a:pt x="0" y="38100"/>
                </a:lnTo>
                <a:lnTo>
                  <a:pt x="25400" y="19050"/>
                </a:lnTo>
                <a:lnTo>
                  <a:pt x="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4397705" y="3392661"/>
            <a:ext cx="203200" cy="55880"/>
            <a:chOff x="4397705" y="3392661"/>
            <a:chExt cx="203200" cy="55880"/>
          </a:xfrm>
        </p:grpSpPr>
        <p:sp>
          <p:nvSpPr>
            <p:cNvPr id="7" name="object 7"/>
            <p:cNvSpPr/>
            <p:nvPr/>
          </p:nvSpPr>
          <p:spPr>
            <a:xfrm>
              <a:off x="4460874" y="3395191"/>
              <a:ext cx="64135" cy="50800"/>
            </a:xfrm>
            <a:custGeom>
              <a:avLst/>
              <a:gdLst/>
              <a:ahLst/>
              <a:cxnLst/>
              <a:rect l="l" t="t" r="r" b="b"/>
              <a:pathLst>
                <a:path w="64135" h="50800">
                  <a:moveTo>
                    <a:pt x="0" y="50800"/>
                  </a:moveTo>
                  <a:lnTo>
                    <a:pt x="43019" y="50800"/>
                  </a:lnTo>
                  <a:lnTo>
                    <a:pt x="43019" y="20434"/>
                  </a:lnTo>
                  <a:lnTo>
                    <a:pt x="0" y="20434"/>
                  </a:lnTo>
                  <a:lnTo>
                    <a:pt x="0" y="50800"/>
                  </a:lnTo>
                  <a:close/>
                </a:path>
                <a:path w="64135" h="50800">
                  <a:moveTo>
                    <a:pt x="10491" y="20320"/>
                  </a:moveTo>
                  <a:lnTo>
                    <a:pt x="10491" y="10160"/>
                  </a:lnTo>
                  <a:lnTo>
                    <a:pt x="53672" y="10160"/>
                  </a:lnTo>
                  <a:lnTo>
                    <a:pt x="53672" y="40640"/>
                  </a:lnTo>
                  <a:lnTo>
                    <a:pt x="43512" y="40640"/>
                  </a:lnTo>
                </a:path>
                <a:path w="64135" h="50800">
                  <a:moveTo>
                    <a:pt x="20652" y="10160"/>
                  </a:moveTo>
                  <a:lnTo>
                    <a:pt x="20652" y="0"/>
                  </a:lnTo>
                  <a:lnTo>
                    <a:pt x="63832" y="0"/>
                  </a:lnTo>
                  <a:lnTo>
                    <a:pt x="63832" y="30480"/>
                  </a:lnTo>
                  <a:lnTo>
                    <a:pt x="53672" y="30480"/>
                  </a:lnTo>
                </a:path>
              </a:pathLst>
            </a:custGeom>
            <a:ln w="5060">
              <a:solidFill>
                <a:srgbClr val="ADAD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397705" y="3401542"/>
              <a:ext cx="203200" cy="38100"/>
            </a:xfrm>
            <a:custGeom>
              <a:avLst/>
              <a:gdLst/>
              <a:ahLst/>
              <a:cxnLst/>
              <a:rect l="l" t="t" r="r" b="b"/>
              <a:pathLst>
                <a:path w="203200" h="38100">
                  <a:moveTo>
                    <a:pt x="25400" y="0"/>
                  </a:moveTo>
                  <a:lnTo>
                    <a:pt x="0" y="19050"/>
                  </a:lnTo>
                  <a:lnTo>
                    <a:pt x="25400" y="38100"/>
                  </a:lnTo>
                  <a:lnTo>
                    <a:pt x="25400" y="0"/>
                  </a:lnTo>
                  <a:close/>
                </a:path>
                <a:path w="203200" h="38100">
                  <a:moveTo>
                    <a:pt x="177802" y="0"/>
                  </a:moveTo>
                  <a:lnTo>
                    <a:pt x="177802" y="38100"/>
                  </a:lnTo>
                  <a:lnTo>
                    <a:pt x="203202" y="19050"/>
                  </a:lnTo>
                  <a:lnTo>
                    <a:pt x="177802" y="0"/>
                  </a:lnTo>
                  <a:close/>
                </a:path>
              </a:pathLst>
            </a:custGeom>
            <a:solidFill>
              <a:srgbClr val="D6D6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4672368" y="3391396"/>
            <a:ext cx="203200" cy="58419"/>
            <a:chOff x="4672368" y="3391396"/>
            <a:chExt cx="203200" cy="58419"/>
          </a:xfrm>
        </p:grpSpPr>
        <p:sp>
          <p:nvSpPr>
            <p:cNvPr id="10" name="object 10"/>
            <p:cNvSpPr/>
            <p:nvPr/>
          </p:nvSpPr>
          <p:spPr>
            <a:xfrm>
              <a:off x="4761269" y="3407892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>
                  <a:moveTo>
                    <a:pt x="0" y="0"/>
                  </a:moveTo>
                  <a:lnTo>
                    <a:pt x="38100" y="0"/>
                  </a:lnTo>
                </a:path>
              </a:pathLst>
            </a:custGeom>
            <a:ln w="7591">
              <a:solidFill>
                <a:srgbClr val="ADAD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672368" y="3401542"/>
              <a:ext cx="203200" cy="38100"/>
            </a:xfrm>
            <a:custGeom>
              <a:avLst/>
              <a:gdLst/>
              <a:ahLst/>
              <a:cxnLst/>
              <a:rect l="l" t="t" r="r" b="b"/>
              <a:pathLst>
                <a:path w="203200" h="38100">
                  <a:moveTo>
                    <a:pt x="25400" y="0"/>
                  </a:moveTo>
                  <a:lnTo>
                    <a:pt x="0" y="19050"/>
                  </a:lnTo>
                  <a:lnTo>
                    <a:pt x="25400" y="38100"/>
                  </a:lnTo>
                  <a:lnTo>
                    <a:pt x="25400" y="0"/>
                  </a:lnTo>
                  <a:close/>
                </a:path>
                <a:path w="203200" h="38100">
                  <a:moveTo>
                    <a:pt x="177802" y="0"/>
                  </a:moveTo>
                  <a:lnTo>
                    <a:pt x="177802" y="38100"/>
                  </a:lnTo>
                  <a:lnTo>
                    <a:pt x="203202" y="19050"/>
                  </a:lnTo>
                  <a:lnTo>
                    <a:pt x="177802" y="0"/>
                  </a:lnTo>
                  <a:close/>
                </a:path>
              </a:pathLst>
            </a:custGeom>
            <a:solidFill>
              <a:srgbClr val="D6D6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776223" y="3395191"/>
              <a:ext cx="23495" cy="50800"/>
            </a:xfrm>
            <a:custGeom>
              <a:avLst/>
              <a:gdLst/>
              <a:ahLst/>
              <a:cxnLst/>
              <a:rect l="l" t="t" r="r" b="b"/>
              <a:pathLst>
                <a:path w="23495" h="50800">
                  <a:moveTo>
                    <a:pt x="0" y="0"/>
                  </a:moveTo>
                  <a:lnTo>
                    <a:pt x="10446" y="0"/>
                  </a:lnTo>
                </a:path>
                <a:path w="23495" h="50800">
                  <a:moveTo>
                    <a:pt x="0" y="25400"/>
                  </a:moveTo>
                  <a:lnTo>
                    <a:pt x="23146" y="25400"/>
                  </a:lnTo>
                </a:path>
                <a:path w="23495" h="50800">
                  <a:moveTo>
                    <a:pt x="0" y="38100"/>
                  </a:moveTo>
                  <a:lnTo>
                    <a:pt x="10446" y="38100"/>
                  </a:lnTo>
                </a:path>
                <a:path w="23495" h="50800">
                  <a:moveTo>
                    <a:pt x="0" y="50800"/>
                  </a:moveTo>
                  <a:lnTo>
                    <a:pt x="23146" y="50800"/>
                  </a:lnTo>
                </a:path>
              </a:pathLst>
            </a:custGeom>
            <a:ln w="7591">
              <a:solidFill>
                <a:srgbClr val="D6D6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4947031" y="3391396"/>
            <a:ext cx="203200" cy="58419"/>
            <a:chOff x="4947031" y="3391396"/>
            <a:chExt cx="203200" cy="58419"/>
          </a:xfrm>
        </p:grpSpPr>
        <p:sp>
          <p:nvSpPr>
            <p:cNvPr id="14" name="object 14"/>
            <p:cNvSpPr/>
            <p:nvPr/>
          </p:nvSpPr>
          <p:spPr>
            <a:xfrm>
              <a:off x="5023232" y="3395191"/>
              <a:ext cx="50800" cy="25400"/>
            </a:xfrm>
            <a:custGeom>
              <a:avLst/>
              <a:gdLst/>
              <a:ahLst/>
              <a:cxnLst/>
              <a:rect l="l" t="t" r="r" b="b"/>
              <a:pathLst>
                <a:path w="50800" h="25400">
                  <a:moveTo>
                    <a:pt x="0" y="0"/>
                  </a:moveTo>
                  <a:lnTo>
                    <a:pt x="38100" y="0"/>
                  </a:lnTo>
                </a:path>
                <a:path w="50800" h="25400">
                  <a:moveTo>
                    <a:pt x="12700" y="12700"/>
                  </a:moveTo>
                  <a:lnTo>
                    <a:pt x="50800" y="12700"/>
                  </a:lnTo>
                </a:path>
                <a:path w="50800" h="25400">
                  <a:moveTo>
                    <a:pt x="12700" y="25400"/>
                  </a:moveTo>
                  <a:lnTo>
                    <a:pt x="50800" y="25400"/>
                  </a:lnTo>
                </a:path>
              </a:pathLst>
            </a:custGeom>
            <a:ln w="7591">
              <a:solidFill>
                <a:srgbClr val="ADAD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947031" y="3401542"/>
              <a:ext cx="203200" cy="38100"/>
            </a:xfrm>
            <a:custGeom>
              <a:avLst/>
              <a:gdLst/>
              <a:ahLst/>
              <a:cxnLst/>
              <a:rect l="l" t="t" r="r" b="b"/>
              <a:pathLst>
                <a:path w="203200" h="38100">
                  <a:moveTo>
                    <a:pt x="25400" y="0"/>
                  </a:moveTo>
                  <a:lnTo>
                    <a:pt x="0" y="19050"/>
                  </a:lnTo>
                  <a:lnTo>
                    <a:pt x="25400" y="38100"/>
                  </a:lnTo>
                  <a:lnTo>
                    <a:pt x="25400" y="0"/>
                  </a:lnTo>
                  <a:close/>
                </a:path>
                <a:path w="203200" h="38100">
                  <a:moveTo>
                    <a:pt x="177802" y="0"/>
                  </a:moveTo>
                  <a:lnTo>
                    <a:pt x="177802" y="38100"/>
                  </a:lnTo>
                  <a:lnTo>
                    <a:pt x="203202" y="19050"/>
                  </a:lnTo>
                  <a:lnTo>
                    <a:pt x="177802" y="0"/>
                  </a:lnTo>
                  <a:close/>
                </a:path>
              </a:pathLst>
            </a:custGeom>
            <a:solidFill>
              <a:srgbClr val="D6D6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023232" y="3433292"/>
              <a:ext cx="50800" cy="12700"/>
            </a:xfrm>
            <a:custGeom>
              <a:avLst/>
              <a:gdLst/>
              <a:ahLst/>
              <a:cxnLst/>
              <a:rect l="l" t="t" r="r" b="b"/>
              <a:pathLst>
                <a:path w="50800" h="12700">
                  <a:moveTo>
                    <a:pt x="0" y="0"/>
                  </a:moveTo>
                  <a:lnTo>
                    <a:pt x="38100" y="0"/>
                  </a:lnTo>
                </a:path>
                <a:path w="50800" h="12700">
                  <a:moveTo>
                    <a:pt x="12700" y="12700"/>
                  </a:moveTo>
                  <a:lnTo>
                    <a:pt x="50800" y="12700"/>
                  </a:lnTo>
                </a:path>
              </a:pathLst>
            </a:custGeom>
            <a:ln w="7591">
              <a:solidFill>
                <a:srgbClr val="D6D6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/>
          <p:nvPr/>
        </p:nvSpPr>
        <p:spPr>
          <a:xfrm>
            <a:off x="5234381" y="3395191"/>
            <a:ext cx="63500" cy="50800"/>
          </a:xfrm>
          <a:custGeom>
            <a:avLst/>
            <a:gdLst/>
            <a:ahLst/>
            <a:cxnLst/>
            <a:rect l="l" t="t" r="r" b="b"/>
            <a:pathLst>
              <a:path w="63500" h="50800">
                <a:moveTo>
                  <a:pt x="12700" y="0"/>
                </a:moveTo>
                <a:lnTo>
                  <a:pt x="50800" y="0"/>
                </a:lnTo>
              </a:path>
              <a:path w="63500" h="50800">
                <a:moveTo>
                  <a:pt x="25400" y="12700"/>
                </a:moveTo>
                <a:lnTo>
                  <a:pt x="63500" y="12700"/>
                </a:lnTo>
              </a:path>
              <a:path w="63500" h="50800">
                <a:moveTo>
                  <a:pt x="25400" y="25400"/>
                </a:moveTo>
                <a:lnTo>
                  <a:pt x="63500" y="25400"/>
                </a:lnTo>
              </a:path>
              <a:path w="63500" h="50800">
                <a:moveTo>
                  <a:pt x="0" y="38100"/>
                </a:moveTo>
                <a:lnTo>
                  <a:pt x="50800" y="38100"/>
                </a:lnTo>
              </a:path>
              <a:path w="63500" h="50800">
                <a:moveTo>
                  <a:pt x="25400" y="50800"/>
                </a:moveTo>
                <a:lnTo>
                  <a:pt x="63500" y="5080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8" name="object 18"/>
          <p:cNvGrpSpPr/>
          <p:nvPr/>
        </p:nvGrpSpPr>
        <p:grpSpPr>
          <a:xfrm>
            <a:off x="5320751" y="3388841"/>
            <a:ext cx="78740" cy="63500"/>
            <a:chOff x="5320751" y="3388841"/>
            <a:chExt cx="78740" cy="63500"/>
          </a:xfrm>
        </p:grpSpPr>
        <p:sp>
          <p:nvSpPr>
            <p:cNvPr id="19" name="object 19"/>
            <p:cNvSpPr/>
            <p:nvPr/>
          </p:nvSpPr>
          <p:spPr>
            <a:xfrm>
              <a:off x="5348683" y="3407891"/>
              <a:ext cx="50800" cy="25400"/>
            </a:xfrm>
            <a:custGeom>
              <a:avLst/>
              <a:gdLst/>
              <a:ahLst/>
              <a:cxnLst/>
              <a:rect l="l" t="t" r="r" b="b"/>
              <a:pathLst>
                <a:path w="50800" h="25400">
                  <a:moveTo>
                    <a:pt x="0" y="0"/>
                  </a:moveTo>
                  <a:lnTo>
                    <a:pt x="38100" y="0"/>
                  </a:lnTo>
                </a:path>
                <a:path w="50800" h="25400">
                  <a:moveTo>
                    <a:pt x="12699" y="12700"/>
                  </a:moveTo>
                  <a:lnTo>
                    <a:pt x="50800" y="12700"/>
                  </a:lnTo>
                </a:path>
                <a:path w="50800" h="25400">
                  <a:moveTo>
                    <a:pt x="12699" y="25400"/>
                  </a:moveTo>
                  <a:lnTo>
                    <a:pt x="50800" y="25400"/>
                  </a:lnTo>
                </a:path>
              </a:pathLst>
            </a:custGeom>
            <a:ln w="7591">
              <a:solidFill>
                <a:srgbClr val="ADAD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323282" y="3388841"/>
              <a:ext cx="0" cy="63500"/>
            </a:xfrm>
            <a:custGeom>
              <a:avLst/>
              <a:gdLst/>
              <a:ahLst/>
              <a:cxnLst/>
              <a:rect l="l" t="t" r="r" b="b"/>
              <a:pathLst>
                <a:path h="63500">
                  <a:moveTo>
                    <a:pt x="0" y="63500"/>
                  </a:moveTo>
                  <a:lnTo>
                    <a:pt x="0" y="0"/>
                  </a:lnTo>
                </a:path>
              </a:pathLst>
            </a:custGeom>
            <a:ln w="5060">
              <a:solidFill>
                <a:srgbClr val="D6D6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937750" y="583955"/>
            <a:ext cx="4779645" cy="2879725"/>
            <a:chOff x="937750" y="583955"/>
            <a:chExt cx="4779645" cy="2879725"/>
          </a:xfrm>
        </p:grpSpPr>
        <p:sp>
          <p:nvSpPr>
            <p:cNvPr id="22" name="object 22"/>
            <p:cNvSpPr/>
            <p:nvPr/>
          </p:nvSpPr>
          <p:spPr>
            <a:xfrm>
              <a:off x="5603025" y="3425672"/>
              <a:ext cx="20320" cy="20320"/>
            </a:xfrm>
            <a:custGeom>
              <a:avLst/>
              <a:gdLst/>
              <a:ahLst/>
              <a:cxnLst/>
              <a:rect l="l" t="t" r="r" b="b"/>
              <a:pathLst>
                <a:path w="20320" h="20320">
                  <a:moveTo>
                    <a:pt x="0" y="0"/>
                  </a:moveTo>
                  <a:lnTo>
                    <a:pt x="20320" y="20320"/>
                  </a:lnTo>
                </a:path>
              </a:pathLst>
            </a:custGeom>
            <a:ln w="7591">
              <a:solidFill>
                <a:srgbClr val="ADAD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575961" y="3399177"/>
              <a:ext cx="30480" cy="30480"/>
            </a:xfrm>
            <a:custGeom>
              <a:avLst/>
              <a:gdLst/>
              <a:ahLst/>
              <a:cxnLst/>
              <a:rect l="l" t="t" r="r" b="b"/>
              <a:pathLst>
                <a:path w="30479" h="30479">
                  <a:moveTo>
                    <a:pt x="30366" y="15183"/>
                  </a:moveTo>
                  <a:lnTo>
                    <a:pt x="30366" y="6797"/>
                  </a:lnTo>
                  <a:lnTo>
                    <a:pt x="23568" y="0"/>
                  </a:lnTo>
                  <a:lnTo>
                    <a:pt x="15183" y="0"/>
                  </a:lnTo>
                  <a:lnTo>
                    <a:pt x="6797" y="0"/>
                  </a:lnTo>
                  <a:lnTo>
                    <a:pt x="0" y="6797"/>
                  </a:lnTo>
                  <a:lnTo>
                    <a:pt x="0" y="15183"/>
                  </a:lnTo>
                  <a:lnTo>
                    <a:pt x="0" y="23568"/>
                  </a:lnTo>
                  <a:lnTo>
                    <a:pt x="6797" y="30366"/>
                  </a:lnTo>
                  <a:lnTo>
                    <a:pt x="15183" y="30366"/>
                  </a:lnTo>
                  <a:lnTo>
                    <a:pt x="23568" y="30366"/>
                  </a:lnTo>
                  <a:lnTo>
                    <a:pt x="30366" y="23568"/>
                  </a:lnTo>
                  <a:lnTo>
                    <a:pt x="30366" y="15183"/>
                  </a:lnTo>
                  <a:close/>
                </a:path>
              </a:pathLst>
            </a:custGeom>
            <a:ln w="5060">
              <a:solidFill>
                <a:srgbClr val="ADAD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481103" y="3395191"/>
              <a:ext cx="233679" cy="50800"/>
            </a:xfrm>
            <a:custGeom>
              <a:avLst/>
              <a:gdLst/>
              <a:ahLst/>
              <a:cxnLst/>
              <a:rect l="l" t="t" r="r" b="b"/>
              <a:pathLst>
                <a:path w="233679" h="50800">
                  <a:moveTo>
                    <a:pt x="40640" y="50800"/>
                  </a:moveTo>
                  <a:lnTo>
                    <a:pt x="50400" y="48796"/>
                  </a:lnTo>
                  <a:lnTo>
                    <a:pt x="58488" y="43339"/>
                  </a:lnTo>
                  <a:lnTo>
                    <a:pt x="64002" y="35262"/>
                  </a:lnTo>
                  <a:lnTo>
                    <a:pt x="66040" y="25400"/>
                  </a:lnTo>
                  <a:lnTo>
                    <a:pt x="64036" y="15537"/>
                  </a:lnTo>
                  <a:lnTo>
                    <a:pt x="58579" y="7461"/>
                  </a:lnTo>
                  <a:lnTo>
                    <a:pt x="50502" y="2004"/>
                  </a:lnTo>
                  <a:lnTo>
                    <a:pt x="40640" y="0"/>
                  </a:lnTo>
                  <a:lnTo>
                    <a:pt x="30778" y="2004"/>
                  </a:lnTo>
                  <a:lnTo>
                    <a:pt x="22701" y="7461"/>
                  </a:lnTo>
                  <a:lnTo>
                    <a:pt x="17244" y="15537"/>
                  </a:lnTo>
                  <a:lnTo>
                    <a:pt x="15240" y="25400"/>
                  </a:lnTo>
                </a:path>
                <a:path w="233679" h="50800">
                  <a:moveTo>
                    <a:pt x="30480" y="17780"/>
                  </a:moveTo>
                  <a:lnTo>
                    <a:pt x="15240" y="30480"/>
                  </a:lnTo>
                  <a:lnTo>
                    <a:pt x="0" y="17780"/>
                  </a:lnTo>
                </a:path>
                <a:path w="233679" h="50800">
                  <a:moveTo>
                    <a:pt x="193042" y="50800"/>
                  </a:moveTo>
                  <a:lnTo>
                    <a:pt x="183179" y="48796"/>
                  </a:lnTo>
                  <a:lnTo>
                    <a:pt x="175103" y="43339"/>
                  </a:lnTo>
                  <a:lnTo>
                    <a:pt x="169646" y="35262"/>
                  </a:lnTo>
                  <a:lnTo>
                    <a:pt x="167642" y="25400"/>
                  </a:lnTo>
                  <a:lnTo>
                    <a:pt x="169646" y="15537"/>
                  </a:lnTo>
                  <a:lnTo>
                    <a:pt x="175103" y="7461"/>
                  </a:lnTo>
                  <a:lnTo>
                    <a:pt x="183179" y="2004"/>
                  </a:lnTo>
                  <a:lnTo>
                    <a:pt x="193042" y="0"/>
                  </a:lnTo>
                  <a:lnTo>
                    <a:pt x="202904" y="2004"/>
                  </a:lnTo>
                  <a:lnTo>
                    <a:pt x="210981" y="7461"/>
                  </a:lnTo>
                  <a:lnTo>
                    <a:pt x="216438" y="15537"/>
                  </a:lnTo>
                  <a:lnTo>
                    <a:pt x="218442" y="25400"/>
                  </a:lnTo>
                </a:path>
                <a:path w="233679" h="50800">
                  <a:moveTo>
                    <a:pt x="233682" y="17780"/>
                  </a:moveTo>
                  <a:lnTo>
                    <a:pt x="218442" y="30480"/>
                  </a:lnTo>
                  <a:lnTo>
                    <a:pt x="203202" y="17780"/>
                  </a:lnTo>
                </a:path>
              </a:pathLst>
            </a:custGeom>
            <a:ln w="5060">
              <a:solidFill>
                <a:srgbClr val="ADAD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938047" y="584251"/>
              <a:ext cx="3838575" cy="2879090"/>
            </a:xfrm>
            <a:custGeom>
              <a:avLst/>
              <a:gdLst/>
              <a:ahLst/>
              <a:cxnLst/>
              <a:rect l="l" t="t" r="r" b="b"/>
              <a:pathLst>
                <a:path w="3838575" h="2879090">
                  <a:moveTo>
                    <a:pt x="3838175" y="0"/>
                  </a:moveTo>
                  <a:lnTo>
                    <a:pt x="0" y="0"/>
                  </a:lnTo>
                  <a:lnTo>
                    <a:pt x="0" y="2878631"/>
                  </a:lnTo>
                  <a:lnTo>
                    <a:pt x="3838175" y="2878631"/>
                  </a:lnTo>
                  <a:lnTo>
                    <a:pt x="38381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940925" y="587130"/>
              <a:ext cx="3832860" cy="2873375"/>
            </a:xfrm>
            <a:custGeom>
              <a:avLst/>
              <a:gdLst/>
              <a:ahLst/>
              <a:cxnLst/>
              <a:rect l="l" t="t" r="r" b="b"/>
              <a:pathLst>
                <a:path w="3832860" h="2873375">
                  <a:moveTo>
                    <a:pt x="0" y="2872874"/>
                  </a:moveTo>
                  <a:lnTo>
                    <a:pt x="3832418" y="2872874"/>
                  </a:lnTo>
                  <a:lnTo>
                    <a:pt x="3832418" y="0"/>
                  </a:lnTo>
                  <a:lnTo>
                    <a:pt x="0" y="0"/>
                  </a:lnTo>
                  <a:lnTo>
                    <a:pt x="0" y="2872874"/>
                  </a:lnTo>
                  <a:close/>
                </a:path>
              </a:pathLst>
            </a:custGeom>
            <a:ln w="575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01377" y="647581"/>
              <a:ext cx="3711515" cy="2751971"/>
            </a:xfrm>
            <a:prstGeom prst="rect">
              <a:avLst/>
            </a:prstGeom>
          </p:spPr>
        </p:pic>
      </p:grpSp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xfrm>
            <a:off x="95300" y="74546"/>
            <a:ext cx="5520690" cy="446854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 marR="5080">
              <a:lnSpc>
                <a:spcPct val="106700"/>
              </a:lnSpc>
              <a:spcBef>
                <a:spcPts val="20"/>
              </a:spcBef>
            </a:pPr>
            <a:r>
              <a:rPr spc="-50" dirty="0"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Preliminary</a:t>
            </a:r>
            <a:r>
              <a:rPr spc="-25" dirty="0"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pc="-95" dirty="0"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checks:</a:t>
            </a:r>
            <a:r>
              <a:rPr spc="10" dirty="0"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pc="-90" dirty="0"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Specialized</a:t>
            </a:r>
            <a:r>
              <a:rPr spc="5" dirty="0"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pc="-95" dirty="0"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care</a:t>
            </a:r>
            <a:r>
              <a:rPr spc="10" dirty="0"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pc="-135" dirty="0"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use</a:t>
            </a:r>
            <a:r>
              <a:rPr spc="40" dirty="0"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pc="-35" dirty="0"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during</a:t>
            </a:r>
            <a:r>
              <a:rPr spc="5" dirty="0"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</a:t>
            </a:r>
            <a:r>
              <a:rPr spc="10" dirty="0"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pc="-60" dirty="0"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three-</a:t>
            </a:r>
            <a:r>
              <a:rPr spc="-50" dirty="0"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months</a:t>
            </a:r>
            <a:r>
              <a:rPr spc="10" dirty="0"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pc="-80" dirty="0"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pre-</a:t>
            </a:r>
            <a:r>
              <a:rPr spc="-10" dirty="0"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period</a:t>
            </a:r>
            <a:r>
              <a:rPr spc="-10" dirty="0"/>
              <a:t> </a:t>
            </a:r>
            <a:r>
              <a:rPr spc="-25" dirty="0"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(Dec</a:t>
            </a:r>
            <a:r>
              <a:rPr spc="-35" dirty="0"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pc="-105" dirty="0"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2019–Feb</a:t>
            </a:r>
            <a:r>
              <a:rPr spc="5" dirty="0"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pc="-20" dirty="0"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2020)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1211276" y="1588668"/>
            <a:ext cx="130175" cy="1155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600" spc="-25" dirty="0">
                <a:latin typeface="Arial MT"/>
                <a:cs typeface="Arial MT"/>
              </a:rPr>
              <a:t>.12</a:t>
            </a:r>
            <a:endParaRPr sz="600">
              <a:latin typeface="Arial MT"/>
              <a:cs typeface="Arial MT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211276" y="1394120"/>
            <a:ext cx="130175" cy="1155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600" spc="-25" dirty="0">
                <a:latin typeface="Arial MT"/>
                <a:cs typeface="Arial MT"/>
              </a:rPr>
              <a:t>.14</a:t>
            </a:r>
            <a:endParaRPr sz="600">
              <a:latin typeface="Arial MT"/>
              <a:cs typeface="Arial MT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211276" y="1199693"/>
            <a:ext cx="130175" cy="1155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600" spc="-25" dirty="0">
                <a:latin typeface="Arial MT"/>
                <a:cs typeface="Arial MT"/>
              </a:rPr>
              <a:t>.16</a:t>
            </a:r>
            <a:endParaRPr sz="600">
              <a:latin typeface="Arial MT"/>
              <a:cs typeface="Arial MT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211276" y="1005145"/>
            <a:ext cx="130175" cy="1155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600" spc="-25" dirty="0">
                <a:latin typeface="Arial MT"/>
                <a:cs typeface="Arial MT"/>
              </a:rPr>
              <a:t>.18</a:t>
            </a:r>
            <a:endParaRPr sz="600">
              <a:latin typeface="Arial MT"/>
              <a:cs typeface="Arial MT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252956" y="810718"/>
            <a:ext cx="88265" cy="1155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600" spc="-25" dirty="0">
                <a:latin typeface="Arial MT"/>
                <a:cs typeface="Arial MT"/>
              </a:rPr>
              <a:t>.2</a:t>
            </a:r>
            <a:endParaRPr sz="600">
              <a:latin typeface="Arial MT"/>
              <a:cs typeface="Arial MT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063786" y="1132779"/>
            <a:ext cx="109220" cy="267335"/>
          </a:xfrm>
          <a:prstGeom prst="rect">
            <a:avLst/>
          </a:prstGeom>
        </p:spPr>
        <p:txBody>
          <a:bodyPr vert="vert270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600" spc="-10" dirty="0">
                <a:latin typeface="Arial MT"/>
                <a:cs typeface="Arial MT"/>
              </a:rPr>
              <a:t>P(Visit)</a:t>
            </a:r>
            <a:endParaRPr sz="600">
              <a:latin typeface="Arial MT"/>
              <a:cs typeface="Arial MT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366197" y="1702854"/>
            <a:ext cx="1422400" cy="235585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4"/>
              </a:spcBef>
              <a:tabLst>
                <a:tab pos="231140" algn="l"/>
                <a:tab pos="450215" algn="l"/>
                <a:tab pos="669290" algn="l"/>
                <a:tab pos="887730" algn="l"/>
                <a:tab pos="1106805" algn="l"/>
                <a:tab pos="1325880" algn="l"/>
              </a:tabLst>
            </a:pPr>
            <a:r>
              <a:rPr sz="600" spc="-25" dirty="0">
                <a:latin typeface="Arial MT"/>
                <a:cs typeface="Arial MT"/>
              </a:rPr>
              <a:t>64</a:t>
            </a:r>
            <a:r>
              <a:rPr sz="600" dirty="0">
                <a:latin typeface="Arial MT"/>
                <a:cs typeface="Arial MT"/>
              </a:rPr>
              <a:t>	</a:t>
            </a:r>
            <a:r>
              <a:rPr sz="600" spc="-25" dirty="0">
                <a:latin typeface="Arial MT"/>
                <a:cs typeface="Arial MT"/>
              </a:rPr>
              <a:t>66</a:t>
            </a:r>
            <a:r>
              <a:rPr sz="600" dirty="0">
                <a:latin typeface="Arial MT"/>
                <a:cs typeface="Arial MT"/>
              </a:rPr>
              <a:t>	</a:t>
            </a:r>
            <a:r>
              <a:rPr sz="600" spc="-25" dirty="0">
                <a:latin typeface="Arial MT"/>
                <a:cs typeface="Arial MT"/>
              </a:rPr>
              <a:t>68</a:t>
            </a:r>
            <a:r>
              <a:rPr sz="600" dirty="0">
                <a:latin typeface="Arial MT"/>
                <a:cs typeface="Arial MT"/>
              </a:rPr>
              <a:t>	</a:t>
            </a:r>
            <a:r>
              <a:rPr sz="600" spc="-25" dirty="0">
                <a:latin typeface="Arial MT"/>
                <a:cs typeface="Arial MT"/>
              </a:rPr>
              <a:t>70</a:t>
            </a:r>
            <a:r>
              <a:rPr sz="600" dirty="0">
                <a:latin typeface="Arial MT"/>
                <a:cs typeface="Arial MT"/>
              </a:rPr>
              <a:t>	</a:t>
            </a:r>
            <a:r>
              <a:rPr sz="600" spc="-25" dirty="0">
                <a:latin typeface="Arial MT"/>
                <a:cs typeface="Arial MT"/>
              </a:rPr>
              <a:t>72</a:t>
            </a:r>
            <a:r>
              <a:rPr sz="600" dirty="0">
                <a:latin typeface="Arial MT"/>
                <a:cs typeface="Arial MT"/>
              </a:rPr>
              <a:t>	</a:t>
            </a:r>
            <a:r>
              <a:rPr sz="600" spc="-25" dirty="0">
                <a:latin typeface="Arial MT"/>
                <a:cs typeface="Arial MT"/>
              </a:rPr>
              <a:t>74</a:t>
            </a:r>
            <a:r>
              <a:rPr sz="600" dirty="0">
                <a:latin typeface="Arial MT"/>
                <a:cs typeface="Arial MT"/>
              </a:rPr>
              <a:t>	</a:t>
            </a:r>
            <a:r>
              <a:rPr sz="600" spc="-25" dirty="0">
                <a:latin typeface="Arial MT"/>
                <a:cs typeface="Arial MT"/>
              </a:rPr>
              <a:t>76</a:t>
            </a:r>
            <a:endParaRPr sz="600">
              <a:latin typeface="Arial MT"/>
              <a:cs typeface="Arial MT"/>
            </a:endParaRPr>
          </a:p>
          <a:p>
            <a:pPr marL="186055">
              <a:lnSpc>
                <a:spcPct val="100000"/>
              </a:lnSpc>
              <a:spcBef>
                <a:spcPts val="110"/>
              </a:spcBef>
            </a:pPr>
            <a:r>
              <a:rPr sz="600" spc="-10" dirty="0">
                <a:latin typeface="Arial MT"/>
                <a:cs typeface="Arial MT"/>
              </a:rPr>
              <a:t>Age</a:t>
            </a:r>
            <a:r>
              <a:rPr sz="600" spc="-25" dirty="0">
                <a:latin typeface="Arial MT"/>
                <a:cs typeface="Arial MT"/>
              </a:rPr>
              <a:t> </a:t>
            </a:r>
            <a:r>
              <a:rPr sz="600" dirty="0">
                <a:latin typeface="Arial MT"/>
                <a:cs typeface="Arial MT"/>
              </a:rPr>
              <a:t>at</a:t>
            </a:r>
            <a:r>
              <a:rPr sz="600" spc="-25" dirty="0">
                <a:latin typeface="Arial MT"/>
                <a:cs typeface="Arial MT"/>
              </a:rPr>
              <a:t> </a:t>
            </a:r>
            <a:r>
              <a:rPr sz="600" dirty="0">
                <a:latin typeface="Arial MT"/>
                <a:cs typeface="Arial MT"/>
              </a:rPr>
              <a:t>the</a:t>
            </a:r>
            <a:r>
              <a:rPr sz="600" spc="-20" dirty="0">
                <a:latin typeface="Arial MT"/>
                <a:cs typeface="Arial MT"/>
              </a:rPr>
              <a:t> </a:t>
            </a:r>
            <a:r>
              <a:rPr sz="600" spc="-10" dirty="0">
                <a:latin typeface="Arial MT"/>
                <a:cs typeface="Arial MT"/>
              </a:rPr>
              <a:t>start</a:t>
            </a:r>
            <a:r>
              <a:rPr sz="600" spc="-25" dirty="0">
                <a:latin typeface="Arial MT"/>
                <a:cs typeface="Arial MT"/>
              </a:rPr>
              <a:t> </a:t>
            </a:r>
            <a:r>
              <a:rPr sz="600" dirty="0">
                <a:latin typeface="Arial MT"/>
                <a:cs typeface="Arial MT"/>
              </a:rPr>
              <a:t>of</a:t>
            </a:r>
            <a:r>
              <a:rPr sz="600" spc="-20" dirty="0">
                <a:latin typeface="Arial MT"/>
                <a:cs typeface="Arial MT"/>
              </a:rPr>
              <a:t> </a:t>
            </a:r>
            <a:r>
              <a:rPr sz="600" dirty="0">
                <a:latin typeface="Arial MT"/>
                <a:cs typeface="Arial MT"/>
              </a:rPr>
              <a:t>the</a:t>
            </a:r>
            <a:r>
              <a:rPr sz="600" spc="-25" dirty="0">
                <a:latin typeface="Arial MT"/>
                <a:cs typeface="Arial MT"/>
              </a:rPr>
              <a:t> </a:t>
            </a:r>
            <a:r>
              <a:rPr sz="600" spc="-10" dirty="0">
                <a:latin typeface="Arial MT"/>
                <a:cs typeface="Arial MT"/>
              </a:rPr>
              <a:t>lockdown</a:t>
            </a:r>
            <a:endParaRPr sz="600">
              <a:latin typeface="Arial MT"/>
              <a:cs typeface="Arial MT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533539" y="700730"/>
            <a:ext cx="1087755" cy="1162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spc="-20" dirty="0">
                <a:latin typeface="Arial MT"/>
                <a:cs typeface="Arial MT"/>
              </a:rPr>
              <a:t>Non-</a:t>
            </a:r>
            <a:r>
              <a:rPr sz="600" spc="-10" dirty="0">
                <a:latin typeface="Arial MT"/>
                <a:cs typeface="Arial MT"/>
              </a:rPr>
              <a:t>acute</a:t>
            </a:r>
            <a:r>
              <a:rPr sz="600" spc="5" dirty="0">
                <a:latin typeface="Arial MT"/>
                <a:cs typeface="Arial MT"/>
              </a:rPr>
              <a:t> </a:t>
            </a:r>
            <a:r>
              <a:rPr sz="600" spc="-10" dirty="0">
                <a:latin typeface="Arial MT"/>
                <a:cs typeface="Arial MT"/>
              </a:rPr>
              <a:t>specialized</a:t>
            </a:r>
            <a:r>
              <a:rPr sz="600" spc="5" dirty="0">
                <a:latin typeface="Arial MT"/>
                <a:cs typeface="Arial MT"/>
              </a:rPr>
              <a:t> </a:t>
            </a:r>
            <a:r>
              <a:rPr sz="600" spc="-10" dirty="0">
                <a:latin typeface="Arial MT"/>
                <a:cs typeface="Arial MT"/>
              </a:rPr>
              <a:t>care</a:t>
            </a:r>
            <a:r>
              <a:rPr sz="600" spc="10" dirty="0">
                <a:latin typeface="Arial MT"/>
                <a:cs typeface="Arial MT"/>
              </a:rPr>
              <a:t> </a:t>
            </a:r>
            <a:r>
              <a:rPr sz="600" spc="-10" dirty="0">
                <a:latin typeface="Arial MT"/>
                <a:cs typeface="Arial MT"/>
              </a:rPr>
              <a:t>visit</a:t>
            </a:r>
            <a:endParaRPr sz="600">
              <a:latin typeface="Arial MT"/>
              <a:cs typeface="Arial MT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067034" y="1599223"/>
            <a:ext cx="130175" cy="1155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600" spc="-25" dirty="0">
                <a:latin typeface="Arial MT"/>
                <a:cs typeface="Arial MT"/>
              </a:rPr>
              <a:t>.03</a:t>
            </a:r>
            <a:endParaRPr sz="600">
              <a:latin typeface="Arial MT"/>
              <a:cs typeface="Arial MT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067034" y="1402156"/>
            <a:ext cx="130175" cy="1155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600" spc="-25" dirty="0">
                <a:latin typeface="Arial MT"/>
                <a:cs typeface="Arial MT"/>
              </a:rPr>
              <a:t>.04</a:t>
            </a:r>
            <a:endParaRPr sz="600">
              <a:latin typeface="Arial MT"/>
              <a:cs typeface="Arial MT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067034" y="1204970"/>
            <a:ext cx="130175" cy="1155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600" spc="-25" dirty="0">
                <a:latin typeface="Arial MT"/>
                <a:cs typeface="Arial MT"/>
              </a:rPr>
              <a:t>.05</a:t>
            </a:r>
            <a:endParaRPr sz="600">
              <a:latin typeface="Arial MT"/>
              <a:cs typeface="Arial MT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067034" y="1007904"/>
            <a:ext cx="130175" cy="1155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600" spc="-25" dirty="0">
                <a:latin typeface="Arial MT"/>
                <a:cs typeface="Arial MT"/>
              </a:rPr>
              <a:t>.06</a:t>
            </a:r>
            <a:endParaRPr sz="600">
              <a:latin typeface="Arial MT"/>
              <a:cs typeface="Arial MT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067034" y="810718"/>
            <a:ext cx="130175" cy="1155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600" spc="-25" dirty="0">
                <a:latin typeface="Arial MT"/>
                <a:cs typeface="Arial MT"/>
              </a:rPr>
              <a:t>.07</a:t>
            </a:r>
            <a:endParaRPr sz="600">
              <a:latin typeface="Arial MT"/>
              <a:cs typeface="Arial MT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919544" y="1132779"/>
            <a:ext cx="109220" cy="267335"/>
          </a:xfrm>
          <a:prstGeom prst="rect">
            <a:avLst/>
          </a:prstGeom>
        </p:spPr>
        <p:txBody>
          <a:bodyPr vert="vert270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600" spc="-10" dirty="0">
                <a:latin typeface="Arial MT"/>
                <a:cs typeface="Arial MT"/>
              </a:rPr>
              <a:t>P(Visit)</a:t>
            </a:r>
            <a:endParaRPr sz="600">
              <a:latin typeface="Arial MT"/>
              <a:cs typeface="Arial MT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221955" y="1702854"/>
            <a:ext cx="1422400" cy="235585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4"/>
              </a:spcBef>
              <a:tabLst>
                <a:tab pos="231140" algn="l"/>
                <a:tab pos="450215" algn="l"/>
                <a:tab pos="669290" algn="l"/>
                <a:tab pos="887730" algn="l"/>
                <a:tab pos="1106805" algn="l"/>
                <a:tab pos="1325880" algn="l"/>
              </a:tabLst>
            </a:pPr>
            <a:r>
              <a:rPr sz="600" spc="-25" dirty="0">
                <a:latin typeface="Arial MT"/>
                <a:cs typeface="Arial MT"/>
              </a:rPr>
              <a:t>64</a:t>
            </a:r>
            <a:r>
              <a:rPr sz="600" dirty="0">
                <a:latin typeface="Arial MT"/>
                <a:cs typeface="Arial MT"/>
              </a:rPr>
              <a:t>	</a:t>
            </a:r>
            <a:r>
              <a:rPr sz="600" spc="-25" dirty="0">
                <a:latin typeface="Arial MT"/>
                <a:cs typeface="Arial MT"/>
              </a:rPr>
              <a:t>66</a:t>
            </a:r>
            <a:r>
              <a:rPr sz="600" dirty="0">
                <a:latin typeface="Arial MT"/>
                <a:cs typeface="Arial MT"/>
              </a:rPr>
              <a:t>	</a:t>
            </a:r>
            <a:r>
              <a:rPr sz="600" spc="-25" dirty="0">
                <a:latin typeface="Arial MT"/>
                <a:cs typeface="Arial MT"/>
              </a:rPr>
              <a:t>68</a:t>
            </a:r>
            <a:r>
              <a:rPr sz="600" dirty="0">
                <a:latin typeface="Arial MT"/>
                <a:cs typeface="Arial MT"/>
              </a:rPr>
              <a:t>	</a:t>
            </a:r>
            <a:r>
              <a:rPr sz="600" spc="-25" dirty="0">
                <a:latin typeface="Arial MT"/>
                <a:cs typeface="Arial MT"/>
              </a:rPr>
              <a:t>70</a:t>
            </a:r>
            <a:r>
              <a:rPr sz="600" dirty="0">
                <a:latin typeface="Arial MT"/>
                <a:cs typeface="Arial MT"/>
              </a:rPr>
              <a:t>	</a:t>
            </a:r>
            <a:r>
              <a:rPr sz="600" spc="-25" dirty="0">
                <a:latin typeface="Arial MT"/>
                <a:cs typeface="Arial MT"/>
              </a:rPr>
              <a:t>72</a:t>
            </a:r>
            <a:r>
              <a:rPr sz="600" dirty="0">
                <a:latin typeface="Arial MT"/>
                <a:cs typeface="Arial MT"/>
              </a:rPr>
              <a:t>	</a:t>
            </a:r>
            <a:r>
              <a:rPr sz="600" spc="-25" dirty="0">
                <a:latin typeface="Arial MT"/>
                <a:cs typeface="Arial MT"/>
              </a:rPr>
              <a:t>74</a:t>
            </a:r>
            <a:r>
              <a:rPr sz="600" dirty="0">
                <a:latin typeface="Arial MT"/>
                <a:cs typeface="Arial MT"/>
              </a:rPr>
              <a:t>	</a:t>
            </a:r>
            <a:r>
              <a:rPr sz="600" spc="-25" dirty="0">
                <a:latin typeface="Arial MT"/>
                <a:cs typeface="Arial MT"/>
              </a:rPr>
              <a:t>76</a:t>
            </a:r>
            <a:endParaRPr sz="600">
              <a:latin typeface="Arial MT"/>
              <a:cs typeface="Arial MT"/>
            </a:endParaRPr>
          </a:p>
          <a:p>
            <a:pPr marL="186055">
              <a:lnSpc>
                <a:spcPct val="100000"/>
              </a:lnSpc>
              <a:spcBef>
                <a:spcPts val="110"/>
              </a:spcBef>
            </a:pPr>
            <a:r>
              <a:rPr sz="600" spc="-10" dirty="0">
                <a:latin typeface="Arial MT"/>
                <a:cs typeface="Arial MT"/>
              </a:rPr>
              <a:t>Age</a:t>
            </a:r>
            <a:r>
              <a:rPr sz="600" spc="-25" dirty="0">
                <a:latin typeface="Arial MT"/>
                <a:cs typeface="Arial MT"/>
              </a:rPr>
              <a:t> </a:t>
            </a:r>
            <a:r>
              <a:rPr sz="600" dirty="0">
                <a:latin typeface="Arial MT"/>
                <a:cs typeface="Arial MT"/>
              </a:rPr>
              <a:t>at</a:t>
            </a:r>
            <a:r>
              <a:rPr sz="600" spc="-25" dirty="0">
                <a:latin typeface="Arial MT"/>
                <a:cs typeface="Arial MT"/>
              </a:rPr>
              <a:t> </a:t>
            </a:r>
            <a:r>
              <a:rPr sz="600" dirty="0">
                <a:latin typeface="Arial MT"/>
                <a:cs typeface="Arial MT"/>
              </a:rPr>
              <a:t>the</a:t>
            </a:r>
            <a:r>
              <a:rPr sz="600" spc="-20" dirty="0">
                <a:latin typeface="Arial MT"/>
                <a:cs typeface="Arial MT"/>
              </a:rPr>
              <a:t> </a:t>
            </a:r>
            <a:r>
              <a:rPr sz="600" spc="-10" dirty="0">
                <a:latin typeface="Arial MT"/>
                <a:cs typeface="Arial MT"/>
              </a:rPr>
              <a:t>start</a:t>
            </a:r>
            <a:r>
              <a:rPr sz="600" spc="-25" dirty="0">
                <a:latin typeface="Arial MT"/>
                <a:cs typeface="Arial MT"/>
              </a:rPr>
              <a:t> </a:t>
            </a:r>
            <a:r>
              <a:rPr sz="600" dirty="0">
                <a:latin typeface="Arial MT"/>
                <a:cs typeface="Arial MT"/>
              </a:rPr>
              <a:t>of</a:t>
            </a:r>
            <a:r>
              <a:rPr sz="600" spc="-20" dirty="0">
                <a:latin typeface="Arial MT"/>
                <a:cs typeface="Arial MT"/>
              </a:rPr>
              <a:t> </a:t>
            </a:r>
            <a:r>
              <a:rPr sz="600" dirty="0">
                <a:latin typeface="Arial MT"/>
                <a:cs typeface="Arial MT"/>
              </a:rPr>
              <a:t>the</a:t>
            </a:r>
            <a:r>
              <a:rPr sz="600" spc="-25" dirty="0">
                <a:latin typeface="Arial MT"/>
                <a:cs typeface="Arial MT"/>
              </a:rPr>
              <a:t> </a:t>
            </a:r>
            <a:r>
              <a:rPr sz="600" spc="-10" dirty="0">
                <a:latin typeface="Arial MT"/>
                <a:cs typeface="Arial MT"/>
              </a:rPr>
              <a:t>lockdown</a:t>
            </a:r>
            <a:endParaRPr sz="600">
              <a:latin typeface="Arial MT"/>
              <a:cs typeface="Arial MT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3452317" y="700730"/>
            <a:ext cx="961390" cy="1162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spc="-10" dirty="0">
                <a:latin typeface="Arial MT"/>
                <a:cs typeface="Arial MT"/>
              </a:rPr>
              <a:t>Emergency</a:t>
            </a:r>
            <a:r>
              <a:rPr sz="600" spc="5" dirty="0">
                <a:latin typeface="Arial MT"/>
                <a:cs typeface="Arial MT"/>
              </a:rPr>
              <a:t> </a:t>
            </a:r>
            <a:r>
              <a:rPr sz="600" spc="-10" dirty="0">
                <a:latin typeface="Arial MT"/>
                <a:cs typeface="Arial MT"/>
              </a:rPr>
              <a:t>department</a:t>
            </a:r>
            <a:r>
              <a:rPr sz="600" spc="5" dirty="0">
                <a:latin typeface="Arial MT"/>
                <a:cs typeface="Arial MT"/>
              </a:rPr>
              <a:t> </a:t>
            </a:r>
            <a:r>
              <a:rPr sz="600" spc="-10" dirty="0">
                <a:latin typeface="Arial MT"/>
                <a:cs typeface="Arial MT"/>
              </a:rPr>
              <a:t>visit</a:t>
            </a:r>
            <a:endParaRPr sz="600">
              <a:latin typeface="Arial MT"/>
              <a:cs typeface="Arial MT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063786" y="2357253"/>
            <a:ext cx="109220" cy="570865"/>
          </a:xfrm>
          <a:prstGeom prst="rect">
            <a:avLst/>
          </a:prstGeom>
        </p:spPr>
        <p:txBody>
          <a:bodyPr vert="vert270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600" spc="-10" dirty="0">
                <a:latin typeface="Arial MT"/>
                <a:cs typeface="Arial MT"/>
              </a:rPr>
              <a:t>P(Inpatient</a:t>
            </a:r>
            <a:r>
              <a:rPr sz="600" spc="-5" dirty="0">
                <a:latin typeface="Arial MT"/>
                <a:cs typeface="Arial MT"/>
              </a:rPr>
              <a:t> </a:t>
            </a:r>
            <a:r>
              <a:rPr sz="600" spc="-10" dirty="0">
                <a:latin typeface="Arial MT"/>
                <a:cs typeface="Arial MT"/>
              </a:rPr>
              <a:t>stay)</a:t>
            </a:r>
            <a:endParaRPr sz="600">
              <a:latin typeface="Arial MT"/>
              <a:cs typeface="Arial MT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211276" y="2186704"/>
            <a:ext cx="1577340" cy="112776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600" spc="-25" dirty="0">
                <a:latin typeface="Arial MT"/>
                <a:cs typeface="Arial MT"/>
              </a:rPr>
              <a:t>.07</a:t>
            </a:r>
            <a:endParaRPr sz="6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95"/>
              </a:spcBef>
            </a:pPr>
            <a:endParaRPr sz="6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600" spc="-25" dirty="0">
                <a:latin typeface="Arial MT"/>
                <a:cs typeface="Arial MT"/>
              </a:rPr>
              <a:t>.06</a:t>
            </a:r>
            <a:endParaRPr sz="6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00"/>
              </a:spcBef>
            </a:pPr>
            <a:endParaRPr sz="6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600" spc="-25" dirty="0">
                <a:latin typeface="Arial MT"/>
                <a:cs typeface="Arial MT"/>
              </a:rPr>
              <a:t>.05</a:t>
            </a:r>
            <a:endParaRPr sz="6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95"/>
              </a:spcBef>
            </a:pPr>
            <a:endParaRPr sz="6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600" spc="-25" dirty="0">
                <a:latin typeface="Arial MT"/>
                <a:cs typeface="Arial MT"/>
              </a:rPr>
              <a:t>.04</a:t>
            </a:r>
            <a:endParaRPr sz="6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95"/>
              </a:spcBef>
            </a:pPr>
            <a:endParaRPr sz="6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600" spc="-25" dirty="0">
                <a:latin typeface="Arial MT"/>
                <a:cs typeface="Arial MT"/>
              </a:rPr>
              <a:t>.03</a:t>
            </a:r>
            <a:endParaRPr sz="600">
              <a:latin typeface="Arial MT"/>
              <a:cs typeface="Arial MT"/>
            </a:endParaRPr>
          </a:p>
          <a:p>
            <a:pPr marL="167005">
              <a:lnSpc>
                <a:spcPct val="100000"/>
              </a:lnSpc>
              <a:spcBef>
                <a:spcPts val="390"/>
              </a:spcBef>
              <a:tabLst>
                <a:tab pos="386080" algn="l"/>
                <a:tab pos="605155" algn="l"/>
                <a:tab pos="824230" algn="l"/>
                <a:tab pos="1042669" algn="l"/>
                <a:tab pos="1261745" algn="l"/>
                <a:tab pos="1480820" algn="l"/>
              </a:tabLst>
            </a:pPr>
            <a:r>
              <a:rPr sz="600" spc="-25" dirty="0">
                <a:latin typeface="Arial MT"/>
                <a:cs typeface="Arial MT"/>
              </a:rPr>
              <a:t>64</a:t>
            </a:r>
            <a:r>
              <a:rPr sz="600" dirty="0">
                <a:latin typeface="Arial MT"/>
                <a:cs typeface="Arial MT"/>
              </a:rPr>
              <a:t>	</a:t>
            </a:r>
            <a:r>
              <a:rPr sz="600" spc="-25" dirty="0">
                <a:latin typeface="Arial MT"/>
                <a:cs typeface="Arial MT"/>
              </a:rPr>
              <a:t>66</a:t>
            </a:r>
            <a:r>
              <a:rPr sz="600" dirty="0">
                <a:latin typeface="Arial MT"/>
                <a:cs typeface="Arial MT"/>
              </a:rPr>
              <a:t>	</a:t>
            </a:r>
            <a:r>
              <a:rPr sz="600" spc="-25" dirty="0">
                <a:latin typeface="Arial MT"/>
                <a:cs typeface="Arial MT"/>
              </a:rPr>
              <a:t>68</a:t>
            </a:r>
            <a:r>
              <a:rPr sz="600" dirty="0">
                <a:latin typeface="Arial MT"/>
                <a:cs typeface="Arial MT"/>
              </a:rPr>
              <a:t>	</a:t>
            </a:r>
            <a:r>
              <a:rPr sz="600" spc="-25" dirty="0">
                <a:latin typeface="Arial MT"/>
                <a:cs typeface="Arial MT"/>
              </a:rPr>
              <a:t>70</a:t>
            </a:r>
            <a:r>
              <a:rPr sz="600" dirty="0">
                <a:latin typeface="Arial MT"/>
                <a:cs typeface="Arial MT"/>
              </a:rPr>
              <a:t>	</a:t>
            </a:r>
            <a:r>
              <a:rPr sz="600" spc="-25" dirty="0">
                <a:latin typeface="Arial MT"/>
                <a:cs typeface="Arial MT"/>
              </a:rPr>
              <a:t>72</a:t>
            </a:r>
            <a:r>
              <a:rPr sz="600" dirty="0">
                <a:latin typeface="Arial MT"/>
                <a:cs typeface="Arial MT"/>
              </a:rPr>
              <a:t>	</a:t>
            </a:r>
            <a:r>
              <a:rPr sz="600" spc="-25" dirty="0">
                <a:latin typeface="Arial MT"/>
                <a:cs typeface="Arial MT"/>
              </a:rPr>
              <a:t>74</a:t>
            </a:r>
            <a:r>
              <a:rPr sz="600" dirty="0">
                <a:latin typeface="Arial MT"/>
                <a:cs typeface="Arial MT"/>
              </a:rPr>
              <a:t>	</a:t>
            </a:r>
            <a:r>
              <a:rPr sz="600" spc="-25" dirty="0">
                <a:latin typeface="Arial MT"/>
                <a:cs typeface="Arial MT"/>
              </a:rPr>
              <a:t>76</a:t>
            </a:r>
            <a:endParaRPr sz="600">
              <a:latin typeface="Arial MT"/>
              <a:cs typeface="Arial MT"/>
            </a:endParaRPr>
          </a:p>
          <a:p>
            <a:pPr marL="340995">
              <a:lnSpc>
                <a:spcPct val="100000"/>
              </a:lnSpc>
              <a:spcBef>
                <a:spcPts val="110"/>
              </a:spcBef>
            </a:pPr>
            <a:r>
              <a:rPr sz="600" spc="-10" dirty="0">
                <a:latin typeface="Arial MT"/>
                <a:cs typeface="Arial MT"/>
              </a:rPr>
              <a:t>Age</a:t>
            </a:r>
            <a:r>
              <a:rPr sz="600" spc="-25" dirty="0">
                <a:latin typeface="Arial MT"/>
                <a:cs typeface="Arial MT"/>
              </a:rPr>
              <a:t> </a:t>
            </a:r>
            <a:r>
              <a:rPr sz="600" dirty="0">
                <a:latin typeface="Arial MT"/>
                <a:cs typeface="Arial MT"/>
              </a:rPr>
              <a:t>at</a:t>
            </a:r>
            <a:r>
              <a:rPr sz="600" spc="-25" dirty="0">
                <a:latin typeface="Arial MT"/>
                <a:cs typeface="Arial MT"/>
              </a:rPr>
              <a:t> </a:t>
            </a:r>
            <a:r>
              <a:rPr sz="600" dirty="0">
                <a:latin typeface="Arial MT"/>
                <a:cs typeface="Arial MT"/>
              </a:rPr>
              <a:t>the</a:t>
            </a:r>
            <a:r>
              <a:rPr sz="600" spc="-20" dirty="0">
                <a:latin typeface="Arial MT"/>
                <a:cs typeface="Arial MT"/>
              </a:rPr>
              <a:t> </a:t>
            </a:r>
            <a:r>
              <a:rPr sz="600" spc="-10" dirty="0">
                <a:latin typeface="Arial MT"/>
                <a:cs typeface="Arial MT"/>
              </a:rPr>
              <a:t>start</a:t>
            </a:r>
            <a:r>
              <a:rPr sz="600" spc="-25" dirty="0">
                <a:latin typeface="Arial MT"/>
                <a:cs typeface="Arial MT"/>
              </a:rPr>
              <a:t> </a:t>
            </a:r>
            <a:r>
              <a:rPr sz="600" dirty="0">
                <a:latin typeface="Arial MT"/>
                <a:cs typeface="Arial MT"/>
              </a:rPr>
              <a:t>of</a:t>
            </a:r>
            <a:r>
              <a:rPr sz="600" spc="-20" dirty="0">
                <a:latin typeface="Arial MT"/>
                <a:cs typeface="Arial MT"/>
              </a:rPr>
              <a:t> </a:t>
            </a:r>
            <a:r>
              <a:rPr sz="600" dirty="0">
                <a:latin typeface="Arial MT"/>
                <a:cs typeface="Arial MT"/>
              </a:rPr>
              <a:t>the</a:t>
            </a:r>
            <a:r>
              <a:rPr sz="600" spc="-25" dirty="0">
                <a:latin typeface="Arial MT"/>
                <a:cs typeface="Arial MT"/>
              </a:rPr>
              <a:t> </a:t>
            </a:r>
            <a:r>
              <a:rPr sz="600" spc="-10" dirty="0">
                <a:latin typeface="Arial MT"/>
                <a:cs typeface="Arial MT"/>
              </a:rPr>
              <a:t>lockdown</a:t>
            </a:r>
            <a:endParaRPr sz="600">
              <a:latin typeface="Arial MT"/>
              <a:cs typeface="Arial MT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840027" y="2076716"/>
            <a:ext cx="474345" cy="1162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spc="-10" dirty="0">
                <a:latin typeface="Arial MT"/>
                <a:cs typeface="Arial MT"/>
              </a:rPr>
              <a:t>Inpatient</a:t>
            </a:r>
            <a:r>
              <a:rPr sz="600" spc="-5" dirty="0">
                <a:latin typeface="Arial MT"/>
                <a:cs typeface="Arial MT"/>
              </a:rPr>
              <a:t> </a:t>
            </a:r>
            <a:r>
              <a:rPr sz="600" spc="-20" dirty="0">
                <a:latin typeface="Arial MT"/>
                <a:cs typeface="Arial MT"/>
              </a:rPr>
              <a:t>stay</a:t>
            </a:r>
            <a:endParaRPr sz="600">
              <a:latin typeface="Arial MT"/>
              <a:cs typeface="Arial MT"/>
            </a:endParaRPr>
          </a:p>
        </p:txBody>
      </p:sp>
      <p:grpSp>
        <p:nvGrpSpPr>
          <p:cNvPr id="48" name="object 48"/>
          <p:cNvGrpSpPr/>
          <p:nvPr/>
        </p:nvGrpSpPr>
        <p:grpSpPr>
          <a:xfrm>
            <a:off x="0" y="3490277"/>
            <a:ext cx="5760085" cy="109855"/>
            <a:chOff x="0" y="3490277"/>
            <a:chExt cx="5760085" cy="109855"/>
          </a:xfrm>
        </p:grpSpPr>
        <p:sp>
          <p:nvSpPr>
            <p:cNvPr id="49" name="object 49"/>
            <p:cNvSpPr/>
            <p:nvPr/>
          </p:nvSpPr>
          <p:spPr>
            <a:xfrm>
              <a:off x="0" y="3490277"/>
              <a:ext cx="1920239" cy="109855"/>
            </a:xfrm>
            <a:custGeom>
              <a:avLst/>
              <a:gdLst/>
              <a:ahLst/>
              <a:cxnLst/>
              <a:rect l="l" t="t" r="r" b="b"/>
              <a:pathLst>
                <a:path w="1920239" h="109854">
                  <a:moveTo>
                    <a:pt x="1919973" y="0"/>
                  </a:moveTo>
                  <a:lnTo>
                    <a:pt x="0" y="0"/>
                  </a:lnTo>
                  <a:lnTo>
                    <a:pt x="0" y="109727"/>
                  </a:lnTo>
                  <a:lnTo>
                    <a:pt x="1919973" y="109727"/>
                  </a:lnTo>
                  <a:lnTo>
                    <a:pt x="1919973" y="0"/>
                  </a:lnTo>
                  <a:close/>
                </a:path>
              </a:pathLst>
            </a:custGeom>
            <a:solidFill>
              <a:srgbClr val="4747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919973" y="3490277"/>
              <a:ext cx="1920239" cy="109855"/>
            </a:xfrm>
            <a:custGeom>
              <a:avLst/>
              <a:gdLst/>
              <a:ahLst/>
              <a:cxnLst/>
              <a:rect l="l" t="t" r="r" b="b"/>
              <a:pathLst>
                <a:path w="1920239" h="109854">
                  <a:moveTo>
                    <a:pt x="1919973" y="0"/>
                  </a:moveTo>
                  <a:lnTo>
                    <a:pt x="0" y="0"/>
                  </a:lnTo>
                  <a:lnTo>
                    <a:pt x="0" y="109727"/>
                  </a:lnTo>
                  <a:lnTo>
                    <a:pt x="1919973" y="109727"/>
                  </a:lnTo>
                  <a:lnTo>
                    <a:pt x="1919973" y="0"/>
                  </a:lnTo>
                  <a:close/>
                </a:path>
              </a:pathLst>
            </a:custGeom>
            <a:solidFill>
              <a:srgbClr val="8484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3839946" y="3490277"/>
              <a:ext cx="1920239" cy="109855"/>
            </a:xfrm>
            <a:custGeom>
              <a:avLst/>
              <a:gdLst/>
              <a:ahLst/>
              <a:cxnLst/>
              <a:rect l="l" t="t" r="r" b="b"/>
              <a:pathLst>
                <a:path w="1920239" h="109854">
                  <a:moveTo>
                    <a:pt x="1919973" y="0"/>
                  </a:moveTo>
                  <a:lnTo>
                    <a:pt x="0" y="0"/>
                  </a:lnTo>
                  <a:lnTo>
                    <a:pt x="0" y="109727"/>
                  </a:lnTo>
                  <a:lnTo>
                    <a:pt x="1919973" y="109727"/>
                  </a:lnTo>
                  <a:lnTo>
                    <a:pt x="1919973" y="0"/>
                  </a:lnTo>
                  <a:close/>
                </a:path>
              </a:pathLst>
            </a:custGeom>
            <a:solidFill>
              <a:srgbClr val="ADAD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" name="object 5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pc="-20" dirty="0"/>
              <a:t>Terveystaloustieteen</a:t>
            </a:r>
            <a:r>
              <a:rPr spc="55" dirty="0"/>
              <a:t> </a:t>
            </a:r>
            <a:r>
              <a:rPr spc="-10" dirty="0"/>
              <a:t>päivä</a:t>
            </a:r>
          </a:p>
        </p:txBody>
      </p:sp>
      <p:sp>
        <p:nvSpPr>
          <p:cNvPr id="53" name="object 53"/>
          <p:cNvSpPr txBox="1"/>
          <p:nvPr/>
        </p:nvSpPr>
        <p:spPr>
          <a:xfrm>
            <a:off x="2071357" y="3482416"/>
            <a:ext cx="1617345" cy="12255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600" dirty="0">
                <a:solidFill>
                  <a:srgbClr val="FFFFFF"/>
                </a:solidFill>
                <a:latin typeface="Verdana"/>
                <a:cs typeface="Verdana"/>
              </a:rPr>
              <a:t>Social</a:t>
            </a:r>
            <a:r>
              <a:rPr sz="600" spc="-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600" spc="-10" dirty="0">
                <a:solidFill>
                  <a:srgbClr val="FFFFFF"/>
                </a:solidFill>
                <a:latin typeface="Verdana"/>
                <a:cs typeface="Verdana"/>
              </a:rPr>
              <a:t>distancing</a:t>
            </a:r>
            <a:r>
              <a:rPr sz="600" spc="-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sz="600" spc="-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600" spc="-25" dirty="0">
                <a:solidFill>
                  <a:srgbClr val="FFFFFF"/>
                </a:solidFill>
                <a:latin typeface="Verdana"/>
                <a:cs typeface="Verdana"/>
              </a:rPr>
              <a:t>healthcare</a:t>
            </a:r>
            <a:r>
              <a:rPr sz="600" spc="-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600" spc="-10" dirty="0">
                <a:solidFill>
                  <a:srgbClr val="FFFFFF"/>
                </a:solidFill>
                <a:latin typeface="Verdana"/>
                <a:cs typeface="Verdana"/>
              </a:rPr>
              <a:t>utilization</a:t>
            </a:r>
            <a:endParaRPr sz="600" dirty="0">
              <a:latin typeface="Verdana"/>
              <a:cs typeface="Verdana"/>
            </a:endParaRPr>
          </a:p>
        </p:txBody>
      </p:sp>
      <p:sp>
        <p:nvSpPr>
          <p:cNvPr id="54" name="object 5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pc="-35" dirty="0"/>
              <a:t>31.1.2025</a:t>
            </a:r>
          </a:p>
        </p:txBody>
      </p:sp>
      <p:sp>
        <p:nvSpPr>
          <p:cNvPr id="55" name="object 55"/>
          <p:cNvSpPr txBox="1"/>
          <p:nvPr/>
        </p:nvSpPr>
        <p:spPr>
          <a:xfrm>
            <a:off x="5427111" y="3482416"/>
            <a:ext cx="278130" cy="12255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600" spc="-45" dirty="0">
                <a:latin typeface="Verdana"/>
                <a:cs typeface="Verdana"/>
              </a:rPr>
              <a:t>20</a:t>
            </a:r>
            <a:r>
              <a:rPr sz="600" spc="-90" dirty="0">
                <a:latin typeface="Verdana"/>
                <a:cs typeface="Verdana"/>
              </a:rPr>
              <a:t> </a:t>
            </a:r>
            <a:r>
              <a:rPr sz="600" spc="70" dirty="0">
                <a:latin typeface="Verdana"/>
                <a:cs typeface="Verdana"/>
              </a:rPr>
              <a:t>/</a:t>
            </a:r>
            <a:r>
              <a:rPr sz="600" spc="-85" dirty="0">
                <a:latin typeface="Verdana"/>
                <a:cs typeface="Verdana"/>
              </a:rPr>
              <a:t> </a:t>
            </a:r>
            <a:r>
              <a:rPr sz="600" spc="-25" dirty="0">
                <a:latin typeface="Verdana"/>
                <a:cs typeface="Verdana"/>
              </a:rPr>
              <a:t>17</a:t>
            </a:r>
            <a:endParaRPr sz="600">
              <a:latin typeface="Verdana"/>
              <a:cs typeface="Verdana"/>
            </a:endParaRPr>
          </a:p>
        </p:txBody>
      </p:sp>
    </p:spTree>
  </p:cSld>
  <p:clrMapOvr>
    <a:masterClrMapping/>
  </p:clrMapOvr>
  <p:transition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27726" y="2887573"/>
            <a:ext cx="295910" cy="37719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4202672" y="3405504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79" h="30479">
                <a:moveTo>
                  <a:pt x="0" y="30366"/>
                </a:moveTo>
                <a:lnTo>
                  <a:pt x="43019" y="30366"/>
                </a:lnTo>
                <a:lnTo>
                  <a:pt x="43019" y="0"/>
                </a:lnTo>
                <a:lnTo>
                  <a:pt x="0" y="0"/>
                </a:lnTo>
                <a:lnTo>
                  <a:pt x="0" y="30366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23055" y="3401541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300857" y="3401541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0" y="0"/>
                </a:moveTo>
                <a:lnTo>
                  <a:pt x="0" y="38100"/>
                </a:lnTo>
                <a:lnTo>
                  <a:pt x="25400" y="19050"/>
                </a:lnTo>
                <a:lnTo>
                  <a:pt x="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4397705" y="3392661"/>
            <a:ext cx="203200" cy="55880"/>
            <a:chOff x="4397705" y="3392661"/>
            <a:chExt cx="203200" cy="55880"/>
          </a:xfrm>
        </p:grpSpPr>
        <p:sp>
          <p:nvSpPr>
            <p:cNvPr id="7" name="object 7"/>
            <p:cNvSpPr/>
            <p:nvPr/>
          </p:nvSpPr>
          <p:spPr>
            <a:xfrm>
              <a:off x="4460874" y="3395191"/>
              <a:ext cx="64135" cy="50800"/>
            </a:xfrm>
            <a:custGeom>
              <a:avLst/>
              <a:gdLst/>
              <a:ahLst/>
              <a:cxnLst/>
              <a:rect l="l" t="t" r="r" b="b"/>
              <a:pathLst>
                <a:path w="64135" h="50800">
                  <a:moveTo>
                    <a:pt x="0" y="50800"/>
                  </a:moveTo>
                  <a:lnTo>
                    <a:pt x="43019" y="50800"/>
                  </a:lnTo>
                  <a:lnTo>
                    <a:pt x="43019" y="20434"/>
                  </a:lnTo>
                  <a:lnTo>
                    <a:pt x="0" y="20434"/>
                  </a:lnTo>
                  <a:lnTo>
                    <a:pt x="0" y="50800"/>
                  </a:lnTo>
                  <a:close/>
                </a:path>
                <a:path w="64135" h="50800">
                  <a:moveTo>
                    <a:pt x="10491" y="20320"/>
                  </a:moveTo>
                  <a:lnTo>
                    <a:pt x="10491" y="10160"/>
                  </a:lnTo>
                  <a:lnTo>
                    <a:pt x="53672" y="10160"/>
                  </a:lnTo>
                  <a:lnTo>
                    <a:pt x="53672" y="40640"/>
                  </a:lnTo>
                  <a:lnTo>
                    <a:pt x="43512" y="40640"/>
                  </a:lnTo>
                </a:path>
                <a:path w="64135" h="50800">
                  <a:moveTo>
                    <a:pt x="20652" y="10160"/>
                  </a:moveTo>
                  <a:lnTo>
                    <a:pt x="20652" y="0"/>
                  </a:lnTo>
                  <a:lnTo>
                    <a:pt x="63832" y="0"/>
                  </a:lnTo>
                  <a:lnTo>
                    <a:pt x="63832" y="30480"/>
                  </a:lnTo>
                  <a:lnTo>
                    <a:pt x="53672" y="30480"/>
                  </a:lnTo>
                </a:path>
              </a:pathLst>
            </a:custGeom>
            <a:ln w="5060">
              <a:solidFill>
                <a:srgbClr val="ADAD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397705" y="3401542"/>
              <a:ext cx="203200" cy="38100"/>
            </a:xfrm>
            <a:custGeom>
              <a:avLst/>
              <a:gdLst/>
              <a:ahLst/>
              <a:cxnLst/>
              <a:rect l="l" t="t" r="r" b="b"/>
              <a:pathLst>
                <a:path w="203200" h="38100">
                  <a:moveTo>
                    <a:pt x="25400" y="0"/>
                  </a:moveTo>
                  <a:lnTo>
                    <a:pt x="0" y="19050"/>
                  </a:lnTo>
                  <a:lnTo>
                    <a:pt x="25400" y="38100"/>
                  </a:lnTo>
                  <a:lnTo>
                    <a:pt x="25400" y="0"/>
                  </a:lnTo>
                  <a:close/>
                </a:path>
                <a:path w="203200" h="38100">
                  <a:moveTo>
                    <a:pt x="177802" y="0"/>
                  </a:moveTo>
                  <a:lnTo>
                    <a:pt x="177802" y="38100"/>
                  </a:lnTo>
                  <a:lnTo>
                    <a:pt x="203202" y="19050"/>
                  </a:lnTo>
                  <a:lnTo>
                    <a:pt x="177802" y="0"/>
                  </a:lnTo>
                  <a:close/>
                </a:path>
              </a:pathLst>
            </a:custGeom>
            <a:solidFill>
              <a:srgbClr val="D6D6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4672368" y="3391396"/>
            <a:ext cx="203200" cy="58419"/>
            <a:chOff x="4672368" y="3391396"/>
            <a:chExt cx="203200" cy="58419"/>
          </a:xfrm>
        </p:grpSpPr>
        <p:sp>
          <p:nvSpPr>
            <p:cNvPr id="10" name="object 10"/>
            <p:cNvSpPr/>
            <p:nvPr/>
          </p:nvSpPr>
          <p:spPr>
            <a:xfrm>
              <a:off x="4761269" y="3407892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>
                  <a:moveTo>
                    <a:pt x="0" y="0"/>
                  </a:moveTo>
                  <a:lnTo>
                    <a:pt x="38100" y="0"/>
                  </a:lnTo>
                </a:path>
              </a:pathLst>
            </a:custGeom>
            <a:ln w="7591">
              <a:solidFill>
                <a:srgbClr val="ADAD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672368" y="3401542"/>
              <a:ext cx="203200" cy="38100"/>
            </a:xfrm>
            <a:custGeom>
              <a:avLst/>
              <a:gdLst/>
              <a:ahLst/>
              <a:cxnLst/>
              <a:rect l="l" t="t" r="r" b="b"/>
              <a:pathLst>
                <a:path w="203200" h="38100">
                  <a:moveTo>
                    <a:pt x="25400" y="0"/>
                  </a:moveTo>
                  <a:lnTo>
                    <a:pt x="0" y="19050"/>
                  </a:lnTo>
                  <a:lnTo>
                    <a:pt x="25400" y="38100"/>
                  </a:lnTo>
                  <a:lnTo>
                    <a:pt x="25400" y="0"/>
                  </a:lnTo>
                  <a:close/>
                </a:path>
                <a:path w="203200" h="38100">
                  <a:moveTo>
                    <a:pt x="177802" y="0"/>
                  </a:moveTo>
                  <a:lnTo>
                    <a:pt x="177802" y="38100"/>
                  </a:lnTo>
                  <a:lnTo>
                    <a:pt x="203202" y="19050"/>
                  </a:lnTo>
                  <a:lnTo>
                    <a:pt x="177802" y="0"/>
                  </a:lnTo>
                  <a:close/>
                </a:path>
              </a:pathLst>
            </a:custGeom>
            <a:solidFill>
              <a:srgbClr val="D6D6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776223" y="3395191"/>
              <a:ext cx="23495" cy="50800"/>
            </a:xfrm>
            <a:custGeom>
              <a:avLst/>
              <a:gdLst/>
              <a:ahLst/>
              <a:cxnLst/>
              <a:rect l="l" t="t" r="r" b="b"/>
              <a:pathLst>
                <a:path w="23495" h="50800">
                  <a:moveTo>
                    <a:pt x="0" y="0"/>
                  </a:moveTo>
                  <a:lnTo>
                    <a:pt x="10446" y="0"/>
                  </a:lnTo>
                </a:path>
                <a:path w="23495" h="50800">
                  <a:moveTo>
                    <a:pt x="0" y="25400"/>
                  </a:moveTo>
                  <a:lnTo>
                    <a:pt x="23146" y="25400"/>
                  </a:lnTo>
                </a:path>
                <a:path w="23495" h="50800">
                  <a:moveTo>
                    <a:pt x="0" y="38100"/>
                  </a:moveTo>
                  <a:lnTo>
                    <a:pt x="10446" y="38100"/>
                  </a:lnTo>
                </a:path>
                <a:path w="23495" h="50800">
                  <a:moveTo>
                    <a:pt x="0" y="50800"/>
                  </a:moveTo>
                  <a:lnTo>
                    <a:pt x="23146" y="50800"/>
                  </a:lnTo>
                </a:path>
              </a:pathLst>
            </a:custGeom>
            <a:ln w="7591">
              <a:solidFill>
                <a:srgbClr val="D6D6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4947031" y="3391396"/>
            <a:ext cx="203200" cy="58419"/>
            <a:chOff x="4947031" y="3391396"/>
            <a:chExt cx="203200" cy="58419"/>
          </a:xfrm>
        </p:grpSpPr>
        <p:sp>
          <p:nvSpPr>
            <p:cNvPr id="14" name="object 14"/>
            <p:cNvSpPr/>
            <p:nvPr/>
          </p:nvSpPr>
          <p:spPr>
            <a:xfrm>
              <a:off x="5023232" y="3395191"/>
              <a:ext cx="50800" cy="25400"/>
            </a:xfrm>
            <a:custGeom>
              <a:avLst/>
              <a:gdLst/>
              <a:ahLst/>
              <a:cxnLst/>
              <a:rect l="l" t="t" r="r" b="b"/>
              <a:pathLst>
                <a:path w="50800" h="25400">
                  <a:moveTo>
                    <a:pt x="0" y="0"/>
                  </a:moveTo>
                  <a:lnTo>
                    <a:pt x="38100" y="0"/>
                  </a:lnTo>
                </a:path>
                <a:path w="50800" h="25400">
                  <a:moveTo>
                    <a:pt x="12700" y="12700"/>
                  </a:moveTo>
                  <a:lnTo>
                    <a:pt x="50800" y="12700"/>
                  </a:lnTo>
                </a:path>
                <a:path w="50800" h="25400">
                  <a:moveTo>
                    <a:pt x="12700" y="25400"/>
                  </a:moveTo>
                  <a:lnTo>
                    <a:pt x="50800" y="25400"/>
                  </a:lnTo>
                </a:path>
              </a:pathLst>
            </a:custGeom>
            <a:ln w="7591">
              <a:solidFill>
                <a:srgbClr val="ADAD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947031" y="3401542"/>
              <a:ext cx="203200" cy="38100"/>
            </a:xfrm>
            <a:custGeom>
              <a:avLst/>
              <a:gdLst/>
              <a:ahLst/>
              <a:cxnLst/>
              <a:rect l="l" t="t" r="r" b="b"/>
              <a:pathLst>
                <a:path w="203200" h="38100">
                  <a:moveTo>
                    <a:pt x="25400" y="0"/>
                  </a:moveTo>
                  <a:lnTo>
                    <a:pt x="0" y="19050"/>
                  </a:lnTo>
                  <a:lnTo>
                    <a:pt x="25400" y="38100"/>
                  </a:lnTo>
                  <a:lnTo>
                    <a:pt x="25400" y="0"/>
                  </a:lnTo>
                  <a:close/>
                </a:path>
                <a:path w="203200" h="38100">
                  <a:moveTo>
                    <a:pt x="177802" y="0"/>
                  </a:moveTo>
                  <a:lnTo>
                    <a:pt x="177802" y="38100"/>
                  </a:lnTo>
                  <a:lnTo>
                    <a:pt x="203202" y="19050"/>
                  </a:lnTo>
                  <a:lnTo>
                    <a:pt x="177802" y="0"/>
                  </a:lnTo>
                  <a:close/>
                </a:path>
              </a:pathLst>
            </a:custGeom>
            <a:solidFill>
              <a:srgbClr val="D6D6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023232" y="3433292"/>
              <a:ext cx="50800" cy="12700"/>
            </a:xfrm>
            <a:custGeom>
              <a:avLst/>
              <a:gdLst/>
              <a:ahLst/>
              <a:cxnLst/>
              <a:rect l="l" t="t" r="r" b="b"/>
              <a:pathLst>
                <a:path w="50800" h="12700">
                  <a:moveTo>
                    <a:pt x="0" y="0"/>
                  </a:moveTo>
                  <a:lnTo>
                    <a:pt x="38100" y="0"/>
                  </a:lnTo>
                </a:path>
                <a:path w="50800" h="12700">
                  <a:moveTo>
                    <a:pt x="12700" y="12700"/>
                  </a:moveTo>
                  <a:lnTo>
                    <a:pt x="50800" y="12700"/>
                  </a:lnTo>
                </a:path>
              </a:pathLst>
            </a:custGeom>
            <a:ln w="7591">
              <a:solidFill>
                <a:srgbClr val="D6D6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/>
          <p:nvPr/>
        </p:nvSpPr>
        <p:spPr>
          <a:xfrm>
            <a:off x="5234381" y="3395191"/>
            <a:ext cx="63500" cy="50800"/>
          </a:xfrm>
          <a:custGeom>
            <a:avLst/>
            <a:gdLst/>
            <a:ahLst/>
            <a:cxnLst/>
            <a:rect l="l" t="t" r="r" b="b"/>
            <a:pathLst>
              <a:path w="63500" h="50800">
                <a:moveTo>
                  <a:pt x="12700" y="0"/>
                </a:moveTo>
                <a:lnTo>
                  <a:pt x="50800" y="0"/>
                </a:lnTo>
              </a:path>
              <a:path w="63500" h="50800">
                <a:moveTo>
                  <a:pt x="25400" y="12700"/>
                </a:moveTo>
                <a:lnTo>
                  <a:pt x="63500" y="12700"/>
                </a:lnTo>
              </a:path>
              <a:path w="63500" h="50800">
                <a:moveTo>
                  <a:pt x="25400" y="25400"/>
                </a:moveTo>
                <a:lnTo>
                  <a:pt x="63500" y="25400"/>
                </a:lnTo>
              </a:path>
              <a:path w="63500" h="50800">
                <a:moveTo>
                  <a:pt x="0" y="38100"/>
                </a:moveTo>
                <a:lnTo>
                  <a:pt x="50800" y="38100"/>
                </a:lnTo>
              </a:path>
              <a:path w="63500" h="50800">
                <a:moveTo>
                  <a:pt x="25400" y="50800"/>
                </a:moveTo>
                <a:lnTo>
                  <a:pt x="63500" y="5080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8" name="object 18"/>
          <p:cNvGrpSpPr/>
          <p:nvPr/>
        </p:nvGrpSpPr>
        <p:grpSpPr>
          <a:xfrm>
            <a:off x="5320751" y="3388841"/>
            <a:ext cx="78740" cy="63500"/>
            <a:chOff x="5320751" y="3388841"/>
            <a:chExt cx="78740" cy="63500"/>
          </a:xfrm>
        </p:grpSpPr>
        <p:sp>
          <p:nvSpPr>
            <p:cNvPr id="19" name="object 19"/>
            <p:cNvSpPr/>
            <p:nvPr/>
          </p:nvSpPr>
          <p:spPr>
            <a:xfrm>
              <a:off x="5348683" y="3407891"/>
              <a:ext cx="50800" cy="25400"/>
            </a:xfrm>
            <a:custGeom>
              <a:avLst/>
              <a:gdLst/>
              <a:ahLst/>
              <a:cxnLst/>
              <a:rect l="l" t="t" r="r" b="b"/>
              <a:pathLst>
                <a:path w="50800" h="25400">
                  <a:moveTo>
                    <a:pt x="0" y="0"/>
                  </a:moveTo>
                  <a:lnTo>
                    <a:pt x="38100" y="0"/>
                  </a:lnTo>
                </a:path>
                <a:path w="50800" h="25400">
                  <a:moveTo>
                    <a:pt x="12699" y="12700"/>
                  </a:moveTo>
                  <a:lnTo>
                    <a:pt x="50800" y="12700"/>
                  </a:lnTo>
                </a:path>
                <a:path w="50800" h="25400">
                  <a:moveTo>
                    <a:pt x="12699" y="25400"/>
                  </a:moveTo>
                  <a:lnTo>
                    <a:pt x="50800" y="25400"/>
                  </a:lnTo>
                </a:path>
              </a:pathLst>
            </a:custGeom>
            <a:ln w="7591">
              <a:solidFill>
                <a:srgbClr val="ADAD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323282" y="3388841"/>
              <a:ext cx="0" cy="63500"/>
            </a:xfrm>
            <a:custGeom>
              <a:avLst/>
              <a:gdLst/>
              <a:ahLst/>
              <a:cxnLst/>
              <a:rect l="l" t="t" r="r" b="b"/>
              <a:pathLst>
                <a:path h="63500">
                  <a:moveTo>
                    <a:pt x="0" y="63500"/>
                  </a:moveTo>
                  <a:lnTo>
                    <a:pt x="0" y="0"/>
                  </a:lnTo>
                </a:path>
              </a:pathLst>
            </a:custGeom>
            <a:ln w="5060">
              <a:solidFill>
                <a:srgbClr val="D6D6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937750" y="583955"/>
            <a:ext cx="4779645" cy="2879725"/>
            <a:chOff x="937750" y="583955"/>
            <a:chExt cx="4779645" cy="2879725"/>
          </a:xfrm>
        </p:grpSpPr>
        <p:sp>
          <p:nvSpPr>
            <p:cNvPr id="22" name="object 22"/>
            <p:cNvSpPr/>
            <p:nvPr/>
          </p:nvSpPr>
          <p:spPr>
            <a:xfrm>
              <a:off x="5603025" y="3425672"/>
              <a:ext cx="20320" cy="20320"/>
            </a:xfrm>
            <a:custGeom>
              <a:avLst/>
              <a:gdLst/>
              <a:ahLst/>
              <a:cxnLst/>
              <a:rect l="l" t="t" r="r" b="b"/>
              <a:pathLst>
                <a:path w="20320" h="20320">
                  <a:moveTo>
                    <a:pt x="0" y="0"/>
                  </a:moveTo>
                  <a:lnTo>
                    <a:pt x="20320" y="20320"/>
                  </a:lnTo>
                </a:path>
              </a:pathLst>
            </a:custGeom>
            <a:ln w="7591">
              <a:solidFill>
                <a:srgbClr val="ADAD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575961" y="3399177"/>
              <a:ext cx="30480" cy="30480"/>
            </a:xfrm>
            <a:custGeom>
              <a:avLst/>
              <a:gdLst/>
              <a:ahLst/>
              <a:cxnLst/>
              <a:rect l="l" t="t" r="r" b="b"/>
              <a:pathLst>
                <a:path w="30479" h="30479">
                  <a:moveTo>
                    <a:pt x="30366" y="15183"/>
                  </a:moveTo>
                  <a:lnTo>
                    <a:pt x="30366" y="6797"/>
                  </a:lnTo>
                  <a:lnTo>
                    <a:pt x="23568" y="0"/>
                  </a:lnTo>
                  <a:lnTo>
                    <a:pt x="15183" y="0"/>
                  </a:lnTo>
                  <a:lnTo>
                    <a:pt x="6797" y="0"/>
                  </a:lnTo>
                  <a:lnTo>
                    <a:pt x="0" y="6797"/>
                  </a:lnTo>
                  <a:lnTo>
                    <a:pt x="0" y="15183"/>
                  </a:lnTo>
                  <a:lnTo>
                    <a:pt x="0" y="23568"/>
                  </a:lnTo>
                  <a:lnTo>
                    <a:pt x="6797" y="30366"/>
                  </a:lnTo>
                  <a:lnTo>
                    <a:pt x="15183" y="30366"/>
                  </a:lnTo>
                  <a:lnTo>
                    <a:pt x="23568" y="30366"/>
                  </a:lnTo>
                  <a:lnTo>
                    <a:pt x="30366" y="23568"/>
                  </a:lnTo>
                  <a:lnTo>
                    <a:pt x="30366" y="15183"/>
                  </a:lnTo>
                  <a:close/>
                </a:path>
              </a:pathLst>
            </a:custGeom>
            <a:ln w="5060">
              <a:solidFill>
                <a:srgbClr val="ADAD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481103" y="3395191"/>
              <a:ext cx="233679" cy="50800"/>
            </a:xfrm>
            <a:custGeom>
              <a:avLst/>
              <a:gdLst/>
              <a:ahLst/>
              <a:cxnLst/>
              <a:rect l="l" t="t" r="r" b="b"/>
              <a:pathLst>
                <a:path w="233679" h="50800">
                  <a:moveTo>
                    <a:pt x="40640" y="50800"/>
                  </a:moveTo>
                  <a:lnTo>
                    <a:pt x="50400" y="48796"/>
                  </a:lnTo>
                  <a:lnTo>
                    <a:pt x="58488" y="43339"/>
                  </a:lnTo>
                  <a:lnTo>
                    <a:pt x="64002" y="35262"/>
                  </a:lnTo>
                  <a:lnTo>
                    <a:pt x="66040" y="25400"/>
                  </a:lnTo>
                  <a:lnTo>
                    <a:pt x="64036" y="15537"/>
                  </a:lnTo>
                  <a:lnTo>
                    <a:pt x="58579" y="7461"/>
                  </a:lnTo>
                  <a:lnTo>
                    <a:pt x="50502" y="2004"/>
                  </a:lnTo>
                  <a:lnTo>
                    <a:pt x="40640" y="0"/>
                  </a:lnTo>
                  <a:lnTo>
                    <a:pt x="30778" y="2004"/>
                  </a:lnTo>
                  <a:lnTo>
                    <a:pt x="22701" y="7461"/>
                  </a:lnTo>
                  <a:lnTo>
                    <a:pt x="17244" y="15537"/>
                  </a:lnTo>
                  <a:lnTo>
                    <a:pt x="15240" y="25400"/>
                  </a:lnTo>
                </a:path>
                <a:path w="233679" h="50800">
                  <a:moveTo>
                    <a:pt x="30480" y="17780"/>
                  </a:moveTo>
                  <a:lnTo>
                    <a:pt x="15240" y="30480"/>
                  </a:lnTo>
                  <a:lnTo>
                    <a:pt x="0" y="17780"/>
                  </a:lnTo>
                </a:path>
                <a:path w="233679" h="50800">
                  <a:moveTo>
                    <a:pt x="193042" y="50800"/>
                  </a:moveTo>
                  <a:lnTo>
                    <a:pt x="183179" y="48796"/>
                  </a:lnTo>
                  <a:lnTo>
                    <a:pt x="175103" y="43339"/>
                  </a:lnTo>
                  <a:lnTo>
                    <a:pt x="169646" y="35262"/>
                  </a:lnTo>
                  <a:lnTo>
                    <a:pt x="167642" y="25400"/>
                  </a:lnTo>
                  <a:lnTo>
                    <a:pt x="169646" y="15537"/>
                  </a:lnTo>
                  <a:lnTo>
                    <a:pt x="175103" y="7461"/>
                  </a:lnTo>
                  <a:lnTo>
                    <a:pt x="183179" y="2004"/>
                  </a:lnTo>
                  <a:lnTo>
                    <a:pt x="193042" y="0"/>
                  </a:lnTo>
                  <a:lnTo>
                    <a:pt x="202904" y="2004"/>
                  </a:lnTo>
                  <a:lnTo>
                    <a:pt x="210981" y="7461"/>
                  </a:lnTo>
                  <a:lnTo>
                    <a:pt x="216438" y="15537"/>
                  </a:lnTo>
                  <a:lnTo>
                    <a:pt x="218442" y="25400"/>
                  </a:lnTo>
                </a:path>
                <a:path w="233679" h="50800">
                  <a:moveTo>
                    <a:pt x="233682" y="17780"/>
                  </a:moveTo>
                  <a:lnTo>
                    <a:pt x="218442" y="30480"/>
                  </a:lnTo>
                  <a:lnTo>
                    <a:pt x="203202" y="17780"/>
                  </a:lnTo>
                </a:path>
              </a:pathLst>
            </a:custGeom>
            <a:ln w="5060">
              <a:solidFill>
                <a:srgbClr val="ADAD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938047" y="584251"/>
              <a:ext cx="3838575" cy="2879090"/>
            </a:xfrm>
            <a:custGeom>
              <a:avLst/>
              <a:gdLst/>
              <a:ahLst/>
              <a:cxnLst/>
              <a:rect l="l" t="t" r="r" b="b"/>
              <a:pathLst>
                <a:path w="3838575" h="2879090">
                  <a:moveTo>
                    <a:pt x="3838175" y="0"/>
                  </a:moveTo>
                  <a:lnTo>
                    <a:pt x="0" y="0"/>
                  </a:lnTo>
                  <a:lnTo>
                    <a:pt x="0" y="2878631"/>
                  </a:lnTo>
                  <a:lnTo>
                    <a:pt x="3838175" y="2878631"/>
                  </a:lnTo>
                  <a:lnTo>
                    <a:pt x="38381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940925" y="587130"/>
              <a:ext cx="3832860" cy="2873375"/>
            </a:xfrm>
            <a:custGeom>
              <a:avLst/>
              <a:gdLst/>
              <a:ahLst/>
              <a:cxnLst/>
              <a:rect l="l" t="t" r="r" b="b"/>
              <a:pathLst>
                <a:path w="3832860" h="2873375">
                  <a:moveTo>
                    <a:pt x="0" y="2872874"/>
                  </a:moveTo>
                  <a:lnTo>
                    <a:pt x="3832418" y="2872874"/>
                  </a:lnTo>
                  <a:lnTo>
                    <a:pt x="3832418" y="0"/>
                  </a:lnTo>
                  <a:lnTo>
                    <a:pt x="0" y="0"/>
                  </a:lnTo>
                  <a:lnTo>
                    <a:pt x="0" y="2872874"/>
                  </a:lnTo>
                  <a:close/>
                </a:path>
              </a:pathLst>
            </a:custGeom>
            <a:ln w="575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01377" y="647581"/>
              <a:ext cx="3711515" cy="2751971"/>
            </a:xfrm>
            <a:prstGeom prst="rect">
              <a:avLst/>
            </a:prstGeom>
          </p:spPr>
        </p:pic>
      </p:grpSp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xfrm>
            <a:off x="95300" y="74546"/>
            <a:ext cx="5180330" cy="446854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 marR="5080">
              <a:lnSpc>
                <a:spcPct val="106700"/>
              </a:lnSpc>
              <a:spcBef>
                <a:spcPts val="20"/>
              </a:spcBef>
            </a:pPr>
            <a:r>
              <a:rPr spc="-50" dirty="0"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Preliminary</a:t>
            </a:r>
            <a:r>
              <a:rPr spc="-15" dirty="0"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pc="-95" dirty="0"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checks:</a:t>
            </a:r>
            <a:r>
              <a:rPr spc="20" dirty="0"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pc="-140" dirty="0"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ACSC</a:t>
            </a:r>
            <a:r>
              <a:rPr spc="45" dirty="0"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pc="-50" dirty="0"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related</a:t>
            </a:r>
            <a:r>
              <a:rPr spc="20" dirty="0"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pc="-90" dirty="0"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specialized</a:t>
            </a:r>
            <a:r>
              <a:rPr spc="25" dirty="0"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pc="-95" dirty="0"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care</a:t>
            </a:r>
            <a:r>
              <a:rPr spc="20" dirty="0"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pc="-135" dirty="0"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use</a:t>
            </a:r>
            <a:r>
              <a:rPr spc="40" dirty="0"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pc="-65" dirty="0"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and</a:t>
            </a:r>
            <a:r>
              <a:rPr spc="25" dirty="0"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pc="-20" dirty="0"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drug</a:t>
            </a:r>
            <a:r>
              <a:rPr spc="-20" dirty="0"/>
              <a:t> </a:t>
            </a:r>
            <a:r>
              <a:rPr spc="-70" dirty="0"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consumption</a:t>
            </a:r>
            <a:r>
              <a:rPr spc="-30" dirty="0"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pc="-35" dirty="0"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during</a:t>
            </a:r>
            <a:r>
              <a:rPr spc="-25" dirty="0"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</a:t>
            </a:r>
            <a:r>
              <a:rPr spc="-15" dirty="0"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pc="-60" dirty="0"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three-</a:t>
            </a:r>
            <a:r>
              <a:rPr spc="-50" dirty="0"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months</a:t>
            </a:r>
            <a:r>
              <a:rPr spc="-15" dirty="0"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pc="-80" dirty="0"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pre-</a:t>
            </a:r>
            <a:r>
              <a:rPr spc="-35" dirty="0"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period</a:t>
            </a:r>
            <a:r>
              <a:rPr spc="-15" dirty="0"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pc="-25" dirty="0"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(Dec</a:t>
            </a:r>
            <a:r>
              <a:rPr spc="-15" dirty="0"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pc="-105" dirty="0"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2019–Feb</a:t>
            </a:r>
            <a:r>
              <a:rPr spc="5" dirty="0"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pc="-10" dirty="0"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2020)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1213255" y="834346"/>
            <a:ext cx="171450" cy="88074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600" spc="-20" dirty="0">
                <a:latin typeface="Arial MT"/>
                <a:cs typeface="Arial MT"/>
              </a:rPr>
              <a:t>.012</a:t>
            </a:r>
            <a:endParaRPr sz="600">
              <a:latin typeface="Arial MT"/>
              <a:cs typeface="Arial MT"/>
            </a:endParaRPr>
          </a:p>
          <a:p>
            <a:pPr marL="53975">
              <a:lnSpc>
                <a:spcPct val="100000"/>
              </a:lnSpc>
              <a:spcBef>
                <a:spcPts val="484"/>
              </a:spcBef>
            </a:pPr>
            <a:r>
              <a:rPr sz="600" spc="-25" dirty="0">
                <a:latin typeface="Arial MT"/>
                <a:cs typeface="Arial MT"/>
              </a:rPr>
              <a:t>.01</a:t>
            </a:r>
            <a:endParaRPr sz="6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sz="600" spc="-20" dirty="0">
                <a:latin typeface="Arial MT"/>
                <a:cs typeface="Arial MT"/>
              </a:rPr>
              <a:t>.008</a:t>
            </a:r>
            <a:endParaRPr sz="6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600" spc="-20" dirty="0">
                <a:latin typeface="Arial MT"/>
                <a:cs typeface="Arial MT"/>
              </a:rPr>
              <a:t>.006</a:t>
            </a:r>
            <a:endParaRPr sz="6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sz="600" spc="-20" dirty="0">
                <a:latin typeface="Arial MT"/>
                <a:cs typeface="Arial MT"/>
              </a:rPr>
              <a:t>.004</a:t>
            </a:r>
            <a:endParaRPr sz="6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sz="600" spc="-20" dirty="0">
                <a:latin typeface="Arial MT"/>
                <a:cs typeface="Arial MT"/>
              </a:rPr>
              <a:t>.002</a:t>
            </a:r>
            <a:endParaRPr sz="600">
              <a:latin typeface="Arial MT"/>
              <a:cs typeface="Arial MT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063786" y="1132779"/>
            <a:ext cx="109220" cy="267335"/>
          </a:xfrm>
          <a:prstGeom prst="rect">
            <a:avLst/>
          </a:prstGeom>
        </p:spPr>
        <p:txBody>
          <a:bodyPr vert="vert270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600" spc="-10" dirty="0">
                <a:latin typeface="Arial MT"/>
                <a:cs typeface="Arial MT"/>
              </a:rPr>
              <a:t>P(Visit)</a:t>
            </a:r>
            <a:endParaRPr sz="600">
              <a:latin typeface="Arial MT"/>
              <a:cs typeface="Arial MT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409857" y="1702854"/>
            <a:ext cx="1379220" cy="235585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4"/>
              </a:spcBef>
              <a:tabLst>
                <a:tab pos="224154" algn="l"/>
                <a:tab pos="435609" algn="l"/>
                <a:tab pos="647065" algn="l"/>
                <a:tab pos="859155" algn="l"/>
                <a:tab pos="1070610" algn="l"/>
                <a:tab pos="1282065" algn="l"/>
              </a:tabLst>
            </a:pPr>
            <a:r>
              <a:rPr sz="600" spc="-25" dirty="0">
                <a:latin typeface="Arial MT"/>
                <a:cs typeface="Arial MT"/>
              </a:rPr>
              <a:t>64</a:t>
            </a:r>
            <a:r>
              <a:rPr sz="600" dirty="0">
                <a:latin typeface="Arial MT"/>
                <a:cs typeface="Arial MT"/>
              </a:rPr>
              <a:t>	</a:t>
            </a:r>
            <a:r>
              <a:rPr sz="600" spc="-25" dirty="0">
                <a:latin typeface="Arial MT"/>
                <a:cs typeface="Arial MT"/>
              </a:rPr>
              <a:t>66</a:t>
            </a:r>
            <a:r>
              <a:rPr sz="600" dirty="0">
                <a:latin typeface="Arial MT"/>
                <a:cs typeface="Arial MT"/>
              </a:rPr>
              <a:t>	</a:t>
            </a:r>
            <a:r>
              <a:rPr sz="600" spc="-25" dirty="0">
                <a:latin typeface="Arial MT"/>
                <a:cs typeface="Arial MT"/>
              </a:rPr>
              <a:t>68</a:t>
            </a:r>
            <a:r>
              <a:rPr sz="600" dirty="0">
                <a:latin typeface="Arial MT"/>
                <a:cs typeface="Arial MT"/>
              </a:rPr>
              <a:t>	</a:t>
            </a:r>
            <a:r>
              <a:rPr sz="600" spc="-25" dirty="0">
                <a:latin typeface="Arial MT"/>
                <a:cs typeface="Arial MT"/>
              </a:rPr>
              <a:t>70</a:t>
            </a:r>
            <a:r>
              <a:rPr sz="600" dirty="0">
                <a:latin typeface="Arial MT"/>
                <a:cs typeface="Arial MT"/>
              </a:rPr>
              <a:t>	</a:t>
            </a:r>
            <a:r>
              <a:rPr sz="600" spc="-25" dirty="0">
                <a:latin typeface="Arial MT"/>
                <a:cs typeface="Arial MT"/>
              </a:rPr>
              <a:t>72</a:t>
            </a:r>
            <a:r>
              <a:rPr sz="600" dirty="0">
                <a:latin typeface="Arial MT"/>
                <a:cs typeface="Arial MT"/>
              </a:rPr>
              <a:t>	</a:t>
            </a:r>
            <a:r>
              <a:rPr sz="600" spc="-25" dirty="0">
                <a:latin typeface="Arial MT"/>
                <a:cs typeface="Arial MT"/>
              </a:rPr>
              <a:t>74</a:t>
            </a:r>
            <a:r>
              <a:rPr sz="600" dirty="0">
                <a:latin typeface="Arial MT"/>
                <a:cs typeface="Arial MT"/>
              </a:rPr>
              <a:t>	</a:t>
            </a:r>
            <a:r>
              <a:rPr sz="600" spc="-25" dirty="0">
                <a:latin typeface="Arial MT"/>
                <a:cs typeface="Arial MT"/>
              </a:rPr>
              <a:t>76</a:t>
            </a:r>
            <a:endParaRPr sz="600">
              <a:latin typeface="Arial MT"/>
              <a:cs typeface="Arial MT"/>
            </a:endParaRPr>
          </a:p>
          <a:p>
            <a:pPr marL="164465">
              <a:lnSpc>
                <a:spcPct val="100000"/>
              </a:lnSpc>
              <a:spcBef>
                <a:spcPts val="110"/>
              </a:spcBef>
            </a:pPr>
            <a:r>
              <a:rPr sz="600" spc="-10" dirty="0">
                <a:latin typeface="Arial MT"/>
                <a:cs typeface="Arial MT"/>
              </a:rPr>
              <a:t>Age</a:t>
            </a:r>
            <a:r>
              <a:rPr sz="600" spc="-25" dirty="0">
                <a:latin typeface="Arial MT"/>
                <a:cs typeface="Arial MT"/>
              </a:rPr>
              <a:t> </a:t>
            </a:r>
            <a:r>
              <a:rPr sz="600" dirty="0">
                <a:latin typeface="Arial MT"/>
                <a:cs typeface="Arial MT"/>
              </a:rPr>
              <a:t>at</a:t>
            </a:r>
            <a:r>
              <a:rPr sz="600" spc="-25" dirty="0">
                <a:latin typeface="Arial MT"/>
                <a:cs typeface="Arial MT"/>
              </a:rPr>
              <a:t> </a:t>
            </a:r>
            <a:r>
              <a:rPr sz="600" dirty="0">
                <a:latin typeface="Arial MT"/>
                <a:cs typeface="Arial MT"/>
              </a:rPr>
              <a:t>the</a:t>
            </a:r>
            <a:r>
              <a:rPr sz="600" spc="-20" dirty="0">
                <a:latin typeface="Arial MT"/>
                <a:cs typeface="Arial MT"/>
              </a:rPr>
              <a:t> </a:t>
            </a:r>
            <a:r>
              <a:rPr sz="600" spc="-10" dirty="0">
                <a:latin typeface="Arial MT"/>
                <a:cs typeface="Arial MT"/>
              </a:rPr>
              <a:t>start</a:t>
            </a:r>
            <a:r>
              <a:rPr sz="600" spc="-25" dirty="0">
                <a:latin typeface="Arial MT"/>
                <a:cs typeface="Arial MT"/>
              </a:rPr>
              <a:t> </a:t>
            </a:r>
            <a:r>
              <a:rPr sz="600" dirty="0">
                <a:latin typeface="Arial MT"/>
                <a:cs typeface="Arial MT"/>
              </a:rPr>
              <a:t>of</a:t>
            </a:r>
            <a:r>
              <a:rPr sz="600" spc="-20" dirty="0">
                <a:latin typeface="Arial MT"/>
                <a:cs typeface="Arial MT"/>
              </a:rPr>
              <a:t> </a:t>
            </a:r>
            <a:r>
              <a:rPr sz="600" dirty="0">
                <a:latin typeface="Arial MT"/>
                <a:cs typeface="Arial MT"/>
              </a:rPr>
              <a:t>the</a:t>
            </a:r>
            <a:r>
              <a:rPr sz="600" spc="-25" dirty="0">
                <a:latin typeface="Arial MT"/>
                <a:cs typeface="Arial MT"/>
              </a:rPr>
              <a:t> </a:t>
            </a:r>
            <a:r>
              <a:rPr sz="600" spc="-10" dirty="0">
                <a:latin typeface="Arial MT"/>
                <a:cs typeface="Arial MT"/>
              </a:rPr>
              <a:t>lockdown</a:t>
            </a:r>
            <a:endParaRPr sz="600">
              <a:latin typeface="Arial MT"/>
              <a:cs typeface="Arial MT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477997" y="700730"/>
            <a:ext cx="1242695" cy="1162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spc="-10" dirty="0">
                <a:latin typeface="Arial MT"/>
                <a:cs typeface="Arial MT"/>
              </a:rPr>
              <a:t>Emergency</a:t>
            </a:r>
            <a:r>
              <a:rPr sz="600" spc="5" dirty="0">
                <a:latin typeface="Arial MT"/>
                <a:cs typeface="Arial MT"/>
              </a:rPr>
              <a:t> </a:t>
            </a:r>
            <a:r>
              <a:rPr sz="600" spc="-10" dirty="0">
                <a:latin typeface="Arial MT"/>
                <a:cs typeface="Arial MT"/>
              </a:rPr>
              <a:t>department</a:t>
            </a:r>
            <a:r>
              <a:rPr sz="600" spc="5" dirty="0">
                <a:latin typeface="Arial MT"/>
                <a:cs typeface="Arial MT"/>
              </a:rPr>
              <a:t> </a:t>
            </a:r>
            <a:r>
              <a:rPr sz="600" spc="-10" dirty="0">
                <a:latin typeface="Arial MT"/>
                <a:cs typeface="Arial MT"/>
              </a:rPr>
              <a:t>visit</a:t>
            </a:r>
            <a:r>
              <a:rPr sz="600" spc="5" dirty="0">
                <a:latin typeface="Arial MT"/>
                <a:cs typeface="Arial MT"/>
              </a:rPr>
              <a:t> </a:t>
            </a:r>
            <a:r>
              <a:rPr sz="600" spc="-10" dirty="0">
                <a:latin typeface="Arial MT"/>
                <a:cs typeface="Arial MT"/>
              </a:rPr>
              <a:t>(ACSC)</a:t>
            </a:r>
            <a:endParaRPr sz="600">
              <a:latin typeface="Arial MT"/>
              <a:cs typeface="Arial MT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173139" y="1599223"/>
            <a:ext cx="67310" cy="1155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600" spc="-50" dirty="0">
                <a:latin typeface="Arial MT"/>
                <a:cs typeface="Arial MT"/>
              </a:rPr>
              <a:t>0</a:t>
            </a:r>
            <a:endParaRPr sz="600">
              <a:latin typeface="Arial MT"/>
              <a:cs typeface="Arial MT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069013" y="1346023"/>
            <a:ext cx="171450" cy="1155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600" spc="-20" dirty="0">
                <a:latin typeface="Arial MT"/>
                <a:cs typeface="Arial MT"/>
              </a:rPr>
              <a:t>.005</a:t>
            </a:r>
            <a:endParaRPr sz="600">
              <a:latin typeface="Arial MT"/>
              <a:cs typeface="Arial MT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110693" y="1092943"/>
            <a:ext cx="130175" cy="1155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600" spc="-25" dirty="0">
                <a:latin typeface="Arial MT"/>
                <a:cs typeface="Arial MT"/>
              </a:rPr>
              <a:t>.01</a:t>
            </a:r>
            <a:endParaRPr sz="600">
              <a:latin typeface="Arial MT"/>
              <a:cs typeface="Arial MT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069013" y="839744"/>
            <a:ext cx="171450" cy="1155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600" spc="-20" dirty="0">
                <a:latin typeface="Arial MT"/>
                <a:cs typeface="Arial MT"/>
              </a:rPr>
              <a:t>.015</a:t>
            </a:r>
            <a:endParaRPr sz="600">
              <a:latin typeface="Arial MT"/>
              <a:cs typeface="Arial MT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919544" y="1132779"/>
            <a:ext cx="109220" cy="267335"/>
          </a:xfrm>
          <a:prstGeom prst="rect">
            <a:avLst/>
          </a:prstGeom>
        </p:spPr>
        <p:txBody>
          <a:bodyPr vert="vert270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600" spc="-10" dirty="0">
                <a:latin typeface="Arial MT"/>
                <a:cs typeface="Arial MT"/>
              </a:rPr>
              <a:t>P(Visit)</a:t>
            </a:r>
            <a:endParaRPr sz="600">
              <a:latin typeface="Arial MT"/>
              <a:cs typeface="Arial MT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265615" y="1702854"/>
            <a:ext cx="1379220" cy="235585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4"/>
              </a:spcBef>
              <a:tabLst>
                <a:tab pos="224154" algn="l"/>
                <a:tab pos="435609" algn="l"/>
                <a:tab pos="647065" algn="l"/>
                <a:tab pos="859155" algn="l"/>
                <a:tab pos="1070610" algn="l"/>
                <a:tab pos="1282065" algn="l"/>
              </a:tabLst>
            </a:pPr>
            <a:r>
              <a:rPr sz="600" spc="-25" dirty="0">
                <a:latin typeface="Arial MT"/>
                <a:cs typeface="Arial MT"/>
              </a:rPr>
              <a:t>64</a:t>
            </a:r>
            <a:r>
              <a:rPr sz="600" dirty="0">
                <a:latin typeface="Arial MT"/>
                <a:cs typeface="Arial MT"/>
              </a:rPr>
              <a:t>	</a:t>
            </a:r>
            <a:r>
              <a:rPr sz="600" spc="-25" dirty="0">
                <a:latin typeface="Arial MT"/>
                <a:cs typeface="Arial MT"/>
              </a:rPr>
              <a:t>66</a:t>
            </a:r>
            <a:r>
              <a:rPr sz="600" dirty="0">
                <a:latin typeface="Arial MT"/>
                <a:cs typeface="Arial MT"/>
              </a:rPr>
              <a:t>	</a:t>
            </a:r>
            <a:r>
              <a:rPr sz="600" spc="-25" dirty="0">
                <a:latin typeface="Arial MT"/>
                <a:cs typeface="Arial MT"/>
              </a:rPr>
              <a:t>68</a:t>
            </a:r>
            <a:r>
              <a:rPr sz="600" dirty="0">
                <a:latin typeface="Arial MT"/>
                <a:cs typeface="Arial MT"/>
              </a:rPr>
              <a:t>	</a:t>
            </a:r>
            <a:r>
              <a:rPr sz="600" spc="-25" dirty="0">
                <a:latin typeface="Arial MT"/>
                <a:cs typeface="Arial MT"/>
              </a:rPr>
              <a:t>70</a:t>
            </a:r>
            <a:r>
              <a:rPr sz="600" dirty="0">
                <a:latin typeface="Arial MT"/>
                <a:cs typeface="Arial MT"/>
              </a:rPr>
              <a:t>	</a:t>
            </a:r>
            <a:r>
              <a:rPr sz="600" spc="-25" dirty="0">
                <a:latin typeface="Arial MT"/>
                <a:cs typeface="Arial MT"/>
              </a:rPr>
              <a:t>72</a:t>
            </a:r>
            <a:r>
              <a:rPr sz="600" dirty="0">
                <a:latin typeface="Arial MT"/>
                <a:cs typeface="Arial MT"/>
              </a:rPr>
              <a:t>	</a:t>
            </a:r>
            <a:r>
              <a:rPr sz="600" spc="-25" dirty="0">
                <a:latin typeface="Arial MT"/>
                <a:cs typeface="Arial MT"/>
              </a:rPr>
              <a:t>74</a:t>
            </a:r>
            <a:r>
              <a:rPr sz="600" dirty="0">
                <a:latin typeface="Arial MT"/>
                <a:cs typeface="Arial MT"/>
              </a:rPr>
              <a:t>	</a:t>
            </a:r>
            <a:r>
              <a:rPr sz="600" spc="-25" dirty="0">
                <a:latin typeface="Arial MT"/>
                <a:cs typeface="Arial MT"/>
              </a:rPr>
              <a:t>76</a:t>
            </a:r>
            <a:endParaRPr sz="600">
              <a:latin typeface="Arial MT"/>
              <a:cs typeface="Arial MT"/>
            </a:endParaRPr>
          </a:p>
          <a:p>
            <a:pPr marL="164465">
              <a:lnSpc>
                <a:spcPct val="100000"/>
              </a:lnSpc>
              <a:spcBef>
                <a:spcPts val="110"/>
              </a:spcBef>
            </a:pPr>
            <a:r>
              <a:rPr sz="600" spc="-10" dirty="0">
                <a:latin typeface="Arial MT"/>
                <a:cs typeface="Arial MT"/>
              </a:rPr>
              <a:t>Age</a:t>
            </a:r>
            <a:r>
              <a:rPr sz="600" spc="-25" dirty="0">
                <a:latin typeface="Arial MT"/>
                <a:cs typeface="Arial MT"/>
              </a:rPr>
              <a:t> </a:t>
            </a:r>
            <a:r>
              <a:rPr sz="600" dirty="0">
                <a:latin typeface="Arial MT"/>
                <a:cs typeface="Arial MT"/>
              </a:rPr>
              <a:t>at</a:t>
            </a:r>
            <a:r>
              <a:rPr sz="600" spc="-25" dirty="0">
                <a:latin typeface="Arial MT"/>
                <a:cs typeface="Arial MT"/>
              </a:rPr>
              <a:t> </a:t>
            </a:r>
            <a:r>
              <a:rPr sz="600" dirty="0">
                <a:latin typeface="Arial MT"/>
                <a:cs typeface="Arial MT"/>
              </a:rPr>
              <a:t>the</a:t>
            </a:r>
            <a:r>
              <a:rPr sz="600" spc="-20" dirty="0">
                <a:latin typeface="Arial MT"/>
                <a:cs typeface="Arial MT"/>
              </a:rPr>
              <a:t> </a:t>
            </a:r>
            <a:r>
              <a:rPr sz="600" spc="-10" dirty="0">
                <a:latin typeface="Arial MT"/>
                <a:cs typeface="Arial MT"/>
              </a:rPr>
              <a:t>start</a:t>
            </a:r>
            <a:r>
              <a:rPr sz="600" spc="-25" dirty="0">
                <a:latin typeface="Arial MT"/>
                <a:cs typeface="Arial MT"/>
              </a:rPr>
              <a:t> </a:t>
            </a:r>
            <a:r>
              <a:rPr sz="600" dirty="0">
                <a:latin typeface="Arial MT"/>
                <a:cs typeface="Arial MT"/>
              </a:rPr>
              <a:t>of</a:t>
            </a:r>
            <a:r>
              <a:rPr sz="600" spc="-20" dirty="0">
                <a:latin typeface="Arial MT"/>
                <a:cs typeface="Arial MT"/>
              </a:rPr>
              <a:t> </a:t>
            </a:r>
            <a:r>
              <a:rPr sz="600" dirty="0">
                <a:latin typeface="Arial MT"/>
                <a:cs typeface="Arial MT"/>
              </a:rPr>
              <a:t>the</a:t>
            </a:r>
            <a:r>
              <a:rPr sz="600" spc="-25" dirty="0">
                <a:latin typeface="Arial MT"/>
                <a:cs typeface="Arial MT"/>
              </a:rPr>
              <a:t> </a:t>
            </a:r>
            <a:r>
              <a:rPr sz="600" spc="-10" dirty="0">
                <a:latin typeface="Arial MT"/>
                <a:cs typeface="Arial MT"/>
              </a:rPr>
              <a:t>lockdown</a:t>
            </a:r>
            <a:endParaRPr sz="600">
              <a:latin typeface="Arial MT"/>
              <a:cs typeface="Arial MT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577223" y="700730"/>
            <a:ext cx="755650" cy="1162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spc="-10" dirty="0">
                <a:latin typeface="Arial MT"/>
                <a:cs typeface="Arial MT"/>
              </a:rPr>
              <a:t>Inpatient </a:t>
            </a:r>
            <a:r>
              <a:rPr sz="600" dirty="0">
                <a:latin typeface="Arial MT"/>
                <a:cs typeface="Arial MT"/>
              </a:rPr>
              <a:t>stay</a:t>
            </a:r>
            <a:r>
              <a:rPr sz="600" spc="-10" dirty="0">
                <a:latin typeface="Arial MT"/>
                <a:cs typeface="Arial MT"/>
              </a:rPr>
              <a:t> (ACSC)</a:t>
            </a:r>
            <a:endParaRPr sz="600">
              <a:latin typeface="Arial MT"/>
              <a:cs typeface="Arial MT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211276" y="2659759"/>
            <a:ext cx="130175" cy="4311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600" spc="-25" dirty="0">
                <a:latin typeface="Arial MT"/>
                <a:cs typeface="Arial MT"/>
              </a:rPr>
              <a:t>.14</a:t>
            </a:r>
            <a:endParaRPr sz="6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20"/>
              </a:spcBef>
            </a:pPr>
            <a:r>
              <a:rPr sz="600" spc="-25" dirty="0">
                <a:latin typeface="Arial MT"/>
                <a:cs typeface="Arial MT"/>
              </a:rPr>
              <a:t>.13</a:t>
            </a:r>
            <a:endParaRPr sz="6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25"/>
              </a:spcBef>
            </a:pPr>
            <a:r>
              <a:rPr sz="600" spc="-25" dirty="0">
                <a:latin typeface="Arial MT"/>
                <a:cs typeface="Arial MT"/>
              </a:rPr>
              <a:t>.12</a:t>
            </a:r>
            <a:endParaRPr sz="600">
              <a:latin typeface="Arial MT"/>
              <a:cs typeface="Arial MT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211276" y="2344429"/>
            <a:ext cx="130175" cy="2736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600" spc="-25" dirty="0">
                <a:latin typeface="Arial MT"/>
                <a:cs typeface="Arial MT"/>
              </a:rPr>
              <a:t>.16</a:t>
            </a:r>
            <a:endParaRPr sz="6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20"/>
              </a:spcBef>
            </a:pPr>
            <a:r>
              <a:rPr sz="600" spc="-25" dirty="0">
                <a:latin typeface="Arial MT"/>
                <a:cs typeface="Arial MT"/>
              </a:rPr>
              <a:t>.15</a:t>
            </a:r>
            <a:endParaRPr sz="600">
              <a:latin typeface="Arial MT"/>
              <a:cs typeface="Arial MT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211276" y="2186704"/>
            <a:ext cx="130175" cy="1155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600" spc="-25" dirty="0">
                <a:latin typeface="Arial MT"/>
                <a:cs typeface="Arial MT"/>
              </a:rPr>
              <a:t>.17</a:t>
            </a:r>
            <a:endParaRPr sz="600">
              <a:latin typeface="Arial MT"/>
              <a:cs typeface="Arial MT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063786" y="2333861"/>
            <a:ext cx="109220" cy="617220"/>
          </a:xfrm>
          <a:prstGeom prst="rect">
            <a:avLst/>
          </a:prstGeom>
        </p:spPr>
        <p:txBody>
          <a:bodyPr vert="vert270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600" spc="-10" dirty="0">
                <a:latin typeface="Arial MT"/>
                <a:cs typeface="Arial MT"/>
              </a:rPr>
              <a:t>P(Drug</a:t>
            </a:r>
            <a:r>
              <a:rPr sz="600" spc="-30" dirty="0">
                <a:latin typeface="Arial MT"/>
                <a:cs typeface="Arial MT"/>
              </a:rPr>
              <a:t> </a:t>
            </a:r>
            <a:r>
              <a:rPr sz="600" spc="-10" dirty="0">
                <a:latin typeface="Arial MT"/>
                <a:cs typeface="Arial MT"/>
              </a:rPr>
              <a:t>purchase)</a:t>
            </a:r>
            <a:endParaRPr sz="600">
              <a:latin typeface="Arial MT"/>
              <a:cs typeface="Arial MT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366197" y="3078839"/>
            <a:ext cx="1422400" cy="235585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4"/>
              </a:spcBef>
              <a:tabLst>
                <a:tab pos="231140" algn="l"/>
                <a:tab pos="450215" algn="l"/>
                <a:tab pos="669290" algn="l"/>
                <a:tab pos="887730" algn="l"/>
                <a:tab pos="1106805" algn="l"/>
                <a:tab pos="1325880" algn="l"/>
              </a:tabLst>
            </a:pPr>
            <a:r>
              <a:rPr sz="600" spc="-25" dirty="0">
                <a:latin typeface="Arial MT"/>
                <a:cs typeface="Arial MT"/>
              </a:rPr>
              <a:t>64</a:t>
            </a:r>
            <a:r>
              <a:rPr sz="600" dirty="0">
                <a:latin typeface="Arial MT"/>
                <a:cs typeface="Arial MT"/>
              </a:rPr>
              <a:t>	</a:t>
            </a:r>
            <a:r>
              <a:rPr sz="600" spc="-25" dirty="0">
                <a:latin typeface="Arial MT"/>
                <a:cs typeface="Arial MT"/>
              </a:rPr>
              <a:t>66</a:t>
            </a:r>
            <a:r>
              <a:rPr sz="600" dirty="0">
                <a:latin typeface="Arial MT"/>
                <a:cs typeface="Arial MT"/>
              </a:rPr>
              <a:t>	</a:t>
            </a:r>
            <a:r>
              <a:rPr sz="600" spc="-25" dirty="0">
                <a:latin typeface="Arial MT"/>
                <a:cs typeface="Arial MT"/>
              </a:rPr>
              <a:t>68</a:t>
            </a:r>
            <a:r>
              <a:rPr sz="600" dirty="0">
                <a:latin typeface="Arial MT"/>
                <a:cs typeface="Arial MT"/>
              </a:rPr>
              <a:t>	</a:t>
            </a:r>
            <a:r>
              <a:rPr sz="600" spc="-25" dirty="0">
                <a:latin typeface="Arial MT"/>
                <a:cs typeface="Arial MT"/>
              </a:rPr>
              <a:t>70</a:t>
            </a:r>
            <a:r>
              <a:rPr sz="600" dirty="0">
                <a:latin typeface="Arial MT"/>
                <a:cs typeface="Arial MT"/>
              </a:rPr>
              <a:t>	</a:t>
            </a:r>
            <a:r>
              <a:rPr sz="600" spc="-25" dirty="0">
                <a:latin typeface="Arial MT"/>
                <a:cs typeface="Arial MT"/>
              </a:rPr>
              <a:t>72</a:t>
            </a:r>
            <a:r>
              <a:rPr sz="600" dirty="0">
                <a:latin typeface="Arial MT"/>
                <a:cs typeface="Arial MT"/>
              </a:rPr>
              <a:t>	</a:t>
            </a:r>
            <a:r>
              <a:rPr sz="600" spc="-25" dirty="0">
                <a:latin typeface="Arial MT"/>
                <a:cs typeface="Arial MT"/>
              </a:rPr>
              <a:t>74</a:t>
            </a:r>
            <a:r>
              <a:rPr sz="600" dirty="0">
                <a:latin typeface="Arial MT"/>
                <a:cs typeface="Arial MT"/>
              </a:rPr>
              <a:t>	</a:t>
            </a:r>
            <a:r>
              <a:rPr sz="600" spc="-25" dirty="0">
                <a:latin typeface="Arial MT"/>
                <a:cs typeface="Arial MT"/>
              </a:rPr>
              <a:t>76</a:t>
            </a:r>
            <a:endParaRPr sz="600">
              <a:latin typeface="Arial MT"/>
              <a:cs typeface="Arial MT"/>
            </a:endParaRPr>
          </a:p>
          <a:p>
            <a:pPr marL="186055">
              <a:lnSpc>
                <a:spcPct val="100000"/>
              </a:lnSpc>
              <a:spcBef>
                <a:spcPts val="110"/>
              </a:spcBef>
            </a:pPr>
            <a:r>
              <a:rPr sz="600" spc="-10" dirty="0">
                <a:latin typeface="Arial MT"/>
                <a:cs typeface="Arial MT"/>
              </a:rPr>
              <a:t>Age</a:t>
            </a:r>
            <a:r>
              <a:rPr sz="600" spc="-25" dirty="0">
                <a:latin typeface="Arial MT"/>
                <a:cs typeface="Arial MT"/>
              </a:rPr>
              <a:t> </a:t>
            </a:r>
            <a:r>
              <a:rPr sz="600" dirty="0">
                <a:latin typeface="Arial MT"/>
                <a:cs typeface="Arial MT"/>
              </a:rPr>
              <a:t>at</a:t>
            </a:r>
            <a:r>
              <a:rPr sz="600" spc="-25" dirty="0">
                <a:latin typeface="Arial MT"/>
                <a:cs typeface="Arial MT"/>
              </a:rPr>
              <a:t> </a:t>
            </a:r>
            <a:r>
              <a:rPr sz="600" dirty="0">
                <a:latin typeface="Arial MT"/>
                <a:cs typeface="Arial MT"/>
              </a:rPr>
              <a:t>the</a:t>
            </a:r>
            <a:r>
              <a:rPr sz="600" spc="-20" dirty="0">
                <a:latin typeface="Arial MT"/>
                <a:cs typeface="Arial MT"/>
              </a:rPr>
              <a:t> </a:t>
            </a:r>
            <a:r>
              <a:rPr sz="600" spc="-10" dirty="0">
                <a:latin typeface="Arial MT"/>
                <a:cs typeface="Arial MT"/>
              </a:rPr>
              <a:t>start</a:t>
            </a:r>
            <a:r>
              <a:rPr sz="600" spc="-25" dirty="0">
                <a:latin typeface="Arial MT"/>
                <a:cs typeface="Arial MT"/>
              </a:rPr>
              <a:t> </a:t>
            </a:r>
            <a:r>
              <a:rPr sz="600" dirty="0">
                <a:latin typeface="Arial MT"/>
                <a:cs typeface="Arial MT"/>
              </a:rPr>
              <a:t>of</a:t>
            </a:r>
            <a:r>
              <a:rPr sz="600" spc="-20" dirty="0">
                <a:latin typeface="Arial MT"/>
                <a:cs typeface="Arial MT"/>
              </a:rPr>
              <a:t> </a:t>
            </a:r>
            <a:r>
              <a:rPr sz="600" dirty="0">
                <a:latin typeface="Arial MT"/>
                <a:cs typeface="Arial MT"/>
              </a:rPr>
              <a:t>the</a:t>
            </a:r>
            <a:r>
              <a:rPr sz="600" spc="-25" dirty="0">
                <a:latin typeface="Arial MT"/>
                <a:cs typeface="Arial MT"/>
              </a:rPr>
              <a:t> </a:t>
            </a:r>
            <a:r>
              <a:rPr sz="600" spc="-10" dirty="0">
                <a:latin typeface="Arial MT"/>
                <a:cs typeface="Arial MT"/>
              </a:rPr>
              <a:t>lockdown</a:t>
            </a:r>
            <a:endParaRPr sz="600">
              <a:latin typeface="Arial MT"/>
              <a:cs typeface="Arial MT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690939" y="2076716"/>
            <a:ext cx="773430" cy="1162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spc="-10" dirty="0">
                <a:latin typeface="Arial MT"/>
                <a:cs typeface="Arial MT"/>
              </a:rPr>
              <a:t>Psychotropic</a:t>
            </a:r>
            <a:r>
              <a:rPr sz="600" spc="20" dirty="0">
                <a:latin typeface="Arial MT"/>
                <a:cs typeface="Arial MT"/>
              </a:rPr>
              <a:t> </a:t>
            </a:r>
            <a:r>
              <a:rPr sz="600" spc="-10" dirty="0">
                <a:latin typeface="Arial MT"/>
                <a:cs typeface="Arial MT"/>
              </a:rPr>
              <a:t>drug</a:t>
            </a:r>
            <a:r>
              <a:rPr sz="600" spc="20" dirty="0">
                <a:latin typeface="Arial MT"/>
                <a:cs typeface="Arial MT"/>
              </a:rPr>
              <a:t> </a:t>
            </a:r>
            <a:r>
              <a:rPr sz="600" spc="-25" dirty="0">
                <a:latin typeface="Arial MT"/>
                <a:cs typeface="Arial MT"/>
              </a:rPr>
              <a:t>use</a:t>
            </a:r>
            <a:endParaRPr sz="600">
              <a:latin typeface="Arial MT"/>
              <a:cs typeface="Arial MT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069013" y="2202536"/>
            <a:ext cx="171450" cy="8451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600" spc="-20" dirty="0">
                <a:latin typeface="Arial MT"/>
                <a:cs typeface="Arial MT"/>
              </a:rPr>
              <a:t>.095</a:t>
            </a:r>
            <a:endParaRPr sz="600">
              <a:latin typeface="Arial MT"/>
              <a:cs typeface="Arial MT"/>
            </a:endParaRPr>
          </a:p>
          <a:p>
            <a:pPr marL="53975">
              <a:lnSpc>
                <a:spcPct val="100000"/>
              </a:lnSpc>
              <a:spcBef>
                <a:spcPts val="425"/>
              </a:spcBef>
            </a:pPr>
            <a:r>
              <a:rPr sz="600" spc="-25" dirty="0">
                <a:latin typeface="Arial MT"/>
                <a:cs typeface="Arial MT"/>
              </a:rPr>
              <a:t>.09</a:t>
            </a:r>
            <a:endParaRPr sz="6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600" spc="-20" dirty="0">
                <a:latin typeface="Arial MT"/>
                <a:cs typeface="Arial MT"/>
              </a:rPr>
              <a:t>.085</a:t>
            </a:r>
            <a:endParaRPr sz="600">
              <a:latin typeface="Arial MT"/>
              <a:cs typeface="Arial MT"/>
            </a:endParaRPr>
          </a:p>
          <a:p>
            <a:pPr marL="53975">
              <a:lnSpc>
                <a:spcPct val="100000"/>
              </a:lnSpc>
              <a:spcBef>
                <a:spcPts val="430"/>
              </a:spcBef>
            </a:pPr>
            <a:r>
              <a:rPr sz="600" spc="-25" dirty="0">
                <a:latin typeface="Arial MT"/>
                <a:cs typeface="Arial MT"/>
              </a:rPr>
              <a:t>.08</a:t>
            </a:r>
            <a:endParaRPr sz="6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425"/>
              </a:spcBef>
            </a:pPr>
            <a:r>
              <a:rPr sz="600" spc="-20" dirty="0">
                <a:latin typeface="Arial MT"/>
                <a:cs typeface="Arial MT"/>
              </a:rPr>
              <a:t>.075</a:t>
            </a:r>
            <a:endParaRPr sz="600">
              <a:latin typeface="Arial MT"/>
              <a:cs typeface="Arial MT"/>
            </a:endParaRPr>
          </a:p>
          <a:p>
            <a:pPr marL="53975">
              <a:lnSpc>
                <a:spcPct val="100000"/>
              </a:lnSpc>
              <a:spcBef>
                <a:spcPts val="430"/>
              </a:spcBef>
            </a:pPr>
            <a:r>
              <a:rPr sz="600" spc="-25" dirty="0">
                <a:latin typeface="Arial MT"/>
                <a:cs typeface="Arial MT"/>
              </a:rPr>
              <a:t>.07</a:t>
            </a:r>
            <a:endParaRPr sz="600">
              <a:latin typeface="Arial MT"/>
              <a:cs typeface="Arial MT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2919544" y="2333861"/>
            <a:ext cx="109220" cy="617220"/>
          </a:xfrm>
          <a:prstGeom prst="rect">
            <a:avLst/>
          </a:prstGeom>
        </p:spPr>
        <p:txBody>
          <a:bodyPr vert="vert270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600" spc="-10" dirty="0">
                <a:latin typeface="Arial MT"/>
                <a:cs typeface="Arial MT"/>
              </a:rPr>
              <a:t>P(Drug</a:t>
            </a:r>
            <a:r>
              <a:rPr sz="600" spc="-30" dirty="0">
                <a:latin typeface="Arial MT"/>
                <a:cs typeface="Arial MT"/>
              </a:rPr>
              <a:t> </a:t>
            </a:r>
            <a:r>
              <a:rPr sz="600" spc="-10" dirty="0">
                <a:latin typeface="Arial MT"/>
                <a:cs typeface="Arial MT"/>
              </a:rPr>
              <a:t>purchase)</a:t>
            </a:r>
            <a:endParaRPr sz="600">
              <a:latin typeface="Arial MT"/>
              <a:cs typeface="Arial MT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3265615" y="3078839"/>
            <a:ext cx="1379220" cy="235585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4"/>
              </a:spcBef>
              <a:tabLst>
                <a:tab pos="224154" algn="l"/>
                <a:tab pos="435609" algn="l"/>
                <a:tab pos="647065" algn="l"/>
                <a:tab pos="859155" algn="l"/>
                <a:tab pos="1070610" algn="l"/>
                <a:tab pos="1282065" algn="l"/>
              </a:tabLst>
            </a:pPr>
            <a:r>
              <a:rPr sz="600" spc="-25" dirty="0">
                <a:latin typeface="Arial MT"/>
                <a:cs typeface="Arial MT"/>
              </a:rPr>
              <a:t>64</a:t>
            </a:r>
            <a:r>
              <a:rPr sz="600" dirty="0">
                <a:latin typeface="Arial MT"/>
                <a:cs typeface="Arial MT"/>
              </a:rPr>
              <a:t>	</a:t>
            </a:r>
            <a:r>
              <a:rPr sz="600" spc="-25" dirty="0">
                <a:latin typeface="Arial MT"/>
                <a:cs typeface="Arial MT"/>
              </a:rPr>
              <a:t>66</a:t>
            </a:r>
            <a:r>
              <a:rPr sz="600" dirty="0">
                <a:latin typeface="Arial MT"/>
                <a:cs typeface="Arial MT"/>
              </a:rPr>
              <a:t>	</a:t>
            </a:r>
            <a:r>
              <a:rPr sz="600" spc="-25" dirty="0">
                <a:latin typeface="Arial MT"/>
                <a:cs typeface="Arial MT"/>
              </a:rPr>
              <a:t>68</a:t>
            </a:r>
            <a:r>
              <a:rPr sz="600" dirty="0">
                <a:latin typeface="Arial MT"/>
                <a:cs typeface="Arial MT"/>
              </a:rPr>
              <a:t>	</a:t>
            </a:r>
            <a:r>
              <a:rPr sz="600" spc="-25" dirty="0">
                <a:latin typeface="Arial MT"/>
                <a:cs typeface="Arial MT"/>
              </a:rPr>
              <a:t>70</a:t>
            </a:r>
            <a:r>
              <a:rPr sz="600" dirty="0">
                <a:latin typeface="Arial MT"/>
                <a:cs typeface="Arial MT"/>
              </a:rPr>
              <a:t>	</a:t>
            </a:r>
            <a:r>
              <a:rPr sz="600" spc="-25" dirty="0">
                <a:latin typeface="Arial MT"/>
                <a:cs typeface="Arial MT"/>
              </a:rPr>
              <a:t>72</a:t>
            </a:r>
            <a:r>
              <a:rPr sz="600" dirty="0">
                <a:latin typeface="Arial MT"/>
                <a:cs typeface="Arial MT"/>
              </a:rPr>
              <a:t>	</a:t>
            </a:r>
            <a:r>
              <a:rPr sz="600" spc="-25" dirty="0">
                <a:latin typeface="Arial MT"/>
                <a:cs typeface="Arial MT"/>
              </a:rPr>
              <a:t>74</a:t>
            </a:r>
            <a:r>
              <a:rPr sz="600" dirty="0">
                <a:latin typeface="Arial MT"/>
                <a:cs typeface="Arial MT"/>
              </a:rPr>
              <a:t>	</a:t>
            </a:r>
            <a:r>
              <a:rPr sz="600" spc="-25" dirty="0">
                <a:latin typeface="Arial MT"/>
                <a:cs typeface="Arial MT"/>
              </a:rPr>
              <a:t>76</a:t>
            </a:r>
            <a:endParaRPr sz="600">
              <a:latin typeface="Arial MT"/>
              <a:cs typeface="Arial MT"/>
            </a:endParaRPr>
          </a:p>
          <a:p>
            <a:pPr marL="164465">
              <a:lnSpc>
                <a:spcPct val="100000"/>
              </a:lnSpc>
              <a:spcBef>
                <a:spcPts val="110"/>
              </a:spcBef>
            </a:pPr>
            <a:r>
              <a:rPr sz="600" spc="-10" dirty="0">
                <a:latin typeface="Arial MT"/>
                <a:cs typeface="Arial MT"/>
              </a:rPr>
              <a:t>Age</a:t>
            </a:r>
            <a:r>
              <a:rPr sz="600" spc="-25" dirty="0">
                <a:latin typeface="Arial MT"/>
                <a:cs typeface="Arial MT"/>
              </a:rPr>
              <a:t> </a:t>
            </a:r>
            <a:r>
              <a:rPr sz="600" dirty="0">
                <a:latin typeface="Arial MT"/>
                <a:cs typeface="Arial MT"/>
              </a:rPr>
              <a:t>at</a:t>
            </a:r>
            <a:r>
              <a:rPr sz="600" spc="-25" dirty="0">
                <a:latin typeface="Arial MT"/>
                <a:cs typeface="Arial MT"/>
              </a:rPr>
              <a:t> </a:t>
            </a:r>
            <a:r>
              <a:rPr sz="600" dirty="0">
                <a:latin typeface="Arial MT"/>
                <a:cs typeface="Arial MT"/>
              </a:rPr>
              <a:t>the</a:t>
            </a:r>
            <a:r>
              <a:rPr sz="600" spc="-20" dirty="0">
                <a:latin typeface="Arial MT"/>
                <a:cs typeface="Arial MT"/>
              </a:rPr>
              <a:t> </a:t>
            </a:r>
            <a:r>
              <a:rPr sz="600" spc="-10" dirty="0">
                <a:latin typeface="Arial MT"/>
                <a:cs typeface="Arial MT"/>
              </a:rPr>
              <a:t>start</a:t>
            </a:r>
            <a:r>
              <a:rPr sz="600" spc="-25" dirty="0">
                <a:latin typeface="Arial MT"/>
                <a:cs typeface="Arial MT"/>
              </a:rPr>
              <a:t> </a:t>
            </a:r>
            <a:r>
              <a:rPr sz="600" dirty="0">
                <a:latin typeface="Arial MT"/>
                <a:cs typeface="Arial MT"/>
              </a:rPr>
              <a:t>of</a:t>
            </a:r>
            <a:r>
              <a:rPr sz="600" spc="-20" dirty="0">
                <a:latin typeface="Arial MT"/>
                <a:cs typeface="Arial MT"/>
              </a:rPr>
              <a:t> </a:t>
            </a:r>
            <a:r>
              <a:rPr sz="600" dirty="0">
                <a:latin typeface="Arial MT"/>
                <a:cs typeface="Arial MT"/>
              </a:rPr>
              <a:t>the</a:t>
            </a:r>
            <a:r>
              <a:rPr sz="600" spc="-25" dirty="0">
                <a:latin typeface="Arial MT"/>
                <a:cs typeface="Arial MT"/>
              </a:rPr>
              <a:t> </a:t>
            </a:r>
            <a:r>
              <a:rPr sz="600" spc="-10" dirty="0">
                <a:latin typeface="Arial MT"/>
                <a:cs typeface="Arial MT"/>
              </a:rPr>
              <a:t>lockdown</a:t>
            </a:r>
            <a:endParaRPr sz="600">
              <a:latin typeface="Arial MT"/>
              <a:cs typeface="Arial MT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3696727" y="2076716"/>
            <a:ext cx="516890" cy="1162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spc="-10" dirty="0">
                <a:latin typeface="Arial MT"/>
                <a:cs typeface="Arial MT"/>
              </a:rPr>
              <a:t>Antiobiotic</a:t>
            </a:r>
            <a:r>
              <a:rPr sz="600" spc="45" dirty="0">
                <a:latin typeface="Arial MT"/>
                <a:cs typeface="Arial MT"/>
              </a:rPr>
              <a:t> </a:t>
            </a:r>
            <a:r>
              <a:rPr sz="600" spc="-25" dirty="0">
                <a:latin typeface="Arial MT"/>
                <a:cs typeface="Arial MT"/>
              </a:rPr>
              <a:t>use</a:t>
            </a:r>
            <a:endParaRPr sz="600">
              <a:latin typeface="Arial MT"/>
              <a:cs typeface="Arial MT"/>
            </a:endParaRPr>
          </a:p>
        </p:txBody>
      </p:sp>
      <p:grpSp>
        <p:nvGrpSpPr>
          <p:cNvPr id="50" name="object 50"/>
          <p:cNvGrpSpPr/>
          <p:nvPr/>
        </p:nvGrpSpPr>
        <p:grpSpPr>
          <a:xfrm>
            <a:off x="0" y="3490277"/>
            <a:ext cx="5760085" cy="109855"/>
            <a:chOff x="0" y="3490277"/>
            <a:chExt cx="5760085" cy="109855"/>
          </a:xfrm>
        </p:grpSpPr>
        <p:sp>
          <p:nvSpPr>
            <p:cNvPr id="51" name="object 51"/>
            <p:cNvSpPr/>
            <p:nvPr/>
          </p:nvSpPr>
          <p:spPr>
            <a:xfrm>
              <a:off x="0" y="3490277"/>
              <a:ext cx="1920239" cy="109855"/>
            </a:xfrm>
            <a:custGeom>
              <a:avLst/>
              <a:gdLst/>
              <a:ahLst/>
              <a:cxnLst/>
              <a:rect l="l" t="t" r="r" b="b"/>
              <a:pathLst>
                <a:path w="1920239" h="109854">
                  <a:moveTo>
                    <a:pt x="1919973" y="0"/>
                  </a:moveTo>
                  <a:lnTo>
                    <a:pt x="0" y="0"/>
                  </a:lnTo>
                  <a:lnTo>
                    <a:pt x="0" y="109727"/>
                  </a:lnTo>
                  <a:lnTo>
                    <a:pt x="1919973" y="109727"/>
                  </a:lnTo>
                  <a:lnTo>
                    <a:pt x="1919973" y="0"/>
                  </a:lnTo>
                  <a:close/>
                </a:path>
              </a:pathLst>
            </a:custGeom>
            <a:solidFill>
              <a:srgbClr val="4747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919973" y="3490277"/>
              <a:ext cx="1920239" cy="109855"/>
            </a:xfrm>
            <a:custGeom>
              <a:avLst/>
              <a:gdLst/>
              <a:ahLst/>
              <a:cxnLst/>
              <a:rect l="l" t="t" r="r" b="b"/>
              <a:pathLst>
                <a:path w="1920239" h="109854">
                  <a:moveTo>
                    <a:pt x="1919973" y="0"/>
                  </a:moveTo>
                  <a:lnTo>
                    <a:pt x="0" y="0"/>
                  </a:lnTo>
                  <a:lnTo>
                    <a:pt x="0" y="109727"/>
                  </a:lnTo>
                  <a:lnTo>
                    <a:pt x="1919973" y="109727"/>
                  </a:lnTo>
                  <a:lnTo>
                    <a:pt x="1919973" y="0"/>
                  </a:lnTo>
                  <a:close/>
                </a:path>
              </a:pathLst>
            </a:custGeom>
            <a:solidFill>
              <a:srgbClr val="8484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3839946" y="3490277"/>
              <a:ext cx="1920239" cy="109855"/>
            </a:xfrm>
            <a:custGeom>
              <a:avLst/>
              <a:gdLst/>
              <a:ahLst/>
              <a:cxnLst/>
              <a:rect l="l" t="t" r="r" b="b"/>
              <a:pathLst>
                <a:path w="1920239" h="109854">
                  <a:moveTo>
                    <a:pt x="1919973" y="0"/>
                  </a:moveTo>
                  <a:lnTo>
                    <a:pt x="0" y="0"/>
                  </a:lnTo>
                  <a:lnTo>
                    <a:pt x="0" y="109727"/>
                  </a:lnTo>
                  <a:lnTo>
                    <a:pt x="1919973" y="109727"/>
                  </a:lnTo>
                  <a:lnTo>
                    <a:pt x="1919973" y="0"/>
                  </a:lnTo>
                  <a:close/>
                </a:path>
              </a:pathLst>
            </a:custGeom>
            <a:solidFill>
              <a:srgbClr val="ADAD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4" name="object 5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pc="-20" dirty="0"/>
              <a:t>Terveystaloustieteen</a:t>
            </a:r>
            <a:r>
              <a:rPr spc="55" dirty="0"/>
              <a:t> </a:t>
            </a:r>
            <a:r>
              <a:rPr spc="-10" dirty="0"/>
              <a:t>päivä</a:t>
            </a:r>
          </a:p>
        </p:txBody>
      </p:sp>
      <p:sp>
        <p:nvSpPr>
          <p:cNvPr id="55" name="object 55"/>
          <p:cNvSpPr txBox="1"/>
          <p:nvPr/>
        </p:nvSpPr>
        <p:spPr>
          <a:xfrm>
            <a:off x="2071357" y="3482416"/>
            <a:ext cx="1617345" cy="12255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600" dirty="0">
                <a:solidFill>
                  <a:srgbClr val="FFFFFF"/>
                </a:solidFill>
                <a:latin typeface="Verdana"/>
                <a:cs typeface="Verdana"/>
              </a:rPr>
              <a:t>Social</a:t>
            </a:r>
            <a:r>
              <a:rPr sz="600" spc="-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600" spc="-10" dirty="0">
                <a:solidFill>
                  <a:srgbClr val="FFFFFF"/>
                </a:solidFill>
                <a:latin typeface="Verdana"/>
                <a:cs typeface="Verdana"/>
              </a:rPr>
              <a:t>distancing</a:t>
            </a:r>
            <a:r>
              <a:rPr sz="600" spc="-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sz="600" spc="-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600" spc="-25" dirty="0">
                <a:solidFill>
                  <a:srgbClr val="FFFFFF"/>
                </a:solidFill>
                <a:latin typeface="Verdana"/>
                <a:cs typeface="Verdana"/>
              </a:rPr>
              <a:t>healthcare</a:t>
            </a:r>
            <a:r>
              <a:rPr sz="600" spc="-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600" spc="-10" dirty="0">
                <a:solidFill>
                  <a:srgbClr val="FFFFFF"/>
                </a:solidFill>
                <a:latin typeface="Verdana"/>
                <a:cs typeface="Verdana"/>
              </a:rPr>
              <a:t>utilization</a:t>
            </a:r>
            <a:endParaRPr sz="600" dirty="0">
              <a:latin typeface="Verdana"/>
              <a:cs typeface="Verdana"/>
            </a:endParaRPr>
          </a:p>
        </p:txBody>
      </p:sp>
      <p:sp>
        <p:nvSpPr>
          <p:cNvPr id="56" name="object 5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pc="-35" dirty="0"/>
              <a:t>31.1.2025</a:t>
            </a:r>
          </a:p>
        </p:txBody>
      </p:sp>
      <p:sp>
        <p:nvSpPr>
          <p:cNvPr id="57" name="object 57"/>
          <p:cNvSpPr txBox="1"/>
          <p:nvPr/>
        </p:nvSpPr>
        <p:spPr>
          <a:xfrm>
            <a:off x="5401711" y="3482416"/>
            <a:ext cx="303530" cy="12255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sz="600" spc="-45" dirty="0">
                <a:latin typeface="Verdana"/>
                <a:cs typeface="Verdana"/>
              </a:rPr>
              <a:t>21</a:t>
            </a:fld>
            <a:r>
              <a:rPr sz="600" spc="-90" dirty="0">
                <a:latin typeface="Verdana"/>
                <a:cs typeface="Verdana"/>
              </a:rPr>
              <a:t> </a:t>
            </a:r>
            <a:r>
              <a:rPr sz="600" spc="70" dirty="0">
                <a:latin typeface="Verdana"/>
                <a:cs typeface="Verdana"/>
              </a:rPr>
              <a:t>/</a:t>
            </a:r>
            <a:r>
              <a:rPr sz="600" spc="-85" dirty="0">
                <a:latin typeface="Verdana"/>
                <a:cs typeface="Verdana"/>
              </a:rPr>
              <a:t> </a:t>
            </a:r>
            <a:r>
              <a:rPr sz="600" spc="-25" dirty="0">
                <a:latin typeface="Verdana"/>
                <a:cs typeface="Verdana"/>
              </a:rPr>
              <a:t>17</a:t>
            </a:r>
            <a:endParaRPr sz="600">
              <a:latin typeface="Verdana"/>
              <a:cs typeface="Verdana"/>
            </a:endParaRPr>
          </a:p>
        </p:txBody>
      </p:sp>
    </p:spTree>
  </p:cSld>
  <p:clrMapOvr>
    <a:masterClrMapping/>
  </p:clrMapOvr>
  <p:transition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392661"/>
            <a:ext cx="5760085" cy="207645"/>
            <a:chOff x="0" y="3392661"/>
            <a:chExt cx="5760085" cy="207645"/>
          </a:xfrm>
        </p:grpSpPr>
        <p:sp>
          <p:nvSpPr>
            <p:cNvPr id="3" name="object 3"/>
            <p:cNvSpPr/>
            <p:nvPr/>
          </p:nvSpPr>
          <p:spPr>
            <a:xfrm>
              <a:off x="0" y="3490277"/>
              <a:ext cx="1920239" cy="109855"/>
            </a:xfrm>
            <a:custGeom>
              <a:avLst/>
              <a:gdLst/>
              <a:ahLst/>
              <a:cxnLst/>
              <a:rect l="l" t="t" r="r" b="b"/>
              <a:pathLst>
                <a:path w="1920239" h="109854">
                  <a:moveTo>
                    <a:pt x="1919973" y="0"/>
                  </a:moveTo>
                  <a:lnTo>
                    <a:pt x="0" y="0"/>
                  </a:lnTo>
                  <a:lnTo>
                    <a:pt x="0" y="109727"/>
                  </a:lnTo>
                  <a:lnTo>
                    <a:pt x="1919973" y="109727"/>
                  </a:lnTo>
                  <a:lnTo>
                    <a:pt x="1919973" y="0"/>
                  </a:lnTo>
                  <a:close/>
                </a:path>
              </a:pathLst>
            </a:custGeom>
            <a:solidFill>
              <a:srgbClr val="4747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919973" y="3490277"/>
              <a:ext cx="1920239" cy="109855"/>
            </a:xfrm>
            <a:custGeom>
              <a:avLst/>
              <a:gdLst/>
              <a:ahLst/>
              <a:cxnLst/>
              <a:rect l="l" t="t" r="r" b="b"/>
              <a:pathLst>
                <a:path w="1920239" h="109854">
                  <a:moveTo>
                    <a:pt x="1919973" y="0"/>
                  </a:moveTo>
                  <a:lnTo>
                    <a:pt x="0" y="0"/>
                  </a:lnTo>
                  <a:lnTo>
                    <a:pt x="0" y="109727"/>
                  </a:lnTo>
                  <a:lnTo>
                    <a:pt x="1919973" y="109727"/>
                  </a:lnTo>
                  <a:lnTo>
                    <a:pt x="1919973" y="0"/>
                  </a:lnTo>
                  <a:close/>
                </a:path>
              </a:pathLst>
            </a:custGeom>
            <a:solidFill>
              <a:srgbClr val="8484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839946" y="3490277"/>
              <a:ext cx="1920239" cy="109855"/>
            </a:xfrm>
            <a:custGeom>
              <a:avLst/>
              <a:gdLst/>
              <a:ahLst/>
              <a:cxnLst/>
              <a:rect l="l" t="t" r="r" b="b"/>
              <a:pathLst>
                <a:path w="1920239" h="109854">
                  <a:moveTo>
                    <a:pt x="1919973" y="0"/>
                  </a:moveTo>
                  <a:lnTo>
                    <a:pt x="0" y="0"/>
                  </a:lnTo>
                  <a:lnTo>
                    <a:pt x="0" y="109727"/>
                  </a:lnTo>
                  <a:lnTo>
                    <a:pt x="1919973" y="109727"/>
                  </a:lnTo>
                  <a:lnTo>
                    <a:pt x="1919973" y="0"/>
                  </a:lnTo>
                  <a:close/>
                </a:path>
              </a:pathLst>
            </a:custGeom>
            <a:solidFill>
              <a:srgbClr val="ADAD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95300" y="74546"/>
            <a:ext cx="3203575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spc="-40" dirty="0">
                <a:solidFill>
                  <a:srgbClr val="3333B2"/>
                </a:solidFill>
                <a:latin typeface="Arial MT"/>
                <a:cs typeface="Arial MT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Primary</a:t>
            </a:r>
            <a:r>
              <a:rPr sz="1400" spc="-60" dirty="0">
                <a:solidFill>
                  <a:srgbClr val="3333B2"/>
                </a:solidFill>
                <a:latin typeface="Arial MT"/>
                <a:cs typeface="Arial MT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1400" spc="-95" dirty="0">
                <a:solidFill>
                  <a:srgbClr val="3333B2"/>
                </a:solidFill>
                <a:latin typeface="Arial MT"/>
                <a:cs typeface="Arial MT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care</a:t>
            </a:r>
            <a:r>
              <a:rPr sz="1400" dirty="0">
                <a:solidFill>
                  <a:srgbClr val="3333B2"/>
                </a:solidFill>
                <a:latin typeface="Arial MT"/>
                <a:cs typeface="Arial MT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1400" spc="-35" dirty="0">
                <a:solidFill>
                  <a:srgbClr val="3333B2"/>
                </a:solidFill>
                <a:latin typeface="Arial MT"/>
                <a:cs typeface="Arial MT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visits</a:t>
            </a:r>
            <a:r>
              <a:rPr sz="1400" spc="-50" dirty="0">
                <a:solidFill>
                  <a:srgbClr val="3333B2"/>
                </a:solidFill>
                <a:latin typeface="Arial MT"/>
                <a:cs typeface="Arial MT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1400" dirty="0">
                <a:solidFill>
                  <a:srgbClr val="3333B2"/>
                </a:solidFill>
                <a:latin typeface="Arial MT"/>
                <a:cs typeface="Arial MT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at</a:t>
            </a:r>
            <a:r>
              <a:rPr sz="1400" spc="-10" dirty="0">
                <a:solidFill>
                  <a:srgbClr val="3333B2"/>
                </a:solidFill>
                <a:latin typeface="Arial MT"/>
                <a:cs typeface="Arial MT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1400" dirty="0">
                <a:solidFill>
                  <a:srgbClr val="3333B2"/>
                </a:solidFill>
                <a:latin typeface="Arial MT"/>
                <a:cs typeface="Arial MT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</a:t>
            </a:r>
            <a:r>
              <a:rPr sz="1400" spc="-15" dirty="0">
                <a:solidFill>
                  <a:srgbClr val="3333B2"/>
                </a:solidFill>
                <a:latin typeface="Arial MT"/>
                <a:cs typeface="Arial MT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1400" spc="-145" dirty="0">
                <a:solidFill>
                  <a:srgbClr val="3333B2"/>
                </a:solidFill>
                <a:latin typeface="Arial MT"/>
                <a:cs typeface="Arial MT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ages</a:t>
            </a:r>
            <a:r>
              <a:rPr sz="1400" spc="45" dirty="0">
                <a:solidFill>
                  <a:srgbClr val="3333B2"/>
                </a:solidFill>
                <a:latin typeface="Arial MT"/>
                <a:cs typeface="Arial MT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1400" dirty="0">
                <a:solidFill>
                  <a:srgbClr val="3333B2"/>
                </a:solidFill>
                <a:latin typeface="Arial MT"/>
                <a:cs typeface="Arial MT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of</a:t>
            </a:r>
            <a:r>
              <a:rPr sz="1400" spc="-15" dirty="0">
                <a:solidFill>
                  <a:srgbClr val="3333B2"/>
                </a:solidFill>
                <a:latin typeface="Arial MT"/>
                <a:cs typeface="Arial MT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1400" spc="-30" dirty="0">
                <a:solidFill>
                  <a:srgbClr val="3333B2"/>
                </a:solidFill>
                <a:latin typeface="Arial MT"/>
                <a:cs typeface="Arial MT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65</a:t>
            </a:r>
            <a:r>
              <a:rPr sz="1400" spc="-10" dirty="0">
                <a:solidFill>
                  <a:srgbClr val="3333B2"/>
                </a:solidFill>
                <a:latin typeface="Arial MT"/>
                <a:cs typeface="Arial MT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1400" spc="-65" dirty="0">
                <a:solidFill>
                  <a:srgbClr val="3333B2"/>
                </a:solidFill>
                <a:latin typeface="Arial MT"/>
                <a:cs typeface="Arial MT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and</a:t>
            </a:r>
            <a:r>
              <a:rPr sz="1400" spc="-15" dirty="0">
                <a:solidFill>
                  <a:srgbClr val="3333B2"/>
                </a:solidFill>
                <a:latin typeface="Arial MT"/>
                <a:cs typeface="Arial MT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1400" spc="-25" dirty="0">
                <a:solidFill>
                  <a:srgbClr val="3333B2"/>
                </a:solidFill>
                <a:latin typeface="Arial MT"/>
                <a:cs typeface="Arial MT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75</a:t>
            </a:r>
            <a:endParaRPr sz="1400" dirty="0">
              <a:solidFill>
                <a:srgbClr val="3333B2"/>
              </a:solidFill>
              <a:latin typeface="Arial MT"/>
              <a:cs typeface="Arial MT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0963" y="356484"/>
            <a:ext cx="4112210" cy="3081239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pc="-20" dirty="0"/>
              <a:t>Terveystaloustieteen</a:t>
            </a:r>
            <a:r>
              <a:rPr spc="55" dirty="0"/>
              <a:t> </a:t>
            </a:r>
            <a:r>
              <a:rPr spc="-10" dirty="0"/>
              <a:t>päivä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071357" y="3482416"/>
            <a:ext cx="1617345" cy="12255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600" dirty="0">
                <a:solidFill>
                  <a:srgbClr val="FFFFFF"/>
                </a:solidFill>
                <a:latin typeface="Verdana"/>
                <a:cs typeface="Verdana"/>
              </a:rPr>
              <a:t>Social</a:t>
            </a:r>
            <a:r>
              <a:rPr sz="600" spc="-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600" spc="-10" dirty="0">
                <a:solidFill>
                  <a:srgbClr val="FFFFFF"/>
                </a:solidFill>
                <a:latin typeface="Verdana"/>
                <a:cs typeface="Verdana"/>
              </a:rPr>
              <a:t>distancing</a:t>
            </a:r>
            <a:r>
              <a:rPr sz="600" spc="-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sz="600" spc="-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600" spc="-25" dirty="0">
                <a:solidFill>
                  <a:srgbClr val="FFFFFF"/>
                </a:solidFill>
                <a:latin typeface="Verdana"/>
                <a:cs typeface="Verdana"/>
              </a:rPr>
              <a:t>healthcare</a:t>
            </a:r>
            <a:r>
              <a:rPr sz="600" spc="-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600" spc="-10" dirty="0">
                <a:solidFill>
                  <a:srgbClr val="FFFFFF"/>
                </a:solidFill>
                <a:latin typeface="Verdana"/>
                <a:cs typeface="Verdana"/>
              </a:rPr>
              <a:t>utilization</a:t>
            </a:r>
            <a:endParaRPr sz="600" dirty="0">
              <a:latin typeface="Verdana"/>
              <a:cs typeface="Verdana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pc="-35" dirty="0"/>
              <a:t>31.1.2025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401711" y="3482416"/>
            <a:ext cx="303530" cy="12255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sz="600" spc="-45" dirty="0">
                <a:latin typeface="Verdana"/>
                <a:cs typeface="Verdana"/>
              </a:rPr>
              <a:t>22</a:t>
            </a:fld>
            <a:r>
              <a:rPr sz="600" spc="-90" dirty="0">
                <a:latin typeface="Verdana"/>
                <a:cs typeface="Verdana"/>
              </a:rPr>
              <a:t> </a:t>
            </a:r>
            <a:r>
              <a:rPr sz="600" spc="70" dirty="0">
                <a:latin typeface="Verdana"/>
                <a:cs typeface="Verdana"/>
              </a:rPr>
              <a:t>/</a:t>
            </a:r>
            <a:r>
              <a:rPr sz="600" spc="-85" dirty="0">
                <a:latin typeface="Verdana"/>
                <a:cs typeface="Verdana"/>
              </a:rPr>
              <a:t> </a:t>
            </a:r>
            <a:r>
              <a:rPr sz="600" spc="-25" dirty="0">
                <a:latin typeface="Verdana"/>
                <a:cs typeface="Verdana"/>
              </a:rPr>
              <a:t>17</a:t>
            </a:r>
            <a:endParaRPr sz="600">
              <a:latin typeface="Verdana"/>
              <a:cs typeface="Verdana"/>
            </a:endParaRPr>
          </a:p>
        </p:txBody>
      </p:sp>
    </p:spTree>
  </p:cSld>
  <p:clrMapOvr>
    <a:masterClrMapping/>
  </p:clrMapOvr>
  <p:transition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392661"/>
            <a:ext cx="5760085" cy="207645"/>
            <a:chOff x="0" y="3392661"/>
            <a:chExt cx="5760085" cy="207645"/>
          </a:xfrm>
        </p:grpSpPr>
        <p:sp>
          <p:nvSpPr>
            <p:cNvPr id="3" name="object 3"/>
            <p:cNvSpPr/>
            <p:nvPr/>
          </p:nvSpPr>
          <p:spPr>
            <a:xfrm>
              <a:off x="0" y="3490277"/>
              <a:ext cx="1920239" cy="109855"/>
            </a:xfrm>
            <a:custGeom>
              <a:avLst/>
              <a:gdLst/>
              <a:ahLst/>
              <a:cxnLst/>
              <a:rect l="l" t="t" r="r" b="b"/>
              <a:pathLst>
                <a:path w="1920239" h="109854">
                  <a:moveTo>
                    <a:pt x="1919973" y="0"/>
                  </a:moveTo>
                  <a:lnTo>
                    <a:pt x="0" y="0"/>
                  </a:lnTo>
                  <a:lnTo>
                    <a:pt x="0" y="109727"/>
                  </a:lnTo>
                  <a:lnTo>
                    <a:pt x="1919973" y="109727"/>
                  </a:lnTo>
                  <a:lnTo>
                    <a:pt x="1919973" y="0"/>
                  </a:lnTo>
                  <a:close/>
                </a:path>
              </a:pathLst>
            </a:custGeom>
            <a:solidFill>
              <a:srgbClr val="4747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919973" y="3490277"/>
              <a:ext cx="1920239" cy="109855"/>
            </a:xfrm>
            <a:custGeom>
              <a:avLst/>
              <a:gdLst/>
              <a:ahLst/>
              <a:cxnLst/>
              <a:rect l="l" t="t" r="r" b="b"/>
              <a:pathLst>
                <a:path w="1920239" h="109854">
                  <a:moveTo>
                    <a:pt x="1919973" y="0"/>
                  </a:moveTo>
                  <a:lnTo>
                    <a:pt x="0" y="0"/>
                  </a:lnTo>
                  <a:lnTo>
                    <a:pt x="0" y="109727"/>
                  </a:lnTo>
                  <a:lnTo>
                    <a:pt x="1919973" y="109727"/>
                  </a:lnTo>
                  <a:lnTo>
                    <a:pt x="1919973" y="0"/>
                  </a:lnTo>
                  <a:close/>
                </a:path>
              </a:pathLst>
            </a:custGeom>
            <a:solidFill>
              <a:srgbClr val="8484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839946" y="3490277"/>
              <a:ext cx="1920239" cy="109855"/>
            </a:xfrm>
            <a:custGeom>
              <a:avLst/>
              <a:gdLst/>
              <a:ahLst/>
              <a:cxnLst/>
              <a:rect l="l" t="t" r="r" b="b"/>
              <a:pathLst>
                <a:path w="1920239" h="109854">
                  <a:moveTo>
                    <a:pt x="1919973" y="0"/>
                  </a:moveTo>
                  <a:lnTo>
                    <a:pt x="0" y="0"/>
                  </a:lnTo>
                  <a:lnTo>
                    <a:pt x="0" y="109727"/>
                  </a:lnTo>
                  <a:lnTo>
                    <a:pt x="1919973" y="109727"/>
                  </a:lnTo>
                  <a:lnTo>
                    <a:pt x="1919973" y="0"/>
                  </a:lnTo>
                  <a:close/>
                </a:path>
              </a:pathLst>
            </a:custGeom>
            <a:solidFill>
              <a:srgbClr val="ADAD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95300" y="74546"/>
            <a:ext cx="2976880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spc="-10" dirty="0">
                <a:solidFill>
                  <a:srgbClr val="3333B2"/>
                </a:solidFill>
                <a:latin typeface="Arial MT"/>
                <a:cs typeface="Arial MT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Main</a:t>
            </a:r>
            <a:r>
              <a:rPr sz="1400" spc="-35" dirty="0">
                <a:solidFill>
                  <a:srgbClr val="3333B2"/>
                </a:solidFill>
                <a:latin typeface="Arial MT"/>
                <a:cs typeface="Arial MT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1400" spc="-65" dirty="0">
                <a:solidFill>
                  <a:srgbClr val="3333B2"/>
                </a:solidFill>
                <a:latin typeface="Arial MT"/>
                <a:cs typeface="Arial MT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estimates</a:t>
            </a:r>
            <a:r>
              <a:rPr sz="1400" spc="-25" dirty="0">
                <a:solidFill>
                  <a:srgbClr val="3333B2"/>
                </a:solidFill>
                <a:latin typeface="Arial MT"/>
                <a:cs typeface="Arial MT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1400" dirty="0">
                <a:solidFill>
                  <a:srgbClr val="3333B2"/>
                </a:solidFill>
                <a:latin typeface="Arial MT"/>
                <a:cs typeface="Arial MT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with</a:t>
            </a:r>
            <a:r>
              <a:rPr sz="1400" spc="-25" dirty="0">
                <a:solidFill>
                  <a:srgbClr val="3333B2"/>
                </a:solidFill>
                <a:latin typeface="Arial MT"/>
                <a:cs typeface="Arial MT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1400" spc="-40" dirty="0">
                <a:solidFill>
                  <a:srgbClr val="3333B2"/>
                </a:solidFill>
                <a:latin typeface="Arial MT"/>
                <a:cs typeface="Arial MT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alternative</a:t>
            </a:r>
            <a:r>
              <a:rPr sz="1400" spc="-20" dirty="0">
                <a:solidFill>
                  <a:srgbClr val="3333B2"/>
                </a:solidFill>
                <a:latin typeface="Arial MT"/>
                <a:cs typeface="Arial MT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1400" spc="-65" dirty="0">
                <a:solidFill>
                  <a:srgbClr val="3333B2"/>
                </a:solidFill>
                <a:latin typeface="Arial MT"/>
                <a:cs typeface="Arial MT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windows</a:t>
            </a:r>
            <a:endParaRPr sz="1400" dirty="0">
              <a:solidFill>
                <a:srgbClr val="3333B2"/>
              </a:solidFill>
              <a:latin typeface="Arial MT"/>
              <a:cs typeface="Arial MT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2507" y="516649"/>
            <a:ext cx="4869093" cy="2665394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pc="-20" dirty="0"/>
              <a:t>Terveystaloustieteen</a:t>
            </a:r>
            <a:r>
              <a:rPr spc="55" dirty="0"/>
              <a:t> </a:t>
            </a:r>
            <a:r>
              <a:rPr spc="-10" dirty="0"/>
              <a:t>päivä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071357" y="3482416"/>
            <a:ext cx="1617345" cy="12255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600" dirty="0">
                <a:solidFill>
                  <a:srgbClr val="FFFFFF"/>
                </a:solidFill>
                <a:latin typeface="Verdana"/>
                <a:cs typeface="Verdana"/>
              </a:rPr>
              <a:t>Social</a:t>
            </a:r>
            <a:r>
              <a:rPr sz="600" spc="-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600" spc="-10" dirty="0">
                <a:solidFill>
                  <a:srgbClr val="FFFFFF"/>
                </a:solidFill>
                <a:latin typeface="Verdana"/>
                <a:cs typeface="Verdana"/>
              </a:rPr>
              <a:t>distancing</a:t>
            </a:r>
            <a:r>
              <a:rPr sz="600" spc="-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sz="600" spc="-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600" spc="-25" dirty="0">
                <a:solidFill>
                  <a:srgbClr val="FFFFFF"/>
                </a:solidFill>
                <a:latin typeface="Verdana"/>
                <a:cs typeface="Verdana"/>
              </a:rPr>
              <a:t>healthcare</a:t>
            </a:r>
            <a:r>
              <a:rPr sz="600" spc="-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600" spc="-10" dirty="0">
                <a:solidFill>
                  <a:srgbClr val="FFFFFF"/>
                </a:solidFill>
                <a:latin typeface="Verdana"/>
                <a:cs typeface="Verdana"/>
              </a:rPr>
              <a:t>utilization</a:t>
            </a:r>
            <a:endParaRPr sz="600" dirty="0">
              <a:latin typeface="Verdana"/>
              <a:cs typeface="Verdana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pc="-35" dirty="0"/>
              <a:t>31.1.2025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401711" y="3482416"/>
            <a:ext cx="303530" cy="12255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sz="600" spc="-45" dirty="0">
                <a:latin typeface="Verdana"/>
                <a:cs typeface="Verdana"/>
              </a:rPr>
              <a:t>23</a:t>
            </a:fld>
            <a:r>
              <a:rPr sz="600" spc="-90" dirty="0">
                <a:latin typeface="Verdana"/>
                <a:cs typeface="Verdana"/>
              </a:rPr>
              <a:t> </a:t>
            </a:r>
            <a:r>
              <a:rPr sz="600" spc="70" dirty="0">
                <a:latin typeface="Verdana"/>
                <a:cs typeface="Verdana"/>
              </a:rPr>
              <a:t>/</a:t>
            </a:r>
            <a:r>
              <a:rPr sz="600" spc="-85" dirty="0">
                <a:latin typeface="Verdana"/>
                <a:cs typeface="Verdana"/>
              </a:rPr>
              <a:t> </a:t>
            </a:r>
            <a:r>
              <a:rPr sz="600" spc="-25" dirty="0">
                <a:latin typeface="Verdana"/>
                <a:cs typeface="Verdana"/>
              </a:rPr>
              <a:t>17</a:t>
            </a:r>
            <a:endParaRPr sz="600">
              <a:latin typeface="Verdana"/>
              <a:cs typeface="Verdana"/>
            </a:endParaRPr>
          </a:p>
        </p:txBody>
      </p:sp>
    </p:spTree>
  </p:cSld>
  <p:clrMapOvr>
    <a:masterClrMapping/>
  </p:clrMapOvr>
  <p:transition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300" y="74546"/>
            <a:ext cx="913130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-10" dirty="0"/>
              <a:t>Main</a:t>
            </a:r>
            <a:r>
              <a:rPr spc="-65" dirty="0"/>
              <a:t> </a:t>
            </a:r>
            <a:r>
              <a:rPr spc="-60" dirty="0"/>
              <a:t>results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1089" y="1076832"/>
            <a:ext cx="65265" cy="6526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64832" y="993392"/>
            <a:ext cx="5132705" cy="14224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90"/>
              </a:spcBef>
            </a:pPr>
            <a:r>
              <a:rPr sz="1100" spc="-65" dirty="0">
                <a:latin typeface="Arial MT"/>
                <a:cs typeface="Arial MT"/>
              </a:rPr>
              <a:t>We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spc="-30" dirty="0">
                <a:latin typeface="Arial MT"/>
                <a:cs typeface="Arial MT"/>
              </a:rPr>
              <a:t>found</a:t>
            </a:r>
            <a:r>
              <a:rPr sz="1100" spc="-4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spc="-60" dirty="0">
                <a:latin typeface="Arial MT"/>
                <a:cs typeface="Arial MT"/>
              </a:rPr>
              <a:t>decline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spc="-25" dirty="0">
                <a:latin typeface="Arial MT"/>
                <a:cs typeface="Arial MT"/>
              </a:rPr>
              <a:t>of</a:t>
            </a:r>
            <a:endParaRPr sz="11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25"/>
              </a:spcBef>
            </a:pPr>
            <a:endParaRPr sz="1100">
              <a:latin typeface="Arial MT"/>
              <a:cs typeface="Arial MT"/>
            </a:endParaRPr>
          </a:p>
          <a:p>
            <a:pPr marL="190500">
              <a:lnSpc>
                <a:spcPts val="1200"/>
              </a:lnSpc>
            </a:pPr>
            <a:r>
              <a:rPr sz="900" spc="82" baseline="13888" dirty="0">
                <a:solidFill>
                  <a:srgbClr val="3333B2"/>
                </a:solidFill>
                <a:latin typeface="Lucida Sans Unicode"/>
                <a:cs typeface="Lucida Sans Unicode"/>
              </a:rPr>
              <a:t>▶</a:t>
            </a:r>
            <a:r>
              <a:rPr sz="900" spc="390" baseline="13888" dirty="0">
                <a:solidFill>
                  <a:srgbClr val="3333B2"/>
                </a:solidFill>
                <a:latin typeface="Lucida Sans Unicode"/>
                <a:cs typeface="Lucida Sans Unicode"/>
              </a:rPr>
              <a:t> </a:t>
            </a:r>
            <a:r>
              <a:rPr sz="1000" spc="-10" dirty="0">
                <a:latin typeface="Arial MT"/>
                <a:cs typeface="Arial MT"/>
              </a:rPr>
              <a:t>1.0</a:t>
            </a:r>
            <a:r>
              <a:rPr sz="1000" spc="-5" dirty="0">
                <a:latin typeface="Arial MT"/>
                <a:cs typeface="Arial MT"/>
              </a:rPr>
              <a:t> </a:t>
            </a:r>
            <a:r>
              <a:rPr sz="1000" spc="-45" dirty="0">
                <a:latin typeface="Arial MT"/>
                <a:cs typeface="Arial MT"/>
              </a:rPr>
              <a:t>percentage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points</a:t>
            </a:r>
            <a:r>
              <a:rPr sz="1000" dirty="0">
                <a:latin typeface="Arial MT"/>
                <a:cs typeface="Arial MT"/>
              </a:rPr>
              <a:t> in</a:t>
            </a:r>
            <a:r>
              <a:rPr sz="1000" spc="-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the</a:t>
            </a:r>
            <a:r>
              <a:rPr sz="1000" spc="-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probability</a:t>
            </a:r>
            <a:r>
              <a:rPr sz="1000" dirty="0">
                <a:latin typeface="Arial MT"/>
                <a:cs typeface="Arial MT"/>
              </a:rPr>
              <a:t> of</a:t>
            </a:r>
            <a:r>
              <a:rPr sz="1000" spc="-5" dirty="0">
                <a:latin typeface="Arial MT"/>
                <a:cs typeface="Arial MT"/>
              </a:rPr>
              <a:t> </a:t>
            </a:r>
            <a:r>
              <a:rPr sz="1000" spc="-20" dirty="0">
                <a:latin typeface="Arial MT"/>
                <a:cs typeface="Arial MT"/>
              </a:rPr>
              <a:t>private</a:t>
            </a:r>
            <a:r>
              <a:rPr sz="1000" spc="-5" dirty="0">
                <a:latin typeface="Arial MT"/>
                <a:cs typeface="Arial MT"/>
              </a:rPr>
              <a:t> </a:t>
            </a:r>
            <a:r>
              <a:rPr sz="1000" spc="-20" dirty="0">
                <a:latin typeface="Arial MT"/>
                <a:cs typeface="Arial MT"/>
              </a:rPr>
              <a:t>dental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55" dirty="0">
                <a:latin typeface="Arial MT"/>
                <a:cs typeface="Arial MT"/>
              </a:rPr>
              <a:t>care</a:t>
            </a:r>
            <a:r>
              <a:rPr sz="1000" spc="-5" dirty="0">
                <a:latin typeface="Arial MT"/>
                <a:cs typeface="Arial MT"/>
              </a:rPr>
              <a:t> </a:t>
            </a:r>
            <a:r>
              <a:rPr sz="1000" spc="-20" dirty="0">
                <a:latin typeface="Arial MT"/>
                <a:cs typeface="Arial MT"/>
              </a:rPr>
              <a:t>visits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25" dirty="0">
                <a:latin typeface="Arial MT"/>
                <a:cs typeface="Arial MT"/>
              </a:rPr>
              <a:t>(-</a:t>
            </a:r>
            <a:r>
              <a:rPr sz="1000" dirty="0">
                <a:latin typeface="Arial MT"/>
                <a:cs typeface="Arial MT"/>
              </a:rPr>
              <a:t>11.8 %)</a:t>
            </a:r>
            <a:r>
              <a:rPr sz="1000" spc="-5" dirty="0">
                <a:latin typeface="Arial MT"/>
                <a:cs typeface="Arial MT"/>
              </a:rPr>
              <a:t> </a:t>
            </a:r>
            <a:r>
              <a:rPr sz="1000" spc="-25" dirty="0">
                <a:latin typeface="Arial MT"/>
                <a:cs typeface="Arial MT"/>
              </a:rPr>
              <a:t>and</a:t>
            </a:r>
            <a:endParaRPr sz="1000">
              <a:latin typeface="Arial MT"/>
              <a:cs typeface="Arial MT"/>
            </a:endParaRPr>
          </a:p>
          <a:p>
            <a:pPr marL="190500">
              <a:lnSpc>
                <a:spcPts val="1200"/>
              </a:lnSpc>
            </a:pPr>
            <a:r>
              <a:rPr sz="900" spc="82" baseline="13888" dirty="0">
                <a:solidFill>
                  <a:srgbClr val="3333B2"/>
                </a:solidFill>
                <a:latin typeface="Lucida Sans Unicode"/>
                <a:cs typeface="Lucida Sans Unicode"/>
              </a:rPr>
              <a:t>▶</a:t>
            </a:r>
            <a:r>
              <a:rPr sz="900" spc="397" baseline="13888" dirty="0">
                <a:solidFill>
                  <a:srgbClr val="3333B2"/>
                </a:solidFill>
                <a:latin typeface="Lucida Sans Unicode"/>
                <a:cs typeface="Lucida Sans Unicode"/>
              </a:rPr>
              <a:t> </a:t>
            </a:r>
            <a:r>
              <a:rPr sz="1000" spc="-10" dirty="0">
                <a:latin typeface="Arial MT"/>
                <a:cs typeface="Arial MT"/>
              </a:rPr>
              <a:t>1.1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45" dirty="0">
                <a:latin typeface="Arial MT"/>
                <a:cs typeface="Arial MT"/>
              </a:rPr>
              <a:t>percentage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points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in the </a:t>
            </a:r>
            <a:r>
              <a:rPr sz="1000" spc="-10" dirty="0">
                <a:latin typeface="Arial MT"/>
                <a:cs typeface="Arial MT"/>
              </a:rPr>
              <a:t>probability</a:t>
            </a:r>
            <a:r>
              <a:rPr sz="1000" dirty="0">
                <a:latin typeface="Arial MT"/>
                <a:cs typeface="Arial MT"/>
              </a:rPr>
              <a:t> of </a:t>
            </a:r>
            <a:r>
              <a:rPr sz="1000" spc="-45" dirty="0">
                <a:latin typeface="Arial MT"/>
                <a:cs typeface="Arial MT"/>
              </a:rPr>
              <a:t>non-</a:t>
            </a:r>
            <a:r>
              <a:rPr sz="1000" spc="-25" dirty="0">
                <a:latin typeface="Arial MT"/>
                <a:cs typeface="Arial MT"/>
              </a:rPr>
              <a:t>acute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50" dirty="0">
                <a:latin typeface="Arial MT"/>
                <a:cs typeface="Arial MT"/>
              </a:rPr>
              <a:t>specialized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55" dirty="0">
                <a:latin typeface="Arial MT"/>
                <a:cs typeface="Arial MT"/>
              </a:rPr>
              <a:t>care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20" dirty="0">
                <a:latin typeface="Arial MT"/>
                <a:cs typeface="Arial MT"/>
              </a:rPr>
              <a:t>visits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25" dirty="0">
                <a:latin typeface="Arial MT"/>
                <a:cs typeface="Arial MT"/>
              </a:rPr>
              <a:t>(-</a:t>
            </a:r>
            <a:r>
              <a:rPr sz="1000" dirty="0">
                <a:latin typeface="Arial MT"/>
                <a:cs typeface="Arial MT"/>
              </a:rPr>
              <a:t>7.9 </a:t>
            </a:r>
            <a:r>
              <a:rPr sz="1000" spc="-25" dirty="0">
                <a:latin typeface="Arial MT"/>
                <a:cs typeface="Arial MT"/>
              </a:rPr>
              <a:t>%)</a:t>
            </a: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800"/>
              </a:spcBef>
            </a:pPr>
            <a:endParaRPr sz="1000">
              <a:latin typeface="Arial MT"/>
              <a:cs typeface="Arial MT"/>
            </a:endParaRPr>
          </a:p>
          <a:p>
            <a:pPr marL="50800" marR="43180">
              <a:lnSpc>
                <a:spcPts val="1200"/>
              </a:lnSpc>
              <a:spcBef>
                <a:spcPts val="5"/>
              </a:spcBef>
            </a:pPr>
            <a:r>
              <a:rPr sz="1100" spc="-30" dirty="0">
                <a:latin typeface="Arial MT"/>
                <a:cs typeface="Arial MT"/>
              </a:rPr>
              <a:t>Additionally,</a:t>
            </a:r>
            <a:r>
              <a:rPr sz="1100" spc="-45" dirty="0">
                <a:latin typeface="Arial MT"/>
                <a:cs typeface="Arial MT"/>
              </a:rPr>
              <a:t> </a:t>
            </a:r>
            <a:r>
              <a:rPr sz="1100" spc="-105" dirty="0">
                <a:latin typeface="Arial MT"/>
                <a:cs typeface="Arial MT"/>
              </a:rPr>
              <a:t>we</a:t>
            </a:r>
            <a:r>
              <a:rPr sz="1100" spc="30" dirty="0">
                <a:latin typeface="Arial MT"/>
                <a:cs typeface="Arial MT"/>
              </a:rPr>
              <a:t> </a:t>
            </a:r>
            <a:r>
              <a:rPr sz="1100" spc="-30" dirty="0">
                <a:latin typeface="Arial MT"/>
                <a:cs typeface="Arial MT"/>
              </a:rPr>
              <a:t>found </a:t>
            </a:r>
            <a:r>
              <a:rPr sz="1100" dirty="0">
                <a:latin typeface="Arial MT"/>
                <a:cs typeface="Arial MT"/>
              </a:rPr>
              <a:t>that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the </a:t>
            </a:r>
            <a:r>
              <a:rPr sz="1100" spc="-40" dirty="0">
                <a:latin typeface="Arial MT"/>
                <a:cs typeface="Arial MT"/>
              </a:rPr>
              <a:t>reduction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in </a:t>
            </a:r>
            <a:r>
              <a:rPr sz="1100" spc="-30" dirty="0">
                <a:latin typeface="Arial MT"/>
                <a:cs typeface="Arial MT"/>
              </a:rPr>
              <a:t>private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spc="-30" dirty="0">
                <a:latin typeface="Arial MT"/>
                <a:cs typeface="Arial MT"/>
              </a:rPr>
              <a:t>dental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70" dirty="0">
                <a:latin typeface="Arial MT"/>
                <a:cs typeface="Arial MT"/>
              </a:rPr>
              <a:t>care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spc="-110" dirty="0">
                <a:latin typeface="Arial MT"/>
                <a:cs typeface="Arial MT"/>
              </a:rPr>
              <a:t>was</a:t>
            </a:r>
            <a:r>
              <a:rPr sz="1100" spc="35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partly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40" dirty="0">
                <a:latin typeface="Arial MT"/>
                <a:cs typeface="Arial MT"/>
              </a:rPr>
              <a:t>compensated </a:t>
            </a:r>
            <a:r>
              <a:rPr sz="1100" dirty="0">
                <a:latin typeface="Arial MT"/>
                <a:cs typeface="Arial MT"/>
              </a:rPr>
              <a:t>after</a:t>
            </a:r>
            <a:r>
              <a:rPr sz="1100" spc="-7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the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spc="-50" dirty="0">
                <a:latin typeface="Arial MT"/>
                <a:cs typeface="Arial MT"/>
              </a:rPr>
              <a:t>lockdown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spc="-110" dirty="0">
                <a:latin typeface="Arial MT"/>
                <a:cs typeface="Arial MT"/>
              </a:rPr>
              <a:t>was</a:t>
            </a:r>
            <a:r>
              <a:rPr sz="1100" spc="35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lifted</a:t>
            </a:r>
            <a:endParaRPr sz="1100">
              <a:latin typeface="Arial MT"/>
              <a:cs typeface="Arial MT"/>
            </a:endParaRPr>
          </a:p>
          <a:p>
            <a:pPr marL="190500">
              <a:lnSpc>
                <a:spcPct val="100000"/>
              </a:lnSpc>
              <a:spcBef>
                <a:spcPts val="150"/>
              </a:spcBef>
            </a:pPr>
            <a:r>
              <a:rPr sz="900" spc="82" baseline="13888" dirty="0">
                <a:solidFill>
                  <a:srgbClr val="3333B2"/>
                </a:solidFill>
                <a:latin typeface="Lucida Sans Unicode"/>
                <a:cs typeface="Lucida Sans Unicode"/>
              </a:rPr>
              <a:t>▶</a:t>
            </a:r>
            <a:r>
              <a:rPr sz="900" spc="427" baseline="13888" dirty="0">
                <a:solidFill>
                  <a:srgbClr val="3333B2"/>
                </a:solidFill>
                <a:latin typeface="Lucida Sans Unicode"/>
                <a:cs typeface="Lucida Sans Unicode"/>
              </a:rPr>
              <a:t> </a:t>
            </a:r>
            <a:r>
              <a:rPr sz="1000" spc="-10" dirty="0">
                <a:latin typeface="Arial MT"/>
                <a:cs typeface="Arial MT"/>
              </a:rPr>
              <a:t>0.6</a:t>
            </a:r>
            <a:r>
              <a:rPr sz="1000" spc="10" dirty="0">
                <a:latin typeface="Arial MT"/>
                <a:cs typeface="Arial MT"/>
              </a:rPr>
              <a:t> </a:t>
            </a:r>
            <a:r>
              <a:rPr sz="1000" spc="-45" dirty="0">
                <a:latin typeface="Arial MT"/>
                <a:cs typeface="Arial MT"/>
              </a:rPr>
              <a:t>percentage</a:t>
            </a:r>
            <a:r>
              <a:rPr sz="1000" spc="1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point</a:t>
            </a:r>
            <a:r>
              <a:rPr sz="1000" spc="10" dirty="0">
                <a:latin typeface="Arial MT"/>
                <a:cs typeface="Arial MT"/>
              </a:rPr>
              <a:t> </a:t>
            </a:r>
            <a:r>
              <a:rPr sz="1000" spc="-55" dirty="0">
                <a:latin typeface="Arial MT"/>
                <a:cs typeface="Arial MT"/>
              </a:rPr>
              <a:t>increase</a:t>
            </a:r>
            <a:r>
              <a:rPr sz="1000" spc="10" dirty="0">
                <a:latin typeface="Arial MT"/>
                <a:cs typeface="Arial MT"/>
              </a:rPr>
              <a:t> </a:t>
            </a:r>
            <a:r>
              <a:rPr sz="1000" spc="-20" dirty="0">
                <a:latin typeface="Arial MT"/>
                <a:cs typeface="Arial MT"/>
              </a:rPr>
              <a:t>during</a:t>
            </a:r>
            <a:r>
              <a:rPr sz="1000" spc="1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the</a:t>
            </a:r>
            <a:r>
              <a:rPr sz="1000" spc="1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post</a:t>
            </a:r>
            <a:r>
              <a:rPr sz="1000" spc="15" dirty="0">
                <a:latin typeface="Arial MT"/>
                <a:cs typeface="Arial MT"/>
              </a:rPr>
              <a:t> </a:t>
            </a:r>
            <a:r>
              <a:rPr sz="1000" spc="-20" dirty="0">
                <a:latin typeface="Arial MT"/>
                <a:cs typeface="Arial MT"/>
              </a:rPr>
              <a:t>period</a:t>
            </a:r>
            <a:r>
              <a:rPr sz="1000" spc="1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(+5.4</a:t>
            </a:r>
            <a:r>
              <a:rPr sz="1000" spc="10" dirty="0">
                <a:latin typeface="Arial MT"/>
                <a:cs typeface="Arial MT"/>
              </a:rPr>
              <a:t> </a:t>
            </a:r>
            <a:r>
              <a:rPr sz="1000" spc="-25" dirty="0">
                <a:latin typeface="Arial MT"/>
                <a:cs typeface="Arial MT"/>
              </a:rPr>
              <a:t>%)</a:t>
            </a:r>
            <a:endParaRPr sz="1000">
              <a:latin typeface="Arial MT"/>
              <a:cs typeface="Arial MT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1089" y="1980895"/>
            <a:ext cx="65265" cy="65265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pc="-20" dirty="0"/>
              <a:t>Terveystaloustieteen</a:t>
            </a:r>
            <a:r>
              <a:rPr spc="55" dirty="0"/>
              <a:t> </a:t>
            </a:r>
            <a:r>
              <a:rPr spc="-10" dirty="0"/>
              <a:t>päivä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071357" y="3482416"/>
            <a:ext cx="1617345" cy="12255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600" dirty="0">
                <a:solidFill>
                  <a:srgbClr val="FFFFFF"/>
                </a:solidFill>
                <a:latin typeface="Verdana"/>
                <a:cs typeface="Verdana"/>
              </a:rPr>
              <a:t>Social</a:t>
            </a:r>
            <a:r>
              <a:rPr sz="600" spc="-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600" spc="-10" dirty="0">
                <a:solidFill>
                  <a:srgbClr val="FFFFFF"/>
                </a:solidFill>
                <a:latin typeface="Verdana"/>
                <a:cs typeface="Verdana"/>
              </a:rPr>
              <a:t>distancing</a:t>
            </a:r>
            <a:r>
              <a:rPr sz="600" spc="-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sz="600" spc="-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600" spc="-25" dirty="0">
                <a:solidFill>
                  <a:srgbClr val="FFFFFF"/>
                </a:solidFill>
                <a:latin typeface="Verdana"/>
                <a:cs typeface="Verdana"/>
              </a:rPr>
              <a:t>healthcare</a:t>
            </a:r>
            <a:r>
              <a:rPr sz="600" spc="-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600" spc="-10" dirty="0">
                <a:solidFill>
                  <a:srgbClr val="FFFFFF"/>
                </a:solidFill>
                <a:latin typeface="Verdana"/>
                <a:cs typeface="Verdana"/>
              </a:rPr>
              <a:t>utilization</a:t>
            </a:r>
            <a:endParaRPr sz="600" dirty="0">
              <a:latin typeface="Verdana"/>
              <a:cs typeface="Verdana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pc="-35" dirty="0"/>
              <a:t>31.1.2025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spc="-45" dirty="0"/>
              <a:t>3</a:t>
            </a:fld>
            <a:r>
              <a:rPr spc="-90" dirty="0"/>
              <a:t> </a:t>
            </a:r>
            <a:r>
              <a:rPr spc="70" dirty="0"/>
              <a:t>/</a:t>
            </a:r>
            <a:r>
              <a:rPr spc="-85" dirty="0"/>
              <a:t> </a:t>
            </a:r>
            <a:r>
              <a:rPr spc="-25" dirty="0"/>
              <a:t>17</a:t>
            </a:r>
          </a:p>
        </p:txBody>
      </p:sp>
    </p:spTree>
  </p:cSld>
  <p:clrMapOvr>
    <a:masterClrMapping/>
  </p:clrMapOvr>
  <p:transition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-80" dirty="0"/>
              <a:t>Previous</a:t>
            </a:r>
            <a:r>
              <a:rPr spc="50" dirty="0"/>
              <a:t> </a:t>
            </a:r>
            <a:r>
              <a:rPr spc="-25" dirty="0"/>
              <a:t>literature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1089" y="1023175"/>
            <a:ext cx="65265" cy="6526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64832" y="939722"/>
            <a:ext cx="5231765" cy="1564005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50800" marR="151130">
              <a:lnSpc>
                <a:spcPts val="1200"/>
              </a:lnSpc>
              <a:spcBef>
                <a:spcPts val="229"/>
              </a:spcBef>
            </a:pPr>
            <a:r>
              <a:rPr sz="1100" spc="-60" dirty="0">
                <a:latin typeface="Arial MT"/>
                <a:cs typeface="Arial MT"/>
              </a:rPr>
              <a:t>Reductions</a:t>
            </a:r>
            <a:r>
              <a:rPr sz="1100" dirty="0">
                <a:latin typeface="Arial MT"/>
                <a:cs typeface="Arial MT"/>
              </a:rPr>
              <a:t> in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5" dirty="0">
                <a:latin typeface="Arial MT"/>
                <a:cs typeface="Arial MT"/>
              </a:rPr>
              <a:t>healthcare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20" dirty="0">
                <a:latin typeface="Arial MT"/>
                <a:cs typeface="Arial MT"/>
              </a:rPr>
              <a:t>utilization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75" dirty="0">
                <a:latin typeface="Arial MT"/>
                <a:cs typeface="Arial MT"/>
              </a:rPr>
              <a:t>have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80" dirty="0">
                <a:latin typeface="Arial MT"/>
                <a:cs typeface="Arial MT"/>
              </a:rPr>
              <a:t>been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85" dirty="0">
                <a:latin typeface="Arial MT"/>
                <a:cs typeface="Arial MT"/>
              </a:rPr>
              <a:t>observed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30" dirty="0">
                <a:latin typeface="Arial MT"/>
                <a:cs typeface="Arial MT"/>
              </a:rPr>
              <a:t>during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0" dirty="0">
                <a:latin typeface="Arial MT"/>
                <a:cs typeface="Arial MT"/>
              </a:rPr>
              <a:t>pandemic,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30" dirty="0">
                <a:latin typeface="Arial MT"/>
                <a:cs typeface="Arial MT"/>
              </a:rPr>
              <a:t>especially </a:t>
            </a:r>
            <a:r>
              <a:rPr sz="1100" spc="-70" dirty="0">
                <a:latin typeface="Arial MT"/>
                <a:cs typeface="Arial MT"/>
              </a:rPr>
              <a:t>among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spc="-50" dirty="0">
                <a:latin typeface="Arial MT"/>
                <a:cs typeface="Arial MT"/>
              </a:rPr>
              <a:t>individuals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with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no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100" dirty="0">
                <a:latin typeface="Arial MT"/>
                <a:cs typeface="Arial MT"/>
              </a:rPr>
              <a:t>severe</a:t>
            </a:r>
            <a:r>
              <a:rPr sz="1100" spc="25" dirty="0">
                <a:latin typeface="Arial MT"/>
                <a:cs typeface="Arial MT"/>
              </a:rPr>
              <a:t> </a:t>
            </a:r>
            <a:r>
              <a:rPr sz="1100" spc="-30" dirty="0">
                <a:latin typeface="Arial MT"/>
                <a:cs typeface="Arial MT"/>
              </a:rPr>
              <a:t>health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100" dirty="0">
                <a:latin typeface="Arial MT"/>
                <a:cs typeface="Arial MT"/>
              </a:rPr>
              <a:t>issues</a:t>
            </a:r>
            <a:r>
              <a:rPr sz="1100" spc="25" dirty="0">
                <a:latin typeface="Arial MT"/>
                <a:cs typeface="Arial MT"/>
              </a:rPr>
              <a:t> </a:t>
            </a:r>
            <a:r>
              <a:rPr sz="1100" spc="-35" dirty="0">
                <a:latin typeface="Arial MT"/>
                <a:cs typeface="Arial MT"/>
              </a:rPr>
              <a:t>(Moynihan</a:t>
            </a:r>
            <a:r>
              <a:rPr sz="1100" dirty="0">
                <a:latin typeface="Arial MT"/>
                <a:cs typeface="Arial MT"/>
              </a:rPr>
              <a:t> et al., </a:t>
            </a:r>
            <a:r>
              <a:rPr sz="1100" spc="-10" dirty="0">
                <a:latin typeface="Arial MT"/>
                <a:cs typeface="Arial MT"/>
              </a:rPr>
              <a:t>2021)</a:t>
            </a:r>
            <a:endParaRPr sz="1100" dirty="0">
              <a:latin typeface="Arial MT"/>
              <a:cs typeface="Arial MT"/>
            </a:endParaRPr>
          </a:p>
          <a:p>
            <a:pPr marL="327660" marR="43180" indent="-137160">
              <a:lnSpc>
                <a:spcPct val="100000"/>
              </a:lnSpc>
              <a:spcBef>
                <a:spcPts val="150"/>
              </a:spcBef>
            </a:pPr>
            <a:r>
              <a:rPr sz="900" spc="82" baseline="13888" dirty="0">
                <a:solidFill>
                  <a:srgbClr val="3333B2"/>
                </a:solidFill>
                <a:latin typeface="Lucida Sans Unicode"/>
                <a:cs typeface="Lucida Sans Unicode"/>
              </a:rPr>
              <a:t>▶</a:t>
            </a:r>
            <a:r>
              <a:rPr sz="900" spc="419" baseline="13888" dirty="0">
                <a:solidFill>
                  <a:srgbClr val="3333B2"/>
                </a:solidFill>
                <a:latin typeface="Lucida Sans Unicode"/>
                <a:cs typeface="Lucida Sans Unicode"/>
              </a:rPr>
              <a:t> </a:t>
            </a:r>
            <a:r>
              <a:rPr sz="1000" dirty="0">
                <a:latin typeface="Arial MT"/>
                <a:cs typeface="Arial MT"/>
              </a:rPr>
              <a:t>Both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in</a:t>
            </a:r>
            <a:r>
              <a:rPr sz="1000" spc="1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the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context</a:t>
            </a:r>
            <a:r>
              <a:rPr sz="1000" spc="1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of</a:t>
            </a:r>
            <a:r>
              <a:rPr sz="1000" spc="10" dirty="0">
                <a:latin typeface="Arial MT"/>
                <a:cs typeface="Arial MT"/>
              </a:rPr>
              <a:t> </a:t>
            </a:r>
            <a:r>
              <a:rPr sz="1000" spc="-60" dirty="0">
                <a:latin typeface="Arial MT"/>
                <a:cs typeface="Arial MT"/>
              </a:rPr>
              <a:t>emergency</a:t>
            </a:r>
            <a:r>
              <a:rPr sz="1000" spc="10" dirty="0">
                <a:latin typeface="Arial MT"/>
                <a:cs typeface="Arial MT"/>
              </a:rPr>
              <a:t> </a:t>
            </a:r>
            <a:r>
              <a:rPr sz="1000" spc="-20" dirty="0">
                <a:latin typeface="Arial MT"/>
                <a:cs typeface="Arial MT"/>
              </a:rPr>
              <a:t>and</a:t>
            </a:r>
            <a:r>
              <a:rPr sz="1000" spc="1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outpatient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-55" dirty="0">
                <a:latin typeface="Arial MT"/>
                <a:cs typeface="Arial MT"/>
              </a:rPr>
              <a:t>care</a:t>
            </a:r>
            <a:r>
              <a:rPr sz="1000" spc="10" dirty="0">
                <a:latin typeface="Arial MT"/>
                <a:cs typeface="Arial MT"/>
              </a:rPr>
              <a:t> </a:t>
            </a:r>
            <a:r>
              <a:rPr sz="1000" spc="-20" dirty="0">
                <a:latin typeface="Arial MT"/>
                <a:cs typeface="Arial MT"/>
              </a:rPr>
              <a:t>visits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(Hartnett</a:t>
            </a:r>
            <a:r>
              <a:rPr sz="1000" spc="1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et</a:t>
            </a:r>
            <a:r>
              <a:rPr sz="1000" spc="1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al.,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-35" dirty="0">
                <a:latin typeface="Arial MT"/>
                <a:cs typeface="Arial MT"/>
              </a:rPr>
              <a:t>2020;</a:t>
            </a:r>
            <a:r>
              <a:rPr sz="1000" spc="10" dirty="0">
                <a:latin typeface="Arial MT"/>
                <a:cs typeface="Arial MT"/>
              </a:rPr>
              <a:t> </a:t>
            </a:r>
            <a:r>
              <a:rPr sz="1000" spc="-20" dirty="0">
                <a:latin typeface="Arial MT"/>
                <a:cs typeface="Arial MT"/>
              </a:rPr>
              <a:t>Sim</a:t>
            </a:r>
            <a:r>
              <a:rPr sz="1000" spc="10" dirty="0">
                <a:latin typeface="Arial MT"/>
                <a:cs typeface="Arial MT"/>
              </a:rPr>
              <a:t> </a:t>
            </a:r>
            <a:r>
              <a:rPr sz="1000" spc="-25" dirty="0">
                <a:latin typeface="Arial MT"/>
                <a:cs typeface="Arial MT"/>
              </a:rPr>
              <a:t>and </a:t>
            </a:r>
            <a:r>
              <a:rPr sz="1000" spc="-20" dirty="0">
                <a:latin typeface="Arial MT"/>
                <a:cs typeface="Arial MT"/>
              </a:rPr>
              <a:t>Nam,</a:t>
            </a:r>
            <a:r>
              <a:rPr sz="1000" spc="-3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2022)</a:t>
            </a:r>
            <a:endParaRPr sz="1000" dirty="0">
              <a:latin typeface="Arial MT"/>
              <a:cs typeface="Arial MT"/>
            </a:endParaRPr>
          </a:p>
          <a:p>
            <a:pPr marL="327660" marR="346075" indent="-137160">
              <a:lnSpc>
                <a:spcPts val="1200"/>
              </a:lnSpc>
              <a:spcBef>
                <a:spcPts val="30"/>
              </a:spcBef>
            </a:pPr>
            <a:r>
              <a:rPr sz="900" spc="82" baseline="13888" dirty="0">
                <a:solidFill>
                  <a:srgbClr val="3333B2"/>
                </a:solidFill>
                <a:latin typeface="Lucida Sans Unicode"/>
                <a:cs typeface="Lucida Sans Unicode"/>
              </a:rPr>
              <a:t>▶</a:t>
            </a:r>
            <a:r>
              <a:rPr sz="900" spc="419" baseline="13888" dirty="0">
                <a:solidFill>
                  <a:srgbClr val="3333B2"/>
                </a:solidFill>
                <a:latin typeface="Lucida Sans Unicode"/>
                <a:cs typeface="Lucida Sans Unicode"/>
              </a:rPr>
              <a:t> </a:t>
            </a:r>
            <a:r>
              <a:rPr sz="1000" spc="-10" dirty="0">
                <a:latin typeface="Arial MT"/>
                <a:cs typeface="Arial MT"/>
              </a:rPr>
              <a:t>Potentially</a:t>
            </a:r>
            <a:r>
              <a:rPr sz="1000" spc="10" dirty="0">
                <a:latin typeface="Arial MT"/>
                <a:cs typeface="Arial MT"/>
              </a:rPr>
              <a:t> </a:t>
            </a:r>
            <a:r>
              <a:rPr sz="1000" spc="-55" dirty="0">
                <a:latin typeface="Arial MT"/>
                <a:cs typeface="Arial MT"/>
              </a:rPr>
              <a:t>increased</a:t>
            </a:r>
            <a:r>
              <a:rPr sz="1000" spc="1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risk</a:t>
            </a:r>
            <a:r>
              <a:rPr sz="1000" spc="1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of</a:t>
            </a:r>
            <a:r>
              <a:rPr sz="1000" spc="10" dirty="0">
                <a:latin typeface="Arial MT"/>
                <a:cs typeface="Arial MT"/>
              </a:rPr>
              <a:t> </a:t>
            </a:r>
            <a:r>
              <a:rPr sz="1000" spc="-40" dirty="0">
                <a:latin typeface="Arial MT"/>
                <a:cs typeface="Arial MT"/>
              </a:rPr>
              <a:t>preventable</a:t>
            </a:r>
            <a:r>
              <a:rPr sz="1000" spc="15" dirty="0">
                <a:latin typeface="Arial MT"/>
                <a:cs typeface="Arial MT"/>
              </a:rPr>
              <a:t> </a:t>
            </a:r>
            <a:r>
              <a:rPr sz="1000" spc="-30" dirty="0">
                <a:latin typeface="Arial MT"/>
                <a:cs typeface="Arial MT"/>
              </a:rPr>
              <a:t>hospitalization</a:t>
            </a:r>
            <a:r>
              <a:rPr sz="1000" spc="10" dirty="0">
                <a:latin typeface="Arial MT"/>
                <a:cs typeface="Arial MT"/>
              </a:rPr>
              <a:t> </a:t>
            </a:r>
            <a:r>
              <a:rPr sz="1000" spc="-50" dirty="0">
                <a:latin typeface="Arial MT"/>
                <a:cs typeface="Arial MT"/>
              </a:rPr>
              <a:t>when</a:t>
            </a:r>
            <a:r>
              <a:rPr sz="1000" spc="10" dirty="0">
                <a:latin typeface="Arial MT"/>
                <a:cs typeface="Arial MT"/>
              </a:rPr>
              <a:t> </a:t>
            </a:r>
            <a:r>
              <a:rPr sz="1000" spc="-35" dirty="0">
                <a:latin typeface="Arial MT"/>
                <a:cs typeface="Arial MT"/>
              </a:rPr>
              <a:t>appropriate</a:t>
            </a:r>
            <a:r>
              <a:rPr sz="1000" spc="1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treatment</a:t>
            </a:r>
            <a:r>
              <a:rPr sz="1000" spc="10" dirty="0">
                <a:latin typeface="Arial MT"/>
                <a:cs typeface="Arial MT"/>
              </a:rPr>
              <a:t> </a:t>
            </a:r>
            <a:r>
              <a:rPr sz="1000" spc="-25" dirty="0">
                <a:latin typeface="Arial MT"/>
                <a:cs typeface="Arial MT"/>
              </a:rPr>
              <a:t>in </a:t>
            </a:r>
            <a:r>
              <a:rPr sz="1000" spc="-30" dirty="0">
                <a:latin typeface="Arial MT"/>
                <a:cs typeface="Arial MT"/>
              </a:rPr>
              <a:t>primary</a:t>
            </a:r>
            <a:r>
              <a:rPr sz="1000" spc="-10" dirty="0">
                <a:latin typeface="Arial MT"/>
                <a:cs typeface="Arial MT"/>
              </a:rPr>
              <a:t> </a:t>
            </a:r>
            <a:r>
              <a:rPr sz="1000" spc="-55" dirty="0">
                <a:latin typeface="Arial MT"/>
                <a:cs typeface="Arial MT"/>
              </a:rPr>
              <a:t>care</a:t>
            </a:r>
            <a:r>
              <a:rPr sz="1000" spc="-1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is not</a:t>
            </a:r>
            <a:r>
              <a:rPr sz="1000" spc="-10" dirty="0">
                <a:latin typeface="Arial MT"/>
                <a:cs typeface="Arial MT"/>
              </a:rPr>
              <a:t> </a:t>
            </a:r>
            <a:r>
              <a:rPr sz="1000" spc="-55" dirty="0">
                <a:latin typeface="Arial MT"/>
                <a:cs typeface="Arial MT"/>
              </a:rPr>
              <a:t>received</a:t>
            </a:r>
            <a:r>
              <a:rPr sz="1000" spc="-5" dirty="0">
                <a:latin typeface="Arial MT"/>
                <a:cs typeface="Arial MT"/>
              </a:rPr>
              <a:t> </a:t>
            </a:r>
            <a:r>
              <a:rPr sz="1000" spc="-40" dirty="0">
                <a:latin typeface="Arial MT"/>
                <a:cs typeface="Arial MT"/>
              </a:rPr>
              <a:t>(Gibson</a:t>
            </a:r>
            <a:r>
              <a:rPr sz="1000" spc="-1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et</a:t>
            </a:r>
            <a:r>
              <a:rPr sz="1000" spc="-1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al.,</a:t>
            </a:r>
            <a:r>
              <a:rPr sz="1000" spc="-5" dirty="0">
                <a:latin typeface="Arial MT"/>
                <a:cs typeface="Arial MT"/>
              </a:rPr>
              <a:t> </a:t>
            </a:r>
            <a:r>
              <a:rPr sz="1000" spc="-35" dirty="0">
                <a:latin typeface="Arial MT"/>
                <a:cs typeface="Arial MT"/>
              </a:rPr>
              <a:t>2013;</a:t>
            </a:r>
            <a:r>
              <a:rPr sz="1000" spc="-10" dirty="0">
                <a:latin typeface="Arial MT"/>
                <a:cs typeface="Arial MT"/>
              </a:rPr>
              <a:t> </a:t>
            </a:r>
            <a:r>
              <a:rPr sz="1000" spc="-25" dirty="0">
                <a:latin typeface="Arial MT"/>
                <a:cs typeface="Arial MT"/>
              </a:rPr>
              <a:t>Loyd</a:t>
            </a:r>
            <a:r>
              <a:rPr sz="1000" spc="-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et</a:t>
            </a:r>
            <a:r>
              <a:rPr sz="1000" spc="-1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al.,</a:t>
            </a:r>
            <a:r>
              <a:rPr sz="1000" spc="-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2023)</a:t>
            </a:r>
            <a:endParaRPr sz="10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740"/>
              </a:spcBef>
            </a:pPr>
            <a:endParaRPr sz="1000" dirty="0">
              <a:latin typeface="Arial MT"/>
              <a:cs typeface="Arial MT"/>
            </a:endParaRPr>
          </a:p>
          <a:p>
            <a:pPr marL="50800" marR="62865">
              <a:lnSpc>
                <a:spcPct val="102699"/>
              </a:lnSpc>
            </a:pPr>
            <a:r>
              <a:rPr sz="1100" dirty="0">
                <a:latin typeface="Arial MT"/>
                <a:cs typeface="Arial MT"/>
              </a:rPr>
              <a:t>Do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spc="-45" dirty="0">
                <a:latin typeface="Arial MT"/>
                <a:cs typeface="Arial MT"/>
              </a:rPr>
              <a:t>social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spc="-45" dirty="0">
                <a:latin typeface="Arial MT"/>
                <a:cs typeface="Arial MT"/>
              </a:rPr>
              <a:t>distancing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or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spc="-20" dirty="0">
                <a:latin typeface="Arial MT"/>
                <a:cs typeface="Arial MT"/>
              </a:rPr>
              <a:t>other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spc="-55" dirty="0">
                <a:latin typeface="Arial MT"/>
                <a:cs typeface="Arial MT"/>
              </a:rPr>
              <a:t>non-pharmaceutical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spc="-40" dirty="0">
                <a:latin typeface="Arial MT"/>
                <a:cs typeface="Arial MT"/>
              </a:rPr>
              <a:t>interventios</a:t>
            </a:r>
            <a:r>
              <a:rPr sz="1100" spc="-10" dirty="0">
                <a:latin typeface="Arial MT"/>
                <a:cs typeface="Arial MT"/>
              </a:rPr>
              <a:t> (NPIs)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spc="-50" dirty="0">
                <a:latin typeface="Arial MT"/>
                <a:cs typeface="Arial MT"/>
              </a:rPr>
              <a:t>explain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the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spc="-25" dirty="0">
                <a:latin typeface="Arial MT"/>
                <a:cs typeface="Arial MT"/>
              </a:rPr>
              <a:t>declines </a:t>
            </a:r>
            <a:r>
              <a:rPr sz="1100" dirty="0">
                <a:latin typeface="Arial MT"/>
                <a:cs typeface="Arial MT"/>
              </a:rPr>
              <a:t>in</a:t>
            </a:r>
            <a:r>
              <a:rPr sz="1100" spc="-60" dirty="0">
                <a:latin typeface="Arial MT"/>
                <a:cs typeface="Arial MT"/>
              </a:rPr>
              <a:t> </a:t>
            </a:r>
            <a:r>
              <a:rPr sz="1100" spc="-30" dirty="0">
                <a:latin typeface="Arial MT"/>
                <a:cs typeface="Arial MT"/>
              </a:rPr>
              <a:t>health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spc="-70" dirty="0">
                <a:latin typeface="Arial MT"/>
                <a:cs typeface="Arial MT"/>
              </a:rPr>
              <a:t>care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spc="-114" dirty="0">
                <a:latin typeface="Arial MT"/>
                <a:cs typeface="Arial MT"/>
              </a:rPr>
              <a:t>use</a:t>
            </a:r>
            <a:r>
              <a:rPr sz="1100" spc="40" dirty="0">
                <a:latin typeface="Arial MT"/>
                <a:cs typeface="Arial MT"/>
              </a:rPr>
              <a:t> </a:t>
            </a:r>
            <a:r>
              <a:rPr sz="1100" spc="-30" dirty="0">
                <a:latin typeface="Arial MT"/>
                <a:cs typeface="Arial MT"/>
              </a:rPr>
              <a:t>during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the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first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wave?</a:t>
            </a:r>
            <a:endParaRPr sz="1100" dirty="0">
              <a:latin typeface="Arial MT"/>
              <a:cs typeface="Arial MT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1089" y="2222969"/>
            <a:ext cx="65265" cy="65265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pc="-20" dirty="0"/>
              <a:t>Terveystaloustieteen</a:t>
            </a:r>
            <a:r>
              <a:rPr spc="55" dirty="0"/>
              <a:t> </a:t>
            </a:r>
            <a:r>
              <a:rPr spc="-10" dirty="0"/>
              <a:t>päivä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071357" y="3482416"/>
            <a:ext cx="1617345" cy="12255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600" dirty="0">
                <a:solidFill>
                  <a:srgbClr val="FFFFFF"/>
                </a:solidFill>
                <a:latin typeface="Verdana"/>
                <a:cs typeface="Verdana"/>
              </a:rPr>
              <a:t>Social</a:t>
            </a:r>
            <a:r>
              <a:rPr sz="600" spc="-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600" spc="-10" dirty="0">
                <a:solidFill>
                  <a:srgbClr val="FFFFFF"/>
                </a:solidFill>
                <a:latin typeface="Verdana"/>
                <a:cs typeface="Verdana"/>
              </a:rPr>
              <a:t>distancing</a:t>
            </a:r>
            <a:r>
              <a:rPr sz="600" spc="-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sz="600" spc="-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600" spc="-25" dirty="0">
                <a:solidFill>
                  <a:srgbClr val="FFFFFF"/>
                </a:solidFill>
                <a:latin typeface="Verdana"/>
                <a:cs typeface="Verdana"/>
              </a:rPr>
              <a:t>healthcare</a:t>
            </a:r>
            <a:r>
              <a:rPr sz="600" spc="-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600" spc="-10" dirty="0">
                <a:solidFill>
                  <a:srgbClr val="FFFFFF"/>
                </a:solidFill>
                <a:latin typeface="Verdana"/>
                <a:cs typeface="Verdana"/>
              </a:rPr>
              <a:t>utilization</a:t>
            </a:r>
            <a:endParaRPr sz="600" dirty="0">
              <a:latin typeface="Verdana"/>
              <a:cs typeface="Verdana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pc="-35" dirty="0"/>
              <a:t>31.1.2025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spc="-45" dirty="0"/>
              <a:t>4</a:t>
            </a:fld>
            <a:r>
              <a:rPr spc="-90" dirty="0"/>
              <a:t> </a:t>
            </a:r>
            <a:r>
              <a:rPr spc="70" dirty="0"/>
              <a:t>/</a:t>
            </a:r>
            <a:r>
              <a:rPr spc="-85" dirty="0"/>
              <a:t> </a:t>
            </a:r>
            <a:r>
              <a:rPr spc="-25" dirty="0"/>
              <a:t>17</a:t>
            </a:r>
          </a:p>
        </p:txBody>
      </p:sp>
    </p:spTree>
  </p:cSld>
  <p:clrMapOvr>
    <a:masterClrMapping/>
  </p:clrMapOvr>
  <p:transition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-80" dirty="0"/>
              <a:t>Previous</a:t>
            </a:r>
            <a:r>
              <a:rPr spc="50" dirty="0"/>
              <a:t> </a:t>
            </a:r>
            <a:r>
              <a:rPr spc="-25" dirty="0"/>
              <a:t>literature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1089" y="827328"/>
            <a:ext cx="65265" cy="6526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52132" y="743875"/>
            <a:ext cx="5215890" cy="2108200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63500" marR="143510">
              <a:lnSpc>
                <a:spcPct val="102600"/>
              </a:lnSpc>
              <a:spcBef>
                <a:spcPts val="55"/>
              </a:spcBef>
            </a:pPr>
            <a:r>
              <a:rPr sz="1100" dirty="0">
                <a:latin typeface="Arial MT"/>
                <a:cs typeface="Arial MT"/>
              </a:rPr>
              <a:t>Our</a:t>
            </a:r>
            <a:r>
              <a:rPr sz="1100" spc="-65" dirty="0">
                <a:latin typeface="Arial MT"/>
                <a:cs typeface="Arial MT"/>
              </a:rPr>
              <a:t> </a:t>
            </a:r>
            <a:r>
              <a:rPr sz="1100" spc="-25" dirty="0">
                <a:latin typeface="Arial MT"/>
                <a:cs typeface="Arial MT"/>
              </a:rPr>
              <a:t>study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is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spc="-30" dirty="0">
                <a:latin typeface="Arial MT"/>
                <a:cs typeface="Arial MT"/>
              </a:rPr>
              <a:t>most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spc="-65" dirty="0">
                <a:latin typeface="Arial MT"/>
                <a:cs typeface="Arial MT"/>
              </a:rPr>
              <a:t>closely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spc="-40" dirty="0">
                <a:latin typeface="Arial MT"/>
                <a:cs typeface="Arial MT"/>
              </a:rPr>
              <a:t>related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to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spc="-40" dirty="0">
                <a:latin typeface="Arial MT"/>
                <a:cs typeface="Arial MT"/>
              </a:rPr>
              <a:t>recent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spc="-55" dirty="0">
                <a:latin typeface="Arial MT"/>
                <a:cs typeface="Arial MT"/>
              </a:rPr>
              <a:t>studies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from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spc="-40" dirty="0">
                <a:latin typeface="Arial MT"/>
                <a:cs typeface="Arial MT"/>
              </a:rPr>
              <a:t>Turkey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spc="-55" dirty="0">
                <a:latin typeface="Arial MT"/>
                <a:cs typeface="Arial MT"/>
              </a:rPr>
              <a:t>and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spc="-105" dirty="0">
                <a:latin typeface="Arial MT"/>
                <a:cs typeface="Arial MT"/>
              </a:rPr>
              <a:t>Sweden</a:t>
            </a:r>
            <a:r>
              <a:rPr sz="1100" spc="30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(Altindag </a:t>
            </a:r>
            <a:r>
              <a:rPr sz="1100" dirty="0">
                <a:latin typeface="Arial MT"/>
                <a:cs typeface="Arial MT"/>
              </a:rPr>
              <a:t>et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al.,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spc="-45" dirty="0">
                <a:latin typeface="Arial MT"/>
                <a:cs typeface="Arial MT"/>
              </a:rPr>
              <a:t>2022;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spc="-50" dirty="0">
                <a:latin typeface="Arial MT"/>
                <a:cs typeface="Arial MT"/>
              </a:rPr>
              <a:t>Bonander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et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al.,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spc="-30" dirty="0">
                <a:latin typeface="Arial MT"/>
                <a:cs typeface="Arial MT"/>
              </a:rPr>
              <a:t>2022)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spc="-40" dirty="0">
                <a:latin typeface="Arial MT"/>
                <a:cs typeface="Arial MT"/>
              </a:rPr>
              <a:t>which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spc="-45" dirty="0">
                <a:latin typeface="Arial MT"/>
                <a:cs typeface="Arial MT"/>
              </a:rPr>
              <a:t>investigated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the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spc="-45" dirty="0">
                <a:latin typeface="Arial MT"/>
                <a:cs typeface="Arial MT"/>
              </a:rPr>
              <a:t>effects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of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spc="-95" dirty="0">
                <a:latin typeface="Arial MT"/>
                <a:cs typeface="Arial MT"/>
              </a:rPr>
              <a:t>age-</a:t>
            </a:r>
            <a:r>
              <a:rPr sz="1100" spc="-45" dirty="0">
                <a:latin typeface="Arial MT"/>
                <a:cs typeface="Arial MT"/>
              </a:rPr>
              <a:t>specific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social </a:t>
            </a:r>
            <a:r>
              <a:rPr sz="1100" spc="-45" dirty="0">
                <a:latin typeface="Arial MT"/>
                <a:cs typeface="Arial MT"/>
              </a:rPr>
              <a:t>distancing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spc="-60" dirty="0">
                <a:latin typeface="Arial MT"/>
                <a:cs typeface="Arial MT"/>
              </a:rPr>
              <a:t>using</a:t>
            </a:r>
            <a:r>
              <a:rPr sz="1100" spc="-10" dirty="0">
                <a:latin typeface="Arial MT"/>
                <a:cs typeface="Arial MT"/>
              </a:rPr>
              <a:t> RD design</a:t>
            </a:r>
            <a:endParaRPr sz="11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65"/>
              </a:spcBef>
            </a:pPr>
            <a:endParaRPr sz="1100" dirty="0">
              <a:latin typeface="Arial MT"/>
              <a:cs typeface="Arial MT"/>
            </a:endParaRPr>
          </a:p>
          <a:p>
            <a:pPr marL="63500" marR="151765">
              <a:lnSpc>
                <a:spcPts val="1200"/>
              </a:lnSpc>
            </a:pPr>
            <a:r>
              <a:rPr sz="1100" spc="-20" dirty="0">
                <a:latin typeface="Arial MT"/>
                <a:cs typeface="Arial MT"/>
              </a:rPr>
              <a:t>Altindag</a:t>
            </a:r>
            <a:r>
              <a:rPr sz="1100" spc="-3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et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al.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spc="-20" dirty="0">
                <a:latin typeface="Arial MT"/>
                <a:cs typeface="Arial MT"/>
              </a:rPr>
              <a:t>(2022)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spc="-30" dirty="0">
                <a:latin typeface="Arial MT"/>
                <a:cs typeface="Arial MT"/>
              </a:rPr>
              <a:t>found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that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strict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spc="-35" dirty="0">
                <a:latin typeface="Arial MT"/>
                <a:cs typeface="Arial MT"/>
              </a:rPr>
              <a:t>curfew</a:t>
            </a:r>
            <a:r>
              <a:rPr sz="1100" spc="-10" dirty="0">
                <a:latin typeface="Arial MT"/>
                <a:cs typeface="Arial MT"/>
              </a:rPr>
              <a:t> on </a:t>
            </a:r>
            <a:r>
              <a:rPr sz="1100" spc="-35" dirty="0">
                <a:latin typeface="Arial MT"/>
                <a:cs typeface="Arial MT"/>
              </a:rPr>
              <a:t>adults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spc="-85" dirty="0">
                <a:latin typeface="Arial MT"/>
                <a:cs typeface="Arial MT"/>
              </a:rPr>
              <a:t>aged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0" dirty="0">
                <a:latin typeface="Arial MT"/>
                <a:cs typeface="Arial MT"/>
              </a:rPr>
              <a:t>over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spc="-30" dirty="0">
                <a:latin typeface="Arial MT"/>
                <a:cs typeface="Arial MT"/>
              </a:rPr>
              <a:t>65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spc="-45" dirty="0">
                <a:latin typeface="Arial MT"/>
                <a:cs typeface="Arial MT"/>
              </a:rPr>
              <a:t>led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to</a:t>
            </a:r>
            <a:r>
              <a:rPr sz="1100" spc="-10" dirty="0">
                <a:latin typeface="Arial MT"/>
                <a:cs typeface="Arial MT"/>
              </a:rPr>
              <a:t> reduced mobility</a:t>
            </a:r>
            <a:endParaRPr sz="1100" dirty="0">
              <a:latin typeface="Arial MT"/>
              <a:cs typeface="Arial MT"/>
            </a:endParaRPr>
          </a:p>
          <a:p>
            <a:pPr marL="203200">
              <a:lnSpc>
                <a:spcPct val="100000"/>
              </a:lnSpc>
              <a:spcBef>
                <a:spcPts val="150"/>
              </a:spcBef>
            </a:pPr>
            <a:r>
              <a:rPr sz="900" spc="82" baseline="13888" dirty="0">
                <a:solidFill>
                  <a:srgbClr val="3333B2"/>
                </a:solidFill>
                <a:latin typeface="Lucida Sans Unicode"/>
                <a:cs typeface="Lucida Sans Unicode"/>
              </a:rPr>
              <a:t>▶</a:t>
            </a:r>
            <a:r>
              <a:rPr sz="900" spc="427" baseline="13888" dirty="0">
                <a:solidFill>
                  <a:srgbClr val="3333B2"/>
                </a:solidFill>
                <a:latin typeface="Lucida Sans Unicode"/>
                <a:cs typeface="Lucida Sans Unicode"/>
              </a:rPr>
              <a:t> </a:t>
            </a:r>
            <a:r>
              <a:rPr sz="1000" spc="-25" dirty="0">
                <a:latin typeface="Arial MT"/>
                <a:cs typeface="Arial MT"/>
              </a:rPr>
              <a:t>Deteriorating</a:t>
            </a:r>
            <a:r>
              <a:rPr sz="1000" spc="15" dirty="0">
                <a:latin typeface="Arial MT"/>
                <a:cs typeface="Arial MT"/>
              </a:rPr>
              <a:t> </a:t>
            </a:r>
            <a:r>
              <a:rPr sz="1000" spc="-20" dirty="0">
                <a:latin typeface="Arial MT"/>
                <a:cs typeface="Arial MT"/>
              </a:rPr>
              <a:t>effect</a:t>
            </a:r>
            <a:r>
              <a:rPr sz="1000" spc="1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on</a:t>
            </a:r>
            <a:r>
              <a:rPr sz="1000" spc="10" dirty="0">
                <a:latin typeface="Arial MT"/>
                <a:cs typeface="Arial MT"/>
              </a:rPr>
              <a:t> </a:t>
            </a:r>
            <a:r>
              <a:rPr sz="1000" spc="-50" dirty="0">
                <a:latin typeface="Arial MT"/>
                <a:cs typeface="Arial MT"/>
              </a:rPr>
              <a:t>self-</a:t>
            </a:r>
            <a:r>
              <a:rPr sz="1000" spc="-30" dirty="0">
                <a:latin typeface="Arial MT"/>
                <a:cs typeface="Arial MT"/>
              </a:rPr>
              <a:t>reported</a:t>
            </a:r>
            <a:r>
              <a:rPr sz="1000" spc="15" dirty="0">
                <a:latin typeface="Arial MT"/>
                <a:cs typeface="Arial MT"/>
              </a:rPr>
              <a:t> </a:t>
            </a:r>
            <a:r>
              <a:rPr sz="1000" spc="-25" dirty="0">
                <a:latin typeface="Arial MT"/>
                <a:cs typeface="Arial MT"/>
              </a:rPr>
              <a:t>mental</a:t>
            </a:r>
            <a:r>
              <a:rPr sz="1000" spc="1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health</a:t>
            </a:r>
            <a:endParaRPr sz="10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800"/>
              </a:spcBef>
            </a:pPr>
            <a:endParaRPr sz="1000" dirty="0">
              <a:latin typeface="Arial MT"/>
              <a:cs typeface="Arial MT"/>
            </a:endParaRPr>
          </a:p>
          <a:p>
            <a:pPr marL="63500" marR="180340">
              <a:lnSpc>
                <a:spcPts val="1200"/>
              </a:lnSpc>
              <a:spcBef>
                <a:spcPts val="5"/>
              </a:spcBef>
            </a:pPr>
            <a:r>
              <a:rPr sz="1100" spc="-50" dirty="0">
                <a:latin typeface="Arial MT"/>
                <a:cs typeface="Arial MT"/>
              </a:rPr>
              <a:t>Bonander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et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al.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spc="-20" dirty="0">
                <a:latin typeface="Arial MT"/>
                <a:cs typeface="Arial MT"/>
              </a:rPr>
              <a:t>(2022)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spc="-30" dirty="0">
                <a:latin typeface="Arial MT"/>
                <a:cs typeface="Arial MT"/>
              </a:rPr>
              <a:t>found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that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spc="-55" dirty="0">
                <a:latin typeface="Arial MT"/>
                <a:cs typeface="Arial MT"/>
              </a:rPr>
              <a:t>non-</a:t>
            </a:r>
            <a:r>
              <a:rPr sz="1100" spc="-45" dirty="0">
                <a:latin typeface="Arial MT"/>
                <a:cs typeface="Arial MT"/>
              </a:rPr>
              <a:t>mandatory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spc="-45" dirty="0">
                <a:latin typeface="Arial MT"/>
                <a:cs typeface="Arial MT"/>
              </a:rPr>
              <a:t>social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spc="-45" dirty="0">
                <a:latin typeface="Arial MT"/>
                <a:cs typeface="Arial MT"/>
              </a:rPr>
              <a:t>distancing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spc="-40" dirty="0">
                <a:latin typeface="Arial MT"/>
                <a:cs typeface="Arial MT"/>
              </a:rPr>
              <a:t>recommendation directed</a:t>
            </a:r>
            <a:r>
              <a:rPr sz="1100" spc="-3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at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spc="-105" dirty="0">
                <a:latin typeface="Arial MT"/>
                <a:cs typeface="Arial MT"/>
              </a:rPr>
              <a:t>ages</a:t>
            </a:r>
            <a:r>
              <a:rPr sz="1100" spc="30" dirty="0">
                <a:latin typeface="Arial MT"/>
                <a:cs typeface="Arial MT"/>
              </a:rPr>
              <a:t> </a:t>
            </a:r>
            <a:r>
              <a:rPr sz="1100" spc="-30" dirty="0">
                <a:latin typeface="Arial MT"/>
                <a:cs typeface="Arial MT"/>
              </a:rPr>
              <a:t>70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5" dirty="0">
                <a:latin typeface="Arial MT"/>
                <a:cs typeface="Arial MT"/>
              </a:rPr>
              <a:t>and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30" dirty="0">
                <a:latin typeface="Arial MT"/>
                <a:cs typeface="Arial MT"/>
              </a:rPr>
              <a:t>older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70" dirty="0">
                <a:latin typeface="Arial MT"/>
                <a:cs typeface="Arial MT"/>
              </a:rPr>
              <a:t>reduced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100" dirty="0">
                <a:latin typeface="Arial MT"/>
                <a:cs typeface="Arial MT"/>
              </a:rPr>
              <a:t>severe</a:t>
            </a:r>
            <a:r>
              <a:rPr sz="1100" spc="25" dirty="0">
                <a:latin typeface="Arial MT"/>
                <a:cs typeface="Arial MT"/>
              </a:rPr>
              <a:t> </a:t>
            </a:r>
            <a:r>
              <a:rPr sz="1100" spc="-65" dirty="0">
                <a:latin typeface="Arial MT"/>
                <a:cs typeface="Arial MT"/>
              </a:rPr>
              <a:t>COVID-</a:t>
            </a:r>
            <a:r>
              <a:rPr sz="1100" dirty="0">
                <a:latin typeface="Arial MT"/>
                <a:cs typeface="Arial MT"/>
              </a:rPr>
              <a:t>19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cases</a:t>
            </a:r>
            <a:endParaRPr sz="1100" dirty="0">
              <a:latin typeface="Arial MT"/>
              <a:cs typeface="Arial MT"/>
            </a:endParaRPr>
          </a:p>
          <a:p>
            <a:pPr marL="340360" marR="43180" indent="-137160">
              <a:lnSpc>
                <a:spcPct val="100000"/>
              </a:lnSpc>
              <a:spcBef>
                <a:spcPts val="150"/>
              </a:spcBef>
            </a:pPr>
            <a:r>
              <a:rPr sz="900" spc="82" baseline="13888" dirty="0">
                <a:solidFill>
                  <a:srgbClr val="3333B2"/>
                </a:solidFill>
                <a:latin typeface="Lucida Sans Unicode"/>
                <a:cs typeface="Lucida Sans Unicode"/>
              </a:rPr>
              <a:t>▶</a:t>
            </a:r>
            <a:r>
              <a:rPr sz="900" spc="405" baseline="13888" dirty="0">
                <a:solidFill>
                  <a:srgbClr val="3333B2"/>
                </a:solidFill>
                <a:latin typeface="Lucida Sans Unicode"/>
                <a:cs typeface="Lucida Sans Unicode"/>
              </a:rPr>
              <a:t> </a:t>
            </a:r>
            <a:r>
              <a:rPr sz="1000" spc="-65" dirty="0">
                <a:latin typeface="Arial MT"/>
                <a:cs typeface="Arial MT"/>
              </a:rPr>
              <a:t>Based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on </a:t>
            </a:r>
            <a:r>
              <a:rPr sz="1000" spc="-55" dirty="0">
                <a:latin typeface="Arial MT"/>
                <a:cs typeface="Arial MT"/>
              </a:rPr>
              <a:t>survey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data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-20" dirty="0">
                <a:latin typeface="Arial MT"/>
                <a:cs typeface="Arial MT"/>
              </a:rPr>
              <a:t>(one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-35" dirty="0">
                <a:latin typeface="Arial MT"/>
                <a:cs typeface="Arial MT"/>
              </a:rPr>
              <a:t>question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for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-20" dirty="0">
                <a:latin typeface="Arial MT"/>
                <a:cs typeface="Arial MT"/>
              </a:rPr>
              <a:t>"Weekly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20" dirty="0">
                <a:latin typeface="Arial MT"/>
                <a:cs typeface="Arial MT"/>
              </a:rPr>
              <a:t>visits</a:t>
            </a:r>
            <a:r>
              <a:rPr sz="1000" spc="1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to </a:t>
            </a:r>
            <a:r>
              <a:rPr sz="1000" spc="-40" dirty="0">
                <a:latin typeface="Arial MT"/>
                <a:cs typeface="Arial MT"/>
              </a:rPr>
              <a:t>healthcare</a:t>
            </a:r>
            <a:r>
              <a:rPr sz="1000" spc="1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provider"),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no </a:t>
            </a:r>
            <a:r>
              <a:rPr sz="1000" spc="-10" dirty="0">
                <a:latin typeface="Arial MT"/>
                <a:cs typeface="Arial MT"/>
              </a:rPr>
              <a:t>impacts </a:t>
            </a:r>
            <a:r>
              <a:rPr sz="1000" dirty="0">
                <a:latin typeface="Arial MT"/>
                <a:cs typeface="Arial MT"/>
              </a:rPr>
              <a:t>on</a:t>
            </a:r>
            <a:r>
              <a:rPr sz="1000" spc="-10" dirty="0">
                <a:latin typeface="Arial MT"/>
                <a:cs typeface="Arial MT"/>
              </a:rPr>
              <a:t> </a:t>
            </a:r>
            <a:r>
              <a:rPr sz="1000" spc="-35" dirty="0">
                <a:latin typeface="Arial MT"/>
                <a:cs typeface="Arial MT"/>
              </a:rPr>
              <a:t>overall</a:t>
            </a:r>
            <a:r>
              <a:rPr sz="1000" spc="-10" dirty="0">
                <a:latin typeface="Arial MT"/>
                <a:cs typeface="Arial MT"/>
              </a:rPr>
              <a:t> </a:t>
            </a:r>
            <a:r>
              <a:rPr sz="1000" spc="-40" dirty="0">
                <a:latin typeface="Arial MT"/>
                <a:cs typeface="Arial MT"/>
              </a:rPr>
              <a:t>healthcare</a:t>
            </a:r>
            <a:r>
              <a:rPr sz="1000" spc="-10" dirty="0">
                <a:latin typeface="Arial MT"/>
                <a:cs typeface="Arial MT"/>
              </a:rPr>
              <a:t> visits</a:t>
            </a:r>
            <a:endParaRPr sz="1000" dirty="0">
              <a:latin typeface="Arial MT"/>
              <a:cs typeface="Arial MT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1089" y="1541259"/>
            <a:ext cx="65265" cy="6526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81089" y="2265324"/>
            <a:ext cx="65265" cy="65265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pc="-20" dirty="0"/>
              <a:t>Terveystaloustieteen</a:t>
            </a:r>
            <a:r>
              <a:rPr spc="55" dirty="0"/>
              <a:t> </a:t>
            </a:r>
            <a:r>
              <a:rPr spc="-10" dirty="0"/>
              <a:t>päivä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071357" y="3482416"/>
            <a:ext cx="1617345" cy="12255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600" dirty="0">
                <a:solidFill>
                  <a:srgbClr val="FFFFFF"/>
                </a:solidFill>
                <a:latin typeface="Verdana"/>
                <a:cs typeface="Verdana"/>
              </a:rPr>
              <a:t>Social</a:t>
            </a:r>
            <a:r>
              <a:rPr sz="600" spc="-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600" spc="-10" dirty="0">
                <a:solidFill>
                  <a:srgbClr val="FFFFFF"/>
                </a:solidFill>
                <a:latin typeface="Verdana"/>
                <a:cs typeface="Verdana"/>
              </a:rPr>
              <a:t>distancing</a:t>
            </a:r>
            <a:r>
              <a:rPr sz="600" spc="-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sz="600" spc="-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600" spc="-25" dirty="0">
                <a:solidFill>
                  <a:srgbClr val="FFFFFF"/>
                </a:solidFill>
                <a:latin typeface="Verdana"/>
                <a:cs typeface="Verdana"/>
              </a:rPr>
              <a:t>healthcare</a:t>
            </a:r>
            <a:r>
              <a:rPr sz="600" spc="-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600" spc="-10" dirty="0">
                <a:solidFill>
                  <a:srgbClr val="FFFFFF"/>
                </a:solidFill>
                <a:latin typeface="Verdana"/>
                <a:cs typeface="Verdana"/>
              </a:rPr>
              <a:t>utilization</a:t>
            </a:r>
            <a:endParaRPr sz="600" dirty="0">
              <a:latin typeface="Verdana"/>
              <a:cs typeface="Verdana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pc="-35" dirty="0"/>
              <a:t>31.1.2025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spc="-45" dirty="0"/>
              <a:t>5</a:t>
            </a:fld>
            <a:r>
              <a:rPr spc="-90" dirty="0"/>
              <a:t> </a:t>
            </a:r>
            <a:r>
              <a:rPr spc="70" dirty="0"/>
              <a:t>/</a:t>
            </a:r>
            <a:r>
              <a:rPr spc="-85" dirty="0"/>
              <a:t> </a:t>
            </a:r>
            <a:r>
              <a:rPr spc="-25" dirty="0"/>
              <a:t>17</a:t>
            </a:r>
          </a:p>
        </p:txBody>
      </p:sp>
    </p:spTree>
  </p:cSld>
  <p:clrMapOvr>
    <a:masterClrMapping/>
  </p:clrMapOvr>
  <p:transition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-10" dirty="0"/>
              <a:t>Our</a:t>
            </a:r>
            <a:r>
              <a:rPr spc="-70" dirty="0"/>
              <a:t> </a:t>
            </a:r>
            <a:r>
              <a:rPr spc="-30" dirty="0"/>
              <a:t>contribution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1089" y="916724"/>
            <a:ext cx="65265" cy="6526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52132" y="833271"/>
            <a:ext cx="5261610" cy="1822450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63500" marR="248285">
              <a:lnSpc>
                <a:spcPts val="1200"/>
              </a:lnSpc>
              <a:spcBef>
                <a:spcPts val="229"/>
              </a:spcBef>
            </a:pPr>
            <a:r>
              <a:rPr sz="1100" dirty="0">
                <a:latin typeface="Arial MT"/>
                <a:cs typeface="Arial MT"/>
              </a:rPr>
              <a:t>Our</a:t>
            </a:r>
            <a:r>
              <a:rPr sz="1100" spc="-70" dirty="0">
                <a:latin typeface="Arial MT"/>
                <a:cs typeface="Arial MT"/>
              </a:rPr>
              <a:t> </a:t>
            </a:r>
            <a:r>
              <a:rPr sz="1100" spc="-25" dirty="0">
                <a:latin typeface="Arial MT"/>
                <a:cs typeface="Arial MT"/>
              </a:rPr>
              <a:t>study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spc="-60" dirty="0">
                <a:latin typeface="Arial MT"/>
                <a:cs typeface="Arial MT"/>
              </a:rPr>
              <a:t>complements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spc="-65" dirty="0">
                <a:latin typeface="Arial MT"/>
                <a:cs typeface="Arial MT"/>
              </a:rPr>
              <a:t>previous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spc="-70" dirty="0">
                <a:latin typeface="Arial MT"/>
                <a:cs typeface="Arial MT"/>
              </a:rPr>
              <a:t>knowledge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on </a:t>
            </a:r>
            <a:r>
              <a:rPr sz="1100" dirty="0">
                <a:latin typeface="Arial MT"/>
                <a:cs typeface="Arial MT"/>
              </a:rPr>
              <a:t>the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spc="-60" dirty="0">
                <a:latin typeface="Arial MT"/>
                <a:cs typeface="Arial MT"/>
              </a:rPr>
              <a:t>decline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in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spc="-55" dirty="0">
                <a:latin typeface="Arial MT"/>
                <a:cs typeface="Arial MT"/>
              </a:rPr>
              <a:t>healthcare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spc="-80" dirty="0">
                <a:latin typeface="Arial MT"/>
                <a:cs typeface="Arial MT"/>
              </a:rPr>
              <a:t>service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114" dirty="0">
                <a:latin typeface="Arial MT"/>
                <a:cs typeface="Arial MT"/>
              </a:rPr>
              <a:t>use</a:t>
            </a:r>
            <a:r>
              <a:rPr sz="1100" spc="40" dirty="0">
                <a:latin typeface="Arial MT"/>
                <a:cs typeface="Arial MT"/>
              </a:rPr>
              <a:t> </a:t>
            </a:r>
            <a:r>
              <a:rPr sz="1100" spc="-25" dirty="0">
                <a:latin typeface="Arial MT"/>
                <a:cs typeface="Arial MT"/>
              </a:rPr>
              <a:t>in </a:t>
            </a:r>
            <a:r>
              <a:rPr sz="1100" spc="-95" dirty="0">
                <a:latin typeface="Arial MT"/>
                <a:cs typeface="Arial MT"/>
              </a:rPr>
              <a:t>response</a:t>
            </a:r>
            <a:r>
              <a:rPr sz="1100" spc="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to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45" dirty="0">
                <a:latin typeface="Arial MT"/>
                <a:cs typeface="Arial MT"/>
              </a:rPr>
              <a:t>social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45" dirty="0">
                <a:latin typeface="Arial MT"/>
                <a:cs typeface="Arial MT"/>
              </a:rPr>
              <a:t>distancing</a:t>
            </a:r>
            <a:r>
              <a:rPr sz="1100" spc="20" dirty="0">
                <a:latin typeface="Arial MT"/>
                <a:cs typeface="Arial MT"/>
              </a:rPr>
              <a:t> </a:t>
            </a:r>
            <a:r>
              <a:rPr sz="1100" spc="-105" dirty="0">
                <a:latin typeface="Arial MT"/>
                <a:cs typeface="Arial MT"/>
              </a:rPr>
              <a:t>measures</a:t>
            </a:r>
            <a:r>
              <a:rPr sz="1100" spc="30" dirty="0">
                <a:latin typeface="Arial MT"/>
                <a:cs typeface="Arial MT"/>
              </a:rPr>
              <a:t> </a:t>
            </a:r>
            <a:r>
              <a:rPr sz="1100" spc="-30" dirty="0">
                <a:latin typeface="Arial MT"/>
                <a:cs typeface="Arial MT"/>
              </a:rPr>
              <a:t>during</a:t>
            </a:r>
            <a:r>
              <a:rPr sz="1100" spc="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the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65" dirty="0">
                <a:latin typeface="Arial MT"/>
                <a:cs typeface="Arial MT"/>
              </a:rPr>
              <a:t>COVID-</a:t>
            </a:r>
            <a:r>
              <a:rPr sz="1100" dirty="0">
                <a:latin typeface="Arial MT"/>
                <a:cs typeface="Arial MT"/>
              </a:rPr>
              <a:t>19</a:t>
            </a:r>
            <a:r>
              <a:rPr sz="1100" spc="20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pandemic.</a:t>
            </a:r>
            <a:endParaRPr sz="1100" dirty="0">
              <a:latin typeface="Arial MT"/>
              <a:cs typeface="Arial MT"/>
            </a:endParaRPr>
          </a:p>
          <a:p>
            <a:pPr marL="340360" marR="55880" indent="-137160">
              <a:lnSpc>
                <a:spcPct val="100000"/>
              </a:lnSpc>
              <a:spcBef>
                <a:spcPts val="150"/>
              </a:spcBef>
            </a:pPr>
            <a:r>
              <a:rPr sz="900" spc="82" baseline="13888" dirty="0">
                <a:solidFill>
                  <a:srgbClr val="3333B2"/>
                </a:solidFill>
                <a:latin typeface="Lucida Sans Unicode"/>
                <a:cs typeface="Lucida Sans Unicode"/>
              </a:rPr>
              <a:t>▶</a:t>
            </a:r>
            <a:r>
              <a:rPr sz="900" spc="367" baseline="13888" dirty="0">
                <a:solidFill>
                  <a:srgbClr val="3333B2"/>
                </a:solidFill>
                <a:latin typeface="Lucida Sans Unicode"/>
                <a:cs typeface="Lucida Sans Unicode"/>
              </a:rPr>
              <a:t> </a:t>
            </a:r>
            <a:r>
              <a:rPr sz="1000" spc="-10" dirty="0">
                <a:latin typeface="Arial MT"/>
                <a:cs typeface="Arial MT"/>
              </a:rPr>
              <a:t>Prior</a:t>
            </a:r>
            <a:r>
              <a:rPr sz="1000" spc="-15" dirty="0">
                <a:latin typeface="Arial MT"/>
                <a:cs typeface="Arial MT"/>
              </a:rPr>
              <a:t> </a:t>
            </a:r>
            <a:r>
              <a:rPr sz="1000" spc="-55" dirty="0">
                <a:latin typeface="Arial MT"/>
                <a:cs typeface="Arial MT"/>
              </a:rPr>
              <a:t>evidence</a:t>
            </a:r>
            <a:r>
              <a:rPr sz="1000" spc="-1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on</a:t>
            </a:r>
            <a:r>
              <a:rPr sz="1000" spc="-15" dirty="0">
                <a:latin typeface="Arial MT"/>
                <a:cs typeface="Arial MT"/>
              </a:rPr>
              <a:t> </a:t>
            </a:r>
            <a:r>
              <a:rPr sz="1000" spc="-75" dirty="0">
                <a:latin typeface="Arial MT"/>
                <a:cs typeface="Arial MT"/>
              </a:rPr>
              <a:t>age-</a:t>
            </a:r>
            <a:r>
              <a:rPr sz="1000" spc="-30" dirty="0">
                <a:latin typeface="Arial MT"/>
                <a:cs typeface="Arial MT"/>
              </a:rPr>
              <a:t>specific</a:t>
            </a:r>
            <a:r>
              <a:rPr sz="1000" spc="-10" dirty="0">
                <a:latin typeface="Arial MT"/>
                <a:cs typeface="Arial MT"/>
              </a:rPr>
              <a:t> </a:t>
            </a:r>
            <a:r>
              <a:rPr sz="1000" spc="-35" dirty="0">
                <a:latin typeface="Arial MT"/>
                <a:cs typeface="Arial MT"/>
              </a:rPr>
              <a:t>effects</a:t>
            </a:r>
            <a:r>
              <a:rPr sz="1000" spc="-15" dirty="0">
                <a:latin typeface="Arial MT"/>
                <a:cs typeface="Arial MT"/>
              </a:rPr>
              <a:t> </a:t>
            </a:r>
            <a:r>
              <a:rPr sz="1000" spc="-40" dirty="0">
                <a:latin typeface="Arial MT"/>
                <a:cs typeface="Arial MT"/>
              </a:rPr>
              <a:t>relies</a:t>
            </a:r>
            <a:r>
              <a:rPr sz="1000" spc="-1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on</a:t>
            </a:r>
            <a:r>
              <a:rPr sz="1000" spc="-15" dirty="0">
                <a:latin typeface="Arial MT"/>
                <a:cs typeface="Arial MT"/>
              </a:rPr>
              <a:t> </a:t>
            </a:r>
            <a:r>
              <a:rPr sz="1000" spc="-55" dirty="0">
                <a:latin typeface="Arial MT"/>
                <a:cs typeface="Arial MT"/>
              </a:rPr>
              <a:t>survey</a:t>
            </a:r>
            <a:r>
              <a:rPr sz="1000" spc="-1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data</a:t>
            </a:r>
            <a:r>
              <a:rPr sz="1000" spc="-10" dirty="0">
                <a:latin typeface="Arial MT"/>
                <a:cs typeface="Arial MT"/>
              </a:rPr>
              <a:t> </a:t>
            </a:r>
            <a:r>
              <a:rPr sz="1000" spc="-20" dirty="0">
                <a:latin typeface="Arial MT"/>
                <a:cs typeface="Arial MT"/>
              </a:rPr>
              <a:t>and</a:t>
            </a:r>
            <a:r>
              <a:rPr sz="1000" spc="-15" dirty="0">
                <a:latin typeface="Arial MT"/>
                <a:cs typeface="Arial MT"/>
              </a:rPr>
              <a:t> </a:t>
            </a:r>
            <a:r>
              <a:rPr sz="1000" spc="-35" dirty="0">
                <a:latin typeface="Arial MT"/>
                <a:cs typeface="Arial MT"/>
              </a:rPr>
              <a:t>provide</a:t>
            </a:r>
            <a:r>
              <a:rPr sz="1000" spc="-10" dirty="0">
                <a:latin typeface="Arial MT"/>
                <a:cs typeface="Arial MT"/>
              </a:rPr>
              <a:t> only</a:t>
            </a:r>
            <a:r>
              <a:rPr sz="1000" spc="-15" dirty="0">
                <a:latin typeface="Arial MT"/>
                <a:cs typeface="Arial MT"/>
              </a:rPr>
              <a:t> </a:t>
            </a:r>
            <a:r>
              <a:rPr sz="1000" spc="-25" dirty="0">
                <a:latin typeface="Arial MT"/>
                <a:cs typeface="Arial MT"/>
              </a:rPr>
              <a:t>rough</a:t>
            </a:r>
            <a:r>
              <a:rPr sz="1000" spc="-10" dirty="0">
                <a:latin typeface="Arial MT"/>
                <a:cs typeface="Arial MT"/>
              </a:rPr>
              <a:t> estimates </a:t>
            </a:r>
            <a:r>
              <a:rPr sz="1000" dirty="0">
                <a:latin typeface="Arial MT"/>
                <a:cs typeface="Arial MT"/>
              </a:rPr>
              <a:t>on</a:t>
            </a:r>
            <a:r>
              <a:rPr sz="1000" spc="-35" dirty="0">
                <a:latin typeface="Arial MT"/>
                <a:cs typeface="Arial MT"/>
              </a:rPr>
              <a:t> </a:t>
            </a:r>
            <a:r>
              <a:rPr sz="1000" spc="-40" dirty="0">
                <a:latin typeface="Arial MT"/>
                <a:cs typeface="Arial MT"/>
              </a:rPr>
              <a:t>healthcare</a:t>
            </a:r>
            <a:r>
              <a:rPr sz="1000" spc="-5" dirty="0">
                <a:latin typeface="Arial MT"/>
                <a:cs typeface="Arial MT"/>
              </a:rPr>
              <a:t> </a:t>
            </a:r>
            <a:r>
              <a:rPr sz="1000" spc="-85" dirty="0">
                <a:latin typeface="Arial MT"/>
                <a:cs typeface="Arial MT"/>
              </a:rPr>
              <a:t>use</a:t>
            </a:r>
            <a:r>
              <a:rPr sz="1000" spc="1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(Altindag</a:t>
            </a:r>
            <a:r>
              <a:rPr sz="1000" spc="-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et</a:t>
            </a:r>
            <a:r>
              <a:rPr sz="1000" spc="-1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al.,</a:t>
            </a:r>
            <a:r>
              <a:rPr sz="1000" spc="-5" dirty="0">
                <a:latin typeface="Arial MT"/>
                <a:cs typeface="Arial MT"/>
              </a:rPr>
              <a:t> </a:t>
            </a:r>
            <a:r>
              <a:rPr sz="1000" spc="-35" dirty="0">
                <a:latin typeface="Arial MT"/>
                <a:cs typeface="Arial MT"/>
              </a:rPr>
              <a:t>2022;</a:t>
            </a:r>
            <a:r>
              <a:rPr sz="1000" spc="-10" dirty="0">
                <a:latin typeface="Arial MT"/>
                <a:cs typeface="Arial MT"/>
              </a:rPr>
              <a:t> </a:t>
            </a:r>
            <a:r>
              <a:rPr sz="1000" spc="-40" dirty="0">
                <a:latin typeface="Arial MT"/>
                <a:cs typeface="Arial MT"/>
              </a:rPr>
              <a:t>Bonander</a:t>
            </a:r>
            <a:r>
              <a:rPr sz="1000" spc="-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et</a:t>
            </a:r>
            <a:r>
              <a:rPr sz="1000" spc="-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al.,</a:t>
            </a:r>
            <a:r>
              <a:rPr sz="1000" spc="-10" dirty="0">
                <a:latin typeface="Arial MT"/>
                <a:cs typeface="Arial MT"/>
              </a:rPr>
              <a:t> 2022)</a:t>
            </a:r>
            <a:endParaRPr sz="10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780"/>
              </a:spcBef>
            </a:pPr>
            <a:endParaRPr sz="1000" dirty="0">
              <a:latin typeface="Arial MT"/>
              <a:cs typeface="Arial MT"/>
            </a:endParaRPr>
          </a:p>
          <a:p>
            <a:pPr marL="63500" marR="218440">
              <a:lnSpc>
                <a:spcPct val="102600"/>
              </a:lnSpc>
            </a:pPr>
            <a:r>
              <a:rPr sz="1100" dirty="0">
                <a:latin typeface="Arial MT"/>
                <a:cs typeface="Arial MT"/>
              </a:rPr>
              <a:t>Our </a:t>
            </a:r>
            <a:r>
              <a:rPr sz="1100" spc="-20" dirty="0">
                <a:latin typeface="Arial MT"/>
                <a:cs typeface="Arial MT"/>
              </a:rPr>
              <a:t>contribution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5" dirty="0">
                <a:latin typeface="Arial MT"/>
                <a:cs typeface="Arial MT"/>
              </a:rPr>
              <a:t>lies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30" dirty="0">
                <a:latin typeface="Arial MT"/>
                <a:cs typeface="Arial MT"/>
              </a:rPr>
              <a:t>particularly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in the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45" dirty="0">
                <a:latin typeface="Arial MT"/>
                <a:cs typeface="Arial MT"/>
              </a:rPr>
              <a:t>detailed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75" dirty="0">
                <a:latin typeface="Arial MT"/>
                <a:cs typeface="Arial MT"/>
              </a:rPr>
              <a:t>analysis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of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65" dirty="0">
                <a:latin typeface="Arial MT"/>
                <a:cs typeface="Arial MT"/>
              </a:rPr>
              <a:t>various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80" dirty="0">
                <a:latin typeface="Arial MT"/>
                <a:cs typeface="Arial MT"/>
              </a:rPr>
              <a:t>service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45" dirty="0">
                <a:latin typeface="Arial MT"/>
                <a:cs typeface="Arial MT"/>
              </a:rPr>
              <a:t>types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20" dirty="0">
                <a:latin typeface="Arial MT"/>
                <a:cs typeface="Arial MT"/>
              </a:rPr>
              <a:t>across </a:t>
            </a:r>
            <a:r>
              <a:rPr sz="1100" spc="-25" dirty="0">
                <a:latin typeface="Arial MT"/>
                <a:cs typeface="Arial MT"/>
              </a:rPr>
              <a:t>different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70" dirty="0">
                <a:latin typeface="Arial MT"/>
                <a:cs typeface="Arial MT"/>
              </a:rPr>
              <a:t>sectors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of</a:t>
            </a:r>
            <a:r>
              <a:rPr sz="1100" spc="20" dirty="0">
                <a:latin typeface="Arial MT"/>
                <a:cs typeface="Arial MT"/>
              </a:rPr>
              <a:t> </a:t>
            </a:r>
            <a:r>
              <a:rPr sz="1100" spc="-55" dirty="0">
                <a:latin typeface="Arial MT"/>
                <a:cs typeface="Arial MT"/>
              </a:rPr>
              <a:t>healthcare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system.</a:t>
            </a:r>
            <a:endParaRPr sz="11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50"/>
              </a:spcBef>
            </a:pPr>
            <a:endParaRPr sz="1100" dirty="0">
              <a:latin typeface="Arial MT"/>
              <a:cs typeface="Arial MT"/>
            </a:endParaRPr>
          </a:p>
          <a:p>
            <a:pPr marL="63500" marR="186055">
              <a:lnSpc>
                <a:spcPct val="102600"/>
              </a:lnSpc>
              <a:spcBef>
                <a:spcPts val="5"/>
              </a:spcBef>
            </a:pPr>
            <a:r>
              <a:rPr sz="1100" spc="-65" dirty="0">
                <a:latin typeface="Arial MT"/>
                <a:cs typeface="Arial MT"/>
              </a:rPr>
              <a:t>We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spc="-90" dirty="0">
                <a:latin typeface="Arial MT"/>
                <a:cs typeface="Arial MT"/>
              </a:rPr>
              <a:t>shed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light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on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40" dirty="0">
                <a:latin typeface="Arial MT"/>
                <a:cs typeface="Arial MT"/>
              </a:rPr>
              <a:t>which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30" dirty="0">
                <a:latin typeface="Arial MT"/>
                <a:cs typeface="Arial MT"/>
              </a:rPr>
              <a:t>particular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spc="-45" dirty="0">
                <a:latin typeface="Arial MT"/>
                <a:cs typeface="Arial MT"/>
              </a:rPr>
              <a:t>types</a:t>
            </a:r>
            <a:r>
              <a:rPr sz="1100" dirty="0">
                <a:latin typeface="Arial MT"/>
                <a:cs typeface="Arial MT"/>
              </a:rPr>
              <a:t> of </a:t>
            </a:r>
            <a:r>
              <a:rPr sz="1100" spc="-85" dirty="0">
                <a:latin typeface="Arial MT"/>
                <a:cs typeface="Arial MT"/>
              </a:rPr>
              <a:t>services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65" dirty="0">
                <a:latin typeface="Arial MT"/>
                <a:cs typeface="Arial MT"/>
              </a:rPr>
              <a:t>may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40" dirty="0">
                <a:latin typeface="Arial MT"/>
                <a:cs typeface="Arial MT"/>
              </a:rPr>
              <a:t>be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spc="-30" dirty="0">
                <a:latin typeface="Arial MT"/>
                <a:cs typeface="Arial MT"/>
              </a:rPr>
              <a:t>most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60" dirty="0">
                <a:latin typeface="Arial MT"/>
                <a:cs typeface="Arial MT"/>
              </a:rPr>
              <a:t>sensitive</a:t>
            </a:r>
            <a:r>
              <a:rPr sz="1100" dirty="0">
                <a:latin typeface="Arial MT"/>
                <a:cs typeface="Arial MT"/>
              </a:rPr>
              <a:t> to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distancing </a:t>
            </a:r>
            <a:r>
              <a:rPr sz="1100" spc="-105" dirty="0">
                <a:latin typeface="Arial MT"/>
                <a:cs typeface="Arial MT"/>
              </a:rPr>
              <a:t>measures</a:t>
            </a:r>
            <a:r>
              <a:rPr sz="1100" spc="50" dirty="0">
                <a:latin typeface="Arial MT"/>
                <a:cs typeface="Arial MT"/>
              </a:rPr>
              <a:t> </a:t>
            </a:r>
            <a:r>
              <a:rPr sz="1100" spc="-70" dirty="0">
                <a:latin typeface="Arial MT"/>
                <a:cs typeface="Arial MT"/>
              </a:rPr>
              <a:t>among</a:t>
            </a:r>
            <a:r>
              <a:rPr sz="1100" spc="55" dirty="0">
                <a:latin typeface="Arial MT"/>
                <a:cs typeface="Arial MT"/>
              </a:rPr>
              <a:t> </a:t>
            </a:r>
            <a:r>
              <a:rPr sz="1100" spc="-40" dirty="0">
                <a:latin typeface="Arial MT"/>
                <a:cs typeface="Arial MT"/>
              </a:rPr>
              <a:t>elderly</a:t>
            </a:r>
            <a:r>
              <a:rPr sz="1100" spc="5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(+70</a:t>
            </a:r>
            <a:r>
              <a:rPr sz="1100" spc="50" dirty="0">
                <a:latin typeface="Arial MT"/>
                <a:cs typeface="Arial MT"/>
              </a:rPr>
              <a:t> </a:t>
            </a:r>
            <a:r>
              <a:rPr sz="1100" spc="-95" dirty="0">
                <a:latin typeface="Arial MT"/>
                <a:cs typeface="Arial MT"/>
              </a:rPr>
              <a:t>years</a:t>
            </a:r>
            <a:r>
              <a:rPr sz="1100" spc="55" dirty="0">
                <a:latin typeface="Arial MT"/>
                <a:cs typeface="Arial MT"/>
              </a:rPr>
              <a:t> </a:t>
            </a:r>
            <a:r>
              <a:rPr sz="1100" spc="-20" dirty="0">
                <a:latin typeface="Arial MT"/>
                <a:cs typeface="Arial MT"/>
              </a:rPr>
              <a:t>old)</a:t>
            </a:r>
            <a:endParaRPr sz="1100" dirty="0">
              <a:latin typeface="Arial MT"/>
              <a:cs typeface="Arial MT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1089" y="1812848"/>
            <a:ext cx="65265" cy="6526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81089" y="2374963"/>
            <a:ext cx="65265" cy="65265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pc="-20" dirty="0"/>
              <a:t>Terveystaloustieteen</a:t>
            </a:r>
            <a:r>
              <a:rPr spc="55" dirty="0"/>
              <a:t> </a:t>
            </a:r>
            <a:r>
              <a:rPr spc="-10" dirty="0"/>
              <a:t>päivä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071357" y="3482416"/>
            <a:ext cx="1617345" cy="12255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600" dirty="0">
                <a:solidFill>
                  <a:srgbClr val="FFFFFF"/>
                </a:solidFill>
                <a:latin typeface="Verdana"/>
                <a:cs typeface="Verdana"/>
              </a:rPr>
              <a:t>Social</a:t>
            </a:r>
            <a:r>
              <a:rPr sz="600" spc="-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600" spc="-10" dirty="0">
                <a:solidFill>
                  <a:srgbClr val="FFFFFF"/>
                </a:solidFill>
                <a:latin typeface="Verdana"/>
                <a:cs typeface="Verdana"/>
              </a:rPr>
              <a:t>distancing</a:t>
            </a:r>
            <a:r>
              <a:rPr sz="600" spc="-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sz="600" spc="-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600" spc="-25" dirty="0">
                <a:solidFill>
                  <a:srgbClr val="FFFFFF"/>
                </a:solidFill>
                <a:latin typeface="Verdana"/>
                <a:cs typeface="Verdana"/>
              </a:rPr>
              <a:t>healthcare</a:t>
            </a:r>
            <a:r>
              <a:rPr sz="600" spc="-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600" spc="-10" dirty="0">
                <a:solidFill>
                  <a:srgbClr val="FFFFFF"/>
                </a:solidFill>
                <a:latin typeface="Verdana"/>
                <a:cs typeface="Verdana"/>
              </a:rPr>
              <a:t>utilization</a:t>
            </a:r>
            <a:endParaRPr sz="600" dirty="0">
              <a:latin typeface="Verdana"/>
              <a:cs typeface="Verdana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pc="-35" dirty="0"/>
              <a:t>31.1.2025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spc="-45" dirty="0"/>
              <a:t>6</a:t>
            </a:fld>
            <a:r>
              <a:rPr spc="-90" dirty="0"/>
              <a:t> </a:t>
            </a:r>
            <a:r>
              <a:rPr spc="70" dirty="0"/>
              <a:t>/</a:t>
            </a:r>
            <a:r>
              <a:rPr spc="-85" dirty="0"/>
              <a:t> </a:t>
            </a:r>
            <a:r>
              <a:rPr spc="-25" dirty="0"/>
              <a:t>17</a:t>
            </a:r>
          </a:p>
        </p:txBody>
      </p:sp>
    </p:spTree>
  </p:cSld>
  <p:clrMapOvr>
    <a:masterClrMapping/>
  </p:clrMapOvr>
  <p:transition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300" y="74546"/>
            <a:ext cx="380365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-35" dirty="0"/>
              <a:t>Data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1089" y="574687"/>
            <a:ext cx="65265" cy="6526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64832" y="480030"/>
            <a:ext cx="5249545" cy="269621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80"/>
              </a:spcBef>
            </a:pPr>
            <a:r>
              <a:rPr sz="1100" spc="-45" dirty="0">
                <a:latin typeface="Arial MT"/>
                <a:cs typeface="Arial MT"/>
              </a:rPr>
              <a:t>Nationwide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spc="-45" dirty="0">
                <a:latin typeface="Arial MT"/>
                <a:cs typeface="Arial MT"/>
              </a:rPr>
              <a:t>Finnish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spc="-35" dirty="0">
                <a:latin typeface="Arial MT"/>
                <a:cs typeface="Arial MT"/>
              </a:rPr>
              <a:t>administrative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spc="-20" dirty="0">
                <a:latin typeface="Arial MT"/>
                <a:cs typeface="Arial MT"/>
              </a:rPr>
              <a:t>data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spc="-90" dirty="0">
                <a:latin typeface="Arial MT"/>
                <a:cs typeface="Arial MT"/>
              </a:rPr>
              <a:t>sources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0" dirty="0">
                <a:latin typeface="Arial MT"/>
                <a:cs typeface="Arial MT"/>
              </a:rPr>
              <a:t>compiled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spc="-20" dirty="0">
                <a:latin typeface="Arial MT"/>
                <a:cs typeface="Arial MT"/>
              </a:rPr>
              <a:t>by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spc="-30" dirty="0">
                <a:latin typeface="Arial MT"/>
                <a:cs typeface="Arial MT"/>
              </a:rPr>
              <a:t>Statistics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spc="-40" dirty="0">
                <a:latin typeface="Arial MT"/>
                <a:cs typeface="Arial MT"/>
              </a:rPr>
              <a:t>Finland</a:t>
            </a:r>
            <a:r>
              <a:rPr sz="1100" spc="-10" dirty="0">
                <a:latin typeface="Arial MT"/>
                <a:cs typeface="Arial MT"/>
              </a:rPr>
              <a:t> (INVEST)</a:t>
            </a:r>
            <a:endParaRPr sz="1100">
              <a:latin typeface="Arial MT"/>
              <a:cs typeface="Arial MT"/>
            </a:endParaRPr>
          </a:p>
          <a:p>
            <a:pPr marL="190500">
              <a:lnSpc>
                <a:spcPct val="100000"/>
              </a:lnSpc>
              <a:spcBef>
                <a:spcPts val="75"/>
              </a:spcBef>
            </a:pPr>
            <a:r>
              <a:rPr sz="900" spc="82" baseline="13888" dirty="0">
                <a:solidFill>
                  <a:srgbClr val="3333B2"/>
                </a:solidFill>
                <a:latin typeface="Lucida Sans Unicode"/>
                <a:cs typeface="Lucida Sans Unicode"/>
              </a:rPr>
              <a:t>▶</a:t>
            </a:r>
            <a:r>
              <a:rPr sz="900" spc="375" baseline="13888" dirty="0">
                <a:solidFill>
                  <a:srgbClr val="3333B2"/>
                </a:solidFill>
                <a:latin typeface="Lucida Sans Unicode"/>
                <a:cs typeface="Lucida Sans Unicode"/>
              </a:rPr>
              <a:t> </a:t>
            </a:r>
            <a:r>
              <a:rPr sz="1000" dirty="0">
                <a:latin typeface="Arial MT"/>
                <a:cs typeface="Arial MT"/>
              </a:rPr>
              <a:t>The</a:t>
            </a:r>
            <a:r>
              <a:rPr sz="1000" spc="-10" dirty="0">
                <a:latin typeface="Arial MT"/>
                <a:cs typeface="Arial MT"/>
              </a:rPr>
              <a:t> </a:t>
            </a:r>
            <a:r>
              <a:rPr sz="1000" spc="-30" dirty="0">
                <a:latin typeface="Arial MT"/>
                <a:cs typeface="Arial MT"/>
              </a:rPr>
              <a:t>Finnish</a:t>
            </a:r>
            <a:r>
              <a:rPr sz="1000" spc="-1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Institute</a:t>
            </a:r>
            <a:r>
              <a:rPr sz="1000" spc="-1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for</a:t>
            </a:r>
            <a:r>
              <a:rPr sz="1000" spc="-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Health </a:t>
            </a:r>
            <a:r>
              <a:rPr sz="1000" spc="-20" dirty="0">
                <a:latin typeface="Arial MT"/>
                <a:cs typeface="Arial MT"/>
              </a:rPr>
              <a:t>and</a:t>
            </a:r>
            <a:r>
              <a:rPr sz="1000" spc="-10" dirty="0">
                <a:latin typeface="Arial MT"/>
                <a:cs typeface="Arial MT"/>
              </a:rPr>
              <a:t> </a:t>
            </a:r>
            <a:r>
              <a:rPr sz="1000" spc="-40" dirty="0">
                <a:latin typeface="Arial MT"/>
                <a:cs typeface="Arial MT"/>
              </a:rPr>
              <a:t>Welfare</a:t>
            </a:r>
            <a:r>
              <a:rPr sz="1000" spc="-10" dirty="0">
                <a:latin typeface="Arial MT"/>
                <a:cs typeface="Arial MT"/>
              </a:rPr>
              <a:t> (THL)</a:t>
            </a:r>
            <a:endParaRPr sz="1000">
              <a:latin typeface="Arial MT"/>
              <a:cs typeface="Arial MT"/>
            </a:endParaRPr>
          </a:p>
          <a:p>
            <a:pPr marL="461009">
              <a:lnSpc>
                <a:spcPct val="100000"/>
              </a:lnSpc>
              <a:spcBef>
                <a:spcPts val="195"/>
              </a:spcBef>
            </a:pPr>
            <a:r>
              <a:rPr sz="900" spc="157" baseline="13888" dirty="0">
                <a:solidFill>
                  <a:srgbClr val="3333B2"/>
                </a:solidFill>
                <a:latin typeface="Lucida Sans Unicode"/>
                <a:cs typeface="Lucida Sans Unicode"/>
              </a:rPr>
              <a:t>⋆</a:t>
            </a:r>
            <a:r>
              <a:rPr sz="900" spc="397" baseline="13888" dirty="0">
                <a:solidFill>
                  <a:srgbClr val="3333B2"/>
                </a:solidFill>
                <a:latin typeface="Lucida Sans Unicode"/>
                <a:cs typeface="Lucida Sans Unicode"/>
              </a:rPr>
              <a:t> </a:t>
            </a:r>
            <a:r>
              <a:rPr sz="900" spc="-50" dirty="0">
                <a:latin typeface="Arial MT"/>
                <a:cs typeface="Arial MT"/>
              </a:rPr>
              <a:t>Care</a:t>
            </a:r>
            <a:r>
              <a:rPr sz="900" spc="10" dirty="0">
                <a:latin typeface="Arial MT"/>
                <a:cs typeface="Arial MT"/>
              </a:rPr>
              <a:t> </a:t>
            </a:r>
            <a:r>
              <a:rPr sz="900" spc="-30" dirty="0">
                <a:latin typeface="Arial MT"/>
                <a:cs typeface="Arial MT"/>
              </a:rPr>
              <a:t>Register</a:t>
            </a:r>
            <a:r>
              <a:rPr sz="900" spc="1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for</a:t>
            </a:r>
            <a:r>
              <a:rPr sz="900" spc="5" dirty="0">
                <a:latin typeface="Arial MT"/>
                <a:cs typeface="Arial MT"/>
              </a:rPr>
              <a:t> </a:t>
            </a:r>
            <a:r>
              <a:rPr sz="900" spc="-25" dirty="0">
                <a:latin typeface="Arial MT"/>
                <a:cs typeface="Arial MT"/>
              </a:rPr>
              <a:t>(specialized)</a:t>
            </a:r>
            <a:r>
              <a:rPr sz="900" spc="1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Health</a:t>
            </a:r>
            <a:r>
              <a:rPr sz="900" spc="10" dirty="0">
                <a:latin typeface="Arial MT"/>
                <a:cs typeface="Arial MT"/>
              </a:rPr>
              <a:t> </a:t>
            </a:r>
            <a:r>
              <a:rPr sz="900" spc="-50" dirty="0">
                <a:latin typeface="Arial MT"/>
                <a:cs typeface="Arial MT"/>
              </a:rPr>
              <a:t>Care</a:t>
            </a:r>
            <a:r>
              <a:rPr sz="900" spc="10" dirty="0">
                <a:latin typeface="Arial MT"/>
                <a:cs typeface="Arial MT"/>
              </a:rPr>
              <a:t> </a:t>
            </a:r>
            <a:r>
              <a:rPr sz="900" spc="-10" dirty="0">
                <a:latin typeface="Arial MT"/>
                <a:cs typeface="Arial MT"/>
              </a:rPr>
              <a:t>and</a:t>
            </a:r>
            <a:r>
              <a:rPr sz="900" spc="5" dirty="0">
                <a:latin typeface="Arial MT"/>
                <a:cs typeface="Arial MT"/>
              </a:rPr>
              <a:t> </a:t>
            </a:r>
            <a:r>
              <a:rPr sz="900" spc="-30" dirty="0">
                <a:latin typeface="Arial MT"/>
                <a:cs typeface="Arial MT"/>
              </a:rPr>
              <a:t>Register</a:t>
            </a:r>
            <a:r>
              <a:rPr sz="900" spc="1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of</a:t>
            </a:r>
            <a:r>
              <a:rPr sz="900" spc="10" dirty="0">
                <a:latin typeface="Arial MT"/>
                <a:cs typeface="Arial MT"/>
              </a:rPr>
              <a:t> </a:t>
            </a:r>
            <a:r>
              <a:rPr sz="900" spc="-10" dirty="0">
                <a:latin typeface="Arial MT"/>
                <a:cs typeface="Arial MT"/>
              </a:rPr>
              <a:t>Primary</a:t>
            </a:r>
            <a:r>
              <a:rPr sz="900" spc="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Health</a:t>
            </a:r>
            <a:r>
              <a:rPr sz="900" spc="10" dirty="0">
                <a:latin typeface="Arial MT"/>
                <a:cs typeface="Arial MT"/>
              </a:rPr>
              <a:t> </a:t>
            </a:r>
            <a:r>
              <a:rPr sz="900" spc="-50" dirty="0">
                <a:latin typeface="Arial MT"/>
                <a:cs typeface="Arial MT"/>
              </a:rPr>
              <a:t>Care</a:t>
            </a:r>
            <a:r>
              <a:rPr sz="900" spc="10" dirty="0">
                <a:latin typeface="Arial MT"/>
                <a:cs typeface="Arial MT"/>
              </a:rPr>
              <a:t> </a:t>
            </a:r>
            <a:r>
              <a:rPr sz="900" spc="-10" dirty="0">
                <a:latin typeface="Arial MT"/>
                <a:cs typeface="Arial MT"/>
              </a:rPr>
              <a:t>Visits</a:t>
            </a:r>
            <a:endParaRPr sz="900">
              <a:latin typeface="Arial MT"/>
              <a:cs typeface="Arial MT"/>
            </a:endParaRPr>
          </a:p>
          <a:p>
            <a:pPr marL="190500">
              <a:lnSpc>
                <a:spcPct val="100000"/>
              </a:lnSpc>
              <a:spcBef>
                <a:spcPts val="115"/>
              </a:spcBef>
            </a:pPr>
            <a:r>
              <a:rPr sz="900" spc="82" baseline="13888" dirty="0">
                <a:solidFill>
                  <a:srgbClr val="3333B2"/>
                </a:solidFill>
                <a:latin typeface="Lucida Sans Unicode"/>
                <a:cs typeface="Lucida Sans Unicode"/>
              </a:rPr>
              <a:t>▶</a:t>
            </a:r>
            <a:r>
              <a:rPr sz="900" spc="412" baseline="13888" dirty="0">
                <a:solidFill>
                  <a:srgbClr val="3333B2"/>
                </a:solidFill>
                <a:latin typeface="Lucida Sans Unicode"/>
                <a:cs typeface="Lucida Sans Unicode"/>
              </a:rPr>
              <a:t> </a:t>
            </a:r>
            <a:r>
              <a:rPr sz="1000" dirty="0">
                <a:latin typeface="Arial MT"/>
                <a:cs typeface="Arial MT"/>
              </a:rPr>
              <a:t>The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-30" dirty="0">
                <a:latin typeface="Arial MT"/>
                <a:cs typeface="Arial MT"/>
              </a:rPr>
              <a:t>Finnish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-35" dirty="0">
                <a:latin typeface="Arial MT"/>
                <a:cs typeface="Arial MT"/>
              </a:rPr>
              <a:t>Social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-50" dirty="0">
                <a:latin typeface="Arial MT"/>
                <a:cs typeface="Arial MT"/>
              </a:rPr>
              <a:t>Insurance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Institution</a:t>
            </a:r>
            <a:endParaRPr sz="1000">
              <a:latin typeface="Arial MT"/>
              <a:cs typeface="Arial MT"/>
            </a:endParaRPr>
          </a:p>
          <a:p>
            <a:pPr marL="461009">
              <a:lnSpc>
                <a:spcPct val="100000"/>
              </a:lnSpc>
              <a:spcBef>
                <a:spcPts val="195"/>
              </a:spcBef>
            </a:pPr>
            <a:r>
              <a:rPr sz="900" spc="157" baseline="13888" dirty="0">
                <a:solidFill>
                  <a:srgbClr val="3333B2"/>
                </a:solidFill>
                <a:latin typeface="Lucida Sans Unicode"/>
                <a:cs typeface="Lucida Sans Unicode"/>
              </a:rPr>
              <a:t>⋆</a:t>
            </a:r>
            <a:r>
              <a:rPr sz="900" spc="419" baseline="13888" dirty="0">
                <a:solidFill>
                  <a:srgbClr val="3333B2"/>
                </a:solidFill>
                <a:latin typeface="Lucida Sans Unicode"/>
                <a:cs typeface="Lucida Sans Unicode"/>
              </a:rPr>
              <a:t> </a:t>
            </a:r>
            <a:r>
              <a:rPr sz="900" dirty="0">
                <a:latin typeface="Arial MT"/>
                <a:cs typeface="Arial MT"/>
              </a:rPr>
              <a:t>Drug</a:t>
            </a:r>
            <a:r>
              <a:rPr sz="900" spc="15" dirty="0">
                <a:latin typeface="Arial MT"/>
                <a:cs typeface="Arial MT"/>
              </a:rPr>
              <a:t> </a:t>
            </a:r>
            <a:r>
              <a:rPr sz="900" spc="-25" dirty="0">
                <a:latin typeface="Arial MT"/>
                <a:cs typeface="Arial MT"/>
              </a:rPr>
              <a:t>prescriptions,</a:t>
            </a:r>
            <a:r>
              <a:rPr sz="900" spc="20" dirty="0">
                <a:latin typeface="Arial MT"/>
                <a:cs typeface="Arial MT"/>
              </a:rPr>
              <a:t> </a:t>
            </a:r>
            <a:r>
              <a:rPr sz="900" spc="-10" dirty="0">
                <a:latin typeface="Arial MT"/>
                <a:cs typeface="Arial MT"/>
              </a:rPr>
              <a:t>visits</a:t>
            </a:r>
            <a:r>
              <a:rPr sz="900" spc="1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in</a:t>
            </a:r>
            <a:r>
              <a:rPr sz="900" spc="15" dirty="0">
                <a:latin typeface="Arial MT"/>
                <a:cs typeface="Arial MT"/>
              </a:rPr>
              <a:t> </a:t>
            </a:r>
            <a:r>
              <a:rPr sz="900" spc="-10" dirty="0">
                <a:latin typeface="Arial MT"/>
                <a:cs typeface="Arial MT"/>
              </a:rPr>
              <a:t>private</a:t>
            </a:r>
            <a:r>
              <a:rPr sz="900" spc="2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dental</a:t>
            </a:r>
            <a:r>
              <a:rPr sz="900" spc="15" dirty="0">
                <a:latin typeface="Arial MT"/>
                <a:cs typeface="Arial MT"/>
              </a:rPr>
              <a:t> </a:t>
            </a:r>
            <a:r>
              <a:rPr sz="900" spc="-20" dirty="0">
                <a:latin typeface="Arial MT"/>
                <a:cs typeface="Arial MT"/>
              </a:rPr>
              <a:t>care</a:t>
            </a:r>
            <a:endParaRPr sz="900">
              <a:latin typeface="Arial MT"/>
              <a:cs typeface="Arial MT"/>
            </a:endParaRPr>
          </a:p>
          <a:p>
            <a:pPr marL="190500">
              <a:lnSpc>
                <a:spcPct val="100000"/>
              </a:lnSpc>
              <a:spcBef>
                <a:spcPts val="115"/>
              </a:spcBef>
            </a:pPr>
            <a:r>
              <a:rPr sz="900" spc="82" baseline="13888" dirty="0">
                <a:solidFill>
                  <a:srgbClr val="3333B2"/>
                </a:solidFill>
                <a:latin typeface="Lucida Sans Unicode"/>
                <a:cs typeface="Lucida Sans Unicode"/>
              </a:rPr>
              <a:t>▶</a:t>
            </a:r>
            <a:r>
              <a:rPr sz="900" spc="419" baseline="13888" dirty="0">
                <a:solidFill>
                  <a:srgbClr val="3333B2"/>
                </a:solidFill>
                <a:latin typeface="Lucida Sans Unicode"/>
                <a:cs typeface="Lucida Sans Unicode"/>
              </a:rPr>
              <a:t> </a:t>
            </a:r>
            <a:r>
              <a:rPr sz="1000" spc="-40" dirty="0">
                <a:latin typeface="Arial MT"/>
                <a:cs typeface="Arial MT"/>
              </a:rPr>
              <a:t>FOLK-</a:t>
            </a:r>
            <a:r>
              <a:rPr sz="1000" spc="-10" dirty="0">
                <a:latin typeface="Arial MT"/>
                <a:cs typeface="Arial MT"/>
              </a:rPr>
              <a:t>longitudinal</a:t>
            </a:r>
            <a:r>
              <a:rPr sz="1000" spc="1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data</a:t>
            </a:r>
            <a:r>
              <a:rPr sz="1000" spc="1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modules</a:t>
            </a:r>
            <a:endParaRPr sz="1000">
              <a:latin typeface="Arial MT"/>
              <a:cs typeface="Arial MT"/>
            </a:endParaRPr>
          </a:p>
          <a:p>
            <a:pPr marL="461009">
              <a:lnSpc>
                <a:spcPct val="100000"/>
              </a:lnSpc>
              <a:spcBef>
                <a:spcPts val="195"/>
              </a:spcBef>
            </a:pPr>
            <a:r>
              <a:rPr sz="900" spc="157" baseline="13888" dirty="0">
                <a:solidFill>
                  <a:srgbClr val="3333B2"/>
                </a:solidFill>
                <a:latin typeface="Lucida Sans Unicode"/>
                <a:cs typeface="Lucida Sans Unicode"/>
              </a:rPr>
              <a:t>⋆</a:t>
            </a:r>
            <a:r>
              <a:rPr sz="900" spc="412" baseline="13888" dirty="0">
                <a:solidFill>
                  <a:srgbClr val="3333B2"/>
                </a:solidFill>
                <a:latin typeface="Lucida Sans Unicode"/>
                <a:cs typeface="Lucida Sans Unicode"/>
              </a:rPr>
              <a:t> </a:t>
            </a:r>
            <a:r>
              <a:rPr sz="900" spc="-25" dirty="0">
                <a:latin typeface="Arial MT"/>
                <a:cs typeface="Arial MT"/>
              </a:rPr>
              <a:t>Basic</a:t>
            </a:r>
            <a:r>
              <a:rPr sz="900" spc="15" dirty="0">
                <a:latin typeface="Arial MT"/>
                <a:cs typeface="Arial MT"/>
              </a:rPr>
              <a:t> </a:t>
            </a:r>
            <a:r>
              <a:rPr sz="900" spc="-10" dirty="0">
                <a:latin typeface="Arial MT"/>
                <a:cs typeface="Arial MT"/>
              </a:rPr>
              <a:t>individual</a:t>
            </a:r>
            <a:r>
              <a:rPr sz="900" spc="15" dirty="0">
                <a:latin typeface="Arial MT"/>
                <a:cs typeface="Arial MT"/>
              </a:rPr>
              <a:t> </a:t>
            </a:r>
            <a:r>
              <a:rPr sz="900" spc="-25" dirty="0">
                <a:latin typeface="Arial MT"/>
                <a:cs typeface="Arial MT"/>
              </a:rPr>
              <a:t>characteristics</a:t>
            </a:r>
            <a:r>
              <a:rPr sz="900" spc="15" dirty="0">
                <a:latin typeface="Arial MT"/>
                <a:cs typeface="Arial MT"/>
              </a:rPr>
              <a:t> </a:t>
            </a:r>
            <a:r>
              <a:rPr sz="900" spc="-30" dirty="0">
                <a:latin typeface="Arial MT"/>
                <a:cs typeface="Arial MT"/>
              </a:rPr>
              <a:t>such</a:t>
            </a:r>
            <a:r>
              <a:rPr sz="900" spc="15" dirty="0">
                <a:latin typeface="Arial MT"/>
                <a:cs typeface="Arial MT"/>
              </a:rPr>
              <a:t> </a:t>
            </a:r>
            <a:r>
              <a:rPr sz="900" spc="-45" dirty="0">
                <a:latin typeface="Arial MT"/>
                <a:cs typeface="Arial MT"/>
              </a:rPr>
              <a:t>as</a:t>
            </a:r>
            <a:r>
              <a:rPr sz="900" spc="15" dirty="0">
                <a:latin typeface="Arial MT"/>
                <a:cs typeface="Arial MT"/>
              </a:rPr>
              <a:t> </a:t>
            </a:r>
            <a:r>
              <a:rPr sz="900" spc="-30" dirty="0">
                <a:latin typeface="Arial MT"/>
                <a:cs typeface="Arial MT"/>
              </a:rPr>
              <a:t>age,</a:t>
            </a:r>
            <a:r>
              <a:rPr sz="900" spc="15" dirty="0">
                <a:latin typeface="Arial MT"/>
                <a:cs typeface="Arial MT"/>
              </a:rPr>
              <a:t> </a:t>
            </a:r>
            <a:r>
              <a:rPr sz="900" spc="-30" dirty="0">
                <a:latin typeface="Arial MT"/>
                <a:cs typeface="Arial MT"/>
              </a:rPr>
              <a:t>gender,</a:t>
            </a:r>
            <a:r>
              <a:rPr sz="900" spc="15" dirty="0">
                <a:latin typeface="Arial MT"/>
                <a:cs typeface="Arial MT"/>
              </a:rPr>
              <a:t> </a:t>
            </a:r>
            <a:r>
              <a:rPr sz="900" spc="-20" dirty="0">
                <a:latin typeface="Arial MT"/>
                <a:cs typeface="Arial MT"/>
              </a:rPr>
              <a:t>education,</a:t>
            </a:r>
            <a:r>
              <a:rPr sz="900" spc="15" dirty="0">
                <a:latin typeface="Arial MT"/>
                <a:cs typeface="Arial MT"/>
              </a:rPr>
              <a:t> </a:t>
            </a:r>
            <a:r>
              <a:rPr sz="900" spc="-20" dirty="0">
                <a:latin typeface="Arial MT"/>
                <a:cs typeface="Arial MT"/>
              </a:rPr>
              <a:t>residential</a:t>
            </a:r>
            <a:r>
              <a:rPr sz="900" spc="15" dirty="0">
                <a:latin typeface="Arial MT"/>
                <a:cs typeface="Arial MT"/>
              </a:rPr>
              <a:t> </a:t>
            </a:r>
            <a:r>
              <a:rPr sz="900" spc="-10" dirty="0">
                <a:latin typeface="Arial MT"/>
                <a:cs typeface="Arial MT"/>
              </a:rPr>
              <a:t>information</a:t>
            </a:r>
            <a:r>
              <a:rPr sz="900" spc="15" dirty="0">
                <a:latin typeface="Arial MT"/>
                <a:cs typeface="Arial MT"/>
              </a:rPr>
              <a:t> </a:t>
            </a:r>
            <a:r>
              <a:rPr sz="900" spc="-20" dirty="0">
                <a:latin typeface="Arial MT"/>
                <a:cs typeface="Arial MT"/>
              </a:rPr>
              <a:t>etc.</a:t>
            </a:r>
            <a:endParaRPr sz="900">
              <a:latin typeface="Arial MT"/>
              <a:cs typeface="Arial MT"/>
            </a:endParaRPr>
          </a:p>
          <a:p>
            <a:pPr marL="190500">
              <a:lnSpc>
                <a:spcPct val="100000"/>
              </a:lnSpc>
              <a:spcBef>
                <a:spcPts val="215"/>
              </a:spcBef>
            </a:pPr>
            <a:r>
              <a:rPr sz="900" spc="82" baseline="13888" dirty="0">
                <a:solidFill>
                  <a:srgbClr val="3333B2"/>
                </a:solidFill>
                <a:latin typeface="Lucida Sans Unicode"/>
                <a:cs typeface="Lucida Sans Unicode"/>
              </a:rPr>
              <a:t>▶</a:t>
            </a:r>
            <a:r>
              <a:rPr sz="900" spc="472" baseline="13888" dirty="0">
                <a:solidFill>
                  <a:srgbClr val="3333B2"/>
                </a:solidFill>
                <a:latin typeface="Lucida Sans Unicode"/>
                <a:cs typeface="Lucida Sans Unicode"/>
              </a:rPr>
              <a:t> </a:t>
            </a:r>
            <a:r>
              <a:rPr sz="1000" spc="-90" dirty="0">
                <a:latin typeface="Arial MT"/>
                <a:cs typeface="Arial MT"/>
              </a:rPr>
              <a:t>Causes</a:t>
            </a:r>
            <a:r>
              <a:rPr sz="1000" spc="3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of</a:t>
            </a:r>
            <a:r>
              <a:rPr sz="1000" spc="35" dirty="0">
                <a:latin typeface="Arial MT"/>
                <a:cs typeface="Arial MT"/>
              </a:rPr>
              <a:t> </a:t>
            </a:r>
            <a:r>
              <a:rPr sz="1000" spc="-25" dirty="0">
                <a:latin typeface="Arial MT"/>
                <a:cs typeface="Arial MT"/>
              </a:rPr>
              <a:t>death</a:t>
            </a:r>
            <a:r>
              <a:rPr sz="1000" spc="3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register</a:t>
            </a: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660"/>
              </a:spcBef>
            </a:pPr>
            <a:endParaRPr sz="1000">
              <a:latin typeface="Arial MT"/>
              <a:cs typeface="Arial MT"/>
            </a:endParaRPr>
          </a:p>
          <a:p>
            <a:pPr marL="50800">
              <a:lnSpc>
                <a:spcPct val="100000"/>
              </a:lnSpc>
            </a:pPr>
            <a:r>
              <a:rPr sz="1100" spc="-30" dirty="0">
                <a:latin typeface="Arial MT"/>
                <a:cs typeface="Arial MT"/>
              </a:rPr>
              <a:t>Analytical</a:t>
            </a:r>
            <a:r>
              <a:rPr sz="1100" spc="25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sample</a:t>
            </a:r>
            <a:endParaRPr sz="1100">
              <a:latin typeface="Arial MT"/>
              <a:cs typeface="Arial MT"/>
            </a:endParaRPr>
          </a:p>
          <a:p>
            <a:pPr marL="190500">
              <a:lnSpc>
                <a:spcPts val="1200"/>
              </a:lnSpc>
              <a:spcBef>
                <a:spcPts val="175"/>
              </a:spcBef>
            </a:pPr>
            <a:r>
              <a:rPr sz="900" spc="82" baseline="13888" dirty="0">
                <a:solidFill>
                  <a:srgbClr val="3333B2"/>
                </a:solidFill>
                <a:latin typeface="Lucida Sans Unicode"/>
                <a:cs typeface="Lucida Sans Unicode"/>
              </a:rPr>
              <a:t>▶</a:t>
            </a:r>
            <a:r>
              <a:rPr sz="900" spc="427" baseline="13888" dirty="0">
                <a:solidFill>
                  <a:srgbClr val="3333B2"/>
                </a:solidFill>
                <a:latin typeface="Lucida Sans Unicode"/>
                <a:cs typeface="Lucida Sans Unicode"/>
              </a:rPr>
              <a:t> </a:t>
            </a:r>
            <a:r>
              <a:rPr sz="1000" spc="-30" dirty="0">
                <a:latin typeface="Arial MT"/>
                <a:cs typeface="Arial MT"/>
              </a:rPr>
              <a:t>Individuals</a:t>
            </a:r>
            <a:r>
              <a:rPr sz="1000" spc="15" dirty="0">
                <a:latin typeface="Arial MT"/>
                <a:cs typeface="Arial MT"/>
              </a:rPr>
              <a:t> </a:t>
            </a:r>
            <a:r>
              <a:rPr sz="1000" spc="-65" dirty="0">
                <a:latin typeface="Arial MT"/>
                <a:cs typeface="Arial MT"/>
              </a:rPr>
              <a:t>aged</a:t>
            </a:r>
            <a:r>
              <a:rPr sz="1000" spc="10" dirty="0">
                <a:latin typeface="Arial MT"/>
                <a:cs typeface="Arial MT"/>
              </a:rPr>
              <a:t> </a:t>
            </a:r>
            <a:r>
              <a:rPr sz="1000" spc="-45" dirty="0">
                <a:latin typeface="Arial MT"/>
                <a:cs typeface="Arial MT"/>
              </a:rPr>
              <a:t>60–80</a:t>
            </a:r>
            <a:r>
              <a:rPr sz="1000" spc="1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living</a:t>
            </a:r>
            <a:r>
              <a:rPr sz="1000" spc="1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in</a:t>
            </a:r>
            <a:r>
              <a:rPr sz="1000" spc="10" dirty="0">
                <a:latin typeface="Arial MT"/>
                <a:cs typeface="Arial MT"/>
              </a:rPr>
              <a:t> </a:t>
            </a:r>
            <a:r>
              <a:rPr sz="1000" spc="-30" dirty="0">
                <a:latin typeface="Arial MT"/>
                <a:cs typeface="Arial MT"/>
              </a:rPr>
              <a:t>Finland</a:t>
            </a:r>
            <a:r>
              <a:rPr sz="1000" spc="1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at</a:t>
            </a:r>
            <a:r>
              <a:rPr sz="1000" spc="1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the</a:t>
            </a:r>
            <a:r>
              <a:rPr sz="1000" spc="1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time</a:t>
            </a:r>
            <a:r>
              <a:rPr sz="1000" spc="1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of</a:t>
            </a:r>
            <a:r>
              <a:rPr sz="1000" spc="1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the</a:t>
            </a:r>
            <a:r>
              <a:rPr sz="1000" spc="1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lockdown</a:t>
            </a:r>
            <a:endParaRPr sz="1000">
              <a:latin typeface="Arial MT"/>
              <a:cs typeface="Arial MT"/>
            </a:endParaRPr>
          </a:p>
          <a:p>
            <a:pPr marL="327660" marR="43180" indent="-137160">
              <a:lnSpc>
                <a:spcPts val="1200"/>
              </a:lnSpc>
              <a:spcBef>
                <a:spcPts val="35"/>
              </a:spcBef>
            </a:pPr>
            <a:r>
              <a:rPr sz="900" spc="82" baseline="13888" dirty="0">
                <a:solidFill>
                  <a:srgbClr val="3333B2"/>
                </a:solidFill>
                <a:latin typeface="Lucida Sans Unicode"/>
                <a:cs typeface="Lucida Sans Unicode"/>
              </a:rPr>
              <a:t>▶</a:t>
            </a:r>
            <a:r>
              <a:rPr sz="900" spc="375" baseline="13888" dirty="0">
                <a:solidFill>
                  <a:srgbClr val="3333B2"/>
                </a:solidFill>
                <a:latin typeface="Lucida Sans Unicode"/>
                <a:cs typeface="Lucida Sans Unicode"/>
              </a:rPr>
              <a:t> </a:t>
            </a:r>
            <a:r>
              <a:rPr sz="1000" spc="-50" dirty="0">
                <a:latin typeface="Arial MT"/>
                <a:cs typeface="Arial MT"/>
              </a:rPr>
              <a:t>We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50" dirty="0">
                <a:latin typeface="Arial MT"/>
                <a:cs typeface="Arial MT"/>
              </a:rPr>
              <a:t>consider</a:t>
            </a:r>
            <a:r>
              <a:rPr sz="1000" spc="-5" dirty="0">
                <a:latin typeface="Arial MT"/>
                <a:cs typeface="Arial MT"/>
              </a:rPr>
              <a:t> </a:t>
            </a:r>
            <a:r>
              <a:rPr sz="1000" spc="-25" dirty="0">
                <a:latin typeface="Arial MT"/>
                <a:cs typeface="Arial MT"/>
              </a:rPr>
              <a:t>individuals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born</a:t>
            </a:r>
            <a:r>
              <a:rPr sz="1000" dirty="0">
                <a:latin typeface="Arial MT"/>
                <a:cs typeface="Arial MT"/>
              </a:rPr>
              <a:t> in</a:t>
            </a:r>
            <a:r>
              <a:rPr sz="1000" spc="-5" dirty="0">
                <a:latin typeface="Arial MT"/>
                <a:cs typeface="Arial MT"/>
              </a:rPr>
              <a:t> </a:t>
            </a:r>
            <a:r>
              <a:rPr sz="1000" spc="-20" dirty="0">
                <a:latin typeface="Arial MT"/>
                <a:cs typeface="Arial MT"/>
              </a:rPr>
              <a:t>March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40" dirty="0">
                <a:latin typeface="Arial MT"/>
                <a:cs typeface="Arial MT"/>
              </a:rPr>
              <a:t>1950</a:t>
            </a:r>
            <a:r>
              <a:rPr sz="1000" spc="-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or</a:t>
            </a:r>
            <a:r>
              <a:rPr sz="1000" spc="-5" dirty="0">
                <a:latin typeface="Arial MT"/>
                <a:cs typeface="Arial MT"/>
              </a:rPr>
              <a:t> </a:t>
            </a:r>
            <a:r>
              <a:rPr sz="1000" spc="-40" dirty="0">
                <a:latin typeface="Arial MT"/>
                <a:cs typeface="Arial MT"/>
              </a:rPr>
              <a:t>before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to</a:t>
            </a:r>
            <a:r>
              <a:rPr sz="1000" spc="-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be</a:t>
            </a:r>
            <a:r>
              <a:rPr sz="1000" spc="-5" dirty="0">
                <a:latin typeface="Arial MT"/>
                <a:cs typeface="Arial MT"/>
              </a:rPr>
              <a:t> </a:t>
            </a:r>
            <a:r>
              <a:rPr sz="1000" spc="-45" dirty="0">
                <a:latin typeface="Arial MT"/>
                <a:cs typeface="Arial MT"/>
              </a:rPr>
              <a:t>over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70</a:t>
            </a:r>
            <a:r>
              <a:rPr sz="1000" spc="-5" dirty="0">
                <a:latin typeface="Arial MT"/>
                <a:cs typeface="Arial MT"/>
              </a:rPr>
              <a:t> </a:t>
            </a:r>
            <a:r>
              <a:rPr sz="1000" spc="-75" dirty="0">
                <a:latin typeface="Arial MT"/>
                <a:cs typeface="Arial MT"/>
              </a:rPr>
              <a:t>years</a:t>
            </a:r>
            <a:r>
              <a:rPr sz="1000" spc="1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old</a:t>
            </a:r>
            <a:r>
              <a:rPr sz="1000" spc="-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at</a:t>
            </a:r>
            <a:r>
              <a:rPr sz="1000" spc="-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the start</a:t>
            </a:r>
            <a:r>
              <a:rPr sz="1000" spc="-5" dirty="0">
                <a:latin typeface="Arial MT"/>
                <a:cs typeface="Arial MT"/>
              </a:rPr>
              <a:t> </a:t>
            </a:r>
            <a:r>
              <a:rPr sz="1000" spc="-25" dirty="0">
                <a:latin typeface="Arial MT"/>
                <a:cs typeface="Arial MT"/>
              </a:rPr>
              <a:t>of </a:t>
            </a:r>
            <a:r>
              <a:rPr sz="1000" dirty="0">
                <a:latin typeface="Arial MT"/>
                <a:cs typeface="Arial MT"/>
              </a:rPr>
              <a:t>the</a:t>
            </a:r>
            <a:r>
              <a:rPr sz="1000" spc="-2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lockdown</a:t>
            </a:r>
            <a:endParaRPr sz="1000">
              <a:latin typeface="Arial MT"/>
              <a:cs typeface="Arial MT"/>
            </a:endParaRPr>
          </a:p>
          <a:p>
            <a:pPr marL="190500">
              <a:lnSpc>
                <a:spcPts val="1150"/>
              </a:lnSpc>
            </a:pPr>
            <a:r>
              <a:rPr sz="900" spc="82" baseline="13888" dirty="0">
                <a:solidFill>
                  <a:srgbClr val="3333B2"/>
                </a:solidFill>
                <a:latin typeface="Lucida Sans Unicode"/>
                <a:cs typeface="Lucida Sans Unicode"/>
              </a:rPr>
              <a:t>▶</a:t>
            </a:r>
            <a:r>
              <a:rPr sz="900" spc="367" baseline="13888" dirty="0">
                <a:solidFill>
                  <a:srgbClr val="3333B2"/>
                </a:solidFill>
                <a:latin typeface="Lucida Sans Unicode"/>
                <a:cs typeface="Lucida Sans Unicode"/>
              </a:rPr>
              <a:t> </a:t>
            </a:r>
            <a:r>
              <a:rPr sz="1000" spc="-50" dirty="0">
                <a:latin typeface="Arial MT"/>
                <a:cs typeface="Arial MT"/>
              </a:rPr>
              <a:t>We</a:t>
            </a:r>
            <a:r>
              <a:rPr sz="1000" spc="-5" dirty="0">
                <a:latin typeface="Arial MT"/>
                <a:cs typeface="Arial MT"/>
              </a:rPr>
              <a:t> </a:t>
            </a:r>
            <a:r>
              <a:rPr sz="1000" spc="-50" dirty="0">
                <a:latin typeface="Arial MT"/>
                <a:cs typeface="Arial MT"/>
              </a:rPr>
              <a:t>exclude</a:t>
            </a:r>
            <a:r>
              <a:rPr sz="1000" spc="-5" dirty="0">
                <a:latin typeface="Arial MT"/>
                <a:cs typeface="Arial MT"/>
              </a:rPr>
              <a:t> </a:t>
            </a:r>
            <a:r>
              <a:rPr sz="1000" spc="-25" dirty="0">
                <a:latin typeface="Arial MT"/>
                <a:cs typeface="Arial MT"/>
              </a:rPr>
              <a:t>individuals</a:t>
            </a:r>
            <a:r>
              <a:rPr sz="1000" spc="-5" dirty="0">
                <a:latin typeface="Arial MT"/>
                <a:cs typeface="Arial MT"/>
              </a:rPr>
              <a:t> </a:t>
            </a:r>
            <a:r>
              <a:rPr sz="1000" spc="-20" dirty="0">
                <a:latin typeface="Arial MT"/>
                <a:cs typeface="Arial MT"/>
              </a:rPr>
              <a:t>who</a:t>
            </a:r>
            <a:r>
              <a:rPr sz="1000" spc="-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turned</a:t>
            </a:r>
            <a:r>
              <a:rPr sz="1000" spc="-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70 </a:t>
            </a:r>
            <a:r>
              <a:rPr sz="1000" spc="-20" dirty="0">
                <a:latin typeface="Arial MT"/>
                <a:cs typeface="Arial MT"/>
              </a:rPr>
              <a:t>during</a:t>
            </a:r>
            <a:r>
              <a:rPr sz="1000" spc="-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the</a:t>
            </a:r>
            <a:r>
              <a:rPr sz="1000" spc="-5" dirty="0">
                <a:latin typeface="Arial MT"/>
                <a:cs typeface="Arial MT"/>
              </a:rPr>
              <a:t> </a:t>
            </a:r>
            <a:r>
              <a:rPr sz="1000" spc="-35" dirty="0">
                <a:latin typeface="Arial MT"/>
                <a:cs typeface="Arial MT"/>
              </a:rPr>
              <a:t>lockdown</a:t>
            </a:r>
            <a:r>
              <a:rPr sz="1000" spc="-1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(born</a:t>
            </a:r>
            <a:r>
              <a:rPr sz="1000" spc="-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in</a:t>
            </a:r>
            <a:r>
              <a:rPr sz="1000" spc="-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the</a:t>
            </a:r>
            <a:r>
              <a:rPr sz="1000" spc="-10" dirty="0">
                <a:latin typeface="Arial MT"/>
                <a:cs typeface="Arial MT"/>
              </a:rPr>
              <a:t> </a:t>
            </a:r>
            <a:r>
              <a:rPr sz="1000" spc="-70" dirty="0">
                <a:latin typeface="Arial MT"/>
                <a:cs typeface="Arial MT"/>
              </a:rPr>
              <a:t>second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-25" dirty="0">
                <a:latin typeface="Arial MT"/>
                <a:cs typeface="Arial MT"/>
              </a:rPr>
              <a:t>quarter</a:t>
            </a:r>
            <a:r>
              <a:rPr sz="1000" spc="-10" dirty="0">
                <a:latin typeface="Arial MT"/>
                <a:cs typeface="Arial MT"/>
              </a:rPr>
              <a:t> </a:t>
            </a:r>
            <a:r>
              <a:rPr sz="1000" spc="-25" dirty="0">
                <a:latin typeface="Arial MT"/>
                <a:cs typeface="Arial MT"/>
              </a:rPr>
              <a:t>of</a:t>
            </a:r>
            <a:endParaRPr sz="1000">
              <a:latin typeface="Arial MT"/>
              <a:cs typeface="Arial MT"/>
            </a:endParaRPr>
          </a:p>
          <a:p>
            <a:pPr marR="1207135" algn="r">
              <a:lnSpc>
                <a:spcPts val="1195"/>
              </a:lnSpc>
            </a:pPr>
            <a:r>
              <a:rPr sz="1000" spc="-25" dirty="0">
                <a:latin typeface="Arial MT"/>
                <a:cs typeface="Arial MT"/>
              </a:rPr>
              <a:t>1950)</a:t>
            </a:r>
            <a:r>
              <a:rPr sz="1000" spc="-35" dirty="0">
                <a:latin typeface="Arial MT"/>
                <a:cs typeface="Arial MT"/>
              </a:rPr>
              <a:t> </a:t>
            </a:r>
            <a:r>
              <a:rPr sz="1000" spc="-90" dirty="0">
                <a:latin typeface="Arial MT"/>
                <a:cs typeface="Arial MT"/>
              </a:rPr>
              <a:t>as</a:t>
            </a:r>
            <a:r>
              <a:rPr sz="1000" spc="2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their</a:t>
            </a:r>
            <a:r>
              <a:rPr sz="1000" spc="-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treatment</a:t>
            </a:r>
            <a:r>
              <a:rPr sz="1000" spc="-5" dirty="0">
                <a:latin typeface="Arial MT"/>
                <a:cs typeface="Arial MT"/>
              </a:rPr>
              <a:t> </a:t>
            </a:r>
            <a:r>
              <a:rPr sz="1000" spc="-20" dirty="0">
                <a:latin typeface="Arial MT"/>
                <a:cs typeface="Arial MT"/>
              </a:rPr>
              <a:t>status</a:t>
            </a:r>
            <a:r>
              <a:rPr sz="1000" dirty="0">
                <a:latin typeface="Arial MT"/>
                <a:cs typeface="Arial MT"/>
              </a:rPr>
              <a:t> </a:t>
            </a:r>
            <a:r>
              <a:rPr sz="1000" spc="-20" dirty="0">
                <a:latin typeface="Arial MT"/>
                <a:cs typeface="Arial MT"/>
              </a:rPr>
              <a:t>cannot</a:t>
            </a:r>
            <a:r>
              <a:rPr sz="1000" spc="-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be</a:t>
            </a:r>
            <a:r>
              <a:rPr sz="1000" spc="-5" dirty="0">
                <a:latin typeface="Arial MT"/>
                <a:cs typeface="Arial MT"/>
              </a:rPr>
              <a:t> </a:t>
            </a:r>
            <a:r>
              <a:rPr sz="1000" spc="-40" dirty="0">
                <a:latin typeface="Arial MT"/>
                <a:cs typeface="Arial MT"/>
              </a:rPr>
              <a:t>unambiguously</a:t>
            </a:r>
            <a:r>
              <a:rPr sz="1000" spc="-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determined.</a:t>
            </a:r>
            <a:endParaRPr sz="1000">
              <a:latin typeface="Arial MT"/>
              <a:cs typeface="Arial MT"/>
            </a:endParaRPr>
          </a:p>
          <a:p>
            <a:pPr marR="1222375" algn="r">
              <a:lnSpc>
                <a:spcPts val="1200"/>
              </a:lnSpc>
            </a:pPr>
            <a:r>
              <a:rPr sz="900" spc="82" baseline="13888" dirty="0">
                <a:solidFill>
                  <a:srgbClr val="3333B2"/>
                </a:solidFill>
                <a:latin typeface="Lucida Sans Unicode"/>
                <a:cs typeface="Lucida Sans Unicode"/>
              </a:rPr>
              <a:t>▶</a:t>
            </a:r>
            <a:r>
              <a:rPr sz="900" spc="419" baseline="13888" dirty="0">
                <a:solidFill>
                  <a:srgbClr val="3333B2"/>
                </a:solidFill>
                <a:latin typeface="Lucida Sans Unicode"/>
                <a:cs typeface="Lucida Sans Unicode"/>
              </a:rPr>
              <a:t> </a:t>
            </a:r>
            <a:r>
              <a:rPr sz="1000" spc="-55" dirty="0">
                <a:latin typeface="Arial MT"/>
                <a:cs typeface="Arial MT"/>
              </a:rPr>
              <a:t>Separate</a:t>
            </a:r>
            <a:r>
              <a:rPr sz="1000" spc="15" dirty="0">
                <a:latin typeface="Arial MT"/>
                <a:cs typeface="Arial MT"/>
              </a:rPr>
              <a:t> </a:t>
            </a:r>
            <a:r>
              <a:rPr sz="1000" spc="-75" dirty="0">
                <a:latin typeface="Arial MT"/>
                <a:cs typeface="Arial MT"/>
              </a:rPr>
              <a:t>analyses</a:t>
            </a:r>
            <a:r>
              <a:rPr sz="1000" spc="1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for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-25" dirty="0">
                <a:latin typeface="Arial MT"/>
                <a:cs typeface="Arial MT"/>
              </a:rPr>
              <a:t>individuals</a:t>
            </a:r>
            <a:r>
              <a:rPr sz="1000" spc="1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with</a:t>
            </a:r>
            <a:r>
              <a:rPr sz="1000" spc="10" dirty="0">
                <a:latin typeface="Arial MT"/>
                <a:cs typeface="Arial MT"/>
              </a:rPr>
              <a:t> </a:t>
            </a:r>
            <a:r>
              <a:rPr sz="1000" spc="-20" dirty="0">
                <a:latin typeface="Arial MT"/>
                <a:cs typeface="Arial MT"/>
              </a:rPr>
              <a:t>and</a:t>
            </a:r>
            <a:r>
              <a:rPr sz="1000" spc="1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without</a:t>
            </a:r>
            <a:r>
              <a:rPr sz="1000" spc="1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a</a:t>
            </a:r>
            <a:r>
              <a:rPr sz="1000" spc="15" dirty="0">
                <a:latin typeface="Arial MT"/>
                <a:cs typeface="Arial MT"/>
              </a:rPr>
              <a:t> </a:t>
            </a:r>
            <a:r>
              <a:rPr sz="1000" spc="-20" dirty="0">
                <a:latin typeface="Arial MT"/>
                <a:cs typeface="Arial MT"/>
              </a:rPr>
              <a:t>health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risk</a:t>
            </a:r>
            <a:r>
              <a:rPr sz="1000" spc="1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factor</a:t>
            </a:r>
            <a:endParaRPr sz="1000">
              <a:latin typeface="Arial MT"/>
              <a:cs typeface="Arial MT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1089" y="2133815"/>
            <a:ext cx="65265" cy="65265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pc="-20" dirty="0"/>
              <a:t>Terveystaloustieteen</a:t>
            </a:r>
            <a:r>
              <a:rPr spc="55" dirty="0"/>
              <a:t> </a:t>
            </a:r>
            <a:r>
              <a:rPr spc="-10" dirty="0"/>
              <a:t>päivä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071357" y="3482416"/>
            <a:ext cx="1617345" cy="12255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600" dirty="0">
                <a:solidFill>
                  <a:srgbClr val="FFFFFF"/>
                </a:solidFill>
                <a:latin typeface="Verdana"/>
                <a:cs typeface="Verdana"/>
              </a:rPr>
              <a:t>Social</a:t>
            </a:r>
            <a:r>
              <a:rPr sz="600" spc="-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600" spc="-10" dirty="0">
                <a:solidFill>
                  <a:srgbClr val="FFFFFF"/>
                </a:solidFill>
                <a:latin typeface="Verdana"/>
                <a:cs typeface="Verdana"/>
              </a:rPr>
              <a:t>distancing</a:t>
            </a:r>
            <a:r>
              <a:rPr sz="600" spc="-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sz="600" spc="-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600" spc="-25" dirty="0">
                <a:solidFill>
                  <a:srgbClr val="FFFFFF"/>
                </a:solidFill>
                <a:latin typeface="Verdana"/>
                <a:cs typeface="Verdana"/>
              </a:rPr>
              <a:t>healthcare</a:t>
            </a:r>
            <a:r>
              <a:rPr sz="600" spc="-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600" spc="-10" dirty="0">
                <a:solidFill>
                  <a:srgbClr val="FFFFFF"/>
                </a:solidFill>
                <a:latin typeface="Verdana"/>
                <a:cs typeface="Verdana"/>
              </a:rPr>
              <a:t>utilization</a:t>
            </a:r>
            <a:endParaRPr sz="600" dirty="0">
              <a:latin typeface="Verdana"/>
              <a:cs typeface="Verdana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pc="-35" dirty="0"/>
              <a:t>31.1.2025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spc="-45" dirty="0"/>
              <a:t>7</a:t>
            </a:fld>
            <a:r>
              <a:rPr spc="-90" dirty="0"/>
              <a:t> </a:t>
            </a:r>
            <a:r>
              <a:rPr spc="70" dirty="0"/>
              <a:t>/</a:t>
            </a:r>
            <a:r>
              <a:rPr spc="-85" dirty="0"/>
              <a:t> </a:t>
            </a:r>
            <a:r>
              <a:rPr spc="-25" dirty="0"/>
              <a:t>17</a:t>
            </a:r>
          </a:p>
        </p:txBody>
      </p:sp>
    </p:spTree>
  </p:cSld>
  <p:clrMapOvr>
    <a:masterClrMapping/>
  </p:clrMapOvr>
  <p:transition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56491"/>
            <a:ext cx="5760085" cy="3243580"/>
            <a:chOff x="0" y="356491"/>
            <a:chExt cx="5760085" cy="32435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12164" y="356491"/>
              <a:ext cx="3289692" cy="309949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3490277"/>
              <a:ext cx="1920239" cy="109855"/>
            </a:xfrm>
            <a:custGeom>
              <a:avLst/>
              <a:gdLst/>
              <a:ahLst/>
              <a:cxnLst/>
              <a:rect l="l" t="t" r="r" b="b"/>
              <a:pathLst>
                <a:path w="1920239" h="109854">
                  <a:moveTo>
                    <a:pt x="1919973" y="0"/>
                  </a:moveTo>
                  <a:lnTo>
                    <a:pt x="0" y="0"/>
                  </a:lnTo>
                  <a:lnTo>
                    <a:pt x="0" y="109727"/>
                  </a:lnTo>
                  <a:lnTo>
                    <a:pt x="1919973" y="109727"/>
                  </a:lnTo>
                  <a:lnTo>
                    <a:pt x="1919973" y="0"/>
                  </a:lnTo>
                  <a:close/>
                </a:path>
              </a:pathLst>
            </a:custGeom>
            <a:solidFill>
              <a:srgbClr val="4747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919973" y="3490277"/>
              <a:ext cx="1920239" cy="109855"/>
            </a:xfrm>
            <a:custGeom>
              <a:avLst/>
              <a:gdLst/>
              <a:ahLst/>
              <a:cxnLst/>
              <a:rect l="l" t="t" r="r" b="b"/>
              <a:pathLst>
                <a:path w="1920239" h="109854">
                  <a:moveTo>
                    <a:pt x="1919973" y="0"/>
                  </a:moveTo>
                  <a:lnTo>
                    <a:pt x="0" y="0"/>
                  </a:lnTo>
                  <a:lnTo>
                    <a:pt x="0" y="109727"/>
                  </a:lnTo>
                  <a:lnTo>
                    <a:pt x="1919973" y="109727"/>
                  </a:lnTo>
                  <a:lnTo>
                    <a:pt x="1919973" y="0"/>
                  </a:lnTo>
                  <a:close/>
                </a:path>
              </a:pathLst>
            </a:custGeom>
            <a:solidFill>
              <a:srgbClr val="8484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839946" y="3490277"/>
              <a:ext cx="1920239" cy="109855"/>
            </a:xfrm>
            <a:custGeom>
              <a:avLst/>
              <a:gdLst/>
              <a:ahLst/>
              <a:cxnLst/>
              <a:rect l="l" t="t" r="r" b="b"/>
              <a:pathLst>
                <a:path w="1920239" h="109854">
                  <a:moveTo>
                    <a:pt x="1919973" y="0"/>
                  </a:moveTo>
                  <a:lnTo>
                    <a:pt x="0" y="0"/>
                  </a:lnTo>
                  <a:lnTo>
                    <a:pt x="0" y="109727"/>
                  </a:lnTo>
                  <a:lnTo>
                    <a:pt x="1919973" y="109727"/>
                  </a:lnTo>
                  <a:lnTo>
                    <a:pt x="1919973" y="0"/>
                  </a:lnTo>
                  <a:close/>
                </a:path>
              </a:pathLst>
            </a:custGeom>
            <a:solidFill>
              <a:srgbClr val="ADAD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95300" y="74546"/>
            <a:ext cx="3435350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spc="-55" dirty="0">
                <a:solidFill>
                  <a:srgbClr val="3333B2"/>
                </a:solidFill>
                <a:latin typeface="Arial MT"/>
                <a:cs typeface="Arial MT"/>
              </a:rPr>
              <a:t>Descriptive</a:t>
            </a:r>
            <a:r>
              <a:rPr sz="1400" spc="-40" dirty="0">
                <a:solidFill>
                  <a:srgbClr val="3333B2"/>
                </a:solidFill>
                <a:latin typeface="Arial MT"/>
                <a:cs typeface="Arial MT"/>
              </a:rPr>
              <a:t> </a:t>
            </a:r>
            <a:r>
              <a:rPr sz="1400" spc="-35" dirty="0">
                <a:solidFill>
                  <a:srgbClr val="3333B2"/>
                </a:solidFill>
                <a:latin typeface="Arial MT"/>
                <a:cs typeface="Arial MT"/>
              </a:rPr>
              <a:t>statistics</a:t>
            </a:r>
            <a:r>
              <a:rPr sz="1400" spc="-15" dirty="0">
                <a:solidFill>
                  <a:srgbClr val="3333B2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3333B2"/>
                </a:solidFill>
                <a:latin typeface="Arial MT"/>
                <a:cs typeface="Arial MT"/>
              </a:rPr>
              <a:t>for</a:t>
            </a:r>
            <a:r>
              <a:rPr sz="1400" spc="-10" dirty="0">
                <a:solidFill>
                  <a:srgbClr val="3333B2"/>
                </a:solidFill>
                <a:latin typeface="Arial MT"/>
                <a:cs typeface="Arial MT"/>
              </a:rPr>
              <a:t> </a:t>
            </a:r>
            <a:r>
              <a:rPr sz="1400" spc="-50" dirty="0">
                <a:solidFill>
                  <a:srgbClr val="3333B2"/>
                </a:solidFill>
                <a:latin typeface="Arial MT"/>
                <a:cs typeface="Arial MT"/>
              </a:rPr>
              <a:t>individuals</a:t>
            </a:r>
            <a:r>
              <a:rPr sz="1400" spc="-10" dirty="0">
                <a:solidFill>
                  <a:srgbClr val="3333B2"/>
                </a:solidFill>
                <a:latin typeface="Arial MT"/>
                <a:cs typeface="Arial MT"/>
              </a:rPr>
              <a:t> </a:t>
            </a:r>
            <a:r>
              <a:rPr sz="1400" spc="-114" dirty="0">
                <a:solidFill>
                  <a:srgbClr val="3333B2"/>
                </a:solidFill>
                <a:latin typeface="Arial MT"/>
                <a:cs typeface="Arial MT"/>
              </a:rPr>
              <a:t>aged</a:t>
            </a:r>
            <a:r>
              <a:rPr sz="1400" spc="20" dirty="0">
                <a:solidFill>
                  <a:srgbClr val="3333B2"/>
                </a:solidFill>
                <a:latin typeface="Arial MT"/>
                <a:cs typeface="Arial MT"/>
              </a:rPr>
              <a:t> </a:t>
            </a:r>
            <a:r>
              <a:rPr sz="1400" spc="-80" dirty="0">
                <a:solidFill>
                  <a:srgbClr val="3333B2"/>
                </a:solidFill>
                <a:latin typeface="Arial MT"/>
                <a:cs typeface="Arial MT"/>
              </a:rPr>
              <a:t>67-</a:t>
            </a:r>
            <a:r>
              <a:rPr sz="1400" spc="-25" dirty="0">
                <a:solidFill>
                  <a:srgbClr val="3333B2"/>
                </a:solidFill>
                <a:latin typeface="Arial MT"/>
                <a:cs typeface="Arial MT"/>
              </a:rPr>
              <a:t>73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pc="-20" dirty="0"/>
              <a:t>Terveystaloustieteen</a:t>
            </a:r>
            <a:r>
              <a:rPr spc="55" dirty="0"/>
              <a:t> </a:t>
            </a:r>
            <a:r>
              <a:rPr spc="-10" dirty="0"/>
              <a:t>päivä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071357" y="3482416"/>
            <a:ext cx="1617345" cy="12255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600" dirty="0">
                <a:solidFill>
                  <a:srgbClr val="FFFFFF"/>
                </a:solidFill>
                <a:latin typeface="Verdana"/>
                <a:cs typeface="Verdana"/>
              </a:rPr>
              <a:t>Social</a:t>
            </a:r>
            <a:r>
              <a:rPr sz="600" spc="-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600" spc="-10" dirty="0">
                <a:solidFill>
                  <a:srgbClr val="FFFFFF"/>
                </a:solidFill>
                <a:latin typeface="Verdana"/>
                <a:cs typeface="Verdana"/>
              </a:rPr>
              <a:t>distancing</a:t>
            </a:r>
            <a:r>
              <a:rPr sz="600" spc="-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sz="600" spc="-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600" spc="-25" dirty="0">
                <a:solidFill>
                  <a:srgbClr val="FFFFFF"/>
                </a:solidFill>
                <a:latin typeface="Verdana"/>
                <a:cs typeface="Verdana"/>
              </a:rPr>
              <a:t>healthcare</a:t>
            </a:r>
            <a:r>
              <a:rPr sz="600" spc="-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600" spc="-10" dirty="0">
                <a:solidFill>
                  <a:srgbClr val="FFFFFF"/>
                </a:solidFill>
                <a:latin typeface="Verdana"/>
                <a:cs typeface="Verdana"/>
              </a:rPr>
              <a:t>utilization</a:t>
            </a:r>
            <a:endParaRPr sz="600" dirty="0">
              <a:latin typeface="Verdana"/>
              <a:cs typeface="Verdana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pc="-35" dirty="0"/>
              <a:t>31.1.2025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spc="-45" dirty="0"/>
              <a:t>8</a:t>
            </a:fld>
            <a:r>
              <a:rPr spc="-90" dirty="0"/>
              <a:t> </a:t>
            </a:r>
            <a:r>
              <a:rPr spc="70" dirty="0"/>
              <a:t>/</a:t>
            </a:r>
            <a:r>
              <a:rPr spc="-85" dirty="0"/>
              <a:t> </a:t>
            </a:r>
            <a:r>
              <a:rPr spc="-25" dirty="0"/>
              <a:t>17</a:t>
            </a:r>
          </a:p>
        </p:txBody>
      </p:sp>
    </p:spTree>
  </p:cSld>
  <p:clrMapOvr>
    <a:masterClrMapping/>
  </p:clrMapOvr>
  <p:transition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300" y="74546"/>
            <a:ext cx="655320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-55" dirty="0"/>
              <a:t>Methods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1089" y="789635"/>
            <a:ext cx="65265" cy="6526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64832" y="706182"/>
            <a:ext cx="5320665" cy="2204720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50800" marR="55244">
              <a:lnSpc>
                <a:spcPct val="102600"/>
              </a:lnSpc>
              <a:spcBef>
                <a:spcPts val="55"/>
              </a:spcBef>
            </a:pPr>
            <a:r>
              <a:rPr sz="1100" spc="-90" dirty="0">
                <a:latin typeface="Arial MT"/>
                <a:cs typeface="Arial MT"/>
              </a:rPr>
              <a:t>We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40" dirty="0">
                <a:latin typeface="Arial MT"/>
                <a:cs typeface="Arial MT"/>
              </a:rPr>
              <a:t>apply</a:t>
            </a:r>
            <a:r>
              <a:rPr sz="1100" spc="-35" dirty="0">
                <a:latin typeface="Arial MT"/>
                <a:cs typeface="Arial MT"/>
              </a:rPr>
              <a:t> </a:t>
            </a:r>
            <a:r>
              <a:rPr sz="1100" spc="-30" dirty="0">
                <a:latin typeface="Arial MT"/>
                <a:cs typeface="Arial MT"/>
              </a:rPr>
              <a:t>RD</a:t>
            </a:r>
            <a:r>
              <a:rPr sz="1100" spc="-45" dirty="0">
                <a:latin typeface="Arial MT"/>
                <a:cs typeface="Arial MT"/>
              </a:rPr>
              <a:t> </a:t>
            </a:r>
            <a:r>
              <a:rPr sz="1100" spc="-60" dirty="0">
                <a:latin typeface="Arial MT"/>
                <a:cs typeface="Arial MT"/>
              </a:rPr>
              <a:t>design,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spc="-60" dirty="0">
                <a:latin typeface="Arial MT"/>
                <a:cs typeface="Arial MT"/>
              </a:rPr>
              <a:t>considering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spc="-100" dirty="0">
                <a:latin typeface="Arial MT"/>
                <a:cs typeface="Arial MT"/>
              </a:rPr>
              <a:t>age</a:t>
            </a:r>
            <a:r>
              <a:rPr sz="1100" spc="25" dirty="0">
                <a:latin typeface="Arial MT"/>
                <a:cs typeface="Arial MT"/>
              </a:rPr>
              <a:t> </a:t>
            </a:r>
            <a:r>
              <a:rPr sz="1100" spc="-125" dirty="0">
                <a:latin typeface="Arial MT"/>
                <a:cs typeface="Arial MT"/>
              </a:rPr>
              <a:t>as</a:t>
            </a:r>
            <a:r>
              <a:rPr sz="1100" spc="35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the</a:t>
            </a:r>
            <a:r>
              <a:rPr sz="1100" spc="-35" dirty="0">
                <a:latin typeface="Arial MT"/>
                <a:cs typeface="Arial MT"/>
              </a:rPr>
              <a:t> </a:t>
            </a:r>
            <a:r>
              <a:rPr sz="1100" spc="-40" dirty="0">
                <a:latin typeface="Arial MT"/>
                <a:cs typeface="Arial MT"/>
              </a:rPr>
              <a:t>running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spc="-55" dirty="0">
                <a:latin typeface="Arial MT"/>
                <a:cs typeface="Arial MT"/>
              </a:rPr>
              <a:t>variable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spc="-70" dirty="0">
                <a:latin typeface="Arial MT"/>
                <a:cs typeface="Arial MT"/>
              </a:rPr>
              <a:t>and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the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spc="-100" dirty="0">
                <a:latin typeface="Arial MT"/>
                <a:cs typeface="Arial MT"/>
              </a:rPr>
              <a:t>age</a:t>
            </a:r>
            <a:r>
              <a:rPr sz="1100" spc="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of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spc="-50" dirty="0">
                <a:latin typeface="Arial MT"/>
                <a:cs typeface="Arial MT"/>
              </a:rPr>
              <a:t>70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at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the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start </a:t>
            </a:r>
            <a:r>
              <a:rPr sz="1100" dirty="0">
                <a:latin typeface="Arial MT"/>
                <a:cs typeface="Arial MT"/>
              </a:rPr>
              <a:t>of</a:t>
            </a:r>
            <a:r>
              <a:rPr sz="1100" spc="-7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the</a:t>
            </a:r>
            <a:r>
              <a:rPr sz="1100" spc="-40" dirty="0">
                <a:latin typeface="Arial MT"/>
                <a:cs typeface="Arial MT"/>
              </a:rPr>
              <a:t> </a:t>
            </a:r>
            <a:r>
              <a:rPr sz="1100" spc="-50" dirty="0">
                <a:latin typeface="Arial MT"/>
                <a:cs typeface="Arial MT"/>
              </a:rPr>
              <a:t>lockdown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spc="-110" dirty="0">
                <a:latin typeface="Arial MT"/>
                <a:cs typeface="Arial MT"/>
              </a:rPr>
              <a:t>as</a:t>
            </a:r>
            <a:r>
              <a:rPr sz="1100" spc="3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the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cutoff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in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the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spc="-35" dirty="0">
                <a:latin typeface="Arial MT"/>
                <a:cs typeface="Arial MT"/>
              </a:rPr>
              <a:t>running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variable:</a:t>
            </a:r>
            <a:endParaRPr sz="11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25"/>
              </a:spcBef>
            </a:pPr>
            <a:endParaRPr sz="1100" dirty="0">
              <a:latin typeface="Arial MT"/>
              <a:cs typeface="Arial MT"/>
            </a:endParaRPr>
          </a:p>
          <a:p>
            <a:pPr marL="50800" indent="1809750">
              <a:lnSpc>
                <a:spcPct val="100000"/>
              </a:lnSpc>
              <a:tabLst>
                <a:tab pos="5080635" algn="l"/>
              </a:tabLst>
            </a:pPr>
            <a:r>
              <a:rPr sz="1100" i="1" dirty="0">
                <a:latin typeface="Arial"/>
                <a:cs typeface="Arial"/>
              </a:rPr>
              <a:t>Y</a:t>
            </a:r>
            <a:r>
              <a:rPr sz="1200" i="1" baseline="-10416" dirty="0">
                <a:latin typeface="Franklin Gothic Medium"/>
                <a:cs typeface="Franklin Gothic Medium"/>
              </a:rPr>
              <a:t>i</a:t>
            </a:r>
            <a:r>
              <a:rPr sz="1200" i="1" spc="382" baseline="-10416" dirty="0">
                <a:latin typeface="Franklin Gothic Medium"/>
                <a:cs typeface="Franklin Gothic Medium"/>
              </a:rPr>
              <a:t> </a:t>
            </a:r>
            <a:r>
              <a:rPr sz="1100" dirty="0">
                <a:latin typeface="Tahoma"/>
                <a:cs typeface="Tahoma"/>
              </a:rPr>
              <a:t>=</a:t>
            </a:r>
            <a:r>
              <a:rPr sz="1100" spc="-20" dirty="0">
                <a:latin typeface="Tahoma"/>
                <a:cs typeface="Tahoma"/>
              </a:rPr>
              <a:t> </a:t>
            </a:r>
            <a:r>
              <a:rPr sz="1100" i="1" spc="65" dirty="0">
                <a:latin typeface="Arial"/>
                <a:cs typeface="Arial"/>
              </a:rPr>
              <a:t>α</a:t>
            </a:r>
            <a:r>
              <a:rPr sz="1100" i="1" spc="-45" dirty="0">
                <a:latin typeface="Arial"/>
                <a:cs typeface="Arial"/>
              </a:rPr>
              <a:t> </a:t>
            </a:r>
            <a:r>
              <a:rPr sz="1100" dirty="0">
                <a:latin typeface="Tahoma"/>
                <a:cs typeface="Tahoma"/>
              </a:rPr>
              <a:t>+</a:t>
            </a:r>
            <a:r>
              <a:rPr sz="1100" spc="-85" dirty="0">
                <a:latin typeface="Tahoma"/>
                <a:cs typeface="Tahoma"/>
              </a:rPr>
              <a:t> </a:t>
            </a:r>
            <a:r>
              <a:rPr sz="1100" i="1" spc="60" dirty="0">
                <a:latin typeface="Arial"/>
                <a:cs typeface="Arial"/>
              </a:rPr>
              <a:t>τ</a:t>
            </a:r>
            <a:r>
              <a:rPr sz="1100" i="1" spc="-180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D</a:t>
            </a:r>
            <a:r>
              <a:rPr sz="1200" i="1" baseline="-10416" dirty="0">
                <a:latin typeface="Franklin Gothic Medium"/>
                <a:cs typeface="Franklin Gothic Medium"/>
              </a:rPr>
              <a:t>i</a:t>
            </a:r>
            <a:r>
              <a:rPr sz="1200" i="1" spc="292" baseline="-10416" dirty="0">
                <a:latin typeface="Franklin Gothic Medium"/>
                <a:cs typeface="Franklin Gothic Medium"/>
              </a:rPr>
              <a:t> </a:t>
            </a:r>
            <a:r>
              <a:rPr sz="1100" dirty="0">
                <a:latin typeface="Tahoma"/>
                <a:cs typeface="Tahoma"/>
              </a:rPr>
              <a:t>+</a:t>
            </a:r>
            <a:r>
              <a:rPr sz="1100" spc="-90" dirty="0">
                <a:latin typeface="Tahoma"/>
                <a:cs typeface="Tahoma"/>
              </a:rPr>
              <a:t> </a:t>
            </a:r>
            <a:r>
              <a:rPr sz="1100" i="1" dirty="0">
                <a:latin typeface="Arial"/>
                <a:cs typeface="Arial"/>
              </a:rPr>
              <a:t>f</a:t>
            </a:r>
            <a:r>
              <a:rPr sz="1100" i="1" spc="-55" dirty="0">
                <a:latin typeface="Arial"/>
                <a:cs typeface="Arial"/>
              </a:rPr>
              <a:t> </a:t>
            </a:r>
            <a:r>
              <a:rPr sz="1100" spc="-10" dirty="0">
                <a:latin typeface="Tahoma"/>
                <a:cs typeface="Tahoma"/>
              </a:rPr>
              <a:t>(</a:t>
            </a:r>
            <a:r>
              <a:rPr sz="1100" i="1" spc="-10" dirty="0">
                <a:latin typeface="Arial"/>
                <a:cs typeface="Arial"/>
              </a:rPr>
              <a:t>X</a:t>
            </a:r>
            <a:r>
              <a:rPr sz="1200" i="1" spc="-15" baseline="-10416" dirty="0">
                <a:latin typeface="Franklin Gothic Medium"/>
                <a:cs typeface="Franklin Gothic Medium"/>
              </a:rPr>
              <a:t>i</a:t>
            </a:r>
            <a:r>
              <a:rPr sz="1200" i="1" spc="-97" baseline="-10416" dirty="0">
                <a:latin typeface="Franklin Gothic Medium"/>
                <a:cs typeface="Franklin Gothic Medium"/>
              </a:rPr>
              <a:t> </a:t>
            </a:r>
            <a:r>
              <a:rPr sz="1100" spc="-10" dirty="0">
                <a:latin typeface="Tahoma"/>
                <a:cs typeface="Tahoma"/>
              </a:rPr>
              <a:t>)</a:t>
            </a:r>
            <a:r>
              <a:rPr sz="1100" spc="-90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+</a:t>
            </a:r>
            <a:r>
              <a:rPr sz="1100" spc="-90" dirty="0">
                <a:latin typeface="Tahoma"/>
                <a:cs typeface="Tahoma"/>
              </a:rPr>
              <a:t> </a:t>
            </a:r>
            <a:r>
              <a:rPr sz="1100" i="1" spc="-30" dirty="0">
                <a:latin typeface="Arial"/>
                <a:cs typeface="Arial"/>
              </a:rPr>
              <a:t>ϵ</a:t>
            </a:r>
            <a:r>
              <a:rPr sz="1200" i="1" spc="-44" baseline="-10416" dirty="0">
                <a:latin typeface="Franklin Gothic Medium"/>
                <a:cs typeface="Franklin Gothic Medium"/>
              </a:rPr>
              <a:t>i</a:t>
            </a:r>
            <a:r>
              <a:rPr sz="1200" i="1" spc="-97" baseline="-10416" dirty="0">
                <a:latin typeface="Franklin Gothic Medium"/>
                <a:cs typeface="Franklin Gothic Medium"/>
              </a:rPr>
              <a:t> </a:t>
            </a:r>
            <a:r>
              <a:rPr sz="1100" i="1" spc="-50" dirty="0">
                <a:latin typeface="Arial"/>
                <a:cs typeface="Arial"/>
              </a:rPr>
              <a:t>,</a:t>
            </a:r>
            <a:r>
              <a:rPr sz="1100" i="1" dirty="0">
                <a:latin typeface="Arial"/>
                <a:cs typeface="Arial"/>
              </a:rPr>
              <a:t>	</a:t>
            </a:r>
            <a:r>
              <a:rPr sz="1100" spc="-25" dirty="0">
                <a:latin typeface="Arial MT"/>
                <a:cs typeface="Arial MT"/>
              </a:rPr>
              <a:t>(1)</a:t>
            </a:r>
            <a:endParaRPr sz="1100" dirty="0">
              <a:latin typeface="Arial MT"/>
              <a:cs typeface="Arial MT"/>
            </a:endParaRPr>
          </a:p>
          <a:p>
            <a:pPr marL="50800" marR="55880">
              <a:lnSpc>
                <a:spcPct val="102600"/>
              </a:lnSpc>
              <a:spcBef>
                <a:spcPts val="650"/>
              </a:spcBef>
            </a:pPr>
            <a:r>
              <a:rPr sz="1100" spc="-80" dirty="0">
                <a:latin typeface="Arial MT"/>
                <a:cs typeface="Arial MT"/>
              </a:rPr>
              <a:t>where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i="1" dirty="0">
                <a:latin typeface="Arial"/>
                <a:cs typeface="Arial"/>
              </a:rPr>
              <a:t>Y</a:t>
            </a:r>
            <a:r>
              <a:rPr sz="1200" i="1" baseline="-10416" dirty="0">
                <a:latin typeface="Franklin Gothic Medium"/>
                <a:cs typeface="Franklin Gothic Medium"/>
              </a:rPr>
              <a:t>i</a:t>
            </a:r>
            <a:r>
              <a:rPr sz="1200" i="1" spc="262" baseline="-10416" dirty="0">
                <a:latin typeface="Franklin Gothic Medium"/>
                <a:cs typeface="Franklin Gothic Medium"/>
              </a:rPr>
              <a:t> </a:t>
            </a:r>
            <a:r>
              <a:rPr sz="1100" spc="-30" dirty="0">
                <a:latin typeface="Arial MT"/>
                <a:cs typeface="Arial MT"/>
              </a:rPr>
              <a:t>is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the </a:t>
            </a:r>
            <a:r>
              <a:rPr sz="1100" spc="-50" dirty="0">
                <a:latin typeface="Arial MT"/>
                <a:cs typeface="Arial MT"/>
              </a:rPr>
              <a:t>outcome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for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spc="-35" dirty="0">
                <a:latin typeface="Arial MT"/>
                <a:cs typeface="Arial MT"/>
              </a:rPr>
              <a:t>individual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i="1" dirty="0">
                <a:latin typeface="Arial"/>
                <a:cs typeface="Arial"/>
              </a:rPr>
              <a:t>i</a:t>
            </a:r>
            <a:r>
              <a:rPr sz="1100" i="1" spc="-200" dirty="0">
                <a:latin typeface="Arial"/>
                <a:cs typeface="Arial"/>
              </a:rPr>
              <a:t> </a:t>
            </a:r>
            <a:r>
              <a:rPr sz="1100" dirty="0">
                <a:latin typeface="Arial MT"/>
                <a:cs typeface="Arial MT"/>
              </a:rPr>
              <a:t>,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i="1" dirty="0">
                <a:latin typeface="Arial"/>
                <a:cs typeface="Arial"/>
              </a:rPr>
              <a:t>D</a:t>
            </a:r>
            <a:r>
              <a:rPr sz="1200" i="1" baseline="-10416" dirty="0">
                <a:latin typeface="Franklin Gothic Medium"/>
                <a:cs typeface="Franklin Gothic Medium"/>
              </a:rPr>
              <a:t>i</a:t>
            </a:r>
            <a:r>
              <a:rPr sz="1200" i="1" spc="307" baseline="-10416" dirty="0">
                <a:latin typeface="Franklin Gothic Medium"/>
                <a:cs typeface="Franklin Gothic Medium"/>
              </a:rPr>
              <a:t> </a:t>
            </a:r>
            <a:r>
              <a:rPr sz="1100" spc="-30" dirty="0">
                <a:latin typeface="Arial MT"/>
                <a:cs typeface="Arial MT"/>
              </a:rPr>
              <a:t>is</a:t>
            </a:r>
            <a:r>
              <a:rPr sz="1100" spc="-10" dirty="0">
                <a:latin typeface="Arial MT"/>
                <a:cs typeface="Arial MT"/>
              </a:rPr>
              <a:t> the </a:t>
            </a:r>
            <a:r>
              <a:rPr sz="1100" spc="-20" dirty="0">
                <a:latin typeface="Arial MT"/>
                <a:cs typeface="Arial MT"/>
              </a:rPr>
              <a:t>treatment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spc="-30" dirty="0">
                <a:latin typeface="Arial MT"/>
                <a:cs typeface="Arial MT"/>
              </a:rPr>
              <a:t>indicator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spc="-50" dirty="0">
                <a:latin typeface="Arial MT"/>
                <a:cs typeface="Arial MT"/>
              </a:rPr>
              <a:t>which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spc="-55" dirty="0">
                <a:latin typeface="Arial MT"/>
                <a:cs typeface="Arial MT"/>
              </a:rPr>
              <a:t>gets</a:t>
            </a:r>
            <a:r>
              <a:rPr sz="1100" spc="-10" dirty="0">
                <a:latin typeface="Arial MT"/>
                <a:cs typeface="Arial MT"/>
              </a:rPr>
              <a:t> the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value </a:t>
            </a:r>
            <a:r>
              <a:rPr sz="1100" dirty="0">
                <a:latin typeface="Arial MT"/>
                <a:cs typeface="Arial MT"/>
              </a:rPr>
              <a:t>of</a:t>
            </a:r>
            <a:r>
              <a:rPr sz="1100" spc="-6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1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for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spc="-50" dirty="0">
                <a:latin typeface="Arial MT"/>
                <a:cs typeface="Arial MT"/>
              </a:rPr>
              <a:t>individuals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spc="-45" dirty="0">
                <a:latin typeface="Arial MT"/>
                <a:cs typeface="Arial MT"/>
              </a:rPr>
              <a:t>who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spc="-85" dirty="0">
                <a:latin typeface="Arial MT"/>
                <a:cs typeface="Arial MT"/>
              </a:rPr>
              <a:t>were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at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spc="-45" dirty="0">
                <a:latin typeface="Arial MT"/>
                <a:cs typeface="Arial MT"/>
              </a:rPr>
              <a:t>least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spc="-30" dirty="0">
                <a:latin typeface="Arial MT"/>
                <a:cs typeface="Arial MT"/>
              </a:rPr>
              <a:t>70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spc="-95" dirty="0">
                <a:latin typeface="Arial MT"/>
                <a:cs typeface="Arial MT"/>
              </a:rPr>
              <a:t>years</a:t>
            </a:r>
            <a:r>
              <a:rPr sz="1100" spc="20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old </a:t>
            </a:r>
            <a:r>
              <a:rPr sz="1100" dirty="0">
                <a:latin typeface="Arial MT"/>
                <a:cs typeface="Arial MT"/>
              </a:rPr>
              <a:t>in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spc="-30" dirty="0">
                <a:latin typeface="Arial MT"/>
                <a:cs typeface="Arial MT"/>
              </a:rPr>
              <a:t>March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spc="-65" dirty="0">
                <a:latin typeface="Arial MT"/>
                <a:cs typeface="Arial MT"/>
              </a:rPr>
              <a:t>2020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(i.e.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spc="-25" dirty="0">
                <a:latin typeface="Arial MT"/>
                <a:cs typeface="Arial MT"/>
              </a:rPr>
              <a:t>born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in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spc="-30" dirty="0">
                <a:latin typeface="Arial MT"/>
                <a:cs typeface="Arial MT"/>
              </a:rPr>
              <a:t>March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spc="-20" dirty="0">
                <a:latin typeface="Arial MT"/>
                <a:cs typeface="Arial MT"/>
              </a:rPr>
              <a:t>1950 </a:t>
            </a:r>
            <a:r>
              <a:rPr sz="1100" dirty="0">
                <a:latin typeface="Arial MT"/>
                <a:cs typeface="Arial MT"/>
              </a:rPr>
              <a:t>or</a:t>
            </a:r>
            <a:r>
              <a:rPr sz="1100" spc="-70" dirty="0">
                <a:latin typeface="Arial MT"/>
                <a:cs typeface="Arial MT"/>
              </a:rPr>
              <a:t> </a:t>
            </a:r>
            <a:r>
              <a:rPr sz="1100" spc="-35" dirty="0">
                <a:latin typeface="Arial MT"/>
                <a:cs typeface="Arial MT"/>
              </a:rPr>
              <a:t>before)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spc="-55" dirty="0">
                <a:latin typeface="Arial MT"/>
                <a:cs typeface="Arial MT"/>
              </a:rPr>
              <a:t>and</a:t>
            </a:r>
            <a:r>
              <a:rPr sz="1100" dirty="0">
                <a:latin typeface="Arial MT"/>
                <a:cs typeface="Arial MT"/>
              </a:rPr>
              <a:t> 0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spc="-45" dirty="0">
                <a:latin typeface="Arial MT"/>
                <a:cs typeface="Arial MT"/>
              </a:rPr>
              <a:t>otherwise.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The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35" dirty="0">
                <a:latin typeface="Arial MT"/>
                <a:cs typeface="Arial MT"/>
              </a:rPr>
              <a:t>running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spc="-60" dirty="0">
                <a:latin typeface="Arial MT"/>
                <a:cs typeface="Arial MT"/>
              </a:rPr>
              <a:t>variable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95" dirty="0">
                <a:latin typeface="Arial MT"/>
                <a:cs typeface="Arial MT"/>
              </a:rPr>
              <a:t>age</a:t>
            </a:r>
            <a:r>
              <a:rPr sz="1100" spc="20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is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spc="-70" dirty="0">
                <a:latin typeface="Arial MT"/>
                <a:cs typeface="Arial MT"/>
              </a:rPr>
              <a:t>represented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20" dirty="0">
                <a:latin typeface="Arial MT"/>
                <a:cs typeface="Arial MT"/>
              </a:rPr>
              <a:t>by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i="1" dirty="0">
                <a:latin typeface="Arial"/>
                <a:cs typeface="Arial"/>
              </a:rPr>
              <a:t>X</a:t>
            </a:r>
            <a:r>
              <a:rPr sz="1200" i="1" baseline="-10416" dirty="0">
                <a:latin typeface="Franklin Gothic Medium"/>
                <a:cs typeface="Franklin Gothic Medium"/>
              </a:rPr>
              <a:t>i</a:t>
            </a:r>
            <a:r>
              <a:rPr sz="1200" i="1" spc="315" baseline="-10416" dirty="0">
                <a:latin typeface="Franklin Gothic Medium"/>
                <a:cs typeface="Franklin Gothic Medium"/>
              </a:rPr>
              <a:t> </a:t>
            </a:r>
            <a:r>
              <a:rPr sz="1100" spc="-55" dirty="0">
                <a:latin typeface="Arial MT"/>
                <a:cs typeface="Arial MT"/>
              </a:rPr>
              <a:t>and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i="1" dirty="0">
                <a:latin typeface="Arial"/>
                <a:cs typeface="Arial"/>
              </a:rPr>
              <a:t>f</a:t>
            </a:r>
            <a:r>
              <a:rPr sz="1100" i="1" spc="-75" dirty="0">
                <a:latin typeface="Arial"/>
                <a:cs typeface="Arial"/>
              </a:rPr>
              <a:t> </a:t>
            </a:r>
            <a:r>
              <a:rPr sz="1100" spc="-10" dirty="0">
                <a:latin typeface="Tahoma"/>
                <a:cs typeface="Tahoma"/>
              </a:rPr>
              <a:t>(</a:t>
            </a:r>
            <a:r>
              <a:rPr sz="1100" i="1" spc="-10" dirty="0">
                <a:latin typeface="Arial"/>
                <a:cs typeface="Arial"/>
              </a:rPr>
              <a:t>X</a:t>
            </a:r>
            <a:r>
              <a:rPr sz="1200" i="1" spc="-15" baseline="-10416" dirty="0">
                <a:latin typeface="Franklin Gothic Medium"/>
                <a:cs typeface="Franklin Gothic Medium"/>
              </a:rPr>
              <a:t>i</a:t>
            </a:r>
            <a:r>
              <a:rPr sz="1200" i="1" spc="-112" baseline="-10416" dirty="0">
                <a:latin typeface="Franklin Gothic Medium"/>
                <a:cs typeface="Franklin Gothic Medium"/>
              </a:rPr>
              <a:t> </a:t>
            </a:r>
            <a:r>
              <a:rPr sz="1100" dirty="0">
                <a:latin typeface="Tahoma"/>
                <a:cs typeface="Tahoma"/>
              </a:rPr>
              <a:t>)</a:t>
            </a:r>
            <a:r>
              <a:rPr sz="1100" spc="-45" dirty="0">
                <a:latin typeface="Tahoma"/>
                <a:cs typeface="Tahoma"/>
              </a:rPr>
              <a:t> </a:t>
            </a:r>
            <a:r>
              <a:rPr sz="1100" spc="-10" dirty="0">
                <a:latin typeface="Arial MT"/>
                <a:cs typeface="Arial MT"/>
              </a:rPr>
              <a:t>is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0" dirty="0">
                <a:latin typeface="Arial MT"/>
                <a:cs typeface="Arial MT"/>
              </a:rPr>
              <a:t>a </a:t>
            </a:r>
            <a:r>
              <a:rPr sz="1100" spc="-40" dirty="0">
                <a:latin typeface="Arial MT"/>
                <a:cs typeface="Arial MT"/>
              </a:rPr>
              <a:t>linear</a:t>
            </a:r>
            <a:r>
              <a:rPr sz="1100" spc="-35" dirty="0">
                <a:latin typeface="Arial MT"/>
                <a:cs typeface="Arial MT"/>
              </a:rPr>
              <a:t> </a:t>
            </a:r>
            <a:r>
              <a:rPr sz="1100" spc="-20" dirty="0">
                <a:latin typeface="Arial MT"/>
                <a:cs typeface="Arial MT"/>
              </a:rPr>
              <a:t>function</a:t>
            </a:r>
            <a:r>
              <a:rPr sz="1100" spc="-5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of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spc="-95" dirty="0">
                <a:latin typeface="Arial MT"/>
                <a:cs typeface="Arial MT"/>
              </a:rPr>
              <a:t>age</a:t>
            </a:r>
            <a:r>
              <a:rPr sz="1100" spc="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fitted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spc="-60" dirty="0">
                <a:latin typeface="Arial MT"/>
                <a:cs typeface="Arial MT"/>
              </a:rPr>
              <a:t>separately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on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both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spc="-90" dirty="0">
                <a:latin typeface="Arial MT"/>
                <a:cs typeface="Arial MT"/>
              </a:rPr>
              <a:t>sides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of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the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cutoff.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The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spc="-30" dirty="0">
                <a:latin typeface="Arial MT"/>
                <a:cs typeface="Arial MT"/>
              </a:rPr>
              <a:t>error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term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spc="-25" dirty="0">
                <a:latin typeface="Arial MT"/>
                <a:cs typeface="Arial MT"/>
              </a:rPr>
              <a:t>is </a:t>
            </a:r>
            <a:r>
              <a:rPr sz="1100" spc="-70" dirty="0">
                <a:latin typeface="Arial MT"/>
                <a:cs typeface="Arial MT"/>
              </a:rPr>
              <a:t>represented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spc="-20" dirty="0">
                <a:latin typeface="Arial MT"/>
                <a:cs typeface="Arial MT"/>
              </a:rPr>
              <a:t>by</a:t>
            </a:r>
            <a:r>
              <a:rPr sz="1100" spc="-40" dirty="0">
                <a:latin typeface="Arial MT"/>
                <a:cs typeface="Arial MT"/>
              </a:rPr>
              <a:t> </a:t>
            </a:r>
            <a:r>
              <a:rPr sz="1100" i="1" spc="-30" dirty="0">
                <a:latin typeface="Arial"/>
                <a:cs typeface="Arial"/>
              </a:rPr>
              <a:t>ϵ</a:t>
            </a:r>
            <a:r>
              <a:rPr sz="1200" i="1" spc="-44" baseline="-10416" dirty="0">
                <a:latin typeface="Franklin Gothic Medium"/>
                <a:cs typeface="Franklin Gothic Medium"/>
              </a:rPr>
              <a:t>i</a:t>
            </a:r>
            <a:r>
              <a:rPr sz="1200" i="1" spc="-112" baseline="-10416" dirty="0">
                <a:latin typeface="Franklin Gothic Medium"/>
                <a:cs typeface="Franklin Gothic Medium"/>
              </a:rPr>
              <a:t> </a:t>
            </a:r>
            <a:r>
              <a:rPr sz="1100" spc="-50" dirty="0">
                <a:latin typeface="Arial MT"/>
                <a:cs typeface="Arial MT"/>
              </a:rPr>
              <a:t>.</a:t>
            </a:r>
            <a:endParaRPr sz="1100" dirty="0">
              <a:latin typeface="Arial MT"/>
              <a:cs typeface="Arial MT"/>
            </a:endParaRPr>
          </a:p>
          <a:p>
            <a:pPr marL="50800" marR="65405">
              <a:lnSpc>
                <a:spcPct val="102600"/>
              </a:lnSpc>
              <a:spcBef>
                <a:spcPts val="300"/>
              </a:spcBef>
            </a:pPr>
            <a:r>
              <a:rPr sz="1100" spc="-40" dirty="0">
                <a:latin typeface="Arial MT"/>
                <a:cs typeface="Arial MT"/>
              </a:rPr>
              <a:t>For</a:t>
            </a:r>
            <a:r>
              <a:rPr sz="1100" spc="-35" dirty="0">
                <a:latin typeface="Arial MT"/>
                <a:cs typeface="Arial MT"/>
              </a:rPr>
              <a:t> </a:t>
            </a:r>
            <a:r>
              <a:rPr sz="1100" spc="-85" dirty="0">
                <a:latin typeface="Arial MT"/>
                <a:cs typeface="Arial MT"/>
              </a:rPr>
              <a:t>each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35" dirty="0">
                <a:latin typeface="Arial MT"/>
                <a:cs typeface="Arial MT"/>
              </a:rPr>
              <a:t>outcome,</a:t>
            </a:r>
            <a:r>
              <a:rPr sz="1100" spc="-40" dirty="0">
                <a:latin typeface="Arial MT"/>
                <a:cs typeface="Arial MT"/>
              </a:rPr>
              <a:t> </a:t>
            </a:r>
            <a:r>
              <a:rPr sz="1100" spc="-100" dirty="0">
                <a:latin typeface="Arial MT"/>
                <a:cs typeface="Arial MT"/>
              </a:rPr>
              <a:t>we</a:t>
            </a:r>
            <a:r>
              <a:rPr sz="1100" spc="25" dirty="0">
                <a:latin typeface="Arial MT"/>
                <a:cs typeface="Arial MT"/>
              </a:rPr>
              <a:t> </a:t>
            </a:r>
            <a:r>
              <a:rPr sz="1100" spc="-35" dirty="0">
                <a:latin typeface="Arial MT"/>
                <a:cs typeface="Arial MT"/>
              </a:rPr>
              <a:t>apply</a:t>
            </a:r>
            <a:r>
              <a:rPr sz="1100" spc="-4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the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spc="-85" dirty="0">
                <a:latin typeface="Arial MT"/>
                <a:cs typeface="Arial MT"/>
              </a:rPr>
              <a:t>mean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85" dirty="0">
                <a:latin typeface="Arial MT"/>
                <a:cs typeface="Arial MT"/>
              </a:rPr>
              <a:t>squared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30" dirty="0">
                <a:latin typeface="Arial MT"/>
                <a:cs typeface="Arial MT"/>
              </a:rPr>
              <a:t>error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(MSE)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spc="-20" dirty="0">
                <a:latin typeface="Arial MT"/>
                <a:cs typeface="Arial MT"/>
              </a:rPr>
              <a:t>optimal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spc="-35" dirty="0">
                <a:latin typeface="Arial MT"/>
                <a:cs typeface="Arial MT"/>
              </a:rPr>
              <a:t>bandwidth</a:t>
            </a:r>
            <a:r>
              <a:rPr sz="1100" spc="-10" dirty="0">
                <a:latin typeface="Arial MT"/>
                <a:cs typeface="Arial MT"/>
              </a:rPr>
              <a:t> selection </a:t>
            </a:r>
            <a:r>
              <a:rPr sz="1100" spc="-35" dirty="0">
                <a:latin typeface="Arial MT"/>
                <a:cs typeface="Arial MT"/>
              </a:rPr>
              <a:t>method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spc="-20" dirty="0">
                <a:latin typeface="Arial MT"/>
                <a:cs typeface="Arial MT"/>
              </a:rPr>
              <a:t>by </a:t>
            </a:r>
            <a:r>
              <a:rPr sz="1100" spc="-55" dirty="0">
                <a:latin typeface="Arial MT"/>
                <a:cs typeface="Arial MT"/>
              </a:rPr>
              <a:t>Calonico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et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al.</a:t>
            </a:r>
            <a:r>
              <a:rPr sz="1100" spc="-20" dirty="0">
                <a:latin typeface="Arial MT"/>
                <a:cs typeface="Arial MT"/>
              </a:rPr>
              <a:t> (2014)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spc="-55" dirty="0">
                <a:latin typeface="Arial MT"/>
                <a:cs typeface="Arial MT"/>
              </a:rPr>
              <a:t>and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spc="-20" dirty="0">
                <a:latin typeface="Arial MT"/>
                <a:cs typeface="Arial MT"/>
              </a:rPr>
              <a:t>report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spc="-30" dirty="0">
                <a:latin typeface="Arial MT"/>
                <a:cs typeface="Arial MT"/>
              </a:rPr>
              <a:t>robust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spc="-65" dirty="0">
                <a:latin typeface="Arial MT"/>
                <a:cs typeface="Arial MT"/>
              </a:rPr>
              <a:t>confidence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spc="-40" dirty="0">
                <a:latin typeface="Arial MT"/>
                <a:cs typeface="Arial MT"/>
              </a:rPr>
              <a:t>intervals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spc="-60" dirty="0">
                <a:latin typeface="Arial MT"/>
                <a:cs typeface="Arial MT"/>
              </a:rPr>
              <a:t>using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this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optimal bandwidth.</a:t>
            </a:r>
            <a:endParaRPr sz="1100" dirty="0">
              <a:latin typeface="Arial MT"/>
              <a:cs typeface="Arial MT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1089" y="2458504"/>
            <a:ext cx="65265" cy="65265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pc="-20" dirty="0"/>
              <a:t>Terveystaloustieteen</a:t>
            </a:r>
            <a:r>
              <a:rPr spc="55" dirty="0"/>
              <a:t> </a:t>
            </a:r>
            <a:r>
              <a:rPr spc="-10" dirty="0"/>
              <a:t>päivä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071357" y="3482416"/>
            <a:ext cx="1617345" cy="12255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600" dirty="0">
                <a:solidFill>
                  <a:srgbClr val="FFFFFF"/>
                </a:solidFill>
                <a:latin typeface="Verdana"/>
                <a:cs typeface="Verdana"/>
              </a:rPr>
              <a:t>Social</a:t>
            </a:r>
            <a:r>
              <a:rPr sz="600" spc="-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600" spc="-10" dirty="0">
                <a:solidFill>
                  <a:srgbClr val="FFFFFF"/>
                </a:solidFill>
                <a:latin typeface="Verdana"/>
                <a:cs typeface="Verdana"/>
              </a:rPr>
              <a:t>distancing</a:t>
            </a:r>
            <a:r>
              <a:rPr sz="600" spc="-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600" dirty="0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sz="600" spc="-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600" spc="-25" dirty="0">
                <a:solidFill>
                  <a:srgbClr val="FFFFFF"/>
                </a:solidFill>
                <a:latin typeface="Verdana"/>
                <a:cs typeface="Verdana"/>
              </a:rPr>
              <a:t>healthcare</a:t>
            </a:r>
            <a:r>
              <a:rPr sz="600" spc="-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600" spc="-10" dirty="0">
                <a:solidFill>
                  <a:srgbClr val="FFFFFF"/>
                </a:solidFill>
                <a:latin typeface="Verdana"/>
                <a:cs typeface="Verdana"/>
              </a:rPr>
              <a:t>utilization</a:t>
            </a:r>
            <a:endParaRPr sz="600" dirty="0">
              <a:latin typeface="Verdana"/>
              <a:cs typeface="Verdana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pc="-35" dirty="0"/>
              <a:t>31.1.2025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spc="-45" dirty="0"/>
              <a:t>9</a:t>
            </a:fld>
            <a:r>
              <a:rPr spc="-90" dirty="0"/>
              <a:t> </a:t>
            </a:r>
            <a:r>
              <a:rPr spc="70" dirty="0"/>
              <a:t>/</a:t>
            </a:r>
            <a:r>
              <a:rPr spc="-85" dirty="0"/>
              <a:t> </a:t>
            </a:r>
            <a:r>
              <a:rPr spc="-25" dirty="0"/>
              <a:t>17</a:t>
            </a:r>
          </a:p>
        </p:txBody>
      </p:sp>
    </p:spTree>
  </p:cSld>
  <p:clrMapOvr>
    <a:masterClrMapping/>
  </p:clrMapOvr>
  <p:transition>
    <p:cut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</TotalTime>
  <Words>3193</Words>
  <Application>Microsoft Office PowerPoint</Application>
  <PresentationFormat>Mukautettu</PresentationFormat>
  <Paragraphs>503</Paragraphs>
  <Slides>23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7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23</vt:i4>
      </vt:variant>
    </vt:vector>
  </HeadingPairs>
  <TitlesOfParts>
    <vt:vector size="31" baseType="lpstr">
      <vt:lpstr>Arial</vt:lpstr>
      <vt:lpstr>Arial MT</vt:lpstr>
      <vt:lpstr>Franklin Gothic Medium</vt:lpstr>
      <vt:lpstr>Lucida Sans Unicode</vt:lpstr>
      <vt:lpstr>Tahoma</vt:lpstr>
      <vt:lpstr>Times New Roman</vt:lpstr>
      <vt:lpstr>Verdana</vt:lpstr>
      <vt:lpstr>Office Theme</vt:lpstr>
      <vt:lpstr>The Effect of Age-Specific Social Distancing Recommendation on Healthcare Utilization</vt:lpstr>
      <vt:lpstr>Introduction</vt:lpstr>
      <vt:lpstr>Main results</vt:lpstr>
      <vt:lpstr>Previous literature</vt:lpstr>
      <vt:lpstr>Previous literature</vt:lpstr>
      <vt:lpstr>Our contribution</vt:lpstr>
      <vt:lpstr>Data</vt:lpstr>
      <vt:lpstr>PowerPoint-esitys</vt:lpstr>
      <vt:lpstr>Methods</vt:lpstr>
      <vt:lpstr>Preliminary checks</vt:lpstr>
      <vt:lpstr>Impact of lockdown on primary and dental care visits</vt:lpstr>
      <vt:lpstr>Impact of lockdown on specialized care use and mortality</vt:lpstr>
      <vt:lpstr>Impact of lockdown on ACSC related specialized care use and drug consumption</vt:lpstr>
      <vt:lpstr>PowerPoint-esitys</vt:lpstr>
      <vt:lpstr>Primary and dental care use during the three-months post-period (Jul 2020–Sep 2020)</vt:lpstr>
      <vt:lpstr>Conclusions</vt:lpstr>
      <vt:lpstr>Literature</vt:lpstr>
      <vt:lpstr>Preliminary checks: balanced covariates</vt:lpstr>
      <vt:lpstr>Preliminary checks: Primary and dental care visits during the three-months pre-period (Dec 2019–Feb 2020)</vt:lpstr>
      <vt:lpstr>Preliminary checks: Specialized care use during the three-months pre-period (Dec 2019–Feb 2020)</vt:lpstr>
      <vt:lpstr>Preliminary checks: ACSC related specialized care use and drug consumption during the three-months pre-period (Dec 2019–Feb 2020)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Author One and Author Two</dc:creator>
  <cp:lastModifiedBy>Jukka Laaksonen</cp:lastModifiedBy>
  <cp:revision>3</cp:revision>
  <dcterms:created xsi:type="dcterms:W3CDTF">2025-01-27T08:51:57Z</dcterms:created>
  <dcterms:modified xsi:type="dcterms:W3CDTF">2025-01-27T09:30:38Z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2025-01-27T00:00:00Z</vt:filetime>
  </property>
  <property fmtid="{D5CDD505-2E9C-101B-9397-08002B2CF9AE}" pid="3" name="Creator">
    <vt:lpwstr>LaTeX with Beamer class</vt:lpwstr>
  </property>
  <property fmtid="{D5CDD505-2E9C-101B-9397-08002B2CF9AE}" pid="4" name="LastSaved">
    <vt:filetime>2025-01-27T00:00:00Z</vt:filetime>
  </property>
  <property fmtid="{D5CDD505-2E9C-101B-9397-08002B2CF9AE}" pid="5" name="PTEX.Fullbanner">
    <vt:lpwstr>This is pdfTeX, Version 3.141592653-2.6-1.40.26 (TeX Live 2024) kpathsea version 6.4.0</vt:lpwstr>
  </property>
  <property fmtid="{D5CDD505-2E9C-101B-9397-08002B2CF9AE}" pid="6" name="Producer">
    <vt:lpwstr>pdfTeX-1.40.26</vt:lpwstr>
  </property>
</Properties>
</file>