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01" r:id="rId2"/>
    <p:sldId id="624" r:id="rId3"/>
    <p:sldId id="626" r:id="rId4"/>
    <p:sldId id="453" r:id="rId5"/>
    <p:sldId id="632" r:id="rId6"/>
    <p:sldId id="452" r:id="rId7"/>
    <p:sldId id="460" r:id="rId8"/>
    <p:sldId id="651" r:id="rId9"/>
    <p:sldId id="633" r:id="rId10"/>
    <p:sldId id="634" r:id="rId11"/>
    <p:sldId id="625" r:id="rId12"/>
    <p:sldId id="644" r:id="rId13"/>
    <p:sldId id="646" r:id="rId14"/>
    <p:sldId id="641" r:id="rId15"/>
    <p:sldId id="645" r:id="rId16"/>
    <p:sldId id="640" r:id="rId17"/>
    <p:sldId id="64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AC3"/>
    <a:srgbClr val="FFF6EF"/>
    <a:srgbClr val="FFF7F1"/>
    <a:srgbClr val="005A1E"/>
    <a:srgbClr val="FFE6E6"/>
    <a:srgbClr val="B4FFAA"/>
    <a:srgbClr val="FFE1FF"/>
    <a:srgbClr val="FFF7F0"/>
    <a:srgbClr val="DCEFFE"/>
    <a:srgbClr val="FFE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093" autoAdjust="0"/>
  </p:normalViewPr>
  <p:slideViewPr>
    <p:cSldViewPr snapToGrid="0">
      <p:cViewPr>
        <p:scale>
          <a:sx n="100" d="100"/>
          <a:sy n="100" d="100"/>
        </p:scale>
        <p:origin x="452" y="-96"/>
      </p:cViewPr>
      <p:guideLst/>
    </p:cSldViewPr>
  </p:slideViewPr>
  <p:outlineViewPr>
    <p:cViewPr>
      <p:scale>
        <a:sx n="33" d="100"/>
        <a:sy n="33" d="100"/>
      </p:scale>
      <p:origin x="0" y="-35620"/>
    </p:cViewPr>
  </p:outlineViewPr>
  <p:notesTextViewPr>
    <p:cViewPr>
      <p:scale>
        <a:sx n="1" d="1"/>
        <a:sy n="1" d="1"/>
      </p:scale>
      <p:origin x="0" y="0"/>
    </p:cViewPr>
  </p:notesTextViewPr>
  <p:sorterViewPr>
    <p:cViewPr>
      <p:scale>
        <a:sx n="142" d="100"/>
        <a:sy n="142" d="100"/>
      </p:scale>
      <p:origin x="0" y="0"/>
    </p:cViewPr>
  </p:sorterViewPr>
  <p:notesViewPr>
    <p:cSldViewPr snapToGrid="0" showGuides="1">
      <p:cViewPr varScale="1">
        <p:scale>
          <a:sx n="122" d="100"/>
          <a:sy n="122" d="100"/>
        </p:scale>
        <p:origin x="4152" y="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DE0F21FE-CB21-6ACF-FDD0-C4C26DDEECB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DA59C486-B16B-D801-A0A7-376D743DED4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38515A7-4BA9-4254-8C5F-3346F94BF318}" type="datetimeFigureOut">
              <a:rPr lang="fi-FI" smtClean="0"/>
              <a:t>26.1.2025</a:t>
            </a:fld>
            <a:endParaRPr lang="fi-FI"/>
          </a:p>
        </p:txBody>
      </p:sp>
      <p:sp>
        <p:nvSpPr>
          <p:cNvPr id="4" name="Alatunnisteen paikkamerkki 3">
            <a:extLst>
              <a:ext uri="{FF2B5EF4-FFF2-40B4-BE49-F238E27FC236}">
                <a16:creationId xmlns:a16="http://schemas.microsoft.com/office/drawing/2014/main" id="{E91F2BCB-AB16-8359-44FD-DDC7054E6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6490FFEA-FB99-741C-0786-56C760B1E3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26DA382-DE19-4918-B5ED-80032552D28B}" type="slidenum">
              <a:rPr lang="fi-FI" smtClean="0"/>
              <a:t>‹#›</a:t>
            </a:fld>
            <a:endParaRPr lang="fi-FI"/>
          </a:p>
        </p:txBody>
      </p:sp>
    </p:spTree>
    <p:extLst>
      <p:ext uri="{BB962C8B-B14F-4D97-AF65-F5344CB8AC3E}">
        <p14:creationId xmlns:p14="http://schemas.microsoft.com/office/powerpoint/2010/main" val="2039663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33F56-0DEF-4BF7-A4A0-71B3A6088506}" type="datetimeFigureOut">
              <a:rPr lang="fi-FI" smtClean="0"/>
              <a:t>26.1.2025</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0E2FEA-0160-4F50-817E-C64EE082B191}" type="slidenum">
              <a:rPr lang="fi-FI" smtClean="0"/>
              <a:t>‹#›</a:t>
            </a:fld>
            <a:endParaRPr lang="fi-FI"/>
          </a:p>
        </p:txBody>
      </p:sp>
    </p:spTree>
    <p:extLst>
      <p:ext uri="{BB962C8B-B14F-4D97-AF65-F5344CB8AC3E}">
        <p14:creationId xmlns:p14="http://schemas.microsoft.com/office/powerpoint/2010/main" val="4268287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en-US" dirty="0"/>
              <a:t>The annual changes in the funding level take into account the wellbeing services area index, anticipated changes in service needs (the so-called SOME model), and task changes.</a:t>
            </a:r>
          </a:p>
          <a:p>
            <a:r>
              <a:rPr lang="en-US" dirty="0"/>
              <a:t>The actual cost level from 2023 will be accounted for retrospectively in the 2025 funding. </a:t>
            </a:r>
          </a:p>
          <a:p>
            <a:r>
              <a:rPr lang="en-US" dirty="0"/>
              <a:t>A transition adjustment mechanism allows regions time to adapt to the upcoming calculated funding level.</a:t>
            </a:r>
          </a:p>
        </p:txBody>
      </p:sp>
      <p:sp>
        <p:nvSpPr>
          <p:cNvPr id="4" name="Dian numeron paikkamerkki 3"/>
          <p:cNvSpPr>
            <a:spLocks noGrp="1"/>
          </p:cNvSpPr>
          <p:nvPr>
            <p:ph type="sldNum" sz="quarter" idx="5"/>
          </p:nvPr>
        </p:nvSpPr>
        <p:spPr/>
        <p:txBody>
          <a:bodyPr/>
          <a:lstStyle/>
          <a:p>
            <a:fld id="{220E2FEA-0160-4F50-817E-C64EE082B191}" type="slidenum">
              <a:rPr lang="fi-FI" smtClean="0"/>
              <a:t>2</a:t>
            </a:fld>
            <a:endParaRPr lang="fi-FI"/>
          </a:p>
        </p:txBody>
      </p:sp>
    </p:spTree>
    <p:extLst>
      <p:ext uri="{BB962C8B-B14F-4D97-AF65-F5344CB8AC3E}">
        <p14:creationId xmlns:p14="http://schemas.microsoft.com/office/powerpoint/2010/main" val="1838200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en-US" dirty="0"/>
          </a:p>
        </p:txBody>
      </p:sp>
      <p:sp>
        <p:nvSpPr>
          <p:cNvPr id="4" name="Dian numeron paikkamerkki 3"/>
          <p:cNvSpPr>
            <a:spLocks noGrp="1"/>
          </p:cNvSpPr>
          <p:nvPr>
            <p:ph type="sldNum" sz="quarter" idx="5"/>
          </p:nvPr>
        </p:nvSpPr>
        <p:spPr/>
        <p:txBody>
          <a:bodyPr/>
          <a:lstStyle/>
          <a:p>
            <a:fld id="{220E2FEA-0160-4F50-817E-C64EE082B191}" type="slidenum">
              <a:rPr lang="fi-FI" smtClean="0"/>
              <a:t>12</a:t>
            </a:fld>
            <a:endParaRPr lang="fi-FI"/>
          </a:p>
        </p:txBody>
      </p:sp>
    </p:spTree>
    <p:extLst>
      <p:ext uri="{BB962C8B-B14F-4D97-AF65-F5344CB8AC3E}">
        <p14:creationId xmlns:p14="http://schemas.microsoft.com/office/powerpoint/2010/main" val="1704062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Kansi kuvalla vauhdissa">
    <p:bg>
      <p:bgPr>
        <a:solidFill>
          <a:srgbClr val="FFE0FF"/>
        </a:solidFill>
        <a:effectLst/>
      </p:bgPr>
    </p:bg>
    <p:spTree>
      <p:nvGrpSpPr>
        <p:cNvPr id="1" name=""/>
        <p:cNvGrpSpPr/>
        <p:nvPr/>
      </p:nvGrpSpPr>
      <p:grpSpPr>
        <a:xfrm>
          <a:off x="0" y="0"/>
          <a:ext cx="0" cy="0"/>
          <a:chOff x="0" y="0"/>
          <a:chExt cx="0" cy="0"/>
        </a:xfrm>
      </p:grpSpPr>
      <p:pic>
        <p:nvPicPr>
          <p:cNvPr id="5" name="Kuvan paikkamerkki 8">
            <a:extLst>
              <a:ext uri="{FF2B5EF4-FFF2-40B4-BE49-F238E27FC236}">
                <a16:creationId xmlns:a16="http://schemas.microsoft.com/office/drawing/2014/main" id="{4F5851F0-8A4C-E2B6-B7E8-F18419363F84}"/>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3433572" y="0"/>
            <a:ext cx="8758428" cy="6858000"/>
          </a:xfrm>
          <a:prstGeom prst="rect">
            <a:avLst/>
          </a:prstGeom>
        </p:spPr>
      </p:pic>
      <p:sp>
        <p:nvSpPr>
          <p:cNvPr id="3" name="Suorakulmio 21">
            <a:extLst>
              <a:ext uri="{FF2B5EF4-FFF2-40B4-BE49-F238E27FC236}">
                <a16:creationId xmlns:a16="http://schemas.microsoft.com/office/drawing/2014/main" id="{0414F822-80E9-F7F3-5E9B-3F51D8AE44F5}"/>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FFE1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6" name="Title 1">
            <a:extLst>
              <a:ext uri="{FF2B5EF4-FFF2-40B4-BE49-F238E27FC236}">
                <a16:creationId xmlns:a16="http://schemas.microsoft.com/office/drawing/2014/main" id="{EC5E043E-0D3C-A52B-0B43-14E6B8017904}"/>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FA7B5BB6-94B5-1508-6DA2-074BA5581F4A}"/>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4" name="Tekstiruutu 18">
            <a:extLst>
              <a:ext uri="{FF2B5EF4-FFF2-40B4-BE49-F238E27FC236}">
                <a16:creationId xmlns:a16="http://schemas.microsoft.com/office/drawing/2014/main" id="{A52EB042-77D2-65F1-CF36-CBD6264658D4}"/>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C3233A35-B1A9-F45B-88B5-3FCB5F4370F9}"/>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76BE8DE8-6261-4CD3-8D49-9AB11C9718BA}"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755043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Kansi THL vihreä">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solidFill>
                  <a:srgbClr val="FFF6EF"/>
                </a:solidFill>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solidFill>
                  <a:srgbClr val="FFF6EF"/>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solidFill>
                  <a:srgbClr val="FFF6EF"/>
                </a:solidFill>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solidFill>
                  <a:srgbClr val="FFF6EF"/>
                </a:solidFill>
              </a:defRPr>
            </a:lvl1pPr>
          </a:lstStyle>
          <a:p>
            <a:fld id="{B6171CE6-0F86-4FC3-9615-CC39A4C11FD4}"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lvl1pPr>
              <a:defRPr>
                <a:solidFill>
                  <a:srgbClr val="FFF6EF"/>
                </a:solidFill>
              </a:defRPr>
            </a:lvl1pPr>
          </a:lstStyle>
          <a:p>
            <a:fld id="{31160B98-140E-4345-B1A3-2A7247C42973}" type="slidenum">
              <a:rPr lang="fi-FI" noProof="0" smtClean="0"/>
              <a:pPr/>
              <a:t>‹#›</a:t>
            </a:fld>
            <a:endParaRPr lang="fi-FI" noProof="0" dirty="0"/>
          </a:p>
        </p:txBody>
      </p:sp>
      <p:grpSp>
        <p:nvGrpSpPr>
          <p:cNvPr id="25" name="Ryhmä 9">
            <a:extLst>
              <a:ext uri="{FF2B5EF4-FFF2-40B4-BE49-F238E27FC236}">
                <a16:creationId xmlns:a16="http://schemas.microsoft.com/office/drawing/2014/main" id="{1DB43CB8-F204-3540-9B5A-59F26CB01FE3}"/>
              </a:ext>
              <a:ext uri="{C183D7F6-B498-43B3-948B-1728B52AA6E4}">
                <adec:decorative xmlns:adec="http://schemas.microsoft.com/office/drawing/2017/decorative" val="1"/>
              </a:ext>
            </a:extLst>
          </p:cNvPr>
          <p:cNvGrpSpPr/>
          <p:nvPr userDrawn="1"/>
        </p:nvGrpSpPr>
        <p:grpSpPr>
          <a:xfrm>
            <a:off x="197447" y="200023"/>
            <a:ext cx="1126884" cy="1071627"/>
            <a:chOff x="203203" y="203198"/>
            <a:chExt cx="1117587" cy="1062785"/>
          </a:xfrm>
          <a:solidFill>
            <a:srgbClr val="FFF7F0"/>
          </a:solidFill>
        </p:grpSpPr>
        <p:sp>
          <p:nvSpPr>
            <p:cNvPr id="26" name="Vapaamuotoinen: Muoto 10">
              <a:extLst>
                <a:ext uri="{FF2B5EF4-FFF2-40B4-BE49-F238E27FC236}">
                  <a16:creationId xmlns:a16="http://schemas.microsoft.com/office/drawing/2014/main" id="{ACB09954-4942-1663-F41A-543AF9FA5310}"/>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grpFill/>
            <a:ln w="360" cap="flat">
              <a:noFill/>
              <a:prstDash val="solid"/>
              <a:miter/>
            </a:ln>
          </p:spPr>
          <p:txBody>
            <a:bodyPr rtlCol="0" anchor="ctr"/>
            <a:lstStyle/>
            <a:p>
              <a:endParaRPr lang="fi-FI" noProof="0" dirty="0"/>
            </a:p>
          </p:txBody>
        </p:sp>
        <p:sp>
          <p:nvSpPr>
            <p:cNvPr id="27" name="Vapaamuotoinen: Muoto 11">
              <a:extLst>
                <a:ext uri="{FF2B5EF4-FFF2-40B4-BE49-F238E27FC236}">
                  <a16:creationId xmlns:a16="http://schemas.microsoft.com/office/drawing/2014/main" id="{44690D21-FE7D-9F0F-98C7-8723541DD727}"/>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grpFill/>
            <a:ln w="360" cap="flat">
              <a:noFill/>
              <a:prstDash val="solid"/>
              <a:miter/>
            </a:ln>
          </p:spPr>
          <p:txBody>
            <a:bodyPr rtlCol="0" anchor="ctr"/>
            <a:lstStyle/>
            <a:p>
              <a:endParaRPr lang="fi-FI" noProof="0" dirty="0"/>
            </a:p>
          </p:txBody>
        </p:sp>
        <p:sp>
          <p:nvSpPr>
            <p:cNvPr id="28" name="Vapaamuotoinen: Muoto 12">
              <a:extLst>
                <a:ext uri="{FF2B5EF4-FFF2-40B4-BE49-F238E27FC236}">
                  <a16:creationId xmlns:a16="http://schemas.microsoft.com/office/drawing/2014/main" id="{9BFBFB9C-ABDD-CB8B-E191-3D1FF3C33AE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grpFill/>
            <a:ln w="360" cap="flat">
              <a:noFill/>
              <a:prstDash val="solid"/>
              <a:miter/>
            </a:ln>
          </p:spPr>
          <p:txBody>
            <a:bodyPr rtlCol="0" anchor="ctr"/>
            <a:lstStyle/>
            <a:p>
              <a:endParaRPr lang="fi-FI" noProof="0" dirty="0"/>
            </a:p>
          </p:txBody>
        </p:sp>
        <p:sp>
          <p:nvSpPr>
            <p:cNvPr id="29" name="Vapaamuotoinen: Muoto 13">
              <a:extLst>
                <a:ext uri="{FF2B5EF4-FFF2-40B4-BE49-F238E27FC236}">
                  <a16:creationId xmlns:a16="http://schemas.microsoft.com/office/drawing/2014/main" id="{8A668618-49E2-6DBE-54AF-30E80955B726}"/>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grpFill/>
            <a:ln w="360" cap="flat">
              <a:noFill/>
              <a:prstDash val="solid"/>
              <a:miter/>
            </a:ln>
          </p:spPr>
          <p:txBody>
            <a:bodyPr rtlCol="0" anchor="ctr"/>
            <a:lstStyle/>
            <a:p>
              <a:endParaRPr lang="fi-FI" noProof="0" dirty="0"/>
            </a:p>
          </p:txBody>
        </p:sp>
        <p:sp>
          <p:nvSpPr>
            <p:cNvPr id="30" name="Vapaamuotoinen: Muoto 14">
              <a:extLst>
                <a:ext uri="{FF2B5EF4-FFF2-40B4-BE49-F238E27FC236}">
                  <a16:creationId xmlns:a16="http://schemas.microsoft.com/office/drawing/2014/main" id="{8ECFB1E5-3BB2-483F-E1E6-7ED41D07B16A}"/>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grpFill/>
            <a:ln w="360" cap="flat">
              <a:noFill/>
              <a:prstDash val="solid"/>
              <a:miter/>
            </a:ln>
          </p:spPr>
          <p:txBody>
            <a:bodyPr rtlCol="0" anchor="ctr"/>
            <a:lstStyle/>
            <a:p>
              <a:endParaRPr lang="fi-FI" noProof="0" dirty="0"/>
            </a:p>
          </p:txBody>
        </p:sp>
        <p:sp>
          <p:nvSpPr>
            <p:cNvPr id="31" name="Vapaamuotoinen: Muoto 15">
              <a:extLst>
                <a:ext uri="{FF2B5EF4-FFF2-40B4-BE49-F238E27FC236}">
                  <a16:creationId xmlns:a16="http://schemas.microsoft.com/office/drawing/2014/main" id="{4C3973CC-3AE4-8E06-68E9-97C0C6B1D2F8}"/>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grpFill/>
            <a:ln w="360" cap="flat">
              <a:noFill/>
              <a:prstDash val="solid"/>
              <a:miter/>
            </a:ln>
          </p:spPr>
          <p:txBody>
            <a:bodyPr rtlCol="0" anchor="ctr"/>
            <a:lstStyle/>
            <a:p>
              <a:endParaRPr lang="fi-FI" noProof="0" dirty="0"/>
            </a:p>
          </p:txBody>
        </p:sp>
        <p:sp>
          <p:nvSpPr>
            <p:cNvPr id="32" name="Vapaamuotoinen: Muoto 16">
              <a:extLst>
                <a:ext uri="{FF2B5EF4-FFF2-40B4-BE49-F238E27FC236}">
                  <a16:creationId xmlns:a16="http://schemas.microsoft.com/office/drawing/2014/main" id="{9B6C6612-339C-F62F-90DB-F392459C04A8}"/>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grpFill/>
            <a:ln w="360" cap="flat">
              <a:noFill/>
              <a:prstDash val="solid"/>
              <a:miter/>
            </a:ln>
          </p:spPr>
          <p:txBody>
            <a:bodyPr rtlCol="0" anchor="ctr"/>
            <a:lstStyle/>
            <a:p>
              <a:endParaRPr lang="fi-FI" noProof="0" dirty="0"/>
            </a:p>
          </p:txBody>
        </p:sp>
        <p:sp>
          <p:nvSpPr>
            <p:cNvPr id="33" name="Vapaamuotoinen: Muoto 17">
              <a:extLst>
                <a:ext uri="{FF2B5EF4-FFF2-40B4-BE49-F238E27FC236}">
                  <a16:creationId xmlns:a16="http://schemas.microsoft.com/office/drawing/2014/main" id="{733157FA-F941-2BC4-1929-901D2D47121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grpFill/>
            <a:ln w="360" cap="flat">
              <a:noFill/>
              <a:prstDash val="solid"/>
              <a:miter/>
            </a:ln>
          </p:spPr>
          <p:txBody>
            <a:bodyPr rtlCol="0" anchor="ctr"/>
            <a:lstStyle/>
            <a:p>
              <a:endParaRPr lang="fi-FI" noProof="0" dirty="0"/>
            </a:p>
          </p:txBody>
        </p:sp>
      </p:grpSp>
    </p:spTree>
    <p:extLst>
      <p:ext uri="{BB962C8B-B14F-4D97-AF65-F5344CB8AC3E}">
        <p14:creationId xmlns:p14="http://schemas.microsoft.com/office/powerpoint/2010/main" val="159438146"/>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ansi violetti">
    <p:bg>
      <p:bgPr>
        <a:solidFill>
          <a:srgbClr val="FFE1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lvl1pPr>
          </a:lstStyle>
          <a:p>
            <a:fld id="{B6171CE6-0F86-4FC3-9615-CC39A4C11FD4}"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108992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ansi vihreä">
    <p:bg>
      <p:bgPr>
        <a:solidFill>
          <a:srgbClr val="B4FFA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lvl1pPr>
          </a:lstStyle>
          <a:p>
            <a:fld id="{B6171CE6-0F86-4FC3-9615-CC39A4C11FD4}"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162367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ansi sininen">
    <p:bg>
      <p:bgPr>
        <a:solidFill>
          <a:srgbClr val="DCEFF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lvl1pPr>
          </a:lstStyle>
          <a:p>
            <a:fld id="{B6171CE6-0F86-4FC3-9615-CC39A4C11FD4}"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31008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ansi punainen">
    <p:bg>
      <p:bgPr>
        <a:solidFill>
          <a:srgbClr val="FFE6E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lvl1pPr>
          </a:lstStyle>
          <a:p>
            <a:fld id="{B6171CE6-0F86-4FC3-9615-CC39A4C11FD4}"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6900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Kansi keltainen">
    <p:bg>
      <p:bgPr>
        <a:solidFill>
          <a:srgbClr val="FFFAC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733266"/>
            <a:ext cx="10477035" cy="2914270"/>
          </a:xfrm>
        </p:spPr>
        <p:txBody>
          <a:bodyPr anchor="ctr">
            <a:normAutofit/>
          </a:bodyPr>
          <a:lstStyle>
            <a:lvl1pPr algn="ctr">
              <a:defRPr sz="9200" spc="-250" baseline="0">
                <a:latin typeface="Work Sans Light" pitchFamily="2" charset="0"/>
              </a:defRPr>
            </a:lvl1pPr>
          </a:lstStyle>
          <a:p>
            <a:r>
              <a:rPr lang="fi-FI" noProof="0" dirty="0"/>
              <a:t>Lisää otsikko tähän</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hasCustomPrompt="1"/>
          </p:nvPr>
        </p:nvSpPr>
        <p:spPr>
          <a:xfrm>
            <a:off x="856953" y="4894614"/>
            <a:ext cx="10477035" cy="774349"/>
          </a:xfrm>
        </p:spPr>
        <p:txBody>
          <a:bodyPr anchor="ctr">
            <a:normAutofit/>
          </a:bodyPr>
          <a:lstStyle>
            <a:lvl1pPr marL="0" indent="0" algn="ctr">
              <a:lnSpc>
                <a:spcPct val="100000"/>
              </a:lnSpc>
              <a:buNone/>
              <a:defRPr sz="4000" spc="-1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dirty="0"/>
              <a:t>Lisää alaotsikko tähän</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5780868"/>
            <a:ext cx="10477035" cy="423716"/>
          </a:xfrm>
        </p:spPr>
        <p:txBody>
          <a:bodyPr anchor="b" anchorCtr="0"/>
          <a:lstStyle>
            <a:lvl1pPr marL="0" indent="0" algn="ctr">
              <a:buNone/>
              <a:defRPr baseline="0">
                <a:latin typeface="+mj-lt"/>
              </a:defRPr>
            </a:lvl1pPr>
            <a:lvl2pPr marL="457200" indent="0">
              <a:buNone/>
              <a:defRPr/>
            </a:lvl2pPr>
          </a:lstStyle>
          <a:p>
            <a:pPr lvl="0"/>
            <a:r>
              <a:rPr lang="fi-FI" noProof="0" dirty="0"/>
              <a:t>Lisää tekstiä tähän</a:t>
            </a:r>
          </a:p>
        </p:txBody>
      </p:sp>
      <p:grpSp>
        <p:nvGrpSpPr>
          <p:cNvPr id="12" name="Ryhmä 11">
            <a:extLst>
              <a:ext uri="{FF2B5EF4-FFF2-40B4-BE49-F238E27FC236}">
                <a16:creationId xmlns:a16="http://schemas.microsoft.com/office/drawing/2014/main" id="{D95F8E98-A2D7-E30E-1319-368CDF1FAEEE}"/>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13" name="Vapaamuotoinen: Muoto 12">
              <a:extLst>
                <a:ext uri="{FF2B5EF4-FFF2-40B4-BE49-F238E27FC236}">
                  <a16:creationId xmlns:a16="http://schemas.microsoft.com/office/drawing/2014/main" id="{440C446F-BCAC-7D6F-98A9-A7C2ED4872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A7ADBEA-CE66-1301-501B-E3F7BAAF2E82}"/>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59A9E6E2-53EA-2E07-7385-4B02839D545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C12932F-FB13-37D4-DC9D-BBEF385C1C8C}"/>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A821A406-3190-93B4-506F-F6D30DD05EA6}"/>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5B8BA96-4CED-7926-08D7-0E05D61B06A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F7DE9934-1616-3AF5-1843-D98F7A954971}"/>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EABD3533-6A1F-7B8F-3045-7145CF403F02}"/>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20DD658E-3473-4681-B845-DA52394CB7D5}"/>
              </a:ext>
            </a:extLst>
          </p:cNvPr>
          <p:cNvSpPr>
            <a:spLocks noGrp="1"/>
          </p:cNvSpPr>
          <p:nvPr>
            <p:ph type="dt" sz="half" idx="10"/>
          </p:nvPr>
        </p:nvSpPr>
        <p:spPr>
          <a:xfrm>
            <a:off x="5107635" y="6269995"/>
            <a:ext cx="1972568" cy="284816"/>
          </a:xfrm>
        </p:spPr>
        <p:txBody>
          <a:bodyPr/>
          <a:lstStyle>
            <a:lvl1pPr algn="ctr">
              <a:defRPr/>
            </a:lvl1pPr>
          </a:lstStyle>
          <a:p>
            <a:fld id="{B6171CE6-0F86-4FC3-9615-CC39A4C11FD4}"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9FA0F746-8E6A-4C7F-AE36-5BDBE3883D50}"/>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22541437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p:txBody>
          <a:bodyPr/>
          <a:lstStyle/>
          <a:p>
            <a:r>
              <a:rPr lang="fi-FI" noProof="0" dirty="0"/>
              <a:t>Lisää otsikko tähän</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hasCustomPrompt="1"/>
          </p:nvPr>
        </p:nvSpPr>
        <p:spPr>
          <a:xfrm>
            <a:off x="376517" y="2272553"/>
            <a:ext cx="11447929" cy="3375893"/>
          </a:xfrm>
        </p:spPr>
        <p:txBody>
          <a:bodyPr/>
          <a:lstStyle>
            <a:lvl1pPr>
              <a:defRPr/>
            </a:lvl1pPr>
            <a:lvl2pPr>
              <a:defRPr/>
            </a:lvl2pPr>
            <a:lvl3pPr>
              <a:defRPr/>
            </a:lvl3pPr>
            <a:lvl4pPr>
              <a:defRPr/>
            </a:lvl4pPr>
            <a:lvl5pPr>
              <a:defRPr/>
            </a:lvl5p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36086885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Otsikko ja 2 palsta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p:txBody>
          <a:bodyPr/>
          <a:lstStyle>
            <a:lvl1pPr>
              <a:defRPr baseline="0"/>
            </a:lvl1pPr>
          </a:lstStyle>
          <a:p>
            <a:r>
              <a:rPr lang="fi-FI" noProof="0" dirty="0"/>
              <a:t>Lisää otsikko tähän</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hasCustomPrompt="1"/>
          </p:nvPr>
        </p:nvSpPr>
        <p:spPr>
          <a:xfrm>
            <a:off x="376517" y="2272553"/>
            <a:ext cx="5402491" cy="337589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6" name="Content Placeholder 2">
            <a:extLst>
              <a:ext uri="{FF2B5EF4-FFF2-40B4-BE49-F238E27FC236}">
                <a16:creationId xmlns:a16="http://schemas.microsoft.com/office/drawing/2014/main" id="{8B50D57F-92B8-8C62-9F06-00B251928CA3}"/>
              </a:ext>
            </a:extLst>
          </p:cNvPr>
          <p:cNvSpPr>
            <a:spLocks noGrp="1"/>
          </p:cNvSpPr>
          <p:nvPr>
            <p:ph idx="13" hasCustomPrompt="1"/>
          </p:nvPr>
        </p:nvSpPr>
        <p:spPr>
          <a:xfrm>
            <a:off x="6105233" y="2272553"/>
            <a:ext cx="5402491" cy="3375893"/>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AC593A75-1D0C-4BBF-BE8E-1C65555F6618}" type="datetime1">
              <a:rPr lang="fi-FI" noProof="0" smtClean="0"/>
              <a:t>26.1.2025</a:t>
            </a:fld>
            <a:endParaRPr lang="fi-FI" noProof="0"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26712974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Graafi tai taulu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5"/>
            <a:ext cx="5317846" cy="1988565"/>
          </a:xfrm>
        </p:spPr>
        <p:txBody>
          <a:bodyPr anchor="b"/>
          <a:lstStyle>
            <a:lvl1pPr>
              <a:defRPr spc="-200" baseline="0"/>
            </a:lvl1pPr>
          </a:lstStyle>
          <a:p>
            <a:r>
              <a:rPr lang="fi-FI" noProof="0" dirty="0"/>
              <a:t>Lisää otsikko tähän</a:t>
            </a:r>
          </a:p>
        </p:txBody>
      </p:sp>
      <p:sp>
        <p:nvSpPr>
          <p:cNvPr id="10" name="Tekstin paikkamerkki 9">
            <a:extLst>
              <a:ext uri="{FF2B5EF4-FFF2-40B4-BE49-F238E27FC236}">
                <a16:creationId xmlns:a16="http://schemas.microsoft.com/office/drawing/2014/main" id="{0F7B559E-6045-F357-12A2-EE12102F2E7A}"/>
              </a:ext>
            </a:extLst>
          </p:cNvPr>
          <p:cNvSpPr>
            <a:spLocks noGrp="1"/>
          </p:cNvSpPr>
          <p:nvPr>
            <p:ph type="body" sz="quarter" idx="13" hasCustomPrompt="1"/>
          </p:nvPr>
        </p:nvSpPr>
        <p:spPr>
          <a:xfrm>
            <a:off x="376238" y="2774122"/>
            <a:ext cx="5318125" cy="2848465"/>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4" name="Tekstin paikkamerkki 13">
            <a:extLst>
              <a:ext uri="{FF2B5EF4-FFF2-40B4-BE49-F238E27FC236}">
                <a16:creationId xmlns:a16="http://schemas.microsoft.com/office/drawing/2014/main" id="{4954B59D-6963-E772-85EF-175EAA3F8B51}"/>
              </a:ext>
            </a:extLst>
          </p:cNvPr>
          <p:cNvSpPr>
            <a:spLocks noGrp="1"/>
          </p:cNvSpPr>
          <p:nvPr>
            <p:ph type="body" sz="quarter" idx="15" hasCustomPrompt="1"/>
          </p:nvPr>
        </p:nvSpPr>
        <p:spPr>
          <a:xfrm>
            <a:off x="6096000" y="753978"/>
            <a:ext cx="5728446" cy="753979"/>
          </a:xfrm>
        </p:spPr>
        <p:txBody>
          <a:bodyPr anchor="b"/>
          <a:lstStyle>
            <a:lvl1pPr marL="0" indent="0">
              <a:lnSpc>
                <a:spcPct val="90000"/>
              </a:lnSpc>
              <a:buNone/>
              <a:defRPr sz="2800">
                <a:latin typeface="+mj-lt"/>
              </a:defRPr>
            </a:lvl1pPr>
            <a:lvl2pPr marL="457200" indent="0">
              <a:buNone/>
              <a:defRPr/>
            </a:lvl2pPr>
          </a:lstStyle>
          <a:p>
            <a:pPr lvl="0"/>
            <a:r>
              <a:rPr lang="fi-FI" noProof="0" dirty="0"/>
              <a:t>Lisää tekstiä tähän</a:t>
            </a:r>
          </a:p>
        </p:txBody>
      </p:sp>
      <p:sp>
        <p:nvSpPr>
          <p:cNvPr id="12" name="Kaavion paikkamerkki 11">
            <a:extLst>
              <a:ext uri="{FF2B5EF4-FFF2-40B4-BE49-F238E27FC236}">
                <a16:creationId xmlns:a16="http://schemas.microsoft.com/office/drawing/2014/main" id="{BB611A4E-DEEE-A0E8-D114-FCFC93862A68}"/>
              </a:ext>
            </a:extLst>
          </p:cNvPr>
          <p:cNvSpPr>
            <a:spLocks noGrp="1"/>
          </p:cNvSpPr>
          <p:nvPr>
            <p:ph type="chart" sz="quarter" idx="14"/>
          </p:nvPr>
        </p:nvSpPr>
        <p:spPr>
          <a:xfrm>
            <a:off x="6096000" y="1700463"/>
            <a:ext cx="5719482" cy="3922124"/>
          </a:xfrm>
        </p:spPr>
        <p:txBody>
          <a:bodyPr anchor="ctr" anchorCtr="0"/>
          <a:lstStyle>
            <a:lvl1pPr marL="0" indent="0" algn="ctr">
              <a:buNone/>
              <a:defRPr/>
            </a:lvl1pPr>
          </a:lstStyle>
          <a:p>
            <a:r>
              <a:rPr lang="fi-FI" noProof="0"/>
              <a:t>Lisää kaavio napsauttamalla kuvaketta</a:t>
            </a:r>
            <a:endParaRPr lang="fi-FI" noProof="0" dirty="0"/>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33533888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enkilöesitte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45030"/>
            <a:ext cx="11293593" cy="754100"/>
          </a:xfrm>
        </p:spPr>
        <p:txBody>
          <a:bodyPr>
            <a:normAutofit/>
          </a:bodyPr>
          <a:lstStyle>
            <a:lvl1pPr>
              <a:defRPr sz="5000" spc="-200" baseline="0"/>
            </a:lvl1pPr>
          </a:lstStyle>
          <a:p>
            <a:r>
              <a:rPr lang="fi-FI" noProof="0" dirty="0"/>
              <a:t>Lisää otsikko tähän</a:t>
            </a:r>
          </a:p>
        </p:txBody>
      </p:sp>
      <p:sp>
        <p:nvSpPr>
          <p:cNvPr id="6" name="Picture Placeholder 7">
            <a:extLst>
              <a:ext uri="{FF2B5EF4-FFF2-40B4-BE49-F238E27FC236}">
                <a16:creationId xmlns:a16="http://schemas.microsoft.com/office/drawing/2014/main" id="{3C6DFD1E-25B9-3130-78C2-F506DD351C64}"/>
              </a:ext>
            </a:extLst>
          </p:cNvPr>
          <p:cNvSpPr>
            <a:spLocks noGrp="1"/>
          </p:cNvSpPr>
          <p:nvPr>
            <p:ph type="pic" sz="quarter" idx="13"/>
          </p:nvPr>
        </p:nvSpPr>
        <p:spPr>
          <a:xfrm>
            <a:off x="376519" y="1462157"/>
            <a:ext cx="2088000" cy="2191026"/>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11" name="Tekstin paikkamerkki 10">
            <a:extLst>
              <a:ext uri="{FF2B5EF4-FFF2-40B4-BE49-F238E27FC236}">
                <a16:creationId xmlns:a16="http://schemas.microsoft.com/office/drawing/2014/main" id="{2003F933-4036-B73D-C25D-1264A7279CE4}"/>
              </a:ext>
            </a:extLst>
          </p:cNvPr>
          <p:cNvSpPr>
            <a:spLocks noGrp="1"/>
          </p:cNvSpPr>
          <p:nvPr>
            <p:ph type="body" sz="quarter" idx="14" hasCustomPrompt="1"/>
          </p:nvPr>
        </p:nvSpPr>
        <p:spPr>
          <a:xfrm>
            <a:off x="385491" y="3816210"/>
            <a:ext cx="2088000" cy="688975"/>
          </a:xfrm>
        </p:spPr>
        <p:txBody>
          <a:bodyPr/>
          <a:lstStyle>
            <a:lvl1pPr marL="0" indent="0">
              <a:lnSpc>
                <a:spcPct val="95000"/>
              </a:lnSpc>
              <a:buNone/>
              <a:defRPr spc="-50" baseline="0">
                <a:latin typeface="+mj-lt"/>
              </a:defRPr>
            </a:lvl1pPr>
          </a:lstStyle>
          <a:p>
            <a:pPr lvl="0"/>
            <a:r>
              <a:rPr lang="fi-FI" noProof="0" dirty="0"/>
              <a:t>Lisää tekstiä tähän</a:t>
            </a:r>
          </a:p>
        </p:txBody>
      </p:sp>
      <p:sp>
        <p:nvSpPr>
          <p:cNvPr id="12" name="Tekstin paikkamerkki 10">
            <a:extLst>
              <a:ext uri="{FF2B5EF4-FFF2-40B4-BE49-F238E27FC236}">
                <a16:creationId xmlns:a16="http://schemas.microsoft.com/office/drawing/2014/main" id="{71D354F0-5E0A-1D3D-B980-867CDBB4737F}"/>
              </a:ext>
            </a:extLst>
          </p:cNvPr>
          <p:cNvSpPr>
            <a:spLocks noGrp="1"/>
          </p:cNvSpPr>
          <p:nvPr>
            <p:ph type="body" sz="quarter" idx="15" hasCustomPrompt="1"/>
          </p:nvPr>
        </p:nvSpPr>
        <p:spPr>
          <a:xfrm>
            <a:off x="385491" y="4653121"/>
            <a:ext cx="2088000" cy="963406"/>
          </a:xfrm>
        </p:spPr>
        <p:txBody>
          <a:bodyPr/>
          <a:lstStyle>
            <a:lvl1pPr marL="0" indent="0">
              <a:lnSpc>
                <a:spcPct val="95000"/>
              </a:lnSpc>
              <a:buNone/>
              <a:defRPr sz="1800">
                <a:latin typeface="+mn-lt"/>
              </a:defRPr>
            </a:lvl1pPr>
          </a:lstStyle>
          <a:p>
            <a:pPr lvl="0"/>
            <a:r>
              <a:rPr lang="fi-FI" noProof="0" dirty="0"/>
              <a:t>Lisää tekstiä tähän</a:t>
            </a:r>
          </a:p>
        </p:txBody>
      </p:sp>
      <p:sp>
        <p:nvSpPr>
          <p:cNvPr id="13" name="Picture Placeholder 7">
            <a:extLst>
              <a:ext uri="{FF2B5EF4-FFF2-40B4-BE49-F238E27FC236}">
                <a16:creationId xmlns:a16="http://schemas.microsoft.com/office/drawing/2014/main" id="{94025492-7AE0-36A5-8BE4-FAC3F9840C1E}"/>
              </a:ext>
            </a:extLst>
          </p:cNvPr>
          <p:cNvSpPr>
            <a:spLocks noGrp="1"/>
          </p:cNvSpPr>
          <p:nvPr>
            <p:ph type="pic" sz="quarter" idx="16"/>
          </p:nvPr>
        </p:nvSpPr>
        <p:spPr>
          <a:xfrm>
            <a:off x="2677917" y="1462157"/>
            <a:ext cx="2088000" cy="2191026"/>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14" name="Tekstin paikkamerkki 10">
            <a:extLst>
              <a:ext uri="{FF2B5EF4-FFF2-40B4-BE49-F238E27FC236}">
                <a16:creationId xmlns:a16="http://schemas.microsoft.com/office/drawing/2014/main" id="{9759F812-6A78-B94C-7736-7B1EB6F1FE22}"/>
              </a:ext>
            </a:extLst>
          </p:cNvPr>
          <p:cNvSpPr>
            <a:spLocks noGrp="1"/>
          </p:cNvSpPr>
          <p:nvPr>
            <p:ph type="body" sz="quarter" idx="17" hasCustomPrompt="1"/>
          </p:nvPr>
        </p:nvSpPr>
        <p:spPr>
          <a:xfrm>
            <a:off x="2677917" y="3816210"/>
            <a:ext cx="2088000" cy="688975"/>
          </a:xfrm>
        </p:spPr>
        <p:txBody>
          <a:bodyPr/>
          <a:lstStyle>
            <a:lvl1pPr marL="0" indent="0">
              <a:lnSpc>
                <a:spcPct val="95000"/>
              </a:lnSpc>
              <a:buNone/>
              <a:defRPr spc="-50" baseline="0">
                <a:latin typeface="+mj-lt"/>
              </a:defRPr>
            </a:lvl1pPr>
          </a:lstStyle>
          <a:p>
            <a:pPr lvl="0"/>
            <a:r>
              <a:rPr lang="fi-FI" noProof="0" dirty="0"/>
              <a:t>Lisää tekstiä tähän</a:t>
            </a:r>
          </a:p>
        </p:txBody>
      </p:sp>
      <p:sp>
        <p:nvSpPr>
          <p:cNvPr id="15" name="Tekstin paikkamerkki 10">
            <a:extLst>
              <a:ext uri="{FF2B5EF4-FFF2-40B4-BE49-F238E27FC236}">
                <a16:creationId xmlns:a16="http://schemas.microsoft.com/office/drawing/2014/main" id="{F10FC5E0-9C18-ABE4-1C1D-199D3DC17D22}"/>
              </a:ext>
            </a:extLst>
          </p:cNvPr>
          <p:cNvSpPr>
            <a:spLocks noGrp="1"/>
          </p:cNvSpPr>
          <p:nvPr>
            <p:ph type="body" sz="quarter" idx="18" hasCustomPrompt="1"/>
          </p:nvPr>
        </p:nvSpPr>
        <p:spPr>
          <a:xfrm>
            <a:off x="2677917" y="4653121"/>
            <a:ext cx="2088000" cy="963406"/>
          </a:xfrm>
        </p:spPr>
        <p:txBody>
          <a:bodyPr/>
          <a:lstStyle>
            <a:lvl1pPr marL="0" indent="0">
              <a:lnSpc>
                <a:spcPct val="95000"/>
              </a:lnSpc>
              <a:buNone/>
              <a:defRPr sz="1800">
                <a:latin typeface="+mn-lt"/>
              </a:defRPr>
            </a:lvl1pPr>
          </a:lstStyle>
          <a:p>
            <a:pPr lvl="0"/>
            <a:r>
              <a:rPr lang="fi-FI" noProof="0" dirty="0"/>
              <a:t>Lisää tekstiä tähän</a:t>
            </a:r>
          </a:p>
        </p:txBody>
      </p:sp>
      <p:sp>
        <p:nvSpPr>
          <p:cNvPr id="16" name="Picture Placeholder 7">
            <a:extLst>
              <a:ext uri="{FF2B5EF4-FFF2-40B4-BE49-F238E27FC236}">
                <a16:creationId xmlns:a16="http://schemas.microsoft.com/office/drawing/2014/main" id="{B9E0C15F-CB46-1A9E-672F-794D125ACECD}"/>
              </a:ext>
            </a:extLst>
          </p:cNvPr>
          <p:cNvSpPr>
            <a:spLocks noGrp="1"/>
          </p:cNvSpPr>
          <p:nvPr>
            <p:ph type="pic" sz="quarter" idx="19"/>
          </p:nvPr>
        </p:nvSpPr>
        <p:spPr>
          <a:xfrm>
            <a:off x="4979315" y="1462157"/>
            <a:ext cx="2088000" cy="21924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17" name="Tekstin paikkamerkki 10">
            <a:extLst>
              <a:ext uri="{FF2B5EF4-FFF2-40B4-BE49-F238E27FC236}">
                <a16:creationId xmlns:a16="http://schemas.microsoft.com/office/drawing/2014/main" id="{4056000E-738D-0FB6-B542-9719E2D9789F}"/>
              </a:ext>
            </a:extLst>
          </p:cNvPr>
          <p:cNvSpPr>
            <a:spLocks noGrp="1"/>
          </p:cNvSpPr>
          <p:nvPr>
            <p:ph type="body" sz="quarter" idx="20" hasCustomPrompt="1"/>
          </p:nvPr>
        </p:nvSpPr>
        <p:spPr>
          <a:xfrm>
            <a:off x="4970343" y="3816210"/>
            <a:ext cx="2096972" cy="688975"/>
          </a:xfrm>
        </p:spPr>
        <p:txBody>
          <a:bodyPr/>
          <a:lstStyle>
            <a:lvl1pPr marL="0" indent="0">
              <a:lnSpc>
                <a:spcPct val="95000"/>
              </a:lnSpc>
              <a:buNone/>
              <a:defRPr spc="-50" baseline="0">
                <a:latin typeface="+mj-lt"/>
              </a:defRPr>
            </a:lvl1pPr>
          </a:lstStyle>
          <a:p>
            <a:pPr lvl="0"/>
            <a:r>
              <a:rPr lang="fi-FI" noProof="0" dirty="0"/>
              <a:t>Lisää tekstiä tähän</a:t>
            </a:r>
          </a:p>
        </p:txBody>
      </p:sp>
      <p:sp>
        <p:nvSpPr>
          <p:cNvPr id="18" name="Tekstin paikkamerkki 10">
            <a:extLst>
              <a:ext uri="{FF2B5EF4-FFF2-40B4-BE49-F238E27FC236}">
                <a16:creationId xmlns:a16="http://schemas.microsoft.com/office/drawing/2014/main" id="{6BD22EF5-9153-5222-D7A5-F62B5427CD16}"/>
              </a:ext>
            </a:extLst>
          </p:cNvPr>
          <p:cNvSpPr>
            <a:spLocks noGrp="1"/>
          </p:cNvSpPr>
          <p:nvPr>
            <p:ph type="body" sz="quarter" idx="21" hasCustomPrompt="1"/>
          </p:nvPr>
        </p:nvSpPr>
        <p:spPr>
          <a:xfrm>
            <a:off x="4979315" y="4653121"/>
            <a:ext cx="2096972" cy="963406"/>
          </a:xfrm>
        </p:spPr>
        <p:txBody>
          <a:bodyPr/>
          <a:lstStyle>
            <a:lvl1pPr marL="0" indent="0">
              <a:lnSpc>
                <a:spcPct val="95000"/>
              </a:lnSpc>
              <a:buNone/>
              <a:defRPr sz="1800">
                <a:latin typeface="+mn-lt"/>
              </a:defRPr>
            </a:lvl1pPr>
          </a:lstStyle>
          <a:p>
            <a:pPr lvl="0"/>
            <a:r>
              <a:rPr lang="fi-FI" noProof="0" dirty="0"/>
              <a:t>Lisää tekstiä tähän</a:t>
            </a:r>
          </a:p>
        </p:txBody>
      </p:sp>
      <p:sp>
        <p:nvSpPr>
          <p:cNvPr id="19" name="Picture Placeholder 7">
            <a:extLst>
              <a:ext uri="{FF2B5EF4-FFF2-40B4-BE49-F238E27FC236}">
                <a16:creationId xmlns:a16="http://schemas.microsoft.com/office/drawing/2014/main" id="{98DE1965-1677-8A90-2B34-004BAD2FEB6C}"/>
              </a:ext>
            </a:extLst>
          </p:cNvPr>
          <p:cNvSpPr>
            <a:spLocks noGrp="1"/>
          </p:cNvSpPr>
          <p:nvPr>
            <p:ph type="pic" sz="quarter" idx="22"/>
          </p:nvPr>
        </p:nvSpPr>
        <p:spPr>
          <a:xfrm>
            <a:off x="7280713" y="1462157"/>
            <a:ext cx="2088000" cy="2191026"/>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0" name="Tekstin paikkamerkki 10">
            <a:extLst>
              <a:ext uri="{FF2B5EF4-FFF2-40B4-BE49-F238E27FC236}">
                <a16:creationId xmlns:a16="http://schemas.microsoft.com/office/drawing/2014/main" id="{9A00C853-70F5-D639-E3A2-2176CA2CED4E}"/>
              </a:ext>
            </a:extLst>
          </p:cNvPr>
          <p:cNvSpPr>
            <a:spLocks noGrp="1"/>
          </p:cNvSpPr>
          <p:nvPr>
            <p:ph type="body" sz="quarter" idx="23" hasCustomPrompt="1"/>
          </p:nvPr>
        </p:nvSpPr>
        <p:spPr>
          <a:xfrm>
            <a:off x="7271742" y="3816210"/>
            <a:ext cx="2096972" cy="688975"/>
          </a:xfrm>
        </p:spPr>
        <p:txBody>
          <a:bodyPr/>
          <a:lstStyle>
            <a:lvl1pPr marL="0" indent="0">
              <a:lnSpc>
                <a:spcPct val="95000"/>
              </a:lnSpc>
              <a:buNone/>
              <a:defRPr spc="-50" baseline="0">
                <a:latin typeface="+mj-lt"/>
              </a:defRPr>
            </a:lvl1pPr>
          </a:lstStyle>
          <a:p>
            <a:pPr lvl="0"/>
            <a:r>
              <a:rPr lang="fi-FI" noProof="0" dirty="0"/>
              <a:t>Lisää tekstiä tähän</a:t>
            </a:r>
          </a:p>
        </p:txBody>
      </p:sp>
      <p:sp>
        <p:nvSpPr>
          <p:cNvPr id="21" name="Tekstin paikkamerkki 10">
            <a:extLst>
              <a:ext uri="{FF2B5EF4-FFF2-40B4-BE49-F238E27FC236}">
                <a16:creationId xmlns:a16="http://schemas.microsoft.com/office/drawing/2014/main" id="{503FF37F-2F8A-20AF-B309-D0D2E31B2431}"/>
              </a:ext>
            </a:extLst>
          </p:cNvPr>
          <p:cNvSpPr>
            <a:spLocks noGrp="1"/>
          </p:cNvSpPr>
          <p:nvPr>
            <p:ph type="body" sz="quarter" idx="24" hasCustomPrompt="1"/>
          </p:nvPr>
        </p:nvSpPr>
        <p:spPr>
          <a:xfrm>
            <a:off x="7289685" y="4653121"/>
            <a:ext cx="2088001" cy="963406"/>
          </a:xfrm>
        </p:spPr>
        <p:txBody>
          <a:bodyPr/>
          <a:lstStyle>
            <a:lvl1pPr marL="0" indent="0">
              <a:lnSpc>
                <a:spcPct val="95000"/>
              </a:lnSpc>
              <a:buNone/>
              <a:defRPr sz="1800">
                <a:latin typeface="+mn-lt"/>
              </a:defRPr>
            </a:lvl1pPr>
          </a:lstStyle>
          <a:p>
            <a:pPr lvl="0"/>
            <a:r>
              <a:rPr lang="fi-FI" noProof="0" dirty="0"/>
              <a:t>Lisää tekstiä tähän</a:t>
            </a:r>
          </a:p>
        </p:txBody>
      </p:sp>
      <p:sp>
        <p:nvSpPr>
          <p:cNvPr id="4" name="Picture Placeholder 7">
            <a:extLst>
              <a:ext uri="{FF2B5EF4-FFF2-40B4-BE49-F238E27FC236}">
                <a16:creationId xmlns:a16="http://schemas.microsoft.com/office/drawing/2014/main" id="{9BC5DE80-4959-34E9-2754-7FEBB4109061}"/>
              </a:ext>
            </a:extLst>
          </p:cNvPr>
          <p:cNvSpPr>
            <a:spLocks noGrp="1"/>
          </p:cNvSpPr>
          <p:nvPr>
            <p:ph type="pic" sz="quarter" idx="25"/>
          </p:nvPr>
        </p:nvSpPr>
        <p:spPr>
          <a:xfrm>
            <a:off x="9582111" y="1462157"/>
            <a:ext cx="2088000" cy="2191026"/>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5" name="Tekstin paikkamerkki 10">
            <a:extLst>
              <a:ext uri="{FF2B5EF4-FFF2-40B4-BE49-F238E27FC236}">
                <a16:creationId xmlns:a16="http://schemas.microsoft.com/office/drawing/2014/main" id="{170525FA-72D8-A877-0B0C-64BE3B2121A6}"/>
              </a:ext>
            </a:extLst>
          </p:cNvPr>
          <p:cNvSpPr>
            <a:spLocks noGrp="1"/>
          </p:cNvSpPr>
          <p:nvPr>
            <p:ph type="body" sz="quarter" idx="26" hasCustomPrompt="1"/>
          </p:nvPr>
        </p:nvSpPr>
        <p:spPr>
          <a:xfrm>
            <a:off x="9582112" y="3816210"/>
            <a:ext cx="2088000" cy="688975"/>
          </a:xfrm>
        </p:spPr>
        <p:txBody>
          <a:bodyPr/>
          <a:lstStyle>
            <a:lvl1pPr marL="0" indent="0">
              <a:lnSpc>
                <a:spcPct val="95000"/>
              </a:lnSpc>
              <a:buNone/>
              <a:defRPr spc="-50" baseline="0">
                <a:latin typeface="+mj-lt"/>
              </a:defRPr>
            </a:lvl1pPr>
          </a:lstStyle>
          <a:p>
            <a:pPr lvl="0"/>
            <a:r>
              <a:rPr lang="fi-FI" noProof="0" dirty="0"/>
              <a:t>Lisää tekstiä tähän</a:t>
            </a:r>
          </a:p>
        </p:txBody>
      </p:sp>
      <p:sp>
        <p:nvSpPr>
          <p:cNvPr id="10" name="Tekstin paikkamerkki 10">
            <a:extLst>
              <a:ext uri="{FF2B5EF4-FFF2-40B4-BE49-F238E27FC236}">
                <a16:creationId xmlns:a16="http://schemas.microsoft.com/office/drawing/2014/main" id="{7F1F6485-99C5-FB54-D191-3C1001269DCD}"/>
              </a:ext>
            </a:extLst>
          </p:cNvPr>
          <p:cNvSpPr>
            <a:spLocks noGrp="1"/>
          </p:cNvSpPr>
          <p:nvPr>
            <p:ph type="body" sz="quarter" idx="27" hasCustomPrompt="1"/>
          </p:nvPr>
        </p:nvSpPr>
        <p:spPr>
          <a:xfrm>
            <a:off x="9582112" y="4653121"/>
            <a:ext cx="2088000" cy="963406"/>
          </a:xfrm>
        </p:spPr>
        <p:txBody>
          <a:bodyPr/>
          <a:lstStyle>
            <a:lvl1pPr marL="0" indent="0">
              <a:lnSpc>
                <a:spcPct val="95000"/>
              </a:lnSpc>
              <a:buNone/>
              <a:defRPr sz="1800">
                <a:latin typeface="+mn-lt"/>
              </a:defRPr>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8" name="Footer Placeholder 7">
            <a:extLst>
              <a:ext uri="{FF2B5EF4-FFF2-40B4-BE49-F238E27FC236}">
                <a16:creationId xmlns:a16="http://schemas.microsoft.com/office/drawing/2014/main" id="{C9DC7B94-042D-44C2-B7B2-1128AAFA5739}"/>
              </a:ext>
            </a:extLst>
          </p:cNvPr>
          <p:cNvSpPr>
            <a:spLocks noGrp="1"/>
          </p:cNvSpPr>
          <p:nvPr>
            <p:ph type="ftr" sz="quarter" idx="11"/>
          </p:nvPr>
        </p:nvSpPr>
        <p:spPr/>
        <p:txBody>
          <a:bodyPr/>
          <a:lstStyle/>
          <a:p>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1512011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Kansi kuvalla pipo">
    <p:bg>
      <p:bgPr>
        <a:solidFill>
          <a:srgbClr val="B4FFAA"/>
        </a:solidFill>
        <a:effectLst/>
      </p:bgPr>
    </p:bg>
    <p:spTree>
      <p:nvGrpSpPr>
        <p:cNvPr id="1" name=""/>
        <p:cNvGrpSpPr/>
        <p:nvPr/>
      </p:nvGrpSpPr>
      <p:grpSpPr>
        <a:xfrm>
          <a:off x="0" y="0"/>
          <a:ext cx="0" cy="0"/>
          <a:chOff x="0" y="0"/>
          <a:chExt cx="0" cy="0"/>
        </a:xfrm>
      </p:grpSpPr>
      <p:pic>
        <p:nvPicPr>
          <p:cNvPr id="20" name="Kuvan paikkamerkki 8">
            <a:extLst>
              <a:ext uri="{FF2B5EF4-FFF2-40B4-BE49-F238E27FC236}">
                <a16:creationId xmlns:a16="http://schemas.microsoft.com/office/drawing/2014/main" id="{81052C35-1278-CF9B-90CE-2492735AD73B}"/>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a:off x="3433572" y="0"/>
            <a:ext cx="8758428" cy="6858000"/>
          </a:xfrm>
          <a:prstGeom prst="rect">
            <a:avLst/>
          </a:prstGeom>
        </p:spPr>
      </p:pic>
      <p:sp>
        <p:nvSpPr>
          <p:cNvPr id="3" name="Suorakulmio 21">
            <a:extLst>
              <a:ext uri="{FF2B5EF4-FFF2-40B4-BE49-F238E27FC236}">
                <a16:creationId xmlns:a16="http://schemas.microsoft.com/office/drawing/2014/main" id="{CC14B373-2F5E-D127-4F6D-B77258845CC6}"/>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B4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D5BF6AD2-2A55-712D-15E3-5CD600E76696}"/>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F2A26BBC-33CA-82E8-66E2-053FAE1A049E}"/>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4" name="Tekstiruutu 18">
            <a:extLst>
              <a:ext uri="{FF2B5EF4-FFF2-40B4-BE49-F238E27FC236}">
                <a16:creationId xmlns:a16="http://schemas.microsoft.com/office/drawing/2014/main" id="{F8225031-91D1-86EF-B16A-D2E576D371DD}"/>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1791CE8C-75CC-8BC9-581D-B06FBA83B48D}"/>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76BE8DE8-6261-4CD3-8D49-9AB11C9718BA}"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94245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Vain otsikko siv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hasCustomPrompt="1"/>
          </p:nvPr>
        </p:nvSpPr>
        <p:spPr/>
        <p:txBody>
          <a:bodyPr/>
          <a:lstStyle/>
          <a:p>
            <a:r>
              <a:rPr lang="fi-FI" noProof="0" dirty="0"/>
              <a:t>Lisää otsikko tähän</a:t>
            </a:r>
          </a:p>
        </p:txBody>
      </p:sp>
      <p:sp>
        <p:nvSpPr>
          <p:cNvPr id="6" name="Date Placeholder 5">
            <a:extLst>
              <a:ext uri="{FF2B5EF4-FFF2-40B4-BE49-F238E27FC236}">
                <a16:creationId xmlns:a16="http://schemas.microsoft.com/office/drawing/2014/main" id="{CDE34914-B5F2-4084-8552-6153E3BFA876}"/>
              </a:ext>
            </a:extLst>
          </p:cNvPr>
          <p:cNvSpPr>
            <a:spLocks noGrp="1"/>
          </p:cNvSpPr>
          <p:nvPr>
            <p:ph type="dt" sz="half" idx="10"/>
          </p:nvPr>
        </p:nvSpPr>
        <p:spPr/>
        <p:txBody>
          <a:bodyPr/>
          <a:lstStyle/>
          <a:p>
            <a:fld id="{FBFDCF7E-D6E4-477D-A5E7-E03E473A7D52}" type="datetime1">
              <a:rPr lang="fi-FI" noProof="0" smtClean="0"/>
              <a:t>26.1.2025</a:t>
            </a:fld>
            <a:endParaRPr lang="fi-FI" noProof="0" dirty="0"/>
          </a:p>
        </p:txBody>
      </p:sp>
      <p:sp>
        <p:nvSpPr>
          <p:cNvPr id="7" name="Footer Placeholder 6">
            <a:extLst>
              <a:ext uri="{FF2B5EF4-FFF2-40B4-BE49-F238E27FC236}">
                <a16:creationId xmlns:a16="http://schemas.microsoft.com/office/drawing/2014/main" id="{33C69628-CCBB-4581-842C-07AC1724D7EE}"/>
              </a:ext>
            </a:extLst>
          </p:cNvPr>
          <p:cNvSpPr>
            <a:spLocks noGrp="1"/>
          </p:cNvSpPr>
          <p:nvPr>
            <p:ph type="ftr" sz="quarter" idx="11"/>
          </p:nvPr>
        </p:nvSpPr>
        <p:spPr/>
        <p:txBody>
          <a:bodyPr/>
          <a:lstStyle/>
          <a:p>
            <a:endParaRPr lang="fi-FI" noProof="0" dirty="0"/>
          </a:p>
        </p:txBody>
      </p:sp>
      <p:sp>
        <p:nvSpPr>
          <p:cNvPr id="8" name="Slide Number Placeholder 7">
            <a:extLst>
              <a:ext uri="{FF2B5EF4-FFF2-40B4-BE49-F238E27FC236}">
                <a16:creationId xmlns:a16="http://schemas.microsoft.com/office/drawing/2014/main" id="{3C581D05-5813-4B50-86D4-96A15B78A231}"/>
              </a:ext>
            </a:extLst>
          </p:cNvPr>
          <p:cNvSpPr>
            <a:spLocks noGrp="1"/>
          </p:cNvSpPr>
          <p:nvPr>
            <p:ph type="sldNum" sz="quarter" idx="12"/>
          </p:nvPr>
        </p:nvSpPr>
        <p:spPr/>
        <p:txBody>
          <a:bodyPr/>
          <a:lstStyle/>
          <a:p>
            <a:fld id="{31160B98-140E-4345-B1A3-2A7247C42973}" type="slidenum">
              <a:rPr lang="fi-FI" noProof="0" smtClean="0"/>
              <a:t>‹#›</a:t>
            </a:fld>
            <a:endParaRPr lang="fi-FI" noProof="0" dirty="0"/>
          </a:p>
        </p:txBody>
      </p:sp>
    </p:spTree>
    <p:extLst>
      <p:ext uri="{BB962C8B-B14F-4D97-AF65-F5344CB8AC3E}">
        <p14:creationId xmlns:p14="http://schemas.microsoft.com/office/powerpoint/2010/main" val="105817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yhjä sivu">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614DC4-811D-E732-E1A9-766492F0742F}"/>
              </a:ext>
            </a:extLst>
          </p:cNvPr>
          <p:cNvSpPr>
            <a:spLocks noGrp="1"/>
          </p:cNvSpPr>
          <p:nvPr>
            <p:ph type="title" hasCustomPrompt="1"/>
          </p:nvPr>
        </p:nvSpPr>
        <p:spPr>
          <a:xfrm>
            <a:off x="376517" y="-428169"/>
            <a:ext cx="11447929" cy="301754"/>
          </a:xfrm>
        </p:spPr>
        <p:txBody>
          <a:bodyPr anchor="b" anchorCtr="0"/>
          <a:lstStyle>
            <a:lvl1pPr>
              <a:defRPr sz="1400" spc="-50" baseline="0"/>
            </a:lvl1pPr>
          </a:lstStyle>
          <a:p>
            <a:r>
              <a:rPr lang="fi-FI" noProof="0" dirty="0"/>
              <a:t>Otsikko lukulaitteita varten</a:t>
            </a:r>
          </a:p>
        </p:txBody>
      </p:sp>
    </p:spTree>
    <p:extLst>
      <p:ext uri="{BB962C8B-B14F-4D97-AF65-F5344CB8AC3E}">
        <p14:creationId xmlns:p14="http://schemas.microsoft.com/office/powerpoint/2010/main" val="15951757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Vain kuva">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A614DC4-811D-E732-E1A9-766492F0742F}"/>
              </a:ext>
            </a:extLst>
          </p:cNvPr>
          <p:cNvSpPr>
            <a:spLocks noGrp="1"/>
          </p:cNvSpPr>
          <p:nvPr>
            <p:ph type="title" hasCustomPrompt="1"/>
          </p:nvPr>
        </p:nvSpPr>
        <p:spPr>
          <a:xfrm>
            <a:off x="376517" y="-428169"/>
            <a:ext cx="11447929" cy="301754"/>
          </a:xfrm>
        </p:spPr>
        <p:txBody>
          <a:bodyPr anchor="b" anchorCtr="0"/>
          <a:lstStyle>
            <a:lvl1pPr>
              <a:defRPr sz="1400" spc="-50" baseline="0"/>
            </a:lvl1pPr>
          </a:lstStyle>
          <a:p>
            <a:r>
              <a:rPr lang="fi-FI" noProof="0" dirty="0"/>
              <a:t>Otsikko lukulaitteita varten</a:t>
            </a:r>
          </a:p>
        </p:txBody>
      </p:sp>
      <p:sp>
        <p:nvSpPr>
          <p:cNvPr id="4" name="Picture Placeholder 3">
            <a:extLst>
              <a:ext uri="{FF2B5EF4-FFF2-40B4-BE49-F238E27FC236}">
                <a16:creationId xmlns:a16="http://schemas.microsoft.com/office/drawing/2014/main" id="{B518D071-2B59-C96E-6104-2A3A83A23A88}"/>
              </a:ext>
            </a:extLst>
          </p:cNvPr>
          <p:cNvSpPr>
            <a:spLocks noGrp="1"/>
          </p:cNvSpPr>
          <p:nvPr>
            <p:ph type="pic" sz="quarter" idx="10"/>
          </p:nvPr>
        </p:nvSpPr>
        <p:spPr>
          <a:xfrm>
            <a:off x="0" y="0"/>
            <a:ext cx="12192000" cy="6858000"/>
          </a:xfrm>
          <a:solidFill>
            <a:schemeClr val="bg1">
              <a:lumMod val="95000"/>
            </a:schemeClr>
          </a:solidFill>
        </p:spPr>
        <p:txBody>
          <a:bodyPr anchor="ctr"/>
          <a:lstStyle>
            <a:lvl1pPr marL="0" indent="0" algn="ctr">
              <a:buNone/>
              <a:defRPr/>
            </a:lvl1pPr>
          </a:lstStyle>
          <a:p>
            <a:r>
              <a:rPr lang="fi-FI" noProof="0"/>
              <a:t>Lisää kuva napsauttamalla kuvaketta</a:t>
            </a:r>
            <a:endParaRPr lang="fi-FI" noProof="0" dirty="0"/>
          </a:p>
        </p:txBody>
      </p:sp>
    </p:spTree>
    <p:extLst>
      <p:ext uri="{BB962C8B-B14F-4D97-AF65-F5344CB8AC3E}">
        <p14:creationId xmlns:p14="http://schemas.microsoft.com/office/powerpoint/2010/main" val="38397238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uolen sivun kuva">
    <p:spTree>
      <p:nvGrpSpPr>
        <p:cNvPr id="1" name=""/>
        <p:cNvGrpSpPr/>
        <p:nvPr/>
      </p:nvGrpSpPr>
      <p:grpSpPr>
        <a:xfrm>
          <a:off x="0" y="0"/>
          <a:ext cx="0" cy="0"/>
          <a:chOff x="0" y="0"/>
          <a:chExt cx="0" cy="0"/>
        </a:xfrm>
      </p:grpSpPr>
      <p:sp>
        <p:nvSpPr>
          <p:cNvPr id="4" name="Picture Placeholder 7">
            <a:extLst>
              <a:ext uri="{FF2B5EF4-FFF2-40B4-BE49-F238E27FC236}">
                <a16:creationId xmlns:a16="http://schemas.microsoft.com/office/drawing/2014/main" id="{AB8E4D65-CABD-C79C-680A-7F71422D487F}"/>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Date Placeholder 2">
            <a:extLst>
              <a:ext uri="{FF2B5EF4-FFF2-40B4-BE49-F238E27FC236}">
                <a16:creationId xmlns:a16="http://schemas.microsoft.com/office/drawing/2014/main" id="{CC8E29D9-0822-D49C-1B29-63768B851AF1}"/>
              </a:ext>
            </a:extLst>
          </p:cNvPr>
          <p:cNvSpPr>
            <a:spLocks noGrp="1"/>
          </p:cNvSpPr>
          <p:nvPr>
            <p:ph type="dt" sz="half" idx="15"/>
          </p:nvPr>
        </p:nvSpPr>
        <p:spPr/>
        <p:txBody>
          <a:bodyPr/>
          <a:lstStyle/>
          <a:p>
            <a:fld id="{76BE8DE8-6261-4CD3-8D49-9AB11C9718BA}" type="datetime1">
              <a:rPr lang="fi-FI" noProof="0" smtClean="0"/>
              <a:pPr/>
              <a:t>26.1.2025</a:t>
            </a:fld>
            <a:endParaRPr lang="fi-FI" noProof="0" dirty="0"/>
          </a:p>
        </p:txBody>
      </p:sp>
      <p:sp>
        <p:nvSpPr>
          <p:cNvPr id="6" name="Slide Number Placeholder 5">
            <a:extLst>
              <a:ext uri="{FF2B5EF4-FFF2-40B4-BE49-F238E27FC236}">
                <a16:creationId xmlns:a16="http://schemas.microsoft.com/office/drawing/2014/main" id="{8AD40D5E-85B1-0C56-D007-56A27740976A}"/>
              </a:ext>
            </a:extLst>
          </p:cNvPr>
          <p:cNvSpPr>
            <a:spLocks noGrp="1"/>
          </p:cNvSpPr>
          <p:nvPr>
            <p:ph type="sldNum" sz="quarter" idx="17"/>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1840109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uolen sivun kuva violetti nost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3" name="Picture Placeholder 7">
            <a:extLst>
              <a:ext uri="{FF2B5EF4-FFF2-40B4-BE49-F238E27FC236}">
                <a16:creationId xmlns:a16="http://schemas.microsoft.com/office/drawing/2014/main" id="{58B4C86C-6C41-0B0F-179D-39748A67D4A9}"/>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096000" y="3812208"/>
            <a:ext cx="3043583" cy="3045791"/>
          </a:xfrm>
          <a:solidFill>
            <a:srgbClr val="FFE1FF"/>
          </a:solidFill>
        </p:spPr>
        <p:txBody>
          <a:bodyPr lIns="180000" tIns="180000" rIns="72000"/>
          <a:lstStyle>
            <a:lvl1pPr marL="0" indent="0">
              <a:lnSpc>
                <a:spcPct val="95000"/>
              </a:lnSpc>
              <a:buNone/>
              <a:defRPr sz="2800" spc="-70" baseline="0"/>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4248219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uolen sivun kuva vihreä nosto">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6B46CC0-9B08-F6BD-6B08-FF8F34EFE786}"/>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lvl1pPr>
              <a:defRPr baseline="0"/>
            </a:lvl1pPr>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3" name="Tekstin paikkamerkki 11">
            <a:extLst>
              <a:ext uri="{FF2B5EF4-FFF2-40B4-BE49-F238E27FC236}">
                <a16:creationId xmlns:a16="http://schemas.microsoft.com/office/drawing/2014/main" id="{128E762A-4CE0-A725-4E9E-4E9AC3EA2538}"/>
              </a:ext>
            </a:extLst>
          </p:cNvPr>
          <p:cNvSpPr>
            <a:spLocks noGrp="1"/>
          </p:cNvSpPr>
          <p:nvPr>
            <p:ph type="body" sz="quarter" idx="16" hasCustomPrompt="1"/>
          </p:nvPr>
        </p:nvSpPr>
        <p:spPr>
          <a:xfrm>
            <a:off x="9144000" y="3812208"/>
            <a:ext cx="3043583" cy="3045791"/>
          </a:xfrm>
          <a:solidFill>
            <a:srgbClr val="B4FFAA"/>
          </a:solidFill>
        </p:spPr>
        <p:txBody>
          <a:bodyPr lIns="180000" tIns="180000" rIns="72000"/>
          <a:lstStyle>
            <a:lvl1pPr marL="0" indent="0">
              <a:lnSpc>
                <a:spcPct val="95000"/>
              </a:lnSpc>
              <a:buNone/>
              <a:defRPr sz="2800" spc="-70" baseline="0"/>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7558524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uolen sivun kuva sininen nosto">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32F809D4-1743-A3E9-3A4F-FD688BED92CA}"/>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3" name="Tekstin paikkamerkki 11">
            <a:extLst>
              <a:ext uri="{FF2B5EF4-FFF2-40B4-BE49-F238E27FC236}">
                <a16:creationId xmlns:a16="http://schemas.microsoft.com/office/drawing/2014/main" id="{128E762A-4CE0-A725-4E9E-4E9AC3EA2538}"/>
              </a:ext>
            </a:extLst>
          </p:cNvPr>
          <p:cNvSpPr>
            <a:spLocks noGrp="1"/>
          </p:cNvSpPr>
          <p:nvPr>
            <p:ph type="body" sz="quarter" idx="16" hasCustomPrompt="1"/>
          </p:nvPr>
        </p:nvSpPr>
        <p:spPr>
          <a:xfrm>
            <a:off x="6095382" y="0"/>
            <a:ext cx="3021723" cy="3045791"/>
          </a:xfrm>
          <a:solidFill>
            <a:srgbClr val="DCEFFE"/>
          </a:solidFill>
        </p:spPr>
        <p:txBody>
          <a:bodyPr lIns="180000" tIns="180000" rIns="72000"/>
          <a:lstStyle>
            <a:lvl1pPr marL="0" indent="0">
              <a:lnSpc>
                <a:spcPct val="95000"/>
              </a:lnSpc>
              <a:buNone/>
              <a:defRPr sz="2800" spc="-70" baseline="0"/>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4086656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uolen sivun kuva punainen nosto">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461A3ACA-035B-13A6-1289-B9430BC286B8}"/>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096000" y="3812209"/>
            <a:ext cx="3043583" cy="3045791"/>
          </a:xfrm>
          <a:solidFill>
            <a:srgbClr val="FFE6E6"/>
          </a:solidFill>
        </p:spPr>
        <p:txBody>
          <a:bodyPr lIns="180000" tIns="180000" rIns="72000"/>
          <a:lstStyle>
            <a:lvl1pPr marL="0" indent="0">
              <a:lnSpc>
                <a:spcPct val="95000"/>
              </a:lnSpc>
              <a:buNone/>
              <a:defRPr sz="2800" spc="-70" baseline="0"/>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5661222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uolen sivun kuva keltainen nosto">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A6B46CC0-9B08-F6BD-6B08-FF8F34EFE786}"/>
              </a:ext>
            </a:extLst>
          </p:cNvPr>
          <p:cNvSpPr>
            <a:spLocks noGrp="1"/>
          </p:cNvSpPr>
          <p:nvPr>
            <p:ph type="pic" sz="quarter" idx="13"/>
          </p:nvPr>
        </p:nvSpPr>
        <p:spPr>
          <a:xfrm>
            <a:off x="6096000" y="0"/>
            <a:ext cx="609599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8564"/>
          </a:xfrm>
        </p:spPr>
        <p:txBody>
          <a:bodyPr anchor="b"/>
          <a:lstStyle>
            <a:lvl1pPr>
              <a:defRPr baseline="0"/>
            </a:lvl1pPr>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3" name="Tekstin paikkamerkki 11">
            <a:extLst>
              <a:ext uri="{FF2B5EF4-FFF2-40B4-BE49-F238E27FC236}">
                <a16:creationId xmlns:a16="http://schemas.microsoft.com/office/drawing/2014/main" id="{128E762A-4CE0-A725-4E9E-4E9AC3EA2538}"/>
              </a:ext>
            </a:extLst>
          </p:cNvPr>
          <p:cNvSpPr>
            <a:spLocks noGrp="1"/>
          </p:cNvSpPr>
          <p:nvPr>
            <p:ph type="body" sz="quarter" idx="16" hasCustomPrompt="1"/>
          </p:nvPr>
        </p:nvSpPr>
        <p:spPr>
          <a:xfrm>
            <a:off x="9144000" y="0"/>
            <a:ext cx="3043583" cy="3045791"/>
          </a:xfrm>
          <a:solidFill>
            <a:srgbClr val="FFFAC3"/>
          </a:solidFill>
        </p:spPr>
        <p:txBody>
          <a:bodyPr lIns="180000" tIns="180000" rIns="72000"/>
          <a:lstStyle>
            <a:lvl1pPr marL="0" indent="0">
              <a:lnSpc>
                <a:spcPct val="95000"/>
              </a:lnSpc>
              <a:buNone/>
              <a:defRPr sz="2800" spc="-70" baseline="0"/>
            </a:lvl1pPr>
          </a:lstStyle>
          <a:p>
            <a:pPr lvl="0"/>
            <a:r>
              <a:rPr lang="fi-FI" noProof="0" dirty="0"/>
              <a:t>Lisää tekstiä tähän</a:t>
            </a:r>
          </a:p>
        </p:txBody>
      </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66617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Nosto ilman kuvaa violetti">
    <p:bg>
      <p:bgPr>
        <a:solidFill>
          <a:srgbClr val="FFE1FF"/>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C0F3A71-AAB0-F29B-041A-2BC95C03EA76}"/>
              </a:ext>
              <a:ext uri="{C183D7F6-B498-43B3-948B-1728B52AA6E4}">
                <adec:decorative xmlns:adec="http://schemas.microsoft.com/office/drawing/2017/decorative" val="1"/>
              </a:ext>
            </a:extLst>
          </p:cNvPr>
          <p:cNvSpPr/>
          <p:nvPr userDrawn="1"/>
        </p:nvSpPr>
        <p:spPr>
          <a:xfrm>
            <a:off x="-1"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6349"/>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387549" y="1594678"/>
            <a:ext cx="5436897" cy="3812207"/>
          </a:xfrm>
          <a:noFill/>
        </p:spPr>
        <p:txBody>
          <a:bodyPr lIns="0" tIns="0" rIns="0" anchor="ctr" anchorCtr="0"/>
          <a:lstStyle>
            <a:lvl1pPr marL="0" indent="0">
              <a:lnSpc>
                <a:spcPct val="90000"/>
              </a:lnSpc>
              <a:buNone/>
              <a:defRPr sz="4000" spc="-130" baseline="0">
                <a:latin typeface="+mj-lt"/>
              </a:defRPr>
            </a:lvl1pPr>
          </a:lstStyle>
          <a:p>
            <a:pPr lvl="0"/>
            <a:r>
              <a:rPr lang="fi-FI" noProof="0" dirty="0"/>
              <a:t>Lisää tekstinosto tähän</a:t>
            </a:r>
          </a:p>
        </p:txBody>
      </p:sp>
      <p:grpSp>
        <p:nvGrpSpPr>
          <p:cNvPr id="6" name="Ryhmä 5">
            <a:extLst>
              <a:ext uri="{FF2B5EF4-FFF2-40B4-BE49-F238E27FC236}">
                <a16:creationId xmlns:a16="http://schemas.microsoft.com/office/drawing/2014/main" id="{E60A3E00-D191-CE2A-0BC2-EC72C60AB563}"/>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8" name="Vapaamuotoinen: Muoto 7">
              <a:extLst>
                <a:ext uri="{FF2B5EF4-FFF2-40B4-BE49-F238E27FC236}">
                  <a16:creationId xmlns:a16="http://schemas.microsoft.com/office/drawing/2014/main" id="{C367D236-C5BC-EDAD-644E-02407316A081}"/>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0" name="Vapaamuotoinen: Muoto 9">
              <a:extLst>
                <a:ext uri="{FF2B5EF4-FFF2-40B4-BE49-F238E27FC236}">
                  <a16:creationId xmlns:a16="http://schemas.microsoft.com/office/drawing/2014/main" id="{998FA421-1A05-8E02-D020-1EF1068B695D}"/>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C6151D38-9EC9-128B-B2CE-1668A5845AF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D843E8A-2422-AC1E-8D69-1E8384431E60}"/>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0B90A116-A908-A7DE-5844-944AF402FC7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269DC064-0657-5593-56AA-C386F00B51B3}"/>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75EEC3F9-2DC3-521E-9D89-8DDF7C675C95}"/>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F77A7E84-7488-FFF6-C559-5475382FA10C}"/>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8896453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Kansi kuvalla avanto">
    <p:bg>
      <p:bgPr>
        <a:solidFill>
          <a:srgbClr val="DCEFFE"/>
        </a:solidFill>
        <a:effectLst/>
      </p:bgPr>
    </p:bg>
    <p:spTree>
      <p:nvGrpSpPr>
        <p:cNvPr id="1" name=""/>
        <p:cNvGrpSpPr/>
        <p:nvPr/>
      </p:nvGrpSpPr>
      <p:grpSpPr>
        <a:xfrm>
          <a:off x="0" y="0"/>
          <a:ext cx="0" cy="0"/>
          <a:chOff x="0" y="0"/>
          <a:chExt cx="0" cy="0"/>
        </a:xfrm>
      </p:grpSpPr>
      <p:pic>
        <p:nvPicPr>
          <p:cNvPr id="24" name="Kuvan paikkamerkki 7">
            <a:extLst>
              <a:ext uri="{FF2B5EF4-FFF2-40B4-BE49-F238E27FC236}">
                <a16:creationId xmlns:a16="http://schemas.microsoft.com/office/drawing/2014/main" id="{6251BA80-83BB-CE85-E7FC-BE02853F7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433572" y="0"/>
            <a:ext cx="8758428" cy="6858000"/>
          </a:xfrm>
          <a:prstGeom prst="rect">
            <a:avLst/>
          </a:prstGeom>
        </p:spPr>
      </p:pic>
      <p:sp>
        <p:nvSpPr>
          <p:cNvPr id="3" name="Suorakulmio 21">
            <a:extLst>
              <a:ext uri="{FF2B5EF4-FFF2-40B4-BE49-F238E27FC236}">
                <a16:creationId xmlns:a16="http://schemas.microsoft.com/office/drawing/2014/main" id="{08CD8FCD-475F-BA79-3521-10CE36F63BD9}"/>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DCE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0937D4D6-1194-C3B0-5D17-C1DA48C12C3A}"/>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E261E14C-AD68-080D-C81D-A51E8AF17C26}"/>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4" name="Tekstiruutu 18">
            <a:extLst>
              <a:ext uri="{FF2B5EF4-FFF2-40B4-BE49-F238E27FC236}">
                <a16:creationId xmlns:a16="http://schemas.microsoft.com/office/drawing/2014/main" id="{17CD63AC-2C7E-7B24-69A8-0BE3D405D685}"/>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53FE2FC8-3CB7-BD74-6299-38CB1EBD3AEB}"/>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76BE8DE8-6261-4CD3-8D49-9AB11C9718BA}"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7250817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Nosto ilman kuvaa vihreä">
    <p:bg>
      <p:bgPr>
        <a:solidFill>
          <a:srgbClr val="B4FFAA"/>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C0F3A71-AAB0-F29B-041A-2BC95C03EA76}"/>
              </a:ext>
              <a:ext uri="{C183D7F6-B498-43B3-948B-1728B52AA6E4}">
                <adec:decorative xmlns:adec="http://schemas.microsoft.com/office/drawing/2017/decorative" val="1"/>
              </a:ext>
            </a:extLst>
          </p:cNvPr>
          <p:cNvSpPr/>
          <p:nvPr userDrawn="1"/>
        </p:nvSpPr>
        <p:spPr>
          <a:xfrm>
            <a:off x="-1"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6349"/>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387549" y="1594678"/>
            <a:ext cx="5436897" cy="3812207"/>
          </a:xfrm>
          <a:noFill/>
        </p:spPr>
        <p:txBody>
          <a:bodyPr lIns="0" tIns="0" rIns="0" anchor="ctr" anchorCtr="0"/>
          <a:lstStyle>
            <a:lvl1pPr marL="0" indent="0">
              <a:lnSpc>
                <a:spcPct val="90000"/>
              </a:lnSpc>
              <a:buNone/>
              <a:defRPr sz="4000" spc="-130" baseline="0">
                <a:latin typeface="+mj-lt"/>
              </a:defRPr>
            </a:lvl1pPr>
          </a:lstStyle>
          <a:p>
            <a:pPr lvl="0"/>
            <a:r>
              <a:rPr lang="fi-FI" noProof="0" dirty="0"/>
              <a:t>Lisää tekstinosto tähän</a:t>
            </a:r>
          </a:p>
        </p:txBody>
      </p:sp>
      <p:grpSp>
        <p:nvGrpSpPr>
          <p:cNvPr id="6" name="Ryhmä 5">
            <a:extLst>
              <a:ext uri="{FF2B5EF4-FFF2-40B4-BE49-F238E27FC236}">
                <a16:creationId xmlns:a16="http://schemas.microsoft.com/office/drawing/2014/main" id="{E60A3E00-D191-CE2A-0BC2-EC72C60AB563}"/>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8" name="Vapaamuotoinen: Muoto 7">
              <a:extLst>
                <a:ext uri="{FF2B5EF4-FFF2-40B4-BE49-F238E27FC236}">
                  <a16:creationId xmlns:a16="http://schemas.microsoft.com/office/drawing/2014/main" id="{C367D236-C5BC-EDAD-644E-02407316A081}"/>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0" name="Vapaamuotoinen: Muoto 9">
              <a:extLst>
                <a:ext uri="{FF2B5EF4-FFF2-40B4-BE49-F238E27FC236}">
                  <a16:creationId xmlns:a16="http://schemas.microsoft.com/office/drawing/2014/main" id="{998FA421-1A05-8E02-D020-1EF1068B695D}"/>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C6151D38-9EC9-128B-B2CE-1668A5845AF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D843E8A-2422-AC1E-8D69-1E8384431E60}"/>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0B90A116-A908-A7DE-5844-944AF402FC7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269DC064-0657-5593-56AA-C386F00B51B3}"/>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75EEC3F9-2DC3-521E-9D89-8DDF7C675C95}"/>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F77A7E84-7488-FFF6-C559-5475382FA10C}"/>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40418257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osto ilman kuvaa sininen">
    <p:bg>
      <p:bgPr>
        <a:solidFill>
          <a:srgbClr val="B8E1FF"/>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C0F3A71-AAB0-F29B-041A-2BC95C03EA76}"/>
              </a:ext>
              <a:ext uri="{C183D7F6-B498-43B3-948B-1728B52AA6E4}">
                <adec:decorative xmlns:adec="http://schemas.microsoft.com/office/drawing/2017/decorative" val="1"/>
              </a:ext>
            </a:extLst>
          </p:cNvPr>
          <p:cNvSpPr/>
          <p:nvPr userDrawn="1"/>
        </p:nvSpPr>
        <p:spPr>
          <a:xfrm>
            <a:off x="-1"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6349"/>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387549" y="1594678"/>
            <a:ext cx="5436897" cy="3812207"/>
          </a:xfrm>
          <a:noFill/>
        </p:spPr>
        <p:txBody>
          <a:bodyPr lIns="0" tIns="0" rIns="0" anchor="ctr" anchorCtr="0"/>
          <a:lstStyle>
            <a:lvl1pPr marL="0" indent="0">
              <a:lnSpc>
                <a:spcPct val="90000"/>
              </a:lnSpc>
              <a:buNone/>
              <a:defRPr sz="4000" spc="-130" baseline="0">
                <a:latin typeface="+mj-lt"/>
              </a:defRPr>
            </a:lvl1pPr>
          </a:lstStyle>
          <a:p>
            <a:pPr lvl="0"/>
            <a:r>
              <a:rPr lang="fi-FI" noProof="0" dirty="0"/>
              <a:t>Lisää tekstinosto tähän</a:t>
            </a:r>
          </a:p>
        </p:txBody>
      </p:sp>
      <p:grpSp>
        <p:nvGrpSpPr>
          <p:cNvPr id="6" name="Ryhmä 5">
            <a:extLst>
              <a:ext uri="{FF2B5EF4-FFF2-40B4-BE49-F238E27FC236}">
                <a16:creationId xmlns:a16="http://schemas.microsoft.com/office/drawing/2014/main" id="{E60A3E00-D191-CE2A-0BC2-EC72C60AB563}"/>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8" name="Vapaamuotoinen: Muoto 7">
              <a:extLst>
                <a:ext uri="{FF2B5EF4-FFF2-40B4-BE49-F238E27FC236}">
                  <a16:creationId xmlns:a16="http://schemas.microsoft.com/office/drawing/2014/main" id="{C367D236-C5BC-EDAD-644E-02407316A081}"/>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0" name="Vapaamuotoinen: Muoto 9">
              <a:extLst>
                <a:ext uri="{FF2B5EF4-FFF2-40B4-BE49-F238E27FC236}">
                  <a16:creationId xmlns:a16="http://schemas.microsoft.com/office/drawing/2014/main" id="{998FA421-1A05-8E02-D020-1EF1068B695D}"/>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C6151D38-9EC9-128B-B2CE-1668A5845AF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D843E8A-2422-AC1E-8D69-1E8384431E60}"/>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0B90A116-A908-A7DE-5844-944AF402FC7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269DC064-0657-5593-56AA-C386F00B51B3}"/>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75EEC3F9-2DC3-521E-9D89-8DDF7C675C95}"/>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F77A7E84-7488-FFF6-C559-5475382FA10C}"/>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3847934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osto ilman kuvaa punainen">
    <p:bg>
      <p:bgPr>
        <a:solidFill>
          <a:srgbClr val="FFE6E6"/>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C0F3A71-AAB0-F29B-041A-2BC95C03EA76}"/>
              </a:ext>
              <a:ext uri="{C183D7F6-B498-43B3-948B-1728B52AA6E4}">
                <adec:decorative xmlns:adec="http://schemas.microsoft.com/office/drawing/2017/decorative" val="1"/>
              </a:ext>
            </a:extLst>
          </p:cNvPr>
          <p:cNvSpPr/>
          <p:nvPr userDrawn="1"/>
        </p:nvSpPr>
        <p:spPr>
          <a:xfrm>
            <a:off x="-1"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6349"/>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387549" y="1594678"/>
            <a:ext cx="5436897" cy="3812207"/>
          </a:xfrm>
          <a:noFill/>
        </p:spPr>
        <p:txBody>
          <a:bodyPr lIns="0" tIns="0" rIns="0" anchor="ctr" anchorCtr="0"/>
          <a:lstStyle>
            <a:lvl1pPr marL="0" indent="0">
              <a:lnSpc>
                <a:spcPct val="90000"/>
              </a:lnSpc>
              <a:buNone/>
              <a:defRPr sz="4000" spc="-130" baseline="0">
                <a:latin typeface="+mj-lt"/>
              </a:defRPr>
            </a:lvl1pPr>
          </a:lstStyle>
          <a:p>
            <a:pPr lvl="0"/>
            <a:r>
              <a:rPr lang="fi-FI" noProof="0" dirty="0"/>
              <a:t>Lisää tekstinosto tähän</a:t>
            </a:r>
          </a:p>
        </p:txBody>
      </p:sp>
      <p:grpSp>
        <p:nvGrpSpPr>
          <p:cNvPr id="6" name="Ryhmä 5">
            <a:extLst>
              <a:ext uri="{FF2B5EF4-FFF2-40B4-BE49-F238E27FC236}">
                <a16:creationId xmlns:a16="http://schemas.microsoft.com/office/drawing/2014/main" id="{E60A3E00-D191-CE2A-0BC2-EC72C60AB563}"/>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8" name="Vapaamuotoinen: Muoto 7">
              <a:extLst>
                <a:ext uri="{FF2B5EF4-FFF2-40B4-BE49-F238E27FC236}">
                  <a16:creationId xmlns:a16="http://schemas.microsoft.com/office/drawing/2014/main" id="{C367D236-C5BC-EDAD-644E-02407316A081}"/>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0" name="Vapaamuotoinen: Muoto 9">
              <a:extLst>
                <a:ext uri="{FF2B5EF4-FFF2-40B4-BE49-F238E27FC236}">
                  <a16:creationId xmlns:a16="http://schemas.microsoft.com/office/drawing/2014/main" id="{998FA421-1A05-8E02-D020-1EF1068B695D}"/>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C6151D38-9EC9-128B-B2CE-1668A5845AF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D843E8A-2422-AC1E-8D69-1E8384431E60}"/>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0B90A116-A908-A7DE-5844-944AF402FC7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269DC064-0657-5593-56AA-C386F00B51B3}"/>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75EEC3F9-2DC3-521E-9D89-8DDF7C675C95}"/>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F77A7E84-7488-FFF6-C559-5475382FA10C}"/>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967668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Nosto ilman kuvaa keltainen">
    <p:bg>
      <p:bgPr>
        <a:solidFill>
          <a:srgbClr val="FFFAC3"/>
        </a:solidFill>
        <a:effectLst/>
      </p:bgPr>
    </p:bg>
    <p:spTree>
      <p:nvGrpSpPr>
        <p:cNvPr id="1" name=""/>
        <p:cNvGrpSpPr/>
        <p:nvPr/>
      </p:nvGrpSpPr>
      <p:grpSpPr>
        <a:xfrm>
          <a:off x="0" y="0"/>
          <a:ext cx="0" cy="0"/>
          <a:chOff x="0" y="0"/>
          <a:chExt cx="0" cy="0"/>
        </a:xfrm>
      </p:grpSpPr>
      <p:sp>
        <p:nvSpPr>
          <p:cNvPr id="5" name="Suorakulmio 4">
            <a:extLst>
              <a:ext uri="{FF2B5EF4-FFF2-40B4-BE49-F238E27FC236}">
                <a16:creationId xmlns:a16="http://schemas.microsoft.com/office/drawing/2014/main" id="{AC0F3A71-AAB0-F29B-041A-2BC95C03EA76}"/>
              </a:ext>
              <a:ext uri="{C183D7F6-B498-43B3-948B-1728B52AA6E4}">
                <adec:decorative xmlns:adec="http://schemas.microsoft.com/office/drawing/2017/decorative" val="1"/>
              </a:ext>
            </a:extLst>
          </p:cNvPr>
          <p:cNvSpPr/>
          <p:nvPr userDrawn="1"/>
        </p:nvSpPr>
        <p:spPr>
          <a:xfrm>
            <a:off x="-1" y="0"/>
            <a:ext cx="6096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376518" y="557866"/>
            <a:ext cx="5231502" cy="1986349"/>
          </a:xfrm>
        </p:spPr>
        <p:txBody>
          <a:bodyPr anchor="b"/>
          <a:lstStyle/>
          <a:p>
            <a:r>
              <a:rPr lang="fi-FI" noProof="0" dirty="0"/>
              <a:t>Lisää otsikko tähän</a:t>
            </a:r>
          </a:p>
        </p:txBody>
      </p:sp>
      <p:sp>
        <p:nvSpPr>
          <p:cNvPr id="11" name="Tekstin paikkamerkki 10">
            <a:extLst>
              <a:ext uri="{FF2B5EF4-FFF2-40B4-BE49-F238E27FC236}">
                <a16:creationId xmlns:a16="http://schemas.microsoft.com/office/drawing/2014/main" id="{7B9F0533-6D2D-7E7F-A366-F9F3682A7BE1}"/>
              </a:ext>
            </a:extLst>
          </p:cNvPr>
          <p:cNvSpPr>
            <a:spLocks noGrp="1"/>
          </p:cNvSpPr>
          <p:nvPr>
            <p:ph type="body" sz="quarter" idx="14" hasCustomPrompt="1"/>
          </p:nvPr>
        </p:nvSpPr>
        <p:spPr>
          <a:xfrm>
            <a:off x="376238" y="2798064"/>
            <a:ext cx="5232400" cy="2811780"/>
          </a:xfrm>
        </p:spPr>
        <p:txBody>
          <a:bodyPr/>
          <a:lstStyle/>
          <a:p>
            <a:pPr lvl="0"/>
            <a:r>
              <a:rPr lang="fi-FI" noProof="0" dirty="0"/>
              <a:t>Lisää ensimmäisen tason tekstiä tähän</a:t>
            </a:r>
          </a:p>
          <a:p>
            <a:pPr lvl="1"/>
            <a:r>
              <a:rPr lang="fi-FI" noProof="0" dirty="0"/>
              <a:t>Toisen tason teksti</a:t>
            </a:r>
          </a:p>
          <a:p>
            <a:pPr lvl="2"/>
            <a:r>
              <a:rPr lang="fi-FI" noProof="0" dirty="0"/>
              <a:t>Kolmannen tason teksti</a:t>
            </a:r>
          </a:p>
          <a:p>
            <a:pPr lvl="3"/>
            <a:r>
              <a:rPr lang="fi-FI" noProof="0" dirty="0"/>
              <a:t>Neljännen tason teksti</a:t>
            </a:r>
          </a:p>
          <a:p>
            <a:pPr lvl="4"/>
            <a:r>
              <a:rPr lang="fi-FI" noProof="0" dirty="0"/>
              <a:t>Viidennen tason teksti</a:t>
            </a:r>
          </a:p>
        </p:txBody>
      </p:sp>
      <p:sp>
        <p:nvSpPr>
          <p:cNvPr id="12" name="Tekstin paikkamerkki 11">
            <a:extLst>
              <a:ext uri="{FF2B5EF4-FFF2-40B4-BE49-F238E27FC236}">
                <a16:creationId xmlns:a16="http://schemas.microsoft.com/office/drawing/2014/main" id="{4788870C-EEEC-0256-F974-F3A60DD5736E}"/>
              </a:ext>
            </a:extLst>
          </p:cNvPr>
          <p:cNvSpPr>
            <a:spLocks noGrp="1"/>
          </p:cNvSpPr>
          <p:nvPr>
            <p:ph type="body" sz="quarter" idx="15" hasCustomPrompt="1"/>
          </p:nvPr>
        </p:nvSpPr>
        <p:spPr>
          <a:xfrm>
            <a:off x="6387549" y="1594678"/>
            <a:ext cx="5436897" cy="3812207"/>
          </a:xfrm>
          <a:noFill/>
        </p:spPr>
        <p:txBody>
          <a:bodyPr lIns="0" tIns="0" rIns="0" anchor="ctr" anchorCtr="0"/>
          <a:lstStyle>
            <a:lvl1pPr marL="0" indent="0">
              <a:lnSpc>
                <a:spcPct val="90000"/>
              </a:lnSpc>
              <a:buNone/>
              <a:defRPr sz="4000" spc="-130" baseline="0">
                <a:latin typeface="+mj-lt"/>
              </a:defRPr>
            </a:lvl1pPr>
          </a:lstStyle>
          <a:p>
            <a:pPr lvl="0"/>
            <a:r>
              <a:rPr lang="fi-FI" noProof="0" dirty="0"/>
              <a:t>Lisää tekstinosto tähän</a:t>
            </a:r>
          </a:p>
        </p:txBody>
      </p:sp>
      <p:grpSp>
        <p:nvGrpSpPr>
          <p:cNvPr id="6" name="Ryhmä 5">
            <a:extLst>
              <a:ext uri="{FF2B5EF4-FFF2-40B4-BE49-F238E27FC236}">
                <a16:creationId xmlns:a16="http://schemas.microsoft.com/office/drawing/2014/main" id="{E60A3E00-D191-CE2A-0BC2-EC72C60AB563}"/>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8" name="Vapaamuotoinen: Muoto 7">
              <a:extLst>
                <a:ext uri="{FF2B5EF4-FFF2-40B4-BE49-F238E27FC236}">
                  <a16:creationId xmlns:a16="http://schemas.microsoft.com/office/drawing/2014/main" id="{C367D236-C5BC-EDAD-644E-02407316A081}"/>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0" name="Vapaamuotoinen: Muoto 9">
              <a:extLst>
                <a:ext uri="{FF2B5EF4-FFF2-40B4-BE49-F238E27FC236}">
                  <a16:creationId xmlns:a16="http://schemas.microsoft.com/office/drawing/2014/main" id="{998FA421-1A05-8E02-D020-1EF1068B695D}"/>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C6151D38-9EC9-128B-B2CE-1668A5845AF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4D843E8A-2422-AC1E-8D69-1E8384431E60}"/>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0B90A116-A908-A7DE-5844-944AF402FC7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269DC064-0657-5593-56AA-C386F00B51B3}"/>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75EEC3F9-2DC3-521E-9D89-8DDF7C675C95}"/>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F77A7E84-7488-FFF6-C559-5475382FA10C}"/>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ate Placeholder 6">
            <a:extLst>
              <a:ext uri="{FF2B5EF4-FFF2-40B4-BE49-F238E27FC236}">
                <a16:creationId xmlns:a16="http://schemas.microsoft.com/office/drawing/2014/main" id="{3E996DCA-8E68-4F4A-A4A6-ACE6BC7F246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4076788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älilehti nro ja kuva THL vihreä">
    <p:bg>
      <p:bgPr>
        <a:solidFill>
          <a:srgbClr val="005A1E"/>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rgbClr val="FFF7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rgbClr val="FFF7F0"/>
                </a:solidFill>
                <a:latin typeface="+mn-lt"/>
              </a:defRPr>
            </a:lvl1pPr>
            <a:lvl2pPr marL="457200" indent="0">
              <a:buNone/>
              <a:defRPr/>
            </a:lvl2pPr>
          </a:lstStyle>
          <a:p>
            <a:pPr lvl="0"/>
            <a:r>
              <a:rPr lang="fi-FI" noProof="0" dirty="0"/>
              <a:t>XX</a:t>
            </a:r>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grpSp>
        <p:nvGrpSpPr>
          <p:cNvPr id="17" name="Ryhmä 9">
            <a:extLst>
              <a:ext uri="{FF2B5EF4-FFF2-40B4-BE49-F238E27FC236}">
                <a16:creationId xmlns:a16="http://schemas.microsoft.com/office/drawing/2014/main" id="{125BA786-1D5A-D020-1BF7-057635A79877}"/>
              </a:ext>
              <a:ext uri="{C183D7F6-B498-43B3-948B-1728B52AA6E4}">
                <adec:decorative xmlns:adec="http://schemas.microsoft.com/office/drawing/2017/decorative" val="1"/>
              </a:ext>
            </a:extLst>
          </p:cNvPr>
          <p:cNvGrpSpPr/>
          <p:nvPr userDrawn="1"/>
        </p:nvGrpSpPr>
        <p:grpSpPr>
          <a:xfrm>
            <a:off x="200537" y="194489"/>
            <a:ext cx="1127964" cy="1072654"/>
            <a:chOff x="203203" y="203198"/>
            <a:chExt cx="1117587" cy="1062785"/>
          </a:xfrm>
          <a:solidFill>
            <a:srgbClr val="FFF7F0"/>
          </a:solidFill>
        </p:grpSpPr>
        <p:sp>
          <p:nvSpPr>
            <p:cNvPr id="18" name="Vapaamuotoinen: Muoto 10">
              <a:extLst>
                <a:ext uri="{FF2B5EF4-FFF2-40B4-BE49-F238E27FC236}">
                  <a16:creationId xmlns:a16="http://schemas.microsoft.com/office/drawing/2014/main" id="{72582A53-2A94-6B32-FD4B-BED572E5DAD4}"/>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grpFill/>
            <a:ln w="360" cap="flat">
              <a:noFill/>
              <a:prstDash val="solid"/>
              <a:miter/>
            </a:ln>
          </p:spPr>
          <p:txBody>
            <a:bodyPr rtlCol="0" anchor="ctr"/>
            <a:lstStyle/>
            <a:p>
              <a:endParaRPr lang="fi-FI" noProof="0" dirty="0"/>
            </a:p>
          </p:txBody>
        </p:sp>
        <p:sp>
          <p:nvSpPr>
            <p:cNvPr id="21" name="Vapaamuotoinen: Muoto 11">
              <a:extLst>
                <a:ext uri="{FF2B5EF4-FFF2-40B4-BE49-F238E27FC236}">
                  <a16:creationId xmlns:a16="http://schemas.microsoft.com/office/drawing/2014/main" id="{F79D1FC7-4294-2901-45D2-BC8556938393}"/>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grpFill/>
            <a:ln w="360" cap="flat">
              <a:noFill/>
              <a:prstDash val="solid"/>
              <a:miter/>
            </a:ln>
          </p:spPr>
          <p:txBody>
            <a:bodyPr rtlCol="0" anchor="ctr"/>
            <a:lstStyle/>
            <a:p>
              <a:endParaRPr lang="fi-FI" noProof="0" dirty="0"/>
            </a:p>
          </p:txBody>
        </p:sp>
        <p:sp>
          <p:nvSpPr>
            <p:cNvPr id="28" name="Vapaamuotoinen: Muoto 12">
              <a:extLst>
                <a:ext uri="{FF2B5EF4-FFF2-40B4-BE49-F238E27FC236}">
                  <a16:creationId xmlns:a16="http://schemas.microsoft.com/office/drawing/2014/main" id="{309BD337-EC79-6EE2-44CA-E15035182405}"/>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grpFill/>
            <a:ln w="360" cap="flat">
              <a:noFill/>
              <a:prstDash val="solid"/>
              <a:miter/>
            </a:ln>
          </p:spPr>
          <p:txBody>
            <a:bodyPr rtlCol="0" anchor="ctr"/>
            <a:lstStyle/>
            <a:p>
              <a:endParaRPr lang="fi-FI" noProof="0" dirty="0"/>
            </a:p>
          </p:txBody>
        </p:sp>
        <p:sp>
          <p:nvSpPr>
            <p:cNvPr id="29" name="Vapaamuotoinen: Muoto 13">
              <a:extLst>
                <a:ext uri="{FF2B5EF4-FFF2-40B4-BE49-F238E27FC236}">
                  <a16:creationId xmlns:a16="http://schemas.microsoft.com/office/drawing/2014/main" id="{E19497C6-4B0A-211A-C080-F84402995FCA}"/>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grpFill/>
            <a:ln w="360" cap="flat">
              <a:noFill/>
              <a:prstDash val="solid"/>
              <a:miter/>
            </a:ln>
          </p:spPr>
          <p:txBody>
            <a:bodyPr rtlCol="0" anchor="ctr"/>
            <a:lstStyle/>
            <a:p>
              <a:endParaRPr lang="fi-FI" noProof="0" dirty="0"/>
            </a:p>
          </p:txBody>
        </p:sp>
        <p:sp>
          <p:nvSpPr>
            <p:cNvPr id="30" name="Vapaamuotoinen: Muoto 14">
              <a:extLst>
                <a:ext uri="{FF2B5EF4-FFF2-40B4-BE49-F238E27FC236}">
                  <a16:creationId xmlns:a16="http://schemas.microsoft.com/office/drawing/2014/main" id="{B8BA6CE9-B27B-7591-952D-A8981F499E95}"/>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grpFill/>
            <a:ln w="360" cap="flat">
              <a:noFill/>
              <a:prstDash val="solid"/>
              <a:miter/>
            </a:ln>
          </p:spPr>
          <p:txBody>
            <a:bodyPr rtlCol="0" anchor="ctr"/>
            <a:lstStyle/>
            <a:p>
              <a:endParaRPr lang="fi-FI" noProof="0" dirty="0"/>
            </a:p>
          </p:txBody>
        </p:sp>
        <p:sp>
          <p:nvSpPr>
            <p:cNvPr id="31" name="Vapaamuotoinen: Muoto 15">
              <a:extLst>
                <a:ext uri="{FF2B5EF4-FFF2-40B4-BE49-F238E27FC236}">
                  <a16:creationId xmlns:a16="http://schemas.microsoft.com/office/drawing/2014/main" id="{200A106B-2FC8-A370-1EE8-00CA7FCCD0CB}"/>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grpFill/>
            <a:ln w="360" cap="flat">
              <a:noFill/>
              <a:prstDash val="solid"/>
              <a:miter/>
            </a:ln>
          </p:spPr>
          <p:txBody>
            <a:bodyPr rtlCol="0" anchor="ctr"/>
            <a:lstStyle/>
            <a:p>
              <a:endParaRPr lang="fi-FI" noProof="0" dirty="0"/>
            </a:p>
          </p:txBody>
        </p:sp>
        <p:sp>
          <p:nvSpPr>
            <p:cNvPr id="32" name="Vapaamuotoinen: Muoto 16">
              <a:extLst>
                <a:ext uri="{FF2B5EF4-FFF2-40B4-BE49-F238E27FC236}">
                  <a16:creationId xmlns:a16="http://schemas.microsoft.com/office/drawing/2014/main" id="{5529E684-E53D-8418-79A9-2238B8771BD7}"/>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grpFill/>
            <a:ln w="360" cap="flat">
              <a:noFill/>
              <a:prstDash val="solid"/>
              <a:miter/>
            </a:ln>
          </p:spPr>
          <p:txBody>
            <a:bodyPr rtlCol="0" anchor="ctr"/>
            <a:lstStyle/>
            <a:p>
              <a:endParaRPr lang="fi-FI" noProof="0" dirty="0"/>
            </a:p>
          </p:txBody>
        </p:sp>
        <p:sp>
          <p:nvSpPr>
            <p:cNvPr id="33" name="Vapaamuotoinen: Muoto 17">
              <a:extLst>
                <a:ext uri="{FF2B5EF4-FFF2-40B4-BE49-F238E27FC236}">
                  <a16:creationId xmlns:a16="http://schemas.microsoft.com/office/drawing/2014/main" id="{AC294AC1-11E3-E20E-9906-D3115CE9B300}"/>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grpFill/>
            <a:ln w="360" cap="flat">
              <a:noFill/>
              <a:prstDash val="solid"/>
              <a:miter/>
            </a:ln>
          </p:spPr>
          <p:txBody>
            <a:bodyPr rtlCol="0" anchor="ctr"/>
            <a:lstStyle/>
            <a:p>
              <a:endParaRPr lang="fi-FI" noProof="0" dirty="0"/>
            </a:p>
          </p:txBody>
        </p:sp>
      </p:grpSp>
    </p:spTree>
    <p:extLst>
      <p:ext uri="{BB962C8B-B14F-4D97-AF65-F5344CB8AC3E}">
        <p14:creationId xmlns:p14="http://schemas.microsoft.com/office/powerpoint/2010/main" val="2641807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Välilehti nro ja kuva violetti">
    <p:bg>
      <p:bgPr>
        <a:solidFill>
          <a:srgbClr val="FFE1FF"/>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chemeClr val="tx2"/>
                </a:solidFill>
                <a:latin typeface="+mn-lt"/>
              </a:defRPr>
            </a:lvl1pPr>
            <a:lvl2pPr marL="457200" indent="0">
              <a:buNone/>
              <a:defRPr/>
            </a:lvl2pPr>
          </a:lstStyle>
          <a:p>
            <a:pPr lvl="0"/>
            <a:r>
              <a:rPr lang="fi-FI" noProof="0" dirty="0"/>
              <a:t>XX</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7620171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Välilehti nro ja kuva vihreä">
    <p:bg>
      <p:bgPr>
        <a:solidFill>
          <a:srgbClr val="B4FFAA"/>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chemeClr val="tx2"/>
                </a:solidFill>
                <a:latin typeface="+mn-lt"/>
              </a:defRPr>
            </a:lvl1pPr>
            <a:lvl2pPr marL="457200" indent="0">
              <a:buNone/>
              <a:defRPr/>
            </a:lvl2pPr>
          </a:lstStyle>
          <a:p>
            <a:pPr lvl="0"/>
            <a:r>
              <a:rPr lang="fi-FI" noProof="0" dirty="0"/>
              <a:t>XX</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9100085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Välilehti nro ja kuva sininen">
    <p:bg>
      <p:bgPr>
        <a:solidFill>
          <a:srgbClr val="DCEFFE"/>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chemeClr val="tx2"/>
                </a:solidFill>
                <a:latin typeface="+mn-lt"/>
              </a:defRPr>
            </a:lvl1pPr>
            <a:lvl2pPr marL="457200" indent="0">
              <a:buNone/>
              <a:defRPr/>
            </a:lvl2pPr>
          </a:lstStyle>
          <a:p>
            <a:pPr lvl="0"/>
            <a:r>
              <a:rPr lang="fi-FI" noProof="0" dirty="0"/>
              <a:t>XX</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4280599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Välilehti nro ja kuva punainen">
    <p:bg>
      <p:bgPr>
        <a:solidFill>
          <a:srgbClr val="FEE6E6"/>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chemeClr val="tx2"/>
                </a:solidFill>
                <a:latin typeface="+mn-lt"/>
              </a:defRPr>
            </a:lvl1pPr>
            <a:lvl2pPr marL="457200" indent="0">
              <a:buNone/>
              <a:defRPr/>
            </a:lvl2pPr>
          </a:lstStyle>
          <a:p>
            <a:pPr lvl="0"/>
            <a:r>
              <a:rPr lang="fi-FI" noProof="0" dirty="0"/>
              <a:t>XX</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19001665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Välilehti nro ja kuva keltainen">
    <p:bg>
      <p:bgPr>
        <a:solidFill>
          <a:srgbClr val="FFFAC3"/>
        </a:solidFill>
        <a:effectLst/>
      </p:bgPr>
    </p:bg>
    <p:spTree>
      <p:nvGrpSpPr>
        <p:cNvPr id="1" name=""/>
        <p:cNvGrpSpPr/>
        <p:nvPr/>
      </p:nvGrpSpPr>
      <p:grpSpPr>
        <a:xfrm>
          <a:off x="0" y="0"/>
          <a:ext cx="0" cy="0"/>
          <a:chOff x="0" y="0"/>
          <a:chExt cx="0" cy="0"/>
        </a:xfrm>
      </p:grpSpPr>
      <p:sp>
        <p:nvSpPr>
          <p:cNvPr id="3" name="Picture Placeholder 7">
            <a:extLst>
              <a:ext uri="{FF2B5EF4-FFF2-40B4-BE49-F238E27FC236}">
                <a16:creationId xmlns:a16="http://schemas.microsoft.com/office/drawing/2014/main" id="{0C0C45B2-2B8F-122D-75C1-2D79B886765A}"/>
              </a:ext>
            </a:extLst>
          </p:cNvPr>
          <p:cNvSpPr>
            <a:spLocks noGrp="1"/>
          </p:cNvSpPr>
          <p:nvPr>
            <p:ph type="pic" sz="quarter" idx="15"/>
          </p:nvPr>
        </p:nvSpPr>
        <p:spPr>
          <a:xfrm>
            <a:off x="3433570" y="0"/>
            <a:ext cx="8758429" cy="6858000"/>
          </a:xfrm>
          <a:solidFill>
            <a:schemeClr val="bg1">
              <a:lumMod val="95000"/>
            </a:schemeClr>
          </a:solidFill>
        </p:spPr>
        <p:txBody>
          <a:bodyPr anchor="ctr" anchorCtr="0"/>
          <a:lstStyle>
            <a:lvl1pPr marL="0" indent="0" algn="ctr">
              <a:buNone/>
              <a:defRPr sz="1800"/>
            </a:lvl1pPr>
          </a:lstStyle>
          <a:p>
            <a:r>
              <a:rPr lang="fi-FI" noProof="0"/>
              <a:t>Lisää kuva napsauttamalla kuvaketta</a:t>
            </a: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990006"/>
          </a:xfrm>
        </p:spPr>
        <p:txBody>
          <a:bodyPr/>
          <a:lstStyle>
            <a:lvl1pPr>
              <a:defRPr sz="4000" spc="-100" baseline="0">
                <a:latin typeface="Work Sans Light" pitchFamily="2" charset="0"/>
              </a:defRPr>
            </a:lvl1pPr>
          </a:lstStyle>
          <a:p>
            <a:r>
              <a:rPr lang="fi-FI" noProof="0" dirty="0"/>
              <a:t>Lisää otsikko tähän</a:t>
            </a:r>
          </a:p>
        </p:txBody>
      </p:sp>
      <p:sp>
        <p:nvSpPr>
          <p:cNvPr id="4" name="Tekstin paikkamerkki 22">
            <a:extLst>
              <a:ext uri="{FF2B5EF4-FFF2-40B4-BE49-F238E27FC236}">
                <a16:creationId xmlns:a16="http://schemas.microsoft.com/office/drawing/2014/main" id="{F8BB2B58-D8BB-1736-51C6-A65C08E02642}"/>
              </a:ext>
            </a:extLst>
          </p:cNvPr>
          <p:cNvSpPr>
            <a:spLocks noGrp="1"/>
          </p:cNvSpPr>
          <p:nvPr>
            <p:ph type="body" sz="quarter" idx="13" hasCustomPrompt="1"/>
          </p:nvPr>
        </p:nvSpPr>
        <p:spPr>
          <a:xfrm>
            <a:off x="288036" y="1580401"/>
            <a:ext cx="3008376" cy="1929383"/>
          </a:xfrm>
        </p:spPr>
        <p:txBody>
          <a:bodyPr anchor="b" anchorCtr="0"/>
          <a:lstStyle>
            <a:lvl1pPr marL="0" indent="0" algn="l">
              <a:lnSpc>
                <a:spcPct val="80000"/>
              </a:lnSpc>
              <a:buNone/>
              <a:defRPr sz="11500" spc="-50" baseline="0">
                <a:solidFill>
                  <a:schemeClr val="tx2"/>
                </a:solidFill>
                <a:latin typeface="+mn-lt"/>
              </a:defRPr>
            </a:lvl1pPr>
            <a:lvl2pPr marL="457200" indent="0">
              <a:buNone/>
              <a:defRPr/>
            </a:lvl2pPr>
          </a:lstStyle>
          <a:p>
            <a:pPr lvl="0"/>
            <a:r>
              <a:rPr lang="fi-FI" noProof="0" dirty="0"/>
              <a:t>XX</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81647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Kansi kuvalla valo">
    <p:bg>
      <p:bgPr>
        <a:solidFill>
          <a:srgbClr val="FEE6E6"/>
        </a:solidFill>
        <a:effectLst/>
      </p:bgPr>
    </p:bg>
    <p:spTree>
      <p:nvGrpSpPr>
        <p:cNvPr id="1" name=""/>
        <p:cNvGrpSpPr/>
        <p:nvPr/>
      </p:nvGrpSpPr>
      <p:grpSpPr>
        <a:xfrm>
          <a:off x="0" y="0"/>
          <a:ext cx="0" cy="0"/>
          <a:chOff x="0" y="0"/>
          <a:chExt cx="0" cy="0"/>
        </a:xfrm>
      </p:grpSpPr>
      <p:pic>
        <p:nvPicPr>
          <p:cNvPr id="6" name="Kuvan paikkamerkki 7">
            <a:extLst>
              <a:ext uri="{FF2B5EF4-FFF2-40B4-BE49-F238E27FC236}">
                <a16:creationId xmlns:a16="http://schemas.microsoft.com/office/drawing/2014/main" id="{A650E2AC-0029-9DD5-5B33-21A35810ADDD}"/>
              </a:ext>
            </a:extLst>
          </p:cNvPr>
          <p:cNvPicPr>
            <a:picLocks noGrp="1" noRot="1" noChangeAspect="1" noMove="1" noResize="1" noEditPoints="1" noAdjustHandles="1" noChangeArrowheads="1" noChangeShapeType="1" noCrop="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3433569" y="0"/>
            <a:ext cx="8758429" cy="6858000"/>
          </a:xfrm>
          <a:prstGeom prst="rect">
            <a:avLst/>
          </a:prstGeom>
        </p:spPr>
      </p:pic>
      <p:sp>
        <p:nvSpPr>
          <p:cNvPr id="5" name="Suorakulmio 21">
            <a:extLst>
              <a:ext uri="{FF2B5EF4-FFF2-40B4-BE49-F238E27FC236}">
                <a16:creationId xmlns:a16="http://schemas.microsoft.com/office/drawing/2014/main" id="{3510C498-F38C-7B9D-F21B-6BFA425A44B9}"/>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FF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8" name="Tekstin paikkamerkki 22">
            <a:extLst>
              <a:ext uri="{FF2B5EF4-FFF2-40B4-BE49-F238E27FC236}">
                <a16:creationId xmlns:a16="http://schemas.microsoft.com/office/drawing/2014/main" id="{9841F321-700A-DC0D-37B6-F47266751710}"/>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19" name="Tekstiruutu 18">
            <a:extLst>
              <a:ext uri="{FF2B5EF4-FFF2-40B4-BE49-F238E27FC236}">
                <a16:creationId xmlns:a16="http://schemas.microsoft.com/office/drawing/2014/main" id="{C1BEDD40-AE69-848D-2013-5C2CA932513A}"/>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4" name="Date Placeholder 6">
            <a:extLst>
              <a:ext uri="{FF2B5EF4-FFF2-40B4-BE49-F238E27FC236}">
                <a16:creationId xmlns:a16="http://schemas.microsoft.com/office/drawing/2014/main" id="{E1B1335E-3BFF-D71E-95F5-1D1ED69D57B9}"/>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76BE8DE8-6261-4CD3-8D49-9AB11C9718BA}"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8664377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älilehti THL vihreä">
    <p:bg>
      <p:bgPr>
        <a:solidFill>
          <a:schemeClr val="tx2"/>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21511182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Välilehti violetti">
    <p:bg>
      <p:bgPr>
        <a:solidFill>
          <a:srgbClr val="FFE1FF"/>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ian numeron paikkamerkki 6">
            <a:extLst>
              <a:ext uri="{FF2B5EF4-FFF2-40B4-BE49-F238E27FC236}">
                <a16:creationId xmlns:a16="http://schemas.microsoft.com/office/drawing/2014/main" id="{67A09F6E-5547-1BAE-EC42-9BCE56A70D67}"/>
              </a:ext>
            </a:extLst>
          </p:cNvPr>
          <p:cNvSpPr>
            <a:spLocks noGrp="1"/>
          </p:cNvSpPr>
          <p:nvPr>
            <p:ph type="sldNum" sz="quarter" idx="16"/>
          </p:nvPr>
        </p:nvSpPr>
        <p:spPr/>
        <p:txBody>
          <a:body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874554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älilehti vihreä">
    <p:bg>
      <p:bgPr>
        <a:solidFill>
          <a:srgbClr val="B4FFAA"/>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3527436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Välilehti keltainen">
    <p:bg>
      <p:bgPr>
        <a:solidFill>
          <a:srgbClr val="FFFAC3"/>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1076092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Välilehti sininen">
    <p:bg>
      <p:bgPr>
        <a:solidFill>
          <a:srgbClr val="DCEFFE"/>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tx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7868720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Välilehti punainen">
    <p:bg>
      <p:bgPr>
        <a:solidFill>
          <a:srgbClr val="FEE6E6"/>
        </a:solidFill>
        <a:effectLst/>
      </p:bgPr>
    </p:bg>
    <p:spTree>
      <p:nvGrpSpPr>
        <p:cNvPr id="1" name=""/>
        <p:cNvGrpSpPr/>
        <p:nvPr/>
      </p:nvGrpSpPr>
      <p:grpSpPr>
        <a:xfrm>
          <a:off x="0" y="0"/>
          <a:ext cx="0" cy="0"/>
          <a:chOff x="0" y="0"/>
          <a:chExt cx="0" cy="0"/>
        </a:xfrm>
      </p:grpSpPr>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0"/>
            <a:ext cx="343357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 name="Title 1">
            <a:extLst>
              <a:ext uri="{FF2B5EF4-FFF2-40B4-BE49-F238E27FC236}">
                <a16:creationId xmlns:a16="http://schemas.microsoft.com/office/drawing/2014/main" id="{380DB878-8E84-426A-BEF0-AF1AAFA1F994}"/>
              </a:ext>
            </a:extLst>
          </p:cNvPr>
          <p:cNvSpPr>
            <a:spLocks noGrp="1"/>
          </p:cNvSpPr>
          <p:nvPr>
            <p:ph type="title" hasCustomPrompt="1"/>
          </p:nvPr>
        </p:nvSpPr>
        <p:spPr>
          <a:xfrm>
            <a:off x="234785" y="1627632"/>
            <a:ext cx="3089059" cy="3781044"/>
          </a:xfrm>
        </p:spPr>
        <p:txBody>
          <a:bodyPr anchor="ctr" anchorCtr="0"/>
          <a:lstStyle>
            <a:lvl1pPr>
              <a:defRPr sz="4000" spc="-100" baseline="0">
                <a:latin typeface="Work Sans Light" pitchFamily="2" charset="0"/>
              </a:defRPr>
            </a:lvl1pPr>
          </a:lstStyle>
          <a:p>
            <a:r>
              <a:rPr lang="fi-FI" noProof="0" dirty="0"/>
              <a:t>Lisää otsikko tähän</a:t>
            </a:r>
          </a:p>
        </p:txBody>
      </p:sp>
      <p:grpSp>
        <p:nvGrpSpPr>
          <p:cNvPr id="5" name="Ryhmä 4">
            <a:extLst>
              <a:ext uri="{FF2B5EF4-FFF2-40B4-BE49-F238E27FC236}">
                <a16:creationId xmlns:a16="http://schemas.microsoft.com/office/drawing/2014/main" id="{3D2F5A89-E0E1-A352-25B1-1AA73A09A187}"/>
              </a:ext>
              <a:ext uri="{C183D7F6-B498-43B3-948B-1728B52AA6E4}">
                <adec:decorative xmlns:adec="http://schemas.microsoft.com/office/drawing/2017/decorative" val="1"/>
              </a:ext>
            </a:extLst>
          </p:cNvPr>
          <p:cNvGrpSpPr/>
          <p:nvPr userDrawn="1"/>
        </p:nvGrpSpPr>
        <p:grpSpPr>
          <a:xfrm>
            <a:off x="203203" y="203198"/>
            <a:ext cx="1117587" cy="1062785"/>
            <a:chOff x="203203" y="203198"/>
            <a:chExt cx="1117587" cy="1062785"/>
          </a:xfrm>
        </p:grpSpPr>
        <p:sp>
          <p:nvSpPr>
            <p:cNvPr id="6" name="Vapaamuotoinen: Muoto 5">
              <a:extLst>
                <a:ext uri="{FF2B5EF4-FFF2-40B4-BE49-F238E27FC236}">
                  <a16:creationId xmlns:a16="http://schemas.microsoft.com/office/drawing/2014/main" id="{525188C8-8609-73C0-4CA3-D47335335A3E}"/>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9" name="Vapaamuotoinen: Muoto 18">
              <a:extLst>
                <a:ext uri="{FF2B5EF4-FFF2-40B4-BE49-F238E27FC236}">
                  <a16:creationId xmlns:a16="http://schemas.microsoft.com/office/drawing/2014/main" id="{174D65B1-43CA-B503-D86E-62DE503C3A9C}"/>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20" name="Vapaamuotoinen: Muoto 19">
              <a:extLst>
                <a:ext uri="{FF2B5EF4-FFF2-40B4-BE49-F238E27FC236}">
                  <a16:creationId xmlns:a16="http://schemas.microsoft.com/office/drawing/2014/main" id="{96CF7BEF-9841-C636-4833-CF44883795A1}"/>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23" name="Vapaamuotoinen: Muoto 22">
              <a:extLst>
                <a:ext uri="{FF2B5EF4-FFF2-40B4-BE49-F238E27FC236}">
                  <a16:creationId xmlns:a16="http://schemas.microsoft.com/office/drawing/2014/main" id="{C71327A0-9565-018A-9ED5-8224A3584A97}"/>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24" name="Vapaamuotoinen: Muoto 23">
              <a:extLst>
                <a:ext uri="{FF2B5EF4-FFF2-40B4-BE49-F238E27FC236}">
                  <a16:creationId xmlns:a16="http://schemas.microsoft.com/office/drawing/2014/main" id="{9A4F7338-AA11-8845-AA60-8733E64633FD}"/>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25" name="Vapaamuotoinen: Muoto 24">
              <a:extLst>
                <a:ext uri="{FF2B5EF4-FFF2-40B4-BE49-F238E27FC236}">
                  <a16:creationId xmlns:a16="http://schemas.microsoft.com/office/drawing/2014/main" id="{010F6C3A-37A5-2ED4-EE90-7DF85320A24C}"/>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26" name="Vapaamuotoinen: Muoto 25">
              <a:extLst>
                <a:ext uri="{FF2B5EF4-FFF2-40B4-BE49-F238E27FC236}">
                  <a16:creationId xmlns:a16="http://schemas.microsoft.com/office/drawing/2014/main" id="{970D8043-07BB-8CCE-12FF-65764ACC2EE3}"/>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27" name="Vapaamuotoinen: Muoto 26">
              <a:extLst>
                <a:ext uri="{FF2B5EF4-FFF2-40B4-BE49-F238E27FC236}">
                  <a16:creationId xmlns:a16="http://schemas.microsoft.com/office/drawing/2014/main" id="{83FCC69D-E18E-DEAF-F65D-8274BB4C9739}"/>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7" name="Dian numeron paikkamerkki 6">
            <a:extLst>
              <a:ext uri="{FF2B5EF4-FFF2-40B4-BE49-F238E27FC236}">
                <a16:creationId xmlns:a16="http://schemas.microsoft.com/office/drawing/2014/main" id="{67A09F6E-5547-1BAE-EC42-9BCE56A70D67}"/>
              </a:ext>
            </a:extLst>
          </p:cNvPr>
          <p:cNvSpPr>
            <a:spLocks noGrp="1"/>
          </p:cNvSpPr>
          <p:nvPr>
            <p:ph type="sldNum" sz="quarter" idx="16"/>
          </p:nvPr>
        </p:nvSpPr>
        <p:spPr/>
        <p:txBody>
          <a:body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8060584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Päätössivu">
    <p:bg>
      <p:bgPr>
        <a:solidFill>
          <a:srgbClr val="005A1E"/>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hasCustomPrompt="1"/>
          </p:nvPr>
        </p:nvSpPr>
        <p:spPr>
          <a:xfrm>
            <a:off x="856953" y="1951001"/>
            <a:ext cx="10477035" cy="2082841"/>
          </a:xfrm>
        </p:spPr>
        <p:txBody>
          <a:bodyPr anchor="b">
            <a:noAutofit/>
          </a:bodyPr>
          <a:lstStyle>
            <a:lvl1pPr algn="ctr">
              <a:defRPr sz="13800" spc="-300" baseline="0">
                <a:solidFill>
                  <a:srgbClr val="FFF7F1"/>
                </a:solidFill>
                <a:latin typeface="Work Sans Light" pitchFamily="2" charset="0"/>
              </a:defRPr>
            </a:lvl1pPr>
          </a:lstStyle>
          <a:p>
            <a:r>
              <a:rPr lang="fi-FI" noProof="0" dirty="0"/>
              <a:t>Päätössivu</a:t>
            </a:r>
          </a:p>
        </p:txBody>
      </p:sp>
      <p:sp>
        <p:nvSpPr>
          <p:cNvPr id="23" name="Tekstin paikkamerkki 22">
            <a:extLst>
              <a:ext uri="{FF2B5EF4-FFF2-40B4-BE49-F238E27FC236}">
                <a16:creationId xmlns:a16="http://schemas.microsoft.com/office/drawing/2014/main" id="{463699EA-6FB5-11FA-EFF4-9EF634830EDC}"/>
              </a:ext>
            </a:extLst>
          </p:cNvPr>
          <p:cNvSpPr>
            <a:spLocks noGrp="1"/>
          </p:cNvSpPr>
          <p:nvPr>
            <p:ph type="body" sz="quarter" idx="13" hasCustomPrompt="1"/>
          </p:nvPr>
        </p:nvSpPr>
        <p:spPr>
          <a:xfrm>
            <a:off x="856953" y="4664704"/>
            <a:ext cx="10477035" cy="440072"/>
          </a:xfrm>
        </p:spPr>
        <p:txBody>
          <a:bodyPr anchor="b" anchorCtr="0"/>
          <a:lstStyle>
            <a:lvl1pPr marL="0" indent="0" algn="ctr">
              <a:buNone/>
              <a:defRPr>
                <a:solidFill>
                  <a:srgbClr val="FFF7F1"/>
                </a:solidFill>
                <a:latin typeface="+mj-lt"/>
              </a:defRPr>
            </a:lvl1pPr>
            <a:lvl2pPr marL="457200" indent="0">
              <a:buNone/>
              <a:defRPr/>
            </a:lvl2pPr>
          </a:lstStyle>
          <a:p>
            <a:pPr lvl="0"/>
            <a:r>
              <a:rPr lang="fi-FI" noProof="0" dirty="0"/>
              <a:t>Lisää tekstiä tähän</a:t>
            </a:r>
          </a:p>
        </p:txBody>
      </p:sp>
      <p:sp>
        <p:nvSpPr>
          <p:cNvPr id="10" name="Tekstin paikkamerkki 9">
            <a:extLst>
              <a:ext uri="{FF2B5EF4-FFF2-40B4-BE49-F238E27FC236}">
                <a16:creationId xmlns:a16="http://schemas.microsoft.com/office/drawing/2014/main" id="{BA0D528A-E45F-D426-FD02-B0B54E827D8C}"/>
              </a:ext>
            </a:extLst>
          </p:cNvPr>
          <p:cNvSpPr>
            <a:spLocks noGrp="1"/>
          </p:cNvSpPr>
          <p:nvPr>
            <p:ph type="body" sz="quarter" idx="14" hasCustomPrompt="1"/>
          </p:nvPr>
        </p:nvSpPr>
        <p:spPr>
          <a:xfrm>
            <a:off x="857250" y="5401791"/>
            <a:ext cx="10477500" cy="336484"/>
          </a:xfrm>
        </p:spPr>
        <p:txBody>
          <a:bodyPr/>
          <a:lstStyle>
            <a:lvl1pPr marL="0" indent="0" algn="ctr">
              <a:buNone/>
              <a:defRPr sz="1800">
                <a:solidFill>
                  <a:srgbClr val="FFF7F1"/>
                </a:solidFill>
              </a:defRPr>
            </a:lvl1pPr>
          </a:lstStyle>
          <a:p>
            <a:pPr lvl="0"/>
            <a:r>
              <a:rPr lang="fi-FI" noProof="0" dirty="0"/>
              <a:t>Lisää tekstiä tähän</a:t>
            </a:r>
          </a:p>
        </p:txBody>
      </p:sp>
      <p:grpSp>
        <p:nvGrpSpPr>
          <p:cNvPr id="42" name="Ryhmä 9">
            <a:extLst>
              <a:ext uri="{FF2B5EF4-FFF2-40B4-BE49-F238E27FC236}">
                <a16:creationId xmlns:a16="http://schemas.microsoft.com/office/drawing/2014/main" id="{61A8B933-523D-18D5-1617-3C73FE86A300}"/>
              </a:ext>
              <a:ext uri="{C183D7F6-B498-43B3-948B-1728B52AA6E4}">
                <adec:decorative xmlns:adec="http://schemas.microsoft.com/office/drawing/2017/decorative" val="1"/>
              </a:ext>
            </a:extLst>
          </p:cNvPr>
          <p:cNvGrpSpPr/>
          <p:nvPr userDrawn="1"/>
        </p:nvGrpSpPr>
        <p:grpSpPr>
          <a:xfrm>
            <a:off x="197447" y="200023"/>
            <a:ext cx="1126884" cy="1071627"/>
            <a:chOff x="203203" y="203198"/>
            <a:chExt cx="1117587" cy="1062785"/>
          </a:xfrm>
          <a:solidFill>
            <a:srgbClr val="FFF7F0"/>
          </a:solidFill>
        </p:grpSpPr>
        <p:sp>
          <p:nvSpPr>
            <p:cNvPr id="43" name="Vapaamuotoinen: Muoto 10">
              <a:extLst>
                <a:ext uri="{FF2B5EF4-FFF2-40B4-BE49-F238E27FC236}">
                  <a16:creationId xmlns:a16="http://schemas.microsoft.com/office/drawing/2014/main" id="{95EF54DF-E6CC-4973-DE1C-28BF4B8CABF5}"/>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grpFill/>
            <a:ln w="360" cap="flat">
              <a:noFill/>
              <a:prstDash val="solid"/>
              <a:miter/>
            </a:ln>
          </p:spPr>
          <p:txBody>
            <a:bodyPr rtlCol="0" anchor="ctr"/>
            <a:lstStyle/>
            <a:p>
              <a:endParaRPr lang="fi-FI" noProof="0" dirty="0"/>
            </a:p>
          </p:txBody>
        </p:sp>
        <p:sp>
          <p:nvSpPr>
            <p:cNvPr id="44" name="Vapaamuotoinen: Muoto 11">
              <a:extLst>
                <a:ext uri="{FF2B5EF4-FFF2-40B4-BE49-F238E27FC236}">
                  <a16:creationId xmlns:a16="http://schemas.microsoft.com/office/drawing/2014/main" id="{3A717948-9DC4-C7C2-DF0B-0A741D4C9697}"/>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grpFill/>
            <a:ln w="360" cap="flat">
              <a:noFill/>
              <a:prstDash val="solid"/>
              <a:miter/>
            </a:ln>
          </p:spPr>
          <p:txBody>
            <a:bodyPr rtlCol="0" anchor="ctr"/>
            <a:lstStyle/>
            <a:p>
              <a:endParaRPr lang="fi-FI" noProof="0" dirty="0"/>
            </a:p>
          </p:txBody>
        </p:sp>
        <p:sp>
          <p:nvSpPr>
            <p:cNvPr id="45" name="Vapaamuotoinen: Muoto 12">
              <a:extLst>
                <a:ext uri="{FF2B5EF4-FFF2-40B4-BE49-F238E27FC236}">
                  <a16:creationId xmlns:a16="http://schemas.microsoft.com/office/drawing/2014/main" id="{510CCB9C-85C9-6BC1-80CF-DCB7525EAC50}"/>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grpFill/>
            <a:ln w="360" cap="flat">
              <a:noFill/>
              <a:prstDash val="solid"/>
              <a:miter/>
            </a:ln>
          </p:spPr>
          <p:txBody>
            <a:bodyPr rtlCol="0" anchor="ctr"/>
            <a:lstStyle/>
            <a:p>
              <a:endParaRPr lang="fi-FI" noProof="0" dirty="0"/>
            </a:p>
          </p:txBody>
        </p:sp>
        <p:sp>
          <p:nvSpPr>
            <p:cNvPr id="46" name="Vapaamuotoinen: Muoto 13">
              <a:extLst>
                <a:ext uri="{FF2B5EF4-FFF2-40B4-BE49-F238E27FC236}">
                  <a16:creationId xmlns:a16="http://schemas.microsoft.com/office/drawing/2014/main" id="{94EC2F65-E9E5-D1B0-514B-1CAB2546F0E9}"/>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grpFill/>
            <a:ln w="360" cap="flat">
              <a:noFill/>
              <a:prstDash val="solid"/>
              <a:miter/>
            </a:ln>
          </p:spPr>
          <p:txBody>
            <a:bodyPr rtlCol="0" anchor="ctr"/>
            <a:lstStyle/>
            <a:p>
              <a:endParaRPr lang="fi-FI" noProof="0" dirty="0"/>
            </a:p>
          </p:txBody>
        </p:sp>
        <p:sp>
          <p:nvSpPr>
            <p:cNvPr id="47" name="Vapaamuotoinen: Muoto 14">
              <a:extLst>
                <a:ext uri="{FF2B5EF4-FFF2-40B4-BE49-F238E27FC236}">
                  <a16:creationId xmlns:a16="http://schemas.microsoft.com/office/drawing/2014/main" id="{8854FBAC-F823-CDF4-0BC8-3C0AB7DFD2A5}"/>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grpFill/>
            <a:ln w="360" cap="flat">
              <a:noFill/>
              <a:prstDash val="solid"/>
              <a:miter/>
            </a:ln>
          </p:spPr>
          <p:txBody>
            <a:bodyPr rtlCol="0" anchor="ctr"/>
            <a:lstStyle/>
            <a:p>
              <a:endParaRPr lang="fi-FI" noProof="0" dirty="0"/>
            </a:p>
          </p:txBody>
        </p:sp>
        <p:sp>
          <p:nvSpPr>
            <p:cNvPr id="48" name="Vapaamuotoinen: Muoto 15">
              <a:extLst>
                <a:ext uri="{FF2B5EF4-FFF2-40B4-BE49-F238E27FC236}">
                  <a16:creationId xmlns:a16="http://schemas.microsoft.com/office/drawing/2014/main" id="{859508E6-E81D-6007-C89C-F3302D643BFE}"/>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grpFill/>
            <a:ln w="360" cap="flat">
              <a:noFill/>
              <a:prstDash val="solid"/>
              <a:miter/>
            </a:ln>
          </p:spPr>
          <p:txBody>
            <a:bodyPr rtlCol="0" anchor="ctr"/>
            <a:lstStyle/>
            <a:p>
              <a:endParaRPr lang="fi-FI" noProof="0" dirty="0"/>
            </a:p>
          </p:txBody>
        </p:sp>
        <p:sp>
          <p:nvSpPr>
            <p:cNvPr id="49" name="Vapaamuotoinen: Muoto 16">
              <a:extLst>
                <a:ext uri="{FF2B5EF4-FFF2-40B4-BE49-F238E27FC236}">
                  <a16:creationId xmlns:a16="http://schemas.microsoft.com/office/drawing/2014/main" id="{91ADE866-BE02-3759-6D97-B4E6CC29CA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grpFill/>
            <a:ln w="360" cap="flat">
              <a:noFill/>
              <a:prstDash val="solid"/>
              <a:miter/>
            </a:ln>
          </p:spPr>
          <p:txBody>
            <a:bodyPr rtlCol="0" anchor="ctr"/>
            <a:lstStyle/>
            <a:p>
              <a:endParaRPr lang="fi-FI" noProof="0" dirty="0"/>
            </a:p>
          </p:txBody>
        </p:sp>
        <p:sp>
          <p:nvSpPr>
            <p:cNvPr id="50" name="Vapaamuotoinen: Muoto 17">
              <a:extLst>
                <a:ext uri="{FF2B5EF4-FFF2-40B4-BE49-F238E27FC236}">
                  <a16:creationId xmlns:a16="http://schemas.microsoft.com/office/drawing/2014/main" id="{48ED4965-5270-89A6-9D6C-CC4669A8B5D7}"/>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grpFill/>
            <a:ln w="360" cap="flat">
              <a:noFill/>
              <a:prstDash val="solid"/>
              <a:miter/>
            </a:ln>
          </p:spPr>
          <p:txBody>
            <a:bodyPr rtlCol="0" anchor="ctr"/>
            <a:lstStyle/>
            <a:p>
              <a:endParaRPr lang="fi-FI" noProof="0" dirty="0"/>
            </a:p>
          </p:txBody>
        </p:sp>
      </p:grpSp>
    </p:spTree>
    <p:extLst>
      <p:ext uri="{BB962C8B-B14F-4D97-AF65-F5344CB8AC3E}">
        <p14:creationId xmlns:p14="http://schemas.microsoft.com/office/powerpoint/2010/main" val="4059102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Kansi kuvalla silmä">
    <p:bg>
      <p:bgPr>
        <a:solidFill>
          <a:srgbClr val="B4FFAA"/>
        </a:solidFill>
        <a:effectLst/>
      </p:bgPr>
    </p:bg>
    <p:spTree>
      <p:nvGrpSpPr>
        <p:cNvPr id="1" name=""/>
        <p:cNvGrpSpPr/>
        <p:nvPr/>
      </p:nvGrpSpPr>
      <p:grpSpPr>
        <a:xfrm>
          <a:off x="0" y="0"/>
          <a:ext cx="0" cy="0"/>
          <a:chOff x="0" y="0"/>
          <a:chExt cx="0" cy="0"/>
        </a:xfrm>
      </p:grpSpPr>
      <p:pic>
        <p:nvPicPr>
          <p:cNvPr id="6" name="Kuvan paikkamerkki 7">
            <a:extLst>
              <a:ext uri="{FF2B5EF4-FFF2-40B4-BE49-F238E27FC236}">
                <a16:creationId xmlns:a16="http://schemas.microsoft.com/office/drawing/2014/main" id="{B4D1090D-3E0E-1D6C-BF6F-79D888D9CEB9}"/>
              </a:ext>
            </a:extLst>
          </p:cNvPr>
          <p:cNvPicPr/>
          <p:nvPr userDrawn="1"/>
        </p:nvPicPr>
        <p:blipFill rotWithShape="1">
          <a:blip r:embed="rId2">
            <a:extLst>
              <a:ext uri="{28A0092B-C50C-407E-A947-70E740481C1C}">
                <a14:useLocalDpi xmlns:a14="http://schemas.microsoft.com/office/drawing/2010/main" val="0"/>
              </a:ext>
            </a:extLst>
          </a:blip>
          <a:srcRect l="688" r="17776"/>
          <a:stretch/>
        </p:blipFill>
        <p:spPr>
          <a:xfrm>
            <a:off x="3433572" y="-23547"/>
            <a:ext cx="8758428" cy="6907056"/>
          </a:xfrm>
          <a:prstGeom prst="rect">
            <a:avLst/>
          </a:prstGeom>
        </p:spPr>
      </p:pic>
      <p:sp>
        <p:nvSpPr>
          <p:cNvPr id="3" name="Suorakulmio 21">
            <a:extLst>
              <a:ext uri="{FF2B5EF4-FFF2-40B4-BE49-F238E27FC236}">
                <a16:creationId xmlns:a16="http://schemas.microsoft.com/office/drawing/2014/main" id="{CC14B373-2F5E-D127-4F6D-B77258845CC6}"/>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B4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D5BF6AD2-2A55-712D-15E3-5CD600E76696}"/>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F2A26BBC-33CA-82E8-66E2-053FAE1A049E}"/>
              </a:ext>
            </a:extLst>
          </p:cNvPr>
          <p:cNvSpPr>
            <a:spLocks noGrp="1"/>
          </p:cNvSpPr>
          <p:nvPr>
            <p:ph type="body" sz="quarter" idx="13" hasCustomPrompt="1"/>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dirty="0"/>
              <a:t>Lisää tekstiä tähän</a:t>
            </a:r>
          </a:p>
        </p:txBody>
      </p:sp>
      <p:sp>
        <p:nvSpPr>
          <p:cNvPr id="4" name="Tekstiruutu 18">
            <a:extLst>
              <a:ext uri="{FF2B5EF4-FFF2-40B4-BE49-F238E27FC236}">
                <a16:creationId xmlns:a16="http://schemas.microsoft.com/office/drawing/2014/main" id="{F8225031-91D1-86EF-B16A-D2E576D371DD}"/>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1791CE8C-75CC-8BC9-581D-B06FBA83B48D}"/>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76BE8DE8-6261-4CD3-8D49-9AB11C9718BA}" type="datetime1">
              <a:rPr lang="fi-FI" noProof="0" smtClean="0"/>
              <a:pPr/>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991641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Kansi kuvalla lehti">
    <p:bg>
      <p:bgPr>
        <a:solidFill>
          <a:srgbClr val="B4FFAA"/>
        </a:solidFill>
        <a:effectLst/>
      </p:bgPr>
    </p:bg>
    <p:spTree>
      <p:nvGrpSpPr>
        <p:cNvPr id="1" name=""/>
        <p:cNvGrpSpPr/>
        <p:nvPr/>
      </p:nvGrpSpPr>
      <p:grpSpPr>
        <a:xfrm>
          <a:off x="0" y="0"/>
          <a:ext cx="0" cy="0"/>
          <a:chOff x="0" y="0"/>
          <a:chExt cx="0" cy="0"/>
        </a:xfrm>
      </p:grpSpPr>
      <p:pic>
        <p:nvPicPr>
          <p:cNvPr id="6" name="Kuvan paikkamerkki 7">
            <a:extLst>
              <a:ext uri="{FF2B5EF4-FFF2-40B4-BE49-F238E27FC236}">
                <a16:creationId xmlns:a16="http://schemas.microsoft.com/office/drawing/2014/main" id="{B4D1090D-3E0E-1D6C-BF6F-79D888D9CEB9}"/>
              </a:ext>
            </a:extLst>
          </p:cNvPr>
          <p:cNvPicPr/>
          <p:nvPr userDrawn="1"/>
        </p:nvPicPr>
        <p:blipFill>
          <a:blip r:embed="rId2">
            <a:extLst>
              <a:ext uri="{28A0092B-C50C-407E-A947-70E740481C1C}">
                <a14:useLocalDpi xmlns:a14="http://schemas.microsoft.com/office/drawing/2010/main" val="0"/>
              </a:ext>
            </a:extLst>
          </a:blip>
          <a:srcRect l="173" r="173"/>
          <a:stretch/>
        </p:blipFill>
        <p:spPr>
          <a:xfrm>
            <a:off x="3433572" y="0"/>
            <a:ext cx="8758428" cy="6858000"/>
          </a:xfrm>
          <a:prstGeom prst="rect">
            <a:avLst/>
          </a:prstGeom>
        </p:spPr>
      </p:pic>
      <p:sp>
        <p:nvSpPr>
          <p:cNvPr id="3" name="Suorakulmio 21">
            <a:extLst>
              <a:ext uri="{FF2B5EF4-FFF2-40B4-BE49-F238E27FC236}">
                <a16:creationId xmlns:a16="http://schemas.microsoft.com/office/drawing/2014/main" id="{CC14B373-2F5E-D127-4F6D-B77258845CC6}"/>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B4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D5BF6AD2-2A55-712D-15E3-5CD600E76696}"/>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F2A26BBC-33CA-82E8-66E2-053FAE1A049E}"/>
              </a:ext>
            </a:extLst>
          </p:cNvPr>
          <p:cNvSpPr>
            <a:spLocks noGrp="1"/>
          </p:cNvSpPr>
          <p:nvPr>
            <p:ph type="body" sz="quarter" idx="13"/>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a:t>Muokkaa tekstin perustyylejä napsauttamalla</a:t>
            </a:r>
          </a:p>
        </p:txBody>
      </p:sp>
      <p:sp>
        <p:nvSpPr>
          <p:cNvPr id="4" name="Tekstiruutu 18">
            <a:extLst>
              <a:ext uri="{FF2B5EF4-FFF2-40B4-BE49-F238E27FC236}">
                <a16:creationId xmlns:a16="http://schemas.microsoft.com/office/drawing/2014/main" id="{F8225031-91D1-86EF-B16A-D2E576D371DD}"/>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1791CE8C-75CC-8BC9-581D-B06FBA83B48D}"/>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DEE2F389-5A1F-4476-9600-D88DAE697EB5}"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721217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Kansi kuvalla jäälautat">
    <p:bg>
      <p:bgPr>
        <a:solidFill>
          <a:srgbClr val="DCEFFE"/>
        </a:solidFill>
        <a:effectLst/>
      </p:bgPr>
    </p:bg>
    <p:spTree>
      <p:nvGrpSpPr>
        <p:cNvPr id="1" name=""/>
        <p:cNvGrpSpPr/>
        <p:nvPr/>
      </p:nvGrpSpPr>
      <p:grpSpPr>
        <a:xfrm>
          <a:off x="0" y="0"/>
          <a:ext cx="0" cy="0"/>
          <a:chOff x="0" y="0"/>
          <a:chExt cx="0" cy="0"/>
        </a:xfrm>
      </p:grpSpPr>
      <p:pic>
        <p:nvPicPr>
          <p:cNvPr id="6" name="Kuvan paikkamerkki 7">
            <a:extLst>
              <a:ext uri="{FF2B5EF4-FFF2-40B4-BE49-F238E27FC236}">
                <a16:creationId xmlns:a16="http://schemas.microsoft.com/office/drawing/2014/main" id="{31AEE49C-59D8-1DC0-6D69-F6CCCCA3023A}"/>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35858" y="0"/>
            <a:ext cx="8753856" cy="6858000"/>
          </a:xfrm>
          <a:prstGeom prst="rect">
            <a:avLst/>
          </a:prstGeom>
        </p:spPr>
      </p:pic>
      <p:sp>
        <p:nvSpPr>
          <p:cNvPr id="3" name="Suorakulmio 21">
            <a:extLst>
              <a:ext uri="{FF2B5EF4-FFF2-40B4-BE49-F238E27FC236}">
                <a16:creationId xmlns:a16="http://schemas.microsoft.com/office/drawing/2014/main" id="{08CD8FCD-475F-BA79-3521-10CE36F63BD9}"/>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DCE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0937D4D6-1194-C3B0-5D17-C1DA48C12C3A}"/>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E261E14C-AD68-080D-C81D-A51E8AF17C26}"/>
              </a:ext>
            </a:extLst>
          </p:cNvPr>
          <p:cNvSpPr>
            <a:spLocks noGrp="1"/>
          </p:cNvSpPr>
          <p:nvPr>
            <p:ph type="body" sz="quarter" idx="13"/>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a:t>Muokkaa tekstin perustyylejä napsauttamalla</a:t>
            </a:r>
          </a:p>
        </p:txBody>
      </p:sp>
      <p:sp>
        <p:nvSpPr>
          <p:cNvPr id="4" name="Tekstiruutu 18">
            <a:extLst>
              <a:ext uri="{FF2B5EF4-FFF2-40B4-BE49-F238E27FC236}">
                <a16:creationId xmlns:a16="http://schemas.microsoft.com/office/drawing/2014/main" id="{17CD63AC-2C7E-7B24-69A8-0BE3D405D685}"/>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53FE2FC8-3CB7-BD74-6299-38CB1EBD3AEB}"/>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DF000B1A-3316-43D6-B934-10B5289E87DB}"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1516628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Kansi kuvalla henkilöt">
    <p:bg>
      <p:bgPr>
        <a:solidFill>
          <a:srgbClr val="FFFAC3"/>
        </a:solidFill>
        <a:effectLst/>
      </p:bgPr>
    </p:bg>
    <p:spTree>
      <p:nvGrpSpPr>
        <p:cNvPr id="1" name=""/>
        <p:cNvGrpSpPr/>
        <p:nvPr/>
      </p:nvGrpSpPr>
      <p:grpSpPr>
        <a:xfrm>
          <a:off x="0" y="0"/>
          <a:ext cx="0" cy="0"/>
          <a:chOff x="0" y="0"/>
          <a:chExt cx="0" cy="0"/>
        </a:xfrm>
      </p:grpSpPr>
      <p:pic>
        <p:nvPicPr>
          <p:cNvPr id="24" name="Kuvan paikkamerkki 7">
            <a:extLst>
              <a:ext uri="{FF2B5EF4-FFF2-40B4-BE49-F238E27FC236}">
                <a16:creationId xmlns:a16="http://schemas.microsoft.com/office/drawing/2014/main" id="{6251BA80-83BB-CE85-E7FC-BE02853F7B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35858" y="0"/>
            <a:ext cx="8753856" cy="6858000"/>
          </a:xfrm>
          <a:prstGeom prst="rect">
            <a:avLst/>
          </a:prstGeom>
        </p:spPr>
      </p:pic>
      <p:sp>
        <p:nvSpPr>
          <p:cNvPr id="3" name="Suorakulmio 21">
            <a:extLst>
              <a:ext uri="{FF2B5EF4-FFF2-40B4-BE49-F238E27FC236}">
                <a16:creationId xmlns:a16="http://schemas.microsoft.com/office/drawing/2014/main" id="{08CD8FCD-475F-BA79-3521-10CE36F63BD9}"/>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FFF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0937D4D6-1194-C3B0-5D17-C1DA48C12C3A}"/>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E261E14C-AD68-080D-C81D-A51E8AF17C26}"/>
              </a:ext>
            </a:extLst>
          </p:cNvPr>
          <p:cNvSpPr>
            <a:spLocks noGrp="1"/>
          </p:cNvSpPr>
          <p:nvPr>
            <p:ph type="body" sz="quarter" idx="13"/>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a:t>Muokkaa tekstin perustyylejä napsauttamalla</a:t>
            </a:r>
          </a:p>
        </p:txBody>
      </p:sp>
      <p:sp>
        <p:nvSpPr>
          <p:cNvPr id="4" name="Tekstiruutu 18">
            <a:extLst>
              <a:ext uri="{FF2B5EF4-FFF2-40B4-BE49-F238E27FC236}">
                <a16:creationId xmlns:a16="http://schemas.microsoft.com/office/drawing/2014/main" id="{17CD63AC-2C7E-7B24-69A8-0BE3D405D685}"/>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53FE2FC8-3CB7-BD74-6299-38CB1EBD3AEB}"/>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DF000B1A-3316-43D6-B934-10B5289E87DB}"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06584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Kansi kuvalla kaupunkinäkymä">
    <p:bg>
      <p:bgPr>
        <a:solidFill>
          <a:srgbClr val="DCEFFE"/>
        </a:solidFill>
        <a:effectLst/>
      </p:bgPr>
    </p:bg>
    <p:spTree>
      <p:nvGrpSpPr>
        <p:cNvPr id="1" name=""/>
        <p:cNvGrpSpPr/>
        <p:nvPr/>
      </p:nvGrpSpPr>
      <p:grpSpPr>
        <a:xfrm>
          <a:off x="0" y="0"/>
          <a:ext cx="0" cy="0"/>
          <a:chOff x="0" y="0"/>
          <a:chExt cx="0" cy="0"/>
        </a:xfrm>
      </p:grpSpPr>
      <p:pic>
        <p:nvPicPr>
          <p:cNvPr id="24" name="Kuvan paikkamerkki 7">
            <a:extLst>
              <a:ext uri="{FF2B5EF4-FFF2-40B4-BE49-F238E27FC236}">
                <a16:creationId xmlns:a16="http://schemas.microsoft.com/office/drawing/2014/main" id="{6251BA80-83BB-CE85-E7FC-BE02853F7B8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435858" y="0"/>
            <a:ext cx="8753856" cy="6858000"/>
          </a:xfrm>
          <a:prstGeom prst="rect">
            <a:avLst/>
          </a:prstGeom>
        </p:spPr>
      </p:pic>
      <p:sp>
        <p:nvSpPr>
          <p:cNvPr id="3" name="Suorakulmio 21">
            <a:extLst>
              <a:ext uri="{FF2B5EF4-FFF2-40B4-BE49-F238E27FC236}">
                <a16:creationId xmlns:a16="http://schemas.microsoft.com/office/drawing/2014/main" id="{08CD8FCD-475F-BA79-3521-10CE36F63BD9}"/>
              </a:ext>
              <a:ext uri="{C183D7F6-B498-43B3-948B-1728B52AA6E4}">
                <adec:decorative xmlns:adec="http://schemas.microsoft.com/office/drawing/2017/decorative" val="1"/>
              </a:ext>
            </a:extLst>
          </p:cNvPr>
          <p:cNvSpPr/>
          <p:nvPr userDrawn="1"/>
        </p:nvSpPr>
        <p:spPr>
          <a:xfrm>
            <a:off x="3433570" y="3429000"/>
            <a:ext cx="3433571" cy="3429000"/>
          </a:xfrm>
          <a:prstGeom prst="rect">
            <a:avLst/>
          </a:prstGeom>
          <a:solidFill>
            <a:srgbClr val="DCEF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sp>
        <p:nvSpPr>
          <p:cNvPr id="22" name="Suorakulmio 21">
            <a:extLst>
              <a:ext uri="{FF2B5EF4-FFF2-40B4-BE49-F238E27FC236}">
                <a16:creationId xmlns:a16="http://schemas.microsoft.com/office/drawing/2014/main" id="{73767DC7-ABA0-F4CA-4D56-4A6E892E2502}"/>
              </a:ext>
              <a:ext uri="{C183D7F6-B498-43B3-948B-1728B52AA6E4}">
                <adec:decorative xmlns:adec="http://schemas.microsoft.com/office/drawing/2017/decorative" val="1"/>
              </a:ext>
            </a:extLst>
          </p:cNvPr>
          <p:cNvSpPr/>
          <p:nvPr userDrawn="1"/>
        </p:nvSpPr>
        <p:spPr>
          <a:xfrm>
            <a:off x="-1" y="3429000"/>
            <a:ext cx="3433571"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dirty="0"/>
          </a:p>
        </p:txBody>
      </p:sp>
      <p:grpSp>
        <p:nvGrpSpPr>
          <p:cNvPr id="10" name="Ryhmä 9">
            <a:extLst>
              <a:ext uri="{FF2B5EF4-FFF2-40B4-BE49-F238E27FC236}">
                <a16:creationId xmlns:a16="http://schemas.microsoft.com/office/drawing/2014/main" id="{6B17C079-3319-DC26-44A9-380683636D9A}"/>
              </a:ext>
              <a:ext uri="{C183D7F6-B498-43B3-948B-1728B52AA6E4}">
                <adec:decorative xmlns:adec="http://schemas.microsoft.com/office/drawing/2017/decorative" val="1"/>
              </a:ext>
            </a:extLst>
          </p:cNvPr>
          <p:cNvGrpSpPr/>
          <p:nvPr userDrawn="1"/>
        </p:nvGrpSpPr>
        <p:grpSpPr>
          <a:xfrm>
            <a:off x="163835" y="237701"/>
            <a:ext cx="3105897" cy="2953599"/>
            <a:chOff x="203203" y="203198"/>
            <a:chExt cx="1117587" cy="1062785"/>
          </a:xfrm>
        </p:grpSpPr>
        <p:sp>
          <p:nvSpPr>
            <p:cNvPr id="11" name="Vapaamuotoinen: Muoto 10">
              <a:extLst>
                <a:ext uri="{FF2B5EF4-FFF2-40B4-BE49-F238E27FC236}">
                  <a16:creationId xmlns:a16="http://schemas.microsoft.com/office/drawing/2014/main" id="{BCABC861-8524-85F9-F756-A6ED24CB82EB}"/>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527BBF29-0D7D-E7D2-0C6B-F52CED370805}"/>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6891EF07-6FE5-932D-5471-6AB8430B2877}"/>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BA895791-B656-59A9-01FB-C88134131A15}"/>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CC5BF34A-D3C5-29AF-0507-491580995DE1}"/>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5312F966-2A5D-80FA-E0C6-78D5AC981A34}"/>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530F09BF-1A2D-B1DC-9B9F-1171E3E2DBB2}"/>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8" name="Vapaamuotoinen: Muoto 17">
              <a:extLst>
                <a:ext uri="{FF2B5EF4-FFF2-40B4-BE49-F238E27FC236}">
                  <a16:creationId xmlns:a16="http://schemas.microsoft.com/office/drawing/2014/main" id="{B1EFF7B6-19DF-63BA-8D9F-AAC3119D0AE8}"/>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
        <p:nvSpPr>
          <p:cNvPr id="5" name="Title 1">
            <a:extLst>
              <a:ext uri="{FF2B5EF4-FFF2-40B4-BE49-F238E27FC236}">
                <a16:creationId xmlns:a16="http://schemas.microsoft.com/office/drawing/2014/main" id="{0937D4D6-1194-C3B0-5D17-C1DA48C12C3A}"/>
              </a:ext>
            </a:extLst>
          </p:cNvPr>
          <p:cNvSpPr>
            <a:spLocks noGrp="1"/>
          </p:cNvSpPr>
          <p:nvPr>
            <p:ph type="title" hasCustomPrompt="1"/>
          </p:nvPr>
        </p:nvSpPr>
        <p:spPr>
          <a:xfrm>
            <a:off x="234785" y="3671398"/>
            <a:ext cx="3089059" cy="2883185"/>
          </a:xfrm>
        </p:spPr>
        <p:txBody>
          <a:bodyPr/>
          <a:lstStyle>
            <a:lvl1pPr>
              <a:defRPr sz="4000" spc="-100" baseline="0">
                <a:latin typeface="Work Sans Light" pitchFamily="2" charset="0"/>
              </a:defRPr>
            </a:lvl1pPr>
          </a:lstStyle>
          <a:p>
            <a:r>
              <a:rPr lang="fi-FI" noProof="0" dirty="0"/>
              <a:t>Lisää otsikko tähän</a:t>
            </a:r>
          </a:p>
        </p:txBody>
      </p:sp>
      <p:sp>
        <p:nvSpPr>
          <p:cNvPr id="2" name="Tekstin paikkamerkki 22">
            <a:extLst>
              <a:ext uri="{FF2B5EF4-FFF2-40B4-BE49-F238E27FC236}">
                <a16:creationId xmlns:a16="http://schemas.microsoft.com/office/drawing/2014/main" id="{E261E14C-AD68-080D-C81D-A51E8AF17C26}"/>
              </a:ext>
            </a:extLst>
          </p:cNvPr>
          <p:cNvSpPr>
            <a:spLocks noGrp="1"/>
          </p:cNvSpPr>
          <p:nvPr>
            <p:ph type="body" sz="quarter" idx="13"/>
          </p:nvPr>
        </p:nvSpPr>
        <p:spPr>
          <a:xfrm>
            <a:off x="3636000" y="3693599"/>
            <a:ext cx="3006000" cy="1929600"/>
          </a:xfrm>
        </p:spPr>
        <p:txBody>
          <a:bodyPr anchor="t" anchorCtr="0"/>
          <a:lstStyle>
            <a:lvl1pPr marL="0" indent="0" algn="l">
              <a:lnSpc>
                <a:spcPct val="95000"/>
              </a:lnSpc>
              <a:buNone/>
              <a:defRPr spc="-50" baseline="0">
                <a:latin typeface="+mj-lt"/>
              </a:defRPr>
            </a:lvl1pPr>
            <a:lvl2pPr marL="457200" indent="0">
              <a:buNone/>
              <a:defRPr/>
            </a:lvl2pPr>
          </a:lstStyle>
          <a:p>
            <a:pPr lvl="0"/>
            <a:r>
              <a:rPr lang="fi-FI" noProof="0"/>
              <a:t>Muokkaa tekstin perustyylejä napsauttamalla</a:t>
            </a:r>
          </a:p>
        </p:txBody>
      </p:sp>
      <p:sp>
        <p:nvSpPr>
          <p:cNvPr id="4" name="Tekstiruutu 18">
            <a:extLst>
              <a:ext uri="{FF2B5EF4-FFF2-40B4-BE49-F238E27FC236}">
                <a16:creationId xmlns:a16="http://schemas.microsoft.com/office/drawing/2014/main" id="{17CD63AC-2C7E-7B24-69A8-0BE3D405D685}"/>
              </a:ext>
            </a:extLst>
          </p:cNvPr>
          <p:cNvSpPr txBox="1"/>
          <p:nvPr userDrawn="1"/>
        </p:nvSpPr>
        <p:spPr>
          <a:xfrm>
            <a:off x="3636000" y="5704241"/>
            <a:ext cx="3006000" cy="492443"/>
          </a:xfrm>
          <a:prstGeom prst="rect">
            <a:avLst/>
          </a:prstGeom>
          <a:noFill/>
        </p:spPr>
        <p:txBody>
          <a:bodyPr wrap="square" lIns="0" tIns="0" rIns="0" bIns="0" rtlCol="0">
            <a:spAutoFit/>
          </a:bodyPr>
          <a:lstStyle/>
          <a:p>
            <a:r>
              <a:rPr lang="fi-FI" sz="1600" spc="-20" baseline="0" noProof="0" dirty="0"/>
              <a:t>Terveyden ja </a:t>
            </a:r>
          </a:p>
          <a:p>
            <a:r>
              <a:rPr lang="fi-FI" sz="1600" spc="-20" baseline="0" noProof="0" dirty="0"/>
              <a:t>hyvinvoinnin laitos</a:t>
            </a:r>
          </a:p>
        </p:txBody>
      </p:sp>
      <p:sp>
        <p:nvSpPr>
          <p:cNvPr id="7" name="Date Placeholder 6">
            <a:extLst>
              <a:ext uri="{FF2B5EF4-FFF2-40B4-BE49-F238E27FC236}">
                <a16:creationId xmlns:a16="http://schemas.microsoft.com/office/drawing/2014/main" id="{53FE2FC8-3CB7-BD74-6299-38CB1EBD3AEB}"/>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DF000B1A-3316-43D6-B934-10B5289E87DB}" type="datetime1">
              <a:rPr lang="fi-FI" noProof="0" smtClean="0"/>
              <a:t>26.1.2025</a:t>
            </a:fld>
            <a:endParaRPr lang="fi-FI" noProof="0" dirty="0"/>
          </a:p>
        </p:txBody>
      </p:sp>
      <p:sp>
        <p:nvSpPr>
          <p:cNvPr id="9" name="Slide Number Placeholder 8">
            <a:extLst>
              <a:ext uri="{FF2B5EF4-FFF2-40B4-BE49-F238E27FC236}">
                <a16:creationId xmlns:a16="http://schemas.microsoft.com/office/drawing/2014/main" id="{5BFF758F-2E86-4270-85EA-931D55C92679}"/>
              </a:ext>
            </a:extLst>
          </p:cNvPr>
          <p:cNvSpPr>
            <a:spLocks noGrp="1"/>
          </p:cNvSpPr>
          <p:nvPr>
            <p:ph type="sldNum" sz="quarter" idx="12"/>
          </p:nvPr>
        </p:nvSpPr>
        <p:spPr/>
        <p:txBody>
          <a:bodyPr/>
          <a:lstStyle>
            <a:lvl1pPr>
              <a:defRPr>
                <a:solidFill>
                  <a:schemeClr val="bg1"/>
                </a:solidFill>
              </a:defRPr>
            </a:lvl1pPr>
          </a:lstStyle>
          <a:p>
            <a:fld id="{31160B98-140E-4345-B1A3-2A7247C42973}" type="slidenum">
              <a:rPr lang="fi-FI" noProof="0" smtClean="0"/>
              <a:pPr/>
              <a:t>‹#›</a:t>
            </a:fld>
            <a:endParaRPr lang="fi-FI" noProof="0" dirty="0"/>
          </a:p>
        </p:txBody>
      </p:sp>
    </p:spTree>
    <p:extLst>
      <p:ext uri="{BB962C8B-B14F-4D97-AF65-F5344CB8AC3E}">
        <p14:creationId xmlns:p14="http://schemas.microsoft.com/office/powerpoint/2010/main" val="3636579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376517" y="557866"/>
            <a:ext cx="11447929" cy="1468158"/>
          </a:xfrm>
          <a:prstGeom prst="rect">
            <a:avLst/>
          </a:prstGeom>
        </p:spPr>
        <p:txBody>
          <a:bodyPr vert="horz" lIns="0" tIns="0" rIns="0" bIns="0" rtlCol="0" anchor="t" anchorCtr="0">
            <a:normAutofit/>
          </a:bodyPr>
          <a:lstStyle/>
          <a:p>
            <a:r>
              <a:rPr lang="fi-FI" noProof="0" dirty="0"/>
              <a:t>Muokkaa </a:t>
            </a:r>
            <a:r>
              <a:rPr lang="fi-FI" noProof="0" dirty="0" err="1"/>
              <a:t>ots</a:t>
            </a:r>
            <a:r>
              <a:rPr lang="fi-FI" noProof="0" dirty="0"/>
              <a:t>. </a:t>
            </a:r>
            <a:r>
              <a:rPr lang="fi-FI" noProof="0" dirty="0" err="1"/>
              <a:t>perustyyl</a:t>
            </a:r>
            <a:r>
              <a:rPr lang="fi-FI" noProof="0" dirty="0"/>
              <a:t>. </a:t>
            </a:r>
            <a:r>
              <a:rPr lang="fi-FI" noProof="0" dirty="0" err="1"/>
              <a:t>napsautt</a:t>
            </a:r>
            <a:r>
              <a:rPr lang="fi-FI" noProof="0" dirty="0"/>
              <a: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376517" y="2272553"/>
            <a:ext cx="11447929" cy="3375893"/>
          </a:xfrm>
          <a:prstGeom prst="rect">
            <a:avLst/>
          </a:prstGeom>
        </p:spPr>
        <p:txBody>
          <a:bodyPr vert="horz" lIns="0" tIns="0" rIns="0" bIns="0" rtlCol="0">
            <a:norm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
        <p:nvSpPr>
          <p:cNvPr id="7" name="Date Placeholder 6">
            <a:extLst>
              <a:ext uri="{FF2B5EF4-FFF2-40B4-BE49-F238E27FC236}">
                <a16:creationId xmlns:a16="http://schemas.microsoft.com/office/drawing/2014/main" id="{BCFC8207-E1E1-4120-A9AA-730F0E3F9D1A}"/>
              </a:ext>
            </a:extLst>
          </p:cNvPr>
          <p:cNvSpPr>
            <a:spLocks noGrp="1"/>
          </p:cNvSpPr>
          <p:nvPr>
            <p:ph type="dt" sz="half" idx="2"/>
          </p:nvPr>
        </p:nvSpPr>
        <p:spPr>
          <a:xfrm>
            <a:off x="3635451" y="6269995"/>
            <a:ext cx="1972568" cy="284816"/>
          </a:xfrm>
          <a:prstGeom prst="rect">
            <a:avLst/>
          </a:prstGeom>
        </p:spPr>
        <p:txBody>
          <a:bodyPr vert="horz" lIns="0" tIns="0" rIns="0" bIns="0" rtlCol="0" anchor="ctr"/>
          <a:lstStyle>
            <a:lvl1pPr algn="l">
              <a:defRPr sz="1600" spc="-40" baseline="0">
                <a:solidFill>
                  <a:schemeClr val="tx1"/>
                </a:solidFill>
              </a:defRPr>
            </a:lvl1pPr>
          </a:lstStyle>
          <a:p>
            <a:fld id="{76BE8DE8-6261-4CD3-8D49-9AB11C9718BA}" type="datetime1">
              <a:rPr lang="fi-FI" noProof="0" smtClean="0"/>
              <a:pPr/>
              <a:t>26.1.2025</a:t>
            </a:fld>
            <a:endParaRPr lang="fi-FI" noProof="0" dirty="0"/>
          </a:p>
        </p:txBody>
      </p:sp>
      <p:sp>
        <p:nvSpPr>
          <p:cNvPr id="8" name="Footer Placeholder 7">
            <a:extLst>
              <a:ext uri="{FF2B5EF4-FFF2-40B4-BE49-F238E27FC236}">
                <a16:creationId xmlns:a16="http://schemas.microsoft.com/office/drawing/2014/main" id="{431C7E16-846E-4C51-8A54-1FE93AAD5BD6}"/>
              </a:ext>
            </a:extLst>
          </p:cNvPr>
          <p:cNvSpPr>
            <a:spLocks noGrp="1"/>
          </p:cNvSpPr>
          <p:nvPr>
            <p:ph type="ftr" sz="quarter" idx="3"/>
          </p:nvPr>
        </p:nvSpPr>
        <p:spPr>
          <a:xfrm>
            <a:off x="6899148" y="6269995"/>
            <a:ext cx="4285358" cy="284816"/>
          </a:xfrm>
          <a:prstGeom prst="rect">
            <a:avLst/>
          </a:prstGeom>
        </p:spPr>
        <p:txBody>
          <a:bodyPr vert="horz" lIns="0" tIns="0" rIns="0" bIns="0" rtlCol="0" anchor="ctr"/>
          <a:lstStyle>
            <a:lvl1pPr algn="l">
              <a:defRPr sz="1600" spc="-40" baseline="0">
                <a:solidFill>
                  <a:schemeClr val="tx1"/>
                </a:solidFill>
              </a:defRPr>
            </a:lvl1pPr>
          </a:lstStyle>
          <a:p>
            <a:endParaRPr lang="fi-FI" noProof="0" dirty="0"/>
          </a:p>
        </p:txBody>
      </p:sp>
      <p:sp>
        <p:nvSpPr>
          <p:cNvPr id="9" name="Slide Number Placeholder 8">
            <a:extLst>
              <a:ext uri="{FF2B5EF4-FFF2-40B4-BE49-F238E27FC236}">
                <a16:creationId xmlns:a16="http://schemas.microsoft.com/office/drawing/2014/main" id="{9D91B797-1514-4178-B4AD-AFE930D23265}"/>
              </a:ext>
            </a:extLst>
          </p:cNvPr>
          <p:cNvSpPr>
            <a:spLocks noGrp="1"/>
          </p:cNvSpPr>
          <p:nvPr>
            <p:ph type="sldNum" sz="quarter" idx="4"/>
          </p:nvPr>
        </p:nvSpPr>
        <p:spPr>
          <a:xfrm>
            <a:off x="11184507" y="6269995"/>
            <a:ext cx="639939" cy="284816"/>
          </a:xfrm>
          <a:prstGeom prst="rect">
            <a:avLst/>
          </a:prstGeom>
        </p:spPr>
        <p:txBody>
          <a:bodyPr vert="horz" lIns="0" tIns="0" rIns="0" bIns="0" rtlCol="0" anchor="ctr"/>
          <a:lstStyle>
            <a:lvl1pPr algn="r">
              <a:defRPr sz="1600" spc="-40" baseline="0">
                <a:solidFill>
                  <a:schemeClr val="tx1"/>
                </a:solidFill>
              </a:defRPr>
            </a:lvl1pPr>
          </a:lstStyle>
          <a:p>
            <a:fld id="{31160B98-140E-4345-B1A3-2A7247C42973}" type="slidenum">
              <a:rPr lang="fi-FI" noProof="0" smtClean="0"/>
              <a:pPr/>
              <a:t>‹#›</a:t>
            </a:fld>
            <a:endParaRPr lang="fi-FI" noProof="0" dirty="0"/>
          </a:p>
        </p:txBody>
      </p:sp>
      <p:grpSp>
        <p:nvGrpSpPr>
          <p:cNvPr id="6" name="Ryhmä 5">
            <a:extLst>
              <a:ext uri="{FF2B5EF4-FFF2-40B4-BE49-F238E27FC236}">
                <a16:creationId xmlns:a16="http://schemas.microsoft.com/office/drawing/2014/main" id="{C428BF7F-BADF-A5D4-E999-C4E30FEB6D15}"/>
              </a:ext>
              <a:ext uri="{C183D7F6-B498-43B3-948B-1728B52AA6E4}">
                <adec:decorative xmlns:adec="http://schemas.microsoft.com/office/drawing/2017/decorative" val="1"/>
              </a:ext>
            </a:extLst>
          </p:cNvPr>
          <p:cNvGrpSpPr/>
          <p:nvPr userDrawn="1"/>
        </p:nvGrpSpPr>
        <p:grpSpPr>
          <a:xfrm>
            <a:off x="240807" y="5846175"/>
            <a:ext cx="772691" cy="734802"/>
            <a:chOff x="203203" y="203198"/>
            <a:chExt cx="1117587" cy="1062785"/>
          </a:xfrm>
        </p:grpSpPr>
        <p:sp>
          <p:nvSpPr>
            <p:cNvPr id="10" name="Vapaamuotoinen: Muoto 9">
              <a:extLst>
                <a:ext uri="{FF2B5EF4-FFF2-40B4-BE49-F238E27FC236}">
                  <a16:creationId xmlns:a16="http://schemas.microsoft.com/office/drawing/2014/main" id="{5553AB73-A221-F373-F8CF-3135BCEB23C3}"/>
                </a:ext>
              </a:extLst>
            </p:cNvPr>
            <p:cNvSpPr/>
            <p:nvPr/>
          </p:nvSpPr>
          <p:spPr>
            <a:xfrm>
              <a:off x="1261204" y="203198"/>
              <a:ext cx="59586" cy="213015"/>
            </a:xfrm>
            <a:custGeom>
              <a:avLst/>
              <a:gdLst>
                <a:gd name="connsiteX0" fmla="*/ 59587 w 59586"/>
                <a:gd name="connsiteY0" fmla="*/ 188849 h 213015"/>
                <a:gd name="connsiteX1" fmla="*/ 49503 w 59586"/>
                <a:gd name="connsiteY1" fmla="*/ 192010 h 213015"/>
                <a:gd name="connsiteX2" fmla="*/ 40017 w 59586"/>
                <a:gd name="connsiteY2" fmla="*/ 192874 h 213015"/>
                <a:gd name="connsiteX3" fmla="*/ 27050 w 59586"/>
                <a:gd name="connsiteY3" fmla="*/ 188694 h 213015"/>
                <a:gd name="connsiteX4" fmla="*/ 23025 w 59586"/>
                <a:gd name="connsiteY4" fmla="*/ 173606 h 213015"/>
                <a:gd name="connsiteX5" fmla="*/ 23025 w 59586"/>
                <a:gd name="connsiteY5" fmla="*/ 0 h 213015"/>
                <a:gd name="connsiteX6" fmla="*/ 0 w 59586"/>
                <a:gd name="connsiteY6" fmla="*/ 0 h 213015"/>
                <a:gd name="connsiteX7" fmla="*/ 0 w 59586"/>
                <a:gd name="connsiteY7" fmla="*/ 174445 h 213015"/>
                <a:gd name="connsiteX8" fmla="*/ 8496 w 59586"/>
                <a:gd name="connsiteY8" fmla="*/ 203530 h 213015"/>
                <a:gd name="connsiteX9" fmla="*/ 34556 w 59586"/>
                <a:gd name="connsiteY9" fmla="*/ 213016 h 213015"/>
                <a:gd name="connsiteX10" fmla="*/ 45770 w 59586"/>
                <a:gd name="connsiteY10" fmla="*/ 212026 h 213015"/>
                <a:gd name="connsiteX11" fmla="*/ 55854 w 59586"/>
                <a:gd name="connsiteY11" fmla="*/ 208991 h 213015"/>
                <a:gd name="connsiteX12" fmla="*/ 59587 w 59586"/>
                <a:gd name="connsiteY12" fmla="*/ 188849 h 213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586" h="213015">
                  <a:moveTo>
                    <a:pt x="59587" y="188849"/>
                  </a:moveTo>
                  <a:cubicBezTo>
                    <a:pt x="55357" y="190386"/>
                    <a:pt x="52005" y="191437"/>
                    <a:pt x="49503" y="192010"/>
                  </a:cubicBezTo>
                  <a:cubicBezTo>
                    <a:pt x="46990" y="192582"/>
                    <a:pt x="43840" y="192874"/>
                    <a:pt x="40017" y="192874"/>
                  </a:cubicBezTo>
                  <a:cubicBezTo>
                    <a:pt x="34048" y="192874"/>
                    <a:pt x="29754" y="191477"/>
                    <a:pt x="27050" y="188694"/>
                  </a:cubicBezTo>
                  <a:cubicBezTo>
                    <a:pt x="24372" y="185915"/>
                    <a:pt x="23025" y="180871"/>
                    <a:pt x="23025" y="173606"/>
                  </a:cubicBezTo>
                  <a:lnTo>
                    <a:pt x="23025" y="0"/>
                  </a:lnTo>
                  <a:lnTo>
                    <a:pt x="0" y="0"/>
                  </a:lnTo>
                  <a:lnTo>
                    <a:pt x="0" y="174445"/>
                  </a:lnTo>
                  <a:cubicBezTo>
                    <a:pt x="0" y="187513"/>
                    <a:pt x="2830" y="197194"/>
                    <a:pt x="8496" y="203530"/>
                  </a:cubicBezTo>
                  <a:cubicBezTo>
                    <a:pt x="14159" y="209866"/>
                    <a:pt x="22860" y="213016"/>
                    <a:pt x="34556" y="213016"/>
                  </a:cubicBezTo>
                  <a:cubicBezTo>
                    <a:pt x="38379" y="213016"/>
                    <a:pt x="42123" y="212674"/>
                    <a:pt x="45770" y="212026"/>
                  </a:cubicBezTo>
                  <a:cubicBezTo>
                    <a:pt x="49428" y="211352"/>
                    <a:pt x="52779" y="210337"/>
                    <a:pt x="55854" y="208991"/>
                  </a:cubicBezTo>
                  <a:lnTo>
                    <a:pt x="59587" y="188849"/>
                  </a:lnTo>
                  <a:close/>
                </a:path>
              </a:pathLst>
            </a:custGeom>
            <a:solidFill>
              <a:srgbClr val="005A1E"/>
            </a:solidFill>
            <a:ln w="360" cap="flat">
              <a:noFill/>
              <a:prstDash val="solid"/>
              <a:miter/>
            </a:ln>
          </p:spPr>
          <p:txBody>
            <a:bodyPr rtlCol="0" anchor="ctr"/>
            <a:lstStyle/>
            <a:p>
              <a:endParaRPr lang="fi-FI" noProof="0" dirty="0"/>
            </a:p>
          </p:txBody>
        </p:sp>
        <p:sp>
          <p:nvSpPr>
            <p:cNvPr id="11" name="Vapaamuotoinen: Muoto 10">
              <a:extLst>
                <a:ext uri="{FF2B5EF4-FFF2-40B4-BE49-F238E27FC236}">
                  <a16:creationId xmlns:a16="http://schemas.microsoft.com/office/drawing/2014/main" id="{B75798F8-2252-4E77-B921-3F5AACE9A080}"/>
                </a:ext>
              </a:extLst>
            </p:cNvPr>
            <p:cNvSpPr/>
            <p:nvPr/>
          </p:nvSpPr>
          <p:spPr>
            <a:xfrm>
              <a:off x="1102784" y="203198"/>
              <a:ext cx="126059" cy="210132"/>
            </a:xfrm>
            <a:custGeom>
              <a:avLst/>
              <a:gdLst>
                <a:gd name="connsiteX0" fmla="*/ 103049 w 126059"/>
                <a:gd name="connsiteY0" fmla="*/ 210132 h 210132"/>
                <a:gd name="connsiteX1" fmla="*/ 126060 w 126059"/>
                <a:gd name="connsiteY1" fmla="*/ 210132 h 210132"/>
                <a:gd name="connsiteX2" fmla="*/ 126060 w 126059"/>
                <a:gd name="connsiteY2" fmla="*/ 118019 h 210132"/>
                <a:gd name="connsiteX3" fmla="*/ 118439 w 126059"/>
                <a:gd name="connsiteY3" fmla="*/ 87224 h 210132"/>
                <a:gd name="connsiteX4" fmla="*/ 98146 w 126059"/>
                <a:gd name="connsiteY4" fmla="*/ 69239 h 210132"/>
                <a:gd name="connsiteX5" fmla="*/ 69940 w 126059"/>
                <a:gd name="connsiteY5" fmla="*/ 63335 h 210132"/>
                <a:gd name="connsiteX6" fmla="*/ 42890 w 126059"/>
                <a:gd name="connsiteY6" fmla="*/ 69098 h 210132"/>
                <a:gd name="connsiteX7" fmla="*/ 23025 w 126059"/>
                <a:gd name="connsiteY7" fmla="*/ 87793 h 210132"/>
                <a:gd name="connsiteX8" fmla="*/ 23025 w 126059"/>
                <a:gd name="connsiteY8" fmla="*/ 0 h 210132"/>
                <a:gd name="connsiteX9" fmla="*/ 0 w 126059"/>
                <a:gd name="connsiteY9" fmla="*/ 0 h 210132"/>
                <a:gd name="connsiteX10" fmla="*/ 0 w 126059"/>
                <a:gd name="connsiteY10" fmla="*/ 210132 h 210132"/>
                <a:gd name="connsiteX11" fmla="*/ 23025 w 126059"/>
                <a:gd name="connsiteY11" fmla="*/ 210132 h 210132"/>
                <a:gd name="connsiteX12" fmla="*/ 23025 w 126059"/>
                <a:gd name="connsiteY12" fmla="*/ 133870 h 210132"/>
                <a:gd name="connsiteX13" fmla="*/ 29783 w 126059"/>
                <a:gd name="connsiteY13" fmla="*/ 104353 h 210132"/>
                <a:gd name="connsiteX14" fmla="*/ 46915 w 126059"/>
                <a:gd name="connsiteY14" fmla="*/ 88391 h 210132"/>
                <a:gd name="connsiteX15" fmla="*/ 67654 w 126059"/>
                <a:gd name="connsiteY15" fmla="*/ 83502 h 210132"/>
                <a:gd name="connsiteX16" fmla="*/ 92836 w 126059"/>
                <a:gd name="connsiteY16" fmla="*/ 92862 h 210132"/>
                <a:gd name="connsiteX17" fmla="*/ 103049 w 126059"/>
                <a:gd name="connsiteY17" fmla="*/ 126112 h 210132"/>
                <a:gd name="connsiteX18" fmla="*/ 103049 w 126059"/>
                <a:gd name="connsiteY18" fmla="*/ 210132 h 210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26059" h="210132">
                  <a:moveTo>
                    <a:pt x="103049" y="210132"/>
                  </a:moveTo>
                  <a:lnTo>
                    <a:pt x="126060" y="210132"/>
                  </a:lnTo>
                  <a:lnTo>
                    <a:pt x="126060" y="118019"/>
                  </a:lnTo>
                  <a:cubicBezTo>
                    <a:pt x="126060" y="105548"/>
                    <a:pt x="123533" y="95274"/>
                    <a:pt x="118439" y="87224"/>
                  </a:cubicBezTo>
                  <a:cubicBezTo>
                    <a:pt x="113348" y="79171"/>
                    <a:pt x="106591" y="73163"/>
                    <a:pt x="98146" y="69239"/>
                  </a:cubicBezTo>
                  <a:cubicBezTo>
                    <a:pt x="89700" y="65315"/>
                    <a:pt x="80290" y="63335"/>
                    <a:pt x="69940" y="63335"/>
                  </a:cubicBezTo>
                  <a:cubicBezTo>
                    <a:pt x="60148" y="63335"/>
                    <a:pt x="51130" y="65239"/>
                    <a:pt x="42890" y="69098"/>
                  </a:cubicBezTo>
                  <a:cubicBezTo>
                    <a:pt x="34646" y="72947"/>
                    <a:pt x="28018" y="79171"/>
                    <a:pt x="23025" y="87793"/>
                  </a:cubicBezTo>
                  <a:lnTo>
                    <a:pt x="23025" y="0"/>
                  </a:lnTo>
                  <a:lnTo>
                    <a:pt x="0" y="0"/>
                  </a:lnTo>
                  <a:lnTo>
                    <a:pt x="0" y="210132"/>
                  </a:lnTo>
                  <a:lnTo>
                    <a:pt x="23025" y="210132"/>
                  </a:lnTo>
                  <a:lnTo>
                    <a:pt x="23025" y="133870"/>
                  </a:lnTo>
                  <a:cubicBezTo>
                    <a:pt x="23025" y="121601"/>
                    <a:pt x="25286" y="111758"/>
                    <a:pt x="29783" y="104353"/>
                  </a:cubicBezTo>
                  <a:cubicBezTo>
                    <a:pt x="34304" y="96988"/>
                    <a:pt x="40006" y="91642"/>
                    <a:pt x="46915" y="88391"/>
                  </a:cubicBezTo>
                  <a:cubicBezTo>
                    <a:pt x="53823" y="85140"/>
                    <a:pt x="60721" y="83502"/>
                    <a:pt x="67654" y="83502"/>
                  </a:cubicBezTo>
                  <a:cubicBezTo>
                    <a:pt x="77637" y="83502"/>
                    <a:pt x="86028" y="86627"/>
                    <a:pt x="92836" y="92862"/>
                  </a:cubicBezTo>
                  <a:cubicBezTo>
                    <a:pt x="99643" y="99097"/>
                    <a:pt x="103049" y="110171"/>
                    <a:pt x="103049" y="126112"/>
                  </a:cubicBezTo>
                  <a:lnTo>
                    <a:pt x="103049" y="210132"/>
                  </a:lnTo>
                  <a:close/>
                </a:path>
              </a:pathLst>
            </a:custGeom>
            <a:solidFill>
              <a:srgbClr val="005A1E"/>
            </a:solidFill>
            <a:ln w="360" cap="flat">
              <a:noFill/>
              <a:prstDash val="solid"/>
              <a:miter/>
            </a:ln>
          </p:spPr>
          <p:txBody>
            <a:bodyPr rtlCol="0" anchor="ctr"/>
            <a:lstStyle/>
            <a:p>
              <a:endParaRPr lang="fi-FI" noProof="0" dirty="0"/>
            </a:p>
          </p:txBody>
        </p:sp>
        <p:sp>
          <p:nvSpPr>
            <p:cNvPr id="12" name="Vapaamuotoinen: Muoto 11">
              <a:extLst>
                <a:ext uri="{FF2B5EF4-FFF2-40B4-BE49-F238E27FC236}">
                  <a16:creationId xmlns:a16="http://schemas.microsoft.com/office/drawing/2014/main" id="{9833B0C8-D237-F9BD-3AF0-CA9C93F83774}"/>
                </a:ext>
              </a:extLst>
            </p:cNvPr>
            <p:cNvSpPr/>
            <p:nvPr/>
          </p:nvSpPr>
          <p:spPr>
            <a:xfrm>
              <a:off x="973095" y="228535"/>
              <a:ext cx="106792" cy="187653"/>
            </a:xfrm>
            <a:custGeom>
              <a:avLst/>
              <a:gdLst>
                <a:gd name="connsiteX0" fmla="*/ 51800 w 106792"/>
                <a:gd name="connsiteY0" fmla="*/ 145084 h 187653"/>
                <a:gd name="connsiteX1" fmla="*/ 51800 w 106792"/>
                <a:gd name="connsiteY1" fmla="*/ 60743 h 187653"/>
                <a:gd name="connsiteX2" fmla="*/ 104201 w 106792"/>
                <a:gd name="connsiteY2" fmla="*/ 60743 h 187653"/>
                <a:gd name="connsiteX3" fmla="*/ 104201 w 106792"/>
                <a:gd name="connsiteY3" fmla="*/ 40882 h 187653"/>
                <a:gd name="connsiteX4" fmla="*/ 51800 w 106792"/>
                <a:gd name="connsiteY4" fmla="*/ 40882 h 187653"/>
                <a:gd name="connsiteX5" fmla="*/ 51800 w 106792"/>
                <a:gd name="connsiteY5" fmla="*/ 0 h 187653"/>
                <a:gd name="connsiteX6" fmla="*/ 28778 w 106792"/>
                <a:gd name="connsiteY6" fmla="*/ 6336 h 187653"/>
                <a:gd name="connsiteX7" fmla="*/ 28778 w 106792"/>
                <a:gd name="connsiteY7" fmla="*/ 40882 h 187653"/>
                <a:gd name="connsiteX8" fmla="*/ 0 w 106792"/>
                <a:gd name="connsiteY8" fmla="*/ 40882 h 187653"/>
                <a:gd name="connsiteX9" fmla="*/ 0 w 106792"/>
                <a:gd name="connsiteY9" fmla="*/ 60743 h 187653"/>
                <a:gd name="connsiteX10" fmla="*/ 28778 w 106792"/>
                <a:gd name="connsiteY10" fmla="*/ 60743 h 187653"/>
                <a:gd name="connsiteX11" fmla="*/ 28778 w 106792"/>
                <a:gd name="connsiteY11" fmla="*/ 149108 h 187653"/>
                <a:gd name="connsiteX12" fmla="*/ 34693 w 106792"/>
                <a:gd name="connsiteY12" fmla="*/ 171410 h 187653"/>
                <a:gd name="connsiteX13" fmla="*/ 49795 w 106792"/>
                <a:gd name="connsiteY13" fmla="*/ 183780 h 187653"/>
                <a:gd name="connsiteX14" fmla="*/ 70228 w 106792"/>
                <a:gd name="connsiteY14" fmla="*/ 187654 h 187653"/>
                <a:gd name="connsiteX15" fmla="*/ 91094 w 106792"/>
                <a:gd name="connsiteY15" fmla="*/ 184201 h 187653"/>
                <a:gd name="connsiteX16" fmla="*/ 106793 w 106792"/>
                <a:gd name="connsiteY16" fmla="*/ 174686 h 187653"/>
                <a:gd name="connsiteX17" fmla="*/ 98715 w 106792"/>
                <a:gd name="connsiteY17" fmla="*/ 155423 h 187653"/>
                <a:gd name="connsiteX18" fmla="*/ 87792 w 106792"/>
                <a:gd name="connsiteY18" fmla="*/ 163195 h 187653"/>
                <a:gd name="connsiteX19" fmla="*/ 73392 w 106792"/>
                <a:gd name="connsiteY19" fmla="*/ 166075 h 187653"/>
                <a:gd name="connsiteX20" fmla="*/ 57833 w 106792"/>
                <a:gd name="connsiteY20" fmla="*/ 160884 h 187653"/>
                <a:gd name="connsiteX21" fmla="*/ 51800 w 106792"/>
                <a:gd name="connsiteY21" fmla="*/ 145084 h 18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06792" h="187653">
                  <a:moveTo>
                    <a:pt x="51800" y="145084"/>
                  </a:moveTo>
                  <a:lnTo>
                    <a:pt x="51800" y="60743"/>
                  </a:lnTo>
                  <a:lnTo>
                    <a:pt x="104201" y="60743"/>
                  </a:lnTo>
                  <a:lnTo>
                    <a:pt x="104201" y="40882"/>
                  </a:lnTo>
                  <a:lnTo>
                    <a:pt x="51800" y="40882"/>
                  </a:lnTo>
                  <a:lnTo>
                    <a:pt x="51800" y="0"/>
                  </a:lnTo>
                  <a:lnTo>
                    <a:pt x="28778" y="6336"/>
                  </a:lnTo>
                  <a:lnTo>
                    <a:pt x="28778" y="40882"/>
                  </a:lnTo>
                  <a:lnTo>
                    <a:pt x="0" y="40882"/>
                  </a:lnTo>
                  <a:lnTo>
                    <a:pt x="0" y="60743"/>
                  </a:lnTo>
                  <a:lnTo>
                    <a:pt x="28778" y="60743"/>
                  </a:lnTo>
                  <a:lnTo>
                    <a:pt x="28778" y="149108"/>
                  </a:lnTo>
                  <a:cubicBezTo>
                    <a:pt x="28980" y="158328"/>
                    <a:pt x="30949" y="165748"/>
                    <a:pt x="34693" y="171410"/>
                  </a:cubicBezTo>
                  <a:cubicBezTo>
                    <a:pt x="38440" y="177073"/>
                    <a:pt x="43484" y="181202"/>
                    <a:pt x="49795" y="183780"/>
                  </a:cubicBezTo>
                  <a:cubicBezTo>
                    <a:pt x="56131" y="186358"/>
                    <a:pt x="62927" y="187654"/>
                    <a:pt x="70228" y="187654"/>
                  </a:cubicBezTo>
                  <a:cubicBezTo>
                    <a:pt x="78101" y="187654"/>
                    <a:pt x="85064" y="186512"/>
                    <a:pt x="91094" y="184201"/>
                  </a:cubicBezTo>
                  <a:cubicBezTo>
                    <a:pt x="97127" y="181886"/>
                    <a:pt x="102372" y="178740"/>
                    <a:pt x="106793" y="174686"/>
                  </a:cubicBezTo>
                  <a:lnTo>
                    <a:pt x="98715" y="155423"/>
                  </a:lnTo>
                  <a:cubicBezTo>
                    <a:pt x="95464" y="158674"/>
                    <a:pt x="91817" y="161276"/>
                    <a:pt x="87792" y="163195"/>
                  </a:cubicBezTo>
                  <a:cubicBezTo>
                    <a:pt x="83768" y="165100"/>
                    <a:pt x="78954" y="166075"/>
                    <a:pt x="73392" y="166075"/>
                  </a:cubicBezTo>
                  <a:cubicBezTo>
                    <a:pt x="67053" y="166075"/>
                    <a:pt x="61858" y="164336"/>
                    <a:pt x="57833" y="160884"/>
                  </a:cubicBezTo>
                  <a:cubicBezTo>
                    <a:pt x="53819" y="157453"/>
                    <a:pt x="51800" y="152183"/>
                    <a:pt x="51800" y="145084"/>
                  </a:cubicBezTo>
                  <a:close/>
                </a:path>
              </a:pathLst>
            </a:custGeom>
            <a:solidFill>
              <a:srgbClr val="005A1E"/>
            </a:solidFill>
            <a:ln w="360" cap="flat">
              <a:noFill/>
              <a:prstDash val="solid"/>
              <a:miter/>
            </a:ln>
          </p:spPr>
          <p:txBody>
            <a:bodyPr rtlCol="0" anchor="ctr"/>
            <a:lstStyle/>
            <a:p>
              <a:endParaRPr lang="fi-FI" noProof="0" dirty="0"/>
            </a:p>
          </p:txBody>
        </p:sp>
        <p:sp>
          <p:nvSpPr>
            <p:cNvPr id="13" name="Vapaamuotoinen: Muoto 12">
              <a:extLst>
                <a:ext uri="{FF2B5EF4-FFF2-40B4-BE49-F238E27FC236}">
                  <a16:creationId xmlns:a16="http://schemas.microsoft.com/office/drawing/2014/main" id="{A4027529-A49F-9484-D50F-0263D34ECC1B}"/>
                </a:ext>
              </a:extLst>
            </p:cNvPr>
            <p:cNvSpPr/>
            <p:nvPr/>
          </p:nvSpPr>
          <p:spPr>
            <a:xfrm>
              <a:off x="819668" y="561160"/>
              <a:ext cx="501122" cy="258685"/>
            </a:xfrm>
            <a:custGeom>
              <a:avLst/>
              <a:gdLst>
                <a:gd name="connsiteX0" fmla="*/ 323324 w 501122"/>
                <a:gd name="connsiteY0" fmla="*/ 0 h 258685"/>
                <a:gd name="connsiteX1" fmla="*/ 0 w 501122"/>
                <a:gd name="connsiteY1" fmla="*/ 210719 h 258685"/>
                <a:gd name="connsiteX2" fmla="*/ 177784 w 501122"/>
                <a:gd name="connsiteY2" fmla="*/ 258685 h 258685"/>
                <a:gd name="connsiteX3" fmla="*/ 501122 w 501122"/>
                <a:gd name="connsiteY3" fmla="*/ 47956 h 258685"/>
                <a:gd name="connsiteX4" fmla="*/ 323324 w 501122"/>
                <a:gd name="connsiteY4" fmla="*/ 0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323324" y="0"/>
                  </a:moveTo>
                  <a:cubicBezTo>
                    <a:pt x="178925" y="0"/>
                    <a:pt x="54799" y="86627"/>
                    <a:pt x="0" y="210719"/>
                  </a:cubicBezTo>
                  <a:cubicBezTo>
                    <a:pt x="52221" y="241196"/>
                    <a:pt x="112963" y="258685"/>
                    <a:pt x="177784" y="258685"/>
                  </a:cubicBezTo>
                  <a:cubicBezTo>
                    <a:pt x="322183" y="258685"/>
                    <a:pt x="446309" y="172058"/>
                    <a:pt x="501122" y="47956"/>
                  </a:cubicBezTo>
                  <a:cubicBezTo>
                    <a:pt x="448887" y="17474"/>
                    <a:pt x="388145" y="0"/>
                    <a:pt x="323324" y="0"/>
                  </a:cubicBezTo>
                  <a:close/>
                </a:path>
              </a:pathLst>
            </a:custGeom>
            <a:solidFill>
              <a:srgbClr val="005A1E"/>
            </a:solidFill>
            <a:ln w="360" cap="flat">
              <a:noFill/>
              <a:prstDash val="solid"/>
              <a:miter/>
            </a:ln>
          </p:spPr>
          <p:txBody>
            <a:bodyPr rtlCol="0" anchor="ctr"/>
            <a:lstStyle/>
            <a:p>
              <a:endParaRPr lang="fi-FI" noProof="0" dirty="0"/>
            </a:p>
          </p:txBody>
        </p:sp>
        <p:sp>
          <p:nvSpPr>
            <p:cNvPr id="14" name="Vapaamuotoinen: Muoto 13">
              <a:extLst>
                <a:ext uri="{FF2B5EF4-FFF2-40B4-BE49-F238E27FC236}">
                  <a16:creationId xmlns:a16="http://schemas.microsoft.com/office/drawing/2014/main" id="{81B622A0-0FFF-91B6-C423-C6B8387A08D0}"/>
                </a:ext>
              </a:extLst>
            </p:cNvPr>
            <p:cNvSpPr/>
            <p:nvPr/>
          </p:nvSpPr>
          <p:spPr>
            <a:xfrm>
              <a:off x="644181" y="203198"/>
              <a:ext cx="235632" cy="526719"/>
            </a:xfrm>
            <a:custGeom>
              <a:avLst/>
              <a:gdLst>
                <a:gd name="connsiteX0" fmla="*/ 235632 w 235632"/>
                <a:gd name="connsiteY0" fmla="*/ 263358 h 526719"/>
                <a:gd name="connsiteX1" fmla="*/ 117816 w 235632"/>
                <a:gd name="connsiteY1" fmla="*/ 0 h 526719"/>
                <a:gd name="connsiteX2" fmla="*/ 0 w 235632"/>
                <a:gd name="connsiteY2" fmla="*/ 263358 h 526719"/>
                <a:gd name="connsiteX3" fmla="*/ 117816 w 235632"/>
                <a:gd name="connsiteY3" fmla="*/ 526720 h 526719"/>
                <a:gd name="connsiteX4" fmla="*/ 235632 w 235632"/>
                <a:gd name="connsiteY4" fmla="*/ 263358 h 5267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5632" h="526719">
                  <a:moveTo>
                    <a:pt x="235632" y="263358"/>
                  </a:moveTo>
                  <a:cubicBezTo>
                    <a:pt x="235632" y="158699"/>
                    <a:pt x="190103" y="64692"/>
                    <a:pt x="117816" y="0"/>
                  </a:cubicBezTo>
                  <a:cubicBezTo>
                    <a:pt x="45514" y="64692"/>
                    <a:pt x="0" y="158699"/>
                    <a:pt x="0" y="263358"/>
                  </a:cubicBezTo>
                  <a:cubicBezTo>
                    <a:pt x="0" y="368021"/>
                    <a:pt x="45514" y="462013"/>
                    <a:pt x="117816" y="526720"/>
                  </a:cubicBezTo>
                  <a:cubicBezTo>
                    <a:pt x="190103" y="462013"/>
                    <a:pt x="235632" y="368021"/>
                    <a:pt x="235632" y="263358"/>
                  </a:cubicBezTo>
                  <a:close/>
                </a:path>
              </a:pathLst>
            </a:custGeom>
            <a:solidFill>
              <a:srgbClr val="005A1E"/>
            </a:solidFill>
            <a:ln w="360" cap="flat">
              <a:noFill/>
              <a:prstDash val="solid"/>
              <a:miter/>
            </a:ln>
          </p:spPr>
          <p:txBody>
            <a:bodyPr rtlCol="0" anchor="ctr"/>
            <a:lstStyle/>
            <a:p>
              <a:endParaRPr lang="fi-FI" noProof="0" dirty="0"/>
            </a:p>
          </p:txBody>
        </p:sp>
        <p:sp>
          <p:nvSpPr>
            <p:cNvPr id="15" name="Vapaamuotoinen: Muoto 14">
              <a:extLst>
                <a:ext uri="{FF2B5EF4-FFF2-40B4-BE49-F238E27FC236}">
                  <a16:creationId xmlns:a16="http://schemas.microsoft.com/office/drawing/2014/main" id="{BD928471-934D-5723-55D3-CDF1016C3EAF}"/>
                </a:ext>
              </a:extLst>
            </p:cNvPr>
            <p:cNvSpPr/>
            <p:nvPr/>
          </p:nvSpPr>
          <p:spPr>
            <a:xfrm>
              <a:off x="203203" y="561160"/>
              <a:ext cx="501122" cy="258685"/>
            </a:xfrm>
            <a:custGeom>
              <a:avLst/>
              <a:gdLst>
                <a:gd name="connsiteX0" fmla="*/ 501122 w 501122"/>
                <a:gd name="connsiteY0" fmla="*/ 210719 h 258685"/>
                <a:gd name="connsiteX1" fmla="*/ 177799 w 501122"/>
                <a:gd name="connsiteY1" fmla="*/ 0 h 258685"/>
                <a:gd name="connsiteX2" fmla="*/ 0 w 501122"/>
                <a:gd name="connsiteY2" fmla="*/ 47956 h 258685"/>
                <a:gd name="connsiteX3" fmla="*/ 323324 w 501122"/>
                <a:gd name="connsiteY3" fmla="*/ 258685 h 258685"/>
                <a:gd name="connsiteX4" fmla="*/ 501122 w 501122"/>
                <a:gd name="connsiteY4" fmla="*/ 210719 h 2586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122" h="258685">
                  <a:moveTo>
                    <a:pt x="501122" y="210719"/>
                  </a:moveTo>
                  <a:cubicBezTo>
                    <a:pt x="446334" y="86627"/>
                    <a:pt x="322182" y="0"/>
                    <a:pt x="177799" y="0"/>
                  </a:cubicBezTo>
                  <a:cubicBezTo>
                    <a:pt x="112978" y="0"/>
                    <a:pt x="52221" y="17474"/>
                    <a:pt x="0" y="47956"/>
                  </a:cubicBezTo>
                  <a:cubicBezTo>
                    <a:pt x="54813" y="172058"/>
                    <a:pt x="178940" y="258685"/>
                    <a:pt x="323324" y="258685"/>
                  </a:cubicBezTo>
                  <a:cubicBezTo>
                    <a:pt x="388145" y="258685"/>
                    <a:pt x="448887" y="241222"/>
                    <a:pt x="501122" y="210719"/>
                  </a:cubicBezTo>
                  <a:close/>
                </a:path>
              </a:pathLst>
            </a:custGeom>
            <a:solidFill>
              <a:srgbClr val="005A1E"/>
            </a:solidFill>
            <a:ln w="360" cap="flat">
              <a:noFill/>
              <a:prstDash val="solid"/>
              <a:miter/>
            </a:ln>
          </p:spPr>
          <p:txBody>
            <a:bodyPr rtlCol="0" anchor="ctr"/>
            <a:lstStyle/>
            <a:p>
              <a:endParaRPr lang="fi-FI" noProof="0" dirty="0"/>
            </a:p>
          </p:txBody>
        </p:sp>
        <p:sp>
          <p:nvSpPr>
            <p:cNvPr id="16" name="Vapaamuotoinen: Muoto 15">
              <a:extLst>
                <a:ext uri="{FF2B5EF4-FFF2-40B4-BE49-F238E27FC236}">
                  <a16:creationId xmlns:a16="http://schemas.microsoft.com/office/drawing/2014/main" id="{0D587FF2-12EA-C85C-55D4-ED72EED547B7}"/>
                </a:ext>
              </a:extLst>
            </p:cNvPr>
            <p:cNvSpPr/>
            <p:nvPr/>
          </p:nvSpPr>
          <p:spPr>
            <a:xfrm>
              <a:off x="408711" y="839732"/>
              <a:ext cx="325588" cy="426225"/>
            </a:xfrm>
            <a:custGeom>
              <a:avLst/>
              <a:gdLst>
                <a:gd name="connsiteX0" fmla="*/ 0 w 325588"/>
                <a:gd name="connsiteY0" fmla="*/ 351526 h 426225"/>
                <a:gd name="connsiteX1" fmla="*/ 7952 w 325588"/>
                <a:gd name="connsiteY1" fmla="*/ 426226 h 426225"/>
                <a:gd name="connsiteX2" fmla="*/ 325588 w 325588"/>
                <a:gd name="connsiteY2" fmla="*/ 74704 h 426225"/>
                <a:gd name="connsiteX3" fmla="*/ 317650 w 325588"/>
                <a:gd name="connsiteY3" fmla="*/ 0 h 426225"/>
                <a:gd name="connsiteX4" fmla="*/ 0 w 325588"/>
                <a:gd name="connsiteY4" fmla="*/ 351526 h 4262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588" h="426225">
                  <a:moveTo>
                    <a:pt x="0" y="351526"/>
                  </a:moveTo>
                  <a:cubicBezTo>
                    <a:pt x="0" y="377154"/>
                    <a:pt x="2758" y="402134"/>
                    <a:pt x="7952" y="426226"/>
                  </a:cubicBezTo>
                  <a:cubicBezTo>
                    <a:pt x="186320" y="408344"/>
                    <a:pt x="325588" y="257800"/>
                    <a:pt x="325588" y="74704"/>
                  </a:cubicBezTo>
                  <a:cubicBezTo>
                    <a:pt x="325588" y="49075"/>
                    <a:pt x="322830" y="24095"/>
                    <a:pt x="317650" y="0"/>
                  </a:cubicBezTo>
                  <a:cubicBezTo>
                    <a:pt x="139254" y="17885"/>
                    <a:pt x="0" y="168440"/>
                    <a:pt x="0" y="351526"/>
                  </a:cubicBezTo>
                  <a:close/>
                </a:path>
              </a:pathLst>
            </a:custGeom>
            <a:solidFill>
              <a:srgbClr val="005A1E"/>
            </a:solidFill>
            <a:ln w="360" cap="flat">
              <a:noFill/>
              <a:prstDash val="solid"/>
              <a:miter/>
            </a:ln>
          </p:spPr>
          <p:txBody>
            <a:bodyPr rtlCol="0" anchor="ctr"/>
            <a:lstStyle/>
            <a:p>
              <a:endParaRPr lang="fi-FI" noProof="0" dirty="0"/>
            </a:p>
          </p:txBody>
        </p:sp>
        <p:sp>
          <p:nvSpPr>
            <p:cNvPr id="17" name="Vapaamuotoinen: Muoto 16">
              <a:extLst>
                <a:ext uri="{FF2B5EF4-FFF2-40B4-BE49-F238E27FC236}">
                  <a16:creationId xmlns:a16="http://schemas.microsoft.com/office/drawing/2014/main" id="{1B734ACC-FF66-EB5F-7DF0-C5D6D9F4A584}"/>
                </a:ext>
              </a:extLst>
            </p:cNvPr>
            <p:cNvSpPr/>
            <p:nvPr/>
          </p:nvSpPr>
          <p:spPr>
            <a:xfrm>
              <a:off x="789681" y="839761"/>
              <a:ext cx="325602" cy="426222"/>
            </a:xfrm>
            <a:custGeom>
              <a:avLst/>
              <a:gdLst>
                <a:gd name="connsiteX0" fmla="*/ 7952 w 325602"/>
                <a:gd name="connsiteY0" fmla="*/ 0 h 426222"/>
                <a:gd name="connsiteX1" fmla="*/ 0 w 325602"/>
                <a:gd name="connsiteY1" fmla="*/ 74700 h 426222"/>
                <a:gd name="connsiteX2" fmla="*/ 317650 w 325602"/>
                <a:gd name="connsiteY2" fmla="*/ 426222 h 426222"/>
                <a:gd name="connsiteX3" fmla="*/ 325602 w 325602"/>
                <a:gd name="connsiteY3" fmla="*/ 351522 h 426222"/>
                <a:gd name="connsiteX4" fmla="*/ 7952 w 325602"/>
                <a:gd name="connsiteY4" fmla="*/ 0 h 426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602" h="426222">
                  <a:moveTo>
                    <a:pt x="7952" y="0"/>
                  </a:moveTo>
                  <a:cubicBezTo>
                    <a:pt x="2758" y="24091"/>
                    <a:pt x="0" y="49072"/>
                    <a:pt x="0" y="74700"/>
                  </a:cubicBezTo>
                  <a:cubicBezTo>
                    <a:pt x="0" y="257796"/>
                    <a:pt x="139283" y="408341"/>
                    <a:pt x="317650" y="426222"/>
                  </a:cubicBezTo>
                  <a:cubicBezTo>
                    <a:pt x="322834" y="402131"/>
                    <a:pt x="325602" y="377150"/>
                    <a:pt x="325602" y="351522"/>
                  </a:cubicBezTo>
                  <a:cubicBezTo>
                    <a:pt x="325602" y="168412"/>
                    <a:pt x="186349" y="17856"/>
                    <a:pt x="7952" y="0"/>
                  </a:cubicBezTo>
                  <a:close/>
                </a:path>
              </a:pathLst>
            </a:custGeom>
            <a:solidFill>
              <a:srgbClr val="005A1E"/>
            </a:solidFill>
            <a:ln w="360" cap="flat">
              <a:noFill/>
              <a:prstDash val="solid"/>
              <a:miter/>
            </a:ln>
          </p:spPr>
          <p:txBody>
            <a:bodyPr rtlCol="0" anchor="ctr"/>
            <a:lstStyle/>
            <a:p>
              <a:endParaRPr lang="fi-FI" noProof="0" dirty="0"/>
            </a:p>
          </p:txBody>
        </p:sp>
      </p:grpSp>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98" r:id="rId1"/>
    <p:sldLayoutId id="2147483738" r:id="rId2"/>
    <p:sldLayoutId id="2147483702" r:id="rId3"/>
    <p:sldLayoutId id="2147483696" r:id="rId4"/>
    <p:sldLayoutId id="2147483740" r:id="rId5"/>
    <p:sldLayoutId id="2147483741" r:id="rId6"/>
    <p:sldLayoutId id="2147483742" r:id="rId7"/>
    <p:sldLayoutId id="2147483743" r:id="rId8"/>
    <p:sldLayoutId id="2147483744" r:id="rId9"/>
    <p:sldLayoutId id="2147483723" r:id="rId10"/>
    <p:sldLayoutId id="2147483713" r:id="rId11"/>
    <p:sldLayoutId id="2147483715" r:id="rId12"/>
    <p:sldLayoutId id="2147483712" r:id="rId13"/>
    <p:sldLayoutId id="2147483711" r:id="rId14"/>
    <p:sldLayoutId id="2147483714" r:id="rId15"/>
    <p:sldLayoutId id="2147483650" r:id="rId16"/>
    <p:sldLayoutId id="2147483663" r:id="rId17"/>
    <p:sldLayoutId id="2147483684" r:id="rId18"/>
    <p:sldLayoutId id="2147483692" r:id="rId19"/>
    <p:sldLayoutId id="2147483654" r:id="rId20"/>
    <p:sldLayoutId id="2147483655" r:id="rId21"/>
    <p:sldLayoutId id="2147483724" r:id="rId22"/>
    <p:sldLayoutId id="2147483678" r:id="rId23"/>
    <p:sldLayoutId id="2147483686" r:id="rId24"/>
    <p:sldLayoutId id="2147483685" r:id="rId25"/>
    <p:sldLayoutId id="2147483687" r:id="rId26"/>
    <p:sldLayoutId id="2147483688" r:id="rId27"/>
    <p:sldLayoutId id="2147483730" r:id="rId28"/>
    <p:sldLayoutId id="2147483689" r:id="rId29"/>
    <p:sldLayoutId id="2147483731" r:id="rId30"/>
    <p:sldLayoutId id="2147483732" r:id="rId31"/>
    <p:sldLayoutId id="2147483690" r:id="rId32"/>
    <p:sldLayoutId id="2147483691" r:id="rId33"/>
    <p:sldLayoutId id="2147483728" r:id="rId34"/>
    <p:sldLayoutId id="2147483719" r:id="rId35"/>
    <p:sldLayoutId id="2147483718" r:id="rId36"/>
    <p:sldLayoutId id="2147483717" r:id="rId37"/>
    <p:sldLayoutId id="2147483673" r:id="rId38"/>
    <p:sldLayoutId id="2147483716" r:id="rId39"/>
    <p:sldLayoutId id="2147483681" r:id="rId40"/>
    <p:sldLayoutId id="2147483729" r:id="rId41"/>
    <p:sldLayoutId id="2147483695" r:id="rId42"/>
    <p:sldLayoutId id="2147483682" r:id="rId43"/>
    <p:sldLayoutId id="2147483683" r:id="rId44"/>
    <p:sldLayoutId id="2147483680" r:id="rId45"/>
    <p:sldLayoutId id="2147483693" r:id="rId46"/>
  </p:sldLayoutIdLst>
  <p:hf hdr="0" ftr="0"/>
  <p:txStyles>
    <p:titleStyle>
      <a:lvl1pPr algn="l" defTabSz="914400" rtl="0" eaLnBrk="1" latinLnBrk="0" hangingPunct="1">
        <a:lnSpc>
          <a:spcPct val="90000"/>
        </a:lnSpc>
        <a:spcBef>
          <a:spcPct val="0"/>
        </a:spcBef>
        <a:buNone/>
        <a:defRPr sz="5000" kern="1200" spc="-200" baseline="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0"/>
        </a:spcBef>
        <a:spcAft>
          <a:spcPts val="800"/>
        </a:spcAft>
        <a:buFont typeface="Arial" panose="020B0604020202020204" pitchFamily="34" charset="0"/>
        <a:buChar char="•"/>
        <a:tabLst/>
        <a:defRPr sz="2400" kern="1200" spc="-30" baseline="0">
          <a:solidFill>
            <a:schemeClr val="tx1"/>
          </a:solidFill>
          <a:latin typeface="+mn-lt"/>
          <a:ea typeface="+mn-ea"/>
          <a:cs typeface="+mn-cs"/>
        </a:defRPr>
      </a:lvl1pPr>
      <a:lvl2pPr marL="685800" indent="-228600" algn="l" defTabSz="914400" rtl="0" eaLnBrk="1" latinLnBrk="0" hangingPunct="1">
        <a:lnSpc>
          <a:spcPct val="100000"/>
        </a:lnSpc>
        <a:spcBef>
          <a:spcPts val="0"/>
        </a:spcBef>
        <a:spcAft>
          <a:spcPts val="600"/>
        </a:spcAft>
        <a:buFont typeface="Arial" panose="020B0604020202020204" pitchFamily="34" charset="0"/>
        <a:buChar char="•"/>
        <a:defRPr sz="2000" kern="1200" spc="-30" baseline="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Arial" panose="020B0604020202020204" pitchFamily="34" charset="0"/>
        <a:buChar char="•"/>
        <a:defRPr sz="2000" kern="1200" spc="-30" baseline="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spc="-30" baseline="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spc="-3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289E6-3ADC-4903-E03D-A4E24AFBEB4A}"/>
              </a:ext>
            </a:extLst>
          </p:cNvPr>
          <p:cNvSpPr>
            <a:spLocks noGrp="1"/>
          </p:cNvSpPr>
          <p:nvPr>
            <p:ph type="title"/>
          </p:nvPr>
        </p:nvSpPr>
        <p:spPr/>
        <p:txBody>
          <a:bodyPr>
            <a:noAutofit/>
          </a:bodyPr>
          <a:lstStyle/>
          <a:p>
            <a:r>
              <a:rPr lang="fi-FI" sz="3200" dirty="0" err="1"/>
              <a:t>Need-adjusted</a:t>
            </a:r>
            <a:r>
              <a:rPr lang="fi-FI" sz="3200" dirty="0"/>
              <a:t> formula </a:t>
            </a:r>
            <a:r>
              <a:rPr lang="fi-FI" sz="3200" dirty="0" err="1"/>
              <a:t>funding</a:t>
            </a:r>
            <a:r>
              <a:rPr lang="fi-FI" sz="3200" dirty="0"/>
              <a:t> for </a:t>
            </a:r>
            <a:r>
              <a:rPr lang="fi-FI" sz="3200" dirty="0" err="1"/>
              <a:t>wellbeing</a:t>
            </a:r>
            <a:r>
              <a:rPr lang="fi-FI" sz="3200" dirty="0"/>
              <a:t> </a:t>
            </a:r>
            <a:r>
              <a:rPr lang="fi-FI" sz="3200" dirty="0" err="1"/>
              <a:t>services</a:t>
            </a:r>
            <a:r>
              <a:rPr lang="fi-FI" sz="3200" dirty="0"/>
              <a:t> </a:t>
            </a:r>
            <a:r>
              <a:rPr lang="fi-FI" sz="3200" dirty="0" err="1"/>
              <a:t>counties</a:t>
            </a:r>
            <a:endParaRPr lang="fi-FI" sz="3200" dirty="0"/>
          </a:p>
        </p:txBody>
      </p:sp>
      <p:sp>
        <p:nvSpPr>
          <p:cNvPr id="3" name="Text Placeholder 2">
            <a:extLst>
              <a:ext uri="{FF2B5EF4-FFF2-40B4-BE49-F238E27FC236}">
                <a16:creationId xmlns:a16="http://schemas.microsoft.com/office/drawing/2014/main" id="{A5359799-9969-BB96-A46B-0C4CA71CD11D}"/>
              </a:ext>
            </a:extLst>
          </p:cNvPr>
          <p:cNvSpPr>
            <a:spLocks noGrp="1"/>
          </p:cNvSpPr>
          <p:nvPr>
            <p:ph type="body" sz="quarter" idx="13"/>
          </p:nvPr>
        </p:nvSpPr>
        <p:spPr/>
        <p:txBody>
          <a:bodyPr>
            <a:normAutofit lnSpcReduction="10000"/>
          </a:bodyPr>
          <a:lstStyle/>
          <a:p>
            <a:r>
              <a:rPr lang="fi-FI" dirty="0"/>
              <a:t>Update 2025</a:t>
            </a:r>
          </a:p>
          <a:p>
            <a:endParaRPr lang="fi-FI" dirty="0"/>
          </a:p>
          <a:p>
            <a:endParaRPr lang="fi-FI" dirty="0"/>
          </a:p>
          <a:p>
            <a:r>
              <a:rPr lang="fi-FI" dirty="0"/>
              <a:t>Tuukka Holster and </a:t>
            </a:r>
            <a:r>
              <a:rPr lang="fi-FI" dirty="0" err="1"/>
              <a:t>the</a:t>
            </a:r>
            <a:r>
              <a:rPr lang="fi-FI" dirty="0"/>
              <a:t> </a:t>
            </a:r>
            <a:r>
              <a:rPr lang="fi-FI" dirty="0" err="1"/>
              <a:t>project</a:t>
            </a:r>
            <a:r>
              <a:rPr lang="fi-FI" dirty="0"/>
              <a:t> team</a:t>
            </a:r>
          </a:p>
        </p:txBody>
      </p:sp>
      <p:sp>
        <p:nvSpPr>
          <p:cNvPr id="4" name="Date Placeholder 3">
            <a:extLst>
              <a:ext uri="{FF2B5EF4-FFF2-40B4-BE49-F238E27FC236}">
                <a16:creationId xmlns:a16="http://schemas.microsoft.com/office/drawing/2014/main" id="{1735574A-8AD3-0071-2455-82CD61E9E174}"/>
              </a:ext>
            </a:extLst>
          </p:cNvPr>
          <p:cNvSpPr>
            <a:spLocks noGrp="1"/>
          </p:cNvSpPr>
          <p:nvPr>
            <p:ph type="dt" sz="half" idx="2"/>
          </p:nvPr>
        </p:nvSpPr>
        <p:spPr/>
        <p:txBody>
          <a:bodyPr/>
          <a:lstStyle/>
          <a:p>
            <a:fld id="{76BE8DE8-6261-4CD3-8D49-9AB11C9718BA}" type="datetime1">
              <a:rPr lang="fi-FI" smtClean="0"/>
              <a:pPr/>
              <a:t>26.1.2025</a:t>
            </a:fld>
            <a:endParaRPr lang="fi-FI" dirty="0"/>
          </a:p>
        </p:txBody>
      </p:sp>
      <p:sp>
        <p:nvSpPr>
          <p:cNvPr id="5" name="Slide Number Placeholder 4">
            <a:extLst>
              <a:ext uri="{FF2B5EF4-FFF2-40B4-BE49-F238E27FC236}">
                <a16:creationId xmlns:a16="http://schemas.microsoft.com/office/drawing/2014/main" id="{91027BEB-8A15-B47B-BBF4-B978FB5C4797}"/>
              </a:ext>
            </a:extLst>
          </p:cNvPr>
          <p:cNvSpPr>
            <a:spLocks noGrp="1"/>
          </p:cNvSpPr>
          <p:nvPr>
            <p:ph type="sldNum" sz="quarter" idx="12"/>
          </p:nvPr>
        </p:nvSpPr>
        <p:spPr/>
        <p:txBody>
          <a:bodyPr/>
          <a:lstStyle/>
          <a:p>
            <a:fld id="{31160B98-140E-4345-B1A3-2A7247C42973}" type="slidenum">
              <a:rPr lang="fi-FI" smtClean="0"/>
              <a:pPr/>
              <a:t>1</a:t>
            </a:fld>
            <a:endParaRPr lang="fi-FI" dirty="0"/>
          </a:p>
        </p:txBody>
      </p:sp>
    </p:spTree>
    <p:extLst>
      <p:ext uri="{BB962C8B-B14F-4D97-AF65-F5344CB8AC3E}">
        <p14:creationId xmlns:p14="http://schemas.microsoft.com/office/powerpoint/2010/main" val="2702785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EBE5C19-52EA-286B-438F-2B614ED35D4C}"/>
              </a:ext>
            </a:extLst>
          </p:cNvPr>
          <p:cNvSpPr>
            <a:spLocks noGrp="1"/>
          </p:cNvSpPr>
          <p:nvPr>
            <p:ph type="title"/>
          </p:nvPr>
        </p:nvSpPr>
        <p:spPr/>
        <p:txBody>
          <a:bodyPr>
            <a:normAutofit fontScale="90000"/>
          </a:bodyPr>
          <a:lstStyle/>
          <a:p>
            <a:r>
              <a:rPr lang="fi-FI" sz="3600" dirty="0" err="1"/>
              <a:t>Following</a:t>
            </a:r>
            <a:r>
              <a:rPr lang="fi-FI" sz="3600" dirty="0"/>
              <a:t> general </a:t>
            </a:r>
            <a:r>
              <a:rPr lang="fi-FI" sz="3600" dirty="0" err="1"/>
              <a:t>practice</a:t>
            </a:r>
            <a:r>
              <a:rPr lang="fi-FI" sz="3600" dirty="0"/>
              <a:t>, </a:t>
            </a:r>
            <a:r>
              <a:rPr lang="fi-FI" sz="3600" dirty="0" err="1"/>
              <a:t>we</a:t>
            </a:r>
            <a:r>
              <a:rPr lang="fi-FI" sz="3600" dirty="0"/>
              <a:t> </a:t>
            </a:r>
            <a:r>
              <a:rPr lang="fi-FI" sz="3600" dirty="0" err="1"/>
              <a:t>estimate</a:t>
            </a:r>
            <a:r>
              <a:rPr lang="fi-FI" sz="3600" dirty="0"/>
              <a:t> </a:t>
            </a:r>
            <a:r>
              <a:rPr lang="fi-FI" sz="3600" dirty="0" err="1"/>
              <a:t>the</a:t>
            </a:r>
            <a:r>
              <a:rPr lang="fi-FI" sz="3600" dirty="0"/>
              <a:t> </a:t>
            </a:r>
            <a:r>
              <a:rPr lang="fi-FI" sz="3600" dirty="0" err="1"/>
              <a:t>model</a:t>
            </a:r>
            <a:r>
              <a:rPr lang="fi-FI" sz="3600" dirty="0"/>
              <a:t> and </a:t>
            </a:r>
            <a:r>
              <a:rPr lang="fi-FI" sz="3600" dirty="0" err="1"/>
              <a:t>calculate</a:t>
            </a:r>
            <a:r>
              <a:rPr lang="fi-FI" sz="3600" dirty="0"/>
              <a:t> </a:t>
            </a:r>
            <a:r>
              <a:rPr lang="fi-FI" sz="3600" dirty="0" err="1"/>
              <a:t>the</a:t>
            </a:r>
            <a:r>
              <a:rPr lang="fi-FI" sz="3600" dirty="0"/>
              <a:t> </a:t>
            </a:r>
            <a:r>
              <a:rPr lang="fi-FI" sz="3600" dirty="0" err="1"/>
              <a:t>residuals</a:t>
            </a:r>
            <a:r>
              <a:rPr lang="fi-FI" sz="3600" dirty="0"/>
              <a:t> </a:t>
            </a:r>
            <a:r>
              <a:rPr lang="fi-FI" sz="3600" dirty="0" err="1"/>
              <a:t>using</a:t>
            </a:r>
            <a:r>
              <a:rPr lang="fi-FI" sz="3600" dirty="0"/>
              <a:t> </a:t>
            </a:r>
            <a:r>
              <a:rPr lang="fi-FI" sz="3600" dirty="0" err="1"/>
              <a:t>different</a:t>
            </a:r>
            <a:r>
              <a:rPr lang="fi-FI" sz="3600" dirty="0"/>
              <a:t> </a:t>
            </a:r>
            <a:r>
              <a:rPr lang="fi-FI" sz="3600" dirty="0" err="1"/>
              <a:t>samples</a:t>
            </a:r>
            <a:br>
              <a:rPr lang="fi-FI" dirty="0"/>
            </a:br>
            <a:endParaRPr lang="en-US" dirty="0"/>
          </a:p>
        </p:txBody>
      </p:sp>
      <p:sp>
        <p:nvSpPr>
          <p:cNvPr id="3" name="Sisällön paikkamerkki 2">
            <a:extLst>
              <a:ext uri="{FF2B5EF4-FFF2-40B4-BE49-F238E27FC236}">
                <a16:creationId xmlns:a16="http://schemas.microsoft.com/office/drawing/2014/main" id="{77B9FC59-9AB8-CC37-5446-CF34D8ECCC9C}"/>
              </a:ext>
            </a:extLst>
          </p:cNvPr>
          <p:cNvSpPr>
            <a:spLocks noGrp="1"/>
          </p:cNvSpPr>
          <p:nvPr>
            <p:ph idx="1"/>
          </p:nvPr>
        </p:nvSpPr>
        <p:spPr>
          <a:xfrm>
            <a:off x="376517" y="1888067"/>
            <a:ext cx="11447929" cy="3760379"/>
          </a:xfrm>
        </p:spPr>
        <p:txBody>
          <a:bodyPr>
            <a:normAutofit/>
          </a:bodyPr>
          <a:lstStyle/>
          <a:p>
            <a:r>
              <a:rPr lang="fi-FI" dirty="0" err="1"/>
              <a:t>We</a:t>
            </a:r>
            <a:r>
              <a:rPr lang="fi-FI" dirty="0"/>
              <a:t> </a:t>
            </a:r>
            <a:r>
              <a:rPr lang="fi-FI" dirty="0" err="1"/>
              <a:t>estimate</a:t>
            </a:r>
            <a:r>
              <a:rPr lang="fi-FI" dirty="0"/>
              <a:t> </a:t>
            </a:r>
            <a:r>
              <a:rPr lang="fi-FI" dirty="0" err="1"/>
              <a:t>the</a:t>
            </a:r>
            <a:r>
              <a:rPr lang="fi-FI" dirty="0"/>
              <a:t> </a:t>
            </a:r>
            <a:r>
              <a:rPr lang="fi-FI" dirty="0" err="1"/>
              <a:t>model</a:t>
            </a:r>
            <a:r>
              <a:rPr lang="fi-FI" dirty="0"/>
              <a:t> </a:t>
            </a:r>
            <a:r>
              <a:rPr lang="fi-FI" dirty="0" err="1"/>
              <a:t>using</a:t>
            </a:r>
            <a:r>
              <a:rPr lang="fi-FI" dirty="0"/>
              <a:t> data </a:t>
            </a:r>
            <a:r>
              <a:rPr lang="fi-FI" dirty="0" err="1"/>
              <a:t>from</a:t>
            </a:r>
            <a:r>
              <a:rPr lang="fi-FI" dirty="0"/>
              <a:t> </a:t>
            </a:r>
            <a:r>
              <a:rPr lang="fi-FI" dirty="0" err="1"/>
              <a:t>one</a:t>
            </a:r>
            <a:r>
              <a:rPr lang="fi-FI" dirty="0"/>
              <a:t> </a:t>
            </a:r>
            <a:r>
              <a:rPr lang="fi-FI" dirty="0" err="1"/>
              <a:t>year</a:t>
            </a:r>
            <a:r>
              <a:rPr lang="fi-FI" dirty="0"/>
              <a:t> and </a:t>
            </a:r>
            <a:r>
              <a:rPr lang="fi-FI" dirty="0" err="1"/>
              <a:t>then</a:t>
            </a:r>
            <a:r>
              <a:rPr lang="fi-FI" dirty="0"/>
              <a:t> </a:t>
            </a:r>
            <a:r>
              <a:rPr lang="fi-FI" dirty="0" err="1"/>
              <a:t>validate</a:t>
            </a:r>
            <a:r>
              <a:rPr lang="fi-FI" dirty="0"/>
              <a:t> </a:t>
            </a:r>
            <a:r>
              <a:rPr lang="fi-FI" dirty="0" err="1"/>
              <a:t>the</a:t>
            </a:r>
            <a:r>
              <a:rPr lang="fi-FI" dirty="0"/>
              <a:t> </a:t>
            </a:r>
            <a:r>
              <a:rPr lang="fi-FI" dirty="0" err="1"/>
              <a:t>results</a:t>
            </a:r>
            <a:r>
              <a:rPr lang="fi-FI" dirty="0"/>
              <a:t> </a:t>
            </a:r>
            <a:r>
              <a:rPr lang="fi-FI" dirty="0" err="1"/>
              <a:t>using</a:t>
            </a:r>
            <a:r>
              <a:rPr lang="fi-FI" dirty="0"/>
              <a:t> data </a:t>
            </a:r>
            <a:r>
              <a:rPr lang="fi-FI" dirty="0" err="1"/>
              <a:t>from</a:t>
            </a:r>
            <a:r>
              <a:rPr lang="fi-FI" dirty="0"/>
              <a:t> </a:t>
            </a:r>
            <a:r>
              <a:rPr lang="fi-FI" dirty="0" err="1"/>
              <a:t>another</a:t>
            </a:r>
            <a:r>
              <a:rPr lang="fi-FI" dirty="0"/>
              <a:t> </a:t>
            </a:r>
            <a:r>
              <a:rPr lang="fi-FI" dirty="0" err="1"/>
              <a:t>year</a:t>
            </a:r>
            <a:r>
              <a:rPr lang="fi-FI" dirty="0"/>
              <a:t> (i.e., </a:t>
            </a:r>
            <a:r>
              <a:rPr lang="fi-FI" dirty="0" err="1"/>
              <a:t>estimation</a:t>
            </a:r>
            <a:r>
              <a:rPr lang="fi-FI" dirty="0"/>
              <a:t> </a:t>
            </a:r>
            <a:r>
              <a:rPr lang="fi-FI" dirty="0" err="1"/>
              <a:t>sample</a:t>
            </a:r>
            <a:r>
              <a:rPr lang="fi-FI" dirty="0"/>
              <a:t> 2021→2022, </a:t>
            </a:r>
            <a:r>
              <a:rPr lang="fi-FI" dirty="0" err="1"/>
              <a:t>validation</a:t>
            </a:r>
            <a:r>
              <a:rPr lang="fi-FI" dirty="0"/>
              <a:t> </a:t>
            </a:r>
            <a:r>
              <a:rPr lang="fi-FI" dirty="0" err="1"/>
              <a:t>sample</a:t>
            </a:r>
            <a:r>
              <a:rPr lang="fi-FI" dirty="0"/>
              <a:t> 2022→2023)</a:t>
            </a:r>
          </a:p>
          <a:p>
            <a:pPr lvl="1"/>
            <a:r>
              <a:rPr lang="fi-FI" dirty="0" err="1"/>
              <a:t>This</a:t>
            </a:r>
            <a:r>
              <a:rPr lang="fi-FI" dirty="0"/>
              <a:t> </a:t>
            </a:r>
            <a:r>
              <a:rPr lang="fi-FI" dirty="0" err="1"/>
              <a:t>allows</a:t>
            </a:r>
            <a:r>
              <a:rPr lang="fi-FI" dirty="0"/>
              <a:t> us to </a:t>
            </a:r>
            <a:r>
              <a:rPr lang="fi-FI" dirty="0" err="1"/>
              <a:t>compare</a:t>
            </a:r>
            <a:r>
              <a:rPr lang="fi-FI" dirty="0"/>
              <a:t> </a:t>
            </a:r>
            <a:r>
              <a:rPr lang="fi-FI" dirty="0" err="1"/>
              <a:t>models</a:t>
            </a:r>
            <a:r>
              <a:rPr lang="fi-FI" dirty="0"/>
              <a:t> </a:t>
            </a:r>
            <a:r>
              <a:rPr lang="fi-FI" dirty="0" err="1"/>
              <a:t>that</a:t>
            </a:r>
            <a:r>
              <a:rPr lang="fi-FI" dirty="0"/>
              <a:t> </a:t>
            </a:r>
            <a:r>
              <a:rPr lang="fi-FI" dirty="0" err="1"/>
              <a:t>include</a:t>
            </a:r>
            <a:r>
              <a:rPr lang="fi-FI" dirty="0"/>
              <a:t> </a:t>
            </a:r>
            <a:r>
              <a:rPr lang="fi-FI" dirty="0" err="1"/>
              <a:t>different</a:t>
            </a:r>
            <a:r>
              <a:rPr lang="fi-FI" dirty="0"/>
              <a:t> </a:t>
            </a:r>
            <a:r>
              <a:rPr lang="fi-FI" dirty="0" err="1"/>
              <a:t>predictor</a:t>
            </a:r>
            <a:r>
              <a:rPr lang="fi-FI" dirty="0"/>
              <a:t> </a:t>
            </a:r>
            <a:r>
              <a:rPr lang="fi-FI" dirty="0" err="1"/>
              <a:t>variables</a:t>
            </a:r>
            <a:endParaRPr lang="fi-FI" dirty="0"/>
          </a:p>
          <a:p>
            <a:pPr lvl="1"/>
            <a:r>
              <a:rPr lang="fi-FI" dirty="0"/>
              <a:t>A </a:t>
            </a:r>
            <a:r>
              <a:rPr lang="fi-FI" dirty="0" err="1"/>
              <a:t>model</a:t>
            </a:r>
            <a:r>
              <a:rPr lang="fi-FI" dirty="0"/>
              <a:t> </a:t>
            </a:r>
            <a:r>
              <a:rPr lang="fi-FI" dirty="0" err="1"/>
              <a:t>may</a:t>
            </a:r>
            <a:r>
              <a:rPr lang="fi-FI" dirty="0"/>
              <a:t> </a:t>
            </a:r>
            <a:r>
              <a:rPr lang="fi-FI" dirty="0" err="1"/>
              <a:t>perform</a:t>
            </a:r>
            <a:r>
              <a:rPr lang="fi-FI" dirty="0"/>
              <a:t> </a:t>
            </a:r>
            <a:r>
              <a:rPr lang="fi-FI" dirty="0" err="1"/>
              <a:t>well</a:t>
            </a:r>
            <a:r>
              <a:rPr lang="fi-FI" dirty="0"/>
              <a:t> in </a:t>
            </a:r>
            <a:r>
              <a:rPr lang="fi-FI" dirty="0" err="1"/>
              <a:t>estimation</a:t>
            </a:r>
            <a:r>
              <a:rPr lang="fi-FI" dirty="0"/>
              <a:t> </a:t>
            </a:r>
            <a:r>
              <a:rPr lang="fi-FI" dirty="0" err="1"/>
              <a:t>sample</a:t>
            </a:r>
            <a:r>
              <a:rPr lang="fi-FI" dirty="0"/>
              <a:t> </a:t>
            </a:r>
            <a:r>
              <a:rPr lang="fi-FI" dirty="0" err="1"/>
              <a:t>but</a:t>
            </a:r>
            <a:r>
              <a:rPr lang="fi-FI" dirty="0"/>
              <a:t> </a:t>
            </a:r>
            <a:r>
              <a:rPr lang="fi-FI" dirty="0" err="1"/>
              <a:t>predict</a:t>
            </a:r>
            <a:r>
              <a:rPr lang="fi-FI" dirty="0"/>
              <a:t> </a:t>
            </a:r>
            <a:r>
              <a:rPr lang="fi-FI" dirty="0" err="1"/>
              <a:t>poorly</a:t>
            </a:r>
            <a:r>
              <a:rPr lang="fi-FI" dirty="0"/>
              <a:t> out of </a:t>
            </a:r>
            <a:r>
              <a:rPr lang="fi-FI" dirty="0" err="1"/>
              <a:t>sample</a:t>
            </a:r>
            <a:r>
              <a:rPr lang="fi-FI" dirty="0"/>
              <a:t> (</a:t>
            </a:r>
            <a:r>
              <a:rPr lang="fi-FI" dirty="0" err="1"/>
              <a:t>overfitting</a:t>
            </a:r>
            <a:r>
              <a:rPr lang="fi-FI" dirty="0"/>
              <a:t>)</a:t>
            </a:r>
          </a:p>
          <a:p>
            <a:r>
              <a:rPr lang="fi-FI" dirty="0" err="1"/>
              <a:t>This</a:t>
            </a:r>
            <a:r>
              <a:rPr lang="fi-FI" dirty="0"/>
              <a:t> </a:t>
            </a:r>
            <a:r>
              <a:rPr lang="fi-FI" dirty="0" err="1"/>
              <a:t>does</a:t>
            </a:r>
            <a:r>
              <a:rPr lang="fi-FI" dirty="0"/>
              <a:t> </a:t>
            </a:r>
            <a:r>
              <a:rPr lang="fi-FI" dirty="0" err="1"/>
              <a:t>not</a:t>
            </a:r>
            <a:r>
              <a:rPr lang="fi-FI" dirty="0"/>
              <a:t> </a:t>
            </a:r>
            <a:r>
              <a:rPr lang="fi-FI" dirty="0" err="1"/>
              <a:t>matter</a:t>
            </a:r>
            <a:r>
              <a:rPr lang="fi-FI" dirty="0"/>
              <a:t> </a:t>
            </a:r>
            <a:r>
              <a:rPr lang="fi-FI" dirty="0" err="1"/>
              <a:t>much</a:t>
            </a:r>
            <a:r>
              <a:rPr lang="fi-FI" dirty="0"/>
              <a:t> </a:t>
            </a:r>
            <a:r>
              <a:rPr lang="fi-FI" dirty="0" err="1"/>
              <a:t>with</a:t>
            </a:r>
            <a:r>
              <a:rPr lang="fi-FI" dirty="0"/>
              <a:t> </a:t>
            </a:r>
            <a:r>
              <a:rPr lang="fi-FI" dirty="0" err="1"/>
              <a:t>current</a:t>
            </a:r>
            <a:r>
              <a:rPr lang="fi-FI" dirty="0"/>
              <a:t> </a:t>
            </a:r>
            <a:r>
              <a:rPr lang="fi-FI" dirty="0" err="1"/>
              <a:t>number</a:t>
            </a:r>
            <a:r>
              <a:rPr lang="fi-FI" dirty="0"/>
              <a:t> of </a:t>
            </a:r>
            <a:r>
              <a:rPr lang="fi-FI" dirty="0" err="1"/>
              <a:t>predictive</a:t>
            </a:r>
            <a:r>
              <a:rPr lang="fi-FI" dirty="0"/>
              <a:t> </a:t>
            </a:r>
            <a:r>
              <a:rPr lang="fi-FI" dirty="0" err="1"/>
              <a:t>variables</a:t>
            </a:r>
            <a:r>
              <a:rPr lang="fi-FI" dirty="0"/>
              <a:t>: in-</a:t>
            </a:r>
            <a:r>
              <a:rPr lang="fi-FI" dirty="0" err="1"/>
              <a:t>sample</a:t>
            </a:r>
            <a:r>
              <a:rPr lang="fi-FI" dirty="0"/>
              <a:t> and out-of-</a:t>
            </a:r>
            <a:r>
              <a:rPr lang="fi-FI" dirty="0" err="1"/>
              <a:t>sample</a:t>
            </a:r>
            <a:r>
              <a:rPr lang="fi-FI" dirty="0"/>
              <a:t> </a:t>
            </a:r>
            <a:r>
              <a:rPr lang="fi-FI" dirty="0" err="1"/>
              <a:t>performance</a:t>
            </a:r>
            <a:r>
              <a:rPr lang="fi-FI" dirty="0"/>
              <a:t> </a:t>
            </a:r>
            <a:r>
              <a:rPr lang="fi-FI" dirty="0" err="1"/>
              <a:t>are</a:t>
            </a:r>
            <a:r>
              <a:rPr lang="fi-FI" dirty="0"/>
              <a:t> </a:t>
            </a:r>
            <a:r>
              <a:rPr lang="fi-FI" dirty="0" err="1"/>
              <a:t>similar</a:t>
            </a:r>
            <a:endParaRPr lang="en-US" dirty="0"/>
          </a:p>
        </p:txBody>
      </p:sp>
      <p:sp>
        <p:nvSpPr>
          <p:cNvPr id="4" name="Päivämäärän paikkamerkki 3">
            <a:extLst>
              <a:ext uri="{FF2B5EF4-FFF2-40B4-BE49-F238E27FC236}">
                <a16:creationId xmlns:a16="http://schemas.microsoft.com/office/drawing/2014/main" id="{CAB8FEED-D878-5DCB-9220-73B87224D678}"/>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58C6A515-84DC-1EFA-425A-C5C4ADBF5BBD}"/>
              </a:ext>
            </a:extLst>
          </p:cNvPr>
          <p:cNvSpPr>
            <a:spLocks noGrp="1"/>
          </p:cNvSpPr>
          <p:nvPr>
            <p:ph type="sldNum" sz="quarter" idx="12"/>
          </p:nvPr>
        </p:nvSpPr>
        <p:spPr/>
        <p:txBody>
          <a:bodyPr/>
          <a:lstStyle/>
          <a:p>
            <a:fld id="{31160B98-140E-4345-B1A3-2A7247C42973}" type="slidenum">
              <a:rPr lang="fi-FI" noProof="0" smtClean="0"/>
              <a:t>10</a:t>
            </a:fld>
            <a:endParaRPr lang="fi-FI" noProof="0" dirty="0"/>
          </a:p>
        </p:txBody>
      </p:sp>
    </p:spTree>
    <p:extLst>
      <p:ext uri="{BB962C8B-B14F-4D97-AF65-F5344CB8AC3E}">
        <p14:creationId xmlns:p14="http://schemas.microsoft.com/office/powerpoint/2010/main" val="31681362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594AD3D-F58E-FFE9-0730-2DF3D2C44F20}"/>
              </a:ext>
            </a:extLst>
          </p:cNvPr>
          <p:cNvSpPr>
            <a:spLocks noGrp="1"/>
          </p:cNvSpPr>
          <p:nvPr>
            <p:ph type="title"/>
          </p:nvPr>
        </p:nvSpPr>
        <p:spPr>
          <a:xfrm>
            <a:off x="376517" y="557866"/>
            <a:ext cx="11447929" cy="959784"/>
          </a:xfrm>
        </p:spPr>
        <p:txBody>
          <a:bodyPr>
            <a:noAutofit/>
          </a:bodyPr>
          <a:lstStyle/>
          <a:p>
            <a:r>
              <a:rPr lang="fi-FI" sz="3200" dirty="0" err="1"/>
              <a:t>Contents</a:t>
            </a:r>
            <a:r>
              <a:rPr lang="fi-FI" sz="3200" dirty="0"/>
              <a:t> in </a:t>
            </a:r>
            <a:r>
              <a:rPr lang="fi-FI" sz="3200" dirty="0" err="1"/>
              <a:t>the</a:t>
            </a:r>
            <a:r>
              <a:rPr lang="fi-FI" sz="3200" dirty="0"/>
              <a:t> </a:t>
            </a:r>
            <a:r>
              <a:rPr lang="fi-FI" sz="3200" dirty="0" err="1"/>
              <a:t>next</a:t>
            </a:r>
            <a:r>
              <a:rPr lang="fi-FI" sz="3200" dirty="0"/>
              <a:t> </a:t>
            </a:r>
            <a:r>
              <a:rPr lang="fi-FI" sz="3200" dirty="0" err="1"/>
              <a:t>model</a:t>
            </a:r>
            <a:r>
              <a:rPr lang="fi-FI" sz="3200" dirty="0"/>
              <a:t> </a:t>
            </a:r>
            <a:r>
              <a:rPr lang="fi-FI" sz="3200" dirty="0" err="1"/>
              <a:t>update</a:t>
            </a:r>
            <a:endParaRPr lang="fi-FI" sz="3200" dirty="0"/>
          </a:p>
        </p:txBody>
      </p:sp>
      <p:sp>
        <p:nvSpPr>
          <p:cNvPr id="3" name="Sisällön paikkamerkki 2">
            <a:extLst>
              <a:ext uri="{FF2B5EF4-FFF2-40B4-BE49-F238E27FC236}">
                <a16:creationId xmlns:a16="http://schemas.microsoft.com/office/drawing/2014/main" id="{33792E78-FFDE-BF51-1EC5-FE43F90A7FF5}"/>
              </a:ext>
            </a:extLst>
          </p:cNvPr>
          <p:cNvSpPr>
            <a:spLocks noGrp="1"/>
          </p:cNvSpPr>
          <p:nvPr>
            <p:ph idx="1"/>
          </p:nvPr>
        </p:nvSpPr>
        <p:spPr>
          <a:xfrm>
            <a:off x="376517" y="1631951"/>
            <a:ext cx="11447929" cy="4016496"/>
          </a:xfrm>
        </p:spPr>
        <p:txBody>
          <a:bodyPr>
            <a:normAutofit fontScale="85000" lnSpcReduction="10000"/>
          </a:bodyPr>
          <a:lstStyle/>
          <a:p>
            <a:r>
              <a:rPr lang="en-US" dirty="0"/>
              <a:t>Data update (2018/2019 </a:t>
            </a:r>
            <a:r>
              <a:rPr lang="fi-FI" dirty="0"/>
              <a:t>→</a:t>
            </a:r>
            <a:r>
              <a:rPr lang="en-US" dirty="0"/>
              <a:t> 2021/2022)</a:t>
            </a:r>
          </a:p>
          <a:p>
            <a:r>
              <a:rPr lang="en-US" dirty="0"/>
              <a:t>Disease classification update</a:t>
            </a:r>
          </a:p>
          <a:p>
            <a:pPr lvl="1"/>
            <a:r>
              <a:rPr lang="fi-FI" dirty="0" err="1"/>
              <a:t>The</a:t>
            </a:r>
            <a:r>
              <a:rPr lang="fi-FI" dirty="0"/>
              <a:t> </a:t>
            </a:r>
            <a:r>
              <a:rPr lang="fi-FI" dirty="0" err="1"/>
              <a:t>classification</a:t>
            </a:r>
            <a:r>
              <a:rPr lang="fi-FI" dirty="0"/>
              <a:t> </a:t>
            </a:r>
            <a:r>
              <a:rPr lang="fi-FI" dirty="0" err="1"/>
              <a:t>has</a:t>
            </a:r>
            <a:r>
              <a:rPr lang="fi-FI" dirty="0"/>
              <a:t> </a:t>
            </a:r>
            <a:r>
              <a:rPr lang="fi-FI" dirty="0" err="1"/>
              <a:t>been</a:t>
            </a:r>
            <a:r>
              <a:rPr lang="fi-FI" dirty="0"/>
              <a:t> </a:t>
            </a:r>
            <a:r>
              <a:rPr lang="fi-FI" dirty="0" err="1"/>
              <a:t>developed</a:t>
            </a:r>
            <a:r>
              <a:rPr lang="fi-FI" dirty="0"/>
              <a:t> </a:t>
            </a:r>
            <a:r>
              <a:rPr lang="fi-FI" dirty="0" err="1"/>
              <a:t>with</a:t>
            </a:r>
            <a:r>
              <a:rPr lang="fi-FI" dirty="0"/>
              <a:t> </a:t>
            </a:r>
            <a:r>
              <a:rPr lang="fi-FI" dirty="0" err="1"/>
              <a:t>clinical</a:t>
            </a:r>
            <a:r>
              <a:rPr lang="fi-FI" dirty="0"/>
              <a:t> </a:t>
            </a:r>
            <a:r>
              <a:rPr lang="fi-FI" dirty="0" err="1"/>
              <a:t>experts</a:t>
            </a:r>
            <a:endParaRPr lang="fi-FI" dirty="0"/>
          </a:p>
          <a:p>
            <a:pPr lvl="1"/>
            <a:r>
              <a:rPr lang="fi-FI" dirty="0" err="1"/>
              <a:t>Both</a:t>
            </a:r>
            <a:r>
              <a:rPr lang="fi-FI" dirty="0"/>
              <a:t> </a:t>
            </a:r>
            <a:r>
              <a:rPr lang="fi-FI" dirty="0" err="1"/>
              <a:t>predictive</a:t>
            </a:r>
            <a:r>
              <a:rPr lang="fi-FI" dirty="0"/>
              <a:t> </a:t>
            </a:r>
            <a:r>
              <a:rPr lang="fi-FI" dirty="0" err="1"/>
              <a:t>performance</a:t>
            </a:r>
            <a:r>
              <a:rPr lang="fi-FI" dirty="0"/>
              <a:t> and </a:t>
            </a:r>
            <a:r>
              <a:rPr lang="fi-FI" dirty="0" err="1"/>
              <a:t>incentives</a:t>
            </a:r>
            <a:r>
              <a:rPr lang="fi-FI" dirty="0"/>
              <a:t> </a:t>
            </a:r>
            <a:r>
              <a:rPr lang="fi-FI" dirty="0" err="1"/>
              <a:t>are</a:t>
            </a:r>
            <a:r>
              <a:rPr lang="fi-FI" dirty="0"/>
              <a:t> </a:t>
            </a:r>
            <a:r>
              <a:rPr lang="fi-FI" dirty="0" err="1"/>
              <a:t>important</a:t>
            </a:r>
            <a:r>
              <a:rPr lang="fi-FI" dirty="0"/>
              <a:t>:</a:t>
            </a:r>
          </a:p>
          <a:p>
            <a:pPr lvl="2"/>
            <a:r>
              <a:rPr lang="fi-FI" dirty="0"/>
              <a:t>A </a:t>
            </a:r>
            <a:r>
              <a:rPr lang="fi-FI" dirty="0" err="1"/>
              <a:t>more</a:t>
            </a:r>
            <a:r>
              <a:rPr lang="fi-FI" dirty="0"/>
              <a:t> </a:t>
            </a:r>
            <a:r>
              <a:rPr lang="fi-FI" dirty="0" err="1"/>
              <a:t>detailed</a:t>
            </a:r>
            <a:r>
              <a:rPr lang="fi-FI" dirty="0"/>
              <a:t> </a:t>
            </a:r>
            <a:r>
              <a:rPr lang="fi-FI" dirty="0" err="1"/>
              <a:t>classification</a:t>
            </a:r>
            <a:r>
              <a:rPr lang="fi-FI" dirty="0"/>
              <a:t> of </a:t>
            </a:r>
            <a:r>
              <a:rPr lang="fi-FI" dirty="0" err="1"/>
              <a:t>diseases</a:t>
            </a:r>
            <a:r>
              <a:rPr lang="fi-FI" dirty="0"/>
              <a:t> </a:t>
            </a:r>
            <a:r>
              <a:rPr lang="fi-FI" dirty="0" err="1"/>
              <a:t>improves</a:t>
            </a:r>
            <a:r>
              <a:rPr lang="fi-FI" dirty="0"/>
              <a:t> </a:t>
            </a:r>
            <a:r>
              <a:rPr lang="fi-FI" dirty="0" err="1"/>
              <a:t>predictive</a:t>
            </a:r>
            <a:r>
              <a:rPr lang="fi-FI" dirty="0"/>
              <a:t> </a:t>
            </a:r>
            <a:r>
              <a:rPr lang="fi-FI" dirty="0" err="1"/>
              <a:t>performance</a:t>
            </a:r>
            <a:r>
              <a:rPr lang="fi-FI" dirty="0"/>
              <a:t> (</a:t>
            </a:r>
            <a:r>
              <a:rPr lang="fi-FI" dirty="0" err="1"/>
              <a:t>up</a:t>
            </a:r>
            <a:r>
              <a:rPr lang="fi-FI" dirty="0"/>
              <a:t> to some </a:t>
            </a:r>
            <a:r>
              <a:rPr lang="fi-FI" dirty="0" err="1"/>
              <a:t>point</a:t>
            </a:r>
            <a:r>
              <a:rPr lang="fi-FI" dirty="0"/>
              <a:t>)</a:t>
            </a:r>
          </a:p>
          <a:p>
            <a:pPr lvl="2"/>
            <a:r>
              <a:rPr lang="fi-FI" dirty="0"/>
              <a:t>On </a:t>
            </a:r>
            <a:r>
              <a:rPr lang="fi-FI" dirty="0" err="1"/>
              <a:t>the</a:t>
            </a:r>
            <a:r>
              <a:rPr lang="fi-FI" dirty="0"/>
              <a:t> </a:t>
            </a:r>
            <a:r>
              <a:rPr lang="fi-FI" dirty="0" err="1"/>
              <a:t>other</a:t>
            </a:r>
            <a:r>
              <a:rPr lang="fi-FI" dirty="0"/>
              <a:t> </a:t>
            </a:r>
            <a:r>
              <a:rPr lang="fi-FI" dirty="0" err="1"/>
              <a:t>hand</a:t>
            </a:r>
            <a:r>
              <a:rPr lang="fi-FI" dirty="0"/>
              <a:t>, </a:t>
            </a:r>
            <a:r>
              <a:rPr lang="fi-FI" dirty="0" err="1"/>
              <a:t>each</a:t>
            </a:r>
            <a:r>
              <a:rPr lang="fi-FI" dirty="0"/>
              <a:t> </a:t>
            </a:r>
            <a:r>
              <a:rPr lang="fi-FI" dirty="0" err="1"/>
              <a:t>group</a:t>
            </a:r>
            <a:r>
              <a:rPr lang="fi-FI" dirty="0"/>
              <a:t> </a:t>
            </a:r>
            <a:r>
              <a:rPr lang="fi-FI" dirty="0" err="1"/>
              <a:t>should</a:t>
            </a:r>
            <a:r>
              <a:rPr lang="fi-FI" dirty="0"/>
              <a:t> </a:t>
            </a:r>
            <a:r>
              <a:rPr lang="fi-FI" dirty="0" err="1"/>
              <a:t>include</a:t>
            </a:r>
            <a:r>
              <a:rPr lang="fi-FI" dirty="0"/>
              <a:t> </a:t>
            </a:r>
            <a:r>
              <a:rPr lang="fi-FI" dirty="0" err="1"/>
              <a:t>sufficiently</a:t>
            </a:r>
            <a:r>
              <a:rPr lang="fi-FI" dirty="0"/>
              <a:t> </a:t>
            </a:r>
            <a:r>
              <a:rPr lang="fi-FI" dirty="0" err="1"/>
              <a:t>similar</a:t>
            </a:r>
            <a:r>
              <a:rPr lang="fi-FI" dirty="0"/>
              <a:t> </a:t>
            </a:r>
            <a:r>
              <a:rPr lang="fi-FI" dirty="0" err="1"/>
              <a:t>diagnoses</a:t>
            </a:r>
            <a:r>
              <a:rPr lang="fi-FI" dirty="0"/>
              <a:t> and </a:t>
            </a:r>
            <a:r>
              <a:rPr lang="fi-FI" dirty="0" err="1"/>
              <a:t>ambiguous</a:t>
            </a:r>
            <a:r>
              <a:rPr lang="fi-FI" dirty="0"/>
              <a:t> </a:t>
            </a:r>
            <a:r>
              <a:rPr lang="fi-FI" dirty="0" err="1"/>
              <a:t>diagnoses</a:t>
            </a:r>
            <a:r>
              <a:rPr lang="fi-FI" dirty="0"/>
              <a:t> </a:t>
            </a:r>
            <a:r>
              <a:rPr lang="fi-FI" dirty="0" err="1"/>
              <a:t>should</a:t>
            </a:r>
            <a:r>
              <a:rPr lang="fi-FI" dirty="0"/>
              <a:t> </a:t>
            </a:r>
            <a:r>
              <a:rPr lang="fi-FI" dirty="0" err="1"/>
              <a:t>be</a:t>
            </a:r>
            <a:r>
              <a:rPr lang="fi-FI" dirty="0"/>
              <a:t> </a:t>
            </a:r>
            <a:r>
              <a:rPr lang="fi-FI" dirty="0" err="1"/>
              <a:t>avoided</a:t>
            </a:r>
            <a:endParaRPr lang="en-US" dirty="0"/>
          </a:p>
          <a:p>
            <a:r>
              <a:rPr lang="en-US" dirty="0"/>
              <a:t>We try some new predictive variables:</a:t>
            </a:r>
          </a:p>
          <a:p>
            <a:pPr lvl="1"/>
            <a:r>
              <a:rPr lang="en-US" dirty="0"/>
              <a:t>Broader set of supply factors (number of doctors and nurses in municipality per 1000 inhabitants, waiting time to primary care and specialized care services, the number of incoming referrals in specialized care)</a:t>
            </a:r>
          </a:p>
          <a:p>
            <a:pPr lvl="1"/>
            <a:r>
              <a:rPr lang="en-US" dirty="0"/>
              <a:t>Information about the parents</a:t>
            </a:r>
          </a:p>
          <a:p>
            <a:pPr lvl="1"/>
            <a:r>
              <a:rPr lang="en-US" dirty="0"/>
              <a:t>The use of services in occupational and private care</a:t>
            </a:r>
          </a:p>
          <a:p>
            <a:pPr lvl="1"/>
            <a:r>
              <a:rPr lang="en-US" dirty="0"/>
              <a:t>Other: more precise information on labor market status (i.e. company size) and country of origin</a:t>
            </a:r>
          </a:p>
        </p:txBody>
      </p:sp>
      <p:sp>
        <p:nvSpPr>
          <p:cNvPr id="4" name="Päivämäärän paikkamerkki 3">
            <a:extLst>
              <a:ext uri="{FF2B5EF4-FFF2-40B4-BE49-F238E27FC236}">
                <a16:creationId xmlns:a16="http://schemas.microsoft.com/office/drawing/2014/main" id="{4F7F2BE5-B834-B43B-B761-A53B0130A9AC}"/>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F4F0A788-897C-BD0B-2AF4-F827A1131581}"/>
              </a:ext>
            </a:extLst>
          </p:cNvPr>
          <p:cNvSpPr>
            <a:spLocks noGrp="1"/>
          </p:cNvSpPr>
          <p:nvPr>
            <p:ph type="sldNum" sz="quarter" idx="12"/>
          </p:nvPr>
        </p:nvSpPr>
        <p:spPr/>
        <p:txBody>
          <a:bodyPr/>
          <a:lstStyle/>
          <a:p>
            <a:fld id="{31160B98-140E-4345-B1A3-2A7247C42973}" type="slidenum">
              <a:rPr lang="fi-FI" noProof="0" smtClean="0"/>
              <a:t>11</a:t>
            </a:fld>
            <a:endParaRPr lang="fi-FI" noProof="0" dirty="0"/>
          </a:p>
        </p:txBody>
      </p:sp>
    </p:spTree>
    <p:extLst>
      <p:ext uri="{BB962C8B-B14F-4D97-AF65-F5344CB8AC3E}">
        <p14:creationId xmlns:p14="http://schemas.microsoft.com/office/powerpoint/2010/main" val="323461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DF7AA7-647C-7E35-52E7-960C181B95D9}"/>
              </a:ext>
            </a:extLst>
          </p:cNvPr>
          <p:cNvSpPr>
            <a:spLocks noGrp="1"/>
          </p:cNvSpPr>
          <p:nvPr>
            <p:ph type="title"/>
          </p:nvPr>
        </p:nvSpPr>
        <p:spPr/>
        <p:txBody>
          <a:bodyPr>
            <a:noAutofit/>
          </a:bodyPr>
          <a:lstStyle/>
          <a:p>
            <a:r>
              <a:rPr lang="fi-FI" sz="3200" dirty="0" err="1"/>
              <a:t>Because</a:t>
            </a:r>
            <a:r>
              <a:rPr lang="fi-FI" sz="3200" dirty="0"/>
              <a:t> </a:t>
            </a:r>
            <a:r>
              <a:rPr lang="fi-FI" sz="3200" dirty="0" err="1"/>
              <a:t>the</a:t>
            </a:r>
            <a:r>
              <a:rPr lang="fi-FI" sz="3200" dirty="0"/>
              <a:t> </a:t>
            </a:r>
            <a:r>
              <a:rPr lang="fi-FI" sz="3200" dirty="0" err="1"/>
              <a:t>objective</a:t>
            </a:r>
            <a:r>
              <a:rPr lang="fi-FI" sz="3200" dirty="0"/>
              <a:t> is to </a:t>
            </a:r>
            <a:r>
              <a:rPr lang="fi-FI" sz="3200" dirty="0" err="1"/>
              <a:t>predict</a:t>
            </a:r>
            <a:r>
              <a:rPr lang="fi-FI" sz="3200" dirty="0"/>
              <a:t> </a:t>
            </a:r>
            <a:r>
              <a:rPr lang="fi-FI" sz="3200" dirty="0" err="1"/>
              <a:t>county-level</a:t>
            </a:r>
            <a:r>
              <a:rPr lang="fi-FI" sz="3200" dirty="0"/>
              <a:t> </a:t>
            </a:r>
            <a:r>
              <a:rPr lang="fi-FI" sz="3200" dirty="0" err="1"/>
              <a:t>service</a:t>
            </a:r>
            <a:r>
              <a:rPr lang="fi-FI" sz="3200" dirty="0"/>
              <a:t> </a:t>
            </a:r>
            <a:r>
              <a:rPr lang="fi-FI" sz="3200" dirty="0" err="1"/>
              <a:t>need</a:t>
            </a:r>
            <a:r>
              <a:rPr lang="fi-FI" sz="3200" dirty="0"/>
              <a:t>, </a:t>
            </a:r>
            <a:r>
              <a:rPr lang="fi-FI" sz="3200" dirty="0" err="1"/>
              <a:t>model</a:t>
            </a:r>
            <a:r>
              <a:rPr lang="fi-FI" sz="3200" dirty="0"/>
              <a:t> </a:t>
            </a:r>
            <a:r>
              <a:rPr lang="fi-FI" sz="3200" dirty="0" err="1"/>
              <a:t>evaluation</a:t>
            </a:r>
            <a:r>
              <a:rPr lang="fi-FI" sz="3200" dirty="0"/>
              <a:t> </a:t>
            </a:r>
            <a:r>
              <a:rPr lang="fi-FI" sz="3200" dirty="0" err="1"/>
              <a:t>should</a:t>
            </a:r>
            <a:r>
              <a:rPr lang="fi-FI" sz="3200" dirty="0"/>
              <a:t> </a:t>
            </a:r>
            <a:r>
              <a:rPr lang="fi-FI" sz="3200" dirty="0" err="1"/>
              <a:t>be</a:t>
            </a:r>
            <a:r>
              <a:rPr lang="fi-FI" sz="3200" dirty="0"/>
              <a:t> </a:t>
            </a:r>
            <a:r>
              <a:rPr lang="fi-FI" sz="3200" dirty="0" err="1"/>
              <a:t>done</a:t>
            </a:r>
            <a:r>
              <a:rPr lang="fi-FI" sz="3200" dirty="0"/>
              <a:t> at </a:t>
            </a:r>
            <a:r>
              <a:rPr lang="fi-FI" sz="3200" dirty="0" err="1"/>
              <a:t>the</a:t>
            </a:r>
            <a:r>
              <a:rPr lang="fi-FI" sz="3200" dirty="0"/>
              <a:t> </a:t>
            </a:r>
            <a:r>
              <a:rPr lang="fi-FI" sz="3200" dirty="0" err="1"/>
              <a:t>county</a:t>
            </a:r>
            <a:r>
              <a:rPr lang="fi-FI" sz="3200" dirty="0"/>
              <a:t> </a:t>
            </a:r>
            <a:r>
              <a:rPr lang="fi-FI" sz="3200" dirty="0" err="1"/>
              <a:t>level</a:t>
            </a:r>
            <a:endParaRPr lang="en-US" sz="3200" dirty="0"/>
          </a:p>
        </p:txBody>
      </p:sp>
      <p:sp>
        <p:nvSpPr>
          <p:cNvPr id="3" name="Sisällön paikkamerkki 2">
            <a:extLst>
              <a:ext uri="{FF2B5EF4-FFF2-40B4-BE49-F238E27FC236}">
                <a16:creationId xmlns:a16="http://schemas.microsoft.com/office/drawing/2014/main" id="{D7E4032D-4511-C5EA-BD42-F9FF248A6918}"/>
              </a:ext>
            </a:extLst>
          </p:cNvPr>
          <p:cNvSpPr>
            <a:spLocks noGrp="1"/>
          </p:cNvSpPr>
          <p:nvPr>
            <p:ph idx="1"/>
          </p:nvPr>
        </p:nvSpPr>
        <p:spPr>
          <a:xfrm>
            <a:off x="376517" y="1701800"/>
            <a:ext cx="11447929" cy="3946646"/>
          </a:xfrm>
        </p:spPr>
        <p:txBody>
          <a:bodyPr>
            <a:normAutofit fontScale="92500" lnSpcReduction="10000"/>
          </a:bodyPr>
          <a:lstStyle/>
          <a:p>
            <a:r>
              <a:rPr lang="fi-FI" sz="2300" dirty="0" err="1"/>
              <a:t>County</a:t>
            </a:r>
            <a:r>
              <a:rPr lang="fi-FI" sz="2300" dirty="0"/>
              <a:t> </a:t>
            </a:r>
            <a:r>
              <a:rPr lang="fi-FI" sz="2300" dirty="0" err="1"/>
              <a:t>population</a:t>
            </a:r>
            <a:r>
              <a:rPr lang="fi-FI" sz="2300" dirty="0"/>
              <a:t> </a:t>
            </a:r>
            <a:r>
              <a:rPr lang="fi-FI" sz="2300" dirty="0" err="1"/>
              <a:t>changes</a:t>
            </a:r>
            <a:r>
              <a:rPr lang="fi-FI" sz="2300" dirty="0"/>
              <a:t> </a:t>
            </a:r>
            <a:r>
              <a:rPr lang="fi-FI" sz="2300" dirty="0" err="1"/>
              <a:t>over</a:t>
            </a:r>
            <a:r>
              <a:rPr lang="fi-FI" sz="2300" dirty="0"/>
              <a:t> </a:t>
            </a:r>
            <a:r>
              <a:rPr lang="fi-FI" sz="2300" dirty="0" err="1"/>
              <a:t>time</a:t>
            </a:r>
            <a:r>
              <a:rPr lang="fi-FI" sz="2300" dirty="0"/>
              <a:t>, and </a:t>
            </a:r>
            <a:r>
              <a:rPr lang="fi-FI" sz="2300" dirty="0" err="1"/>
              <a:t>costs</a:t>
            </a:r>
            <a:r>
              <a:rPr lang="fi-FI" sz="2300" dirty="0"/>
              <a:t> of </a:t>
            </a:r>
            <a:r>
              <a:rPr lang="fi-FI" sz="2300" dirty="0" err="1"/>
              <a:t>acute</a:t>
            </a:r>
            <a:r>
              <a:rPr lang="fi-FI" sz="2300" dirty="0"/>
              <a:t> </a:t>
            </a:r>
            <a:r>
              <a:rPr lang="fi-FI" sz="2300" dirty="0" err="1"/>
              <a:t>diseases</a:t>
            </a:r>
            <a:r>
              <a:rPr lang="fi-FI" sz="2300" dirty="0"/>
              <a:t> </a:t>
            </a:r>
            <a:r>
              <a:rPr lang="fi-FI" sz="2300" dirty="0" err="1"/>
              <a:t>are</a:t>
            </a:r>
            <a:r>
              <a:rPr lang="fi-FI" sz="2300" dirty="0"/>
              <a:t> </a:t>
            </a:r>
            <a:r>
              <a:rPr lang="fi-FI" sz="2300" dirty="0" err="1"/>
              <a:t>difficult</a:t>
            </a:r>
            <a:r>
              <a:rPr lang="fi-FI" sz="2300" dirty="0"/>
              <a:t> to </a:t>
            </a:r>
            <a:r>
              <a:rPr lang="fi-FI" sz="2300" dirty="0" err="1"/>
              <a:t>predict</a:t>
            </a:r>
            <a:r>
              <a:rPr lang="fi-FI" sz="2300" dirty="0"/>
              <a:t> at </a:t>
            </a:r>
            <a:r>
              <a:rPr lang="fi-FI" sz="2300" dirty="0" err="1"/>
              <a:t>the</a:t>
            </a:r>
            <a:r>
              <a:rPr lang="fi-FI" sz="2300" dirty="0"/>
              <a:t> person </a:t>
            </a:r>
            <a:r>
              <a:rPr lang="fi-FI" sz="2300" dirty="0" err="1"/>
              <a:t>level</a:t>
            </a:r>
            <a:r>
              <a:rPr lang="fi-FI" sz="2300" dirty="0"/>
              <a:t> </a:t>
            </a:r>
          </a:p>
          <a:p>
            <a:pPr lvl="1"/>
            <a:r>
              <a:rPr lang="en-US" sz="1700" dirty="0"/>
              <a:t>It is possible to predict the service use of a cancer patient, but not the likelihood of pneumonia or childbirth (random pandemics are particularly difficult)</a:t>
            </a:r>
          </a:p>
          <a:p>
            <a:r>
              <a:rPr lang="en-US" sz="2300" dirty="0"/>
              <a:t>One possibility is to combine prospective and concurrent models so that the same regression includes data from both the year preceding service use and the same year (Dudley et al. 2003)</a:t>
            </a:r>
          </a:p>
          <a:p>
            <a:pPr lvl="1"/>
            <a:r>
              <a:rPr lang="en-US" sz="1700" dirty="0"/>
              <a:t>It is assumed that concurrent variables remain stable at the regional level over a short period</a:t>
            </a:r>
          </a:p>
          <a:p>
            <a:pPr lvl="1"/>
            <a:r>
              <a:rPr lang="en-US" sz="1700" dirty="0"/>
              <a:t>The current funding model includes such elements: childbirths and premature births</a:t>
            </a:r>
          </a:p>
          <a:p>
            <a:pPr lvl="1"/>
            <a:r>
              <a:rPr lang="en-US" sz="1700" dirty="0"/>
              <a:t>However, it is not meaningful to compare such a model with a pure predictive model based on individual-level criteria</a:t>
            </a:r>
          </a:p>
          <a:p>
            <a:r>
              <a:rPr lang="en-US" sz="2300" dirty="0"/>
              <a:t>County-level assessment enables the comparisons of the current model and structurally different models</a:t>
            </a:r>
          </a:p>
          <a:p>
            <a:endParaRPr lang="en-US" dirty="0"/>
          </a:p>
        </p:txBody>
      </p:sp>
      <p:sp>
        <p:nvSpPr>
          <p:cNvPr id="4" name="Päivämäärän paikkamerkki 3">
            <a:extLst>
              <a:ext uri="{FF2B5EF4-FFF2-40B4-BE49-F238E27FC236}">
                <a16:creationId xmlns:a16="http://schemas.microsoft.com/office/drawing/2014/main" id="{0E27AB91-A364-FC79-E0D9-54BA345AC802}"/>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BE878B04-E1DD-B699-4B08-42C2A48B0EDF}"/>
              </a:ext>
            </a:extLst>
          </p:cNvPr>
          <p:cNvSpPr>
            <a:spLocks noGrp="1"/>
          </p:cNvSpPr>
          <p:nvPr>
            <p:ph type="sldNum" sz="quarter" idx="12"/>
          </p:nvPr>
        </p:nvSpPr>
        <p:spPr/>
        <p:txBody>
          <a:bodyPr/>
          <a:lstStyle/>
          <a:p>
            <a:fld id="{31160B98-140E-4345-B1A3-2A7247C42973}" type="slidenum">
              <a:rPr lang="fi-FI" noProof="0" smtClean="0"/>
              <a:t>12</a:t>
            </a:fld>
            <a:endParaRPr lang="fi-FI" noProof="0" dirty="0"/>
          </a:p>
        </p:txBody>
      </p:sp>
      <p:sp>
        <p:nvSpPr>
          <p:cNvPr id="9" name="Rectangle 4">
            <a:extLst>
              <a:ext uri="{FF2B5EF4-FFF2-40B4-BE49-F238E27FC236}">
                <a16:creationId xmlns:a16="http://schemas.microsoft.com/office/drawing/2014/main" id="{3D848178-21BB-8209-736E-B6438E436198}"/>
              </a:ext>
            </a:extLst>
          </p:cNvPr>
          <p:cNvSpPr>
            <a:spLocks noChangeArrowheads="1"/>
          </p:cNvSpPr>
          <p:nvPr/>
        </p:nvSpPr>
        <p:spPr bwMode="auto">
          <a:xfrm>
            <a:off x="0" y="-3231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610802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C8D2324-BC77-018B-038E-A92FBDC8015A}"/>
              </a:ext>
            </a:extLst>
          </p:cNvPr>
          <p:cNvSpPr>
            <a:spLocks noGrp="1"/>
          </p:cNvSpPr>
          <p:nvPr>
            <p:ph type="title"/>
          </p:nvPr>
        </p:nvSpPr>
        <p:spPr/>
        <p:txBody>
          <a:bodyPr/>
          <a:lstStyle/>
          <a:p>
            <a:r>
              <a:rPr lang="fi-FI" dirty="0"/>
              <a:t>Preliminary </a:t>
            </a:r>
            <a:r>
              <a:rPr lang="fi-FI" dirty="0" err="1"/>
              <a:t>results</a:t>
            </a:r>
            <a:endParaRPr lang="en-US" dirty="0"/>
          </a:p>
        </p:txBody>
      </p:sp>
      <p:sp>
        <p:nvSpPr>
          <p:cNvPr id="3" name="Sisällön paikkamerkki 2">
            <a:extLst>
              <a:ext uri="{FF2B5EF4-FFF2-40B4-BE49-F238E27FC236}">
                <a16:creationId xmlns:a16="http://schemas.microsoft.com/office/drawing/2014/main" id="{C7E887CF-CFCD-D612-94B4-1C9478454681}"/>
              </a:ext>
            </a:extLst>
          </p:cNvPr>
          <p:cNvSpPr>
            <a:spLocks noGrp="1"/>
          </p:cNvSpPr>
          <p:nvPr>
            <p:ph idx="1"/>
          </p:nvPr>
        </p:nvSpPr>
        <p:spPr>
          <a:xfrm>
            <a:off x="376517" y="2026024"/>
            <a:ext cx="11447929" cy="3375893"/>
          </a:xfrm>
        </p:spPr>
        <p:txBody>
          <a:bodyPr/>
          <a:lstStyle/>
          <a:p>
            <a:r>
              <a:rPr lang="en-US" dirty="0"/>
              <a:t>The impact of the updates on predictive ability is moderate in healthcare and elderly care, but there is a significant improvement in social services.</a:t>
            </a:r>
          </a:p>
          <a:p>
            <a:r>
              <a:rPr lang="en-US" dirty="0"/>
              <a:t>Perhaps not surprisingly, identification of diseases beyond public healthcare (i.e., from private and occupational care) weakens predictive ability.</a:t>
            </a:r>
          </a:p>
          <a:p>
            <a:r>
              <a:rPr lang="fi-FI" dirty="0" err="1"/>
              <a:t>Despite</a:t>
            </a:r>
            <a:r>
              <a:rPr lang="fi-FI" dirty="0"/>
              <a:t> of </a:t>
            </a:r>
            <a:r>
              <a:rPr lang="fi-FI" dirty="0" err="1"/>
              <a:t>the</a:t>
            </a:r>
            <a:r>
              <a:rPr lang="fi-FI" dirty="0"/>
              <a:t> </a:t>
            </a:r>
            <a:r>
              <a:rPr lang="fi-FI" dirty="0" err="1"/>
              <a:t>low</a:t>
            </a:r>
            <a:r>
              <a:rPr lang="fi-FI" dirty="0"/>
              <a:t> person-</a:t>
            </a:r>
            <a:r>
              <a:rPr lang="fi-FI" dirty="0" err="1"/>
              <a:t>level</a:t>
            </a:r>
            <a:r>
              <a:rPr lang="fi-FI" dirty="0"/>
              <a:t> </a:t>
            </a:r>
            <a:r>
              <a:rPr lang="fi-FI" dirty="0" err="1"/>
              <a:t>predictive</a:t>
            </a:r>
            <a:r>
              <a:rPr lang="fi-FI" dirty="0"/>
              <a:t> </a:t>
            </a:r>
            <a:r>
              <a:rPr lang="fi-FI" dirty="0" err="1"/>
              <a:t>performance</a:t>
            </a:r>
            <a:r>
              <a:rPr lang="fi-FI" dirty="0"/>
              <a:t>, </a:t>
            </a:r>
            <a:r>
              <a:rPr lang="fi-FI" dirty="0" err="1"/>
              <a:t>one</a:t>
            </a:r>
            <a:r>
              <a:rPr lang="fi-FI" dirty="0"/>
              <a:t> </a:t>
            </a:r>
            <a:r>
              <a:rPr lang="fi-FI" dirty="0" err="1"/>
              <a:t>may</a:t>
            </a:r>
            <a:r>
              <a:rPr lang="fi-FI" dirty="0"/>
              <a:t> </a:t>
            </a:r>
            <a:r>
              <a:rPr lang="fi-FI" dirty="0" err="1"/>
              <a:t>expect</a:t>
            </a:r>
            <a:r>
              <a:rPr lang="fi-FI" dirty="0"/>
              <a:t> </a:t>
            </a:r>
            <a:r>
              <a:rPr lang="fi-FI" dirty="0" err="1"/>
              <a:t>county-level</a:t>
            </a:r>
            <a:r>
              <a:rPr lang="fi-FI" dirty="0"/>
              <a:t> </a:t>
            </a:r>
            <a:r>
              <a:rPr lang="fi-FI" dirty="0" err="1"/>
              <a:t>prediction</a:t>
            </a:r>
            <a:r>
              <a:rPr lang="fi-FI" dirty="0"/>
              <a:t> </a:t>
            </a:r>
            <a:r>
              <a:rPr lang="fi-FI" dirty="0" err="1"/>
              <a:t>errors</a:t>
            </a:r>
            <a:r>
              <a:rPr lang="fi-FI" dirty="0"/>
              <a:t> to </a:t>
            </a:r>
            <a:r>
              <a:rPr lang="fi-FI" dirty="0" err="1"/>
              <a:t>be</a:t>
            </a:r>
            <a:r>
              <a:rPr lang="fi-FI" dirty="0"/>
              <a:t> </a:t>
            </a:r>
            <a:r>
              <a:rPr lang="fi-FI" dirty="0" err="1"/>
              <a:t>smaller</a:t>
            </a:r>
            <a:endParaRPr lang="en-US" dirty="0"/>
          </a:p>
          <a:p>
            <a:endParaRPr lang="en-US" dirty="0"/>
          </a:p>
        </p:txBody>
      </p:sp>
      <p:sp>
        <p:nvSpPr>
          <p:cNvPr id="4" name="Päivämäärän paikkamerkki 3">
            <a:extLst>
              <a:ext uri="{FF2B5EF4-FFF2-40B4-BE49-F238E27FC236}">
                <a16:creationId xmlns:a16="http://schemas.microsoft.com/office/drawing/2014/main" id="{78BC432A-2DD2-CF4B-8CEB-BBF83A304D80}"/>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12F54539-E671-1366-20F7-97802296FC0E}"/>
              </a:ext>
            </a:extLst>
          </p:cNvPr>
          <p:cNvSpPr>
            <a:spLocks noGrp="1"/>
          </p:cNvSpPr>
          <p:nvPr>
            <p:ph type="sldNum" sz="quarter" idx="12"/>
          </p:nvPr>
        </p:nvSpPr>
        <p:spPr/>
        <p:txBody>
          <a:bodyPr/>
          <a:lstStyle/>
          <a:p>
            <a:fld id="{31160B98-140E-4345-B1A3-2A7247C42973}" type="slidenum">
              <a:rPr lang="fi-FI" noProof="0" smtClean="0"/>
              <a:t>13</a:t>
            </a:fld>
            <a:endParaRPr lang="fi-FI" noProof="0" dirty="0"/>
          </a:p>
        </p:txBody>
      </p:sp>
    </p:spTree>
    <p:extLst>
      <p:ext uri="{BB962C8B-B14F-4D97-AF65-F5344CB8AC3E}">
        <p14:creationId xmlns:p14="http://schemas.microsoft.com/office/powerpoint/2010/main" val="35938201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6B3695C-5035-57C9-C87F-76326091DF44}"/>
              </a:ext>
            </a:extLst>
          </p:cNvPr>
          <p:cNvSpPr>
            <a:spLocks noGrp="1"/>
          </p:cNvSpPr>
          <p:nvPr>
            <p:ph type="title"/>
          </p:nvPr>
        </p:nvSpPr>
        <p:spPr/>
        <p:txBody>
          <a:bodyPr>
            <a:noAutofit/>
          </a:bodyPr>
          <a:lstStyle/>
          <a:p>
            <a:r>
              <a:rPr lang="en-US" sz="3600" dirty="0"/>
              <a:t>Uncertainty related to variable selection, regression coefficients, and the annual values of predictors</a:t>
            </a:r>
          </a:p>
        </p:txBody>
      </p:sp>
      <p:sp>
        <p:nvSpPr>
          <p:cNvPr id="3" name="Sisällön paikkamerkki 2">
            <a:extLst>
              <a:ext uri="{FF2B5EF4-FFF2-40B4-BE49-F238E27FC236}">
                <a16:creationId xmlns:a16="http://schemas.microsoft.com/office/drawing/2014/main" id="{F87D729A-A67A-5B5D-7A15-BA85EE9B9B47}"/>
              </a:ext>
            </a:extLst>
          </p:cNvPr>
          <p:cNvSpPr>
            <a:spLocks noGrp="1"/>
          </p:cNvSpPr>
          <p:nvPr>
            <p:ph idx="1"/>
          </p:nvPr>
        </p:nvSpPr>
        <p:spPr/>
        <p:txBody>
          <a:bodyPr>
            <a:normAutofit fontScale="92500"/>
          </a:bodyPr>
          <a:lstStyle/>
          <a:p>
            <a:pPr>
              <a:buFont typeface="Arial" panose="020B0604020202020204" pitchFamily="34" charset="0"/>
              <a:buChar char="•"/>
            </a:pPr>
            <a:r>
              <a:rPr lang="en-US" dirty="0"/>
              <a:t>With slightly different variable sets, it is possible to achieve practically the same predictive power, and then the predictions of the models should also ideally be very close to each other </a:t>
            </a:r>
          </a:p>
          <a:p>
            <a:pPr lvl="1"/>
            <a:r>
              <a:rPr lang="en-US" dirty="0"/>
              <a:t>Prediction intervals caused by model specification uncertainty have been published before.</a:t>
            </a:r>
          </a:p>
          <a:p>
            <a:pPr>
              <a:buFont typeface="Arial" panose="020B0604020202020204" pitchFamily="34" charset="0"/>
              <a:buChar char="•"/>
            </a:pPr>
            <a:r>
              <a:rPr lang="en-US" dirty="0"/>
              <a:t>The impact of model uncertainty arising from the standard errors of regression coefficients – is it possible to evaluate the distribution using bootstrapping?</a:t>
            </a:r>
          </a:p>
          <a:p>
            <a:pPr>
              <a:buFont typeface="Arial" panose="020B0604020202020204" pitchFamily="34" charset="0"/>
              <a:buChar char="•"/>
            </a:pPr>
            <a:r>
              <a:rPr lang="en-US" dirty="0"/>
              <a:t>The impact of uncertainty related to the annual values of predictors – bootstrapping?</a:t>
            </a:r>
          </a:p>
          <a:p>
            <a:pPr marL="742950" lvl="1" indent="-285750">
              <a:buFont typeface="Arial" panose="020B0604020202020204" pitchFamily="34" charset="0"/>
              <a:buChar char="•"/>
            </a:pPr>
            <a:r>
              <a:rPr lang="en-US" dirty="0"/>
              <a:t>Since annual fluctuations in need calculations cause significant challenges, this would be highly policy-relevant.</a:t>
            </a:r>
          </a:p>
          <a:p>
            <a:pPr marL="457200" indent="-457200">
              <a:buFont typeface="+mj-lt"/>
              <a:buAutoNum type="arabicPeriod"/>
            </a:pPr>
            <a:endParaRPr lang="en-US" dirty="0"/>
          </a:p>
        </p:txBody>
      </p:sp>
      <p:sp>
        <p:nvSpPr>
          <p:cNvPr id="4" name="Päivämäärän paikkamerkki 3">
            <a:extLst>
              <a:ext uri="{FF2B5EF4-FFF2-40B4-BE49-F238E27FC236}">
                <a16:creationId xmlns:a16="http://schemas.microsoft.com/office/drawing/2014/main" id="{D0A996EA-A9BC-2234-6425-878F89B026FA}"/>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6A47BCDD-36B0-B8C3-C0A0-D2EBF1C10475}"/>
              </a:ext>
            </a:extLst>
          </p:cNvPr>
          <p:cNvSpPr>
            <a:spLocks noGrp="1"/>
          </p:cNvSpPr>
          <p:nvPr>
            <p:ph type="sldNum" sz="quarter" idx="12"/>
          </p:nvPr>
        </p:nvSpPr>
        <p:spPr/>
        <p:txBody>
          <a:bodyPr/>
          <a:lstStyle/>
          <a:p>
            <a:fld id="{31160B98-140E-4345-B1A3-2A7247C42973}" type="slidenum">
              <a:rPr lang="fi-FI" noProof="0" smtClean="0"/>
              <a:t>14</a:t>
            </a:fld>
            <a:endParaRPr lang="fi-FI" noProof="0" dirty="0"/>
          </a:p>
        </p:txBody>
      </p:sp>
    </p:spTree>
    <p:extLst>
      <p:ext uri="{BB962C8B-B14F-4D97-AF65-F5344CB8AC3E}">
        <p14:creationId xmlns:p14="http://schemas.microsoft.com/office/powerpoint/2010/main" val="258932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65C7AFF-3332-BAA7-AE2F-9AE5CC0FD802}"/>
              </a:ext>
            </a:extLst>
          </p:cNvPr>
          <p:cNvSpPr>
            <a:spLocks noGrp="1"/>
          </p:cNvSpPr>
          <p:nvPr>
            <p:ph type="title"/>
          </p:nvPr>
        </p:nvSpPr>
        <p:spPr/>
        <p:txBody>
          <a:bodyPr>
            <a:normAutofit/>
          </a:bodyPr>
          <a:lstStyle/>
          <a:p>
            <a:r>
              <a:rPr lang="en-US" sz="4000" dirty="0"/>
              <a:t>Bootstrapping of the need calculations</a:t>
            </a:r>
          </a:p>
        </p:txBody>
      </p:sp>
      <p:sp>
        <p:nvSpPr>
          <p:cNvPr id="3" name="Sisällön paikkamerkki 2">
            <a:extLst>
              <a:ext uri="{FF2B5EF4-FFF2-40B4-BE49-F238E27FC236}">
                <a16:creationId xmlns:a16="http://schemas.microsoft.com/office/drawing/2014/main" id="{36E5CFAA-52D2-F1E1-4892-43D1A2638FA6}"/>
              </a:ext>
            </a:extLst>
          </p:cNvPr>
          <p:cNvSpPr>
            <a:spLocks noGrp="1"/>
          </p:cNvSpPr>
          <p:nvPr>
            <p:ph idx="1"/>
          </p:nvPr>
        </p:nvSpPr>
        <p:spPr>
          <a:xfrm>
            <a:off x="376517" y="1924050"/>
            <a:ext cx="11447929" cy="3752971"/>
          </a:xfrm>
        </p:spPr>
        <p:txBody>
          <a:bodyPr>
            <a:normAutofit lnSpcReduction="10000"/>
          </a:bodyPr>
          <a:lstStyle/>
          <a:p>
            <a:r>
              <a:rPr lang="en-US" dirty="0"/>
              <a:t>Uncertainty caused by annual values of need factors:</a:t>
            </a:r>
          </a:p>
          <a:p>
            <a:pPr lvl="1">
              <a:buFont typeface="+mj-lt"/>
              <a:buAutoNum type="arabicPeriod"/>
            </a:pPr>
            <a:r>
              <a:rPr lang="en-US" dirty="0"/>
              <a:t>Repeat many (~1000) times: </a:t>
            </a:r>
          </a:p>
          <a:p>
            <a:pPr marL="914400" lvl="2" indent="0">
              <a:buNone/>
            </a:pPr>
            <a:r>
              <a:rPr lang="en-US" dirty="0"/>
              <a:t>a. For the specified county, draw a sample </a:t>
            </a:r>
            <a:r>
              <a:rPr lang="en-US" b="1" dirty="0"/>
              <a:t>with replacement</a:t>
            </a:r>
            <a:r>
              <a:rPr lang="en-US" dirty="0"/>
              <a:t> from the annual observations  (residents) for the county equal to the county population size (e.g., for Helsinki, ~660,000 observations sampled with replacement).</a:t>
            </a:r>
            <a:br>
              <a:rPr lang="en-US" dirty="0"/>
            </a:br>
            <a:r>
              <a:rPr lang="en-US" dirty="0"/>
              <a:t>b. Run the regression model on the entire national population, replacing the actual observations of the welfare area with the sample drawn in step (a).</a:t>
            </a:r>
            <a:br>
              <a:rPr lang="en-US" dirty="0"/>
            </a:br>
            <a:r>
              <a:rPr lang="en-US" dirty="0"/>
              <a:t>c. Calculate the service need for the county.</a:t>
            </a:r>
          </a:p>
          <a:p>
            <a:pPr lvl="1">
              <a:buFont typeface="+mj-lt"/>
              <a:buAutoNum type="arabicPeriod"/>
            </a:pPr>
            <a:r>
              <a:rPr lang="en-US" dirty="0"/>
              <a:t>Generate a distribution of need estimates for the county</a:t>
            </a:r>
          </a:p>
          <a:p>
            <a:r>
              <a:rPr lang="en-US" dirty="0"/>
              <a:t>Uncertainty Caused by the Standard Errors of Regression Coefficients: Follow the same process, but sample </a:t>
            </a:r>
            <a:r>
              <a:rPr lang="en-US" b="1" dirty="0"/>
              <a:t>with replacement</a:t>
            </a:r>
            <a:r>
              <a:rPr lang="en-US" dirty="0"/>
              <a:t> at the national level.</a:t>
            </a:r>
          </a:p>
          <a:p>
            <a:endParaRPr lang="fi-FI" dirty="0"/>
          </a:p>
          <a:p>
            <a:endParaRPr lang="en-US" dirty="0"/>
          </a:p>
        </p:txBody>
      </p:sp>
      <p:sp>
        <p:nvSpPr>
          <p:cNvPr id="4" name="Päivämäärän paikkamerkki 3">
            <a:extLst>
              <a:ext uri="{FF2B5EF4-FFF2-40B4-BE49-F238E27FC236}">
                <a16:creationId xmlns:a16="http://schemas.microsoft.com/office/drawing/2014/main" id="{E0687285-C475-1780-1E1E-B35D76C9905F}"/>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4C881244-0A6D-8F12-DA41-A84E92AF67F4}"/>
              </a:ext>
            </a:extLst>
          </p:cNvPr>
          <p:cNvSpPr>
            <a:spLocks noGrp="1"/>
          </p:cNvSpPr>
          <p:nvPr>
            <p:ph type="sldNum" sz="quarter" idx="12"/>
          </p:nvPr>
        </p:nvSpPr>
        <p:spPr/>
        <p:txBody>
          <a:bodyPr/>
          <a:lstStyle/>
          <a:p>
            <a:fld id="{31160B98-140E-4345-B1A3-2A7247C42973}" type="slidenum">
              <a:rPr lang="fi-FI" noProof="0" smtClean="0"/>
              <a:t>15</a:t>
            </a:fld>
            <a:endParaRPr lang="fi-FI" noProof="0" dirty="0"/>
          </a:p>
        </p:txBody>
      </p:sp>
    </p:spTree>
    <p:extLst>
      <p:ext uri="{BB962C8B-B14F-4D97-AF65-F5344CB8AC3E}">
        <p14:creationId xmlns:p14="http://schemas.microsoft.com/office/powerpoint/2010/main" val="209828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1AC6752-8A6D-094D-173A-73A2B7BFC573}"/>
              </a:ext>
            </a:extLst>
          </p:cNvPr>
          <p:cNvSpPr>
            <a:spLocks noGrp="1"/>
          </p:cNvSpPr>
          <p:nvPr>
            <p:ph type="title"/>
          </p:nvPr>
        </p:nvSpPr>
        <p:spPr/>
        <p:txBody>
          <a:bodyPr/>
          <a:lstStyle/>
          <a:p>
            <a:r>
              <a:rPr lang="fi-FI" dirty="0"/>
              <a:t>Next </a:t>
            </a:r>
            <a:r>
              <a:rPr lang="fi-FI" dirty="0" err="1"/>
              <a:t>steps</a:t>
            </a:r>
            <a:endParaRPr lang="en-US" dirty="0"/>
          </a:p>
        </p:txBody>
      </p:sp>
      <p:sp>
        <p:nvSpPr>
          <p:cNvPr id="3" name="Sisällön paikkamerkki 2">
            <a:extLst>
              <a:ext uri="{FF2B5EF4-FFF2-40B4-BE49-F238E27FC236}">
                <a16:creationId xmlns:a16="http://schemas.microsoft.com/office/drawing/2014/main" id="{49A81DBD-FB50-491B-477D-B5A1115F4288}"/>
              </a:ext>
            </a:extLst>
          </p:cNvPr>
          <p:cNvSpPr>
            <a:spLocks noGrp="1"/>
          </p:cNvSpPr>
          <p:nvPr>
            <p:ph idx="1"/>
          </p:nvPr>
        </p:nvSpPr>
        <p:spPr>
          <a:xfrm>
            <a:off x="376517" y="1752601"/>
            <a:ext cx="11447929" cy="3895846"/>
          </a:xfrm>
        </p:spPr>
        <p:txBody>
          <a:bodyPr>
            <a:normAutofit lnSpcReduction="10000"/>
          </a:bodyPr>
          <a:lstStyle/>
          <a:p>
            <a:r>
              <a:rPr lang="en-US" dirty="0"/>
              <a:t>Self-assessed health and preferences from </a:t>
            </a:r>
            <a:r>
              <a:rPr lang="en-US" dirty="0" err="1"/>
              <a:t>Finsote</a:t>
            </a:r>
            <a:r>
              <a:rPr lang="en-US" dirty="0"/>
              <a:t> and </a:t>
            </a:r>
            <a:r>
              <a:rPr lang="en-US" dirty="0" err="1"/>
              <a:t>TerveSuomi</a:t>
            </a:r>
            <a:r>
              <a:rPr lang="en-US" dirty="0"/>
              <a:t> datasets </a:t>
            </a:r>
          </a:p>
          <a:p>
            <a:r>
              <a:rPr lang="en-US"/>
              <a:t>Testing </a:t>
            </a:r>
            <a:r>
              <a:rPr lang="en-US" dirty="0"/>
              <a:t>disease classifications of other countries: The English classification (Chaplin et al., 2016) has already been tested earlier (Holster et al., 2022); the next step could be the American Diagnostic Items Classification System, which includes approximately 3,000 categories (Ellis et al., 2022).</a:t>
            </a:r>
          </a:p>
          <a:p>
            <a:r>
              <a:rPr lang="en-US" dirty="0"/>
              <a:t>Recent registry data:</a:t>
            </a:r>
          </a:p>
          <a:p>
            <a:pPr lvl="1"/>
            <a:r>
              <a:rPr lang="en-US" dirty="0"/>
              <a:t>RAI functional ability data in elderly care (2025).</a:t>
            </a:r>
          </a:p>
          <a:p>
            <a:pPr lvl="1"/>
            <a:r>
              <a:rPr lang="en-US" dirty="0"/>
              <a:t>Emergency care registry (2025).</a:t>
            </a:r>
          </a:p>
          <a:p>
            <a:pPr lvl="1"/>
            <a:r>
              <a:rPr lang="en-US" dirty="0"/>
              <a:t>Social welfare monitoring registry (2027).</a:t>
            </a:r>
          </a:p>
          <a:p>
            <a:pPr lvl="1"/>
            <a:r>
              <a:rPr lang="en-US" dirty="0"/>
              <a:t>Kanta - patient data archive.</a:t>
            </a:r>
            <a:endParaRPr lang="fi-FI" dirty="0"/>
          </a:p>
          <a:p>
            <a:endParaRPr lang="fi-FI" dirty="0"/>
          </a:p>
        </p:txBody>
      </p:sp>
      <p:sp>
        <p:nvSpPr>
          <p:cNvPr id="4" name="Päivämäärän paikkamerkki 3">
            <a:extLst>
              <a:ext uri="{FF2B5EF4-FFF2-40B4-BE49-F238E27FC236}">
                <a16:creationId xmlns:a16="http://schemas.microsoft.com/office/drawing/2014/main" id="{51E652EA-998D-EA9C-B7B6-32B4371F1B6F}"/>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670BE317-5D1B-C01F-8D19-00AD51B52A81}"/>
              </a:ext>
            </a:extLst>
          </p:cNvPr>
          <p:cNvSpPr>
            <a:spLocks noGrp="1"/>
          </p:cNvSpPr>
          <p:nvPr>
            <p:ph type="sldNum" sz="quarter" idx="12"/>
          </p:nvPr>
        </p:nvSpPr>
        <p:spPr/>
        <p:txBody>
          <a:bodyPr/>
          <a:lstStyle/>
          <a:p>
            <a:fld id="{31160B98-140E-4345-B1A3-2A7247C42973}" type="slidenum">
              <a:rPr lang="fi-FI" noProof="0" smtClean="0"/>
              <a:t>16</a:t>
            </a:fld>
            <a:endParaRPr lang="fi-FI" noProof="0" dirty="0"/>
          </a:p>
        </p:txBody>
      </p:sp>
    </p:spTree>
    <p:extLst>
      <p:ext uri="{BB962C8B-B14F-4D97-AF65-F5344CB8AC3E}">
        <p14:creationId xmlns:p14="http://schemas.microsoft.com/office/powerpoint/2010/main" val="256667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441E033-44CE-70C6-BF17-DD9EF5F1B9FF}"/>
              </a:ext>
            </a:extLst>
          </p:cNvPr>
          <p:cNvSpPr>
            <a:spLocks noGrp="1"/>
          </p:cNvSpPr>
          <p:nvPr>
            <p:ph type="title"/>
          </p:nvPr>
        </p:nvSpPr>
        <p:spPr/>
        <p:txBody>
          <a:bodyPr/>
          <a:lstStyle/>
          <a:p>
            <a:r>
              <a:rPr lang="fi-FI" dirty="0" err="1"/>
              <a:t>Literature</a:t>
            </a:r>
            <a:endParaRPr lang="en-US" dirty="0"/>
          </a:p>
        </p:txBody>
      </p:sp>
      <p:sp>
        <p:nvSpPr>
          <p:cNvPr id="3" name="Sisällön paikkamerkki 2">
            <a:extLst>
              <a:ext uri="{FF2B5EF4-FFF2-40B4-BE49-F238E27FC236}">
                <a16:creationId xmlns:a16="http://schemas.microsoft.com/office/drawing/2014/main" id="{9E0C4EFB-7C2E-FE95-B536-1C508B217667}"/>
              </a:ext>
            </a:extLst>
          </p:cNvPr>
          <p:cNvSpPr>
            <a:spLocks noGrp="1"/>
          </p:cNvSpPr>
          <p:nvPr>
            <p:ph idx="1"/>
          </p:nvPr>
        </p:nvSpPr>
        <p:spPr/>
        <p:txBody>
          <a:bodyPr>
            <a:normAutofit fontScale="62500" lnSpcReduction="20000"/>
          </a:bodyPr>
          <a:lstStyle/>
          <a:p>
            <a:r>
              <a:rPr lang="en-US" dirty="0"/>
              <a:t>Chaplin, M., Beatson, S., </a:t>
            </a:r>
            <a:r>
              <a:rPr lang="en-US" dirty="0" err="1"/>
              <a:t>Yiu</a:t>
            </a:r>
            <a:r>
              <a:rPr lang="en-US" dirty="0"/>
              <a:t>-Shing, L., Davies, C., Smyth, C., Burrows, J., Weir, R. &amp; </a:t>
            </a:r>
            <a:r>
              <a:rPr lang="en-US" dirty="0" err="1"/>
              <a:t>Tatarek-Gintowt</a:t>
            </a:r>
            <a:r>
              <a:rPr lang="en-US" dirty="0"/>
              <a:t>, R. (2016). Refreshing the Formulae for CCG Allocations. For allocations to Clinical Commissioning Groups from 2016-2017. Report on the methods and modelling. ANHS England, Analytical Services (Finance).</a:t>
            </a:r>
          </a:p>
          <a:p>
            <a:r>
              <a:rPr lang="en-US" dirty="0"/>
              <a:t>NHS England (2022). Update of the formula for general and acute hospital services for 2022/23 allocations. </a:t>
            </a:r>
          </a:p>
          <a:p>
            <a:r>
              <a:rPr lang="en-US" dirty="0"/>
              <a:t>Dudley, R. A., Medlin, C. A., </a:t>
            </a:r>
            <a:r>
              <a:rPr lang="en-US" dirty="0" err="1"/>
              <a:t>Hammann</a:t>
            </a:r>
            <a:r>
              <a:rPr lang="en-US" dirty="0"/>
              <a:t>, L. B., </a:t>
            </a:r>
            <a:r>
              <a:rPr lang="en-US" dirty="0" err="1"/>
              <a:t>Cisternas</a:t>
            </a:r>
            <a:r>
              <a:rPr lang="en-US" dirty="0"/>
              <a:t>, M. G., Brand, R., Rennie, D. J., &amp; Luft, H. S. (2003). The best of both worlds? Potential of hybrid prospective/concurrent risk adjustment. Medical Care, 41(1), 56-69.</a:t>
            </a:r>
          </a:p>
          <a:p>
            <a:r>
              <a:rPr lang="en-US" dirty="0"/>
              <a:t>Ellis, R. P., Hsu, H. E., </a:t>
            </a:r>
            <a:r>
              <a:rPr lang="en-US" dirty="0" err="1"/>
              <a:t>Siracuse</a:t>
            </a:r>
            <a:r>
              <a:rPr lang="en-US" dirty="0"/>
              <a:t>, J. J., </a:t>
            </a:r>
            <a:r>
              <a:rPr lang="en-US" dirty="0" err="1"/>
              <a:t>Walkey</a:t>
            </a:r>
            <a:r>
              <a:rPr lang="en-US" dirty="0"/>
              <a:t>, A. J., </a:t>
            </a:r>
            <a:r>
              <a:rPr lang="en-US" dirty="0" err="1"/>
              <a:t>Lasser</a:t>
            </a:r>
            <a:r>
              <a:rPr lang="en-US" dirty="0"/>
              <a:t>, K. E., Jacobson, B. C., ... &amp; Ash, A. S. (2022). Development and assessment of a new framework for disease surveillance, prediction, and risk adjustment: the diagnostic items classification system. In JAMA Health Forum (Vol. 3, No. 3, pp. e220276-e220276). American Medical Association.</a:t>
            </a:r>
          </a:p>
          <a:p>
            <a:r>
              <a:rPr lang="en-US" dirty="0"/>
              <a:t>Ellis, R. P., Martins, B. &amp; Rose, S. (2017). Risk Adjustment for Health Plan Payment. In McGuire, T.G. &amp; van </a:t>
            </a:r>
            <a:r>
              <a:rPr lang="en-US" dirty="0" err="1"/>
              <a:t>Kleef</a:t>
            </a:r>
            <a:r>
              <a:rPr lang="en-US" dirty="0"/>
              <a:t>, R. (eds.) Risk Adjustment, Risk Sharing and Premium Regulation in Health Insurance Markets: Theory and Practice. 1-45. Elsevier Press.</a:t>
            </a:r>
          </a:p>
          <a:p>
            <a:r>
              <a:rPr lang="en-US" dirty="0"/>
              <a:t>Holster, T., Haula, T. &amp; Korajoki, M. (2022). </a:t>
            </a:r>
            <a:r>
              <a:rPr lang="en-US" dirty="0" err="1"/>
              <a:t>Sote-rahoituksen</a:t>
            </a:r>
            <a:r>
              <a:rPr lang="en-US" dirty="0"/>
              <a:t> </a:t>
            </a:r>
            <a:r>
              <a:rPr lang="en-US" dirty="0" err="1"/>
              <a:t>tarvevakiointi</a:t>
            </a:r>
            <a:r>
              <a:rPr lang="en-US" dirty="0"/>
              <a:t>: </a:t>
            </a:r>
            <a:r>
              <a:rPr lang="en-US" dirty="0" err="1"/>
              <a:t>Päivitys</a:t>
            </a:r>
            <a:r>
              <a:rPr lang="en-US" dirty="0"/>
              <a:t> 2022. THL-</a:t>
            </a:r>
            <a:r>
              <a:rPr lang="en-US" dirty="0" err="1"/>
              <a:t>työpaperi</a:t>
            </a:r>
            <a:r>
              <a:rPr lang="en-US" dirty="0"/>
              <a:t> 26/2022.</a:t>
            </a:r>
          </a:p>
          <a:p>
            <a:r>
              <a:rPr lang="en-US" dirty="0"/>
              <a:t>Holster, T., Ji, S., &amp; Marttinen, P. (2024). Risk adjustment for regional healthcare funding allocations with ensemble methods: an empirical study and interpretation. The European Journal of Health Economics, 1–15.</a:t>
            </a:r>
          </a:p>
          <a:p>
            <a:endParaRPr lang="en-US" dirty="0"/>
          </a:p>
        </p:txBody>
      </p:sp>
      <p:sp>
        <p:nvSpPr>
          <p:cNvPr id="4" name="Päivämäärän paikkamerkki 3">
            <a:extLst>
              <a:ext uri="{FF2B5EF4-FFF2-40B4-BE49-F238E27FC236}">
                <a16:creationId xmlns:a16="http://schemas.microsoft.com/office/drawing/2014/main" id="{4CCE1FD7-AE67-C45D-62D8-BC90ADCA2E34}"/>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8154658B-C8AF-A9D4-A246-BE0966C97318}"/>
              </a:ext>
            </a:extLst>
          </p:cNvPr>
          <p:cNvSpPr>
            <a:spLocks noGrp="1"/>
          </p:cNvSpPr>
          <p:nvPr>
            <p:ph type="sldNum" sz="quarter" idx="12"/>
          </p:nvPr>
        </p:nvSpPr>
        <p:spPr/>
        <p:txBody>
          <a:bodyPr/>
          <a:lstStyle/>
          <a:p>
            <a:fld id="{31160B98-140E-4345-B1A3-2A7247C42973}" type="slidenum">
              <a:rPr lang="fi-FI" noProof="0" smtClean="0"/>
              <a:t>17</a:t>
            </a:fld>
            <a:endParaRPr lang="fi-FI" noProof="0" dirty="0"/>
          </a:p>
        </p:txBody>
      </p:sp>
    </p:spTree>
    <p:extLst>
      <p:ext uri="{BB962C8B-B14F-4D97-AF65-F5344CB8AC3E}">
        <p14:creationId xmlns:p14="http://schemas.microsoft.com/office/powerpoint/2010/main" val="1465525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09003E1-CBFD-D333-A4CB-79AEFDA54113}"/>
              </a:ext>
            </a:extLst>
          </p:cNvPr>
          <p:cNvSpPr>
            <a:spLocks noGrp="1"/>
          </p:cNvSpPr>
          <p:nvPr>
            <p:ph type="title"/>
          </p:nvPr>
        </p:nvSpPr>
        <p:spPr>
          <a:xfrm>
            <a:off x="461394" y="103184"/>
            <a:ext cx="11447929" cy="817928"/>
          </a:xfrm>
        </p:spPr>
        <p:txBody>
          <a:bodyPr>
            <a:normAutofit fontScale="90000"/>
          </a:bodyPr>
          <a:lstStyle/>
          <a:p>
            <a:r>
              <a:rPr lang="fi-FI" dirty="0" err="1"/>
              <a:t>Funding</a:t>
            </a:r>
            <a:r>
              <a:rPr lang="fi-FI" dirty="0"/>
              <a:t> of </a:t>
            </a:r>
            <a:r>
              <a:rPr lang="fi-FI" dirty="0" err="1"/>
              <a:t>wellbeing</a:t>
            </a:r>
            <a:r>
              <a:rPr lang="fi-FI" dirty="0"/>
              <a:t> </a:t>
            </a:r>
            <a:r>
              <a:rPr lang="fi-FI" dirty="0" err="1"/>
              <a:t>services</a:t>
            </a:r>
            <a:r>
              <a:rPr lang="fi-FI" dirty="0"/>
              <a:t> </a:t>
            </a:r>
            <a:r>
              <a:rPr lang="fi-FI" dirty="0" err="1"/>
              <a:t>counties</a:t>
            </a:r>
            <a:r>
              <a:rPr lang="fi-FI" dirty="0"/>
              <a:t> (</a:t>
            </a:r>
            <a:r>
              <a:rPr lang="fi-FI" dirty="0" err="1"/>
              <a:t>WSCs</a:t>
            </a:r>
            <a:r>
              <a:rPr lang="fi-FI" dirty="0"/>
              <a:t>)</a:t>
            </a:r>
          </a:p>
        </p:txBody>
      </p:sp>
      <p:sp>
        <p:nvSpPr>
          <p:cNvPr id="3" name="Sisällön paikkamerkki 2">
            <a:extLst>
              <a:ext uri="{FF2B5EF4-FFF2-40B4-BE49-F238E27FC236}">
                <a16:creationId xmlns:a16="http://schemas.microsoft.com/office/drawing/2014/main" id="{EF44C835-CD00-878B-4060-1BF89BF45C3E}"/>
              </a:ext>
            </a:extLst>
          </p:cNvPr>
          <p:cNvSpPr>
            <a:spLocks noGrp="1"/>
          </p:cNvSpPr>
          <p:nvPr>
            <p:ph idx="1"/>
          </p:nvPr>
        </p:nvSpPr>
        <p:spPr>
          <a:xfrm>
            <a:off x="461394" y="1648495"/>
            <a:ext cx="7020061" cy="4080559"/>
          </a:xfrm>
        </p:spPr>
        <p:txBody>
          <a:bodyPr>
            <a:normAutofit fontScale="92500" lnSpcReduction="10000"/>
          </a:bodyPr>
          <a:lstStyle/>
          <a:p>
            <a:r>
              <a:rPr lang="en-US" dirty="0"/>
              <a:t>Since 2023, WSCs have been responsible for proving all public social and healthcare services in Finland and their funding comes from the government</a:t>
            </a:r>
          </a:p>
          <a:p>
            <a:r>
              <a:rPr lang="en-US" dirty="0"/>
              <a:t>The baseline level of the total funding (2023) for WSCs was based on municipalities’ social and healthcare costs in 2022</a:t>
            </a:r>
          </a:p>
          <a:p>
            <a:r>
              <a:rPr lang="en-US" dirty="0"/>
              <a:t>Nearly 80% of the funding is allocated to WSCs based on social and healthcare service needs (see figure)</a:t>
            </a:r>
          </a:p>
          <a:p>
            <a:r>
              <a:rPr lang="en-US" sz="2400" dirty="0"/>
              <a:t>Need-adjustment models are updated (at least) every four years, the need multipliers annually</a:t>
            </a:r>
            <a:endParaRPr lang="en-US" dirty="0"/>
          </a:p>
          <a:p>
            <a:endParaRPr lang="en-US" dirty="0"/>
          </a:p>
          <a:p>
            <a:endParaRPr lang="fi-FI" dirty="0"/>
          </a:p>
          <a:p>
            <a:endParaRPr lang="fi-FI" dirty="0"/>
          </a:p>
          <a:p>
            <a:endParaRPr lang="fi-FI" dirty="0"/>
          </a:p>
        </p:txBody>
      </p:sp>
      <p:sp>
        <p:nvSpPr>
          <p:cNvPr id="4" name="Päivämäärän paikkamerkki 3">
            <a:extLst>
              <a:ext uri="{FF2B5EF4-FFF2-40B4-BE49-F238E27FC236}">
                <a16:creationId xmlns:a16="http://schemas.microsoft.com/office/drawing/2014/main" id="{5FD5B531-EFE2-2CB6-F8DD-52C01C6A5BE0}"/>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52CEE821-1C97-A8BD-C1E6-76B9D5A5CCC6}"/>
              </a:ext>
            </a:extLst>
          </p:cNvPr>
          <p:cNvSpPr>
            <a:spLocks noGrp="1"/>
          </p:cNvSpPr>
          <p:nvPr>
            <p:ph type="sldNum" sz="quarter" idx="12"/>
          </p:nvPr>
        </p:nvSpPr>
        <p:spPr/>
        <p:txBody>
          <a:bodyPr/>
          <a:lstStyle/>
          <a:p>
            <a:fld id="{31160B98-140E-4345-B1A3-2A7247C42973}" type="slidenum">
              <a:rPr lang="fi-FI" noProof="0" smtClean="0"/>
              <a:t>2</a:t>
            </a:fld>
            <a:endParaRPr lang="fi-FI" noProof="0" dirty="0"/>
          </a:p>
        </p:txBody>
      </p:sp>
      <p:graphicFrame>
        <p:nvGraphicFramePr>
          <p:cNvPr id="6" name="Taulukko 5">
            <a:extLst>
              <a:ext uri="{FF2B5EF4-FFF2-40B4-BE49-F238E27FC236}">
                <a16:creationId xmlns:a16="http://schemas.microsoft.com/office/drawing/2014/main" id="{B88FF947-D307-0CD2-A050-BA5309BE2C00}"/>
              </a:ext>
            </a:extLst>
          </p:cNvPr>
          <p:cNvGraphicFramePr>
            <a:graphicFrameLocks noGrp="1"/>
          </p:cNvGraphicFramePr>
          <p:nvPr>
            <p:extLst>
              <p:ext uri="{D42A27DB-BD31-4B8C-83A1-F6EECF244321}">
                <p14:modId xmlns:p14="http://schemas.microsoft.com/office/powerpoint/2010/main" val="947854661"/>
              </p:ext>
            </p:extLst>
          </p:nvPr>
        </p:nvGraphicFramePr>
        <p:xfrm>
          <a:off x="7641945" y="1401407"/>
          <a:ext cx="3862531" cy="4348151"/>
        </p:xfrm>
        <a:graphic>
          <a:graphicData uri="http://schemas.openxmlformats.org/drawingml/2006/table">
            <a:tbl>
              <a:tblPr>
                <a:tableStyleId>{073A0DAA-6AF3-43AB-8588-CEC1D06C72B9}</a:tableStyleId>
              </a:tblPr>
              <a:tblGrid>
                <a:gridCol w="3202739">
                  <a:extLst>
                    <a:ext uri="{9D8B030D-6E8A-4147-A177-3AD203B41FA5}">
                      <a16:colId xmlns:a16="http://schemas.microsoft.com/office/drawing/2014/main" val="2963503749"/>
                    </a:ext>
                  </a:extLst>
                </a:gridCol>
                <a:gridCol w="659792">
                  <a:extLst>
                    <a:ext uri="{9D8B030D-6E8A-4147-A177-3AD203B41FA5}">
                      <a16:colId xmlns:a16="http://schemas.microsoft.com/office/drawing/2014/main" val="148794964"/>
                    </a:ext>
                  </a:extLst>
                </a:gridCol>
              </a:tblGrid>
              <a:tr h="521528">
                <a:tc>
                  <a:txBody>
                    <a:bodyPr/>
                    <a:lstStyle/>
                    <a:p>
                      <a:pPr algn="l" fontAlgn="b"/>
                      <a:r>
                        <a:rPr lang="fi-FI" sz="1400" b="1" u="sng" strike="noStrike" dirty="0" err="1">
                          <a:effectLst/>
                        </a:rPr>
                        <a:t>Determinants</a:t>
                      </a:r>
                      <a:r>
                        <a:rPr lang="fi-FI" sz="1400" b="1" u="sng" strike="noStrike" dirty="0">
                          <a:effectLst/>
                        </a:rPr>
                        <a:t> of </a:t>
                      </a:r>
                      <a:r>
                        <a:rPr lang="fi-FI" sz="1400" b="1" u="sng" strike="noStrike" dirty="0" err="1">
                          <a:effectLst/>
                        </a:rPr>
                        <a:t>the</a:t>
                      </a:r>
                      <a:r>
                        <a:rPr lang="fi-FI" sz="1400" b="1" u="sng" strike="noStrike" dirty="0">
                          <a:effectLst/>
                        </a:rPr>
                        <a:t> </a:t>
                      </a:r>
                      <a:r>
                        <a:rPr lang="fi-FI" sz="1400" b="1" u="sng" strike="noStrike" dirty="0" err="1">
                          <a:effectLst/>
                        </a:rPr>
                        <a:t>allocation</a:t>
                      </a:r>
                      <a:r>
                        <a:rPr lang="fi-FI" sz="1400" b="1" u="sng" strike="noStrike" dirty="0">
                          <a:effectLst/>
                        </a:rPr>
                        <a:t> </a:t>
                      </a:r>
                      <a:endParaRPr lang="fi-FI" sz="1400" b="1" i="0" u="sng"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fontAlgn="b"/>
                      <a:r>
                        <a:rPr lang="fi-FI" sz="1400" b="1" u="sng" strike="noStrike" dirty="0">
                          <a:effectLst/>
                        </a:rPr>
                        <a:t>%</a:t>
                      </a:r>
                      <a:endParaRPr lang="fi-FI" sz="1400" b="1" i="0" u="sng"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49114005"/>
                  </a:ext>
                </a:extLst>
              </a:tr>
              <a:tr h="259844">
                <a:tc>
                  <a:txBody>
                    <a:bodyPr/>
                    <a:lstStyle/>
                    <a:p>
                      <a:pPr algn="l" fontAlgn="b"/>
                      <a:r>
                        <a:rPr lang="fi-FI" sz="1200" b="1" u="none" strike="noStrike" dirty="0" err="1">
                          <a:effectLst/>
                        </a:rPr>
                        <a:t>Social</a:t>
                      </a:r>
                      <a:r>
                        <a:rPr lang="fi-FI" sz="1200" b="1" u="none" strike="noStrike" dirty="0">
                          <a:effectLst/>
                        </a:rPr>
                        <a:t> and </a:t>
                      </a:r>
                      <a:r>
                        <a:rPr lang="fi-FI" sz="1200" b="1" u="none" strike="noStrike" dirty="0" err="1">
                          <a:effectLst/>
                        </a:rPr>
                        <a:t>health</a:t>
                      </a:r>
                      <a:r>
                        <a:rPr lang="fi-FI" sz="1200" b="1" u="none" strike="noStrike" dirty="0">
                          <a:effectLst/>
                        </a:rPr>
                        <a:t> </a:t>
                      </a:r>
                      <a:r>
                        <a:rPr lang="fi-FI" sz="1200" b="1" u="none" strike="noStrike" dirty="0" err="1">
                          <a:effectLst/>
                        </a:rPr>
                        <a:t>services</a:t>
                      </a:r>
                      <a:r>
                        <a:rPr lang="fi-FI" sz="1200" b="1" u="none" strike="noStrike" dirty="0">
                          <a:effectLst/>
                        </a:rPr>
                        <a:t> (</a:t>
                      </a:r>
                      <a:r>
                        <a:rPr lang="fi-FI" sz="1200" b="1" u="none" strike="noStrike" dirty="0" err="1">
                          <a:effectLst/>
                        </a:rPr>
                        <a:t>total</a:t>
                      </a:r>
                      <a:r>
                        <a:rPr lang="fi-FI" sz="1200" b="1" u="none" strike="noStrike" dirty="0">
                          <a:effectLst/>
                        </a:rPr>
                        <a:t>)</a:t>
                      </a:r>
                      <a:endParaRPr lang="fi-FI"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b="1" u="none" strike="noStrike" dirty="0">
                          <a:effectLst/>
                        </a:rPr>
                        <a:t>97,727</a:t>
                      </a:r>
                      <a:endParaRPr lang="fi-FI" sz="12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62971362"/>
                  </a:ext>
                </a:extLst>
              </a:tr>
              <a:tr h="448651">
                <a:tc>
                  <a:txBody>
                    <a:bodyPr/>
                    <a:lstStyle/>
                    <a:p>
                      <a:pPr algn="l" fontAlgn="b"/>
                      <a:r>
                        <a:rPr lang="fi-FI" sz="1200" u="none" strike="noStrike" dirty="0" err="1">
                          <a:effectLst/>
                        </a:rPr>
                        <a:t>Need</a:t>
                      </a:r>
                      <a:r>
                        <a:rPr lang="fi-FI" sz="1200" u="none" strike="noStrike" dirty="0">
                          <a:effectLst/>
                        </a:rPr>
                        <a:t> for </a:t>
                      </a:r>
                      <a:r>
                        <a:rPr lang="fi-FI" sz="1200" u="none" strike="noStrike" dirty="0" err="1">
                          <a:effectLst/>
                        </a:rPr>
                        <a:t>social</a:t>
                      </a:r>
                      <a:r>
                        <a:rPr lang="fi-FI" sz="1200" u="none" strike="noStrike" dirty="0">
                          <a:effectLst/>
                        </a:rPr>
                        <a:t> and </a:t>
                      </a:r>
                      <a:r>
                        <a:rPr lang="fi-FI" sz="1200" u="none" strike="noStrike" dirty="0" err="1">
                          <a:effectLst/>
                        </a:rPr>
                        <a:t>healthcare</a:t>
                      </a:r>
                      <a:r>
                        <a:rPr lang="fi-FI" sz="1200" u="none" strike="noStrike" dirty="0">
                          <a:effectLst/>
                        </a:rPr>
                        <a:t> </a:t>
                      </a:r>
                      <a:r>
                        <a:rPr lang="fi-FI" sz="1200" u="none" strike="noStrike" dirty="0" err="1">
                          <a:effectLst/>
                        </a:rPr>
                        <a:t>services</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dirty="0">
                          <a:effectLst/>
                        </a:rPr>
                        <a:t>79,156</a:t>
                      </a:r>
                      <a:endParaRPr lang="fi-FI"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948707233"/>
                  </a:ext>
                </a:extLst>
              </a:tr>
              <a:tr h="259844">
                <a:tc>
                  <a:txBody>
                    <a:bodyPr/>
                    <a:lstStyle/>
                    <a:p>
                      <a:pPr algn="l" fontAlgn="b"/>
                      <a:r>
                        <a:rPr lang="fi-FI" sz="1200" u="none" strike="noStrike" dirty="0" err="1">
                          <a:effectLst/>
                        </a:rPr>
                        <a:t>Population</a:t>
                      </a:r>
                      <a:r>
                        <a:rPr lang="fi-FI" sz="1200" u="none" strike="noStrike" dirty="0">
                          <a:effectLst/>
                        </a:rPr>
                        <a:t> </a:t>
                      </a:r>
                      <a:r>
                        <a:rPr lang="fi-FI" sz="1200" u="none" strike="noStrike" dirty="0" err="1">
                          <a:effectLst/>
                        </a:rPr>
                        <a:t>count</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a:effectLst/>
                        </a:rPr>
                        <a:t>13,046</a:t>
                      </a:r>
                      <a:endParaRPr lang="fi-FI"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90164838"/>
                  </a:ext>
                </a:extLst>
              </a:tr>
              <a:tr h="259844">
                <a:tc>
                  <a:txBody>
                    <a:bodyPr/>
                    <a:lstStyle/>
                    <a:p>
                      <a:pPr algn="l" fontAlgn="b"/>
                      <a:r>
                        <a:rPr lang="fi-FI" sz="1200" u="none" strike="noStrike" dirty="0" err="1">
                          <a:effectLst/>
                        </a:rPr>
                        <a:t>Population</a:t>
                      </a:r>
                      <a:r>
                        <a:rPr lang="fi-FI" sz="1200" u="none" strike="noStrike" dirty="0">
                          <a:effectLst/>
                        </a:rPr>
                        <a:t> </a:t>
                      </a:r>
                      <a:r>
                        <a:rPr lang="fi-FI" sz="1200" u="none" strike="noStrike" dirty="0" err="1">
                          <a:effectLst/>
                        </a:rPr>
                        <a:t>density</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a:effectLst/>
                        </a:rPr>
                        <a:t>1,458</a:t>
                      </a:r>
                      <a:endParaRPr lang="fi-FI"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085164198"/>
                  </a:ext>
                </a:extLst>
              </a:tr>
              <a:tr h="259844">
                <a:tc>
                  <a:txBody>
                    <a:bodyPr/>
                    <a:lstStyle/>
                    <a:p>
                      <a:pPr algn="l" fontAlgn="b"/>
                      <a:r>
                        <a:rPr lang="fi-FI" sz="1200" u="none" strike="noStrike" dirty="0" err="1">
                          <a:effectLst/>
                        </a:rPr>
                        <a:t>Share</a:t>
                      </a:r>
                      <a:r>
                        <a:rPr lang="fi-FI" sz="1200" u="none" strike="noStrike" dirty="0">
                          <a:effectLst/>
                        </a:rPr>
                        <a:t> of </a:t>
                      </a:r>
                      <a:r>
                        <a:rPr lang="fi-FI" sz="1200" u="none" strike="noStrike" dirty="0" err="1">
                          <a:effectLst/>
                        </a:rPr>
                        <a:t>foreign</a:t>
                      </a:r>
                      <a:r>
                        <a:rPr lang="fi-FI" sz="1200" u="none" strike="noStrike" dirty="0">
                          <a:effectLst/>
                        </a:rPr>
                        <a:t> </a:t>
                      </a:r>
                      <a:r>
                        <a:rPr lang="fi-FI" sz="1200" u="none" strike="noStrike" dirty="0" err="1">
                          <a:effectLst/>
                        </a:rPr>
                        <a:t>languege</a:t>
                      </a:r>
                      <a:r>
                        <a:rPr lang="fi-FI" sz="1200" u="none" strike="noStrike" dirty="0">
                          <a:effectLst/>
                        </a:rPr>
                        <a:t> </a:t>
                      </a:r>
                      <a:r>
                        <a:rPr lang="fi-FI" sz="1200" u="none" strike="noStrike" dirty="0" err="1">
                          <a:effectLst/>
                        </a:rPr>
                        <a:t>speakers</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a:effectLst/>
                        </a:rPr>
                        <a:t>1,944</a:t>
                      </a:r>
                      <a:endParaRPr lang="fi-FI"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53186860"/>
                  </a:ext>
                </a:extLst>
              </a:tr>
              <a:tr h="259844">
                <a:tc>
                  <a:txBody>
                    <a:bodyPr/>
                    <a:lstStyle/>
                    <a:p>
                      <a:pPr algn="l" fontAlgn="b"/>
                      <a:r>
                        <a:rPr lang="fi-FI" sz="1200" u="none" strike="noStrike" dirty="0" err="1">
                          <a:effectLst/>
                        </a:rPr>
                        <a:t>Share</a:t>
                      </a:r>
                      <a:r>
                        <a:rPr lang="fi-FI" sz="1200" u="none" strike="noStrike" dirty="0">
                          <a:effectLst/>
                        </a:rPr>
                        <a:t> of </a:t>
                      </a:r>
                      <a:r>
                        <a:rPr lang="fi-FI" sz="1200" u="none" strike="noStrike" dirty="0" err="1">
                          <a:effectLst/>
                        </a:rPr>
                        <a:t>Swedish</a:t>
                      </a:r>
                      <a:r>
                        <a:rPr lang="fi-FI" sz="1200" u="none" strike="noStrike" dirty="0">
                          <a:effectLst/>
                        </a:rPr>
                        <a:t> </a:t>
                      </a:r>
                      <a:r>
                        <a:rPr lang="fi-FI" sz="1200" u="none" strike="noStrike" dirty="0" err="1">
                          <a:effectLst/>
                        </a:rPr>
                        <a:t>speakers</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a:effectLst/>
                        </a:rPr>
                        <a:t>0,486</a:t>
                      </a:r>
                      <a:endParaRPr lang="fi-FI"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44789733"/>
                  </a:ext>
                </a:extLst>
              </a:tr>
              <a:tr h="259844">
                <a:tc>
                  <a:txBody>
                    <a:bodyPr/>
                    <a:lstStyle/>
                    <a:p>
                      <a:pPr algn="l" fontAlgn="b"/>
                      <a:r>
                        <a:rPr lang="fi-FI" sz="1200" u="none" strike="noStrike" dirty="0" err="1">
                          <a:effectLst/>
                        </a:rPr>
                        <a:t>Share</a:t>
                      </a:r>
                      <a:r>
                        <a:rPr lang="fi-FI" sz="1200" u="none" strike="noStrike" dirty="0">
                          <a:effectLst/>
                        </a:rPr>
                        <a:t> of </a:t>
                      </a:r>
                      <a:r>
                        <a:rPr lang="fi-FI" sz="1200" u="none" strike="noStrike" dirty="0" err="1">
                          <a:effectLst/>
                        </a:rPr>
                        <a:t>Sámi</a:t>
                      </a:r>
                      <a:r>
                        <a:rPr lang="fi-FI" sz="1200" u="none" strike="noStrike" dirty="0">
                          <a:effectLst/>
                        </a:rPr>
                        <a:t> </a:t>
                      </a:r>
                      <a:r>
                        <a:rPr lang="fi-FI" sz="1200" u="none" strike="noStrike" dirty="0" err="1">
                          <a:effectLst/>
                        </a:rPr>
                        <a:t>speakers</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a:effectLst/>
                        </a:rPr>
                        <a:t>0,013</a:t>
                      </a:r>
                      <a:endParaRPr lang="fi-FI"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27685177"/>
                  </a:ext>
                </a:extLst>
              </a:tr>
              <a:tr h="259844">
                <a:tc>
                  <a:txBody>
                    <a:bodyPr/>
                    <a:lstStyle/>
                    <a:p>
                      <a:pPr algn="l" fontAlgn="b"/>
                      <a:r>
                        <a:rPr lang="fi-FI" sz="1200" u="none" strike="noStrike" dirty="0">
                          <a:effectLst/>
                        </a:rPr>
                        <a:t>Non-continental </a:t>
                      </a:r>
                      <a:r>
                        <a:rPr lang="fi-FI" sz="1200" u="none" strike="noStrike" dirty="0" err="1">
                          <a:effectLst/>
                        </a:rPr>
                        <a:t>land</a:t>
                      </a:r>
                      <a:r>
                        <a:rPr lang="fi-FI" sz="1200" u="none" strike="noStrike" dirty="0">
                          <a:effectLst/>
                        </a:rPr>
                        <a:t> </a:t>
                      </a:r>
                      <a:r>
                        <a:rPr lang="fi-FI" sz="1200" u="none" strike="noStrike" dirty="0" err="1">
                          <a:effectLst/>
                        </a:rPr>
                        <a:t>area</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a:effectLst/>
                        </a:rPr>
                        <a:t>0,11</a:t>
                      </a:r>
                      <a:endParaRPr lang="fi-FI"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67181273"/>
                  </a:ext>
                </a:extLst>
              </a:tr>
              <a:tr h="259844">
                <a:tc>
                  <a:txBody>
                    <a:bodyPr/>
                    <a:lstStyle/>
                    <a:p>
                      <a:pPr algn="l" fontAlgn="b"/>
                      <a:r>
                        <a:rPr lang="fi-FI" sz="1200" u="none" strike="noStrike" dirty="0" err="1">
                          <a:effectLst/>
                        </a:rPr>
                        <a:t>University</a:t>
                      </a:r>
                      <a:r>
                        <a:rPr lang="fi-FI" sz="1200" u="none" strike="noStrike" dirty="0">
                          <a:effectLst/>
                        </a:rPr>
                        <a:t> </a:t>
                      </a:r>
                      <a:r>
                        <a:rPr lang="fi-FI" sz="1200" u="none" strike="noStrike" dirty="0" err="1">
                          <a:effectLst/>
                        </a:rPr>
                        <a:t>hospital</a:t>
                      </a:r>
                      <a:r>
                        <a:rPr lang="fi-FI" sz="1200" u="none" strike="noStrike" dirty="0">
                          <a:effectLst/>
                        </a:rPr>
                        <a:t> </a:t>
                      </a:r>
                      <a:r>
                        <a:rPr lang="fi-FI" sz="1200" u="none" strike="noStrike" dirty="0" err="1">
                          <a:effectLst/>
                        </a:rPr>
                        <a:t>supplement</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a:effectLst/>
                        </a:rPr>
                        <a:t>0,543</a:t>
                      </a:r>
                      <a:endParaRPr lang="fi-FI"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623897288"/>
                  </a:ext>
                </a:extLst>
              </a:tr>
              <a:tr h="259844">
                <a:tc>
                  <a:txBody>
                    <a:bodyPr/>
                    <a:lstStyle/>
                    <a:p>
                      <a:pPr algn="l" fontAlgn="b"/>
                      <a:r>
                        <a:rPr lang="fi-FI" sz="1200" u="none" strike="noStrike" dirty="0">
                          <a:effectLst/>
                        </a:rPr>
                        <a:t>Health and </a:t>
                      </a:r>
                      <a:r>
                        <a:rPr lang="fi-FI" sz="1200" u="none" strike="noStrike" dirty="0" err="1">
                          <a:effectLst/>
                        </a:rPr>
                        <a:t>welfare</a:t>
                      </a:r>
                      <a:r>
                        <a:rPr lang="fi-FI" sz="1200" u="none" strike="noStrike" dirty="0">
                          <a:effectLst/>
                        </a:rPr>
                        <a:t> </a:t>
                      </a:r>
                      <a:r>
                        <a:rPr lang="fi-FI" sz="1200" u="none" strike="noStrike" dirty="0" err="1">
                          <a:effectLst/>
                        </a:rPr>
                        <a:t>promotion</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a:effectLst/>
                        </a:rPr>
                        <a:t>0,972</a:t>
                      </a:r>
                      <a:endParaRPr lang="fi-FI"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778745162"/>
                  </a:ext>
                </a:extLst>
              </a:tr>
              <a:tr h="259844">
                <a:tc>
                  <a:txBody>
                    <a:bodyPr/>
                    <a:lstStyle/>
                    <a:p>
                      <a:pPr algn="l" fontAlgn="b"/>
                      <a:r>
                        <a:rPr lang="fi-FI" sz="1200" b="1" u="none" strike="noStrike" dirty="0" err="1">
                          <a:effectLst/>
                        </a:rPr>
                        <a:t>Rescue</a:t>
                      </a:r>
                      <a:r>
                        <a:rPr lang="fi-FI" sz="1200" b="1" u="none" strike="noStrike" dirty="0">
                          <a:effectLst/>
                        </a:rPr>
                        <a:t> </a:t>
                      </a:r>
                      <a:r>
                        <a:rPr lang="fi-FI" sz="1200" b="1" u="none" strike="noStrike" dirty="0" err="1">
                          <a:effectLst/>
                        </a:rPr>
                        <a:t>services</a:t>
                      </a:r>
                      <a:r>
                        <a:rPr lang="fi-FI" sz="1200" b="1" u="none" strike="noStrike" dirty="0">
                          <a:effectLst/>
                        </a:rPr>
                        <a:t> (</a:t>
                      </a:r>
                      <a:r>
                        <a:rPr lang="fi-FI" sz="1200" b="1" u="none" strike="noStrike" dirty="0" err="1">
                          <a:effectLst/>
                        </a:rPr>
                        <a:t>total</a:t>
                      </a:r>
                      <a:r>
                        <a:rPr lang="fi-FI" sz="1200" b="1" u="none" strike="noStrike" dirty="0">
                          <a:effectLst/>
                        </a:rPr>
                        <a:t>)</a:t>
                      </a:r>
                      <a:endParaRPr lang="fi-FI" sz="12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b="1" u="none" strike="noStrike" dirty="0">
                          <a:effectLst/>
                        </a:rPr>
                        <a:t>2,273</a:t>
                      </a:r>
                      <a:endParaRPr lang="fi-FI" sz="1200" b="1"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62592893"/>
                  </a:ext>
                </a:extLst>
              </a:tr>
              <a:tr h="259844">
                <a:tc>
                  <a:txBody>
                    <a:bodyPr/>
                    <a:lstStyle/>
                    <a:p>
                      <a:pPr algn="l" fontAlgn="b"/>
                      <a:r>
                        <a:rPr lang="fi-FI" sz="1200" u="none" strike="noStrike" dirty="0" err="1">
                          <a:effectLst/>
                        </a:rPr>
                        <a:t>Population</a:t>
                      </a:r>
                      <a:r>
                        <a:rPr lang="fi-FI" sz="1200" u="none" strike="noStrike" dirty="0">
                          <a:effectLst/>
                        </a:rPr>
                        <a:t> </a:t>
                      </a:r>
                      <a:r>
                        <a:rPr lang="fi-FI" sz="1200" u="none" strike="noStrike" dirty="0" err="1">
                          <a:effectLst/>
                        </a:rPr>
                        <a:t>count</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a:effectLst/>
                        </a:rPr>
                        <a:t>1,477</a:t>
                      </a:r>
                      <a:endParaRPr lang="fi-FI"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905994684"/>
                  </a:ext>
                </a:extLst>
              </a:tr>
              <a:tr h="259844">
                <a:tc>
                  <a:txBody>
                    <a:bodyPr/>
                    <a:lstStyle/>
                    <a:p>
                      <a:pPr algn="l" fontAlgn="b"/>
                      <a:r>
                        <a:rPr lang="fi-FI" sz="1200" u="none" strike="noStrike" dirty="0" err="1">
                          <a:effectLst/>
                        </a:rPr>
                        <a:t>Population</a:t>
                      </a:r>
                      <a:r>
                        <a:rPr lang="fi-FI" sz="1200" u="none" strike="noStrike" dirty="0">
                          <a:effectLst/>
                        </a:rPr>
                        <a:t> </a:t>
                      </a:r>
                      <a:r>
                        <a:rPr lang="fi-FI" sz="1200" u="none" strike="noStrike" dirty="0" err="1">
                          <a:effectLst/>
                        </a:rPr>
                        <a:t>density</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tcPr>
                </a:tc>
                <a:tc>
                  <a:txBody>
                    <a:bodyPr/>
                    <a:lstStyle/>
                    <a:p>
                      <a:pPr algn="r" fontAlgn="b"/>
                      <a:r>
                        <a:rPr lang="fi-FI" sz="1200" u="none" strike="noStrike">
                          <a:effectLst/>
                        </a:rPr>
                        <a:t>0,114</a:t>
                      </a:r>
                      <a:endParaRPr lang="fi-FI" sz="1200" b="0" i="0" u="none" strike="noStrike">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984034339"/>
                  </a:ext>
                </a:extLst>
              </a:tr>
              <a:tr h="259844">
                <a:tc>
                  <a:txBody>
                    <a:bodyPr/>
                    <a:lstStyle/>
                    <a:p>
                      <a:pPr algn="l" fontAlgn="b"/>
                      <a:r>
                        <a:rPr lang="fi-FI" sz="1200" u="none" strike="noStrike" dirty="0" err="1">
                          <a:effectLst/>
                        </a:rPr>
                        <a:t>Risk</a:t>
                      </a:r>
                      <a:r>
                        <a:rPr lang="fi-FI" sz="1200" u="none" strike="noStrike" dirty="0">
                          <a:effectLst/>
                        </a:rPr>
                        <a:t> </a:t>
                      </a:r>
                      <a:r>
                        <a:rPr lang="fi-FI" sz="1200" u="none" strike="noStrike" dirty="0" err="1">
                          <a:effectLst/>
                        </a:rPr>
                        <a:t>factors</a:t>
                      </a:r>
                      <a:endParaRPr lang="fi-FI" sz="1200" b="0" i="0" u="none" strike="noStrike" dirty="0">
                        <a:solidFill>
                          <a:srgbClr val="000000"/>
                        </a:solidFill>
                        <a:effectLst/>
                        <a:latin typeface="Calibri" panose="020F0502020204030204" pitchFamily="34" charset="0"/>
                      </a:endParaRPr>
                    </a:p>
                  </a:txBody>
                  <a:tcPr marL="171450"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r" fontAlgn="b"/>
                      <a:r>
                        <a:rPr lang="fi-FI" sz="1200" u="none" strike="noStrike" dirty="0">
                          <a:effectLst/>
                        </a:rPr>
                        <a:t>0,682</a:t>
                      </a:r>
                      <a:endParaRPr lang="fi-FI" sz="1200" b="0" i="0" u="none" strike="noStrike" dirty="0">
                        <a:solidFill>
                          <a:srgbClr val="000000"/>
                        </a:solidFill>
                        <a:effectLst/>
                        <a:latin typeface="Calibri" panose="020F0502020204030204" pitchFamily="34" charset="0"/>
                      </a:endParaRPr>
                    </a:p>
                  </a:txBody>
                  <a:tcPr marL="9525" marR="9525" marT="9525"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69741"/>
                  </a:ext>
                </a:extLst>
              </a:tr>
            </a:tbl>
          </a:graphicData>
        </a:graphic>
      </p:graphicFrame>
      <p:sp>
        <p:nvSpPr>
          <p:cNvPr id="7" name="Suorakulmio: Pyöristetyt kulmat 6">
            <a:extLst>
              <a:ext uri="{FF2B5EF4-FFF2-40B4-BE49-F238E27FC236}">
                <a16:creationId xmlns:a16="http://schemas.microsoft.com/office/drawing/2014/main" id="{40F4FE96-9530-C108-F6E7-9CFD77C8781A}"/>
              </a:ext>
            </a:extLst>
          </p:cNvPr>
          <p:cNvSpPr/>
          <p:nvPr/>
        </p:nvSpPr>
        <p:spPr>
          <a:xfrm>
            <a:off x="7703127" y="2198255"/>
            <a:ext cx="3814618" cy="508000"/>
          </a:xfrm>
          <a:prstGeom prst="round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i-FI"/>
          </a:p>
        </p:txBody>
      </p:sp>
    </p:spTree>
    <p:extLst>
      <p:ext uri="{BB962C8B-B14F-4D97-AF65-F5344CB8AC3E}">
        <p14:creationId xmlns:p14="http://schemas.microsoft.com/office/powerpoint/2010/main" val="1357505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7B46E0C-CBB8-78A3-E947-B4E4C8B195B4}"/>
              </a:ext>
            </a:extLst>
          </p:cNvPr>
          <p:cNvSpPr>
            <a:spLocks noGrp="1"/>
          </p:cNvSpPr>
          <p:nvPr>
            <p:ph type="title"/>
          </p:nvPr>
        </p:nvSpPr>
        <p:spPr/>
        <p:txBody>
          <a:bodyPr>
            <a:normAutofit/>
          </a:bodyPr>
          <a:lstStyle/>
          <a:p>
            <a:r>
              <a:rPr lang="fi-FI" dirty="0" err="1"/>
              <a:t>The</a:t>
            </a:r>
            <a:r>
              <a:rPr lang="fi-FI" dirty="0"/>
              <a:t> </a:t>
            </a:r>
            <a:r>
              <a:rPr lang="fi-FI" dirty="0" err="1"/>
              <a:t>starting</a:t>
            </a:r>
            <a:r>
              <a:rPr lang="fi-FI" dirty="0"/>
              <a:t> </a:t>
            </a:r>
            <a:r>
              <a:rPr lang="fi-FI" dirty="0" err="1"/>
              <a:t>point</a:t>
            </a:r>
            <a:r>
              <a:rPr lang="fi-FI" dirty="0"/>
              <a:t> for </a:t>
            </a:r>
            <a:r>
              <a:rPr lang="fi-FI" dirty="0" err="1"/>
              <a:t>need-adjustment</a:t>
            </a:r>
            <a:endParaRPr lang="en-US" dirty="0"/>
          </a:p>
        </p:txBody>
      </p:sp>
      <p:sp>
        <p:nvSpPr>
          <p:cNvPr id="3" name="Sisällön paikkamerkki 2">
            <a:extLst>
              <a:ext uri="{FF2B5EF4-FFF2-40B4-BE49-F238E27FC236}">
                <a16:creationId xmlns:a16="http://schemas.microsoft.com/office/drawing/2014/main" id="{A4EEC35F-13BD-0901-0823-A51F0C983EDC}"/>
              </a:ext>
            </a:extLst>
          </p:cNvPr>
          <p:cNvSpPr>
            <a:spLocks noGrp="1"/>
          </p:cNvSpPr>
          <p:nvPr>
            <p:ph idx="1"/>
          </p:nvPr>
        </p:nvSpPr>
        <p:spPr/>
        <p:txBody>
          <a:bodyPr>
            <a:normAutofit/>
          </a:bodyPr>
          <a:lstStyle/>
          <a:p>
            <a:r>
              <a:rPr lang="fi-FI" dirty="0" err="1"/>
              <a:t>The</a:t>
            </a:r>
            <a:r>
              <a:rPr lang="fi-FI" dirty="0"/>
              <a:t> </a:t>
            </a:r>
            <a:r>
              <a:rPr lang="fi-FI" dirty="0" err="1"/>
              <a:t>aim</a:t>
            </a:r>
            <a:r>
              <a:rPr lang="fi-FI" dirty="0"/>
              <a:t> is to </a:t>
            </a:r>
            <a:r>
              <a:rPr lang="fi-FI" dirty="0" err="1"/>
              <a:t>predict</a:t>
            </a:r>
            <a:r>
              <a:rPr lang="fi-FI" dirty="0"/>
              <a:t> </a:t>
            </a:r>
            <a:r>
              <a:rPr lang="fi-FI" dirty="0" err="1"/>
              <a:t>the</a:t>
            </a:r>
            <a:r>
              <a:rPr lang="fi-FI" dirty="0"/>
              <a:t> </a:t>
            </a:r>
            <a:r>
              <a:rPr lang="fi-FI" dirty="0" err="1"/>
              <a:t>service</a:t>
            </a:r>
            <a:r>
              <a:rPr lang="fi-FI" dirty="0"/>
              <a:t> </a:t>
            </a:r>
            <a:r>
              <a:rPr lang="fi-FI" dirty="0" err="1"/>
              <a:t>need</a:t>
            </a:r>
            <a:r>
              <a:rPr lang="fi-FI" dirty="0"/>
              <a:t> (in </a:t>
            </a:r>
            <a:r>
              <a:rPr lang="fi-FI" dirty="0" err="1"/>
              <a:t>euros</a:t>
            </a:r>
            <a:r>
              <a:rPr lang="fi-FI" dirty="0"/>
              <a:t>) for </a:t>
            </a:r>
            <a:r>
              <a:rPr lang="fi-FI" dirty="0" err="1"/>
              <a:t>each</a:t>
            </a:r>
            <a:r>
              <a:rPr lang="fi-FI" dirty="0"/>
              <a:t> </a:t>
            </a:r>
            <a:r>
              <a:rPr lang="fi-FI" dirty="0" err="1"/>
              <a:t>financing</a:t>
            </a:r>
            <a:r>
              <a:rPr lang="fi-FI" dirty="0"/>
              <a:t> </a:t>
            </a:r>
            <a:r>
              <a:rPr lang="fi-FI" dirty="0" err="1"/>
              <a:t>year</a:t>
            </a:r>
            <a:r>
              <a:rPr lang="fi-FI" dirty="0"/>
              <a:t> and </a:t>
            </a:r>
            <a:r>
              <a:rPr lang="fi-FI" dirty="0" err="1"/>
              <a:t>every</a:t>
            </a:r>
            <a:r>
              <a:rPr lang="fi-FI" dirty="0"/>
              <a:t> WSC</a:t>
            </a:r>
          </a:p>
          <a:p>
            <a:r>
              <a:rPr lang="fi-FI" dirty="0"/>
              <a:t>A </a:t>
            </a:r>
            <a:r>
              <a:rPr lang="fi-FI" dirty="0" err="1"/>
              <a:t>statistical</a:t>
            </a:r>
            <a:r>
              <a:rPr lang="fi-FI" dirty="0"/>
              <a:t> </a:t>
            </a:r>
            <a:r>
              <a:rPr lang="fi-FI" dirty="0" err="1"/>
              <a:t>model</a:t>
            </a:r>
            <a:r>
              <a:rPr lang="fi-FI" dirty="0"/>
              <a:t> is </a:t>
            </a:r>
            <a:r>
              <a:rPr lang="fi-FI" dirty="0" err="1"/>
              <a:t>implemented</a:t>
            </a:r>
            <a:r>
              <a:rPr lang="fi-FI" dirty="0"/>
              <a:t> </a:t>
            </a:r>
            <a:r>
              <a:rPr lang="fi-FI" dirty="0" err="1"/>
              <a:t>that</a:t>
            </a:r>
            <a:r>
              <a:rPr lang="fi-FI" dirty="0"/>
              <a:t> </a:t>
            </a:r>
            <a:r>
              <a:rPr lang="fi-FI" dirty="0" err="1"/>
              <a:t>provides</a:t>
            </a:r>
            <a:r>
              <a:rPr lang="fi-FI" dirty="0"/>
              <a:t> ”</a:t>
            </a:r>
            <a:r>
              <a:rPr lang="fi-FI" dirty="0" err="1"/>
              <a:t>the</a:t>
            </a:r>
            <a:r>
              <a:rPr lang="fi-FI" dirty="0"/>
              <a:t> </a:t>
            </a:r>
            <a:r>
              <a:rPr lang="fi-FI" dirty="0" err="1"/>
              <a:t>best</a:t>
            </a:r>
            <a:r>
              <a:rPr lang="fi-FI" dirty="0"/>
              <a:t> </a:t>
            </a:r>
            <a:r>
              <a:rPr lang="fi-FI" dirty="0" err="1"/>
              <a:t>guess</a:t>
            </a:r>
            <a:r>
              <a:rPr lang="fi-FI" dirty="0"/>
              <a:t>” for </a:t>
            </a:r>
            <a:r>
              <a:rPr lang="fi-FI" dirty="0" err="1"/>
              <a:t>service</a:t>
            </a:r>
            <a:r>
              <a:rPr lang="fi-FI" dirty="0"/>
              <a:t> </a:t>
            </a:r>
            <a:r>
              <a:rPr lang="fi-FI" dirty="0" err="1"/>
              <a:t>need</a:t>
            </a:r>
            <a:r>
              <a:rPr lang="fi-FI" dirty="0"/>
              <a:t> in 2025 </a:t>
            </a:r>
            <a:r>
              <a:rPr lang="fi-FI" dirty="0" err="1"/>
              <a:t>using</a:t>
            </a:r>
            <a:r>
              <a:rPr lang="fi-FI" dirty="0"/>
              <a:t> data </a:t>
            </a:r>
            <a:r>
              <a:rPr lang="fi-FI" dirty="0" err="1"/>
              <a:t>available</a:t>
            </a:r>
            <a:r>
              <a:rPr lang="fi-FI" dirty="0"/>
              <a:t> in 2024</a:t>
            </a:r>
          </a:p>
          <a:p>
            <a:pPr lvl="1"/>
            <a:r>
              <a:rPr lang="fi-FI" dirty="0"/>
              <a:t>SOME-</a:t>
            </a:r>
            <a:r>
              <a:rPr lang="fi-FI" dirty="0" err="1"/>
              <a:t>model</a:t>
            </a:r>
            <a:r>
              <a:rPr lang="fi-FI" dirty="0"/>
              <a:t>: How </a:t>
            </a:r>
            <a:r>
              <a:rPr lang="fi-FI" dirty="0" err="1"/>
              <a:t>much</a:t>
            </a:r>
            <a:r>
              <a:rPr lang="fi-FI" dirty="0"/>
              <a:t> </a:t>
            </a:r>
            <a:r>
              <a:rPr lang="fi-FI" dirty="0" err="1"/>
              <a:t>will</a:t>
            </a:r>
            <a:r>
              <a:rPr lang="fi-FI" dirty="0"/>
              <a:t> </a:t>
            </a:r>
            <a:r>
              <a:rPr lang="fi-FI" dirty="0" err="1"/>
              <a:t>the</a:t>
            </a:r>
            <a:r>
              <a:rPr lang="fi-FI" dirty="0"/>
              <a:t> </a:t>
            </a:r>
            <a:r>
              <a:rPr lang="fi-FI" dirty="0" err="1"/>
              <a:t>need</a:t>
            </a:r>
            <a:r>
              <a:rPr lang="fi-FI" dirty="0"/>
              <a:t> for </a:t>
            </a:r>
            <a:r>
              <a:rPr lang="fi-FI" dirty="0" err="1"/>
              <a:t>services</a:t>
            </a:r>
            <a:r>
              <a:rPr lang="fi-FI" dirty="0"/>
              <a:t>, </a:t>
            </a:r>
            <a:r>
              <a:rPr lang="fi-FI" dirty="0" err="1"/>
              <a:t>financed</a:t>
            </a:r>
            <a:r>
              <a:rPr lang="fi-FI" dirty="0"/>
              <a:t> </a:t>
            </a:r>
            <a:r>
              <a:rPr lang="fi-FI" dirty="0" err="1"/>
              <a:t>by</a:t>
            </a:r>
            <a:r>
              <a:rPr lang="fi-FI" dirty="0"/>
              <a:t> </a:t>
            </a:r>
            <a:r>
              <a:rPr lang="fi-FI" dirty="0" err="1"/>
              <a:t>the</a:t>
            </a:r>
            <a:r>
              <a:rPr lang="fi-FI" dirty="0"/>
              <a:t> </a:t>
            </a:r>
            <a:r>
              <a:rPr lang="fi-FI" dirty="0" err="1"/>
              <a:t>regions</a:t>
            </a:r>
            <a:r>
              <a:rPr lang="fi-FI" dirty="0"/>
              <a:t>, </a:t>
            </a:r>
            <a:r>
              <a:rPr lang="fi-FI" dirty="0" err="1"/>
              <a:t>increase</a:t>
            </a:r>
            <a:r>
              <a:rPr lang="fi-FI" dirty="0"/>
              <a:t> </a:t>
            </a:r>
            <a:r>
              <a:rPr lang="fi-FI" dirty="0" err="1"/>
              <a:t>nationally</a:t>
            </a:r>
            <a:r>
              <a:rPr lang="fi-FI" dirty="0"/>
              <a:t>? (~1 % </a:t>
            </a:r>
            <a:r>
              <a:rPr lang="fi-FI" dirty="0" err="1"/>
              <a:t>annually</a:t>
            </a:r>
            <a:r>
              <a:rPr lang="fi-FI" dirty="0"/>
              <a:t>)</a:t>
            </a:r>
          </a:p>
          <a:p>
            <a:pPr lvl="1"/>
            <a:r>
              <a:rPr lang="fi-FI" dirty="0" err="1"/>
              <a:t>Need</a:t>
            </a:r>
            <a:r>
              <a:rPr lang="fi-FI" dirty="0"/>
              <a:t> </a:t>
            </a:r>
            <a:r>
              <a:rPr lang="fi-FI" dirty="0" err="1"/>
              <a:t>factors</a:t>
            </a:r>
            <a:r>
              <a:rPr lang="fi-FI" dirty="0"/>
              <a:t>: </a:t>
            </a:r>
            <a:r>
              <a:rPr lang="fi-FI" dirty="0" err="1"/>
              <a:t>What</a:t>
            </a:r>
            <a:r>
              <a:rPr lang="fi-FI" dirty="0"/>
              <a:t> </a:t>
            </a:r>
            <a:r>
              <a:rPr lang="fi-FI" dirty="0" err="1"/>
              <a:t>will</a:t>
            </a:r>
            <a:r>
              <a:rPr lang="fi-FI" dirty="0"/>
              <a:t> </a:t>
            </a:r>
            <a:r>
              <a:rPr lang="fi-FI" dirty="0" err="1"/>
              <a:t>be</a:t>
            </a:r>
            <a:r>
              <a:rPr lang="fi-FI" dirty="0"/>
              <a:t> </a:t>
            </a:r>
            <a:r>
              <a:rPr lang="fi-FI" dirty="0" err="1"/>
              <a:t>the</a:t>
            </a:r>
            <a:r>
              <a:rPr lang="fi-FI" dirty="0"/>
              <a:t> </a:t>
            </a:r>
            <a:r>
              <a:rPr lang="fi-FI" i="1" dirty="0" err="1"/>
              <a:t>relative</a:t>
            </a:r>
            <a:r>
              <a:rPr lang="fi-FI" dirty="0"/>
              <a:t> </a:t>
            </a:r>
            <a:r>
              <a:rPr lang="fi-FI" dirty="0" err="1"/>
              <a:t>service</a:t>
            </a:r>
            <a:r>
              <a:rPr lang="fi-FI" dirty="0"/>
              <a:t> </a:t>
            </a:r>
            <a:r>
              <a:rPr lang="fi-FI" dirty="0" err="1"/>
              <a:t>need</a:t>
            </a:r>
            <a:r>
              <a:rPr lang="fi-FI" dirty="0"/>
              <a:t> </a:t>
            </a:r>
            <a:r>
              <a:rPr lang="fi-FI" dirty="0" err="1"/>
              <a:t>between</a:t>
            </a:r>
            <a:r>
              <a:rPr lang="fi-FI" dirty="0"/>
              <a:t> </a:t>
            </a:r>
            <a:r>
              <a:rPr lang="fi-FI" dirty="0" err="1"/>
              <a:t>WSCs</a:t>
            </a:r>
            <a:r>
              <a:rPr lang="fi-FI" dirty="0"/>
              <a:t>? </a:t>
            </a:r>
            <a:r>
              <a:rPr lang="fi-FI" dirty="0" err="1"/>
              <a:t>The</a:t>
            </a:r>
            <a:r>
              <a:rPr lang="fi-FI" dirty="0"/>
              <a:t> </a:t>
            </a:r>
            <a:r>
              <a:rPr lang="fi-FI" dirty="0" err="1"/>
              <a:t>natural</a:t>
            </a:r>
            <a:r>
              <a:rPr lang="fi-FI" dirty="0"/>
              <a:t> </a:t>
            </a:r>
            <a:r>
              <a:rPr lang="fi-FI" dirty="0" err="1"/>
              <a:t>starting</a:t>
            </a:r>
            <a:r>
              <a:rPr lang="fi-FI" dirty="0"/>
              <a:t> </a:t>
            </a:r>
            <a:r>
              <a:rPr lang="fi-FI" dirty="0" err="1"/>
              <a:t>point</a:t>
            </a:r>
            <a:r>
              <a:rPr lang="fi-FI" dirty="0"/>
              <a:t> is to </a:t>
            </a:r>
            <a:r>
              <a:rPr lang="fi-FI" dirty="0" err="1"/>
              <a:t>estimate</a:t>
            </a:r>
            <a:r>
              <a:rPr lang="fi-FI" dirty="0"/>
              <a:t> an </a:t>
            </a:r>
            <a:r>
              <a:rPr lang="fi-FI" dirty="0" err="1"/>
              <a:t>individual</a:t>
            </a:r>
            <a:r>
              <a:rPr lang="fi-FI" dirty="0"/>
              <a:t> </a:t>
            </a:r>
            <a:r>
              <a:rPr lang="fi-FI" dirty="0" err="1"/>
              <a:t>level</a:t>
            </a:r>
            <a:r>
              <a:rPr lang="fi-FI" dirty="0"/>
              <a:t> </a:t>
            </a:r>
            <a:r>
              <a:rPr lang="fi-FI" dirty="0" err="1"/>
              <a:t>prospective</a:t>
            </a:r>
            <a:r>
              <a:rPr lang="fi-FI" dirty="0"/>
              <a:t> </a:t>
            </a:r>
            <a:r>
              <a:rPr lang="fi-FI" dirty="0" err="1"/>
              <a:t>model</a:t>
            </a:r>
            <a:r>
              <a:rPr lang="fi-FI" dirty="0"/>
              <a:t> and </a:t>
            </a:r>
            <a:r>
              <a:rPr lang="fi-FI" dirty="0" err="1"/>
              <a:t>aggregate</a:t>
            </a:r>
            <a:r>
              <a:rPr lang="fi-FI" dirty="0"/>
              <a:t> </a:t>
            </a:r>
            <a:r>
              <a:rPr lang="fi-FI" dirty="0" err="1"/>
              <a:t>the</a:t>
            </a:r>
            <a:r>
              <a:rPr lang="fi-FI" dirty="0"/>
              <a:t> </a:t>
            </a:r>
            <a:r>
              <a:rPr lang="fi-FI" dirty="0" err="1"/>
              <a:t>results</a:t>
            </a:r>
            <a:r>
              <a:rPr lang="fi-FI" dirty="0"/>
              <a:t> to a </a:t>
            </a:r>
            <a:r>
              <a:rPr lang="fi-FI" dirty="0" err="1"/>
              <a:t>regional</a:t>
            </a:r>
            <a:r>
              <a:rPr lang="fi-FI" dirty="0"/>
              <a:t> </a:t>
            </a:r>
            <a:r>
              <a:rPr lang="fi-FI" dirty="0" err="1"/>
              <a:t>mean</a:t>
            </a:r>
            <a:endParaRPr lang="fi-FI" dirty="0"/>
          </a:p>
          <a:p>
            <a:endParaRPr lang="fi-FI" dirty="0"/>
          </a:p>
        </p:txBody>
      </p:sp>
      <p:sp>
        <p:nvSpPr>
          <p:cNvPr id="4" name="Päivämäärän paikkamerkki 3">
            <a:extLst>
              <a:ext uri="{FF2B5EF4-FFF2-40B4-BE49-F238E27FC236}">
                <a16:creationId xmlns:a16="http://schemas.microsoft.com/office/drawing/2014/main" id="{654ECBBA-EEBC-E134-C4FE-08E3C4F9E434}"/>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178B94DE-6484-BE25-DCAC-856CA95B86C8}"/>
              </a:ext>
            </a:extLst>
          </p:cNvPr>
          <p:cNvSpPr>
            <a:spLocks noGrp="1"/>
          </p:cNvSpPr>
          <p:nvPr>
            <p:ph type="sldNum" sz="quarter" idx="12"/>
          </p:nvPr>
        </p:nvSpPr>
        <p:spPr/>
        <p:txBody>
          <a:bodyPr/>
          <a:lstStyle/>
          <a:p>
            <a:fld id="{31160B98-140E-4345-B1A3-2A7247C42973}" type="slidenum">
              <a:rPr lang="fi-FI" noProof="0" smtClean="0"/>
              <a:t>3</a:t>
            </a:fld>
            <a:endParaRPr lang="fi-FI" noProof="0" dirty="0"/>
          </a:p>
        </p:txBody>
      </p:sp>
    </p:spTree>
    <p:extLst>
      <p:ext uri="{BB962C8B-B14F-4D97-AF65-F5344CB8AC3E}">
        <p14:creationId xmlns:p14="http://schemas.microsoft.com/office/powerpoint/2010/main" val="528112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D810D7-4639-C030-9FBC-4411C654AE01}"/>
              </a:ext>
            </a:extLst>
          </p:cNvPr>
          <p:cNvSpPr>
            <a:spLocks noGrp="1"/>
          </p:cNvSpPr>
          <p:nvPr>
            <p:ph type="title"/>
          </p:nvPr>
        </p:nvSpPr>
        <p:spPr/>
        <p:txBody>
          <a:bodyPr>
            <a:normAutofit fontScale="90000"/>
          </a:bodyPr>
          <a:lstStyle/>
          <a:p>
            <a:r>
              <a:rPr lang="en-US" sz="5400" u="none" strike="noStrike" dirty="0">
                <a:effectLst/>
              </a:rPr>
              <a:t>Social and Health Care Service Need </a:t>
            </a:r>
            <a:br>
              <a:rPr lang="fi-FI" sz="5400" b="0" i="0" u="none" strike="noStrike" dirty="0">
                <a:solidFill>
                  <a:srgbClr val="000000"/>
                </a:solidFill>
                <a:effectLst/>
              </a:rPr>
            </a:br>
            <a:r>
              <a:rPr lang="fi-FI" sz="5400" b="0" i="0" u="none" strike="noStrike" dirty="0">
                <a:solidFill>
                  <a:srgbClr val="000000"/>
                </a:solidFill>
                <a:effectLst/>
              </a:rPr>
              <a:t>is </a:t>
            </a:r>
            <a:r>
              <a:rPr lang="fi-FI" sz="5400" b="0" i="0" u="none" strike="noStrike" dirty="0" err="1">
                <a:solidFill>
                  <a:srgbClr val="000000"/>
                </a:solidFill>
                <a:effectLst/>
              </a:rPr>
              <a:t>based</a:t>
            </a:r>
            <a:r>
              <a:rPr lang="fi-FI" sz="5400" b="0" i="0" u="none" strike="noStrike" dirty="0">
                <a:solidFill>
                  <a:srgbClr val="000000"/>
                </a:solidFill>
                <a:effectLst/>
              </a:rPr>
              <a:t> on a </a:t>
            </a:r>
            <a:r>
              <a:rPr lang="fi-FI" sz="5400" b="0" i="0" u="none" strike="noStrike" dirty="0" err="1">
                <a:solidFill>
                  <a:srgbClr val="000000"/>
                </a:solidFill>
                <a:effectLst/>
              </a:rPr>
              <a:t>statistical</a:t>
            </a:r>
            <a:r>
              <a:rPr lang="fi-FI" sz="5400" b="0" i="0" u="none" strike="noStrike" dirty="0">
                <a:solidFill>
                  <a:srgbClr val="000000"/>
                </a:solidFill>
                <a:effectLst/>
              </a:rPr>
              <a:t> </a:t>
            </a:r>
            <a:r>
              <a:rPr lang="fi-FI" sz="5400" b="0" i="0" u="none" strike="noStrike" dirty="0" err="1">
                <a:solidFill>
                  <a:srgbClr val="000000"/>
                </a:solidFill>
                <a:effectLst/>
              </a:rPr>
              <a:t>model</a:t>
            </a:r>
            <a:endParaRPr lang="en-US" dirty="0"/>
          </a:p>
        </p:txBody>
      </p:sp>
      <p:sp>
        <p:nvSpPr>
          <p:cNvPr id="3" name="Sisällön paikkamerkki 2">
            <a:extLst>
              <a:ext uri="{FF2B5EF4-FFF2-40B4-BE49-F238E27FC236}">
                <a16:creationId xmlns:a16="http://schemas.microsoft.com/office/drawing/2014/main" id="{C9C8393F-AF28-434B-8B02-81348AF5123B}"/>
              </a:ext>
            </a:extLst>
          </p:cNvPr>
          <p:cNvSpPr>
            <a:spLocks noGrp="1"/>
          </p:cNvSpPr>
          <p:nvPr>
            <p:ph idx="1"/>
          </p:nvPr>
        </p:nvSpPr>
        <p:spPr/>
        <p:txBody>
          <a:bodyPr>
            <a:normAutofit fontScale="92500"/>
          </a:bodyPr>
          <a:lstStyle/>
          <a:p>
            <a:r>
              <a:rPr lang="fi-FI" dirty="0" err="1"/>
              <a:t>Linear</a:t>
            </a:r>
            <a:r>
              <a:rPr lang="fi-FI" dirty="0"/>
              <a:t> regression is </a:t>
            </a:r>
            <a:r>
              <a:rPr lang="fi-FI" dirty="0" err="1"/>
              <a:t>used</a:t>
            </a:r>
            <a:r>
              <a:rPr lang="fi-FI" dirty="0"/>
              <a:t> to </a:t>
            </a:r>
            <a:r>
              <a:rPr lang="fi-FI" dirty="0" err="1"/>
              <a:t>predict</a:t>
            </a:r>
            <a:r>
              <a:rPr lang="fi-FI" dirty="0"/>
              <a:t> </a:t>
            </a:r>
            <a:r>
              <a:rPr lang="fi-FI" dirty="0" err="1"/>
              <a:t>costs</a:t>
            </a:r>
            <a:r>
              <a:rPr lang="fi-FI" dirty="0"/>
              <a:t> of </a:t>
            </a:r>
            <a:r>
              <a:rPr lang="fi-FI" dirty="0" err="1"/>
              <a:t>service</a:t>
            </a:r>
            <a:r>
              <a:rPr lang="fi-FI" dirty="0"/>
              <a:t> </a:t>
            </a:r>
            <a:r>
              <a:rPr lang="fi-FI" dirty="0" err="1"/>
              <a:t>use</a:t>
            </a:r>
            <a:r>
              <a:rPr lang="fi-FI" dirty="0"/>
              <a:t> at </a:t>
            </a:r>
            <a:r>
              <a:rPr lang="fi-FI" dirty="0" err="1"/>
              <a:t>the</a:t>
            </a:r>
            <a:r>
              <a:rPr lang="fi-FI" dirty="0"/>
              <a:t> person </a:t>
            </a:r>
            <a:r>
              <a:rPr lang="fi-FI" dirty="0" err="1"/>
              <a:t>level</a:t>
            </a:r>
            <a:r>
              <a:rPr lang="fi-FI" dirty="0"/>
              <a:t>, </a:t>
            </a:r>
            <a:r>
              <a:rPr lang="fi-FI" dirty="0" err="1"/>
              <a:t>using</a:t>
            </a:r>
            <a:r>
              <a:rPr lang="fi-FI" dirty="0"/>
              <a:t> </a:t>
            </a:r>
            <a:r>
              <a:rPr lang="fi-FI" dirty="0" err="1"/>
              <a:t>disease</a:t>
            </a:r>
            <a:r>
              <a:rPr lang="fi-FI" dirty="0"/>
              <a:t> </a:t>
            </a:r>
            <a:r>
              <a:rPr lang="fi-FI" dirty="0" err="1"/>
              <a:t>indicators</a:t>
            </a:r>
            <a:r>
              <a:rPr lang="fi-FI" dirty="0"/>
              <a:t> and </a:t>
            </a:r>
            <a:r>
              <a:rPr lang="fi-FI" dirty="0" err="1"/>
              <a:t>socioeconomic</a:t>
            </a:r>
            <a:r>
              <a:rPr lang="fi-FI" dirty="0"/>
              <a:t> and </a:t>
            </a:r>
            <a:r>
              <a:rPr lang="fi-FI" dirty="0" err="1"/>
              <a:t>demographic</a:t>
            </a:r>
            <a:r>
              <a:rPr lang="fi-FI" dirty="0"/>
              <a:t> </a:t>
            </a:r>
            <a:r>
              <a:rPr lang="fi-FI" dirty="0" err="1"/>
              <a:t>variables</a:t>
            </a:r>
            <a:r>
              <a:rPr lang="fi-FI" dirty="0"/>
              <a:t> as </a:t>
            </a:r>
            <a:r>
              <a:rPr lang="fi-FI" dirty="0" err="1"/>
              <a:t>predictors</a:t>
            </a:r>
            <a:endParaRPr lang="fi-FI" dirty="0"/>
          </a:p>
          <a:p>
            <a:r>
              <a:rPr lang="fi-FI" dirty="0" err="1"/>
              <a:t>The</a:t>
            </a:r>
            <a:r>
              <a:rPr lang="fi-FI" dirty="0"/>
              <a:t> </a:t>
            </a:r>
            <a:r>
              <a:rPr lang="fi-FI" dirty="0" err="1"/>
              <a:t>model</a:t>
            </a:r>
            <a:r>
              <a:rPr lang="fi-FI" dirty="0"/>
              <a:t> </a:t>
            </a:r>
            <a:r>
              <a:rPr lang="fi-FI" dirty="0" err="1"/>
              <a:t>gives</a:t>
            </a:r>
            <a:r>
              <a:rPr lang="fi-FI" dirty="0"/>
              <a:t> person-</a:t>
            </a:r>
            <a:r>
              <a:rPr lang="fi-FI" dirty="0" err="1"/>
              <a:t>level</a:t>
            </a:r>
            <a:r>
              <a:rPr lang="fi-FI" dirty="0"/>
              <a:t> </a:t>
            </a:r>
            <a:r>
              <a:rPr lang="fi-FI" dirty="0" err="1"/>
              <a:t>predictions</a:t>
            </a:r>
            <a:r>
              <a:rPr lang="fi-FI" dirty="0"/>
              <a:t> for </a:t>
            </a:r>
            <a:r>
              <a:rPr lang="fi-FI" dirty="0" err="1"/>
              <a:t>future</a:t>
            </a:r>
            <a:r>
              <a:rPr lang="fi-FI" dirty="0"/>
              <a:t> </a:t>
            </a:r>
            <a:r>
              <a:rPr lang="fi-FI" dirty="0" err="1"/>
              <a:t>service</a:t>
            </a:r>
            <a:r>
              <a:rPr lang="fi-FI" dirty="0"/>
              <a:t> </a:t>
            </a:r>
            <a:r>
              <a:rPr lang="fi-FI" dirty="0" err="1"/>
              <a:t>use</a:t>
            </a:r>
            <a:r>
              <a:rPr lang="fi-FI" dirty="0"/>
              <a:t>: </a:t>
            </a:r>
            <a:r>
              <a:rPr lang="fi-FI" dirty="0" err="1"/>
              <a:t>the</a:t>
            </a:r>
            <a:r>
              <a:rPr lang="fi-FI" dirty="0"/>
              <a:t> </a:t>
            </a:r>
            <a:r>
              <a:rPr lang="fi-FI" dirty="0" err="1"/>
              <a:t>predictions</a:t>
            </a:r>
            <a:r>
              <a:rPr lang="fi-FI" dirty="0"/>
              <a:t> </a:t>
            </a:r>
            <a:r>
              <a:rPr lang="fi-FI" dirty="0" err="1"/>
              <a:t>are</a:t>
            </a:r>
            <a:r>
              <a:rPr lang="fi-FI" dirty="0"/>
              <a:t> </a:t>
            </a:r>
            <a:r>
              <a:rPr lang="fi-FI" dirty="0" err="1"/>
              <a:t>averaged</a:t>
            </a:r>
            <a:r>
              <a:rPr lang="fi-FI" dirty="0"/>
              <a:t> to </a:t>
            </a:r>
            <a:r>
              <a:rPr lang="fi-FI" dirty="0" err="1"/>
              <a:t>the</a:t>
            </a:r>
            <a:r>
              <a:rPr lang="fi-FI" dirty="0"/>
              <a:t> </a:t>
            </a:r>
            <a:r>
              <a:rPr lang="fi-FI" dirty="0" err="1"/>
              <a:t>county</a:t>
            </a:r>
            <a:r>
              <a:rPr lang="fi-FI" dirty="0"/>
              <a:t> </a:t>
            </a:r>
            <a:r>
              <a:rPr lang="fi-FI" dirty="0" err="1"/>
              <a:t>level</a:t>
            </a:r>
            <a:r>
              <a:rPr lang="fi-FI" dirty="0"/>
              <a:t> to </a:t>
            </a:r>
            <a:r>
              <a:rPr lang="fi-FI" dirty="0" err="1"/>
              <a:t>get</a:t>
            </a:r>
            <a:r>
              <a:rPr lang="fi-FI" dirty="0"/>
              <a:t> </a:t>
            </a:r>
            <a:r>
              <a:rPr lang="fi-FI" dirty="0" err="1"/>
              <a:t>predictions</a:t>
            </a:r>
            <a:r>
              <a:rPr lang="fi-FI" dirty="0"/>
              <a:t> of </a:t>
            </a:r>
            <a:r>
              <a:rPr lang="fi-FI" dirty="0" err="1"/>
              <a:t>average</a:t>
            </a:r>
            <a:r>
              <a:rPr lang="fi-FI" dirty="0"/>
              <a:t> </a:t>
            </a:r>
            <a:r>
              <a:rPr lang="fi-FI" dirty="0" err="1"/>
              <a:t>need</a:t>
            </a:r>
            <a:r>
              <a:rPr lang="fi-FI" dirty="0"/>
              <a:t> in </a:t>
            </a:r>
            <a:r>
              <a:rPr lang="fi-FI" dirty="0" err="1"/>
              <a:t>the</a:t>
            </a:r>
            <a:r>
              <a:rPr lang="fi-FI" dirty="0"/>
              <a:t> </a:t>
            </a:r>
            <a:r>
              <a:rPr lang="fi-FI" dirty="0" err="1"/>
              <a:t>county</a:t>
            </a:r>
            <a:endParaRPr lang="fi-FI" dirty="0"/>
          </a:p>
          <a:p>
            <a:pPr lvl="1"/>
            <a:r>
              <a:rPr lang="fi-FI" dirty="0" err="1"/>
              <a:t>Variables</a:t>
            </a:r>
            <a:r>
              <a:rPr lang="fi-FI" dirty="0"/>
              <a:t> </a:t>
            </a:r>
            <a:r>
              <a:rPr lang="fi-FI" dirty="0" err="1"/>
              <a:t>that</a:t>
            </a:r>
            <a:r>
              <a:rPr lang="fi-FI" dirty="0"/>
              <a:t> </a:t>
            </a:r>
            <a:r>
              <a:rPr lang="fi-FI" dirty="0" err="1"/>
              <a:t>the</a:t>
            </a:r>
            <a:r>
              <a:rPr lang="fi-FI" dirty="0"/>
              <a:t> </a:t>
            </a:r>
            <a:r>
              <a:rPr lang="fi-FI" dirty="0" err="1"/>
              <a:t>policy</a:t>
            </a:r>
            <a:r>
              <a:rPr lang="fi-FI" dirty="0"/>
              <a:t> </a:t>
            </a:r>
            <a:r>
              <a:rPr lang="fi-FI" dirty="0" err="1"/>
              <a:t>maker</a:t>
            </a:r>
            <a:r>
              <a:rPr lang="fi-FI" dirty="0"/>
              <a:t> </a:t>
            </a:r>
            <a:r>
              <a:rPr lang="fi-FI" dirty="0" err="1"/>
              <a:t>does</a:t>
            </a:r>
            <a:r>
              <a:rPr lang="fi-FI" dirty="0"/>
              <a:t> </a:t>
            </a:r>
            <a:r>
              <a:rPr lang="fi-FI" dirty="0" err="1"/>
              <a:t>not</a:t>
            </a:r>
            <a:r>
              <a:rPr lang="fi-FI" dirty="0"/>
              <a:t> </a:t>
            </a:r>
            <a:r>
              <a:rPr lang="fi-FI" dirty="0" err="1"/>
              <a:t>want</a:t>
            </a:r>
            <a:r>
              <a:rPr lang="fi-FI" dirty="0"/>
              <a:t> to </a:t>
            </a:r>
            <a:r>
              <a:rPr lang="fi-FI" dirty="0" err="1"/>
              <a:t>compensate</a:t>
            </a:r>
            <a:r>
              <a:rPr lang="fi-FI" dirty="0"/>
              <a:t> for </a:t>
            </a:r>
            <a:r>
              <a:rPr lang="fi-FI" dirty="0" err="1"/>
              <a:t>are</a:t>
            </a:r>
            <a:r>
              <a:rPr lang="fi-FI" dirty="0"/>
              <a:t> ”</a:t>
            </a:r>
            <a:r>
              <a:rPr lang="fi-FI" dirty="0" err="1"/>
              <a:t>neutralized</a:t>
            </a:r>
            <a:r>
              <a:rPr lang="fi-FI" dirty="0"/>
              <a:t>” </a:t>
            </a:r>
            <a:r>
              <a:rPr lang="fi-FI" dirty="0" err="1"/>
              <a:t>by</a:t>
            </a:r>
            <a:r>
              <a:rPr lang="fi-FI" dirty="0"/>
              <a:t> </a:t>
            </a:r>
            <a:r>
              <a:rPr lang="fi-FI" dirty="0" err="1"/>
              <a:t>setting</a:t>
            </a:r>
            <a:r>
              <a:rPr lang="fi-FI" dirty="0"/>
              <a:t> </a:t>
            </a:r>
            <a:r>
              <a:rPr lang="fi-FI" dirty="0" err="1"/>
              <a:t>them</a:t>
            </a:r>
            <a:r>
              <a:rPr lang="fi-FI" dirty="0"/>
              <a:t> to country </a:t>
            </a:r>
            <a:r>
              <a:rPr lang="fi-FI" dirty="0" err="1"/>
              <a:t>average</a:t>
            </a:r>
            <a:endParaRPr lang="fi-FI" dirty="0"/>
          </a:p>
          <a:p>
            <a:r>
              <a:rPr lang="fi-FI" dirty="0" err="1"/>
              <a:t>The</a:t>
            </a:r>
            <a:r>
              <a:rPr lang="fi-FI" dirty="0"/>
              <a:t> </a:t>
            </a:r>
            <a:r>
              <a:rPr lang="fi-FI" dirty="0" err="1"/>
              <a:t>publicly</a:t>
            </a:r>
            <a:r>
              <a:rPr lang="fi-FI" dirty="0"/>
              <a:t> </a:t>
            </a:r>
            <a:r>
              <a:rPr lang="fi-FI" dirty="0" err="1"/>
              <a:t>funded</a:t>
            </a:r>
            <a:r>
              <a:rPr lang="fi-FI" dirty="0"/>
              <a:t> National Health Service in England </a:t>
            </a:r>
            <a:r>
              <a:rPr lang="fi-FI" dirty="0" err="1"/>
              <a:t>uses</a:t>
            </a:r>
            <a:r>
              <a:rPr lang="fi-FI" dirty="0"/>
              <a:t> </a:t>
            </a:r>
            <a:r>
              <a:rPr lang="fi-FI" dirty="0" err="1"/>
              <a:t>similar</a:t>
            </a:r>
            <a:r>
              <a:rPr lang="fi-FI" dirty="0"/>
              <a:t> </a:t>
            </a:r>
            <a:r>
              <a:rPr lang="fi-FI" dirty="0" err="1"/>
              <a:t>models</a:t>
            </a:r>
            <a:r>
              <a:rPr lang="fi-FI" dirty="0"/>
              <a:t> for </a:t>
            </a:r>
            <a:r>
              <a:rPr lang="fi-FI" dirty="0" err="1"/>
              <a:t>regional</a:t>
            </a:r>
            <a:r>
              <a:rPr lang="fi-FI" dirty="0"/>
              <a:t> </a:t>
            </a:r>
            <a:r>
              <a:rPr lang="fi-FI" dirty="0" err="1"/>
              <a:t>allocations</a:t>
            </a:r>
            <a:r>
              <a:rPr lang="fi-FI" dirty="0"/>
              <a:t> (Chaplin et al. 2016; NHS England, 2022), and </a:t>
            </a:r>
            <a:r>
              <a:rPr lang="fi-FI" dirty="0" err="1"/>
              <a:t>similar</a:t>
            </a:r>
            <a:r>
              <a:rPr lang="fi-FI" dirty="0"/>
              <a:t> </a:t>
            </a:r>
            <a:r>
              <a:rPr lang="fi-FI" dirty="0" err="1"/>
              <a:t>statistical</a:t>
            </a:r>
            <a:r>
              <a:rPr lang="fi-FI" dirty="0"/>
              <a:t> </a:t>
            </a:r>
            <a:r>
              <a:rPr lang="fi-FI" dirty="0" err="1"/>
              <a:t>models</a:t>
            </a:r>
            <a:r>
              <a:rPr lang="fi-FI" dirty="0"/>
              <a:t> </a:t>
            </a:r>
            <a:r>
              <a:rPr lang="fi-FI" dirty="0" err="1"/>
              <a:t>are</a:t>
            </a:r>
            <a:r>
              <a:rPr lang="fi-FI" dirty="0"/>
              <a:t> </a:t>
            </a:r>
            <a:r>
              <a:rPr lang="fi-FI" dirty="0" err="1"/>
              <a:t>used</a:t>
            </a:r>
            <a:r>
              <a:rPr lang="fi-FI" dirty="0"/>
              <a:t> in </a:t>
            </a:r>
            <a:r>
              <a:rPr lang="fi-FI" dirty="0" err="1"/>
              <a:t>health</a:t>
            </a:r>
            <a:r>
              <a:rPr lang="fi-FI" dirty="0"/>
              <a:t> </a:t>
            </a:r>
            <a:r>
              <a:rPr lang="fi-FI" dirty="0" err="1"/>
              <a:t>plan</a:t>
            </a:r>
            <a:r>
              <a:rPr lang="fi-FI" dirty="0"/>
              <a:t> </a:t>
            </a:r>
            <a:r>
              <a:rPr lang="fi-FI" dirty="0" err="1"/>
              <a:t>risk</a:t>
            </a:r>
            <a:r>
              <a:rPr lang="fi-FI" dirty="0"/>
              <a:t> </a:t>
            </a:r>
            <a:r>
              <a:rPr lang="fi-FI" dirty="0" err="1"/>
              <a:t>adjustment</a:t>
            </a:r>
            <a:r>
              <a:rPr lang="fi-FI" dirty="0"/>
              <a:t> (Ellis et al. 2018)</a:t>
            </a:r>
          </a:p>
          <a:p>
            <a:endParaRPr lang="en-US" dirty="0"/>
          </a:p>
        </p:txBody>
      </p:sp>
      <p:sp>
        <p:nvSpPr>
          <p:cNvPr id="4" name="Päivämäärän paikkamerkki 3">
            <a:extLst>
              <a:ext uri="{FF2B5EF4-FFF2-40B4-BE49-F238E27FC236}">
                <a16:creationId xmlns:a16="http://schemas.microsoft.com/office/drawing/2014/main" id="{07C67AAE-F1C7-C534-5544-D10D216892C0}"/>
              </a:ext>
            </a:extLst>
          </p:cNvPr>
          <p:cNvSpPr>
            <a:spLocks noGrp="1"/>
          </p:cNvSpPr>
          <p:nvPr>
            <p:ph type="dt" sz="half" idx="10"/>
          </p:nvPr>
        </p:nvSpPr>
        <p:spPr/>
        <p:txBody>
          <a:bodyPr/>
          <a:lstStyle/>
          <a:p>
            <a:fld id="{55693C7D-CF81-4C37-BB06-47443689795C}" type="datetime1">
              <a:rPr lang="en-GB" noProof="0" smtClean="0"/>
              <a:t>26/01/2025</a:t>
            </a:fld>
            <a:endParaRPr lang="en-GB" noProof="0" dirty="0"/>
          </a:p>
        </p:txBody>
      </p:sp>
      <p:sp>
        <p:nvSpPr>
          <p:cNvPr id="5" name="Dian numeron paikkamerkki 4">
            <a:extLst>
              <a:ext uri="{FF2B5EF4-FFF2-40B4-BE49-F238E27FC236}">
                <a16:creationId xmlns:a16="http://schemas.microsoft.com/office/drawing/2014/main" id="{7E0014F2-B622-4BF9-4E72-2C745C819F73}"/>
              </a:ext>
            </a:extLst>
          </p:cNvPr>
          <p:cNvSpPr>
            <a:spLocks noGrp="1"/>
          </p:cNvSpPr>
          <p:nvPr>
            <p:ph type="sldNum" sz="quarter" idx="12"/>
          </p:nvPr>
        </p:nvSpPr>
        <p:spPr/>
        <p:txBody>
          <a:bodyPr/>
          <a:lstStyle/>
          <a:p>
            <a:fld id="{31160B98-140E-4345-B1A3-2A7247C42973}" type="slidenum">
              <a:rPr lang="en-GB" noProof="0" smtClean="0"/>
              <a:t>4</a:t>
            </a:fld>
            <a:endParaRPr lang="en-GB" noProof="0" dirty="0"/>
          </a:p>
        </p:txBody>
      </p:sp>
    </p:spTree>
    <p:extLst>
      <p:ext uri="{BB962C8B-B14F-4D97-AF65-F5344CB8AC3E}">
        <p14:creationId xmlns:p14="http://schemas.microsoft.com/office/powerpoint/2010/main" val="3352704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C7CAACA-2CC6-FB0D-5E95-8FA92D9844F3}"/>
              </a:ext>
            </a:extLst>
          </p:cNvPr>
          <p:cNvSpPr>
            <a:spLocks noGrp="1"/>
          </p:cNvSpPr>
          <p:nvPr>
            <p:ph type="title"/>
          </p:nvPr>
        </p:nvSpPr>
        <p:spPr/>
        <p:txBody>
          <a:bodyPr>
            <a:normAutofit fontScale="90000"/>
          </a:bodyPr>
          <a:lstStyle/>
          <a:p>
            <a:r>
              <a:rPr lang="fi-FI" dirty="0" err="1"/>
              <a:t>Need</a:t>
            </a:r>
            <a:r>
              <a:rPr lang="fi-FI" dirty="0"/>
              <a:t> </a:t>
            </a:r>
            <a:r>
              <a:rPr lang="fi-FI" dirty="0" err="1"/>
              <a:t>factors</a:t>
            </a:r>
            <a:r>
              <a:rPr lang="fi-FI" dirty="0"/>
              <a:t> </a:t>
            </a:r>
            <a:r>
              <a:rPr lang="fi-FI" dirty="0" err="1"/>
              <a:t>are</a:t>
            </a:r>
            <a:r>
              <a:rPr lang="fi-FI" dirty="0"/>
              <a:t> </a:t>
            </a:r>
            <a:r>
              <a:rPr lang="fi-FI" dirty="0" err="1"/>
              <a:t>based</a:t>
            </a:r>
            <a:r>
              <a:rPr lang="fi-FI" dirty="0"/>
              <a:t> on </a:t>
            </a:r>
            <a:r>
              <a:rPr lang="fi-FI" dirty="0" err="1"/>
              <a:t>predicted</a:t>
            </a:r>
            <a:r>
              <a:rPr lang="fi-FI" dirty="0"/>
              <a:t> </a:t>
            </a:r>
            <a:r>
              <a:rPr lang="fi-FI" dirty="0" err="1"/>
              <a:t>values</a:t>
            </a:r>
            <a:r>
              <a:rPr lang="fi-FI" dirty="0"/>
              <a:t> </a:t>
            </a:r>
            <a:r>
              <a:rPr lang="fi-FI" dirty="0" err="1"/>
              <a:t>from</a:t>
            </a:r>
            <a:r>
              <a:rPr lang="fi-FI" dirty="0"/>
              <a:t> </a:t>
            </a:r>
            <a:r>
              <a:rPr lang="fi-FI" dirty="0" err="1"/>
              <a:t>individual</a:t>
            </a:r>
            <a:r>
              <a:rPr lang="fi-FI" dirty="0"/>
              <a:t> </a:t>
            </a:r>
            <a:r>
              <a:rPr lang="fi-FI" dirty="0" err="1"/>
              <a:t>level</a:t>
            </a:r>
            <a:r>
              <a:rPr lang="fi-FI" dirty="0"/>
              <a:t> </a:t>
            </a:r>
            <a:r>
              <a:rPr lang="fi-FI" dirty="0" err="1"/>
              <a:t>linear</a:t>
            </a:r>
            <a:r>
              <a:rPr lang="fi-FI" dirty="0"/>
              <a:t> </a:t>
            </a:r>
            <a:r>
              <a:rPr lang="fi-FI" dirty="0" err="1"/>
              <a:t>model</a:t>
            </a:r>
            <a:endParaRPr lang="en-US" dirty="0"/>
          </a:p>
        </p:txBody>
      </p:sp>
      <p:sp>
        <p:nvSpPr>
          <p:cNvPr id="3" name="Sisällön paikkamerkki 2">
            <a:extLst>
              <a:ext uri="{FF2B5EF4-FFF2-40B4-BE49-F238E27FC236}">
                <a16:creationId xmlns:a16="http://schemas.microsoft.com/office/drawing/2014/main" id="{2F3205A8-5D12-A1D0-4FAC-B419639C7739}"/>
              </a:ext>
            </a:extLst>
          </p:cNvPr>
          <p:cNvSpPr>
            <a:spLocks noGrp="1"/>
          </p:cNvSpPr>
          <p:nvPr>
            <p:ph idx="1"/>
          </p:nvPr>
        </p:nvSpPr>
        <p:spPr/>
        <p:txBody>
          <a:bodyPr>
            <a:normAutofit fontScale="70000" lnSpcReduction="20000"/>
          </a:bodyPr>
          <a:lstStyle/>
          <a:p>
            <a:r>
              <a:rPr lang="fi-FI" dirty="0" err="1"/>
              <a:t>We</a:t>
            </a:r>
            <a:r>
              <a:rPr lang="fi-FI" dirty="0"/>
              <a:t> </a:t>
            </a:r>
            <a:r>
              <a:rPr lang="fi-FI" dirty="0" err="1"/>
              <a:t>predict</a:t>
            </a:r>
            <a:r>
              <a:rPr lang="fi-FI" dirty="0"/>
              <a:t> </a:t>
            </a:r>
            <a:r>
              <a:rPr lang="fi-FI" dirty="0" err="1"/>
              <a:t>individual’s</a:t>
            </a:r>
            <a:r>
              <a:rPr lang="fi-FI" dirty="0"/>
              <a:t> </a:t>
            </a:r>
            <a:r>
              <a:rPr lang="fi-FI" dirty="0" err="1"/>
              <a:t>future</a:t>
            </a:r>
            <a:r>
              <a:rPr lang="fi-FI" dirty="0"/>
              <a:t> (t+1) </a:t>
            </a:r>
            <a:r>
              <a:rPr lang="fi-FI" dirty="0" err="1"/>
              <a:t>service</a:t>
            </a:r>
            <a:r>
              <a:rPr lang="fi-FI" dirty="0"/>
              <a:t> </a:t>
            </a:r>
            <a:r>
              <a:rPr lang="fi-FI" dirty="0" err="1"/>
              <a:t>use</a:t>
            </a:r>
            <a:r>
              <a:rPr lang="fi-FI" dirty="0"/>
              <a:t> and </a:t>
            </a:r>
            <a:r>
              <a:rPr lang="fi-FI" dirty="0" err="1"/>
              <a:t>costs</a:t>
            </a:r>
            <a:r>
              <a:rPr lang="fi-FI" dirty="0"/>
              <a:t> </a:t>
            </a:r>
            <a:r>
              <a:rPr lang="fi-FI" dirty="0" err="1"/>
              <a:t>based</a:t>
            </a:r>
            <a:r>
              <a:rPr lang="fi-FI" dirty="0"/>
              <a:t> on </a:t>
            </a:r>
            <a:r>
              <a:rPr lang="fi-FI" dirty="0" err="1"/>
              <a:t>the</a:t>
            </a:r>
            <a:r>
              <a:rPr lang="fi-FI" dirty="0"/>
              <a:t> </a:t>
            </a:r>
            <a:r>
              <a:rPr lang="fi-FI" dirty="0" err="1"/>
              <a:t>information</a:t>
            </a:r>
            <a:r>
              <a:rPr lang="fi-FI" dirty="0"/>
              <a:t> </a:t>
            </a:r>
            <a:r>
              <a:rPr lang="fi-FI" dirty="0" err="1"/>
              <a:t>from</a:t>
            </a:r>
            <a:r>
              <a:rPr lang="fi-FI" dirty="0"/>
              <a:t> </a:t>
            </a:r>
            <a:r>
              <a:rPr lang="fi-FI" dirty="0" err="1"/>
              <a:t>current</a:t>
            </a:r>
            <a:r>
              <a:rPr lang="fi-FI" dirty="0"/>
              <a:t> </a:t>
            </a:r>
            <a:r>
              <a:rPr lang="fi-FI" dirty="0" err="1"/>
              <a:t>year</a:t>
            </a:r>
            <a:r>
              <a:rPr lang="fi-FI" dirty="0"/>
              <a:t> (t) ( = </a:t>
            </a:r>
            <a:r>
              <a:rPr lang="fi-FI" dirty="0" err="1"/>
              <a:t>prospective</a:t>
            </a:r>
            <a:r>
              <a:rPr lang="fi-FI" dirty="0"/>
              <a:t> </a:t>
            </a:r>
            <a:r>
              <a:rPr lang="fi-FI" dirty="0" err="1"/>
              <a:t>model</a:t>
            </a:r>
            <a:r>
              <a:rPr lang="fi-FI" dirty="0"/>
              <a:t>)</a:t>
            </a:r>
          </a:p>
          <a:p>
            <a:r>
              <a:rPr lang="fi-FI" dirty="0" err="1"/>
              <a:t>Potential</a:t>
            </a:r>
            <a:r>
              <a:rPr lang="fi-FI" dirty="0"/>
              <a:t> </a:t>
            </a:r>
            <a:r>
              <a:rPr lang="fi-FI" dirty="0" err="1"/>
              <a:t>predictive</a:t>
            </a:r>
            <a:r>
              <a:rPr lang="fi-FI" dirty="0"/>
              <a:t> </a:t>
            </a:r>
            <a:r>
              <a:rPr lang="fi-FI" dirty="0" err="1"/>
              <a:t>variables</a:t>
            </a:r>
            <a:r>
              <a:rPr lang="fi-FI" dirty="0"/>
              <a:t>/</a:t>
            </a:r>
            <a:r>
              <a:rPr lang="fi-FI" dirty="0" err="1"/>
              <a:t>factors</a:t>
            </a:r>
            <a:endParaRPr lang="fi-FI" dirty="0"/>
          </a:p>
          <a:p>
            <a:pPr lvl="1"/>
            <a:r>
              <a:rPr lang="fi-FI" dirty="0" err="1"/>
              <a:t>Demand</a:t>
            </a:r>
            <a:endParaRPr lang="fi-FI" dirty="0"/>
          </a:p>
          <a:p>
            <a:pPr lvl="2"/>
            <a:r>
              <a:rPr lang="fi-FI" dirty="0" err="1"/>
              <a:t>Need</a:t>
            </a:r>
            <a:r>
              <a:rPr lang="fi-FI" dirty="0"/>
              <a:t> </a:t>
            </a:r>
            <a:r>
              <a:rPr lang="fi-FI" dirty="0" err="1"/>
              <a:t>factors</a:t>
            </a:r>
            <a:r>
              <a:rPr lang="fi-FI" dirty="0"/>
              <a:t>: </a:t>
            </a:r>
            <a:r>
              <a:rPr lang="fi-FI" dirty="0" err="1"/>
              <a:t>morbidity</a:t>
            </a:r>
            <a:r>
              <a:rPr lang="fi-FI" dirty="0"/>
              <a:t>, </a:t>
            </a:r>
            <a:r>
              <a:rPr lang="fi-FI" dirty="0" err="1"/>
              <a:t>functional</a:t>
            </a:r>
            <a:r>
              <a:rPr lang="fi-FI" dirty="0"/>
              <a:t> </a:t>
            </a:r>
            <a:r>
              <a:rPr lang="fi-FI" dirty="0" err="1"/>
              <a:t>capability</a:t>
            </a:r>
            <a:r>
              <a:rPr lang="fi-FI" dirty="0"/>
              <a:t>, </a:t>
            </a:r>
            <a:r>
              <a:rPr lang="fi-FI" dirty="0" err="1"/>
              <a:t>age</a:t>
            </a:r>
            <a:r>
              <a:rPr lang="fi-FI" dirty="0"/>
              <a:t>, </a:t>
            </a:r>
            <a:r>
              <a:rPr lang="fi-FI" dirty="0" err="1"/>
              <a:t>sex</a:t>
            </a:r>
            <a:r>
              <a:rPr lang="fi-FI" dirty="0"/>
              <a:t>, </a:t>
            </a:r>
            <a:r>
              <a:rPr lang="fi-FI" dirty="0" err="1"/>
              <a:t>the</a:t>
            </a:r>
            <a:r>
              <a:rPr lang="fi-FI" dirty="0"/>
              <a:t> </a:t>
            </a:r>
            <a:r>
              <a:rPr lang="fi-FI" dirty="0" err="1"/>
              <a:t>availability</a:t>
            </a:r>
            <a:r>
              <a:rPr lang="fi-FI" dirty="0"/>
              <a:t> of </a:t>
            </a:r>
            <a:r>
              <a:rPr lang="fi-FI" dirty="0" err="1"/>
              <a:t>services</a:t>
            </a:r>
            <a:r>
              <a:rPr lang="fi-FI" dirty="0"/>
              <a:t> in </a:t>
            </a:r>
            <a:r>
              <a:rPr lang="fi-FI" dirty="0" err="1"/>
              <a:t>other</a:t>
            </a:r>
            <a:r>
              <a:rPr lang="fi-FI" dirty="0"/>
              <a:t> </a:t>
            </a:r>
            <a:r>
              <a:rPr lang="fi-FI" dirty="0" err="1"/>
              <a:t>sectors</a:t>
            </a:r>
            <a:r>
              <a:rPr lang="fi-FI" dirty="0"/>
              <a:t> (</a:t>
            </a:r>
            <a:r>
              <a:rPr lang="fi-FI" dirty="0" err="1"/>
              <a:t>occupational</a:t>
            </a:r>
            <a:r>
              <a:rPr lang="fi-FI" dirty="0"/>
              <a:t> and </a:t>
            </a:r>
            <a:r>
              <a:rPr lang="fi-FI" dirty="0" err="1"/>
              <a:t>private</a:t>
            </a:r>
            <a:r>
              <a:rPr lang="fi-FI" dirty="0"/>
              <a:t> </a:t>
            </a:r>
            <a:r>
              <a:rPr lang="fi-FI" dirty="0" err="1"/>
              <a:t>healthcare</a:t>
            </a:r>
            <a:r>
              <a:rPr lang="fi-FI" dirty="0"/>
              <a:t>).</a:t>
            </a:r>
          </a:p>
          <a:p>
            <a:pPr lvl="2"/>
            <a:r>
              <a:rPr lang="fi-FI" dirty="0" err="1"/>
              <a:t>Preferences</a:t>
            </a:r>
            <a:r>
              <a:rPr lang="fi-FI" dirty="0"/>
              <a:t>: </a:t>
            </a:r>
            <a:r>
              <a:rPr lang="fi-FI" dirty="0" err="1"/>
              <a:t>the</a:t>
            </a:r>
            <a:r>
              <a:rPr lang="fi-FI" dirty="0"/>
              <a:t> </a:t>
            </a:r>
            <a:r>
              <a:rPr lang="fi-FI" dirty="0" err="1"/>
              <a:t>patient’s</a:t>
            </a:r>
            <a:r>
              <a:rPr lang="fi-FI" dirty="0"/>
              <a:t> </a:t>
            </a:r>
            <a:r>
              <a:rPr lang="fi-FI" dirty="0" err="1"/>
              <a:t>preferences</a:t>
            </a:r>
            <a:r>
              <a:rPr lang="fi-FI" dirty="0"/>
              <a:t> </a:t>
            </a:r>
            <a:r>
              <a:rPr lang="fi-FI" dirty="0" err="1"/>
              <a:t>regarding</a:t>
            </a:r>
            <a:r>
              <a:rPr lang="fi-FI" dirty="0"/>
              <a:t> </a:t>
            </a:r>
            <a:r>
              <a:rPr lang="fi-FI" dirty="0" err="1"/>
              <a:t>treatment</a:t>
            </a:r>
            <a:r>
              <a:rPr lang="fi-FI" dirty="0"/>
              <a:t> </a:t>
            </a:r>
            <a:r>
              <a:rPr lang="fi-FI" dirty="0" err="1"/>
              <a:t>intensity</a:t>
            </a:r>
            <a:r>
              <a:rPr lang="fi-FI" dirty="0"/>
              <a:t> </a:t>
            </a:r>
          </a:p>
          <a:p>
            <a:pPr lvl="1"/>
            <a:r>
              <a:rPr lang="fi-FI" dirty="0"/>
              <a:t>Supply: </a:t>
            </a:r>
            <a:r>
              <a:rPr lang="fi-FI" dirty="0" err="1"/>
              <a:t>the</a:t>
            </a:r>
            <a:r>
              <a:rPr lang="fi-FI" dirty="0"/>
              <a:t> </a:t>
            </a:r>
            <a:r>
              <a:rPr lang="fi-FI" dirty="0" err="1"/>
              <a:t>availability</a:t>
            </a:r>
            <a:r>
              <a:rPr lang="fi-FI" dirty="0"/>
              <a:t> of </a:t>
            </a:r>
            <a:r>
              <a:rPr lang="fi-FI" dirty="0" err="1"/>
              <a:t>services</a:t>
            </a:r>
            <a:r>
              <a:rPr lang="fi-FI" dirty="0"/>
              <a:t>, </a:t>
            </a:r>
            <a:r>
              <a:rPr lang="fi-FI" dirty="0" err="1"/>
              <a:t>treatment</a:t>
            </a:r>
            <a:r>
              <a:rPr lang="fi-FI" dirty="0"/>
              <a:t> </a:t>
            </a:r>
            <a:r>
              <a:rPr lang="fi-FI" dirty="0" err="1"/>
              <a:t>intensity</a:t>
            </a:r>
            <a:endParaRPr lang="fi-FI" dirty="0"/>
          </a:p>
          <a:p>
            <a:r>
              <a:rPr lang="fi-FI" dirty="0" err="1"/>
              <a:t>Aim</a:t>
            </a:r>
            <a:r>
              <a:rPr lang="fi-FI" dirty="0"/>
              <a:t> is </a:t>
            </a:r>
            <a:r>
              <a:rPr lang="fi-FI" dirty="0" err="1"/>
              <a:t>that</a:t>
            </a:r>
            <a:r>
              <a:rPr lang="fi-FI" dirty="0"/>
              <a:t> </a:t>
            </a:r>
            <a:r>
              <a:rPr lang="fi-FI" dirty="0" err="1"/>
              <a:t>the</a:t>
            </a:r>
            <a:r>
              <a:rPr lang="fi-FI" dirty="0"/>
              <a:t> </a:t>
            </a:r>
            <a:r>
              <a:rPr lang="fi-FI" dirty="0" err="1"/>
              <a:t>predictions</a:t>
            </a:r>
            <a:r>
              <a:rPr lang="fi-FI" dirty="0"/>
              <a:t> </a:t>
            </a:r>
            <a:r>
              <a:rPr lang="fi-FI" dirty="0" err="1"/>
              <a:t>reflect</a:t>
            </a:r>
            <a:r>
              <a:rPr lang="fi-FI" dirty="0"/>
              <a:t> </a:t>
            </a:r>
            <a:r>
              <a:rPr lang="fi-FI" dirty="0" err="1"/>
              <a:t>only</a:t>
            </a:r>
            <a:r>
              <a:rPr lang="fi-FI" dirty="0"/>
              <a:t> </a:t>
            </a:r>
            <a:r>
              <a:rPr lang="fi-FI" dirty="0" err="1"/>
              <a:t>the</a:t>
            </a:r>
            <a:r>
              <a:rPr lang="fi-FI" dirty="0"/>
              <a:t> </a:t>
            </a:r>
            <a:r>
              <a:rPr lang="fi-FI" dirty="0" err="1"/>
              <a:t>service</a:t>
            </a:r>
            <a:r>
              <a:rPr lang="fi-FI" dirty="0"/>
              <a:t> </a:t>
            </a:r>
            <a:r>
              <a:rPr lang="fi-FI" b="1" dirty="0" err="1"/>
              <a:t>need</a:t>
            </a:r>
            <a:r>
              <a:rPr lang="fi-FI" dirty="0"/>
              <a:t> → </a:t>
            </a:r>
            <a:r>
              <a:rPr lang="fi-FI" dirty="0" err="1"/>
              <a:t>the</a:t>
            </a:r>
            <a:r>
              <a:rPr lang="fi-FI" dirty="0"/>
              <a:t> </a:t>
            </a:r>
            <a:r>
              <a:rPr lang="fi-FI" dirty="0" err="1"/>
              <a:t>control</a:t>
            </a:r>
            <a:r>
              <a:rPr lang="fi-FI" dirty="0"/>
              <a:t> </a:t>
            </a:r>
            <a:r>
              <a:rPr lang="fi-FI" dirty="0" err="1"/>
              <a:t>variables</a:t>
            </a:r>
            <a:r>
              <a:rPr lang="fi-FI" dirty="0"/>
              <a:t> (i.e. </a:t>
            </a:r>
            <a:r>
              <a:rPr lang="fi-FI" dirty="0" err="1"/>
              <a:t>all</a:t>
            </a:r>
            <a:r>
              <a:rPr lang="fi-FI" dirty="0"/>
              <a:t> </a:t>
            </a:r>
            <a:r>
              <a:rPr lang="fi-FI" dirty="0" err="1"/>
              <a:t>variables</a:t>
            </a:r>
            <a:r>
              <a:rPr lang="fi-FI" dirty="0"/>
              <a:t> </a:t>
            </a:r>
            <a:r>
              <a:rPr lang="fi-FI" dirty="0" err="1"/>
              <a:t>except</a:t>
            </a:r>
            <a:r>
              <a:rPr lang="fi-FI" dirty="0"/>
              <a:t> </a:t>
            </a:r>
            <a:r>
              <a:rPr lang="fi-FI" dirty="0" err="1"/>
              <a:t>the</a:t>
            </a:r>
            <a:r>
              <a:rPr lang="fi-FI" dirty="0"/>
              <a:t> </a:t>
            </a:r>
            <a:r>
              <a:rPr lang="fi-FI" dirty="0" err="1"/>
              <a:t>need</a:t>
            </a:r>
            <a:r>
              <a:rPr lang="fi-FI" dirty="0"/>
              <a:t> </a:t>
            </a:r>
            <a:r>
              <a:rPr lang="fi-FI" dirty="0" err="1"/>
              <a:t>factors</a:t>
            </a:r>
            <a:r>
              <a:rPr lang="fi-FI" dirty="0"/>
              <a:t>) </a:t>
            </a:r>
            <a:r>
              <a:rPr lang="fi-FI" dirty="0" err="1"/>
              <a:t>are</a:t>
            </a:r>
            <a:r>
              <a:rPr lang="fi-FI" dirty="0"/>
              <a:t> </a:t>
            </a:r>
            <a:r>
              <a:rPr lang="fi-FI" dirty="0" err="1"/>
              <a:t>fixed</a:t>
            </a:r>
            <a:r>
              <a:rPr lang="fi-FI" dirty="0"/>
              <a:t> to a </a:t>
            </a:r>
            <a:r>
              <a:rPr lang="fi-FI" dirty="0" err="1"/>
              <a:t>national</a:t>
            </a:r>
            <a:r>
              <a:rPr lang="fi-FI" dirty="0"/>
              <a:t> </a:t>
            </a:r>
            <a:r>
              <a:rPr lang="fi-FI" dirty="0" err="1"/>
              <a:t>mean</a:t>
            </a:r>
            <a:r>
              <a:rPr lang="fi-FI" dirty="0"/>
              <a:t> (i.e. </a:t>
            </a:r>
            <a:r>
              <a:rPr lang="fi-FI" dirty="0" err="1"/>
              <a:t>neutralized</a:t>
            </a:r>
            <a:r>
              <a:rPr lang="fi-FI" dirty="0"/>
              <a:t>)</a:t>
            </a:r>
          </a:p>
          <a:p>
            <a:r>
              <a:rPr lang="fi-FI" dirty="0" err="1"/>
              <a:t>Predictions</a:t>
            </a:r>
            <a:r>
              <a:rPr lang="fi-FI" dirty="0"/>
              <a:t> </a:t>
            </a:r>
            <a:r>
              <a:rPr lang="fi-FI" dirty="0" err="1"/>
              <a:t>are</a:t>
            </a:r>
            <a:r>
              <a:rPr lang="fi-FI" dirty="0"/>
              <a:t> </a:t>
            </a:r>
            <a:r>
              <a:rPr lang="fi-FI" dirty="0" err="1"/>
              <a:t>transformed</a:t>
            </a:r>
            <a:r>
              <a:rPr lang="fi-FI" dirty="0"/>
              <a:t> to </a:t>
            </a:r>
            <a:r>
              <a:rPr lang="fi-FI" dirty="0" err="1"/>
              <a:t>regional</a:t>
            </a:r>
            <a:r>
              <a:rPr lang="fi-FI" dirty="0"/>
              <a:t> </a:t>
            </a:r>
            <a:r>
              <a:rPr lang="fi-FI" dirty="0" err="1"/>
              <a:t>indices</a:t>
            </a:r>
            <a:r>
              <a:rPr lang="fi-FI" dirty="0"/>
              <a:t>: </a:t>
            </a:r>
            <a:r>
              <a:rPr lang="fi-FI" dirty="0" err="1"/>
              <a:t>predicted</a:t>
            </a:r>
            <a:r>
              <a:rPr lang="fi-FI" dirty="0"/>
              <a:t> </a:t>
            </a:r>
            <a:r>
              <a:rPr lang="fi-FI" dirty="0" err="1"/>
              <a:t>values</a:t>
            </a:r>
            <a:r>
              <a:rPr lang="fi-FI" dirty="0"/>
              <a:t> </a:t>
            </a:r>
            <a:r>
              <a:rPr lang="fi-FI" dirty="0" err="1"/>
              <a:t>are</a:t>
            </a:r>
            <a:r>
              <a:rPr lang="fi-FI" dirty="0"/>
              <a:t> </a:t>
            </a:r>
            <a:r>
              <a:rPr lang="fi-FI" dirty="0" err="1"/>
              <a:t>first</a:t>
            </a:r>
            <a:r>
              <a:rPr lang="fi-FI" dirty="0"/>
              <a:t> (i) </a:t>
            </a:r>
            <a:r>
              <a:rPr lang="fi-FI" dirty="0" err="1"/>
              <a:t>aggregated</a:t>
            </a:r>
            <a:r>
              <a:rPr lang="fi-FI" dirty="0"/>
              <a:t> to </a:t>
            </a:r>
            <a:r>
              <a:rPr lang="fi-FI" dirty="0" err="1"/>
              <a:t>regional</a:t>
            </a:r>
            <a:r>
              <a:rPr lang="fi-FI" dirty="0"/>
              <a:t> </a:t>
            </a:r>
            <a:r>
              <a:rPr lang="fi-FI" dirty="0" err="1"/>
              <a:t>mean</a:t>
            </a:r>
            <a:r>
              <a:rPr lang="fi-FI" dirty="0"/>
              <a:t> and </a:t>
            </a:r>
            <a:r>
              <a:rPr lang="fi-FI" dirty="0" err="1"/>
              <a:t>then</a:t>
            </a:r>
            <a:r>
              <a:rPr lang="fi-FI" dirty="0"/>
              <a:t> (ii) </a:t>
            </a:r>
            <a:r>
              <a:rPr lang="fi-FI" dirty="0" err="1"/>
              <a:t>the</a:t>
            </a:r>
            <a:r>
              <a:rPr lang="fi-FI" dirty="0"/>
              <a:t> </a:t>
            </a:r>
            <a:r>
              <a:rPr lang="fi-FI" dirty="0" err="1"/>
              <a:t>regional</a:t>
            </a:r>
            <a:r>
              <a:rPr lang="fi-FI" dirty="0"/>
              <a:t> </a:t>
            </a:r>
            <a:r>
              <a:rPr lang="fi-FI" dirty="0" err="1"/>
              <a:t>means</a:t>
            </a:r>
            <a:r>
              <a:rPr lang="fi-FI" dirty="0"/>
              <a:t> </a:t>
            </a:r>
            <a:r>
              <a:rPr lang="fi-FI" dirty="0" err="1"/>
              <a:t>are</a:t>
            </a:r>
            <a:r>
              <a:rPr lang="fi-FI" dirty="0"/>
              <a:t> </a:t>
            </a:r>
            <a:r>
              <a:rPr lang="fi-FI" dirty="0" err="1"/>
              <a:t>divided</a:t>
            </a:r>
            <a:r>
              <a:rPr lang="fi-FI" dirty="0"/>
              <a:t> </a:t>
            </a:r>
            <a:r>
              <a:rPr lang="fi-FI" dirty="0" err="1"/>
              <a:t>by</a:t>
            </a:r>
            <a:r>
              <a:rPr lang="fi-FI" dirty="0"/>
              <a:t> </a:t>
            </a:r>
            <a:r>
              <a:rPr lang="fi-FI" dirty="0" err="1"/>
              <a:t>the</a:t>
            </a:r>
            <a:r>
              <a:rPr lang="fi-FI" dirty="0"/>
              <a:t> </a:t>
            </a:r>
            <a:r>
              <a:rPr lang="fi-FI" dirty="0" err="1"/>
              <a:t>national</a:t>
            </a:r>
            <a:r>
              <a:rPr lang="fi-FI" dirty="0"/>
              <a:t> </a:t>
            </a:r>
            <a:r>
              <a:rPr lang="fi-FI" dirty="0" err="1"/>
              <a:t>mean</a:t>
            </a:r>
            <a:endParaRPr lang="fi-FI" dirty="0"/>
          </a:p>
          <a:p>
            <a:pPr lvl="1"/>
            <a:r>
              <a:rPr lang="fi-FI" dirty="0" err="1"/>
              <a:t>Measure</a:t>
            </a:r>
            <a:r>
              <a:rPr lang="fi-FI" dirty="0"/>
              <a:t> of </a:t>
            </a:r>
            <a:r>
              <a:rPr lang="fi-FI" b="1" dirty="0" err="1"/>
              <a:t>relative</a:t>
            </a:r>
            <a:r>
              <a:rPr lang="fi-FI" dirty="0"/>
              <a:t> </a:t>
            </a:r>
            <a:r>
              <a:rPr lang="fi-FI" dirty="0" err="1"/>
              <a:t>service</a:t>
            </a:r>
            <a:r>
              <a:rPr lang="fi-FI" dirty="0"/>
              <a:t> </a:t>
            </a:r>
            <a:r>
              <a:rPr lang="fi-FI" dirty="0" err="1"/>
              <a:t>need</a:t>
            </a:r>
            <a:endParaRPr lang="fi-FI" dirty="0"/>
          </a:p>
          <a:p>
            <a:endParaRPr lang="en-US" dirty="0"/>
          </a:p>
        </p:txBody>
      </p:sp>
      <p:sp>
        <p:nvSpPr>
          <p:cNvPr id="4" name="Päivämäärän paikkamerkki 3">
            <a:extLst>
              <a:ext uri="{FF2B5EF4-FFF2-40B4-BE49-F238E27FC236}">
                <a16:creationId xmlns:a16="http://schemas.microsoft.com/office/drawing/2014/main" id="{EF26E2DF-FE9B-3920-77BA-91DA6ACDA1D3}"/>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B9337E32-14CA-596B-0DDB-F0FAF8043786}"/>
              </a:ext>
            </a:extLst>
          </p:cNvPr>
          <p:cNvSpPr>
            <a:spLocks noGrp="1"/>
          </p:cNvSpPr>
          <p:nvPr>
            <p:ph type="sldNum" sz="quarter" idx="12"/>
          </p:nvPr>
        </p:nvSpPr>
        <p:spPr/>
        <p:txBody>
          <a:bodyPr/>
          <a:lstStyle/>
          <a:p>
            <a:fld id="{31160B98-140E-4345-B1A3-2A7247C42973}" type="slidenum">
              <a:rPr lang="fi-FI" noProof="0" smtClean="0"/>
              <a:t>5</a:t>
            </a:fld>
            <a:endParaRPr lang="fi-FI" noProof="0" dirty="0"/>
          </a:p>
        </p:txBody>
      </p:sp>
    </p:spTree>
    <p:extLst>
      <p:ext uri="{BB962C8B-B14F-4D97-AF65-F5344CB8AC3E}">
        <p14:creationId xmlns:p14="http://schemas.microsoft.com/office/powerpoint/2010/main" val="23173980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a:extLst>
              <a:ext uri="{FF2B5EF4-FFF2-40B4-BE49-F238E27FC236}">
                <a16:creationId xmlns:a16="http://schemas.microsoft.com/office/drawing/2014/main" id="{BA1179C1-2E1A-F856-1291-FCED6E604067}"/>
              </a:ext>
            </a:extLst>
          </p:cNvPr>
          <p:cNvSpPr>
            <a:spLocks noGrp="1"/>
          </p:cNvSpPr>
          <p:nvPr>
            <p:ph type="dt" sz="half" idx="10"/>
          </p:nvPr>
        </p:nvSpPr>
        <p:spPr/>
        <p:txBody>
          <a:bodyPr/>
          <a:lstStyle/>
          <a:p>
            <a:r>
              <a:rPr lang="fi-FI" noProof="0"/>
              <a:t>1.11.2024</a:t>
            </a:r>
            <a:endParaRPr lang="fi-FI" noProof="0" dirty="0"/>
          </a:p>
        </p:txBody>
      </p:sp>
      <p:sp>
        <p:nvSpPr>
          <p:cNvPr id="5" name="Dian numeron paikkamerkki 4">
            <a:extLst>
              <a:ext uri="{FF2B5EF4-FFF2-40B4-BE49-F238E27FC236}">
                <a16:creationId xmlns:a16="http://schemas.microsoft.com/office/drawing/2014/main" id="{942637F1-E59C-B253-1091-195CF75802DB}"/>
              </a:ext>
            </a:extLst>
          </p:cNvPr>
          <p:cNvSpPr>
            <a:spLocks noGrp="1"/>
          </p:cNvSpPr>
          <p:nvPr>
            <p:ph type="sldNum" sz="quarter" idx="12"/>
          </p:nvPr>
        </p:nvSpPr>
        <p:spPr/>
        <p:txBody>
          <a:bodyPr/>
          <a:lstStyle/>
          <a:p>
            <a:fld id="{31160B98-140E-4345-B1A3-2A7247C42973}" type="slidenum">
              <a:rPr lang="fi-FI" noProof="0" smtClean="0"/>
              <a:t>6</a:t>
            </a:fld>
            <a:endParaRPr lang="fi-FI" noProof="0" dirty="0"/>
          </a:p>
        </p:txBody>
      </p:sp>
      <p:sp>
        <p:nvSpPr>
          <p:cNvPr id="6" name="Tekstiruutu 5">
            <a:extLst>
              <a:ext uri="{FF2B5EF4-FFF2-40B4-BE49-F238E27FC236}">
                <a16:creationId xmlns:a16="http://schemas.microsoft.com/office/drawing/2014/main" id="{1DD397CA-9B73-1086-920F-FC4746477D1F}"/>
              </a:ext>
            </a:extLst>
          </p:cNvPr>
          <p:cNvSpPr txBox="1"/>
          <p:nvPr/>
        </p:nvSpPr>
        <p:spPr>
          <a:xfrm>
            <a:off x="708509" y="938623"/>
            <a:ext cx="654008" cy="615553"/>
          </a:xfrm>
          <a:prstGeom prst="rect">
            <a:avLst/>
          </a:prstGeom>
          <a:noFill/>
        </p:spPr>
        <p:txBody>
          <a:bodyPr wrap="square" lIns="0" tIns="0" rIns="0" bIns="0" rtlCol="0">
            <a:spAutoFit/>
          </a:bodyPr>
          <a:lstStyle/>
          <a:p>
            <a:pPr algn="l"/>
            <a:r>
              <a:rPr lang="fi-FI" sz="4000" dirty="0"/>
              <a:t>👴</a:t>
            </a:r>
          </a:p>
        </p:txBody>
      </p:sp>
      <p:sp>
        <p:nvSpPr>
          <p:cNvPr id="7" name="Tekstiruutu 6">
            <a:extLst>
              <a:ext uri="{FF2B5EF4-FFF2-40B4-BE49-F238E27FC236}">
                <a16:creationId xmlns:a16="http://schemas.microsoft.com/office/drawing/2014/main" id="{10D700F3-C9DC-A9B7-5D05-B19ED2193340}"/>
              </a:ext>
            </a:extLst>
          </p:cNvPr>
          <p:cNvSpPr txBox="1"/>
          <p:nvPr/>
        </p:nvSpPr>
        <p:spPr>
          <a:xfrm>
            <a:off x="708509" y="1598683"/>
            <a:ext cx="654008" cy="246221"/>
          </a:xfrm>
          <a:prstGeom prst="rect">
            <a:avLst/>
          </a:prstGeom>
          <a:noFill/>
        </p:spPr>
        <p:txBody>
          <a:bodyPr wrap="square" lIns="0" tIns="0" rIns="0" bIns="0" rtlCol="0">
            <a:spAutoFit/>
          </a:bodyPr>
          <a:lstStyle/>
          <a:p>
            <a:pPr algn="ctr"/>
            <a:r>
              <a:rPr lang="fi-FI" sz="1600" dirty="0"/>
              <a:t>Pertti</a:t>
            </a:r>
          </a:p>
        </p:txBody>
      </p:sp>
      <p:sp>
        <p:nvSpPr>
          <p:cNvPr id="8" name="Tekstiruutu 7">
            <a:extLst>
              <a:ext uri="{FF2B5EF4-FFF2-40B4-BE49-F238E27FC236}">
                <a16:creationId xmlns:a16="http://schemas.microsoft.com/office/drawing/2014/main" id="{8A12B883-EB3C-F9A2-479D-5B48E1FC5CE8}"/>
              </a:ext>
            </a:extLst>
          </p:cNvPr>
          <p:cNvSpPr txBox="1"/>
          <p:nvPr/>
        </p:nvSpPr>
        <p:spPr>
          <a:xfrm>
            <a:off x="1455370" y="938623"/>
            <a:ext cx="654008" cy="615553"/>
          </a:xfrm>
          <a:prstGeom prst="rect">
            <a:avLst/>
          </a:prstGeom>
          <a:noFill/>
        </p:spPr>
        <p:txBody>
          <a:bodyPr wrap="square" lIns="0" tIns="0" rIns="0" bIns="0" rtlCol="0">
            <a:spAutoFit/>
          </a:bodyPr>
          <a:lstStyle/>
          <a:p>
            <a:pPr algn="l"/>
            <a:r>
              <a:rPr lang="fi-FI" sz="4000" dirty="0"/>
              <a:t>👧</a:t>
            </a:r>
          </a:p>
        </p:txBody>
      </p:sp>
      <p:sp>
        <p:nvSpPr>
          <p:cNvPr id="9" name="Tekstiruutu 8">
            <a:extLst>
              <a:ext uri="{FF2B5EF4-FFF2-40B4-BE49-F238E27FC236}">
                <a16:creationId xmlns:a16="http://schemas.microsoft.com/office/drawing/2014/main" id="{9DB09D8C-3262-9CDB-7190-DA365AC784E2}"/>
              </a:ext>
            </a:extLst>
          </p:cNvPr>
          <p:cNvSpPr txBox="1"/>
          <p:nvPr/>
        </p:nvSpPr>
        <p:spPr>
          <a:xfrm>
            <a:off x="1455370" y="1616850"/>
            <a:ext cx="654008" cy="246221"/>
          </a:xfrm>
          <a:prstGeom prst="rect">
            <a:avLst/>
          </a:prstGeom>
          <a:noFill/>
        </p:spPr>
        <p:txBody>
          <a:bodyPr wrap="square" lIns="0" tIns="0" rIns="0" bIns="0" rtlCol="0">
            <a:spAutoFit/>
          </a:bodyPr>
          <a:lstStyle/>
          <a:p>
            <a:pPr algn="ctr"/>
            <a:r>
              <a:rPr lang="fi-FI" sz="1600" dirty="0"/>
              <a:t>Ilona</a:t>
            </a:r>
          </a:p>
        </p:txBody>
      </p:sp>
      <p:cxnSp>
        <p:nvCxnSpPr>
          <p:cNvPr id="11" name="Suora nuoliyhdysviiva 10">
            <a:extLst>
              <a:ext uri="{FF2B5EF4-FFF2-40B4-BE49-F238E27FC236}">
                <a16:creationId xmlns:a16="http://schemas.microsoft.com/office/drawing/2014/main" id="{76A2EC3D-23EB-3B7C-EFB5-6252356E1DAA}"/>
              </a:ext>
            </a:extLst>
          </p:cNvPr>
          <p:cNvCxnSpPr/>
          <p:nvPr/>
        </p:nvCxnSpPr>
        <p:spPr>
          <a:xfrm>
            <a:off x="2425334" y="1554176"/>
            <a:ext cx="889169" cy="0"/>
          </a:xfrm>
          <a:prstGeom prst="straightConnector1">
            <a:avLst/>
          </a:prstGeom>
          <a:ln w="76200">
            <a:solidFill>
              <a:srgbClr val="005A1E"/>
            </a:solidFill>
            <a:tailEnd type="triangle"/>
          </a:ln>
        </p:spPr>
        <p:style>
          <a:lnRef idx="1">
            <a:schemeClr val="accent1"/>
          </a:lnRef>
          <a:fillRef idx="0">
            <a:schemeClr val="accent1"/>
          </a:fillRef>
          <a:effectRef idx="0">
            <a:schemeClr val="accent1"/>
          </a:effectRef>
          <a:fontRef idx="minor">
            <a:schemeClr val="tx1"/>
          </a:fontRef>
        </p:style>
      </p:cxnSp>
      <p:sp>
        <p:nvSpPr>
          <p:cNvPr id="13" name="Tekstiruutu 12">
            <a:extLst>
              <a:ext uri="{FF2B5EF4-FFF2-40B4-BE49-F238E27FC236}">
                <a16:creationId xmlns:a16="http://schemas.microsoft.com/office/drawing/2014/main" id="{F3C931EC-7595-AA44-43CF-8CF07B69C7A0}"/>
              </a:ext>
            </a:extLst>
          </p:cNvPr>
          <p:cNvSpPr txBox="1"/>
          <p:nvPr/>
        </p:nvSpPr>
        <p:spPr>
          <a:xfrm>
            <a:off x="3513274" y="1036421"/>
            <a:ext cx="1265626" cy="615553"/>
          </a:xfrm>
          <a:prstGeom prst="rect">
            <a:avLst/>
          </a:prstGeom>
          <a:noFill/>
        </p:spPr>
        <p:txBody>
          <a:bodyPr wrap="square" lIns="0" tIns="0" rIns="0" bIns="0" rtlCol="0">
            <a:spAutoFit/>
          </a:bodyPr>
          <a:lstStyle/>
          <a:p>
            <a:pPr algn="ctr"/>
            <a:r>
              <a:rPr lang="fi-FI" sz="4000" dirty="0"/>
              <a:t>👴</a:t>
            </a:r>
          </a:p>
        </p:txBody>
      </p:sp>
      <p:sp>
        <p:nvSpPr>
          <p:cNvPr id="14" name="Tekstiruutu 13">
            <a:extLst>
              <a:ext uri="{FF2B5EF4-FFF2-40B4-BE49-F238E27FC236}">
                <a16:creationId xmlns:a16="http://schemas.microsoft.com/office/drawing/2014/main" id="{63CA416A-1773-C642-A3CC-02F4443AB125}"/>
              </a:ext>
            </a:extLst>
          </p:cNvPr>
          <p:cNvSpPr txBox="1"/>
          <p:nvPr/>
        </p:nvSpPr>
        <p:spPr>
          <a:xfrm>
            <a:off x="3513274" y="1716854"/>
            <a:ext cx="1265626" cy="984885"/>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fi-FI" sz="1600" dirty="0" err="1"/>
              <a:t>Age</a:t>
            </a:r>
            <a:r>
              <a:rPr lang="fi-FI" sz="1600" dirty="0"/>
              <a:t> 65</a:t>
            </a:r>
          </a:p>
          <a:p>
            <a:pPr marL="285750" indent="-285750" algn="l">
              <a:buFont typeface="Arial" panose="020B0604020202020204" pitchFamily="34" charset="0"/>
              <a:buChar char="•"/>
            </a:pPr>
            <a:r>
              <a:rPr lang="fi-FI" sz="1600" dirty="0"/>
              <a:t>Diabetes</a:t>
            </a:r>
          </a:p>
          <a:p>
            <a:pPr marL="285750" indent="-285750" algn="l">
              <a:buFont typeface="Arial" panose="020B0604020202020204" pitchFamily="34" charset="0"/>
              <a:buChar char="•"/>
            </a:pPr>
            <a:r>
              <a:rPr lang="fi-FI" sz="1600" dirty="0" err="1"/>
              <a:t>Reflux</a:t>
            </a:r>
            <a:endParaRPr lang="fi-FI" sz="1600" dirty="0"/>
          </a:p>
          <a:p>
            <a:pPr marL="285750" indent="-285750" algn="l">
              <a:buFont typeface="Arial" panose="020B0604020202020204" pitchFamily="34" charset="0"/>
              <a:buChar char="•"/>
            </a:pPr>
            <a:r>
              <a:rPr lang="fi-FI" sz="1600" dirty="0" err="1"/>
              <a:t>Separated</a:t>
            </a:r>
            <a:endParaRPr lang="fi-FI" sz="1600" dirty="0"/>
          </a:p>
        </p:txBody>
      </p:sp>
      <p:sp>
        <p:nvSpPr>
          <p:cNvPr id="15" name="Tekstiruutu 14">
            <a:extLst>
              <a:ext uri="{FF2B5EF4-FFF2-40B4-BE49-F238E27FC236}">
                <a16:creationId xmlns:a16="http://schemas.microsoft.com/office/drawing/2014/main" id="{D39E0094-288F-809E-629D-867D962539E1}"/>
              </a:ext>
            </a:extLst>
          </p:cNvPr>
          <p:cNvSpPr txBox="1"/>
          <p:nvPr/>
        </p:nvSpPr>
        <p:spPr>
          <a:xfrm>
            <a:off x="4937357" y="1036421"/>
            <a:ext cx="1158643" cy="615553"/>
          </a:xfrm>
          <a:prstGeom prst="rect">
            <a:avLst/>
          </a:prstGeom>
          <a:noFill/>
        </p:spPr>
        <p:txBody>
          <a:bodyPr wrap="square" lIns="0" tIns="0" rIns="0" bIns="0" rtlCol="0">
            <a:spAutoFit/>
          </a:bodyPr>
          <a:lstStyle/>
          <a:p>
            <a:pPr algn="ctr"/>
            <a:r>
              <a:rPr lang="fi-FI" sz="4000" dirty="0"/>
              <a:t>👧</a:t>
            </a:r>
          </a:p>
        </p:txBody>
      </p:sp>
      <p:sp>
        <p:nvSpPr>
          <p:cNvPr id="16" name="Tekstiruutu 15">
            <a:extLst>
              <a:ext uri="{FF2B5EF4-FFF2-40B4-BE49-F238E27FC236}">
                <a16:creationId xmlns:a16="http://schemas.microsoft.com/office/drawing/2014/main" id="{792CBC98-988C-37C4-1E0C-9519AB1043F2}"/>
              </a:ext>
            </a:extLst>
          </p:cNvPr>
          <p:cNvSpPr txBox="1"/>
          <p:nvPr/>
        </p:nvSpPr>
        <p:spPr>
          <a:xfrm>
            <a:off x="4915577" y="1746950"/>
            <a:ext cx="1265626" cy="1231106"/>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fi-FI" sz="1600" dirty="0" err="1"/>
              <a:t>Age</a:t>
            </a:r>
            <a:r>
              <a:rPr lang="fi-FI" sz="1600" dirty="0"/>
              <a:t> 22</a:t>
            </a:r>
          </a:p>
          <a:p>
            <a:pPr marL="285750" indent="-285750" algn="l">
              <a:buFont typeface="Arial" panose="020B0604020202020204" pitchFamily="34" charset="0"/>
              <a:buChar char="•"/>
            </a:pPr>
            <a:r>
              <a:rPr lang="fi-FI" sz="1600" dirty="0"/>
              <a:t>No </a:t>
            </a:r>
            <a:r>
              <a:rPr lang="fi-FI" sz="1600" dirty="0" err="1"/>
              <a:t>diseases</a:t>
            </a:r>
            <a:endParaRPr lang="fi-FI" sz="1600" dirty="0"/>
          </a:p>
          <a:p>
            <a:pPr marL="285750" indent="-285750" algn="l">
              <a:buFont typeface="Arial" panose="020B0604020202020204" pitchFamily="34" charset="0"/>
              <a:buChar char="•"/>
            </a:pPr>
            <a:r>
              <a:rPr lang="fi-FI" sz="1600" dirty="0" err="1"/>
              <a:t>Student</a:t>
            </a:r>
            <a:endParaRPr lang="fi-FI" sz="1600" dirty="0"/>
          </a:p>
          <a:p>
            <a:pPr algn="l"/>
            <a:endParaRPr lang="fi-FI" sz="1600" dirty="0"/>
          </a:p>
        </p:txBody>
      </p:sp>
      <p:sp>
        <p:nvSpPr>
          <p:cNvPr id="17" name="Tekstiruutu 16">
            <a:extLst>
              <a:ext uri="{FF2B5EF4-FFF2-40B4-BE49-F238E27FC236}">
                <a16:creationId xmlns:a16="http://schemas.microsoft.com/office/drawing/2014/main" id="{6DF61861-8782-4136-BA6B-26F7D8362F8E}"/>
              </a:ext>
            </a:extLst>
          </p:cNvPr>
          <p:cNvSpPr txBox="1"/>
          <p:nvPr/>
        </p:nvSpPr>
        <p:spPr>
          <a:xfrm>
            <a:off x="3687139" y="173023"/>
            <a:ext cx="2689708" cy="811367"/>
          </a:xfrm>
          <a:prstGeom prst="rect">
            <a:avLst/>
          </a:prstGeom>
          <a:solidFill>
            <a:srgbClr val="FFFAC3"/>
          </a:solidFill>
          <a:ln w="28575">
            <a:solidFill>
              <a:schemeClr val="tx2"/>
            </a:solidFill>
          </a:ln>
        </p:spPr>
        <p:txBody>
          <a:bodyPr wrap="square" lIns="36000" tIns="36000" rIns="36000" bIns="36000" rtlCol="0">
            <a:spAutoFit/>
          </a:bodyPr>
          <a:lstStyle/>
          <a:p>
            <a:pPr algn="ctr"/>
            <a:r>
              <a:rPr lang="fi-FI" sz="1600" b="1" dirty="0"/>
              <a:t>(1) </a:t>
            </a:r>
            <a:r>
              <a:rPr lang="fi-FI" sz="1600" b="1" dirty="0" err="1"/>
              <a:t>Search</a:t>
            </a:r>
            <a:r>
              <a:rPr lang="fi-FI" sz="1600" b="1" dirty="0"/>
              <a:t> </a:t>
            </a:r>
            <a:r>
              <a:rPr lang="fi-FI" sz="1600" b="1" dirty="0" err="1"/>
              <a:t>registers</a:t>
            </a:r>
            <a:r>
              <a:rPr lang="fi-FI" sz="1600" b="1" dirty="0"/>
              <a:t> for </a:t>
            </a:r>
            <a:r>
              <a:rPr lang="fi-FI" sz="1600" b="1" dirty="0" err="1"/>
              <a:t>information</a:t>
            </a:r>
            <a:r>
              <a:rPr lang="fi-FI" sz="1600" b="1" dirty="0"/>
              <a:t> on </a:t>
            </a:r>
            <a:r>
              <a:rPr lang="fi-FI" sz="1600" b="1" dirty="0" err="1"/>
              <a:t>people’s</a:t>
            </a:r>
            <a:r>
              <a:rPr lang="fi-FI" sz="1600" b="1" dirty="0"/>
              <a:t> </a:t>
            </a:r>
            <a:r>
              <a:rPr lang="fi-FI" sz="1600" b="1" dirty="0" err="1"/>
              <a:t>illnesses</a:t>
            </a:r>
            <a:r>
              <a:rPr lang="fi-FI" sz="1600" b="1" dirty="0"/>
              <a:t> and </a:t>
            </a:r>
            <a:r>
              <a:rPr lang="fi-FI" sz="1600" b="1" dirty="0" err="1"/>
              <a:t>background</a:t>
            </a:r>
            <a:endParaRPr lang="fi-FI" sz="1600" b="1" dirty="0"/>
          </a:p>
        </p:txBody>
      </p:sp>
      <p:cxnSp>
        <p:nvCxnSpPr>
          <p:cNvPr id="23" name="Suora nuoliyhdysviiva 22">
            <a:extLst>
              <a:ext uri="{FF2B5EF4-FFF2-40B4-BE49-F238E27FC236}">
                <a16:creationId xmlns:a16="http://schemas.microsoft.com/office/drawing/2014/main" id="{00F3BF2D-34C3-2B48-E0C2-EEEDB6A7131E}"/>
              </a:ext>
            </a:extLst>
          </p:cNvPr>
          <p:cNvCxnSpPr/>
          <p:nvPr/>
        </p:nvCxnSpPr>
        <p:spPr>
          <a:xfrm>
            <a:off x="6319602" y="1554176"/>
            <a:ext cx="889169"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24" name="Tekstiruutu 23">
            <a:extLst>
              <a:ext uri="{FF2B5EF4-FFF2-40B4-BE49-F238E27FC236}">
                <a16:creationId xmlns:a16="http://schemas.microsoft.com/office/drawing/2014/main" id="{3C7DA486-F833-01D0-622D-BD6B1BE95689}"/>
              </a:ext>
            </a:extLst>
          </p:cNvPr>
          <p:cNvSpPr txBox="1"/>
          <p:nvPr/>
        </p:nvSpPr>
        <p:spPr>
          <a:xfrm>
            <a:off x="7619495" y="938623"/>
            <a:ext cx="1972622" cy="615553"/>
          </a:xfrm>
          <a:prstGeom prst="rect">
            <a:avLst/>
          </a:prstGeom>
          <a:noFill/>
        </p:spPr>
        <p:txBody>
          <a:bodyPr wrap="square" lIns="0" tIns="0" rIns="0" bIns="0" rtlCol="0">
            <a:spAutoFit/>
          </a:bodyPr>
          <a:lstStyle/>
          <a:p>
            <a:pPr algn="ctr"/>
            <a:r>
              <a:rPr lang="fi-FI" sz="4000" dirty="0"/>
              <a:t>👴</a:t>
            </a:r>
          </a:p>
        </p:txBody>
      </p:sp>
      <p:sp>
        <p:nvSpPr>
          <p:cNvPr id="25" name="Tekstiruutu 24">
            <a:extLst>
              <a:ext uri="{FF2B5EF4-FFF2-40B4-BE49-F238E27FC236}">
                <a16:creationId xmlns:a16="http://schemas.microsoft.com/office/drawing/2014/main" id="{B5B38B19-F0B7-39AB-7237-9BB4E791600A}"/>
              </a:ext>
            </a:extLst>
          </p:cNvPr>
          <p:cNvSpPr txBox="1"/>
          <p:nvPr/>
        </p:nvSpPr>
        <p:spPr>
          <a:xfrm>
            <a:off x="7436315" y="1659242"/>
            <a:ext cx="2373803" cy="1231106"/>
          </a:xfrm>
          <a:prstGeom prst="rect">
            <a:avLst/>
          </a:prstGeom>
          <a:noFill/>
        </p:spPr>
        <p:txBody>
          <a:bodyPr wrap="square" lIns="0" tIns="0" rIns="0" bIns="0" rtlCol="0">
            <a:spAutoFit/>
          </a:bodyPr>
          <a:lstStyle/>
          <a:p>
            <a:pPr marL="285750" indent="-285750" algn="l">
              <a:buFont typeface="Arial" panose="020B0604020202020204" pitchFamily="34" charset="0"/>
              <a:buChar char="•"/>
            </a:pPr>
            <a:r>
              <a:rPr lang="fi-FI" sz="1600" dirty="0"/>
              <a:t>3 GP </a:t>
            </a:r>
            <a:r>
              <a:rPr lang="fi-FI" sz="1600" dirty="0" err="1"/>
              <a:t>visits</a:t>
            </a:r>
            <a:br>
              <a:rPr lang="fi-FI" sz="1600" dirty="0"/>
            </a:br>
            <a:r>
              <a:rPr lang="fi-FI" sz="1600" dirty="0"/>
              <a:t>(à 87€)</a:t>
            </a:r>
          </a:p>
          <a:p>
            <a:pPr marL="285750" indent="-285750">
              <a:buFont typeface="Arial" panose="020B0604020202020204" pitchFamily="34" charset="0"/>
              <a:buChar char="•"/>
            </a:pPr>
            <a:r>
              <a:rPr lang="fi-FI" sz="1600" dirty="0"/>
              <a:t>7 </a:t>
            </a:r>
            <a:r>
              <a:rPr lang="fi-FI" sz="1600" dirty="0" err="1"/>
              <a:t>nurse</a:t>
            </a:r>
            <a:r>
              <a:rPr lang="fi-FI" sz="1600" dirty="0"/>
              <a:t> </a:t>
            </a:r>
            <a:r>
              <a:rPr lang="fi-FI" sz="1600" dirty="0" err="1"/>
              <a:t>visits</a:t>
            </a:r>
            <a:r>
              <a:rPr lang="fi-FI" sz="1600" dirty="0"/>
              <a:t> (à 41€)</a:t>
            </a:r>
          </a:p>
          <a:p>
            <a:pPr lvl="1"/>
            <a:r>
              <a:rPr lang="fi-FI" sz="1600" dirty="0"/>
              <a:t>	 ⋮</a:t>
            </a:r>
          </a:p>
          <a:p>
            <a:pPr marL="285750" indent="-285750" algn="l">
              <a:buFont typeface="Arial" panose="020B0604020202020204" pitchFamily="34" charset="0"/>
              <a:buChar char="•"/>
            </a:pPr>
            <a:r>
              <a:rPr lang="fi-FI" sz="1600" dirty="0"/>
              <a:t>Total = 5548€</a:t>
            </a:r>
          </a:p>
        </p:txBody>
      </p:sp>
      <p:sp>
        <p:nvSpPr>
          <p:cNvPr id="26" name="Tekstiruutu 25">
            <a:extLst>
              <a:ext uri="{FF2B5EF4-FFF2-40B4-BE49-F238E27FC236}">
                <a16:creationId xmlns:a16="http://schemas.microsoft.com/office/drawing/2014/main" id="{A590649C-1479-5F95-C7F5-3582EBA684B9}"/>
              </a:ext>
            </a:extLst>
          </p:cNvPr>
          <p:cNvSpPr txBox="1"/>
          <p:nvPr/>
        </p:nvSpPr>
        <p:spPr>
          <a:xfrm>
            <a:off x="9592118" y="938623"/>
            <a:ext cx="1663782" cy="615553"/>
          </a:xfrm>
          <a:prstGeom prst="rect">
            <a:avLst/>
          </a:prstGeom>
          <a:noFill/>
        </p:spPr>
        <p:txBody>
          <a:bodyPr wrap="square" lIns="0" tIns="0" rIns="0" bIns="0" rtlCol="0">
            <a:spAutoFit/>
          </a:bodyPr>
          <a:lstStyle/>
          <a:p>
            <a:pPr algn="ctr"/>
            <a:r>
              <a:rPr lang="fi-FI" sz="4000" dirty="0"/>
              <a:t>👧</a:t>
            </a:r>
          </a:p>
        </p:txBody>
      </p:sp>
      <p:sp>
        <p:nvSpPr>
          <p:cNvPr id="27" name="Tekstiruutu 26">
            <a:extLst>
              <a:ext uri="{FF2B5EF4-FFF2-40B4-BE49-F238E27FC236}">
                <a16:creationId xmlns:a16="http://schemas.microsoft.com/office/drawing/2014/main" id="{3F87C961-EBF9-800C-C118-0B6CC4A2C174}"/>
              </a:ext>
            </a:extLst>
          </p:cNvPr>
          <p:cNvSpPr txBox="1"/>
          <p:nvPr/>
        </p:nvSpPr>
        <p:spPr>
          <a:xfrm>
            <a:off x="9810119" y="1659242"/>
            <a:ext cx="2014323" cy="738664"/>
          </a:xfrm>
          <a:prstGeom prst="rect">
            <a:avLst/>
          </a:prstGeom>
          <a:noFill/>
        </p:spPr>
        <p:txBody>
          <a:bodyPr wrap="square" lIns="0" tIns="0" rIns="0" bIns="0" rtlCol="0">
            <a:spAutoFit/>
          </a:bodyPr>
          <a:lstStyle/>
          <a:p>
            <a:pPr marL="285750" indent="-285750">
              <a:buFont typeface="Arial" panose="020B0604020202020204" pitchFamily="34" charset="0"/>
              <a:buChar char="•"/>
            </a:pPr>
            <a:r>
              <a:rPr lang="fi-FI" sz="1600" dirty="0"/>
              <a:t>1 GP </a:t>
            </a:r>
            <a:r>
              <a:rPr lang="fi-FI" sz="1600" dirty="0" err="1"/>
              <a:t>visit</a:t>
            </a:r>
            <a:r>
              <a:rPr lang="fi-FI" sz="1600" dirty="0"/>
              <a:t> (à 87€)</a:t>
            </a:r>
          </a:p>
          <a:p>
            <a:pPr marL="285750" indent="-285750" algn="l">
              <a:buFont typeface="Arial" panose="020B0604020202020204" pitchFamily="34" charset="0"/>
              <a:buChar char="•"/>
            </a:pPr>
            <a:r>
              <a:rPr lang="fi-FI" sz="1600" dirty="0"/>
              <a:t>Total = 87€</a:t>
            </a:r>
          </a:p>
          <a:p>
            <a:pPr algn="l"/>
            <a:endParaRPr lang="fi-FI" sz="1600" dirty="0"/>
          </a:p>
        </p:txBody>
      </p:sp>
      <p:sp>
        <p:nvSpPr>
          <p:cNvPr id="28" name="Tekstiruutu 27">
            <a:extLst>
              <a:ext uri="{FF2B5EF4-FFF2-40B4-BE49-F238E27FC236}">
                <a16:creationId xmlns:a16="http://schemas.microsoft.com/office/drawing/2014/main" id="{F0A68335-1192-738F-A6D1-69BAC43C4885}"/>
              </a:ext>
            </a:extLst>
          </p:cNvPr>
          <p:cNvSpPr txBox="1"/>
          <p:nvPr/>
        </p:nvSpPr>
        <p:spPr>
          <a:xfrm>
            <a:off x="7436317" y="298815"/>
            <a:ext cx="4388126" cy="318924"/>
          </a:xfrm>
          <a:prstGeom prst="rect">
            <a:avLst/>
          </a:prstGeom>
          <a:solidFill>
            <a:srgbClr val="FFFAC3"/>
          </a:solidFill>
          <a:ln w="28575">
            <a:solidFill>
              <a:schemeClr val="tx2"/>
            </a:solidFill>
          </a:ln>
        </p:spPr>
        <p:txBody>
          <a:bodyPr wrap="square" lIns="36000" tIns="36000" rIns="36000" bIns="36000" rtlCol="0">
            <a:spAutoFit/>
          </a:bodyPr>
          <a:lstStyle>
            <a:defPPr>
              <a:defRPr lang="en-US"/>
            </a:defPPr>
            <a:lvl1pPr algn="ctr">
              <a:defRPr sz="1600" b="1"/>
            </a:lvl1pPr>
          </a:lstStyle>
          <a:p>
            <a:r>
              <a:rPr lang="fi-FI" dirty="0"/>
              <a:t>(2) </a:t>
            </a:r>
            <a:r>
              <a:rPr lang="fi-FI" dirty="0" err="1"/>
              <a:t>Calculate</a:t>
            </a:r>
            <a:r>
              <a:rPr lang="fi-FI" dirty="0"/>
              <a:t> </a:t>
            </a:r>
            <a:r>
              <a:rPr lang="fi-FI" dirty="0" err="1"/>
              <a:t>the</a:t>
            </a:r>
            <a:r>
              <a:rPr lang="fi-FI" dirty="0"/>
              <a:t> </a:t>
            </a:r>
            <a:r>
              <a:rPr lang="fi-FI" dirty="0" err="1"/>
              <a:t>cost</a:t>
            </a:r>
            <a:r>
              <a:rPr lang="fi-FI" dirty="0"/>
              <a:t> of </a:t>
            </a:r>
            <a:r>
              <a:rPr lang="fi-FI" dirty="0" err="1"/>
              <a:t>service</a:t>
            </a:r>
            <a:r>
              <a:rPr lang="fi-FI" dirty="0"/>
              <a:t> </a:t>
            </a:r>
            <a:r>
              <a:rPr lang="fi-FI" dirty="0" err="1"/>
              <a:t>use</a:t>
            </a:r>
            <a:endParaRPr lang="fi-FI" dirty="0"/>
          </a:p>
        </p:txBody>
      </p:sp>
      <p:cxnSp>
        <p:nvCxnSpPr>
          <p:cNvPr id="29" name="Suora nuoliyhdysviiva 28">
            <a:extLst>
              <a:ext uri="{FF2B5EF4-FFF2-40B4-BE49-F238E27FC236}">
                <a16:creationId xmlns:a16="http://schemas.microsoft.com/office/drawing/2014/main" id="{6398C424-C37B-2C4F-2533-33B100384C1F}"/>
              </a:ext>
            </a:extLst>
          </p:cNvPr>
          <p:cNvCxnSpPr>
            <a:cxnSpLocks/>
          </p:cNvCxnSpPr>
          <p:nvPr/>
        </p:nvCxnSpPr>
        <p:spPr>
          <a:xfrm>
            <a:off x="9946795" y="2472509"/>
            <a:ext cx="0" cy="835678"/>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2" name="Tekstiruutu 31">
            <a:extLst>
              <a:ext uri="{FF2B5EF4-FFF2-40B4-BE49-F238E27FC236}">
                <a16:creationId xmlns:a16="http://schemas.microsoft.com/office/drawing/2014/main" id="{AD1B8C53-B13D-2592-E6F7-606788B39186}"/>
              </a:ext>
            </a:extLst>
          </p:cNvPr>
          <p:cNvSpPr txBox="1"/>
          <p:nvPr/>
        </p:nvSpPr>
        <p:spPr>
          <a:xfrm>
            <a:off x="8352292" y="3346250"/>
            <a:ext cx="3233706" cy="1303809"/>
          </a:xfrm>
          <a:prstGeom prst="rect">
            <a:avLst/>
          </a:prstGeom>
          <a:solidFill>
            <a:srgbClr val="FFFAC3"/>
          </a:solidFill>
          <a:ln w="28575">
            <a:solidFill>
              <a:schemeClr val="tx2"/>
            </a:solidFill>
          </a:ln>
        </p:spPr>
        <p:txBody>
          <a:bodyPr wrap="square" lIns="36000" tIns="36000" rIns="36000" bIns="36000" rtlCol="0">
            <a:spAutoFit/>
          </a:bodyPr>
          <a:lstStyle>
            <a:defPPr>
              <a:defRPr lang="en-US"/>
            </a:defPPr>
            <a:lvl1pPr algn="ctr">
              <a:defRPr sz="1600" b="1"/>
            </a:lvl1pPr>
          </a:lstStyle>
          <a:p>
            <a:r>
              <a:rPr lang="fi-FI" dirty="0"/>
              <a:t>(3) </a:t>
            </a:r>
            <a:r>
              <a:rPr lang="fi-FI" dirty="0" err="1"/>
              <a:t>Estimate</a:t>
            </a:r>
            <a:r>
              <a:rPr lang="fi-FI" dirty="0"/>
              <a:t> </a:t>
            </a:r>
            <a:r>
              <a:rPr lang="fi-FI" dirty="0" err="1"/>
              <a:t>the</a:t>
            </a:r>
            <a:r>
              <a:rPr lang="fi-FI" dirty="0"/>
              <a:t> association </a:t>
            </a:r>
            <a:r>
              <a:rPr lang="fi-FI" dirty="0" err="1"/>
              <a:t>between</a:t>
            </a:r>
            <a:r>
              <a:rPr lang="fi-FI" dirty="0"/>
              <a:t> (1) and (2) (</a:t>
            </a:r>
            <a:r>
              <a:rPr lang="fi-FI" dirty="0" err="1"/>
              <a:t>with</a:t>
            </a:r>
            <a:r>
              <a:rPr lang="fi-FI" dirty="0"/>
              <a:t> a </a:t>
            </a:r>
            <a:r>
              <a:rPr lang="fi-FI" dirty="0" err="1"/>
              <a:t>linear</a:t>
            </a:r>
            <a:r>
              <a:rPr lang="fi-FI" dirty="0"/>
              <a:t> regression in a dataset </a:t>
            </a:r>
            <a:r>
              <a:rPr lang="fi-FI" dirty="0" err="1"/>
              <a:t>including</a:t>
            </a:r>
            <a:r>
              <a:rPr lang="fi-FI" dirty="0"/>
              <a:t> Pertti, Ilona and </a:t>
            </a:r>
            <a:r>
              <a:rPr lang="fi-FI" dirty="0" err="1"/>
              <a:t>every</a:t>
            </a:r>
            <a:r>
              <a:rPr lang="fi-FI" dirty="0"/>
              <a:t> </a:t>
            </a:r>
            <a:r>
              <a:rPr lang="fi-FI" dirty="0" err="1"/>
              <a:t>other</a:t>
            </a:r>
            <a:r>
              <a:rPr lang="fi-FI" dirty="0"/>
              <a:t> </a:t>
            </a:r>
            <a:r>
              <a:rPr lang="fi-FI" dirty="0" err="1"/>
              <a:t>resident</a:t>
            </a:r>
            <a:r>
              <a:rPr lang="fi-FI" dirty="0"/>
              <a:t> of Finland) </a:t>
            </a:r>
          </a:p>
        </p:txBody>
      </p:sp>
      <p:sp>
        <p:nvSpPr>
          <p:cNvPr id="33" name="Tekstiruutu 32">
            <a:extLst>
              <a:ext uri="{FF2B5EF4-FFF2-40B4-BE49-F238E27FC236}">
                <a16:creationId xmlns:a16="http://schemas.microsoft.com/office/drawing/2014/main" id="{37938617-6C95-9FD1-2B82-5D9F31FABDAA}"/>
              </a:ext>
            </a:extLst>
          </p:cNvPr>
          <p:cNvSpPr txBox="1"/>
          <p:nvPr/>
        </p:nvSpPr>
        <p:spPr>
          <a:xfrm>
            <a:off x="8453422" y="4723391"/>
            <a:ext cx="3233707" cy="1723549"/>
          </a:xfrm>
          <a:prstGeom prst="rect">
            <a:avLst/>
          </a:prstGeom>
          <a:noFill/>
        </p:spPr>
        <p:txBody>
          <a:bodyPr wrap="square" lIns="0" tIns="0" rIns="0" bIns="0" rtlCol="0">
            <a:spAutoFit/>
          </a:bodyPr>
          <a:lstStyle/>
          <a:p>
            <a:pPr algn="l"/>
            <a:r>
              <a:rPr lang="fi-FI" sz="1600" dirty="0" err="1"/>
              <a:t>Constant</a:t>
            </a:r>
            <a:r>
              <a:rPr lang="fi-FI" sz="1600" dirty="0"/>
              <a:t>		1703,9***</a:t>
            </a:r>
          </a:p>
          <a:p>
            <a:r>
              <a:rPr lang="fi-FI" sz="1600" dirty="0"/>
              <a:t>      ⋮		     ⋮</a:t>
            </a:r>
          </a:p>
          <a:p>
            <a:pPr algn="l"/>
            <a:r>
              <a:rPr lang="fi-FI" sz="1600" dirty="0"/>
              <a:t>Diabetes		1068,0***</a:t>
            </a:r>
          </a:p>
          <a:p>
            <a:pPr algn="l"/>
            <a:r>
              <a:rPr lang="fi-FI" sz="1600" dirty="0" err="1"/>
              <a:t>Reflux</a:t>
            </a:r>
            <a:r>
              <a:rPr lang="fi-FI" sz="1600" dirty="0"/>
              <a:t>		677,2***</a:t>
            </a:r>
          </a:p>
          <a:p>
            <a:pPr algn="l"/>
            <a:r>
              <a:rPr lang="fi-FI" sz="1600" dirty="0" err="1"/>
              <a:t>Separated</a:t>
            </a:r>
            <a:r>
              <a:rPr lang="fi-FI" sz="1600" dirty="0"/>
              <a:t>	89,0***</a:t>
            </a:r>
          </a:p>
          <a:p>
            <a:pPr algn="l"/>
            <a:r>
              <a:rPr lang="fi-FI" sz="1600" dirty="0" err="1"/>
              <a:t>Student</a:t>
            </a:r>
            <a:r>
              <a:rPr lang="fi-FI" sz="1600" dirty="0"/>
              <a:t>		-112,5***</a:t>
            </a:r>
          </a:p>
          <a:p>
            <a:r>
              <a:rPr lang="fi-FI" sz="1600" dirty="0"/>
              <a:t>      ⋮		     ⋮</a:t>
            </a:r>
          </a:p>
        </p:txBody>
      </p:sp>
      <p:cxnSp>
        <p:nvCxnSpPr>
          <p:cNvPr id="34" name="Suora nuoliyhdysviiva 33">
            <a:extLst>
              <a:ext uri="{FF2B5EF4-FFF2-40B4-BE49-F238E27FC236}">
                <a16:creationId xmlns:a16="http://schemas.microsoft.com/office/drawing/2014/main" id="{B7201086-FBCE-58C6-D44C-F3E46BD5EAD0}"/>
              </a:ext>
            </a:extLst>
          </p:cNvPr>
          <p:cNvCxnSpPr>
            <a:cxnSpLocks/>
          </p:cNvCxnSpPr>
          <p:nvPr/>
        </p:nvCxnSpPr>
        <p:spPr>
          <a:xfrm flipH="1">
            <a:off x="7169870" y="4390332"/>
            <a:ext cx="941202"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39" name="Tekstiruutu 38">
            <a:extLst>
              <a:ext uri="{FF2B5EF4-FFF2-40B4-BE49-F238E27FC236}">
                <a16:creationId xmlns:a16="http://schemas.microsoft.com/office/drawing/2014/main" id="{AC427345-0CF9-F7ED-F5FF-E0FF97BE9353}"/>
              </a:ext>
            </a:extLst>
          </p:cNvPr>
          <p:cNvSpPr txBox="1"/>
          <p:nvPr/>
        </p:nvSpPr>
        <p:spPr>
          <a:xfrm>
            <a:off x="4238942" y="3492154"/>
            <a:ext cx="1265626" cy="615553"/>
          </a:xfrm>
          <a:prstGeom prst="rect">
            <a:avLst/>
          </a:prstGeom>
          <a:noFill/>
        </p:spPr>
        <p:txBody>
          <a:bodyPr wrap="square" lIns="0" tIns="0" rIns="0" bIns="0" rtlCol="0">
            <a:spAutoFit/>
          </a:bodyPr>
          <a:lstStyle/>
          <a:p>
            <a:pPr algn="ctr"/>
            <a:r>
              <a:rPr lang="fi-FI" sz="4000" dirty="0"/>
              <a:t>👴</a:t>
            </a:r>
          </a:p>
        </p:txBody>
      </p:sp>
      <p:sp>
        <p:nvSpPr>
          <p:cNvPr id="40" name="Tekstiruutu 39">
            <a:extLst>
              <a:ext uri="{FF2B5EF4-FFF2-40B4-BE49-F238E27FC236}">
                <a16:creationId xmlns:a16="http://schemas.microsoft.com/office/drawing/2014/main" id="{9C93E89D-88DA-0D7B-C87B-813961A7A032}"/>
              </a:ext>
            </a:extLst>
          </p:cNvPr>
          <p:cNvSpPr txBox="1"/>
          <p:nvPr/>
        </p:nvSpPr>
        <p:spPr>
          <a:xfrm>
            <a:off x="4238942" y="4212773"/>
            <a:ext cx="1265626" cy="984885"/>
          </a:xfrm>
          <a:prstGeom prst="rect">
            <a:avLst/>
          </a:prstGeom>
          <a:noFill/>
        </p:spPr>
        <p:txBody>
          <a:bodyPr wrap="square" lIns="0" tIns="0" rIns="0" bIns="0" rtlCol="0">
            <a:spAutoFit/>
          </a:bodyPr>
          <a:lstStyle/>
          <a:p>
            <a:pPr algn="l"/>
            <a:r>
              <a:rPr lang="fi-FI" sz="1600" dirty="0"/>
              <a:t>1703,9 + 1068,0 + 677,2 + 89,0 = 3538,1€</a:t>
            </a:r>
          </a:p>
        </p:txBody>
      </p:sp>
      <p:sp>
        <p:nvSpPr>
          <p:cNvPr id="41" name="Tekstiruutu 40">
            <a:extLst>
              <a:ext uri="{FF2B5EF4-FFF2-40B4-BE49-F238E27FC236}">
                <a16:creationId xmlns:a16="http://schemas.microsoft.com/office/drawing/2014/main" id="{6E5BA463-6C5F-12D9-517F-76034F82DA10}"/>
              </a:ext>
            </a:extLst>
          </p:cNvPr>
          <p:cNvSpPr txBox="1"/>
          <p:nvPr/>
        </p:nvSpPr>
        <p:spPr>
          <a:xfrm>
            <a:off x="5630910" y="3459722"/>
            <a:ext cx="1158643" cy="615553"/>
          </a:xfrm>
          <a:prstGeom prst="rect">
            <a:avLst/>
          </a:prstGeom>
          <a:noFill/>
        </p:spPr>
        <p:txBody>
          <a:bodyPr wrap="square" lIns="0" tIns="0" rIns="0" bIns="0" rtlCol="0">
            <a:spAutoFit/>
          </a:bodyPr>
          <a:lstStyle/>
          <a:p>
            <a:pPr algn="ctr"/>
            <a:r>
              <a:rPr lang="fi-FI" sz="4000" dirty="0"/>
              <a:t>👧</a:t>
            </a:r>
          </a:p>
        </p:txBody>
      </p:sp>
      <p:sp>
        <p:nvSpPr>
          <p:cNvPr id="42" name="Tekstiruutu 41">
            <a:extLst>
              <a:ext uri="{FF2B5EF4-FFF2-40B4-BE49-F238E27FC236}">
                <a16:creationId xmlns:a16="http://schemas.microsoft.com/office/drawing/2014/main" id="{B5DD2097-70C0-75EE-62E5-BAE2EE642DE0}"/>
              </a:ext>
            </a:extLst>
          </p:cNvPr>
          <p:cNvSpPr txBox="1"/>
          <p:nvPr/>
        </p:nvSpPr>
        <p:spPr>
          <a:xfrm>
            <a:off x="5663024" y="4212773"/>
            <a:ext cx="1265626" cy="492443"/>
          </a:xfrm>
          <a:prstGeom prst="rect">
            <a:avLst/>
          </a:prstGeom>
          <a:noFill/>
        </p:spPr>
        <p:txBody>
          <a:bodyPr wrap="square" lIns="0" tIns="0" rIns="0" bIns="0" rtlCol="0">
            <a:spAutoFit/>
          </a:bodyPr>
          <a:lstStyle/>
          <a:p>
            <a:pPr algn="l"/>
            <a:r>
              <a:rPr lang="fi-FI" sz="1600" dirty="0"/>
              <a:t>1703,9 – 112,5 = 1591,4€</a:t>
            </a:r>
          </a:p>
        </p:txBody>
      </p:sp>
      <p:sp>
        <p:nvSpPr>
          <p:cNvPr id="43" name="Tekstiruutu 42">
            <a:extLst>
              <a:ext uri="{FF2B5EF4-FFF2-40B4-BE49-F238E27FC236}">
                <a16:creationId xmlns:a16="http://schemas.microsoft.com/office/drawing/2014/main" id="{E2BA1820-917B-8BEF-AFDF-CE777C610605}"/>
              </a:ext>
            </a:extLst>
          </p:cNvPr>
          <p:cNvSpPr txBox="1"/>
          <p:nvPr/>
        </p:nvSpPr>
        <p:spPr>
          <a:xfrm>
            <a:off x="4238942" y="2841050"/>
            <a:ext cx="2689708" cy="565146"/>
          </a:xfrm>
          <a:prstGeom prst="rect">
            <a:avLst/>
          </a:prstGeom>
          <a:solidFill>
            <a:srgbClr val="FFFAC3"/>
          </a:solidFill>
          <a:ln w="28575">
            <a:solidFill>
              <a:schemeClr val="tx2"/>
            </a:solidFill>
          </a:ln>
        </p:spPr>
        <p:txBody>
          <a:bodyPr wrap="square" lIns="36000" tIns="36000" rIns="36000" bIns="36000" rtlCol="0">
            <a:spAutoFit/>
          </a:bodyPr>
          <a:lstStyle>
            <a:defPPr>
              <a:defRPr lang="en-US"/>
            </a:defPPr>
            <a:lvl1pPr algn="ctr">
              <a:defRPr sz="1600" b="1"/>
            </a:lvl1pPr>
          </a:lstStyle>
          <a:p>
            <a:r>
              <a:rPr lang="fi-FI" dirty="0"/>
              <a:t>(4) </a:t>
            </a:r>
            <a:r>
              <a:rPr lang="fi-FI" dirty="0" err="1"/>
              <a:t>Calculate</a:t>
            </a:r>
            <a:r>
              <a:rPr lang="fi-FI" dirty="0"/>
              <a:t> </a:t>
            </a:r>
            <a:r>
              <a:rPr lang="fi-FI" dirty="0" err="1"/>
              <a:t>the</a:t>
            </a:r>
            <a:r>
              <a:rPr lang="fi-FI" dirty="0"/>
              <a:t> </a:t>
            </a:r>
            <a:r>
              <a:rPr lang="fi-FI" dirty="0" err="1"/>
              <a:t>predicted</a:t>
            </a:r>
            <a:r>
              <a:rPr lang="fi-FI" dirty="0"/>
              <a:t> </a:t>
            </a:r>
            <a:r>
              <a:rPr lang="fi-FI" dirty="0" err="1"/>
              <a:t>cost</a:t>
            </a:r>
            <a:r>
              <a:rPr lang="fi-FI" dirty="0"/>
              <a:t> (=</a:t>
            </a:r>
            <a:r>
              <a:rPr lang="fi-FI" dirty="0" err="1"/>
              <a:t>need</a:t>
            </a:r>
            <a:r>
              <a:rPr lang="fi-FI" dirty="0"/>
              <a:t>) per person</a:t>
            </a:r>
          </a:p>
        </p:txBody>
      </p:sp>
      <p:sp>
        <p:nvSpPr>
          <p:cNvPr id="52" name="Tekstiruutu 51">
            <a:extLst>
              <a:ext uri="{FF2B5EF4-FFF2-40B4-BE49-F238E27FC236}">
                <a16:creationId xmlns:a16="http://schemas.microsoft.com/office/drawing/2014/main" id="{00E7B511-B8A1-8F44-3D24-E50E7382272B}"/>
              </a:ext>
            </a:extLst>
          </p:cNvPr>
          <p:cNvSpPr txBox="1"/>
          <p:nvPr/>
        </p:nvSpPr>
        <p:spPr>
          <a:xfrm>
            <a:off x="4198627" y="5292634"/>
            <a:ext cx="2730023" cy="738664"/>
          </a:xfrm>
          <a:prstGeom prst="rect">
            <a:avLst/>
          </a:prstGeom>
          <a:noFill/>
        </p:spPr>
        <p:txBody>
          <a:bodyPr wrap="square" lIns="0" tIns="0" rIns="0" bIns="0" rtlCol="0">
            <a:spAutoFit/>
          </a:bodyPr>
          <a:lstStyle/>
          <a:p>
            <a:pPr algn="ctr"/>
            <a:r>
              <a:rPr lang="fi-FI" sz="1600" dirty="0"/>
              <a:t>Per person:</a:t>
            </a:r>
          </a:p>
          <a:p>
            <a:pPr algn="ctr"/>
            <a:r>
              <a:rPr lang="fi-FI" sz="1600" dirty="0"/>
              <a:t>(3538,1 + 1591,4) / 2 = 2564,75€</a:t>
            </a:r>
          </a:p>
        </p:txBody>
      </p:sp>
      <p:sp>
        <p:nvSpPr>
          <p:cNvPr id="54" name="Tekstiruutu 53">
            <a:extLst>
              <a:ext uri="{FF2B5EF4-FFF2-40B4-BE49-F238E27FC236}">
                <a16:creationId xmlns:a16="http://schemas.microsoft.com/office/drawing/2014/main" id="{0EB7F3A2-02AC-B9A7-75C5-6481D179050E}"/>
              </a:ext>
            </a:extLst>
          </p:cNvPr>
          <p:cNvSpPr txBox="1"/>
          <p:nvPr/>
        </p:nvSpPr>
        <p:spPr>
          <a:xfrm>
            <a:off x="273957" y="3998154"/>
            <a:ext cx="2689709" cy="1723549"/>
          </a:xfrm>
          <a:prstGeom prst="rect">
            <a:avLst/>
          </a:prstGeom>
          <a:noFill/>
        </p:spPr>
        <p:txBody>
          <a:bodyPr wrap="square" lIns="0" tIns="0" rIns="0" bIns="0" rtlCol="0">
            <a:spAutoFit/>
          </a:bodyPr>
          <a:lstStyle/>
          <a:p>
            <a:pPr algn="l"/>
            <a:r>
              <a:rPr lang="fi-FI" sz="1600" dirty="0" err="1"/>
              <a:t>The</a:t>
            </a:r>
            <a:r>
              <a:rPr lang="fi-FI" sz="1600" dirty="0"/>
              <a:t> </a:t>
            </a:r>
            <a:r>
              <a:rPr lang="fi-FI" sz="1600" dirty="0" err="1"/>
              <a:t>need</a:t>
            </a:r>
            <a:r>
              <a:rPr lang="fi-FI" sz="1600" dirty="0"/>
              <a:t> in </a:t>
            </a:r>
            <a:r>
              <a:rPr lang="fi-FI" sz="1600" dirty="0" err="1"/>
              <a:t>the</a:t>
            </a:r>
            <a:r>
              <a:rPr lang="fi-FI" sz="1600" dirty="0"/>
              <a:t> </a:t>
            </a:r>
            <a:r>
              <a:rPr lang="fi-FI" sz="1600" dirty="0" err="1"/>
              <a:t>wellbeing</a:t>
            </a:r>
            <a:r>
              <a:rPr lang="fi-FI" sz="1600" dirty="0"/>
              <a:t> </a:t>
            </a:r>
            <a:r>
              <a:rPr lang="fi-FI" sz="1600" dirty="0" err="1"/>
              <a:t>services</a:t>
            </a:r>
            <a:r>
              <a:rPr lang="fi-FI" sz="1600" dirty="0"/>
              <a:t> </a:t>
            </a:r>
            <a:r>
              <a:rPr lang="fi-FI" sz="1600" dirty="0" err="1"/>
              <a:t>county</a:t>
            </a:r>
            <a:r>
              <a:rPr lang="fi-FI" sz="1600" dirty="0"/>
              <a:t> </a:t>
            </a:r>
            <a:r>
              <a:rPr lang="fi-FI" sz="1600" dirty="0" err="1"/>
              <a:t>divided</a:t>
            </a:r>
            <a:r>
              <a:rPr lang="fi-FI" sz="1600" dirty="0"/>
              <a:t> </a:t>
            </a:r>
            <a:r>
              <a:rPr lang="fi-FI" sz="1600" dirty="0" err="1"/>
              <a:t>by</a:t>
            </a:r>
            <a:r>
              <a:rPr lang="fi-FI" sz="1600" dirty="0"/>
              <a:t> </a:t>
            </a:r>
            <a:r>
              <a:rPr lang="fi-FI" sz="1600" dirty="0" err="1"/>
              <a:t>the</a:t>
            </a:r>
            <a:r>
              <a:rPr lang="fi-FI" sz="1600" dirty="0"/>
              <a:t> country </a:t>
            </a:r>
            <a:r>
              <a:rPr lang="fi-FI" sz="1600" dirty="0" err="1"/>
              <a:t>average</a:t>
            </a:r>
            <a:r>
              <a:rPr lang="fi-FI" sz="1600" dirty="0"/>
              <a:t> (for </a:t>
            </a:r>
            <a:r>
              <a:rPr lang="fi-FI" sz="1600" dirty="0" err="1"/>
              <a:t>example</a:t>
            </a:r>
            <a:r>
              <a:rPr lang="fi-FI" sz="1600" dirty="0"/>
              <a:t>, 2300€):</a:t>
            </a:r>
          </a:p>
          <a:p>
            <a:pPr algn="l"/>
            <a:r>
              <a:rPr lang="fi-FI" sz="1600" dirty="0"/>
              <a:t>2564,75 / 2300 ≈ 1,12</a:t>
            </a:r>
          </a:p>
          <a:p>
            <a:pPr algn="l"/>
            <a:endParaRPr lang="fi-FI" sz="1600" dirty="0"/>
          </a:p>
          <a:p>
            <a:pPr algn="l"/>
            <a:endParaRPr lang="fi-FI" sz="1600" dirty="0"/>
          </a:p>
        </p:txBody>
      </p:sp>
      <p:sp>
        <p:nvSpPr>
          <p:cNvPr id="55" name="Tekstiruutu 54">
            <a:extLst>
              <a:ext uri="{FF2B5EF4-FFF2-40B4-BE49-F238E27FC236}">
                <a16:creationId xmlns:a16="http://schemas.microsoft.com/office/drawing/2014/main" id="{24834693-4DBE-5B48-1981-8408B7CB62DC}"/>
              </a:ext>
            </a:extLst>
          </p:cNvPr>
          <p:cNvSpPr txBox="1"/>
          <p:nvPr/>
        </p:nvSpPr>
        <p:spPr>
          <a:xfrm>
            <a:off x="206827" y="2817456"/>
            <a:ext cx="2689708" cy="1057588"/>
          </a:xfrm>
          <a:prstGeom prst="rect">
            <a:avLst/>
          </a:prstGeom>
          <a:solidFill>
            <a:srgbClr val="FFFAC3"/>
          </a:solidFill>
          <a:ln w="28575">
            <a:solidFill>
              <a:schemeClr val="tx2"/>
            </a:solidFill>
          </a:ln>
        </p:spPr>
        <p:txBody>
          <a:bodyPr wrap="square" lIns="36000" tIns="36000" rIns="36000" bIns="36000" rtlCol="0">
            <a:spAutoFit/>
          </a:bodyPr>
          <a:lstStyle>
            <a:defPPr>
              <a:defRPr lang="en-US"/>
            </a:defPPr>
            <a:lvl1pPr algn="ctr">
              <a:defRPr sz="1600" b="1"/>
            </a:lvl1pPr>
          </a:lstStyle>
          <a:p>
            <a:r>
              <a:rPr lang="fi-FI" dirty="0"/>
              <a:t>(5) </a:t>
            </a:r>
            <a:r>
              <a:rPr lang="fi-FI" dirty="0" err="1"/>
              <a:t>Calculate</a:t>
            </a:r>
            <a:r>
              <a:rPr lang="fi-FI" dirty="0"/>
              <a:t> </a:t>
            </a:r>
            <a:r>
              <a:rPr lang="fi-FI" dirty="0" err="1"/>
              <a:t>the</a:t>
            </a:r>
            <a:r>
              <a:rPr lang="fi-FI" dirty="0"/>
              <a:t> </a:t>
            </a:r>
            <a:r>
              <a:rPr lang="fi-FI" dirty="0" err="1"/>
              <a:t>proportional</a:t>
            </a:r>
            <a:r>
              <a:rPr lang="fi-FI" dirty="0"/>
              <a:t> </a:t>
            </a:r>
            <a:r>
              <a:rPr lang="fi-FI" dirty="0" err="1"/>
              <a:t>need</a:t>
            </a:r>
            <a:r>
              <a:rPr lang="fi-FI" dirty="0"/>
              <a:t> in </a:t>
            </a:r>
            <a:r>
              <a:rPr lang="fi-FI" dirty="0" err="1"/>
              <a:t>the</a:t>
            </a:r>
            <a:r>
              <a:rPr lang="fi-FI" dirty="0"/>
              <a:t> </a:t>
            </a:r>
            <a:r>
              <a:rPr lang="fi-FI" dirty="0" err="1"/>
              <a:t>county</a:t>
            </a:r>
            <a:r>
              <a:rPr lang="fi-FI" dirty="0"/>
              <a:t> (</a:t>
            </a:r>
            <a:r>
              <a:rPr lang="fi-FI" dirty="0" err="1"/>
              <a:t>the</a:t>
            </a:r>
            <a:r>
              <a:rPr lang="fi-FI" dirty="0"/>
              <a:t> </a:t>
            </a:r>
            <a:r>
              <a:rPr lang="fi-FI" dirty="0" err="1"/>
              <a:t>need</a:t>
            </a:r>
            <a:r>
              <a:rPr lang="fi-FI" dirty="0"/>
              <a:t> </a:t>
            </a:r>
            <a:r>
              <a:rPr lang="fi-FI" dirty="0" err="1"/>
              <a:t>multiplier</a:t>
            </a:r>
            <a:r>
              <a:rPr lang="fi-FI" dirty="0"/>
              <a:t>)</a:t>
            </a:r>
          </a:p>
        </p:txBody>
      </p:sp>
      <p:cxnSp>
        <p:nvCxnSpPr>
          <p:cNvPr id="59" name="Suora nuoliyhdysviiva 58">
            <a:extLst>
              <a:ext uri="{FF2B5EF4-FFF2-40B4-BE49-F238E27FC236}">
                <a16:creationId xmlns:a16="http://schemas.microsoft.com/office/drawing/2014/main" id="{76092CF8-BC95-46FB-71C7-1D3C531AAF79}"/>
              </a:ext>
            </a:extLst>
          </p:cNvPr>
          <p:cNvCxnSpPr>
            <a:cxnSpLocks/>
          </p:cNvCxnSpPr>
          <p:nvPr/>
        </p:nvCxnSpPr>
        <p:spPr>
          <a:xfrm flipH="1">
            <a:off x="3042673" y="4263041"/>
            <a:ext cx="941202" cy="0"/>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60" name="Tekstiruutu 59">
            <a:extLst>
              <a:ext uri="{FF2B5EF4-FFF2-40B4-BE49-F238E27FC236}">
                <a16:creationId xmlns:a16="http://schemas.microsoft.com/office/drawing/2014/main" id="{92E44353-FE4A-C864-2287-E160617C06E1}"/>
              </a:ext>
            </a:extLst>
          </p:cNvPr>
          <p:cNvSpPr txBox="1"/>
          <p:nvPr/>
        </p:nvSpPr>
        <p:spPr>
          <a:xfrm>
            <a:off x="754936" y="2021826"/>
            <a:ext cx="1400868" cy="615553"/>
          </a:xfrm>
          <a:prstGeom prst="rect">
            <a:avLst/>
          </a:prstGeom>
          <a:noFill/>
        </p:spPr>
        <p:txBody>
          <a:bodyPr wrap="square" lIns="0" tIns="0" rIns="0" bIns="0" rtlCol="0">
            <a:spAutoFit/>
          </a:bodyPr>
          <a:lstStyle/>
          <a:p>
            <a:pPr algn="l"/>
            <a:r>
              <a:rPr lang="fi-FI" sz="2000" dirty="0"/>
              <a:t>👩👨‍🦲👵👨‍🦰</a:t>
            </a:r>
          </a:p>
          <a:p>
            <a:pPr algn="l"/>
            <a:r>
              <a:rPr lang="fi-FI" sz="2000" dirty="0"/>
              <a:t>🧒👨👩‍🦳👶</a:t>
            </a:r>
          </a:p>
        </p:txBody>
      </p:sp>
    </p:spTree>
    <p:extLst>
      <p:ext uri="{BB962C8B-B14F-4D97-AF65-F5344CB8AC3E}">
        <p14:creationId xmlns:p14="http://schemas.microsoft.com/office/powerpoint/2010/main" val="615244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0"/>
                                        </p:tgtEl>
                                        <p:attrNameLst>
                                          <p:attrName>style.visibility</p:attrName>
                                        </p:attrNameLst>
                                      </p:cBhvr>
                                      <p:to>
                                        <p:strVal val="visible"/>
                                      </p:to>
                                    </p:set>
                                    <p:anim calcmode="lin" valueType="num">
                                      <p:cBhvr additive="base">
                                        <p:cTn id="23" dur="500" fill="hold"/>
                                        <p:tgtEl>
                                          <p:spTgt spid="60"/>
                                        </p:tgtEl>
                                        <p:attrNameLst>
                                          <p:attrName>ppt_x</p:attrName>
                                        </p:attrNameLst>
                                      </p:cBhvr>
                                      <p:tavLst>
                                        <p:tav tm="0">
                                          <p:val>
                                            <p:strVal val="#ppt_x"/>
                                          </p:val>
                                        </p:tav>
                                        <p:tav tm="100000">
                                          <p:val>
                                            <p:strVal val="#ppt_x"/>
                                          </p:val>
                                        </p:tav>
                                      </p:tavLst>
                                    </p:anim>
                                    <p:anim calcmode="lin" valueType="num">
                                      <p:cBhvr additive="base">
                                        <p:cTn id="24" dur="500" fill="hold"/>
                                        <p:tgtEl>
                                          <p:spTgt spid="60"/>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ppt_x"/>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ppt_x"/>
                                          </p:val>
                                        </p:tav>
                                        <p:tav tm="100000">
                                          <p:val>
                                            <p:strVal val="#ppt_x"/>
                                          </p:val>
                                        </p:tav>
                                      </p:tavLst>
                                    </p:anim>
                                    <p:anim calcmode="lin" valueType="num">
                                      <p:cBhvr additive="base">
                                        <p:cTn id="38" dur="500" fill="hold"/>
                                        <p:tgtEl>
                                          <p:spTgt spid="14"/>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additive="base">
                                        <p:cTn id="45" dur="500" fill="hold"/>
                                        <p:tgtEl>
                                          <p:spTgt spid="16"/>
                                        </p:tgtEl>
                                        <p:attrNameLst>
                                          <p:attrName>ppt_x</p:attrName>
                                        </p:attrNameLst>
                                      </p:cBhvr>
                                      <p:tavLst>
                                        <p:tav tm="0">
                                          <p:val>
                                            <p:strVal val="#ppt_x"/>
                                          </p:val>
                                        </p:tav>
                                        <p:tav tm="100000">
                                          <p:val>
                                            <p:strVal val="#ppt_x"/>
                                          </p:val>
                                        </p:tav>
                                      </p:tavLst>
                                    </p:anim>
                                    <p:anim calcmode="lin" valueType="num">
                                      <p:cBhvr additive="base">
                                        <p:cTn id="46" dur="500" fill="hold"/>
                                        <p:tgtEl>
                                          <p:spTgt spid="16"/>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500" fill="hold"/>
                                        <p:tgtEl>
                                          <p:spTgt spid="17"/>
                                        </p:tgtEl>
                                        <p:attrNameLst>
                                          <p:attrName>ppt_x</p:attrName>
                                        </p:attrNameLst>
                                      </p:cBhvr>
                                      <p:tavLst>
                                        <p:tav tm="0">
                                          <p:val>
                                            <p:strVal val="#ppt_x"/>
                                          </p:val>
                                        </p:tav>
                                        <p:tav tm="100000">
                                          <p:val>
                                            <p:strVal val="#ppt_x"/>
                                          </p:val>
                                        </p:tav>
                                      </p:tavLst>
                                    </p:anim>
                                    <p:anim calcmode="lin" valueType="num">
                                      <p:cBhvr additive="base">
                                        <p:cTn id="5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500" fill="hold"/>
                                        <p:tgtEl>
                                          <p:spTgt spid="23"/>
                                        </p:tgtEl>
                                        <p:attrNameLst>
                                          <p:attrName>ppt_x</p:attrName>
                                        </p:attrNameLst>
                                      </p:cBhvr>
                                      <p:tavLst>
                                        <p:tav tm="0">
                                          <p:val>
                                            <p:strVal val="#ppt_x"/>
                                          </p:val>
                                        </p:tav>
                                        <p:tav tm="100000">
                                          <p:val>
                                            <p:strVal val="#ppt_x"/>
                                          </p:val>
                                        </p:tav>
                                      </p:tavLst>
                                    </p:anim>
                                    <p:anim calcmode="lin" valueType="num">
                                      <p:cBhvr additive="base">
                                        <p:cTn id="56" dur="5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500" fill="hold"/>
                                        <p:tgtEl>
                                          <p:spTgt spid="24"/>
                                        </p:tgtEl>
                                        <p:attrNameLst>
                                          <p:attrName>ppt_x</p:attrName>
                                        </p:attrNameLst>
                                      </p:cBhvr>
                                      <p:tavLst>
                                        <p:tav tm="0">
                                          <p:val>
                                            <p:strVal val="#ppt_x"/>
                                          </p:val>
                                        </p:tav>
                                        <p:tav tm="100000">
                                          <p:val>
                                            <p:strVal val="#ppt_x"/>
                                          </p:val>
                                        </p:tav>
                                      </p:tavLst>
                                    </p:anim>
                                    <p:anim calcmode="lin" valueType="num">
                                      <p:cBhvr additive="base">
                                        <p:cTn id="60" dur="5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500" fill="hold"/>
                                        <p:tgtEl>
                                          <p:spTgt spid="25"/>
                                        </p:tgtEl>
                                        <p:attrNameLst>
                                          <p:attrName>ppt_x</p:attrName>
                                        </p:attrNameLst>
                                      </p:cBhvr>
                                      <p:tavLst>
                                        <p:tav tm="0">
                                          <p:val>
                                            <p:strVal val="#ppt_x"/>
                                          </p:val>
                                        </p:tav>
                                        <p:tav tm="100000">
                                          <p:val>
                                            <p:strVal val="#ppt_x"/>
                                          </p:val>
                                        </p:tav>
                                      </p:tavLst>
                                    </p:anim>
                                    <p:anim calcmode="lin" valueType="num">
                                      <p:cBhvr additive="base">
                                        <p:cTn id="64" dur="5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fill="hold"/>
                                        <p:tgtEl>
                                          <p:spTgt spid="26"/>
                                        </p:tgtEl>
                                        <p:attrNameLst>
                                          <p:attrName>ppt_x</p:attrName>
                                        </p:attrNameLst>
                                      </p:cBhvr>
                                      <p:tavLst>
                                        <p:tav tm="0">
                                          <p:val>
                                            <p:strVal val="#ppt_x"/>
                                          </p:val>
                                        </p:tav>
                                        <p:tav tm="100000">
                                          <p:val>
                                            <p:strVal val="#ppt_x"/>
                                          </p:val>
                                        </p:tav>
                                      </p:tavLst>
                                    </p:anim>
                                    <p:anim calcmode="lin" valueType="num">
                                      <p:cBhvr additive="base">
                                        <p:cTn id="68" dur="5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500" fill="hold"/>
                                        <p:tgtEl>
                                          <p:spTgt spid="28"/>
                                        </p:tgtEl>
                                        <p:attrNameLst>
                                          <p:attrName>ppt_x</p:attrName>
                                        </p:attrNameLst>
                                      </p:cBhvr>
                                      <p:tavLst>
                                        <p:tav tm="0">
                                          <p:val>
                                            <p:strVal val="#ppt_x"/>
                                          </p:val>
                                        </p:tav>
                                        <p:tav tm="100000">
                                          <p:val>
                                            <p:strVal val="#ppt_x"/>
                                          </p:val>
                                        </p:tav>
                                      </p:tavLst>
                                    </p:anim>
                                    <p:anim calcmode="lin" valueType="num">
                                      <p:cBhvr additive="base">
                                        <p:cTn id="76"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additive="base">
                                        <p:cTn id="81" dur="500" fill="hold"/>
                                        <p:tgtEl>
                                          <p:spTgt spid="29"/>
                                        </p:tgtEl>
                                        <p:attrNameLst>
                                          <p:attrName>ppt_x</p:attrName>
                                        </p:attrNameLst>
                                      </p:cBhvr>
                                      <p:tavLst>
                                        <p:tav tm="0">
                                          <p:val>
                                            <p:strVal val="#ppt_x"/>
                                          </p:val>
                                        </p:tav>
                                        <p:tav tm="100000">
                                          <p:val>
                                            <p:strVal val="#ppt_x"/>
                                          </p:val>
                                        </p:tav>
                                      </p:tavLst>
                                    </p:anim>
                                    <p:anim calcmode="lin" valueType="num">
                                      <p:cBhvr additive="base">
                                        <p:cTn id="82" dur="500" fill="hold"/>
                                        <p:tgtEl>
                                          <p:spTgt spid="29"/>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2"/>
                                        </p:tgtEl>
                                        <p:attrNameLst>
                                          <p:attrName>style.visibility</p:attrName>
                                        </p:attrNameLst>
                                      </p:cBhvr>
                                      <p:to>
                                        <p:strVal val="visible"/>
                                      </p:to>
                                    </p:set>
                                    <p:anim calcmode="lin" valueType="num">
                                      <p:cBhvr additive="base">
                                        <p:cTn id="85" dur="500" fill="hold"/>
                                        <p:tgtEl>
                                          <p:spTgt spid="32"/>
                                        </p:tgtEl>
                                        <p:attrNameLst>
                                          <p:attrName>ppt_x</p:attrName>
                                        </p:attrNameLst>
                                      </p:cBhvr>
                                      <p:tavLst>
                                        <p:tav tm="0">
                                          <p:val>
                                            <p:strVal val="#ppt_x"/>
                                          </p:val>
                                        </p:tav>
                                        <p:tav tm="100000">
                                          <p:val>
                                            <p:strVal val="#ppt_x"/>
                                          </p:val>
                                        </p:tav>
                                      </p:tavLst>
                                    </p:anim>
                                    <p:anim calcmode="lin" valueType="num">
                                      <p:cBhvr additive="base">
                                        <p:cTn id="86" dur="500" fill="hold"/>
                                        <p:tgtEl>
                                          <p:spTgt spid="32"/>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additive="base">
                                        <p:cTn id="89" dur="500" fill="hold"/>
                                        <p:tgtEl>
                                          <p:spTgt spid="33"/>
                                        </p:tgtEl>
                                        <p:attrNameLst>
                                          <p:attrName>ppt_x</p:attrName>
                                        </p:attrNameLst>
                                      </p:cBhvr>
                                      <p:tavLst>
                                        <p:tav tm="0">
                                          <p:val>
                                            <p:strVal val="#ppt_x"/>
                                          </p:val>
                                        </p:tav>
                                        <p:tav tm="100000">
                                          <p:val>
                                            <p:strVal val="#ppt_x"/>
                                          </p:val>
                                        </p:tav>
                                      </p:tavLst>
                                    </p:anim>
                                    <p:anim calcmode="lin" valueType="num">
                                      <p:cBhvr additive="base">
                                        <p:cTn id="90"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nodeType="click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additive="base">
                                        <p:cTn id="95" dur="500" fill="hold"/>
                                        <p:tgtEl>
                                          <p:spTgt spid="34"/>
                                        </p:tgtEl>
                                        <p:attrNameLst>
                                          <p:attrName>ppt_x</p:attrName>
                                        </p:attrNameLst>
                                      </p:cBhvr>
                                      <p:tavLst>
                                        <p:tav tm="0">
                                          <p:val>
                                            <p:strVal val="#ppt_x"/>
                                          </p:val>
                                        </p:tav>
                                        <p:tav tm="100000">
                                          <p:val>
                                            <p:strVal val="#ppt_x"/>
                                          </p:val>
                                        </p:tav>
                                      </p:tavLst>
                                    </p:anim>
                                    <p:anim calcmode="lin" valueType="num">
                                      <p:cBhvr additive="base">
                                        <p:cTn id="96" dur="500" fill="hold"/>
                                        <p:tgtEl>
                                          <p:spTgt spid="34"/>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9"/>
                                        </p:tgtEl>
                                        <p:attrNameLst>
                                          <p:attrName>style.visibility</p:attrName>
                                        </p:attrNameLst>
                                      </p:cBhvr>
                                      <p:to>
                                        <p:strVal val="visible"/>
                                      </p:to>
                                    </p:set>
                                    <p:anim calcmode="lin" valueType="num">
                                      <p:cBhvr additive="base">
                                        <p:cTn id="99" dur="500" fill="hold"/>
                                        <p:tgtEl>
                                          <p:spTgt spid="39"/>
                                        </p:tgtEl>
                                        <p:attrNameLst>
                                          <p:attrName>ppt_x</p:attrName>
                                        </p:attrNameLst>
                                      </p:cBhvr>
                                      <p:tavLst>
                                        <p:tav tm="0">
                                          <p:val>
                                            <p:strVal val="#ppt_x"/>
                                          </p:val>
                                        </p:tav>
                                        <p:tav tm="100000">
                                          <p:val>
                                            <p:strVal val="#ppt_x"/>
                                          </p:val>
                                        </p:tav>
                                      </p:tavLst>
                                    </p:anim>
                                    <p:anim calcmode="lin" valueType="num">
                                      <p:cBhvr additive="base">
                                        <p:cTn id="100" dur="500" fill="hold"/>
                                        <p:tgtEl>
                                          <p:spTgt spid="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 calcmode="lin" valueType="num">
                                      <p:cBhvr additive="base">
                                        <p:cTn id="103" dur="500" fill="hold"/>
                                        <p:tgtEl>
                                          <p:spTgt spid="40"/>
                                        </p:tgtEl>
                                        <p:attrNameLst>
                                          <p:attrName>ppt_x</p:attrName>
                                        </p:attrNameLst>
                                      </p:cBhvr>
                                      <p:tavLst>
                                        <p:tav tm="0">
                                          <p:val>
                                            <p:strVal val="#ppt_x"/>
                                          </p:val>
                                        </p:tav>
                                        <p:tav tm="100000">
                                          <p:val>
                                            <p:strVal val="#ppt_x"/>
                                          </p:val>
                                        </p:tav>
                                      </p:tavLst>
                                    </p:anim>
                                    <p:anim calcmode="lin" valueType="num">
                                      <p:cBhvr additive="base">
                                        <p:cTn id="104" dur="500" fill="hold"/>
                                        <p:tgtEl>
                                          <p:spTgt spid="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ppt_x"/>
                                          </p:val>
                                        </p:tav>
                                        <p:tav tm="100000">
                                          <p:val>
                                            <p:strVal val="#ppt_x"/>
                                          </p:val>
                                        </p:tav>
                                      </p:tavLst>
                                    </p:anim>
                                    <p:anim calcmode="lin" valueType="num">
                                      <p:cBhvr additive="base">
                                        <p:cTn id="108" dur="500" fill="hold"/>
                                        <p:tgtEl>
                                          <p:spTgt spid="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2"/>
                                        </p:tgtEl>
                                        <p:attrNameLst>
                                          <p:attrName>style.visibility</p:attrName>
                                        </p:attrNameLst>
                                      </p:cBhvr>
                                      <p:to>
                                        <p:strVal val="visible"/>
                                      </p:to>
                                    </p:set>
                                    <p:anim calcmode="lin" valueType="num">
                                      <p:cBhvr additive="base">
                                        <p:cTn id="111" dur="500" fill="hold"/>
                                        <p:tgtEl>
                                          <p:spTgt spid="42"/>
                                        </p:tgtEl>
                                        <p:attrNameLst>
                                          <p:attrName>ppt_x</p:attrName>
                                        </p:attrNameLst>
                                      </p:cBhvr>
                                      <p:tavLst>
                                        <p:tav tm="0">
                                          <p:val>
                                            <p:strVal val="#ppt_x"/>
                                          </p:val>
                                        </p:tav>
                                        <p:tav tm="100000">
                                          <p:val>
                                            <p:strVal val="#ppt_x"/>
                                          </p:val>
                                        </p:tav>
                                      </p:tavLst>
                                    </p:anim>
                                    <p:anim calcmode="lin" valueType="num">
                                      <p:cBhvr additive="base">
                                        <p:cTn id="112" dur="500" fill="hold"/>
                                        <p:tgtEl>
                                          <p:spTgt spid="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3"/>
                                        </p:tgtEl>
                                        <p:attrNameLst>
                                          <p:attrName>style.visibility</p:attrName>
                                        </p:attrNameLst>
                                      </p:cBhvr>
                                      <p:to>
                                        <p:strVal val="visible"/>
                                      </p:to>
                                    </p:set>
                                    <p:anim calcmode="lin" valueType="num">
                                      <p:cBhvr additive="base">
                                        <p:cTn id="115" dur="500" fill="hold"/>
                                        <p:tgtEl>
                                          <p:spTgt spid="43"/>
                                        </p:tgtEl>
                                        <p:attrNameLst>
                                          <p:attrName>ppt_x</p:attrName>
                                        </p:attrNameLst>
                                      </p:cBhvr>
                                      <p:tavLst>
                                        <p:tav tm="0">
                                          <p:val>
                                            <p:strVal val="#ppt_x"/>
                                          </p:val>
                                        </p:tav>
                                        <p:tav tm="100000">
                                          <p:val>
                                            <p:strVal val="#ppt_x"/>
                                          </p:val>
                                        </p:tav>
                                      </p:tavLst>
                                    </p:anim>
                                    <p:anim calcmode="lin" valueType="num">
                                      <p:cBhvr additive="base">
                                        <p:cTn id="116" dur="500" fill="hold"/>
                                        <p:tgtEl>
                                          <p:spTgt spid="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52"/>
                                        </p:tgtEl>
                                        <p:attrNameLst>
                                          <p:attrName>style.visibility</p:attrName>
                                        </p:attrNameLst>
                                      </p:cBhvr>
                                      <p:to>
                                        <p:strVal val="visible"/>
                                      </p:to>
                                    </p:set>
                                    <p:anim calcmode="lin" valueType="num">
                                      <p:cBhvr additive="base">
                                        <p:cTn id="119" dur="500" fill="hold"/>
                                        <p:tgtEl>
                                          <p:spTgt spid="52"/>
                                        </p:tgtEl>
                                        <p:attrNameLst>
                                          <p:attrName>ppt_x</p:attrName>
                                        </p:attrNameLst>
                                      </p:cBhvr>
                                      <p:tavLst>
                                        <p:tav tm="0">
                                          <p:val>
                                            <p:strVal val="#ppt_x"/>
                                          </p:val>
                                        </p:tav>
                                        <p:tav tm="100000">
                                          <p:val>
                                            <p:strVal val="#ppt_x"/>
                                          </p:val>
                                        </p:tav>
                                      </p:tavLst>
                                    </p:anim>
                                    <p:anim calcmode="lin" valueType="num">
                                      <p:cBhvr additive="base">
                                        <p:cTn id="120"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2" presetClass="entr" presetSubtype="4" fill="hold" grpId="0" nodeType="clickEffect">
                                  <p:stCondLst>
                                    <p:cond delay="0"/>
                                  </p:stCondLst>
                                  <p:childTnLst>
                                    <p:set>
                                      <p:cBhvr>
                                        <p:cTn id="124" dur="1" fill="hold">
                                          <p:stCondLst>
                                            <p:cond delay="0"/>
                                          </p:stCondLst>
                                        </p:cTn>
                                        <p:tgtEl>
                                          <p:spTgt spid="54"/>
                                        </p:tgtEl>
                                        <p:attrNameLst>
                                          <p:attrName>style.visibility</p:attrName>
                                        </p:attrNameLst>
                                      </p:cBhvr>
                                      <p:to>
                                        <p:strVal val="visible"/>
                                      </p:to>
                                    </p:set>
                                    <p:anim calcmode="lin" valueType="num">
                                      <p:cBhvr additive="base">
                                        <p:cTn id="125" dur="500" fill="hold"/>
                                        <p:tgtEl>
                                          <p:spTgt spid="54"/>
                                        </p:tgtEl>
                                        <p:attrNameLst>
                                          <p:attrName>ppt_x</p:attrName>
                                        </p:attrNameLst>
                                      </p:cBhvr>
                                      <p:tavLst>
                                        <p:tav tm="0">
                                          <p:val>
                                            <p:strVal val="#ppt_x"/>
                                          </p:val>
                                        </p:tav>
                                        <p:tav tm="100000">
                                          <p:val>
                                            <p:strVal val="#ppt_x"/>
                                          </p:val>
                                        </p:tav>
                                      </p:tavLst>
                                    </p:anim>
                                    <p:anim calcmode="lin" valueType="num">
                                      <p:cBhvr additive="base">
                                        <p:cTn id="126" dur="500" fill="hold"/>
                                        <p:tgtEl>
                                          <p:spTgt spid="54"/>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0"/>
                                  </p:stCondLst>
                                  <p:childTnLst>
                                    <p:set>
                                      <p:cBhvr>
                                        <p:cTn id="128" dur="1" fill="hold">
                                          <p:stCondLst>
                                            <p:cond delay="0"/>
                                          </p:stCondLst>
                                        </p:cTn>
                                        <p:tgtEl>
                                          <p:spTgt spid="55"/>
                                        </p:tgtEl>
                                        <p:attrNameLst>
                                          <p:attrName>style.visibility</p:attrName>
                                        </p:attrNameLst>
                                      </p:cBhvr>
                                      <p:to>
                                        <p:strVal val="visible"/>
                                      </p:to>
                                    </p:set>
                                    <p:anim calcmode="lin" valueType="num">
                                      <p:cBhvr additive="base">
                                        <p:cTn id="129" dur="500" fill="hold"/>
                                        <p:tgtEl>
                                          <p:spTgt spid="55"/>
                                        </p:tgtEl>
                                        <p:attrNameLst>
                                          <p:attrName>ppt_x</p:attrName>
                                        </p:attrNameLst>
                                      </p:cBhvr>
                                      <p:tavLst>
                                        <p:tav tm="0">
                                          <p:val>
                                            <p:strVal val="#ppt_x"/>
                                          </p:val>
                                        </p:tav>
                                        <p:tav tm="100000">
                                          <p:val>
                                            <p:strVal val="#ppt_x"/>
                                          </p:val>
                                        </p:tav>
                                      </p:tavLst>
                                    </p:anim>
                                    <p:anim calcmode="lin" valueType="num">
                                      <p:cBhvr additive="base">
                                        <p:cTn id="130" dur="500" fill="hold"/>
                                        <p:tgtEl>
                                          <p:spTgt spid="55"/>
                                        </p:tgtEl>
                                        <p:attrNameLst>
                                          <p:attrName>ppt_y</p:attrName>
                                        </p:attrNameLst>
                                      </p:cBhvr>
                                      <p:tavLst>
                                        <p:tav tm="0">
                                          <p:val>
                                            <p:strVal val="1+#ppt_h/2"/>
                                          </p:val>
                                        </p:tav>
                                        <p:tav tm="100000">
                                          <p:val>
                                            <p:strVal val="#ppt_y"/>
                                          </p:val>
                                        </p:tav>
                                      </p:tavLst>
                                    </p:anim>
                                  </p:childTnLst>
                                </p:cTn>
                              </p:par>
                              <p:par>
                                <p:cTn id="131" presetID="2" presetClass="entr" presetSubtype="4" fill="hold" nodeType="withEffect">
                                  <p:stCondLst>
                                    <p:cond delay="0"/>
                                  </p:stCondLst>
                                  <p:childTnLst>
                                    <p:set>
                                      <p:cBhvr>
                                        <p:cTn id="132" dur="1" fill="hold">
                                          <p:stCondLst>
                                            <p:cond delay="0"/>
                                          </p:stCondLst>
                                        </p:cTn>
                                        <p:tgtEl>
                                          <p:spTgt spid="59"/>
                                        </p:tgtEl>
                                        <p:attrNameLst>
                                          <p:attrName>style.visibility</p:attrName>
                                        </p:attrNameLst>
                                      </p:cBhvr>
                                      <p:to>
                                        <p:strVal val="visible"/>
                                      </p:to>
                                    </p:set>
                                    <p:anim calcmode="lin" valueType="num">
                                      <p:cBhvr additive="base">
                                        <p:cTn id="133" dur="500" fill="hold"/>
                                        <p:tgtEl>
                                          <p:spTgt spid="59"/>
                                        </p:tgtEl>
                                        <p:attrNameLst>
                                          <p:attrName>ppt_x</p:attrName>
                                        </p:attrNameLst>
                                      </p:cBhvr>
                                      <p:tavLst>
                                        <p:tav tm="0">
                                          <p:val>
                                            <p:strVal val="#ppt_x"/>
                                          </p:val>
                                        </p:tav>
                                        <p:tav tm="100000">
                                          <p:val>
                                            <p:strVal val="#ppt_x"/>
                                          </p:val>
                                        </p:tav>
                                      </p:tavLst>
                                    </p:anim>
                                    <p:anim calcmode="lin" valueType="num">
                                      <p:cBhvr additive="base">
                                        <p:cTn id="134" dur="500" fill="hold"/>
                                        <p:tgtEl>
                                          <p:spTgt spid="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3" grpId="0"/>
      <p:bldP spid="14" grpId="0"/>
      <p:bldP spid="15" grpId="0"/>
      <p:bldP spid="16" grpId="0"/>
      <p:bldP spid="17" grpId="0" animBg="1"/>
      <p:bldP spid="24" grpId="0"/>
      <p:bldP spid="25" grpId="0"/>
      <p:bldP spid="26" grpId="0"/>
      <p:bldP spid="27" grpId="0"/>
      <p:bldP spid="28" grpId="0" animBg="1"/>
      <p:bldP spid="32" grpId="0" animBg="1"/>
      <p:bldP spid="33" grpId="0"/>
      <p:bldP spid="39" grpId="0"/>
      <p:bldP spid="40" grpId="0"/>
      <p:bldP spid="41" grpId="0"/>
      <p:bldP spid="42" grpId="0"/>
      <p:bldP spid="43" grpId="0" animBg="1"/>
      <p:bldP spid="52" grpId="0"/>
      <p:bldP spid="54" grpId="0"/>
      <p:bldP spid="55"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B1F388B-48A7-EA7E-4DD1-18ECDCA5031C}"/>
              </a:ext>
            </a:extLst>
          </p:cNvPr>
          <p:cNvSpPr>
            <a:spLocks noGrp="1"/>
          </p:cNvSpPr>
          <p:nvPr>
            <p:ph type="title"/>
          </p:nvPr>
        </p:nvSpPr>
        <p:spPr>
          <a:xfrm>
            <a:off x="471782" y="646545"/>
            <a:ext cx="5719483" cy="1418716"/>
          </a:xfrm>
        </p:spPr>
        <p:txBody>
          <a:bodyPr>
            <a:noAutofit/>
          </a:bodyPr>
          <a:lstStyle/>
          <a:p>
            <a:r>
              <a:rPr lang="fi-FI" sz="3200" dirty="0"/>
              <a:t>Service </a:t>
            </a:r>
            <a:r>
              <a:rPr lang="fi-FI" sz="3200" dirty="0" err="1"/>
              <a:t>need</a:t>
            </a:r>
            <a:r>
              <a:rPr lang="fi-FI" sz="3200" dirty="0"/>
              <a:t> </a:t>
            </a:r>
            <a:r>
              <a:rPr lang="fi-FI" sz="3200" dirty="0" err="1"/>
              <a:t>varies</a:t>
            </a:r>
            <a:r>
              <a:rPr lang="fi-FI" sz="3200" dirty="0"/>
              <a:t> </a:t>
            </a:r>
            <a:r>
              <a:rPr lang="fi-FI" sz="3200" dirty="0" err="1"/>
              <a:t>considerably</a:t>
            </a:r>
            <a:r>
              <a:rPr lang="fi-FI" sz="3200" dirty="0"/>
              <a:t> </a:t>
            </a:r>
            <a:r>
              <a:rPr lang="fi-FI" sz="3200" dirty="0" err="1"/>
              <a:t>between</a:t>
            </a:r>
            <a:r>
              <a:rPr lang="fi-FI" sz="3200" dirty="0"/>
              <a:t> </a:t>
            </a:r>
            <a:r>
              <a:rPr lang="fi-FI" sz="3200" dirty="0" err="1"/>
              <a:t>wellbeing</a:t>
            </a:r>
            <a:r>
              <a:rPr lang="fi-FI" sz="3200" dirty="0"/>
              <a:t> </a:t>
            </a:r>
            <a:r>
              <a:rPr lang="fi-FI" sz="3200" dirty="0" err="1"/>
              <a:t>services</a:t>
            </a:r>
            <a:r>
              <a:rPr lang="fi-FI" sz="3200" dirty="0"/>
              <a:t> </a:t>
            </a:r>
            <a:r>
              <a:rPr lang="fi-FI" sz="3200" dirty="0" err="1"/>
              <a:t>counties</a:t>
            </a:r>
            <a:r>
              <a:rPr lang="fi-FI" sz="3200" dirty="0"/>
              <a:t> </a:t>
            </a:r>
          </a:p>
        </p:txBody>
      </p:sp>
      <p:sp>
        <p:nvSpPr>
          <p:cNvPr id="3" name="Sisällön paikkamerkki 2">
            <a:extLst>
              <a:ext uri="{FF2B5EF4-FFF2-40B4-BE49-F238E27FC236}">
                <a16:creationId xmlns:a16="http://schemas.microsoft.com/office/drawing/2014/main" id="{3D8C34D5-4412-FADE-005A-84CCECC6C619}"/>
              </a:ext>
            </a:extLst>
          </p:cNvPr>
          <p:cNvSpPr>
            <a:spLocks noGrp="1"/>
          </p:cNvSpPr>
          <p:nvPr>
            <p:ph idx="1"/>
          </p:nvPr>
        </p:nvSpPr>
        <p:spPr>
          <a:xfrm>
            <a:off x="681316" y="2255184"/>
            <a:ext cx="5719483" cy="2841743"/>
          </a:xfrm>
        </p:spPr>
        <p:txBody>
          <a:bodyPr>
            <a:normAutofit/>
          </a:bodyPr>
          <a:lstStyle/>
          <a:p>
            <a:pPr>
              <a:buFont typeface="Wingdings" panose="05000000000000000000" pitchFamily="2" charset="2"/>
              <a:buChar char="Ø"/>
            </a:pPr>
            <a:r>
              <a:rPr lang="fi-FI" dirty="0" err="1"/>
              <a:t>Need</a:t>
            </a:r>
            <a:r>
              <a:rPr lang="fi-FI" dirty="0"/>
              <a:t> </a:t>
            </a:r>
            <a:r>
              <a:rPr lang="fi-FI" dirty="0" err="1"/>
              <a:t>multiplier</a:t>
            </a:r>
            <a:r>
              <a:rPr lang="fi-FI" dirty="0"/>
              <a:t> </a:t>
            </a:r>
            <a:r>
              <a:rPr lang="fi-FI" dirty="0" err="1"/>
              <a:t>measures</a:t>
            </a:r>
            <a:r>
              <a:rPr lang="fi-FI" dirty="0"/>
              <a:t> </a:t>
            </a:r>
            <a:r>
              <a:rPr lang="fi-FI" dirty="0" err="1"/>
              <a:t>the</a:t>
            </a:r>
            <a:r>
              <a:rPr lang="fi-FI" dirty="0"/>
              <a:t> </a:t>
            </a:r>
            <a:r>
              <a:rPr lang="fi-FI" dirty="0" err="1"/>
              <a:t>average</a:t>
            </a:r>
            <a:r>
              <a:rPr lang="fi-FI" dirty="0"/>
              <a:t> </a:t>
            </a:r>
            <a:r>
              <a:rPr lang="fi-FI" dirty="0" err="1"/>
              <a:t>need</a:t>
            </a:r>
            <a:r>
              <a:rPr lang="fi-FI" dirty="0"/>
              <a:t> in </a:t>
            </a:r>
            <a:r>
              <a:rPr lang="fi-FI" dirty="0" err="1"/>
              <a:t>the</a:t>
            </a:r>
            <a:r>
              <a:rPr lang="fi-FI" dirty="0"/>
              <a:t> </a:t>
            </a:r>
            <a:r>
              <a:rPr lang="fi-FI" dirty="0" err="1"/>
              <a:t>county</a:t>
            </a:r>
            <a:r>
              <a:rPr lang="fi-FI" dirty="0"/>
              <a:t> </a:t>
            </a:r>
            <a:r>
              <a:rPr lang="fi-FI" dirty="0" err="1"/>
              <a:t>relative</a:t>
            </a:r>
            <a:r>
              <a:rPr lang="fi-FI" dirty="0"/>
              <a:t> to </a:t>
            </a:r>
            <a:r>
              <a:rPr lang="fi-FI" dirty="0" err="1"/>
              <a:t>the</a:t>
            </a:r>
            <a:r>
              <a:rPr lang="fi-FI" dirty="0"/>
              <a:t> </a:t>
            </a:r>
            <a:r>
              <a:rPr lang="fi-FI" dirty="0" err="1"/>
              <a:t>average</a:t>
            </a:r>
            <a:r>
              <a:rPr lang="fi-FI" dirty="0"/>
              <a:t> in Finland</a:t>
            </a:r>
          </a:p>
          <a:p>
            <a:pPr>
              <a:buFont typeface="Wingdings" panose="05000000000000000000" pitchFamily="2" charset="2"/>
              <a:buChar char="Ø"/>
            </a:pPr>
            <a:r>
              <a:rPr lang="fi-FI" dirty="0" err="1"/>
              <a:t>The</a:t>
            </a:r>
            <a:r>
              <a:rPr lang="fi-FI" dirty="0"/>
              <a:t> </a:t>
            </a:r>
            <a:r>
              <a:rPr lang="fi-FI" dirty="0" err="1"/>
              <a:t>smaller</a:t>
            </a:r>
            <a:r>
              <a:rPr lang="fi-FI" dirty="0"/>
              <a:t> </a:t>
            </a:r>
            <a:r>
              <a:rPr lang="fi-FI" dirty="0" err="1"/>
              <a:t>the</a:t>
            </a:r>
            <a:r>
              <a:rPr lang="fi-FI" dirty="0"/>
              <a:t> </a:t>
            </a:r>
            <a:r>
              <a:rPr lang="fi-FI" dirty="0" err="1"/>
              <a:t>number</a:t>
            </a:r>
            <a:r>
              <a:rPr lang="fi-FI" dirty="0"/>
              <a:t>, </a:t>
            </a:r>
            <a:r>
              <a:rPr lang="fi-FI" dirty="0" err="1"/>
              <a:t>the</a:t>
            </a:r>
            <a:r>
              <a:rPr lang="fi-FI" dirty="0"/>
              <a:t> </a:t>
            </a:r>
            <a:r>
              <a:rPr lang="fi-FI" dirty="0" err="1"/>
              <a:t>lower</a:t>
            </a:r>
            <a:r>
              <a:rPr lang="fi-FI" dirty="0"/>
              <a:t> </a:t>
            </a:r>
            <a:r>
              <a:rPr lang="fi-FI" dirty="0" err="1"/>
              <a:t>the</a:t>
            </a:r>
            <a:r>
              <a:rPr lang="fi-FI" dirty="0"/>
              <a:t> </a:t>
            </a:r>
            <a:r>
              <a:rPr lang="fi-FI" dirty="0" err="1"/>
              <a:t>average</a:t>
            </a:r>
            <a:r>
              <a:rPr lang="fi-FI" dirty="0"/>
              <a:t> </a:t>
            </a:r>
            <a:r>
              <a:rPr lang="fi-FI" dirty="0" err="1"/>
              <a:t>need</a:t>
            </a:r>
            <a:r>
              <a:rPr lang="fi-FI" dirty="0"/>
              <a:t> in </a:t>
            </a:r>
            <a:r>
              <a:rPr lang="fi-FI" dirty="0" err="1"/>
              <a:t>the</a:t>
            </a:r>
            <a:r>
              <a:rPr lang="fi-FI" dirty="0"/>
              <a:t> </a:t>
            </a:r>
            <a:r>
              <a:rPr lang="fi-FI" dirty="0" err="1"/>
              <a:t>county</a:t>
            </a:r>
            <a:r>
              <a:rPr lang="fi-FI" dirty="0"/>
              <a:t> (</a:t>
            </a:r>
            <a:r>
              <a:rPr lang="fi-FI" dirty="0" err="1"/>
              <a:t>relative</a:t>
            </a:r>
            <a:r>
              <a:rPr lang="fi-FI" dirty="0"/>
              <a:t> to </a:t>
            </a:r>
            <a:r>
              <a:rPr lang="fi-FI" dirty="0" err="1"/>
              <a:t>the</a:t>
            </a:r>
            <a:r>
              <a:rPr lang="fi-FI" dirty="0"/>
              <a:t> </a:t>
            </a:r>
            <a:r>
              <a:rPr lang="fi-FI" dirty="0" err="1"/>
              <a:t>rest</a:t>
            </a:r>
            <a:r>
              <a:rPr lang="fi-FI" dirty="0"/>
              <a:t> of </a:t>
            </a:r>
            <a:r>
              <a:rPr lang="fi-FI" dirty="0" err="1"/>
              <a:t>the</a:t>
            </a:r>
            <a:r>
              <a:rPr lang="fi-FI" dirty="0"/>
              <a:t> country)</a:t>
            </a:r>
          </a:p>
        </p:txBody>
      </p:sp>
      <p:sp>
        <p:nvSpPr>
          <p:cNvPr id="4" name="Päivämäärän paikkamerkki 3">
            <a:extLst>
              <a:ext uri="{FF2B5EF4-FFF2-40B4-BE49-F238E27FC236}">
                <a16:creationId xmlns:a16="http://schemas.microsoft.com/office/drawing/2014/main" id="{40189E03-0812-A715-A2A5-651C2EB80D0F}"/>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F12091FB-5EC6-490A-4400-9FF9DC993100}"/>
              </a:ext>
            </a:extLst>
          </p:cNvPr>
          <p:cNvSpPr>
            <a:spLocks noGrp="1"/>
          </p:cNvSpPr>
          <p:nvPr>
            <p:ph type="sldNum" sz="quarter" idx="12"/>
          </p:nvPr>
        </p:nvSpPr>
        <p:spPr/>
        <p:txBody>
          <a:bodyPr/>
          <a:lstStyle/>
          <a:p>
            <a:fld id="{31160B98-140E-4345-B1A3-2A7247C42973}" type="slidenum">
              <a:rPr lang="fi-FI" noProof="0" smtClean="0"/>
              <a:t>7</a:t>
            </a:fld>
            <a:endParaRPr lang="fi-FI" noProof="0" dirty="0"/>
          </a:p>
        </p:txBody>
      </p:sp>
      <p:pic>
        <p:nvPicPr>
          <p:cNvPr id="7" name="Kuva 6">
            <a:extLst>
              <a:ext uri="{FF2B5EF4-FFF2-40B4-BE49-F238E27FC236}">
                <a16:creationId xmlns:a16="http://schemas.microsoft.com/office/drawing/2014/main" id="{829E6CCD-0F9F-D76D-10C3-FA89224B36C2}"/>
              </a:ext>
            </a:extLst>
          </p:cNvPr>
          <p:cNvPicPr>
            <a:picLocks noChangeAspect="1"/>
          </p:cNvPicPr>
          <p:nvPr/>
        </p:nvPicPr>
        <p:blipFill>
          <a:blip r:embed="rId2"/>
          <a:stretch>
            <a:fillRect/>
          </a:stretch>
        </p:blipFill>
        <p:spPr>
          <a:xfrm>
            <a:off x="7139189" y="1163781"/>
            <a:ext cx="3980663" cy="4752109"/>
          </a:xfrm>
          <a:prstGeom prst="rect">
            <a:avLst/>
          </a:prstGeom>
          <a:ln>
            <a:solidFill>
              <a:schemeClr val="tx1"/>
            </a:solidFill>
          </a:ln>
        </p:spPr>
      </p:pic>
      <p:sp>
        <p:nvSpPr>
          <p:cNvPr id="8" name="Suorakulmio 7">
            <a:extLst>
              <a:ext uri="{FF2B5EF4-FFF2-40B4-BE49-F238E27FC236}">
                <a16:creationId xmlns:a16="http://schemas.microsoft.com/office/drawing/2014/main" id="{06A93432-4E43-FEA4-6560-1CF3278BC870}"/>
              </a:ext>
            </a:extLst>
          </p:cNvPr>
          <p:cNvSpPr/>
          <p:nvPr/>
        </p:nvSpPr>
        <p:spPr>
          <a:xfrm>
            <a:off x="7129433" y="267856"/>
            <a:ext cx="3990419" cy="89592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algn="ctr"/>
            <a:r>
              <a:rPr lang="fi-FI" sz="1600" b="1" dirty="0" err="1"/>
              <a:t>Need</a:t>
            </a:r>
            <a:r>
              <a:rPr lang="fi-FI" sz="1600" b="1" dirty="0"/>
              <a:t> </a:t>
            </a:r>
            <a:r>
              <a:rPr lang="fi-FI" sz="1600" b="1" dirty="0" err="1"/>
              <a:t>multipliers</a:t>
            </a:r>
            <a:r>
              <a:rPr lang="fi-FI" sz="1600" b="1" dirty="0"/>
              <a:t> for 2025</a:t>
            </a:r>
          </a:p>
        </p:txBody>
      </p:sp>
    </p:spTree>
    <p:extLst>
      <p:ext uri="{BB962C8B-B14F-4D97-AF65-F5344CB8AC3E}">
        <p14:creationId xmlns:p14="http://schemas.microsoft.com/office/powerpoint/2010/main" val="341943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62BE6A-7EB2-FBD7-917E-7D7FF66570CC}"/>
              </a:ext>
            </a:extLst>
          </p:cNvPr>
          <p:cNvSpPr>
            <a:spLocks noGrp="1"/>
          </p:cNvSpPr>
          <p:nvPr>
            <p:ph type="title"/>
          </p:nvPr>
        </p:nvSpPr>
        <p:spPr/>
        <p:txBody>
          <a:bodyPr>
            <a:noAutofit/>
          </a:bodyPr>
          <a:lstStyle/>
          <a:p>
            <a:r>
              <a:rPr lang="fi-FI" sz="3600" dirty="0" err="1"/>
              <a:t>We</a:t>
            </a:r>
            <a:r>
              <a:rPr lang="fi-FI" sz="3600" dirty="0"/>
              <a:t> </a:t>
            </a:r>
            <a:r>
              <a:rPr lang="fi-FI" sz="3600" dirty="0" err="1"/>
              <a:t>aim</a:t>
            </a:r>
            <a:r>
              <a:rPr lang="fi-FI" sz="3600" dirty="0"/>
              <a:t> to </a:t>
            </a:r>
            <a:r>
              <a:rPr lang="fi-FI" sz="3600" dirty="0" err="1"/>
              <a:t>identify</a:t>
            </a:r>
            <a:r>
              <a:rPr lang="fi-FI" sz="3600" dirty="0"/>
              <a:t> </a:t>
            </a:r>
            <a:r>
              <a:rPr lang="fi-FI" sz="3600" dirty="0" err="1"/>
              <a:t>credible</a:t>
            </a:r>
            <a:r>
              <a:rPr lang="fi-FI" sz="3600" dirty="0"/>
              <a:t> </a:t>
            </a:r>
            <a:r>
              <a:rPr lang="fi-FI" sz="3600" dirty="0" err="1"/>
              <a:t>predictive</a:t>
            </a:r>
            <a:r>
              <a:rPr lang="fi-FI" sz="3600" dirty="0"/>
              <a:t> </a:t>
            </a:r>
            <a:r>
              <a:rPr lang="fi-FI" sz="3600" dirty="0" err="1"/>
              <a:t>variables</a:t>
            </a:r>
            <a:r>
              <a:rPr lang="fi-FI" sz="3600" dirty="0"/>
              <a:t> and to </a:t>
            </a:r>
            <a:r>
              <a:rPr lang="fi-FI" sz="3600" dirty="0" err="1"/>
              <a:t>report</a:t>
            </a:r>
            <a:r>
              <a:rPr lang="fi-FI" sz="3600" dirty="0"/>
              <a:t> </a:t>
            </a:r>
            <a:r>
              <a:rPr lang="fi-FI" sz="3600" dirty="0" err="1"/>
              <a:t>the</a:t>
            </a:r>
            <a:r>
              <a:rPr lang="fi-FI" sz="3600" dirty="0"/>
              <a:t> </a:t>
            </a:r>
            <a:r>
              <a:rPr lang="fi-FI" sz="3600" dirty="0" err="1"/>
              <a:t>associated</a:t>
            </a:r>
            <a:r>
              <a:rPr lang="fi-FI" sz="3600" dirty="0"/>
              <a:t> </a:t>
            </a:r>
            <a:r>
              <a:rPr lang="fi-FI" sz="3600" dirty="0" err="1"/>
              <a:t>uncertainty</a:t>
            </a:r>
            <a:endParaRPr lang="en-US" sz="3600" dirty="0"/>
          </a:p>
        </p:txBody>
      </p:sp>
      <p:sp>
        <p:nvSpPr>
          <p:cNvPr id="3" name="Sisällön paikkamerkki 2">
            <a:extLst>
              <a:ext uri="{FF2B5EF4-FFF2-40B4-BE49-F238E27FC236}">
                <a16:creationId xmlns:a16="http://schemas.microsoft.com/office/drawing/2014/main" id="{9D8F00EF-929B-AB75-07C9-679B88BBF182}"/>
              </a:ext>
            </a:extLst>
          </p:cNvPr>
          <p:cNvSpPr>
            <a:spLocks noGrp="1"/>
          </p:cNvSpPr>
          <p:nvPr>
            <p:ph idx="1"/>
          </p:nvPr>
        </p:nvSpPr>
        <p:spPr/>
        <p:txBody>
          <a:bodyPr>
            <a:normAutofit fontScale="77500" lnSpcReduction="20000"/>
          </a:bodyPr>
          <a:lstStyle/>
          <a:p>
            <a:r>
              <a:rPr lang="fi-FI" dirty="0" err="1"/>
              <a:t>The</a:t>
            </a:r>
            <a:r>
              <a:rPr lang="fi-FI" dirty="0"/>
              <a:t> </a:t>
            </a:r>
            <a:r>
              <a:rPr lang="fi-FI" dirty="0" err="1"/>
              <a:t>decision</a:t>
            </a:r>
            <a:r>
              <a:rPr lang="fi-FI" dirty="0"/>
              <a:t> to </a:t>
            </a:r>
            <a:r>
              <a:rPr lang="fi-FI" dirty="0" err="1"/>
              <a:t>include</a:t>
            </a:r>
            <a:r>
              <a:rPr lang="fi-FI" dirty="0"/>
              <a:t> </a:t>
            </a:r>
            <a:r>
              <a:rPr lang="fi-FI" dirty="0" err="1"/>
              <a:t>any</a:t>
            </a:r>
            <a:r>
              <a:rPr lang="fi-FI" dirty="0"/>
              <a:t> </a:t>
            </a:r>
            <a:r>
              <a:rPr lang="fi-FI" dirty="0" err="1"/>
              <a:t>varible</a:t>
            </a:r>
            <a:r>
              <a:rPr lang="fi-FI" dirty="0"/>
              <a:t> is </a:t>
            </a:r>
            <a:r>
              <a:rPr lang="fi-FI" dirty="0" err="1"/>
              <a:t>based</a:t>
            </a:r>
            <a:r>
              <a:rPr lang="fi-FI" dirty="0"/>
              <a:t> on </a:t>
            </a:r>
            <a:r>
              <a:rPr lang="fi-FI" dirty="0" err="1"/>
              <a:t>the</a:t>
            </a:r>
            <a:r>
              <a:rPr lang="fi-FI" dirty="0"/>
              <a:t> </a:t>
            </a:r>
            <a:r>
              <a:rPr lang="fi-FI" dirty="0" err="1"/>
              <a:t>variable’s</a:t>
            </a:r>
            <a:r>
              <a:rPr lang="fi-FI" dirty="0"/>
              <a:t> </a:t>
            </a:r>
            <a:r>
              <a:rPr lang="fi-FI" dirty="0" err="1"/>
              <a:t>assumed</a:t>
            </a:r>
            <a:r>
              <a:rPr lang="fi-FI" dirty="0"/>
              <a:t> </a:t>
            </a:r>
            <a:r>
              <a:rPr lang="fi-FI" dirty="0" err="1"/>
              <a:t>predictive</a:t>
            </a:r>
            <a:r>
              <a:rPr lang="fi-FI" dirty="0"/>
              <a:t> </a:t>
            </a:r>
            <a:r>
              <a:rPr lang="fi-FI" dirty="0" err="1"/>
              <a:t>statistical</a:t>
            </a:r>
            <a:r>
              <a:rPr lang="fi-FI" dirty="0"/>
              <a:t> </a:t>
            </a:r>
            <a:r>
              <a:rPr lang="fi-FI" dirty="0" err="1"/>
              <a:t>power</a:t>
            </a:r>
            <a:r>
              <a:rPr lang="fi-FI" dirty="0"/>
              <a:t> and on </a:t>
            </a:r>
            <a:r>
              <a:rPr lang="fi-FI" dirty="0" err="1"/>
              <a:t>the</a:t>
            </a:r>
            <a:r>
              <a:rPr lang="fi-FI" dirty="0"/>
              <a:t> </a:t>
            </a:r>
            <a:r>
              <a:rPr lang="fi-FI" dirty="0" err="1"/>
              <a:t>assumed</a:t>
            </a:r>
            <a:r>
              <a:rPr lang="fi-FI" dirty="0"/>
              <a:t> </a:t>
            </a:r>
            <a:r>
              <a:rPr lang="fi-FI" dirty="0" err="1"/>
              <a:t>mechanism</a:t>
            </a:r>
            <a:r>
              <a:rPr lang="fi-FI" dirty="0"/>
              <a:t>, </a:t>
            </a:r>
            <a:r>
              <a:rPr lang="fi-FI" dirty="0" err="1"/>
              <a:t>by</a:t>
            </a:r>
            <a:r>
              <a:rPr lang="fi-FI" dirty="0"/>
              <a:t> </a:t>
            </a:r>
            <a:r>
              <a:rPr lang="fi-FI" dirty="0" err="1"/>
              <a:t>which</a:t>
            </a:r>
            <a:r>
              <a:rPr lang="fi-FI" dirty="0"/>
              <a:t> </a:t>
            </a:r>
            <a:r>
              <a:rPr lang="fi-FI" dirty="0" err="1"/>
              <a:t>the</a:t>
            </a:r>
            <a:r>
              <a:rPr lang="fi-FI" dirty="0"/>
              <a:t> </a:t>
            </a:r>
            <a:r>
              <a:rPr lang="fi-FI" dirty="0" err="1"/>
              <a:t>variable</a:t>
            </a:r>
            <a:r>
              <a:rPr lang="fi-FI" dirty="0"/>
              <a:t> </a:t>
            </a:r>
            <a:r>
              <a:rPr lang="fi-FI" dirty="0" err="1"/>
              <a:t>explains</a:t>
            </a:r>
            <a:r>
              <a:rPr lang="fi-FI" dirty="0"/>
              <a:t> </a:t>
            </a:r>
            <a:r>
              <a:rPr lang="fi-FI" dirty="0" err="1"/>
              <a:t>the</a:t>
            </a:r>
            <a:r>
              <a:rPr lang="fi-FI" dirty="0"/>
              <a:t> </a:t>
            </a:r>
            <a:r>
              <a:rPr lang="fi-FI" dirty="0" err="1"/>
              <a:t>predicted</a:t>
            </a:r>
            <a:r>
              <a:rPr lang="fi-FI" dirty="0"/>
              <a:t> </a:t>
            </a:r>
            <a:r>
              <a:rPr lang="fi-FI" dirty="0" err="1"/>
              <a:t>variable</a:t>
            </a:r>
            <a:r>
              <a:rPr lang="fi-FI" dirty="0"/>
              <a:t> </a:t>
            </a:r>
          </a:p>
          <a:p>
            <a:pPr lvl="1"/>
            <a:r>
              <a:rPr lang="fi-FI" dirty="0" err="1"/>
              <a:t>Not</a:t>
            </a:r>
            <a:r>
              <a:rPr lang="fi-FI" dirty="0"/>
              <a:t> a pure </a:t>
            </a:r>
            <a:r>
              <a:rPr lang="fi-FI" dirty="0" err="1"/>
              <a:t>predictive</a:t>
            </a:r>
            <a:r>
              <a:rPr lang="fi-FI" dirty="0"/>
              <a:t> </a:t>
            </a:r>
            <a:r>
              <a:rPr lang="fi-FI" dirty="0" err="1"/>
              <a:t>model</a:t>
            </a:r>
            <a:r>
              <a:rPr lang="fi-FI" dirty="0"/>
              <a:t>, </a:t>
            </a:r>
            <a:r>
              <a:rPr lang="fi-FI" dirty="0" err="1"/>
              <a:t>because</a:t>
            </a:r>
            <a:r>
              <a:rPr lang="fi-FI" dirty="0"/>
              <a:t> some </a:t>
            </a:r>
            <a:r>
              <a:rPr lang="fi-FI" dirty="0" err="1"/>
              <a:t>variables</a:t>
            </a:r>
            <a:r>
              <a:rPr lang="fi-FI" dirty="0"/>
              <a:t> </a:t>
            </a:r>
            <a:r>
              <a:rPr lang="fi-FI" dirty="0" err="1"/>
              <a:t>are</a:t>
            </a:r>
            <a:r>
              <a:rPr lang="fi-FI" dirty="0"/>
              <a:t> </a:t>
            </a:r>
            <a:r>
              <a:rPr lang="fi-FI" dirty="0" err="1"/>
              <a:t>included</a:t>
            </a:r>
            <a:r>
              <a:rPr lang="fi-FI" dirty="0"/>
              <a:t> </a:t>
            </a:r>
            <a:r>
              <a:rPr lang="fi-FI" dirty="0" err="1"/>
              <a:t>only</a:t>
            </a:r>
            <a:r>
              <a:rPr lang="fi-FI" dirty="0"/>
              <a:t> as </a:t>
            </a:r>
            <a:r>
              <a:rPr lang="fi-FI" dirty="0" err="1"/>
              <a:t>controls</a:t>
            </a:r>
            <a:r>
              <a:rPr lang="fi-FI" dirty="0"/>
              <a:t> → </a:t>
            </a:r>
            <a:r>
              <a:rPr lang="fi-FI" dirty="0" err="1"/>
              <a:t>need</a:t>
            </a:r>
            <a:r>
              <a:rPr lang="fi-FI" dirty="0"/>
              <a:t> to </a:t>
            </a:r>
            <a:r>
              <a:rPr lang="fi-FI" dirty="0" err="1"/>
              <a:t>make</a:t>
            </a:r>
            <a:r>
              <a:rPr lang="fi-FI" dirty="0"/>
              <a:t> </a:t>
            </a:r>
            <a:r>
              <a:rPr lang="fi-FI" dirty="0" err="1"/>
              <a:t>assumptions</a:t>
            </a:r>
            <a:r>
              <a:rPr lang="fi-FI" dirty="0"/>
              <a:t> </a:t>
            </a:r>
            <a:r>
              <a:rPr lang="fi-FI" dirty="0" err="1"/>
              <a:t>about</a:t>
            </a:r>
            <a:r>
              <a:rPr lang="fi-FI" dirty="0"/>
              <a:t> </a:t>
            </a:r>
            <a:r>
              <a:rPr lang="fi-FI" dirty="0" err="1"/>
              <a:t>the</a:t>
            </a:r>
            <a:r>
              <a:rPr lang="fi-FI" dirty="0"/>
              <a:t> </a:t>
            </a:r>
            <a:r>
              <a:rPr lang="fi-FI" dirty="0" err="1"/>
              <a:t>mechanism</a:t>
            </a:r>
            <a:endParaRPr lang="fi-FI" dirty="0"/>
          </a:p>
          <a:p>
            <a:pPr lvl="1"/>
            <a:r>
              <a:rPr lang="fi-FI" dirty="0" err="1"/>
              <a:t>Necessary</a:t>
            </a:r>
            <a:r>
              <a:rPr lang="fi-FI" dirty="0"/>
              <a:t> to </a:t>
            </a:r>
            <a:r>
              <a:rPr lang="fi-FI" dirty="0" err="1"/>
              <a:t>form</a:t>
            </a:r>
            <a:r>
              <a:rPr lang="fi-FI" dirty="0"/>
              <a:t> an </a:t>
            </a:r>
            <a:r>
              <a:rPr lang="fi-FI" dirty="0" err="1"/>
              <a:t>opinion</a:t>
            </a:r>
            <a:r>
              <a:rPr lang="fi-FI" dirty="0"/>
              <a:t> on </a:t>
            </a:r>
            <a:r>
              <a:rPr lang="fi-FI" dirty="0" err="1"/>
              <a:t>whether</a:t>
            </a:r>
            <a:r>
              <a:rPr lang="fi-FI" dirty="0"/>
              <a:t> (i) </a:t>
            </a:r>
            <a:r>
              <a:rPr lang="fi-FI" dirty="0" err="1"/>
              <a:t>the</a:t>
            </a:r>
            <a:r>
              <a:rPr lang="fi-FI" dirty="0"/>
              <a:t> </a:t>
            </a:r>
            <a:r>
              <a:rPr lang="fi-FI" dirty="0" err="1"/>
              <a:t>variable</a:t>
            </a:r>
            <a:r>
              <a:rPr lang="fi-FI" dirty="0"/>
              <a:t> </a:t>
            </a:r>
            <a:r>
              <a:rPr lang="fi-FI" dirty="0" err="1"/>
              <a:t>reflects</a:t>
            </a:r>
            <a:r>
              <a:rPr lang="fi-FI" dirty="0"/>
              <a:t> </a:t>
            </a:r>
            <a:r>
              <a:rPr lang="fi-FI" dirty="0" err="1"/>
              <a:t>need</a:t>
            </a:r>
            <a:r>
              <a:rPr lang="fi-FI" dirty="0"/>
              <a:t> </a:t>
            </a:r>
            <a:r>
              <a:rPr lang="fi-FI" dirty="0" err="1"/>
              <a:t>or</a:t>
            </a:r>
            <a:r>
              <a:rPr lang="fi-FI" dirty="0"/>
              <a:t> </a:t>
            </a:r>
            <a:r>
              <a:rPr lang="fi-FI" dirty="0" err="1"/>
              <a:t>other</a:t>
            </a:r>
            <a:r>
              <a:rPr lang="fi-FI" dirty="0"/>
              <a:t> </a:t>
            </a:r>
            <a:r>
              <a:rPr lang="fi-FI" dirty="0" err="1"/>
              <a:t>sources</a:t>
            </a:r>
            <a:r>
              <a:rPr lang="fi-FI" dirty="0"/>
              <a:t> of </a:t>
            </a:r>
            <a:r>
              <a:rPr lang="fi-FI" dirty="0" err="1"/>
              <a:t>variation</a:t>
            </a:r>
            <a:r>
              <a:rPr lang="fi-FI" dirty="0"/>
              <a:t> (ii) </a:t>
            </a:r>
            <a:r>
              <a:rPr lang="fi-FI" dirty="0" err="1"/>
              <a:t>whether</a:t>
            </a:r>
            <a:r>
              <a:rPr lang="fi-FI" dirty="0"/>
              <a:t> </a:t>
            </a:r>
            <a:r>
              <a:rPr lang="fi-FI" dirty="0" err="1"/>
              <a:t>the</a:t>
            </a:r>
            <a:r>
              <a:rPr lang="fi-FI" dirty="0"/>
              <a:t> </a:t>
            </a:r>
            <a:r>
              <a:rPr lang="fi-FI" dirty="0" err="1"/>
              <a:t>inclusion</a:t>
            </a:r>
            <a:r>
              <a:rPr lang="fi-FI" dirty="0"/>
              <a:t> of </a:t>
            </a:r>
            <a:r>
              <a:rPr lang="fi-FI" dirty="0" err="1"/>
              <a:t>the</a:t>
            </a:r>
            <a:r>
              <a:rPr lang="fi-FI" dirty="0"/>
              <a:t> </a:t>
            </a:r>
            <a:r>
              <a:rPr lang="fi-FI" dirty="0" err="1"/>
              <a:t>variable</a:t>
            </a:r>
            <a:r>
              <a:rPr lang="fi-FI" dirty="0"/>
              <a:t> </a:t>
            </a:r>
            <a:r>
              <a:rPr lang="fi-FI" dirty="0" err="1"/>
              <a:t>could</a:t>
            </a:r>
            <a:r>
              <a:rPr lang="fi-FI" dirty="0"/>
              <a:t> </a:t>
            </a:r>
            <a:r>
              <a:rPr lang="fi-FI" dirty="0" err="1"/>
              <a:t>lead</a:t>
            </a:r>
            <a:r>
              <a:rPr lang="fi-FI" dirty="0"/>
              <a:t> to</a:t>
            </a:r>
            <a:r>
              <a:rPr lang="fi-FI" dirty="0">
                <a:solidFill>
                  <a:srgbClr val="FF0000"/>
                </a:solidFill>
              </a:rPr>
              <a:t> </a:t>
            </a:r>
            <a:r>
              <a:rPr lang="fi-FI" dirty="0" err="1"/>
              <a:t>adverse</a:t>
            </a:r>
            <a:r>
              <a:rPr lang="fi-FI" dirty="0"/>
              <a:t> </a:t>
            </a:r>
            <a:r>
              <a:rPr lang="fi-FI" dirty="0" err="1"/>
              <a:t>incentives</a:t>
            </a:r>
            <a:endParaRPr lang="fi-FI" dirty="0"/>
          </a:p>
          <a:p>
            <a:r>
              <a:rPr lang="fi-FI" dirty="0" err="1"/>
              <a:t>We</a:t>
            </a:r>
            <a:r>
              <a:rPr lang="fi-FI" dirty="0"/>
              <a:t> </a:t>
            </a:r>
            <a:r>
              <a:rPr lang="fi-FI" dirty="0" err="1"/>
              <a:t>have</a:t>
            </a:r>
            <a:r>
              <a:rPr lang="fi-FI" dirty="0"/>
              <a:t> </a:t>
            </a:r>
            <a:r>
              <a:rPr lang="fi-FI" dirty="0" err="1"/>
              <a:t>tried</a:t>
            </a:r>
            <a:r>
              <a:rPr lang="fi-FI" dirty="0"/>
              <a:t> </a:t>
            </a:r>
            <a:r>
              <a:rPr lang="fi-FI" dirty="0" err="1"/>
              <a:t>using</a:t>
            </a:r>
            <a:r>
              <a:rPr lang="fi-FI" dirty="0"/>
              <a:t> </a:t>
            </a:r>
            <a:r>
              <a:rPr lang="fi-FI" dirty="0" err="1"/>
              <a:t>same</a:t>
            </a:r>
            <a:r>
              <a:rPr lang="fi-FI" dirty="0"/>
              <a:t> </a:t>
            </a:r>
            <a:r>
              <a:rPr lang="fi-FI" dirty="0" err="1"/>
              <a:t>variables</a:t>
            </a:r>
            <a:r>
              <a:rPr lang="fi-FI" dirty="0"/>
              <a:t> in </a:t>
            </a:r>
            <a:r>
              <a:rPr lang="fi-FI" dirty="0" err="1"/>
              <a:t>multiple</a:t>
            </a:r>
            <a:r>
              <a:rPr lang="fi-FI" dirty="0"/>
              <a:t> </a:t>
            </a:r>
            <a:r>
              <a:rPr lang="fi-FI" dirty="0" err="1"/>
              <a:t>versions</a:t>
            </a:r>
            <a:r>
              <a:rPr lang="fi-FI" dirty="0"/>
              <a:t>: </a:t>
            </a:r>
            <a:r>
              <a:rPr lang="fi-FI" dirty="0" err="1"/>
              <a:t>simple</a:t>
            </a:r>
            <a:r>
              <a:rPr lang="fi-FI" dirty="0"/>
              <a:t> vs. </a:t>
            </a:r>
            <a:r>
              <a:rPr lang="fi-FI" dirty="0" err="1"/>
              <a:t>complex</a:t>
            </a:r>
            <a:endParaRPr lang="fi-FI" dirty="0"/>
          </a:p>
          <a:p>
            <a:pPr lvl="1"/>
            <a:r>
              <a:rPr lang="fi-FI" dirty="0"/>
              <a:t>For </a:t>
            </a:r>
            <a:r>
              <a:rPr lang="fi-FI" dirty="0" err="1"/>
              <a:t>example</a:t>
            </a:r>
            <a:r>
              <a:rPr lang="fi-FI" dirty="0"/>
              <a:t>, country of </a:t>
            </a:r>
            <a:r>
              <a:rPr lang="fi-FI" dirty="0" err="1"/>
              <a:t>origin</a:t>
            </a:r>
            <a:r>
              <a:rPr lang="fi-FI" dirty="0"/>
              <a:t> </a:t>
            </a:r>
            <a:r>
              <a:rPr lang="fi-FI" dirty="0" err="1"/>
              <a:t>being</a:t>
            </a:r>
            <a:r>
              <a:rPr lang="fi-FI" dirty="0"/>
              <a:t> </a:t>
            </a:r>
            <a:r>
              <a:rPr lang="fi-FI" dirty="0" err="1"/>
              <a:t>other</a:t>
            </a:r>
            <a:r>
              <a:rPr lang="fi-FI" dirty="0"/>
              <a:t> </a:t>
            </a:r>
            <a:r>
              <a:rPr lang="fi-FI" dirty="0" err="1"/>
              <a:t>than</a:t>
            </a:r>
            <a:r>
              <a:rPr lang="fi-FI" dirty="0"/>
              <a:t> Finland vs. </a:t>
            </a:r>
            <a:r>
              <a:rPr lang="fi-FI" dirty="0" err="1"/>
              <a:t>indicators</a:t>
            </a:r>
            <a:r>
              <a:rPr lang="fi-FI" dirty="0"/>
              <a:t> for </a:t>
            </a:r>
            <a:r>
              <a:rPr lang="fi-FI" dirty="0" err="1"/>
              <a:t>the</a:t>
            </a:r>
            <a:r>
              <a:rPr lang="fi-FI" dirty="0"/>
              <a:t> </a:t>
            </a:r>
            <a:r>
              <a:rPr lang="fi-FI" dirty="0" err="1"/>
              <a:t>exact</a:t>
            </a:r>
            <a:r>
              <a:rPr lang="fi-FI" dirty="0"/>
              <a:t> country of </a:t>
            </a:r>
            <a:r>
              <a:rPr lang="fi-FI" dirty="0" err="1"/>
              <a:t>origin</a:t>
            </a:r>
            <a:endParaRPr lang="fi-FI" dirty="0"/>
          </a:p>
          <a:p>
            <a:pPr lvl="1"/>
            <a:r>
              <a:rPr lang="fi-FI" dirty="0" err="1"/>
              <a:t>The</a:t>
            </a:r>
            <a:r>
              <a:rPr lang="fi-FI" dirty="0"/>
              <a:t> </a:t>
            </a:r>
            <a:r>
              <a:rPr lang="fi-FI" dirty="0" err="1"/>
              <a:t>simple</a:t>
            </a:r>
            <a:r>
              <a:rPr lang="fi-FI" dirty="0"/>
              <a:t> version is </a:t>
            </a:r>
            <a:r>
              <a:rPr lang="fi-FI" dirty="0" err="1"/>
              <a:t>preferred</a:t>
            </a:r>
            <a:r>
              <a:rPr lang="fi-FI" dirty="0"/>
              <a:t> for </a:t>
            </a:r>
            <a:r>
              <a:rPr lang="fi-FI" dirty="0" err="1"/>
              <a:t>transparency</a:t>
            </a:r>
            <a:endParaRPr lang="fi-FI" dirty="0"/>
          </a:p>
          <a:p>
            <a:pPr lvl="1"/>
            <a:r>
              <a:rPr lang="fi-FI" dirty="0"/>
              <a:t>If </a:t>
            </a:r>
            <a:r>
              <a:rPr lang="fi-FI" dirty="0" err="1"/>
              <a:t>the</a:t>
            </a:r>
            <a:r>
              <a:rPr lang="fi-FI" dirty="0"/>
              <a:t> </a:t>
            </a:r>
            <a:r>
              <a:rPr lang="fi-FI" dirty="0" err="1"/>
              <a:t>the</a:t>
            </a:r>
            <a:r>
              <a:rPr lang="fi-FI" dirty="0"/>
              <a:t> </a:t>
            </a:r>
            <a:r>
              <a:rPr lang="fi-FI" dirty="0" err="1"/>
              <a:t>most</a:t>
            </a:r>
            <a:r>
              <a:rPr lang="fi-FI" dirty="0"/>
              <a:t> </a:t>
            </a:r>
            <a:r>
              <a:rPr lang="fi-FI" dirty="0" err="1"/>
              <a:t>complex</a:t>
            </a:r>
            <a:r>
              <a:rPr lang="fi-FI" dirty="0"/>
              <a:t> version of </a:t>
            </a:r>
            <a:r>
              <a:rPr lang="fi-FI" dirty="0" err="1"/>
              <a:t>the</a:t>
            </a:r>
            <a:r>
              <a:rPr lang="fi-FI" dirty="0"/>
              <a:t> </a:t>
            </a:r>
            <a:r>
              <a:rPr lang="fi-FI" dirty="0" err="1"/>
              <a:t>variable</a:t>
            </a:r>
            <a:r>
              <a:rPr lang="fi-FI" dirty="0"/>
              <a:t> </a:t>
            </a:r>
            <a:r>
              <a:rPr lang="fi-FI" dirty="0" err="1"/>
              <a:t>does</a:t>
            </a:r>
            <a:r>
              <a:rPr lang="fi-FI" dirty="0"/>
              <a:t> </a:t>
            </a:r>
            <a:r>
              <a:rPr lang="fi-FI" dirty="0" err="1"/>
              <a:t>not</a:t>
            </a:r>
            <a:r>
              <a:rPr lang="fi-FI" dirty="0"/>
              <a:t> </a:t>
            </a:r>
            <a:r>
              <a:rPr lang="fi-FI" dirty="0" err="1"/>
              <a:t>increase</a:t>
            </a:r>
            <a:r>
              <a:rPr lang="fi-FI" dirty="0"/>
              <a:t> </a:t>
            </a:r>
            <a:r>
              <a:rPr lang="fi-FI" dirty="0" err="1"/>
              <a:t>the</a:t>
            </a:r>
            <a:r>
              <a:rPr lang="fi-FI" dirty="0"/>
              <a:t> </a:t>
            </a:r>
            <a:r>
              <a:rPr lang="fi-FI" dirty="0" err="1"/>
              <a:t>predictive</a:t>
            </a:r>
            <a:r>
              <a:rPr lang="fi-FI" dirty="0"/>
              <a:t> </a:t>
            </a:r>
            <a:r>
              <a:rPr lang="fi-FI" dirty="0" err="1"/>
              <a:t>power</a:t>
            </a:r>
            <a:r>
              <a:rPr lang="fi-FI" dirty="0"/>
              <a:t>, it is </a:t>
            </a:r>
            <a:r>
              <a:rPr lang="fi-FI" dirty="0" err="1"/>
              <a:t>better</a:t>
            </a:r>
            <a:r>
              <a:rPr lang="fi-FI" dirty="0"/>
              <a:t> to </a:t>
            </a:r>
            <a:r>
              <a:rPr lang="fi-FI" dirty="0" err="1"/>
              <a:t>pick</a:t>
            </a:r>
            <a:r>
              <a:rPr lang="fi-FI" dirty="0"/>
              <a:t> </a:t>
            </a:r>
            <a:r>
              <a:rPr lang="fi-FI" dirty="0" err="1"/>
              <a:t>the</a:t>
            </a:r>
            <a:r>
              <a:rPr lang="fi-FI" dirty="0"/>
              <a:t> </a:t>
            </a:r>
            <a:r>
              <a:rPr lang="fi-FI" dirty="0" err="1"/>
              <a:t>simpler</a:t>
            </a:r>
            <a:r>
              <a:rPr lang="fi-FI" dirty="0"/>
              <a:t> version</a:t>
            </a:r>
          </a:p>
          <a:p>
            <a:r>
              <a:rPr lang="fi-FI" dirty="0"/>
              <a:t>For </a:t>
            </a:r>
            <a:r>
              <a:rPr lang="fi-FI" dirty="0" err="1"/>
              <a:t>transparency</a:t>
            </a:r>
            <a:r>
              <a:rPr lang="fi-FI" dirty="0"/>
              <a:t>, </a:t>
            </a:r>
            <a:r>
              <a:rPr lang="fi-FI" dirty="0" err="1"/>
              <a:t>we</a:t>
            </a:r>
            <a:r>
              <a:rPr lang="fi-FI" dirty="0"/>
              <a:t> </a:t>
            </a:r>
            <a:r>
              <a:rPr lang="fi-FI" dirty="0" err="1"/>
              <a:t>report</a:t>
            </a:r>
            <a:r>
              <a:rPr lang="fi-FI" dirty="0"/>
              <a:t> </a:t>
            </a:r>
            <a:r>
              <a:rPr lang="fi-FI" dirty="0" err="1"/>
              <a:t>both</a:t>
            </a:r>
            <a:r>
              <a:rPr lang="fi-FI" dirty="0"/>
              <a:t> </a:t>
            </a:r>
            <a:r>
              <a:rPr lang="fi-FI" dirty="0" err="1"/>
              <a:t>the</a:t>
            </a:r>
            <a:r>
              <a:rPr lang="fi-FI" dirty="0"/>
              <a:t> </a:t>
            </a:r>
            <a:r>
              <a:rPr lang="fi-FI" dirty="0" err="1"/>
              <a:t>predictive</a:t>
            </a:r>
            <a:r>
              <a:rPr lang="fi-FI" dirty="0"/>
              <a:t> </a:t>
            </a:r>
            <a:r>
              <a:rPr lang="fi-FI" dirty="0" err="1"/>
              <a:t>power</a:t>
            </a:r>
            <a:r>
              <a:rPr lang="fi-FI" dirty="0"/>
              <a:t> and </a:t>
            </a:r>
            <a:r>
              <a:rPr lang="fi-FI" dirty="0" err="1"/>
              <a:t>the</a:t>
            </a:r>
            <a:r>
              <a:rPr lang="fi-FI" dirty="0"/>
              <a:t> </a:t>
            </a:r>
            <a:r>
              <a:rPr lang="fi-FI" dirty="0" err="1"/>
              <a:t>impact</a:t>
            </a:r>
            <a:r>
              <a:rPr lang="fi-FI" dirty="0"/>
              <a:t> on </a:t>
            </a:r>
            <a:r>
              <a:rPr lang="fi-FI" dirty="0" err="1"/>
              <a:t>need</a:t>
            </a:r>
            <a:r>
              <a:rPr lang="fi-FI" dirty="0"/>
              <a:t> </a:t>
            </a:r>
            <a:r>
              <a:rPr lang="fi-FI" dirty="0" err="1"/>
              <a:t>multipliers</a:t>
            </a:r>
            <a:r>
              <a:rPr lang="fi-FI" dirty="0"/>
              <a:t> for </a:t>
            </a:r>
            <a:r>
              <a:rPr lang="fi-FI" dirty="0" err="1"/>
              <a:t>all</a:t>
            </a:r>
            <a:r>
              <a:rPr lang="fi-FI" dirty="0"/>
              <a:t> </a:t>
            </a:r>
            <a:r>
              <a:rPr lang="fi-FI" dirty="0" err="1"/>
              <a:t>versions</a:t>
            </a:r>
            <a:r>
              <a:rPr lang="fi-FI" dirty="0"/>
              <a:t> of a single </a:t>
            </a:r>
            <a:r>
              <a:rPr lang="fi-FI" dirty="0" err="1"/>
              <a:t>variable</a:t>
            </a:r>
            <a:endParaRPr lang="fi-FI" dirty="0"/>
          </a:p>
        </p:txBody>
      </p:sp>
      <p:sp>
        <p:nvSpPr>
          <p:cNvPr id="4" name="Päivämäärän paikkamerkki 3">
            <a:extLst>
              <a:ext uri="{FF2B5EF4-FFF2-40B4-BE49-F238E27FC236}">
                <a16:creationId xmlns:a16="http://schemas.microsoft.com/office/drawing/2014/main" id="{35DC8F19-DFF6-C5F0-2023-60153844F6BD}"/>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6CB00161-772B-EFF0-1756-EFD064C1EA93}"/>
              </a:ext>
            </a:extLst>
          </p:cNvPr>
          <p:cNvSpPr>
            <a:spLocks noGrp="1"/>
          </p:cNvSpPr>
          <p:nvPr>
            <p:ph type="sldNum" sz="quarter" idx="12"/>
          </p:nvPr>
        </p:nvSpPr>
        <p:spPr/>
        <p:txBody>
          <a:bodyPr/>
          <a:lstStyle/>
          <a:p>
            <a:fld id="{31160B98-140E-4345-B1A3-2A7247C42973}" type="slidenum">
              <a:rPr lang="fi-FI" noProof="0" smtClean="0"/>
              <a:t>8</a:t>
            </a:fld>
            <a:endParaRPr lang="fi-FI" noProof="0" dirty="0"/>
          </a:p>
        </p:txBody>
      </p:sp>
    </p:spTree>
    <p:extLst>
      <p:ext uri="{BB962C8B-B14F-4D97-AF65-F5344CB8AC3E}">
        <p14:creationId xmlns:p14="http://schemas.microsoft.com/office/powerpoint/2010/main" val="28395538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14BEA71-DD29-745A-AD8B-EFF24295D47E}"/>
              </a:ext>
            </a:extLst>
          </p:cNvPr>
          <p:cNvSpPr>
            <a:spLocks noGrp="1"/>
          </p:cNvSpPr>
          <p:nvPr>
            <p:ph type="title"/>
          </p:nvPr>
        </p:nvSpPr>
        <p:spPr/>
        <p:txBody>
          <a:bodyPr/>
          <a:lstStyle/>
          <a:p>
            <a:r>
              <a:rPr lang="fi-FI" dirty="0"/>
              <a:t>Data</a:t>
            </a:r>
            <a:endParaRPr lang="en-US" dirty="0"/>
          </a:p>
        </p:txBody>
      </p:sp>
      <p:sp>
        <p:nvSpPr>
          <p:cNvPr id="3" name="Sisällön paikkamerkki 2">
            <a:extLst>
              <a:ext uri="{FF2B5EF4-FFF2-40B4-BE49-F238E27FC236}">
                <a16:creationId xmlns:a16="http://schemas.microsoft.com/office/drawing/2014/main" id="{458BF761-DF20-8DDE-A5B2-E442CACADA82}"/>
              </a:ext>
            </a:extLst>
          </p:cNvPr>
          <p:cNvSpPr>
            <a:spLocks noGrp="1"/>
          </p:cNvSpPr>
          <p:nvPr>
            <p:ph idx="1"/>
          </p:nvPr>
        </p:nvSpPr>
        <p:spPr/>
        <p:txBody>
          <a:bodyPr>
            <a:normAutofit fontScale="92500"/>
          </a:bodyPr>
          <a:lstStyle/>
          <a:p>
            <a:r>
              <a:rPr lang="fi-FI" dirty="0"/>
              <a:t>Service </a:t>
            </a:r>
            <a:r>
              <a:rPr lang="fi-FI" dirty="0" err="1"/>
              <a:t>use</a:t>
            </a:r>
            <a:r>
              <a:rPr lang="fi-FI" dirty="0"/>
              <a:t> </a:t>
            </a:r>
            <a:r>
              <a:rPr lang="fi-FI" dirty="0" err="1"/>
              <a:t>costs</a:t>
            </a:r>
            <a:r>
              <a:rPr lang="fi-FI" dirty="0"/>
              <a:t> (</a:t>
            </a:r>
            <a:r>
              <a:rPr lang="fi-FI" dirty="0" err="1"/>
              <a:t>the</a:t>
            </a:r>
            <a:r>
              <a:rPr lang="fi-FI" dirty="0"/>
              <a:t> </a:t>
            </a:r>
            <a:r>
              <a:rPr lang="fi-FI" dirty="0" err="1"/>
              <a:t>predicted</a:t>
            </a:r>
            <a:r>
              <a:rPr lang="fi-FI" dirty="0"/>
              <a:t> </a:t>
            </a:r>
            <a:r>
              <a:rPr lang="fi-FI" dirty="0" err="1"/>
              <a:t>variable</a:t>
            </a:r>
            <a:r>
              <a:rPr lang="fi-FI" dirty="0"/>
              <a:t>): Care </a:t>
            </a:r>
            <a:r>
              <a:rPr lang="fi-FI" dirty="0" err="1"/>
              <a:t>registry</a:t>
            </a:r>
            <a:r>
              <a:rPr lang="fi-FI" dirty="0"/>
              <a:t>, </a:t>
            </a:r>
            <a:r>
              <a:rPr lang="fi-FI" dirty="0" err="1"/>
              <a:t>child</a:t>
            </a:r>
            <a:r>
              <a:rPr lang="fi-FI" dirty="0"/>
              <a:t> </a:t>
            </a:r>
            <a:r>
              <a:rPr lang="fi-FI" dirty="0" err="1"/>
              <a:t>wellfare</a:t>
            </a:r>
            <a:r>
              <a:rPr lang="fi-FI" dirty="0"/>
              <a:t> </a:t>
            </a:r>
            <a:r>
              <a:rPr lang="fi-FI" dirty="0" err="1"/>
              <a:t>registry</a:t>
            </a:r>
            <a:r>
              <a:rPr lang="fi-FI" dirty="0"/>
              <a:t> and  </a:t>
            </a:r>
            <a:r>
              <a:rPr lang="fi-FI" dirty="0" err="1"/>
              <a:t>outpatient</a:t>
            </a:r>
            <a:r>
              <a:rPr lang="fi-FI" dirty="0"/>
              <a:t> </a:t>
            </a:r>
            <a:r>
              <a:rPr lang="fi-FI" dirty="0" err="1"/>
              <a:t>social</a:t>
            </a:r>
            <a:r>
              <a:rPr lang="fi-FI" dirty="0"/>
              <a:t> </a:t>
            </a:r>
            <a:r>
              <a:rPr lang="fi-FI" dirty="0" err="1"/>
              <a:t>care</a:t>
            </a:r>
            <a:r>
              <a:rPr lang="fi-FI" dirty="0"/>
              <a:t> </a:t>
            </a:r>
            <a:r>
              <a:rPr lang="fi-FI" dirty="0" err="1"/>
              <a:t>registry</a:t>
            </a:r>
            <a:r>
              <a:rPr lang="fi-FI" dirty="0"/>
              <a:t> </a:t>
            </a:r>
            <a:r>
              <a:rPr lang="fi-FI" dirty="0" err="1"/>
              <a:t>from</a:t>
            </a:r>
            <a:r>
              <a:rPr lang="fi-FI" dirty="0"/>
              <a:t> a </a:t>
            </a:r>
            <a:r>
              <a:rPr lang="fi-FI" dirty="0" err="1"/>
              <a:t>few</a:t>
            </a:r>
            <a:r>
              <a:rPr lang="fi-FI" dirty="0"/>
              <a:t> </a:t>
            </a:r>
            <a:r>
              <a:rPr lang="fi-FI" dirty="0" err="1"/>
              <a:t>regions</a:t>
            </a:r>
            <a:r>
              <a:rPr lang="fi-FI" dirty="0"/>
              <a:t>. To </a:t>
            </a:r>
            <a:r>
              <a:rPr lang="fi-FI" dirty="0" err="1"/>
              <a:t>get</a:t>
            </a:r>
            <a:r>
              <a:rPr lang="fi-FI" dirty="0"/>
              <a:t> </a:t>
            </a:r>
            <a:r>
              <a:rPr lang="fi-FI" dirty="0" err="1"/>
              <a:t>total</a:t>
            </a:r>
            <a:r>
              <a:rPr lang="fi-FI" dirty="0"/>
              <a:t> </a:t>
            </a:r>
            <a:r>
              <a:rPr lang="fi-FI" dirty="0" err="1"/>
              <a:t>costs</a:t>
            </a:r>
            <a:r>
              <a:rPr lang="fi-FI" dirty="0"/>
              <a:t>, </a:t>
            </a:r>
            <a:r>
              <a:rPr lang="fi-FI" dirty="0" err="1"/>
              <a:t>we</a:t>
            </a:r>
            <a:r>
              <a:rPr lang="fi-FI" dirty="0"/>
              <a:t> </a:t>
            </a:r>
            <a:r>
              <a:rPr lang="fi-FI" dirty="0" err="1"/>
              <a:t>multiply</a:t>
            </a:r>
            <a:r>
              <a:rPr lang="fi-FI" dirty="0"/>
              <a:t> </a:t>
            </a:r>
            <a:r>
              <a:rPr lang="fi-FI" dirty="0" err="1"/>
              <a:t>the</a:t>
            </a:r>
            <a:r>
              <a:rPr lang="fi-FI" dirty="0"/>
              <a:t> </a:t>
            </a:r>
            <a:r>
              <a:rPr lang="fi-FI" dirty="0" err="1"/>
              <a:t>number</a:t>
            </a:r>
            <a:r>
              <a:rPr lang="fi-FI" dirty="0"/>
              <a:t> of </a:t>
            </a:r>
            <a:r>
              <a:rPr lang="fi-FI" dirty="0" err="1"/>
              <a:t>service</a:t>
            </a:r>
            <a:r>
              <a:rPr lang="fi-FI" dirty="0"/>
              <a:t> </a:t>
            </a:r>
            <a:r>
              <a:rPr lang="fi-FI" dirty="0" err="1"/>
              <a:t>visits</a:t>
            </a:r>
            <a:r>
              <a:rPr lang="fi-FI" dirty="0"/>
              <a:t> </a:t>
            </a:r>
            <a:r>
              <a:rPr lang="fi-FI" dirty="0" err="1"/>
              <a:t>by</a:t>
            </a:r>
            <a:r>
              <a:rPr lang="fi-FI" dirty="0"/>
              <a:t> </a:t>
            </a:r>
            <a:r>
              <a:rPr lang="fi-FI" dirty="0" err="1"/>
              <a:t>the</a:t>
            </a:r>
            <a:r>
              <a:rPr lang="fi-FI" dirty="0"/>
              <a:t> </a:t>
            </a:r>
            <a:r>
              <a:rPr lang="fi-FI" dirty="0" err="1"/>
              <a:t>average</a:t>
            </a:r>
            <a:r>
              <a:rPr lang="fi-FI" dirty="0"/>
              <a:t> </a:t>
            </a:r>
            <a:r>
              <a:rPr lang="fi-FI" dirty="0" err="1"/>
              <a:t>national</a:t>
            </a:r>
            <a:r>
              <a:rPr lang="fi-FI" dirty="0"/>
              <a:t> </a:t>
            </a:r>
            <a:r>
              <a:rPr lang="fi-FI" dirty="0" err="1"/>
              <a:t>unit</a:t>
            </a:r>
            <a:r>
              <a:rPr lang="fi-FI" dirty="0"/>
              <a:t> </a:t>
            </a:r>
            <a:r>
              <a:rPr lang="fi-FI" dirty="0" err="1"/>
              <a:t>costs</a:t>
            </a:r>
            <a:r>
              <a:rPr lang="fi-FI" dirty="0"/>
              <a:t>.</a:t>
            </a:r>
          </a:p>
          <a:p>
            <a:r>
              <a:rPr lang="fi-FI" dirty="0" err="1"/>
              <a:t>Morbidity</a:t>
            </a:r>
            <a:r>
              <a:rPr lang="fi-FI" dirty="0"/>
              <a:t>: Care </a:t>
            </a:r>
            <a:r>
              <a:rPr lang="fi-FI" dirty="0" err="1"/>
              <a:t>registry</a:t>
            </a:r>
            <a:r>
              <a:rPr lang="fi-FI" dirty="0"/>
              <a:t> (</a:t>
            </a:r>
            <a:r>
              <a:rPr lang="en-US" dirty="0"/>
              <a:t>primary and secondary diagnosis, which are the reason for the visit; long term diagnosis;</a:t>
            </a:r>
            <a:r>
              <a:rPr lang="fi-FI" dirty="0"/>
              <a:t> </a:t>
            </a:r>
            <a:r>
              <a:rPr lang="fi-FI" dirty="0" err="1"/>
              <a:t>information</a:t>
            </a:r>
            <a:r>
              <a:rPr lang="fi-FI" dirty="0"/>
              <a:t> on </a:t>
            </a:r>
            <a:r>
              <a:rPr lang="fi-FI" dirty="0" err="1"/>
              <a:t>benefits</a:t>
            </a:r>
            <a:r>
              <a:rPr lang="fi-FI" dirty="0"/>
              <a:t> and </a:t>
            </a:r>
            <a:r>
              <a:rPr lang="fi-FI" dirty="0" err="1"/>
              <a:t>pensions</a:t>
            </a:r>
            <a:r>
              <a:rPr lang="fi-FI" dirty="0"/>
              <a:t> </a:t>
            </a:r>
            <a:r>
              <a:rPr lang="fi-FI" dirty="0" err="1"/>
              <a:t>from</a:t>
            </a:r>
            <a:r>
              <a:rPr lang="fi-FI" dirty="0"/>
              <a:t> Kela and ETK (</a:t>
            </a:r>
            <a:r>
              <a:rPr lang="fi-FI" dirty="0" err="1"/>
              <a:t>work</a:t>
            </a:r>
            <a:r>
              <a:rPr lang="fi-FI" dirty="0"/>
              <a:t> </a:t>
            </a:r>
            <a:r>
              <a:rPr lang="fi-FI" dirty="0" err="1"/>
              <a:t>disability</a:t>
            </a:r>
            <a:r>
              <a:rPr lang="fi-FI" dirty="0"/>
              <a:t> </a:t>
            </a:r>
            <a:r>
              <a:rPr lang="fi-FI" dirty="0" err="1"/>
              <a:t>pensions</a:t>
            </a:r>
            <a:r>
              <a:rPr lang="fi-FI" dirty="0"/>
              <a:t>, </a:t>
            </a:r>
            <a:r>
              <a:rPr lang="fi-FI" dirty="0" err="1"/>
              <a:t>sickness</a:t>
            </a:r>
            <a:r>
              <a:rPr lang="fi-FI" dirty="0"/>
              <a:t> </a:t>
            </a:r>
            <a:r>
              <a:rPr lang="fi-FI" dirty="0" err="1"/>
              <a:t>benefit</a:t>
            </a:r>
            <a:r>
              <a:rPr lang="fi-FI" dirty="0"/>
              <a:t>, </a:t>
            </a:r>
            <a:r>
              <a:rPr lang="fi-FI" dirty="0" err="1"/>
              <a:t>disability</a:t>
            </a:r>
            <a:r>
              <a:rPr lang="fi-FI" dirty="0"/>
              <a:t> </a:t>
            </a:r>
            <a:r>
              <a:rPr lang="fi-FI" dirty="0" err="1"/>
              <a:t>benefit</a:t>
            </a:r>
            <a:r>
              <a:rPr lang="fi-FI" dirty="0"/>
              <a:t>, </a:t>
            </a:r>
            <a:r>
              <a:rPr lang="fi-FI" dirty="0" err="1"/>
              <a:t>rehabilitation</a:t>
            </a:r>
            <a:r>
              <a:rPr lang="fi-FI" dirty="0"/>
              <a:t>), </a:t>
            </a:r>
            <a:r>
              <a:rPr lang="fi-FI" dirty="0" err="1"/>
              <a:t>prescription</a:t>
            </a:r>
            <a:r>
              <a:rPr lang="fi-FI" dirty="0"/>
              <a:t> </a:t>
            </a:r>
            <a:r>
              <a:rPr lang="fi-FI" dirty="0" err="1"/>
              <a:t>drug</a:t>
            </a:r>
            <a:r>
              <a:rPr lang="fi-FI" dirty="0"/>
              <a:t> </a:t>
            </a:r>
            <a:r>
              <a:rPr lang="fi-FI" dirty="0" err="1"/>
              <a:t>reimbursement</a:t>
            </a:r>
            <a:r>
              <a:rPr lang="fi-FI" dirty="0"/>
              <a:t> </a:t>
            </a:r>
            <a:r>
              <a:rPr lang="fi-FI" dirty="0" err="1"/>
              <a:t>registry</a:t>
            </a:r>
            <a:r>
              <a:rPr lang="fi-FI" dirty="0"/>
              <a:t> (</a:t>
            </a:r>
            <a:r>
              <a:rPr lang="fi-FI" dirty="0" err="1"/>
              <a:t>diagnosis</a:t>
            </a:r>
            <a:r>
              <a:rPr lang="fi-FI" dirty="0"/>
              <a:t> </a:t>
            </a:r>
            <a:r>
              <a:rPr lang="fi-FI" dirty="0" err="1"/>
              <a:t>or</a:t>
            </a:r>
            <a:r>
              <a:rPr lang="fi-FI" dirty="0"/>
              <a:t> </a:t>
            </a:r>
            <a:r>
              <a:rPr lang="fi-FI" dirty="0" err="1"/>
              <a:t>reimbursement</a:t>
            </a:r>
            <a:r>
              <a:rPr lang="fi-FI" dirty="0"/>
              <a:t> </a:t>
            </a:r>
            <a:r>
              <a:rPr lang="fi-FI" dirty="0" err="1"/>
              <a:t>codes</a:t>
            </a:r>
            <a:r>
              <a:rPr lang="fi-FI" dirty="0"/>
              <a:t>), </a:t>
            </a:r>
            <a:r>
              <a:rPr lang="fi-FI" dirty="0" err="1"/>
              <a:t>cancer</a:t>
            </a:r>
            <a:r>
              <a:rPr lang="fi-FI" dirty="0"/>
              <a:t> </a:t>
            </a:r>
            <a:r>
              <a:rPr lang="fi-FI" dirty="0" err="1"/>
              <a:t>registry</a:t>
            </a:r>
            <a:r>
              <a:rPr lang="fi-FI" dirty="0"/>
              <a:t>, </a:t>
            </a:r>
            <a:r>
              <a:rPr lang="fi-FI" dirty="0" err="1"/>
              <a:t>childbirth</a:t>
            </a:r>
            <a:r>
              <a:rPr lang="fi-FI" dirty="0"/>
              <a:t> </a:t>
            </a:r>
            <a:r>
              <a:rPr lang="fi-FI" dirty="0" err="1"/>
              <a:t>registry</a:t>
            </a:r>
            <a:r>
              <a:rPr lang="fi-FI" dirty="0"/>
              <a:t>, </a:t>
            </a:r>
            <a:r>
              <a:rPr lang="fi-FI" dirty="0" err="1"/>
              <a:t>visual</a:t>
            </a:r>
            <a:r>
              <a:rPr lang="fi-FI" dirty="0"/>
              <a:t> </a:t>
            </a:r>
            <a:r>
              <a:rPr lang="fi-FI" dirty="0" err="1"/>
              <a:t>impairment</a:t>
            </a:r>
            <a:r>
              <a:rPr lang="fi-FI" dirty="0"/>
              <a:t> </a:t>
            </a:r>
            <a:r>
              <a:rPr lang="fi-FI" dirty="0" err="1"/>
              <a:t>registry</a:t>
            </a:r>
            <a:endParaRPr lang="fi-FI" dirty="0"/>
          </a:p>
          <a:p>
            <a:r>
              <a:rPr lang="fi-FI" dirty="0" err="1"/>
              <a:t>Other</a:t>
            </a:r>
            <a:r>
              <a:rPr lang="fi-FI" dirty="0"/>
              <a:t> </a:t>
            </a:r>
            <a:r>
              <a:rPr lang="fi-FI" dirty="0" err="1"/>
              <a:t>information</a:t>
            </a:r>
            <a:r>
              <a:rPr lang="fi-FI" dirty="0"/>
              <a:t>: </a:t>
            </a:r>
            <a:r>
              <a:rPr lang="fi-FI" dirty="0" err="1"/>
              <a:t>Statistics</a:t>
            </a:r>
            <a:r>
              <a:rPr lang="fi-FI" dirty="0"/>
              <a:t> </a:t>
            </a:r>
            <a:r>
              <a:rPr lang="fi-FI" dirty="0" err="1"/>
              <a:t>Finland’s</a:t>
            </a:r>
            <a:r>
              <a:rPr lang="fi-FI" dirty="0"/>
              <a:t> FOLK </a:t>
            </a:r>
            <a:r>
              <a:rPr lang="fi-FI" dirty="0" err="1"/>
              <a:t>modules</a:t>
            </a:r>
            <a:endParaRPr lang="fi-FI" dirty="0"/>
          </a:p>
          <a:p>
            <a:endParaRPr lang="en-US" dirty="0"/>
          </a:p>
        </p:txBody>
      </p:sp>
      <p:sp>
        <p:nvSpPr>
          <p:cNvPr id="4" name="Päivämäärän paikkamerkki 3">
            <a:extLst>
              <a:ext uri="{FF2B5EF4-FFF2-40B4-BE49-F238E27FC236}">
                <a16:creationId xmlns:a16="http://schemas.microsoft.com/office/drawing/2014/main" id="{B4F44582-F57A-37E1-5163-78BF1A043DBB}"/>
              </a:ext>
            </a:extLst>
          </p:cNvPr>
          <p:cNvSpPr>
            <a:spLocks noGrp="1"/>
          </p:cNvSpPr>
          <p:nvPr>
            <p:ph type="dt" sz="half" idx="10"/>
          </p:nvPr>
        </p:nvSpPr>
        <p:spPr/>
        <p:txBody>
          <a:bodyPr/>
          <a:lstStyle/>
          <a:p>
            <a:fld id="{D7519F51-E5C9-4EA5-AD5A-0E73BC02374E}" type="datetime1">
              <a:rPr lang="fi-FI" noProof="0" smtClean="0"/>
              <a:t>26.1.2025</a:t>
            </a:fld>
            <a:endParaRPr lang="fi-FI" noProof="0" dirty="0"/>
          </a:p>
        </p:txBody>
      </p:sp>
      <p:sp>
        <p:nvSpPr>
          <p:cNvPr id="5" name="Dian numeron paikkamerkki 4">
            <a:extLst>
              <a:ext uri="{FF2B5EF4-FFF2-40B4-BE49-F238E27FC236}">
                <a16:creationId xmlns:a16="http://schemas.microsoft.com/office/drawing/2014/main" id="{FE7CD1D3-168D-82BA-41B6-37C6F5B42C1C}"/>
              </a:ext>
            </a:extLst>
          </p:cNvPr>
          <p:cNvSpPr>
            <a:spLocks noGrp="1"/>
          </p:cNvSpPr>
          <p:nvPr>
            <p:ph type="sldNum" sz="quarter" idx="12"/>
          </p:nvPr>
        </p:nvSpPr>
        <p:spPr/>
        <p:txBody>
          <a:bodyPr/>
          <a:lstStyle/>
          <a:p>
            <a:fld id="{31160B98-140E-4345-B1A3-2A7247C42973}" type="slidenum">
              <a:rPr lang="fi-FI" noProof="0" smtClean="0"/>
              <a:t>9</a:t>
            </a:fld>
            <a:endParaRPr lang="fi-FI" noProof="0" dirty="0"/>
          </a:p>
        </p:txBody>
      </p:sp>
    </p:spTree>
    <p:extLst>
      <p:ext uri="{BB962C8B-B14F-4D97-AF65-F5344CB8AC3E}">
        <p14:creationId xmlns:p14="http://schemas.microsoft.com/office/powerpoint/2010/main" val="2269877874"/>
      </p:ext>
    </p:extLst>
  </p:cSld>
  <p:clrMapOvr>
    <a:masterClrMapping/>
  </p:clrMapOvr>
</p:sld>
</file>

<file path=ppt/theme/theme1.xml><?xml version="1.0" encoding="utf-8"?>
<a:theme xmlns:a="http://schemas.openxmlformats.org/drawingml/2006/main" name="THL">
  <a:themeElements>
    <a:clrScheme name="THL2023">
      <a:dk1>
        <a:srgbClr val="1E1E1E"/>
      </a:dk1>
      <a:lt1>
        <a:sysClr val="window" lastClr="FFFFFF"/>
      </a:lt1>
      <a:dk2>
        <a:srgbClr val="005A1E"/>
      </a:dk2>
      <a:lt2>
        <a:srgbClr val="FFFAC3"/>
      </a:lt2>
      <a:accent1>
        <a:srgbClr val="7DFF78"/>
      </a:accent1>
      <a:accent2>
        <a:srgbClr val="FFA03C"/>
      </a:accent2>
      <a:accent3>
        <a:srgbClr val="FFEB46"/>
      </a:accent3>
      <a:accent4>
        <a:srgbClr val="AAA096"/>
      </a:accent4>
      <a:accent5>
        <a:srgbClr val="C84696"/>
      </a:accent5>
      <a:accent6>
        <a:srgbClr val="0064FF"/>
      </a:accent6>
      <a:hlink>
        <a:srgbClr val="0563C1"/>
      </a:hlink>
      <a:folHlink>
        <a:srgbClr val="954F72"/>
      </a:folHlink>
    </a:clrScheme>
    <a:fontScheme name="Work Sans">
      <a:majorFont>
        <a:latin typeface="Work Sans Medium"/>
        <a:ea typeface=""/>
        <a:cs typeface=""/>
      </a:majorFont>
      <a:minorFont>
        <a:latin typeface="Work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smtClean="0"/>
        </a:defPPr>
      </a:lstStyle>
    </a:txDef>
  </a:objectDefaults>
  <a:extraClrSchemeLst/>
  <a:extLst>
    <a:ext uri="{05A4C25C-085E-4340-85A3-A5531E510DB2}">
      <thm15:themeFamily xmlns:thm15="http://schemas.microsoft.com/office/thememl/2012/main" name="THL_Esityspohja_FI.potx" id="{BC4765E3-6CA0-4E56-9523-99B430DC3511}" vid="{1B22957D-917B-43F4-B9A5-67B3B6C2FA8C}"/>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THL_Esityspohja_FI</Template>
  <TotalTime>2712</TotalTime>
  <Words>2441</Words>
  <Application>Microsoft Office PowerPoint</Application>
  <PresentationFormat>Laajakuva</PresentationFormat>
  <Paragraphs>218</Paragraphs>
  <Slides>17</Slides>
  <Notes>2</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17</vt:i4>
      </vt:variant>
    </vt:vector>
  </HeadingPairs>
  <TitlesOfParts>
    <vt:vector size="23" baseType="lpstr">
      <vt:lpstr>Arial</vt:lpstr>
      <vt:lpstr>Calibri</vt:lpstr>
      <vt:lpstr>Wingdings</vt:lpstr>
      <vt:lpstr>Work Sans Light</vt:lpstr>
      <vt:lpstr>Work Sans Medium</vt:lpstr>
      <vt:lpstr>THL</vt:lpstr>
      <vt:lpstr>Need-adjusted formula funding for wellbeing services counties</vt:lpstr>
      <vt:lpstr>Funding of wellbeing services counties (WSCs)</vt:lpstr>
      <vt:lpstr>The starting point for need-adjustment</vt:lpstr>
      <vt:lpstr>Social and Health Care Service Need  is based on a statistical model</vt:lpstr>
      <vt:lpstr>Need factors are based on predicted values from individual level linear model</vt:lpstr>
      <vt:lpstr>PowerPoint-esitys</vt:lpstr>
      <vt:lpstr>Service need varies considerably between wellbeing services counties </vt:lpstr>
      <vt:lpstr>We aim to identify credible predictive variables and to report the associated uncertainty</vt:lpstr>
      <vt:lpstr>Data</vt:lpstr>
      <vt:lpstr>Following general practice, we estimate the model and calculate the residuals using different samples </vt:lpstr>
      <vt:lpstr>Contents in the next model update</vt:lpstr>
      <vt:lpstr>Because the objective is to predict county-level service need, model evaluation should be done at the county level</vt:lpstr>
      <vt:lpstr>Preliminary results</vt:lpstr>
      <vt:lpstr>Uncertainty related to variable selection, regression coefficients, and the annual values of predictors</vt:lpstr>
      <vt:lpstr>Bootstrapping of the need calculations</vt:lpstr>
      <vt:lpstr>Next steps</vt:lpstr>
      <vt:lpstr>Literature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Hyvinvointialueiden tarveperusteinen rahoitus</dc:title>
  <dc:creator>Tuukka Holster</dc:creator>
  <cp:lastModifiedBy>Tuukka Holster</cp:lastModifiedBy>
  <cp:revision>66</cp:revision>
  <dcterms:created xsi:type="dcterms:W3CDTF">2024-11-21T15:45:30Z</dcterms:created>
  <dcterms:modified xsi:type="dcterms:W3CDTF">2025-01-26T15:30:55Z</dcterms:modified>
</cp:coreProperties>
</file>