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648" r:id="rId5"/>
    <p:sldMasterId id="2147483749" r:id="rId6"/>
    <p:sldMasterId id="2147483924" r:id="rId7"/>
  </p:sldMasterIdLst>
  <p:notesMasterIdLst>
    <p:notesMasterId r:id="rId54"/>
  </p:notesMasterIdLst>
  <p:sldIdLst>
    <p:sldId id="310" r:id="rId8"/>
    <p:sldId id="375" r:id="rId9"/>
    <p:sldId id="495" r:id="rId10"/>
    <p:sldId id="672" r:id="rId11"/>
    <p:sldId id="678" r:id="rId12"/>
    <p:sldId id="673" r:id="rId13"/>
    <p:sldId id="461" r:id="rId14"/>
    <p:sldId id="675" r:id="rId15"/>
    <p:sldId id="693" r:id="rId16"/>
    <p:sldId id="671" r:id="rId17"/>
    <p:sldId id="674" r:id="rId18"/>
    <p:sldId id="676" r:id="rId19"/>
    <p:sldId id="677" r:id="rId20"/>
    <p:sldId id="457" r:id="rId21"/>
    <p:sldId id="484" r:id="rId22"/>
    <p:sldId id="458" r:id="rId23"/>
    <p:sldId id="459" r:id="rId24"/>
    <p:sldId id="466" r:id="rId25"/>
    <p:sldId id="460" r:id="rId26"/>
    <p:sldId id="496" r:id="rId27"/>
    <p:sldId id="469" r:id="rId28"/>
    <p:sldId id="470" r:id="rId29"/>
    <p:sldId id="471" r:id="rId30"/>
    <p:sldId id="475" r:id="rId31"/>
    <p:sldId id="476" r:id="rId32"/>
    <p:sldId id="481" r:id="rId33"/>
    <p:sldId id="692" r:id="rId34"/>
    <p:sldId id="485" r:id="rId35"/>
    <p:sldId id="488" r:id="rId36"/>
    <p:sldId id="685" r:id="rId37"/>
    <p:sldId id="684" r:id="rId38"/>
    <p:sldId id="686" r:id="rId39"/>
    <p:sldId id="687" r:id="rId40"/>
    <p:sldId id="688" r:id="rId41"/>
    <p:sldId id="695" r:id="rId42"/>
    <p:sldId id="681" r:id="rId43"/>
    <p:sldId id="683" r:id="rId44"/>
    <p:sldId id="691" r:id="rId45"/>
    <p:sldId id="490" r:id="rId46"/>
    <p:sldId id="489" r:id="rId47"/>
    <p:sldId id="491" r:id="rId48"/>
    <p:sldId id="680" r:id="rId49"/>
    <p:sldId id="494" r:id="rId50"/>
    <p:sldId id="694" r:id="rId51"/>
    <p:sldId id="690" r:id="rId52"/>
    <p:sldId id="689" r:id="rId53"/>
  </p:sldIdLst>
  <p:sldSz cx="13006388" cy="9752013"/>
  <p:notesSz cx="6858000" cy="9144000"/>
  <p:defaultTextStyle>
    <a:defPPr>
      <a:defRPr lang="en-US"/>
    </a:defPPr>
    <a:lvl1pPr marL="0" algn="l" defTabSz="1302563" rtl="0" eaLnBrk="1" latinLnBrk="0" hangingPunct="1">
      <a:defRPr sz="2564" kern="1200">
        <a:solidFill>
          <a:schemeClr val="tx1"/>
        </a:solidFill>
        <a:latin typeface="+mn-lt"/>
        <a:ea typeface="+mn-ea"/>
        <a:cs typeface="+mn-cs"/>
      </a:defRPr>
    </a:lvl1pPr>
    <a:lvl2pPr marL="651281" algn="l" defTabSz="1302563" rtl="0" eaLnBrk="1" latinLnBrk="0" hangingPunct="1">
      <a:defRPr sz="2564" kern="1200">
        <a:solidFill>
          <a:schemeClr val="tx1"/>
        </a:solidFill>
        <a:latin typeface="+mn-lt"/>
        <a:ea typeface="+mn-ea"/>
        <a:cs typeface="+mn-cs"/>
      </a:defRPr>
    </a:lvl2pPr>
    <a:lvl3pPr marL="1302563" algn="l" defTabSz="1302563" rtl="0" eaLnBrk="1" latinLnBrk="0" hangingPunct="1">
      <a:defRPr sz="2564" kern="1200">
        <a:solidFill>
          <a:schemeClr val="tx1"/>
        </a:solidFill>
        <a:latin typeface="+mn-lt"/>
        <a:ea typeface="+mn-ea"/>
        <a:cs typeface="+mn-cs"/>
      </a:defRPr>
    </a:lvl3pPr>
    <a:lvl4pPr marL="1953844" algn="l" defTabSz="1302563" rtl="0" eaLnBrk="1" latinLnBrk="0" hangingPunct="1">
      <a:defRPr sz="2564" kern="1200">
        <a:solidFill>
          <a:schemeClr val="tx1"/>
        </a:solidFill>
        <a:latin typeface="+mn-lt"/>
        <a:ea typeface="+mn-ea"/>
        <a:cs typeface="+mn-cs"/>
      </a:defRPr>
    </a:lvl4pPr>
    <a:lvl5pPr marL="2605126" algn="l" defTabSz="1302563" rtl="0" eaLnBrk="1" latinLnBrk="0" hangingPunct="1">
      <a:defRPr sz="2564" kern="1200">
        <a:solidFill>
          <a:schemeClr val="tx1"/>
        </a:solidFill>
        <a:latin typeface="+mn-lt"/>
        <a:ea typeface="+mn-ea"/>
        <a:cs typeface="+mn-cs"/>
      </a:defRPr>
    </a:lvl5pPr>
    <a:lvl6pPr marL="3256407" algn="l" defTabSz="1302563" rtl="0" eaLnBrk="1" latinLnBrk="0" hangingPunct="1">
      <a:defRPr sz="2564" kern="1200">
        <a:solidFill>
          <a:schemeClr val="tx1"/>
        </a:solidFill>
        <a:latin typeface="+mn-lt"/>
        <a:ea typeface="+mn-ea"/>
        <a:cs typeface="+mn-cs"/>
      </a:defRPr>
    </a:lvl6pPr>
    <a:lvl7pPr marL="3907688" algn="l" defTabSz="1302563" rtl="0" eaLnBrk="1" latinLnBrk="0" hangingPunct="1">
      <a:defRPr sz="2564" kern="1200">
        <a:solidFill>
          <a:schemeClr val="tx1"/>
        </a:solidFill>
        <a:latin typeface="+mn-lt"/>
        <a:ea typeface="+mn-ea"/>
        <a:cs typeface="+mn-cs"/>
      </a:defRPr>
    </a:lvl7pPr>
    <a:lvl8pPr marL="4558970" algn="l" defTabSz="1302563" rtl="0" eaLnBrk="1" latinLnBrk="0" hangingPunct="1">
      <a:defRPr sz="2564" kern="1200">
        <a:solidFill>
          <a:schemeClr val="tx1"/>
        </a:solidFill>
        <a:latin typeface="+mn-lt"/>
        <a:ea typeface="+mn-ea"/>
        <a:cs typeface="+mn-cs"/>
      </a:defRPr>
    </a:lvl8pPr>
    <a:lvl9pPr marL="5210251" algn="l" defTabSz="1302563" rtl="0" eaLnBrk="1" latinLnBrk="0" hangingPunct="1">
      <a:defRPr sz="256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1">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D8E0E6"/>
    <a:srgbClr val="F3F6F8"/>
    <a:srgbClr val="AFDFEC"/>
    <a:srgbClr val="5BC8EE"/>
    <a:srgbClr val="FFDA22"/>
    <a:srgbClr val="85888D"/>
    <a:srgbClr val="31C5B9"/>
    <a:srgbClr val="4DA6D7"/>
    <a:srgbClr val="008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7"/>
    <p:restoredTop sz="94915"/>
  </p:normalViewPr>
  <p:slideViewPr>
    <p:cSldViewPr snapToGrid="0" snapToObjects="1">
      <p:cViewPr varScale="1">
        <p:scale>
          <a:sx n="37" d="100"/>
          <a:sy n="37" d="100"/>
        </p:scale>
        <p:origin x="36" y="632"/>
      </p:cViewPr>
      <p:guideLst>
        <p:guide orient="horz" pos="3071"/>
        <p:guide pos="4096"/>
      </p:guideLst>
    </p:cSldViewPr>
  </p:slideViewPr>
  <p:notesTextViewPr>
    <p:cViewPr>
      <p:scale>
        <a:sx n="1" d="1"/>
        <a:sy n="1" d="1"/>
      </p:scale>
      <p:origin x="0" y="0"/>
    </p:cViewPr>
  </p:notesTextViewPr>
  <p:sorterViewPr>
    <p:cViewPr varScale="1">
      <p:scale>
        <a:sx n="1" d="1"/>
        <a:sy n="1" d="1"/>
      </p:scale>
      <p:origin x="0" y="-25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FE346-E604-1B4E-9B2B-E45689E64B9A}" type="datetimeFigureOut">
              <a:rPr lang="en-US" smtClean="0"/>
              <a:t>1/23/2025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3BD7F-CC90-B745-910D-0DE8F44E1738}" type="slidenum">
              <a:rPr lang="en-US" smtClean="0"/>
              <a:t>‹#›</a:t>
            </a:fld>
            <a:endParaRPr lang="en-US"/>
          </a:p>
        </p:txBody>
      </p:sp>
    </p:spTree>
    <p:extLst>
      <p:ext uri="{BB962C8B-B14F-4D97-AF65-F5344CB8AC3E}">
        <p14:creationId xmlns:p14="http://schemas.microsoft.com/office/powerpoint/2010/main" val="1916250774"/>
      </p:ext>
    </p:extLst>
  </p:cSld>
  <p:clrMap bg1="lt1" tx1="dk1" bg2="lt2" tx2="dk2" accent1="accent1" accent2="accent2" accent3="accent3" accent4="accent4" accent5="accent5" accent6="accent6" hlink="hlink" folHlink="folHlink"/>
  <p:notesStyle>
    <a:lvl1pPr marL="0" algn="l" defTabSz="1302563" rtl="0" eaLnBrk="1" latinLnBrk="0" hangingPunct="1">
      <a:defRPr sz="1709" kern="1200">
        <a:solidFill>
          <a:schemeClr val="tx1"/>
        </a:solidFill>
        <a:latin typeface="+mn-lt"/>
        <a:ea typeface="+mn-ea"/>
        <a:cs typeface="+mn-cs"/>
      </a:defRPr>
    </a:lvl1pPr>
    <a:lvl2pPr marL="651281" algn="l" defTabSz="1302563" rtl="0" eaLnBrk="1" latinLnBrk="0" hangingPunct="1">
      <a:defRPr sz="1709" kern="1200">
        <a:solidFill>
          <a:schemeClr val="tx1"/>
        </a:solidFill>
        <a:latin typeface="+mn-lt"/>
        <a:ea typeface="+mn-ea"/>
        <a:cs typeface="+mn-cs"/>
      </a:defRPr>
    </a:lvl2pPr>
    <a:lvl3pPr marL="1302563" algn="l" defTabSz="1302563" rtl="0" eaLnBrk="1" latinLnBrk="0" hangingPunct="1">
      <a:defRPr sz="1709" kern="1200">
        <a:solidFill>
          <a:schemeClr val="tx1"/>
        </a:solidFill>
        <a:latin typeface="+mn-lt"/>
        <a:ea typeface="+mn-ea"/>
        <a:cs typeface="+mn-cs"/>
      </a:defRPr>
    </a:lvl3pPr>
    <a:lvl4pPr marL="1953844" algn="l" defTabSz="1302563" rtl="0" eaLnBrk="1" latinLnBrk="0" hangingPunct="1">
      <a:defRPr sz="1709" kern="1200">
        <a:solidFill>
          <a:schemeClr val="tx1"/>
        </a:solidFill>
        <a:latin typeface="+mn-lt"/>
        <a:ea typeface="+mn-ea"/>
        <a:cs typeface="+mn-cs"/>
      </a:defRPr>
    </a:lvl4pPr>
    <a:lvl5pPr marL="2605126" algn="l" defTabSz="1302563" rtl="0" eaLnBrk="1" latinLnBrk="0" hangingPunct="1">
      <a:defRPr sz="1709" kern="1200">
        <a:solidFill>
          <a:schemeClr val="tx1"/>
        </a:solidFill>
        <a:latin typeface="+mn-lt"/>
        <a:ea typeface="+mn-ea"/>
        <a:cs typeface="+mn-cs"/>
      </a:defRPr>
    </a:lvl5pPr>
    <a:lvl6pPr marL="3256407" algn="l" defTabSz="1302563" rtl="0" eaLnBrk="1" latinLnBrk="0" hangingPunct="1">
      <a:defRPr sz="1709" kern="1200">
        <a:solidFill>
          <a:schemeClr val="tx1"/>
        </a:solidFill>
        <a:latin typeface="+mn-lt"/>
        <a:ea typeface="+mn-ea"/>
        <a:cs typeface="+mn-cs"/>
      </a:defRPr>
    </a:lvl6pPr>
    <a:lvl7pPr marL="3907688" algn="l" defTabSz="1302563" rtl="0" eaLnBrk="1" latinLnBrk="0" hangingPunct="1">
      <a:defRPr sz="1709" kern="1200">
        <a:solidFill>
          <a:schemeClr val="tx1"/>
        </a:solidFill>
        <a:latin typeface="+mn-lt"/>
        <a:ea typeface="+mn-ea"/>
        <a:cs typeface="+mn-cs"/>
      </a:defRPr>
    </a:lvl7pPr>
    <a:lvl8pPr marL="4558970" algn="l" defTabSz="1302563" rtl="0" eaLnBrk="1" latinLnBrk="0" hangingPunct="1">
      <a:defRPr sz="1709" kern="1200">
        <a:solidFill>
          <a:schemeClr val="tx1"/>
        </a:solidFill>
        <a:latin typeface="+mn-lt"/>
        <a:ea typeface="+mn-ea"/>
        <a:cs typeface="+mn-cs"/>
      </a:defRPr>
    </a:lvl8pPr>
    <a:lvl9pPr marL="5210251" algn="l" defTabSz="1302563" rtl="0" eaLnBrk="1" latinLnBrk="0" hangingPunct="1">
      <a:defRPr sz="170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2</a:t>
            </a:fld>
            <a:endParaRPr lang="da-DK"/>
          </a:p>
        </p:txBody>
      </p:sp>
    </p:spTree>
    <p:extLst>
      <p:ext uri="{BB962C8B-B14F-4D97-AF65-F5344CB8AC3E}">
        <p14:creationId xmlns:p14="http://schemas.microsoft.com/office/powerpoint/2010/main" val="388383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14</a:t>
            </a:fld>
            <a:endParaRPr lang="da-DK"/>
          </a:p>
        </p:txBody>
      </p:sp>
    </p:spTree>
    <p:extLst>
      <p:ext uri="{BB962C8B-B14F-4D97-AF65-F5344CB8AC3E}">
        <p14:creationId xmlns:p14="http://schemas.microsoft.com/office/powerpoint/2010/main" val="389046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15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a:p>
            <a:r>
              <a:rPr lang="en-GB" sz="1200" kern="1200" dirty="0">
                <a:solidFill>
                  <a:schemeClr val="tx1"/>
                </a:solidFill>
                <a:effectLst/>
                <a:latin typeface="+mn-lt"/>
                <a:ea typeface="ＭＳ Ｐゴシック" charset="0"/>
                <a:cs typeface="ＭＳ Ｐゴシック" charset="0"/>
              </a:rPr>
              <a:t>Our identification strategy uses two key arguments. The first is that the network is</a:t>
            </a:r>
          </a:p>
          <a:p>
            <a:r>
              <a:rPr lang="en-GB" sz="1200" kern="1200" dirty="0">
                <a:solidFill>
                  <a:schemeClr val="tx1"/>
                </a:solidFill>
                <a:effectLst/>
                <a:latin typeface="+mn-lt"/>
                <a:ea typeface="ＭＳ Ｐゴシック" charset="0"/>
                <a:cs typeface="ＭＳ Ｐゴシック" charset="0"/>
              </a:rPr>
              <a:t>exogenously formed, which implies that consultant mobility between hospitals is not</a:t>
            </a:r>
          </a:p>
          <a:p>
            <a:r>
              <a:rPr lang="en-GB" sz="1200" kern="1200" dirty="0">
                <a:solidFill>
                  <a:schemeClr val="tx1"/>
                </a:solidFill>
                <a:effectLst/>
                <a:latin typeface="+mn-lt"/>
                <a:ea typeface="ＭＳ Ｐゴシック" charset="0"/>
                <a:cs typeface="ＭＳ Ｐゴシック" charset="0"/>
              </a:rPr>
              <a:t>driven by take-up of laparoscopic resection. This, along with the network’s dynamic</a:t>
            </a:r>
          </a:p>
          <a:p>
            <a:r>
              <a:rPr lang="en-GB" sz="1200" kern="1200" dirty="0">
                <a:solidFill>
                  <a:schemeClr val="tx1"/>
                </a:solidFill>
                <a:effectLst/>
                <a:latin typeface="+mn-lt"/>
                <a:ea typeface="ＭＳ Ｐゴシック" charset="0"/>
                <a:cs typeface="ＭＳ Ｐゴシック" charset="0"/>
              </a:rPr>
              <a:t>nature, identifies the network effects (degree and pioneer proximity). To identify the </a:t>
            </a:r>
            <a:r>
              <a:rPr lang="en-GB" sz="1200" kern="1200" dirty="0" err="1">
                <a:solidFill>
                  <a:schemeClr val="tx1"/>
                </a:solidFill>
                <a:effectLst/>
                <a:latin typeface="+mn-lt"/>
                <a:ea typeface="ＭＳ Ｐゴシック" charset="0"/>
                <a:cs typeface="ＭＳ Ｐゴシック" charset="0"/>
              </a:rPr>
              <a:t>peereffects</a:t>
            </a:r>
            <a:endParaRPr lang="en-GB" sz="1200" kern="1200" dirty="0">
              <a:solidFill>
                <a:schemeClr val="tx1"/>
              </a:solidFill>
              <a:effectLst/>
              <a:latin typeface="+mn-lt"/>
              <a:ea typeface="ＭＳ Ｐゴシック" charset="0"/>
              <a:cs typeface="ＭＳ Ｐゴシック" charset="0"/>
            </a:endParaRPr>
          </a:p>
          <a:p>
            <a:r>
              <a:rPr lang="en-GB" sz="1200" kern="1200" dirty="0">
                <a:solidFill>
                  <a:schemeClr val="tx1"/>
                </a:solidFill>
                <a:effectLst/>
                <a:latin typeface="+mn-lt"/>
                <a:ea typeface="ＭＳ Ｐゴシック" charset="0"/>
                <a:cs typeface="ＭＳ Ｐゴシック" charset="0"/>
              </a:rPr>
              <a:t>we must also deal with the endogeneity arising from simultaneity of take-up. We</a:t>
            </a:r>
          </a:p>
          <a:p>
            <a:r>
              <a:rPr lang="en-GB" sz="1200" kern="1200" dirty="0">
                <a:solidFill>
                  <a:schemeClr val="tx1"/>
                </a:solidFill>
                <a:effectLst/>
                <a:latin typeface="+mn-lt"/>
                <a:ea typeface="ＭＳ Ｐゴシック" charset="0"/>
                <a:cs typeface="ＭＳ Ｐゴシック" charset="0"/>
              </a:rPr>
              <a:t>follow an instrumental variables approach which exploits variation in the characteristics</a:t>
            </a:r>
          </a:p>
          <a:p>
            <a:r>
              <a:rPr lang="en-GB" sz="1200" kern="1200" dirty="0">
                <a:solidFill>
                  <a:schemeClr val="tx1"/>
                </a:solidFill>
                <a:effectLst/>
                <a:latin typeface="+mn-lt"/>
                <a:ea typeface="ＭＳ Ｐゴシック" charset="0"/>
                <a:cs typeface="ＭＳ Ｐゴシック" charset="0"/>
              </a:rPr>
              <a:t>of inter-hospital peers (i.e. those practicing in different hospitals).</a:t>
            </a:r>
          </a:p>
          <a:p>
            <a:r>
              <a:rPr lang="en-GB" sz="1200" kern="1200" dirty="0">
                <a:solidFill>
                  <a:schemeClr val="tx1"/>
                </a:solidFill>
                <a:effectLst/>
                <a:latin typeface="+mn-lt"/>
                <a:ea typeface="ＭＳ Ｐゴシック" charset="0"/>
                <a:cs typeface="ＭＳ Ｐゴシック" charset="0"/>
              </a:rPr>
              <a:t>We treat consultant and patient characteristics as exogenous. Due to capacity based</a:t>
            </a:r>
          </a:p>
          <a:p>
            <a:r>
              <a:rPr lang="en-GB" sz="1200" kern="1200" dirty="0">
                <a:solidFill>
                  <a:schemeClr val="tx1"/>
                </a:solidFill>
                <a:effectLst/>
                <a:latin typeface="+mn-lt"/>
                <a:ea typeface="ＭＳ Ｐゴシック" charset="0"/>
                <a:cs typeface="ＭＳ Ｐゴシック" charset="0"/>
              </a:rPr>
              <a:t>allocation of patients to consultants and the two week waiting time guarantee, we expect</a:t>
            </a:r>
          </a:p>
          <a:p>
            <a:r>
              <a:rPr lang="en-GB" sz="1200" kern="1200" dirty="0">
                <a:solidFill>
                  <a:schemeClr val="tx1"/>
                </a:solidFill>
                <a:effectLst/>
                <a:latin typeface="+mn-lt"/>
                <a:ea typeface="ＭＳ Ｐゴシック" charset="0"/>
                <a:cs typeface="ＭＳ Ｐゴシック" charset="0"/>
              </a:rPr>
              <a:t>that sorting of more suitable patients to high take-up consultants be limited. Moreover,</a:t>
            </a:r>
          </a:p>
          <a:p>
            <a:r>
              <a:rPr lang="en-GB" sz="1200" kern="1200" dirty="0">
                <a:solidFill>
                  <a:schemeClr val="tx1"/>
                </a:solidFill>
                <a:effectLst/>
                <a:latin typeface="+mn-lt"/>
                <a:ea typeface="ＭＳ Ｐゴシック" charset="0"/>
                <a:cs typeface="ＭＳ Ｐゴシック" charset="0"/>
              </a:rPr>
              <a:t>due to the consultant fixed effect, only sorting based on annual take-up shocks would be</a:t>
            </a:r>
          </a:p>
          <a:p>
            <a:r>
              <a:rPr lang="en-GB" sz="1200" kern="1200" dirty="0">
                <a:solidFill>
                  <a:schemeClr val="tx1"/>
                </a:solidFill>
                <a:effectLst/>
                <a:latin typeface="+mn-lt"/>
                <a:ea typeface="ＭＳ Ｐゴシック" charset="0"/>
                <a:cs typeface="ＭＳ Ｐゴシック" charset="0"/>
              </a:rPr>
              <a:t>problematic, further limiting its potential. For these reasons we take patient suitability as</a:t>
            </a:r>
          </a:p>
          <a:p>
            <a:r>
              <a:rPr lang="en-GB" sz="1200" kern="1200" dirty="0">
                <a:solidFill>
                  <a:schemeClr val="tx1"/>
                </a:solidFill>
                <a:effectLst/>
                <a:latin typeface="+mn-lt"/>
                <a:ea typeface="ＭＳ Ｐゴシック" charset="0"/>
                <a:cs typeface="ＭＳ Ｐゴシック" charset="0"/>
              </a:rPr>
              <a:t>exogenous, focusing instead on endogeneity of peer take-up.</a:t>
            </a:r>
          </a:p>
          <a:p>
            <a:r>
              <a:rPr lang="en-GB" sz="1200" kern="1200" dirty="0">
                <a:solidFill>
                  <a:schemeClr val="tx1"/>
                </a:solidFill>
                <a:effectLst/>
                <a:latin typeface="+mn-lt"/>
                <a:ea typeface="ＭＳ Ｐゴシック" charset="0"/>
                <a:cs typeface="ＭＳ Ｐゴシック" charset="0"/>
              </a:rPr>
              <a:t>We also treat the network as exogenous. Network exogeneity is a standard assumption</a:t>
            </a:r>
          </a:p>
          <a:p>
            <a:r>
              <a:rPr lang="en-GB" sz="1200" kern="1200" dirty="0">
                <a:solidFill>
                  <a:schemeClr val="tx1"/>
                </a:solidFill>
                <a:effectLst/>
                <a:latin typeface="+mn-lt"/>
                <a:ea typeface="ＭＳ Ｐゴシック" charset="0"/>
                <a:cs typeface="ＭＳ Ｐゴシック" charset="0"/>
              </a:rPr>
              <a:t>in the literature on identification of peer-effects (e.g. </a:t>
            </a:r>
            <a:r>
              <a:rPr lang="en-GB" sz="1200" kern="1200" dirty="0" err="1">
                <a:solidFill>
                  <a:schemeClr val="tx1"/>
                </a:solidFill>
                <a:effectLst/>
                <a:latin typeface="+mn-lt"/>
                <a:ea typeface="ＭＳ Ｐゴシック" charset="0"/>
                <a:cs typeface="ＭＳ Ｐゴシック" charset="0"/>
              </a:rPr>
              <a:t>Bramoullé</a:t>
            </a:r>
            <a:r>
              <a:rPr lang="en-GB" sz="1200" kern="1200" dirty="0">
                <a:solidFill>
                  <a:schemeClr val="tx1"/>
                </a:solidFill>
                <a:effectLst/>
                <a:latin typeface="+mn-lt"/>
                <a:ea typeface="ＭＳ Ｐゴシック" charset="0"/>
                <a:cs typeface="ＭＳ Ｐゴシック" charset="0"/>
              </a:rPr>
              <a:t> et al. 2009). In our context,</a:t>
            </a:r>
          </a:p>
          <a:p>
            <a:r>
              <a:rPr lang="en-GB" sz="1200" kern="1200" dirty="0">
                <a:solidFill>
                  <a:schemeClr val="tx1"/>
                </a:solidFill>
                <a:effectLst/>
                <a:latin typeface="+mn-lt"/>
                <a:ea typeface="ＭＳ Ｐゴシック" charset="0"/>
                <a:cs typeface="ＭＳ Ｐゴシック" charset="0"/>
              </a:rPr>
              <a:t>it requires exogenous mobility of consultants between hospitals. We do not expect that</a:t>
            </a:r>
          </a:p>
          <a:p>
            <a:r>
              <a:rPr lang="en-GB" sz="1200" kern="1200" dirty="0">
                <a:solidFill>
                  <a:schemeClr val="tx1"/>
                </a:solidFill>
                <a:effectLst/>
                <a:latin typeface="+mn-lt"/>
                <a:ea typeface="ＭＳ Ｐゴシック" charset="0"/>
                <a:cs typeface="ＭＳ Ｐゴシック" charset="0"/>
              </a:rPr>
              <a:t>mobility be driven by take-up conditional on age, experience and patient characteristics,</a:t>
            </a:r>
          </a:p>
          <a:p>
            <a:r>
              <a:rPr lang="en-GB" sz="1200" kern="1200" dirty="0">
                <a:solidFill>
                  <a:schemeClr val="tx1"/>
                </a:solidFill>
                <a:effectLst/>
                <a:latin typeface="+mn-lt"/>
                <a:ea typeface="ＭＳ Ｐゴシック" charset="0"/>
                <a:cs typeface="ＭＳ Ｐゴシック" charset="0"/>
              </a:rPr>
              <a:t>time-invariant consultant and hospital heterogeneity and community-year heterogeneity.</a:t>
            </a:r>
          </a:p>
          <a:p>
            <a:r>
              <a:rPr lang="en-GB" sz="1200" kern="1200" dirty="0">
                <a:solidFill>
                  <a:schemeClr val="tx1"/>
                </a:solidFill>
                <a:effectLst/>
                <a:latin typeface="+mn-lt"/>
                <a:ea typeface="ＭＳ Ｐゴシック" charset="0"/>
                <a:cs typeface="ＭＳ Ｐゴシック" charset="0"/>
              </a:rPr>
              <a:t>All hospitals in our sample have the requisite technology for the procedure, hence there</a:t>
            </a:r>
          </a:p>
          <a:p>
            <a:r>
              <a:rPr lang="en-GB" sz="1200" kern="1200" dirty="0">
                <a:solidFill>
                  <a:schemeClr val="tx1"/>
                </a:solidFill>
                <a:effectLst/>
                <a:latin typeface="+mn-lt"/>
                <a:ea typeface="ＭＳ Ｐゴシック" charset="0"/>
                <a:cs typeface="ＭＳ Ｐゴシック" charset="0"/>
              </a:rPr>
              <a:t>are no incentives to move hospital for technological reasons. The consultants in our</a:t>
            </a:r>
          </a:p>
          <a:p>
            <a:r>
              <a:rPr lang="en-GB" sz="1200" kern="1200" dirty="0">
                <a:solidFill>
                  <a:schemeClr val="tx1"/>
                </a:solidFill>
                <a:effectLst/>
                <a:latin typeface="+mn-lt"/>
                <a:ea typeface="ＭＳ Ｐゴシック" charset="0"/>
                <a:cs typeface="ＭＳ Ｐゴシック" charset="0"/>
              </a:rPr>
              <a:t>sample also perform a range of other procedures, making it is unlikely that laparoscopic</a:t>
            </a:r>
          </a:p>
          <a:p>
            <a:r>
              <a:rPr lang="en-GB" sz="1200" kern="1200" dirty="0">
                <a:solidFill>
                  <a:schemeClr val="tx1"/>
                </a:solidFill>
                <a:effectLst/>
                <a:latin typeface="+mn-lt"/>
                <a:ea typeface="ＭＳ Ｐゴシック" charset="0"/>
                <a:cs typeface="ＭＳ Ｐゴシック" charset="0"/>
              </a:rPr>
              <a:t>take-up for colorectal cancer surgery plays a major role in mobility. Goldacre et al.</a:t>
            </a:r>
          </a:p>
          <a:p>
            <a:r>
              <a:rPr lang="en-GB" sz="1200" kern="1200" dirty="0">
                <a:solidFill>
                  <a:schemeClr val="tx1"/>
                </a:solidFill>
                <a:effectLst/>
                <a:latin typeface="+mn-lt"/>
                <a:ea typeface="ＭＳ Ｐゴシック" charset="0"/>
                <a:cs typeface="ＭＳ Ｐゴシック" charset="0"/>
              </a:rPr>
              <a:t>(2013) show that geographical considerations play a crucial role, finding that UK-trained</a:t>
            </a:r>
          </a:p>
          <a:p>
            <a:r>
              <a:rPr lang="en-GB" sz="1200" kern="1200" dirty="0">
                <a:solidFill>
                  <a:schemeClr val="tx1"/>
                </a:solidFill>
                <a:effectLst/>
                <a:latin typeface="+mn-lt"/>
                <a:ea typeface="ＭＳ Ｐゴシック" charset="0"/>
                <a:cs typeface="ＭＳ Ｐゴシック" charset="0"/>
              </a:rPr>
              <a:t>consultants’ tend to be located in close proximity to their pre-medical school family</a:t>
            </a:r>
          </a:p>
          <a:p>
            <a:r>
              <a:rPr lang="en-GB" sz="1200" kern="1200" dirty="0">
                <a:solidFill>
                  <a:schemeClr val="tx1"/>
                </a:solidFill>
                <a:effectLst/>
                <a:latin typeface="+mn-lt"/>
                <a:ea typeface="ＭＳ Ｐゴシック" charset="0"/>
                <a:cs typeface="ＭＳ Ｐゴシック" charset="0"/>
              </a:rPr>
              <a:t>home, medical school, place of training and place of first career post. These associations</a:t>
            </a:r>
          </a:p>
          <a:p>
            <a:r>
              <a:rPr lang="en-GB" sz="1200" kern="1200" dirty="0">
                <a:solidFill>
                  <a:schemeClr val="tx1"/>
                </a:solidFill>
                <a:effectLst/>
                <a:latin typeface="+mn-lt"/>
                <a:ea typeface="ＭＳ Ｐゴシック" charset="0"/>
                <a:cs typeface="ＭＳ Ｐゴシック" charset="0"/>
              </a:rPr>
              <a:t>are more pronounced among more recent cohorts. Goldacre et al. (2013) also document</a:t>
            </a:r>
          </a:p>
          <a:p>
            <a:r>
              <a:rPr lang="en-GB" sz="1200" kern="1200" dirty="0">
                <a:solidFill>
                  <a:schemeClr val="tx1"/>
                </a:solidFill>
                <a:effectLst/>
                <a:latin typeface="+mn-lt"/>
                <a:ea typeface="ＭＳ Ｐゴシック" charset="0"/>
                <a:cs typeface="ＭＳ Ｐゴシック" charset="0"/>
              </a:rPr>
              <a:t>limited mobility between regions, which we show in Figure 1 and Table 1. This suggests</a:t>
            </a:r>
          </a:p>
          <a:p>
            <a:r>
              <a:rPr lang="en-GB" sz="1200" kern="1200" dirty="0">
                <a:solidFill>
                  <a:schemeClr val="tx1"/>
                </a:solidFill>
                <a:effectLst/>
                <a:latin typeface="+mn-lt"/>
                <a:ea typeface="ＭＳ Ｐゴシック" charset="0"/>
                <a:cs typeface="ＭＳ Ｐゴシック" charset="0"/>
              </a:rPr>
              <a:t>that mobility is largely driven by geographical factors.</a:t>
            </a:r>
          </a:p>
          <a:p>
            <a:r>
              <a:rPr lang="en-GB" sz="1200" kern="1200" dirty="0">
                <a:solidFill>
                  <a:schemeClr val="tx1"/>
                </a:solidFill>
                <a:effectLst/>
                <a:latin typeface="+mn-lt"/>
                <a:ea typeface="ＭＳ Ｐゴシック" charset="0"/>
                <a:cs typeface="ＭＳ Ｐゴシック" charset="0"/>
              </a:rPr>
              <a:t>To test exogenous mobility, we estimate a linear probability model in which the dependent</a:t>
            </a:r>
          </a:p>
          <a:p>
            <a:r>
              <a:rPr lang="en-GB" sz="1200" kern="1200" dirty="0">
                <a:solidFill>
                  <a:schemeClr val="tx1"/>
                </a:solidFill>
                <a:effectLst/>
                <a:latin typeface="+mn-lt"/>
                <a:ea typeface="ＭＳ Ｐゴシック" charset="0"/>
                <a:cs typeface="ＭＳ Ｐゴシック" charset="0"/>
              </a:rPr>
              <a:t>variable is an indicator for moving hospitals between years t and t+1 (</a:t>
            </a:r>
            <a:r>
              <a:rPr lang="en-GB" sz="1200" kern="1200" dirty="0" err="1">
                <a:solidFill>
                  <a:schemeClr val="tx1"/>
                </a:solidFill>
                <a:effectLst/>
                <a:latin typeface="+mn-lt"/>
                <a:ea typeface="ＭＳ Ｐゴシック" charset="0"/>
                <a:cs typeface="ＭＳ Ｐゴシック" charset="0"/>
              </a:rPr>
              <a:t>moveit</a:t>
            </a:r>
            <a:r>
              <a:rPr lang="en-GB" sz="1200" kern="1200" dirty="0">
                <a:solidFill>
                  <a:schemeClr val="tx1"/>
                </a:solidFill>
                <a:effectLst/>
                <a:latin typeface="+mn-lt"/>
                <a:ea typeface="ＭＳ Ｐゴシック" charset="0"/>
                <a:cs typeface="ＭＳ Ｐゴシック" charset="0"/>
              </a:rPr>
              <a:t>).15</a:t>
            </a:r>
          </a:p>
          <a:p>
            <a:r>
              <a:rPr lang="en-GB" sz="1200" kern="1200" dirty="0">
                <a:solidFill>
                  <a:schemeClr val="tx1"/>
                </a:solidFill>
                <a:effectLst/>
                <a:latin typeface="+mn-lt"/>
                <a:ea typeface="ＭＳ Ｐゴシック" charset="0"/>
                <a:cs typeface="ＭＳ Ｐゴシック" charset="0"/>
              </a:rPr>
              <a:t>The covariates of interest are take-up in year t (</a:t>
            </a:r>
            <a:r>
              <a:rPr lang="en-GB" sz="1200" kern="1200" dirty="0" err="1">
                <a:solidFill>
                  <a:schemeClr val="tx1"/>
                </a:solidFill>
                <a:effectLst/>
                <a:latin typeface="+mn-lt"/>
                <a:ea typeface="ＭＳ Ｐゴシック" charset="0"/>
                <a:cs typeface="ＭＳ Ｐゴシック" charset="0"/>
              </a:rPr>
              <a:t>yit</a:t>
            </a:r>
            <a:r>
              <a:rPr lang="en-GB" sz="1200" kern="1200" dirty="0">
                <a:solidFill>
                  <a:schemeClr val="tx1"/>
                </a:solidFill>
                <a:effectLst/>
                <a:latin typeface="+mn-lt"/>
                <a:ea typeface="ＭＳ Ｐゴシック" charset="0"/>
                <a:cs typeface="ＭＳ Ｐゴシック" charset="0"/>
              </a:rPr>
              <a:t>), the proportion of laparoscopic</a:t>
            </a:r>
          </a:p>
          <a:p>
            <a:r>
              <a:rPr lang="en-GB" sz="1200" kern="1200" dirty="0">
                <a:solidFill>
                  <a:schemeClr val="tx1"/>
                </a:solidFill>
                <a:effectLst/>
                <a:latin typeface="+mn-lt"/>
                <a:ea typeface="ＭＳ Ｐゴシック" charset="0"/>
                <a:cs typeface="ＭＳ Ｐゴシック" charset="0"/>
              </a:rPr>
              <a:t>colorectal cancer surgeries conducted in years 00, ..., t 􀀀 1 (yi,00!t􀀀1), the proportion of</a:t>
            </a:r>
          </a:p>
          <a:p>
            <a:r>
              <a:rPr lang="en-GB" sz="1200" kern="1200" dirty="0">
                <a:solidFill>
                  <a:schemeClr val="tx1"/>
                </a:solidFill>
                <a:effectLst/>
                <a:latin typeface="+mn-lt"/>
                <a:ea typeface="ＭＳ Ｐゴシック" charset="0"/>
                <a:cs typeface="ＭＳ Ｐゴシック" charset="0"/>
              </a:rPr>
              <a:t>laparoscopic colorectal cancer surgeries in year t in hospital h(</a:t>
            </a:r>
            <a:r>
              <a:rPr lang="en-GB" sz="1200" kern="1200" dirty="0" err="1">
                <a:solidFill>
                  <a:schemeClr val="tx1"/>
                </a:solidFill>
                <a:effectLst/>
                <a:latin typeface="+mn-lt"/>
                <a:ea typeface="ＭＳ Ｐゴシック" charset="0"/>
                <a:cs typeface="ＭＳ Ｐゴシック" charset="0"/>
              </a:rPr>
              <a:t>i</a:t>
            </a:r>
            <a:r>
              <a:rPr lang="en-GB" sz="1200" kern="1200" dirty="0">
                <a:solidFill>
                  <a:schemeClr val="tx1"/>
                </a:solidFill>
                <a:effectLst/>
                <a:latin typeface="+mn-lt"/>
                <a:ea typeface="ＭＳ Ｐゴシック" charset="0"/>
                <a:cs typeface="ＭＳ Ｐゴシック" charset="0"/>
              </a:rPr>
              <a:t>, t) minus the proportion</a:t>
            </a:r>
          </a:p>
          <a:p>
            <a:r>
              <a:rPr lang="en-GB" sz="1200" kern="1200" dirty="0">
                <a:solidFill>
                  <a:schemeClr val="tx1"/>
                </a:solidFill>
                <a:effectLst/>
                <a:latin typeface="+mn-lt"/>
                <a:ea typeface="ＭＳ Ｐゴシック" charset="0"/>
                <a:cs typeface="ＭＳ Ｐゴシック" charset="0"/>
              </a:rPr>
              <a:t>15We use a linear probability model due to the large number of fixed effects.</a:t>
            </a:r>
          </a:p>
          <a:p>
            <a:r>
              <a:rPr lang="en-GB" sz="1200" kern="1200" dirty="0">
                <a:solidFill>
                  <a:schemeClr val="tx1"/>
                </a:solidFill>
                <a:effectLst/>
                <a:latin typeface="+mn-lt"/>
                <a:ea typeface="ＭＳ Ｐゴシック" charset="0"/>
                <a:cs typeface="ＭＳ Ｐゴシック" charset="0"/>
              </a:rPr>
              <a:t>12</a:t>
            </a:r>
          </a:p>
          <a:p>
            <a:r>
              <a:rPr lang="en-GB" sz="1200" kern="1200" dirty="0">
                <a:solidFill>
                  <a:schemeClr val="tx1"/>
                </a:solidFill>
                <a:effectLst/>
                <a:latin typeface="+mn-lt"/>
                <a:ea typeface="ＭＳ Ｐゴシック" charset="0"/>
                <a:cs typeface="ＭＳ Ｐゴシック" charset="0"/>
              </a:rPr>
              <a:t>An exogenous and dynamic network does not suffice to identify the peer-effects. This</a:t>
            </a:r>
          </a:p>
          <a:p>
            <a:r>
              <a:rPr lang="en-GB" sz="1200" kern="1200" dirty="0">
                <a:solidFill>
                  <a:schemeClr val="tx1"/>
                </a:solidFill>
                <a:effectLst/>
                <a:latin typeface="+mn-lt"/>
                <a:ea typeface="ＭＳ Ｐゴシック" charset="0"/>
                <a:cs typeface="ＭＳ Ｐゴシック" charset="0"/>
              </a:rPr>
              <a:t>is because peer take-up is endogenous due to simultaneity of take-up and correlated</a:t>
            </a:r>
          </a:p>
          <a:p>
            <a:r>
              <a:rPr lang="en-GB" sz="1200" kern="1200" dirty="0" err="1">
                <a:solidFill>
                  <a:schemeClr val="tx1"/>
                </a:solidFill>
                <a:effectLst/>
                <a:latin typeface="+mn-lt"/>
                <a:ea typeface="ＭＳ Ｐゴシック" charset="0"/>
                <a:cs typeface="ＭＳ Ｐゴシック" charset="0"/>
              </a:rPr>
              <a:t>unobservables</a:t>
            </a:r>
            <a:r>
              <a:rPr lang="en-GB" sz="1200" kern="1200" dirty="0">
                <a:solidFill>
                  <a:schemeClr val="tx1"/>
                </a:solidFill>
                <a:effectLst/>
                <a:latin typeface="+mn-lt"/>
                <a:ea typeface="ＭＳ Ｐゴシック" charset="0"/>
                <a:cs typeface="ＭＳ Ｐゴシック" charset="0"/>
              </a:rPr>
              <a:t> (</a:t>
            </a:r>
            <a:r>
              <a:rPr lang="en-GB" sz="1200" kern="1200" dirty="0" err="1">
                <a:solidFill>
                  <a:schemeClr val="tx1"/>
                </a:solidFill>
                <a:effectLst/>
                <a:latin typeface="+mn-lt"/>
                <a:ea typeface="ＭＳ Ｐゴシック" charset="0"/>
                <a:cs typeface="ＭＳ Ｐゴシック" charset="0"/>
              </a:rPr>
              <a:t>Manski</a:t>
            </a:r>
            <a:r>
              <a:rPr lang="en-GB" sz="1200" kern="1200" dirty="0">
                <a:solidFill>
                  <a:schemeClr val="tx1"/>
                </a:solidFill>
                <a:effectLst/>
                <a:latin typeface="+mn-lt"/>
                <a:ea typeface="ＭＳ Ｐゴシック" charset="0"/>
                <a:cs typeface="ＭＳ Ｐゴシック" charset="0"/>
              </a:rPr>
              <a:t>, 1993). For example, intra-hospital peers share the same facilities</a:t>
            </a:r>
          </a:p>
          <a:p>
            <a:r>
              <a:rPr lang="en-GB" sz="1200" kern="1200" dirty="0">
                <a:solidFill>
                  <a:schemeClr val="tx1"/>
                </a:solidFill>
                <a:effectLst/>
                <a:latin typeface="+mn-lt"/>
                <a:ea typeface="ＭＳ Ｐゴシック" charset="0"/>
                <a:cs typeface="ＭＳ Ｐゴシック" charset="0"/>
              </a:rPr>
              <a:t>and management. To allow for contextual effects at the hospital-year level, we control for</a:t>
            </a:r>
          </a:p>
          <a:p>
            <a:r>
              <a:rPr lang="en-GB" sz="1200" kern="1200" dirty="0">
                <a:solidFill>
                  <a:schemeClr val="tx1"/>
                </a:solidFill>
                <a:effectLst/>
                <a:latin typeface="+mn-lt"/>
                <a:ea typeface="ＭＳ Ｐゴシック" charset="0"/>
                <a:cs typeface="ＭＳ Ｐゴシック" charset="0"/>
              </a:rPr>
              <a:t>the characteristics of intra-hospital peers (exit). In doing so, we allow for some hospitals</a:t>
            </a:r>
          </a:p>
          <a:p>
            <a:r>
              <a:rPr lang="en-GB" sz="1200" kern="1200" dirty="0">
                <a:solidFill>
                  <a:schemeClr val="tx1"/>
                </a:solidFill>
                <a:effectLst/>
                <a:latin typeface="+mn-lt"/>
                <a:ea typeface="ＭＳ Ｐゴシック" charset="0"/>
                <a:cs typeface="ＭＳ Ｐゴシック" charset="0"/>
              </a:rPr>
              <a:t>to have more suitable patients than others (e.g. due to differing local demographics) and</a:t>
            </a:r>
          </a:p>
          <a:p>
            <a:r>
              <a:rPr lang="en-GB" sz="1200" kern="1200" dirty="0">
                <a:solidFill>
                  <a:schemeClr val="tx1"/>
                </a:solidFill>
                <a:effectLst/>
                <a:latin typeface="+mn-lt"/>
                <a:ea typeface="ＭＳ Ｐゴシック" charset="0"/>
                <a:cs typeface="ＭＳ Ｐゴシック" charset="0"/>
              </a:rPr>
              <a:t>for these differences to vary over time. We also control for differing experience and age</a:t>
            </a:r>
          </a:p>
          <a:p>
            <a:r>
              <a:rPr lang="en-GB" sz="1200" kern="1200" dirty="0">
                <a:solidFill>
                  <a:schemeClr val="tx1"/>
                </a:solidFill>
                <a:effectLst/>
                <a:latin typeface="+mn-lt"/>
                <a:ea typeface="ＭＳ Ｐゴシック" charset="0"/>
                <a:cs typeface="ＭＳ Ｐゴシック" charset="0"/>
              </a:rPr>
              <a:t>profiles of consultants between hospitals. We include hospital and community-year fixed</a:t>
            </a:r>
          </a:p>
          <a:p>
            <a:r>
              <a:rPr lang="en-GB" sz="1200" kern="1200" dirty="0">
                <a:solidFill>
                  <a:schemeClr val="tx1"/>
                </a:solidFill>
                <a:effectLst/>
                <a:latin typeface="+mn-lt"/>
                <a:ea typeface="ＭＳ Ｐゴシック" charset="0"/>
                <a:cs typeface="ＭＳ Ｐゴシック" charset="0"/>
              </a:rPr>
              <a:t>effects to account for other sources of heterogeneity common to a consultant and their</a:t>
            </a:r>
          </a:p>
          <a:p>
            <a:r>
              <a:rPr lang="en-GB" sz="1200" kern="1200" dirty="0">
                <a:solidFill>
                  <a:schemeClr val="tx1"/>
                </a:solidFill>
                <a:effectLst/>
                <a:latin typeface="+mn-lt"/>
                <a:ea typeface="ＭＳ Ｐゴシック" charset="0"/>
                <a:cs typeface="ＭＳ Ｐゴシック" charset="0"/>
              </a:rPr>
              <a:t>peers. Due to the regional overlap documented in Figure 1, community-year effects also</a:t>
            </a:r>
          </a:p>
          <a:p>
            <a:r>
              <a:rPr lang="en-GB" sz="1200" kern="1200" dirty="0">
                <a:solidFill>
                  <a:schemeClr val="tx1"/>
                </a:solidFill>
                <a:effectLst/>
                <a:latin typeface="+mn-lt"/>
                <a:ea typeface="ＭＳ Ｐゴシック" charset="0"/>
                <a:cs typeface="ＭＳ Ｐゴシック" charset="0"/>
              </a:rPr>
              <a:t>largely control for unobserved regional heterogeneity. We Despite conditioning on sources of common heterogeneity, simultaneity at the</a:t>
            </a:r>
          </a:p>
          <a:p>
            <a:r>
              <a:rPr lang="en-GB" sz="1200" kern="1200" dirty="0">
                <a:solidFill>
                  <a:schemeClr val="tx1"/>
                </a:solidFill>
                <a:effectLst/>
                <a:latin typeface="+mn-lt"/>
                <a:ea typeface="ＭＳ Ｐゴシック" charset="0"/>
                <a:cs typeface="ＭＳ Ｐゴシック" charset="0"/>
              </a:rPr>
              <a:t>consultant-year level implies that we need at least two strictly exogenous excluded</a:t>
            </a:r>
          </a:p>
          <a:p>
            <a:r>
              <a:rPr lang="en-GB" sz="1200" kern="1200" dirty="0">
                <a:solidFill>
                  <a:schemeClr val="tx1"/>
                </a:solidFill>
                <a:effectLst/>
                <a:latin typeface="+mn-lt"/>
                <a:ea typeface="ＭＳ Ｐゴシック" charset="0"/>
                <a:cs typeface="ＭＳ Ｐゴシック" charset="0"/>
              </a:rPr>
              <a:t>instruments for </a:t>
            </a:r>
            <a:r>
              <a:rPr lang="en-GB" sz="1200" kern="1200" dirty="0" err="1">
                <a:solidFill>
                  <a:schemeClr val="tx1"/>
                </a:solidFill>
                <a:effectLst/>
                <a:latin typeface="+mn-lt"/>
                <a:ea typeface="ＭＳ Ｐゴシック" charset="0"/>
                <a:cs typeface="ＭＳ Ｐゴシック" charset="0"/>
              </a:rPr>
              <a:t>yit</a:t>
            </a:r>
            <a:r>
              <a:rPr lang="en-GB" sz="1200" kern="1200" dirty="0">
                <a:solidFill>
                  <a:schemeClr val="tx1"/>
                </a:solidFill>
                <a:effectLst/>
                <a:latin typeface="+mn-lt"/>
                <a:ea typeface="ＭＳ Ｐゴシック" charset="0"/>
                <a:cs typeface="ＭＳ Ｐゴシック" charset="0"/>
              </a:rPr>
              <a:t> and yi,00!t􀀀1.17 Instruments can be constructed using the exogenous</a:t>
            </a:r>
          </a:p>
          <a:p>
            <a:r>
              <a:rPr lang="en-GB" sz="1200" kern="1200" dirty="0">
                <a:solidFill>
                  <a:schemeClr val="tx1"/>
                </a:solidFill>
                <a:effectLst/>
                <a:latin typeface="+mn-lt"/>
                <a:ea typeface="ＭＳ Ｐゴシック" charset="0"/>
                <a:cs typeface="ＭＳ Ｐゴシック" charset="0"/>
              </a:rPr>
              <a:t>characteristics of peers, or even peers-of-peers (</a:t>
            </a:r>
            <a:r>
              <a:rPr lang="en-GB" sz="1200" kern="1200" dirty="0" err="1">
                <a:solidFill>
                  <a:schemeClr val="tx1"/>
                </a:solidFill>
                <a:effectLst/>
                <a:latin typeface="+mn-lt"/>
                <a:ea typeface="ＭＳ Ｐゴシック" charset="0"/>
                <a:cs typeface="ＭＳ Ｐゴシック" charset="0"/>
              </a:rPr>
              <a:t>Bramoullé</a:t>
            </a:r>
            <a:r>
              <a:rPr lang="en-GB" sz="1200" kern="1200" dirty="0">
                <a:solidFill>
                  <a:schemeClr val="tx1"/>
                </a:solidFill>
                <a:effectLst/>
                <a:latin typeface="+mn-lt"/>
                <a:ea typeface="ＭＳ Ｐゴシック" charset="0"/>
                <a:cs typeface="ＭＳ Ｐゴシック" charset="0"/>
              </a:rPr>
              <a:t> et al. 2009). We use peer</a:t>
            </a:r>
          </a:p>
          <a:p>
            <a:r>
              <a:rPr lang="en-GB" sz="1200" kern="1200" dirty="0">
                <a:solidFill>
                  <a:schemeClr val="tx1"/>
                </a:solidFill>
                <a:effectLst/>
                <a:latin typeface="+mn-lt"/>
                <a:ea typeface="ＭＳ Ｐゴシック" charset="0"/>
                <a:cs typeface="ＭＳ Ｐゴシック" charset="0"/>
              </a:rPr>
              <a:t>characteristics (</a:t>
            </a:r>
            <a:r>
              <a:rPr lang="en-GB" sz="1200" kern="1200" dirty="0" err="1">
                <a:solidFill>
                  <a:schemeClr val="tx1"/>
                </a:solidFill>
                <a:effectLst/>
                <a:latin typeface="+mn-lt"/>
                <a:ea typeface="ＭＳ Ｐゴシック" charset="0"/>
                <a:cs typeface="ＭＳ Ｐゴシック" charset="0"/>
              </a:rPr>
              <a:t>xit</a:t>
            </a:r>
            <a:r>
              <a:rPr lang="en-GB" sz="1200" kern="1200" dirty="0">
                <a:solidFill>
                  <a:schemeClr val="tx1"/>
                </a:solidFill>
                <a:effectLst/>
                <a:latin typeface="+mn-lt"/>
                <a:ea typeface="ＭＳ Ｐゴシック" charset="0"/>
                <a:cs typeface="ＭＳ Ｐゴシック" charset="0"/>
              </a:rPr>
              <a:t>, xi,00!t􀀀1). The exclusion restriction is that, conditional on consultant</a:t>
            </a:r>
          </a:p>
          <a:p>
            <a:r>
              <a:rPr lang="en-GB" sz="1200" kern="1200" dirty="0">
                <a:solidFill>
                  <a:schemeClr val="tx1"/>
                </a:solidFill>
                <a:effectLst/>
                <a:latin typeface="+mn-lt"/>
                <a:ea typeface="ＭＳ Ｐゴシック" charset="0"/>
                <a:cs typeface="ＭＳ Ｐゴシック" charset="0"/>
              </a:rPr>
              <a:t>characteristics, the characteristics of intra-hospital peers, and consultant, hospital and</a:t>
            </a:r>
          </a:p>
          <a:p>
            <a:r>
              <a:rPr lang="en-GB" sz="1200" kern="1200" dirty="0">
                <a:solidFill>
                  <a:schemeClr val="tx1"/>
                </a:solidFill>
                <a:effectLst/>
                <a:latin typeface="+mn-lt"/>
                <a:ea typeface="ＭＳ Ｐゴシック" charset="0"/>
                <a:cs typeface="ＭＳ Ｐゴシック" charset="0"/>
              </a:rPr>
              <a:t>community-year fixed effects, peer characteristics do not directly determine take-up. The</a:t>
            </a:r>
          </a:p>
          <a:p>
            <a:r>
              <a:rPr lang="en-GB" sz="1200" kern="1200" dirty="0">
                <a:solidFill>
                  <a:schemeClr val="tx1"/>
                </a:solidFill>
                <a:effectLst/>
                <a:latin typeface="+mn-lt"/>
                <a:ea typeface="ＭＳ Ｐゴシック" charset="0"/>
                <a:cs typeface="ＭＳ Ｐゴシック" charset="0"/>
              </a:rPr>
              <a:t>intuition is that we do not expect contextual effects common to consultants practicing in</a:t>
            </a:r>
          </a:p>
          <a:p>
            <a:r>
              <a:rPr lang="en-GB" sz="1200" kern="1200" dirty="0">
                <a:solidFill>
                  <a:schemeClr val="tx1"/>
                </a:solidFill>
                <a:effectLst/>
                <a:latin typeface="+mn-lt"/>
                <a:ea typeface="ＭＳ Ｐゴシック" charset="0"/>
                <a:cs typeface="ＭＳ Ｐゴシック" charset="0"/>
              </a:rPr>
              <a:t>different hospitals. Hence, we can exclude the characteristics of inter-hospital peers. This</a:t>
            </a:r>
          </a:p>
          <a:p>
            <a:r>
              <a:rPr lang="en-GB" sz="1200" kern="1200" dirty="0">
                <a:solidFill>
                  <a:schemeClr val="tx1"/>
                </a:solidFill>
                <a:effectLst/>
                <a:latin typeface="+mn-lt"/>
                <a:ea typeface="ＭＳ Ｐゴシック" charset="0"/>
                <a:cs typeface="ＭＳ Ｐゴシック" charset="0"/>
              </a:rPr>
              <a:t>aspect of our identification strategy also hinges on a dynamic network. In the absence of</a:t>
            </a:r>
          </a:p>
          <a:p>
            <a:r>
              <a:rPr lang="en-GB" sz="1200" kern="1200" dirty="0">
                <a:solidFill>
                  <a:schemeClr val="tx1"/>
                </a:solidFill>
                <a:effectLst/>
                <a:latin typeface="+mn-lt"/>
                <a:ea typeface="ＭＳ Ｐゴシック" charset="0"/>
                <a:cs typeface="ＭＳ Ｐゴシック" charset="0"/>
              </a:rPr>
              <a:t>mobility there are no inter-hospital peers, implying </a:t>
            </a:r>
            <a:r>
              <a:rPr lang="en-GB" sz="1200" kern="1200" dirty="0" err="1">
                <a:solidFill>
                  <a:schemeClr val="tx1"/>
                </a:solidFill>
                <a:effectLst/>
                <a:latin typeface="+mn-lt"/>
                <a:ea typeface="ＭＳ Ｐゴシック" charset="0"/>
                <a:cs typeface="ＭＳ Ｐゴシック" charset="0"/>
              </a:rPr>
              <a:t>xit</a:t>
            </a:r>
            <a:r>
              <a:rPr lang="en-GB" sz="1200" kern="1200" dirty="0">
                <a:solidFill>
                  <a:schemeClr val="tx1"/>
                </a:solidFill>
                <a:effectLst/>
                <a:latin typeface="+mn-lt"/>
                <a:ea typeface="ＭＳ Ｐゴシック" charset="0"/>
                <a:cs typeface="ＭＳ Ｐゴシック" charset="0"/>
              </a:rPr>
              <a:t> = exit, and hence that the excluded</a:t>
            </a:r>
          </a:p>
          <a:p>
            <a:r>
              <a:rPr lang="en-GB" sz="1200" kern="1200" dirty="0">
                <a:solidFill>
                  <a:schemeClr val="tx1"/>
                </a:solidFill>
                <a:effectLst/>
                <a:latin typeface="+mn-lt"/>
                <a:ea typeface="ＭＳ Ｐゴシック" charset="0"/>
                <a:cs typeface="ＭＳ Ｐゴシック" charset="0"/>
              </a:rPr>
              <a:t>instruments are collinear with the included exogenous regressors.</a:t>
            </a:r>
          </a:p>
          <a:p>
            <a:r>
              <a:rPr lang="en-GB" sz="1200" kern="1200" dirty="0">
                <a:solidFill>
                  <a:schemeClr val="tx1"/>
                </a:solidFill>
                <a:effectLst/>
                <a:latin typeface="+mn-lt"/>
                <a:ea typeface="ＭＳ Ｐゴシック" charset="0"/>
                <a:cs typeface="ＭＳ Ｐゴシック" charset="0"/>
              </a:rPr>
              <a:t>To present our identification strategy more formally, we can</a:t>
            </a:r>
          </a:p>
          <a:p>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a:p>
            <a:r>
              <a:rPr lang="en-GB" sz="1200" kern="1200" dirty="0">
                <a:solidFill>
                  <a:schemeClr val="tx1"/>
                </a:solidFill>
                <a:effectLst/>
                <a:latin typeface="+mn-lt"/>
                <a:ea typeface="ＭＳ Ｐゴシック" charset="0"/>
                <a:cs typeface="ＭＳ Ｐゴシック" charset="0"/>
              </a:rPr>
              <a:t>‘key players’. For the moment we loosely define</a:t>
            </a:r>
          </a:p>
          <a:p>
            <a:r>
              <a:rPr lang="en-GB" sz="1200" kern="1200" dirty="0">
                <a:solidFill>
                  <a:schemeClr val="tx1"/>
                </a:solidFill>
                <a:effectLst/>
                <a:latin typeface="+mn-lt"/>
                <a:ea typeface="ＭＳ Ｐゴシック" charset="0"/>
                <a:cs typeface="ＭＳ Ｐゴシック" charset="0"/>
              </a:rPr>
              <a:t>key players to be consultants, the proximity to whom impacts upon take-up above and</a:t>
            </a:r>
          </a:p>
          <a:p>
            <a:r>
              <a:rPr lang="en-GB" sz="1200" kern="1200" dirty="0">
                <a:solidFill>
                  <a:schemeClr val="tx1"/>
                </a:solidFill>
                <a:effectLst/>
                <a:latin typeface="+mn-lt"/>
                <a:ea typeface="ＭＳ Ｐゴシック" charset="0"/>
                <a:cs typeface="ＭＳ Ｐゴシック" charset="0"/>
              </a:rPr>
              <a:t>beyond their contribution to the peer and network effects in our baseline model. A</a:t>
            </a:r>
          </a:p>
          <a:p>
            <a:r>
              <a:rPr lang="en-GB" sz="1200" kern="1200" dirty="0">
                <a:solidFill>
                  <a:schemeClr val="tx1"/>
                </a:solidFill>
                <a:effectLst/>
                <a:latin typeface="+mn-lt"/>
                <a:ea typeface="ＭＳ Ｐゴシック" charset="0"/>
                <a:cs typeface="ＭＳ Ｐゴシック" charset="0"/>
              </a:rPr>
              <a:t>formal definition is given below. Key players thus play particularly influential roles in</a:t>
            </a:r>
          </a:p>
          <a:p>
            <a:r>
              <a:rPr lang="en-GB" sz="1200" kern="1200" dirty="0">
                <a:solidFill>
                  <a:schemeClr val="tx1"/>
                </a:solidFill>
                <a:effectLst/>
                <a:latin typeface="+mn-lt"/>
                <a:ea typeface="ＭＳ Ｐゴシック" charset="0"/>
                <a:cs typeface="ＭＳ Ｐゴシック" charset="0"/>
              </a:rPr>
              <a:t>the diffusion process. They could, for example, be well respected in the profession, or</a:t>
            </a:r>
          </a:p>
          <a:p>
            <a:r>
              <a:rPr lang="en-GB" sz="1200" kern="1200" dirty="0">
                <a:solidFill>
                  <a:schemeClr val="tx1"/>
                </a:solidFill>
                <a:effectLst/>
                <a:latin typeface="+mn-lt"/>
                <a:ea typeface="ＭＳ Ｐゴシック" charset="0"/>
                <a:cs typeface="ＭＳ Ｐゴシック" charset="0"/>
              </a:rPr>
              <a:t>contribute to others’ training. As explained below, we are agnostic as to which consultants</a:t>
            </a:r>
          </a:p>
          <a:p>
            <a:r>
              <a:rPr lang="en-GB" sz="1200" kern="1200" dirty="0">
                <a:solidFill>
                  <a:schemeClr val="tx1"/>
                </a:solidFill>
                <a:effectLst/>
                <a:latin typeface="+mn-lt"/>
                <a:ea typeface="ＭＳ Ｐゴシック" charset="0"/>
                <a:cs typeface="ＭＳ Ｐゴシック" charset="0"/>
              </a:rPr>
              <a:t>are key players. We estimate their identities and effects on others jointly, and compare</a:t>
            </a:r>
          </a:p>
          <a:p>
            <a:r>
              <a:rPr lang="en-GB" sz="1200" kern="1200" dirty="0">
                <a:solidFill>
                  <a:schemeClr val="tx1"/>
                </a:solidFill>
                <a:effectLst/>
                <a:latin typeface="+mn-lt"/>
                <a:ea typeface="ＭＳ Ｐゴシック" charset="0"/>
                <a:cs typeface="ＭＳ Ｐゴシック" charset="0"/>
              </a:rPr>
              <a:t>their observables with other consultants. Key players are differentiated from pioneers</a:t>
            </a:r>
          </a:p>
          <a:p>
            <a:r>
              <a:rPr lang="en-GB" sz="1200" kern="1200" dirty="0">
                <a:solidFill>
                  <a:schemeClr val="tx1"/>
                </a:solidFill>
                <a:effectLst/>
                <a:latin typeface="+mn-lt"/>
                <a:ea typeface="ＭＳ Ｐゴシック" charset="0"/>
                <a:cs typeface="ＭＳ Ｐゴシック" charset="0"/>
              </a:rPr>
              <a:t>because the latter are defined based on their own take-up, rather than their impact on</a:t>
            </a:r>
          </a:p>
          <a:p>
            <a:r>
              <a:rPr lang="en-GB" sz="1200" kern="1200" dirty="0">
                <a:solidFill>
                  <a:schemeClr val="tx1"/>
                </a:solidFill>
                <a:effectLst/>
                <a:latin typeface="+mn-lt"/>
                <a:ea typeface="ＭＳ Ｐゴシック" charset="0"/>
                <a:cs typeface="ＭＳ Ｐゴシック" charset="0"/>
              </a:rPr>
              <a:t>others’ take-up. Pioneer identities are directly observed from the data.</a:t>
            </a:r>
          </a:p>
          <a:p>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a:p>
            <a:r>
              <a:rPr lang="en-GB" sz="1200" kern="1200" dirty="0">
                <a:solidFill>
                  <a:schemeClr val="tx1"/>
                </a:solidFill>
                <a:effectLst/>
                <a:latin typeface="+mn-lt"/>
                <a:ea typeface="ＭＳ Ｐゴシック" charset="0"/>
                <a:cs typeface="ＭＳ Ｐゴシック" charset="0"/>
              </a:rPr>
              <a:t>In this setting, standard instrumental variables based</a:t>
            </a:r>
          </a:p>
          <a:p>
            <a:r>
              <a:rPr lang="en-GB" sz="1200" kern="1200" dirty="0">
                <a:solidFill>
                  <a:schemeClr val="tx1"/>
                </a:solidFill>
                <a:effectLst/>
                <a:latin typeface="+mn-lt"/>
                <a:ea typeface="ＭＳ Ｐゴシック" charset="0"/>
                <a:cs typeface="ＭＳ Ｐゴシック" charset="0"/>
              </a:rPr>
              <a:t>estimators such as TSLS or GMM are not appropriate. This is because the linear systems</a:t>
            </a:r>
          </a:p>
          <a:p>
            <a:r>
              <a:rPr lang="en-GB" sz="1200" kern="1200" dirty="0">
                <a:solidFill>
                  <a:schemeClr val="tx1"/>
                </a:solidFill>
                <a:effectLst/>
                <a:latin typeface="+mn-lt"/>
                <a:ea typeface="ＭＳ Ｐゴシック" charset="0"/>
                <a:cs typeface="ＭＳ Ｐゴシック" charset="0"/>
              </a:rPr>
              <a:t>on which they are based are close to rank deficient. To reduce the dimensionality, we</a:t>
            </a:r>
          </a:p>
          <a:p>
            <a:r>
              <a:rPr lang="en-GB" sz="1200" kern="1200" dirty="0">
                <a:solidFill>
                  <a:schemeClr val="tx1"/>
                </a:solidFill>
                <a:effectLst/>
                <a:latin typeface="+mn-lt"/>
                <a:ea typeface="ＭＳ Ｐゴシック" charset="0"/>
                <a:cs typeface="ＭＳ Ｐゴシック" charset="0"/>
              </a:rPr>
              <a:t>suppose that the parameter vectors b3, b4 are sparse. Sparsity means that the vectors have</a:t>
            </a:r>
          </a:p>
          <a:p>
            <a:r>
              <a:rPr lang="en-GB" sz="1200" kern="1200" dirty="0">
                <a:solidFill>
                  <a:schemeClr val="tx1"/>
                </a:solidFill>
                <a:effectLst/>
                <a:latin typeface="+mn-lt"/>
                <a:ea typeface="ＭＳ Ｐゴシック" charset="0"/>
                <a:cs typeface="ＭＳ Ｐゴシック" charset="0"/>
              </a:rPr>
              <a:t>many entries equal to zero, though we do not specify which ones. Equivalently, it means</a:t>
            </a:r>
          </a:p>
          <a:p>
            <a:r>
              <a:rPr lang="en-GB" sz="1200" kern="1200" dirty="0">
                <a:solidFill>
                  <a:schemeClr val="tx1"/>
                </a:solidFill>
                <a:effectLst/>
                <a:latin typeface="+mn-lt"/>
                <a:ea typeface="ＭＳ Ｐゴシック" charset="0"/>
                <a:cs typeface="ＭＳ Ｐゴシック" charset="0"/>
              </a:rPr>
              <a:t>that there are relatively few key players compared to the total number of consultants,</a:t>
            </a:r>
          </a:p>
          <a:p>
            <a:r>
              <a:rPr lang="en-GB" sz="1200" kern="1200" dirty="0">
                <a:solidFill>
                  <a:schemeClr val="tx1"/>
                </a:solidFill>
                <a:effectLst/>
                <a:latin typeface="+mn-lt"/>
                <a:ea typeface="ＭＳ Ｐゴシック" charset="0"/>
                <a:cs typeface="ＭＳ Ｐゴシック" charset="0"/>
              </a:rPr>
              <a:t>but we do not know their identities. In this way, we formally define key players as</a:t>
            </a:r>
          </a:p>
          <a:p>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a:p>
            <a:endParaRPr lang="en-GB"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D1EB2383-CF8F-486D-8D7D-877C0588D25E}" type="slidenum">
              <a:rPr lang="en-US" smtClean="0"/>
              <a:pPr/>
              <a:t>24</a:t>
            </a:fld>
            <a:endParaRPr lang="en-US"/>
          </a:p>
        </p:txBody>
      </p:sp>
    </p:spTree>
    <p:extLst>
      <p:ext uri="{BB962C8B-B14F-4D97-AF65-F5344CB8AC3E}">
        <p14:creationId xmlns:p14="http://schemas.microsoft.com/office/powerpoint/2010/main" val="149600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ＭＳ Ｐゴシック" charset="0"/>
                <a:cs typeface="ＭＳ Ｐゴシック" charset="0"/>
              </a:rPr>
              <a:t>We consider an intervention which targeted one consultant in 2001, the effect of which was to increase their residual take-up by 0.05 in years 2001-2014. An example of such an intervention could be an individual training program. </a:t>
            </a:r>
          </a:p>
          <a:p>
            <a:r>
              <a:rPr lang="en-GB" sz="1200" kern="1200" dirty="0">
                <a:solidFill>
                  <a:schemeClr val="tx1"/>
                </a:solidFill>
                <a:effectLst/>
                <a:latin typeface="+mn-lt"/>
                <a:ea typeface="ＭＳ Ｐゴシック" charset="0"/>
                <a:cs typeface="ＭＳ Ｐゴシック" charset="0"/>
              </a:rPr>
              <a:t>We then solve the resulting linear system to obtain the implied take-up of all consultants in all years. </a:t>
            </a:r>
          </a:p>
          <a:p>
            <a:r>
              <a:rPr lang="en-GB" sz="1200" kern="1200" dirty="0">
                <a:solidFill>
                  <a:schemeClr val="tx1"/>
                </a:solidFill>
                <a:effectLst/>
                <a:latin typeface="+mn-lt"/>
                <a:ea typeface="ＭＳ Ｐゴシック" charset="0"/>
                <a:cs typeface="ＭＳ Ｐゴシック" charset="0"/>
              </a:rPr>
              <a:t>This yields one counterfactual data-set for each consultant observed in 2000.</a:t>
            </a:r>
          </a:p>
          <a:p>
            <a:r>
              <a:rPr lang="en-GB" sz="1200" kern="1200" dirty="0">
                <a:solidFill>
                  <a:schemeClr val="tx1"/>
                </a:solidFill>
                <a:effectLst/>
                <a:latin typeface="+mn-lt"/>
                <a:ea typeface="ＭＳ Ｐゴシック" charset="0"/>
                <a:cs typeface="ＭＳ Ｐゴシック" charset="0"/>
              </a:rPr>
              <a:t> We denote the mean take-up in year t under counterfactual </a:t>
            </a:r>
            <a:r>
              <a:rPr lang="en-GB" sz="1200" kern="1200" dirty="0" err="1">
                <a:solidFill>
                  <a:schemeClr val="tx1"/>
                </a:solidFill>
                <a:effectLst/>
                <a:latin typeface="+mn-lt"/>
                <a:ea typeface="ＭＳ Ｐゴシック" charset="0"/>
                <a:cs typeface="ＭＳ Ｐゴシック" charset="0"/>
              </a:rPr>
              <a:t>i</a:t>
            </a:r>
            <a:r>
              <a:rPr lang="en-GB" sz="1200" kern="1200" dirty="0">
                <a:solidFill>
                  <a:schemeClr val="tx1"/>
                </a:solidFill>
                <a:effectLst/>
                <a:latin typeface="+mn-lt"/>
                <a:ea typeface="ＭＳ Ｐゴシック" charset="0"/>
                <a:cs typeface="ＭＳ Ｐゴシック" charset="0"/>
              </a:rPr>
              <a:t> by </a:t>
            </a:r>
            <a:r>
              <a:rPr lang="en-GB" sz="1200" kern="1200" dirty="0" err="1">
                <a:solidFill>
                  <a:schemeClr val="tx1"/>
                </a:solidFill>
                <a:effectLst/>
                <a:latin typeface="+mn-lt"/>
                <a:ea typeface="ＭＳ Ｐゴシック" charset="0"/>
                <a:cs typeface="ＭＳ Ｐゴシック" charset="0"/>
              </a:rPr>
              <a:t>earlyit</a:t>
            </a:r>
            <a:r>
              <a:rPr lang="en-GB" sz="1200" kern="1200" dirty="0">
                <a:solidFill>
                  <a:schemeClr val="tx1"/>
                </a:solidFill>
                <a:effectLst/>
                <a:latin typeface="+mn-lt"/>
                <a:ea typeface="ＭＳ Ｐゴシック" charset="0"/>
                <a:cs typeface="ＭＳ Ｐゴシック" charset="0"/>
              </a:rPr>
              <a:t>.</a:t>
            </a:r>
          </a:p>
          <a:p>
            <a:r>
              <a:rPr lang="en-GB" sz="1200" kern="1200" dirty="0">
                <a:solidFill>
                  <a:schemeClr val="tx1"/>
                </a:solidFill>
                <a:effectLst/>
                <a:latin typeface="+mn-lt"/>
                <a:ea typeface="ＭＳ Ｐゴシック" charset="0"/>
                <a:cs typeface="ＭＳ Ｐゴシック" charset="0"/>
              </a:rPr>
              <a:t>The solid red line plots the most effective intervention (that with largest earlyi,14), which we estimate would have increased average take-up in 2014 by 13 percentage points relative to no intervention. </a:t>
            </a:r>
          </a:p>
          <a:p>
            <a:r>
              <a:rPr lang="en-GB" sz="1200" kern="1200" dirty="0">
                <a:solidFill>
                  <a:schemeClr val="tx1"/>
                </a:solidFill>
                <a:effectLst/>
                <a:latin typeface="+mn-lt"/>
                <a:ea typeface="ＭＳ Ｐゴシック" charset="0"/>
                <a:cs typeface="ＭＳ Ｐゴシック" charset="0"/>
              </a:rPr>
              <a:t>Of course, this</a:t>
            </a:r>
          </a:p>
          <a:p>
            <a:r>
              <a:rPr lang="en-GB" sz="1200" kern="1200" dirty="0">
                <a:solidFill>
                  <a:schemeClr val="tx1"/>
                </a:solidFill>
                <a:effectLst/>
                <a:latin typeface="+mn-lt"/>
                <a:ea typeface="ＭＳ Ｐゴシック" charset="0"/>
                <a:cs typeface="ＭＳ Ｐゴシック" charset="0"/>
              </a:rPr>
              <a:t>intervention could not have been implemented in 2001 because the identity of the optimal</a:t>
            </a:r>
          </a:p>
          <a:p>
            <a:r>
              <a:rPr lang="en-GB" sz="1200" kern="1200" dirty="0">
                <a:solidFill>
                  <a:schemeClr val="tx1"/>
                </a:solidFill>
                <a:effectLst/>
                <a:latin typeface="+mn-lt"/>
                <a:ea typeface="ＭＳ Ｐゴシック" charset="0"/>
                <a:cs typeface="ＭＳ Ｐゴシック" charset="0"/>
              </a:rPr>
              <a:t>consultant is determined by data from 2000 to 2014. To address this, and with a view to</a:t>
            </a:r>
          </a:p>
          <a:p>
            <a:r>
              <a:rPr lang="en-GB" sz="1200" kern="1200" dirty="0">
                <a:solidFill>
                  <a:schemeClr val="tx1"/>
                </a:solidFill>
                <a:effectLst/>
                <a:latin typeface="+mn-lt"/>
                <a:ea typeface="ＭＳ Ｐゴシック" charset="0"/>
                <a:cs typeface="ＭＳ Ｐゴシック" charset="0"/>
              </a:rPr>
              <a:t>informing future policy, we now consider which types of consultant would best have been</a:t>
            </a:r>
          </a:p>
          <a:p>
            <a:r>
              <a:rPr lang="en-GB" sz="1200" kern="1200" dirty="0">
                <a:solidFill>
                  <a:schemeClr val="tx1"/>
                </a:solidFill>
                <a:effectLst/>
                <a:latin typeface="+mn-lt"/>
                <a:ea typeface="ＭＳ Ｐゴシック" charset="0"/>
                <a:cs typeface="ＭＳ Ｐゴシック" charset="0"/>
              </a:rPr>
              <a:t>targeted.</a:t>
            </a:r>
          </a:p>
          <a:p>
            <a:endParaRPr lang="en-GB"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D1EB2383-CF8F-486D-8D7D-877C0588D25E}" type="slidenum">
              <a:rPr lang="en-US" smtClean="0"/>
              <a:pPr/>
              <a:t>25</a:t>
            </a:fld>
            <a:endParaRPr lang="en-US"/>
          </a:p>
        </p:txBody>
      </p:sp>
    </p:spTree>
    <p:extLst>
      <p:ext uri="{BB962C8B-B14F-4D97-AF65-F5344CB8AC3E}">
        <p14:creationId xmlns:p14="http://schemas.microsoft.com/office/powerpoint/2010/main" val="39812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ＭＳ Ｐゴシック" charset="0"/>
                <a:cs typeface="ＭＳ Ｐゴシック" charset="0"/>
              </a:rPr>
              <a:t>We consider an intervention which targeted one consultant in 2001, the effect of which was to increase their residual take-up by 0.05 in years 2001-2014. An example of such an intervention could be an individual training program. </a:t>
            </a:r>
          </a:p>
          <a:p>
            <a:r>
              <a:rPr lang="en-GB" sz="1200" kern="1200" dirty="0">
                <a:solidFill>
                  <a:schemeClr val="tx1"/>
                </a:solidFill>
                <a:effectLst/>
                <a:latin typeface="+mn-lt"/>
                <a:ea typeface="ＭＳ Ｐゴシック" charset="0"/>
                <a:cs typeface="ＭＳ Ｐゴシック" charset="0"/>
              </a:rPr>
              <a:t>We then solve the resulting linear system to obtain the implied take-up of all consultants in all years. </a:t>
            </a:r>
          </a:p>
          <a:p>
            <a:r>
              <a:rPr lang="en-GB" sz="1200" kern="1200" dirty="0">
                <a:solidFill>
                  <a:schemeClr val="tx1"/>
                </a:solidFill>
                <a:effectLst/>
                <a:latin typeface="+mn-lt"/>
                <a:ea typeface="ＭＳ Ｐゴシック" charset="0"/>
                <a:cs typeface="ＭＳ Ｐゴシック" charset="0"/>
              </a:rPr>
              <a:t>This yields one counterfactual data-set for each consultant observed in 2000.</a:t>
            </a:r>
          </a:p>
          <a:p>
            <a:r>
              <a:rPr lang="en-GB" sz="1200" kern="1200" dirty="0">
                <a:solidFill>
                  <a:schemeClr val="tx1"/>
                </a:solidFill>
                <a:effectLst/>
                <a:latin typeface="+mn-lt"/>
                <a:ea typeface="ＭＳ Ｐゴシック" charset="0"/>
                <a:cs typeface="ＭＳ Ｐゴシック" charset="0"/>
              </a:rPr>
              <a:t> We denote the mean take-up in year t under counterfactual </a:t>
            </a:r>
            <a:r>
              <a:rPr lang="en-GB" sz="1200" kern="1200" dirty="0" err="1">
                <a:solidFill>
                  <a:schemeClr val="tx1"/>
                </a:solidFill>
                <a:effectLst/>
                <a:latin typeface="+mn-lt"/>
                <a:ea typeface="ＭＳ Ｐゴシック" charset="0"/>
                <a:cs typeface="ＭＳ Ｐゴシック" charset="0"/>
              </a:rPr>
              <a:t>i</a:t>
            </a:r>
            <a:r>
              <a:rPr lang="en-GB" sz="1200" kern="1200" dirty="0">
                <a:solidFill>
                  <a:schemeClr val="tx1"/>
                </a:solidFill>
                <a:effectLst/>
                <a:latin typeface="+mn-lt"/>
                <a:ea typeface="ＭＳ Ｐゴシック" charset="0"/>
                <a:cs typeface="ＭＳ Ｐゴシック" charset="0"/>
              </a:rPr>
              <a:t> by </a:t>
            </a:r>
            <a:r>
              <a:rPr lang="en-GB" sz="1200" kern="1200" dirty="0" err="1">
                <a:solidFill>
                  <a:schemeClr val="tx1"/>
                </a:solidFill>
                <a:effectLst/>
                <a:latin typeface="+mn-lt"/>
                <a:ea typeface="ＭＳ Ｐゴシック" charset="0"/>
                <a:cs typeface="ＭＳ Ｐゴシック" charset="0"/>
              </a:rPr>
              <a:t>earlyit</a:t>
            </a:r>
            <a:r>
              <a:rPr lang="en-GB" sz="1200" kern="1200" dirty="0">
                <a:solidFill>
                  <a:schemeClr val="tx1"/>
                </a:solidFill>
                <a:effectLst/>
                <a:latin typeface="+mn-lt"/>
                <a:ea typeface="ＭＳ Ｐゴシック" charset="0"/>
                <a:cs typeface="ＭＳ Ｐゴシック" charset="0"/>
              </a:rPr>
              <a:t>.</a:t>
            </a:r>
          </a:p>
          <a:p>
            <a:r>
              <a:rPr lang="en-GB" sz="1200" kern="1200" dirty="0">
                <a:solidFill>
                  <a:schemeClr val="tx1"/>
                </a:solidFill>
                <a:effectLst/>
                <a:latin typeface="+mn-lt"/>
                <a:ea typeface="ＭＳ Ｐゴシック" charset="0"/>
                <a:cs typeface="ＭＳ Ｐゴシック" charset="0"/>
              </a:rPr>
              <a:t>The solid red line plots the most effective intervention (that with largest earlyi,14), which we estimate would have increased average take-up in 2014 by 13 percentage points relative to no intervention. </a:t>
            </a:r>
          </a:p>
          <a:p>
            <a:r>
              <a:rPr lang="en-GB" sz="1200" kern="1200" dirty="0">
                <a:solidFill>
                  <a:schemeClr val="tx1"/>
                </a:solidFill>
                <a:effectLst/>
                <a:latin typeface="+mn-lt"/>
                <a:ea typeface="ＭＳ Ｐゴシック" charset="0"/>
                <a:cs typeface="ＭＳ Ｐゴシック" charset="0"/>
              </a:rPr>
              <a:t>Of course, this</a:t>
            </a:r>
          </a:p>
          <a:p>
            <a:r>
              <a:rPr lang="en-GB" sz="1200" kern="1200" dirty="0">
                <a:solidFill>
                  <a:schemeClr val="tx1"/>
                </a:solidFill>
                <a:effectLst/>
                <a:latin typeface="+mn-lt"/>
                <a:ea typeface="ＭＳ Ｐゴシック" charset="0"/>
                <a:cs typeface="ＭＳ Ｐゴシック" charset="0"/>
              </a:rPr>
              <a:t>intervention could not have been implemented in 2001 because the identity of the optimal</a:t>
            </a:r>
          </a:p>
          <a:p>
            <a:r>
              <a:rPr lang="en-GB" sz="1200" kern="1200" dirty="0">
                <a:solidFill>
                  <a:schemeClr val="tx1"/>
                </a:solidFill>
                <a:effectLst/>
                <a:latin typeface="+mn-lt"/>
                <a:ea typeface="ＭＳ Ｐゴシック" charset="0"/>
                <a:cs typeface="ＭＳ Ｐゴシック" charset="0"/>
              </a:rPr>
              <a:t>consultant is determined by data from 2000 to 2014. To address this, and with a view to</a:t>
            </a:r>
          </a:p>
          <a:p>
            <a:r>
              <a:rPr lang="en-GB" sz="1200" kern="1200" dirty="0">
                <a:solidFill>
                  <a:schemeClr val="tx1"/>
                </a:solidFill>
                <a:effectLst/>
                <a:latin typeface="+mn-lt"/>
                <a:ea typeface="ＭＳ Ｐゴシック" charset="0"/>
                <a:cs typeface="ＭＳ Ｐゴシック" charset="0"/>
              </a:rPr>
              <a:t>informing future policy, we now consider which types of consultant would best have been</a:t>
            </a:r>
          </a:p>
          <a:p>
            <a:r>
              <a:rPr lang="en-GB" sz="1200" kern="1200" dirty="0">
                <a:solidFill>
                  <a:schemeClr val="tx1"/>
                </a:solidFill>
                <a:effectLst/>
                <a:latin typeface="+mn-lt"/>
                <a:ea typeface="ＭＳ Ｐゴシック" charset="0"/>
                <a:cs typeface="ＭＳ Ｐゴシック" charset="0"/>
              </a:rPr>
              <a:t>targeted.</a:t>
            </a:r>
          </a:p>
          <a:p>
            <a:endParaRPr lang="en-GB"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D1EB2383-CF8F-486D-8D7D-877C0588D25E}" type="slidenum">
              <a:rPr lang="en-US" smtClean="0"/>
              <a:pPr/>
              <a:t>26</a:t>
            </a:fld>
            <a:endParaRPr lang="en-US"/>
          </a:p>
        </p:txBody>
      </p:sp>
    </p:spTree>
    <p:extLst>
      <p:ext uri="{BB962C8B-B14F-4D97-AF65-F5344CB8AC3E}">
        <p14:creationId xmlns:p14="http://schemas.microsoft.com/office/powerpoint/2010/main" val="401660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ＭＳ Ｐゴシック" charset="0"/>
                <a:cs typeface="ＭＳ Ｐゴシック" charset="0"/>
              </a:rPr>
              <a:t>We consider an intervention which targeted one consultant in 2001, the effect of which was to increase their residual take-up by 0.05 in years 2001-2014. An example of such an intervention could be an individual training program. </a:t>
            </a:r>
          </a:p>
          <a:p>
            <a:r>
              <a:rPr lang="en-GB" sz="1200" kern="1200" dirty="0">
                <a:solidFill>
                  <a:schemeClr val="tx1"/>
                </a:solidFill>
                <a:effectLst/>
                <a:latin typeface="+mn-lt"/>
                <a:ea typeface="ＭＳ Ｐゴシック" charset="0"/>
                <a:cs typeface="ＭＳ Ｐゴシック" charset="0"/>
              </a:rPr>
              <a:t>We then solve the resulting linear system to obtain the implied take-up of all consultants in all years. </a:t>
            </a:r>
          </a:p>
          <a:p>
            <a:r>
              <a:rPr lang="en-GB" sz="1200" kern="1200" dirty="0">
                <a:solidFill>
                  <a:schemeClr val="tx1"/>
                </a:solidFill>
                <a:effectLst/>
                <a:latin typeface="+mn-lt"/>
                <a:ea typeface="ＭＳ Ｐゴシック" charset="0"/>
                <a:cs typeface="ＭＳ Ｐゴシック" charset="0"/>
              </a:rPr>
              <a:t>This yields one counterfactual data-set for each consultant observed in 2000.</a:t>
            </a:r>
          </a:p>
          <a:p>
            <a:r>
              <a:rPr lang="en-GB" sz="1200" kern="1200" dirty="0">
                <a:solidFill>
                  <a:schemeClr val="tx1"/>
                </a:solidFill>
                <a:effectLst/>
                <a:latin typeface="+mn-lt"/>
                <a:ea typeface="ＭＳ Ｐゴシック" charset="0"/>
                <a:cs typeface="ＭＳ Ｐゴシック" charset="0"/>
              </a:rPr>
              <a:t> We denote the mean take-up in year t under counterfactual </a:t>
            </a:r>
            <a:r>
              <a:rPr lang="en-GB" sz="1200" kern="1200" dirty="0" err="1">
                <a:solidFill>
                  <a:schemeClr val="tx1"/>
                </a:solidFill>
                <a:effectLst/>
                <a:latin typeface="+mn-lt"/>
                <a:ea typeface="ＭＳ Ｐゴシック" charset="0"/>
                <a:cs typeface="ＭＳ Ｐゴシック" charset="0"/>
              </a:rPr>
              <a:t>i</a:t>
            </a:r>
            <a:r>
              <a:rPr lang="en-GB" sz="1200" kern="1200" dirty="0">
                <a:solidFill>
                  <a:schemeClr val="tx1"/>
                </a:solidFill>
                <a:effectLst/>
                <a:latin typeface="+mn-lt"/>
                <a:ea typeface="ＭＳ Ｐゴシック" charset="0"/>
                <a:cs typeface="ＭＳ Ｐゴシック" charset="0"/>
              </a:rPr>
              <a:t> by </a:t>
            </a:r>
            <a:r>
              <a:rPr lang="en-GB" sz="1200" kern="1200" dirty="0" err="1">
                <a:solidFill>
                  <a:schemeClr val="tx1"/>
                </a:solidFill>
                <a:effectLst/>
                <a:latin typeface="+mn-lt"/>
                <a:ea typeface="ＭＳ Ｐゴシック" charset="0"/>
                <a:cs typeface="ＭＳ Ｐゴシック" charset="0"/>
              </a:rPr>
              <a:t>earlyit</a:t>
            </a:r>
            <a:r>
              <a:rPr lang="en-GB" sz="1200" kern="1200" dirty="0">
                <a:solidFill>
                  <a:schemeClr val="tx1"/>
                </a:solidFill>
                <a:effectLst/>
                <a:latin typeface="+mn-lt"/>
                <a:ea typeface="ＭＳ Ｐゴシック" charset="0"/>
                <a:cs typeface="ＭＳ Ｐゴシック" charset="0"/>
              </a:rPr>
              <a:t>.</a:t>
            </a:r>
          </a:p>
          <a:p>
            <a:r>
              <a:rPr lang="en-GB" sz="1200" kern="1200" dirty="0">
                <a:solidFill>
                  <a:schemeClr val="tx1"/>
                </a:solidFill>
                <a:effectLst/>
                <a:latin typeface="+mn-lt"/>
                <a:ea typeface="ＭＳ Ｐゴシック" charset="0"/>
                <a:cs typeface="ＭＳ Ｐゴシック" charset="0"/>
              </a:rPr>
              <a:t>The solid red line plots the most effective intervention (that with largest earlyi,14), which we estimate would have increased average take-up in 2014 by 13 percentage points relative to no intervention. </a:t>
            </a:r>
          </a:p>
          <a:p>
            <a:r>
              <a:rPr lang="en-GB" sz="1200" kern="1200" dirty="0">
                <a:solidFill>
                  <a:schemeClr val="tx1"/>
                </a:solidFill>
                <a:effectLst/>
                <a:latin typeface="+mn-lt"/>
                <a:ea typeface="ＭＳ Ｐゴシック" charset="0"/>
                <a:cs typeface="ＭＳ Ｐゴシック" charset="0"/>
              </a:rPr>
              <a:t>Of course, this</a:t>
            </a:r>
          </a:p>
          <a:p>
            <a:r>
              <a:rPr lang="en-GB" sz="1200" kern="1200" dirty="0">
                <a:solidFill>
                  <a:schemeClr val="tx1"/>
                </a:solidFill>
                <a:effectLst/>
                <a:latin typeface="+mn-lt"/>
                <a:ea typeface="ＭＳ Ｐゴシック" charset="0"/>
                <a:cs typeface="ＭＳ Ｐゴシック" charset="0"/>
              </a:rPr>
              <a:t>intervention could not have been implemented in 2001 because the identity of the optimal</a:t>
            </a:r>
          </a:p>
          <a:p>
            <a:r>
              <a:rPr lang="en-GB" sz="1200" kern="1200" dirty="0">
                <a:solidFill>
                  <a:schemeClr val="tx1"/>
                </a:solidFill>
                <a:effectLst/>
                <a:latin typeface="+mn-lt"/>
                <a:ea typeface="ＭＳ Ｐゴシック" charset="0"/>
                <a:cs typeface="ＭＳ Ｐゴシック" charset="0"/>
              </a:rPr>
              <a:t>consultant is determined by data from 2000 to 2014. To address this, and with a view to</a:t>
            </a:r>
          </a:p>
          <a:p>
            <a:r>
              <a:rPr lang="en-GB" sz="1200" kern="1200" dirty="0">
                <a:solidFill>
                  <a:schemeClr val="tx1"/>
                </a:solidFill>
                <a:effectLst/>
                <a:latin typeface="+mn-lt"/>
                <a:ea typeface="ＭＳ Ｐゴシック" charset="0"/>
                <a:cs typeface="ＭＳ Ｐゴシック" charset="0"/>
              </a:rPr>
              <a:t>informing future policy, we now consider which types of consultant would best have been</a:t>
            </a:r>
          </a:p>
          <a:p>
            <a:r>
              <a:rPr lang="en-GB" sz="1200" kern="1200" dirty="0">
                <a:solidFill>
                  <a:schemeClr val="tx1"/>
                </a:solidFill>
                <a:effectLst/>
                <a:latin typeface="+mn-lt"/>
                <a:ea typeface="ＭＳ Ｐゴシック" charset="0"/>
                <a:cs typeface="ＭＳ Ｐゴシック" charset="0"/>
              </a:rPr>
              <a:t>targeted.</a:t>
            </a:r>
          </a:p>
          <a:p>
            <a:endParaRPr lang="en-GB"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D1EB2383-CF8F-486D-8D7D-877C0588D25E}" type="slidenum">
              <a:rPr lang="en-US" smtClean="0"/>
              <a:pPr/>
              <a:t>27</a:t>
            </a:fld>
            <a:endParaRPr lang="en-US"/>
          </a:p>
        </p:txBody>
      </p:sp>
    </p:spTree>
    <p:extLst>
      <p:ext uri="{BB962C8B-B14F-4D97-AF65-F5344CB8AC3E}">
        <p14:creationId xmlns:p14="http://schemas.microsoft.com/office/powerpoint/2010/main" val="141034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6</a:t>
            </a:fld>
            <a:endParaRPr lang="da-DK"/>
          </a:p>
        </p:txBody>
      </p:sp>
    </p:spTree>
    <p:extLst>
      <p:ext uri="{BB962C8B-B14F-4D97-AF65-F5344CB8AC3E}">
        <p14:creationId xmlns:p14="http://schemas.microsoft.com/office/powerpoint/2010/main" val="399612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7</a:t>
            </a:fld>
            <a:endParaRPr lang="da-DK"/>
          </a:p>
        </p:txBody>
      </p:sp>
    </p:spTree>
    <p:extLst>
      <p:ext uri="{BB962C8B-B14F-4D97-AF65-F5344CB8AC3E}">
        <p14:creationId xmlns:p14="http://schemas.microsoft.com/office/powerpoint/2010/main" val="270313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8</a:t>
            </a:fld>
            <a:endParaRPr lang="da-DK"/>
          </a:p>
        </p:txBody>
      </p:sp>
    </p:spTree>
    <p:extLst>
      <p:ext uri="{BB962C8B-B14F-4D97-AF65-F5344CB8AC3E}">
        <p14:creationId xmlns:p14="http://schemas.microsoft.com/office/powerpoint/2010/main" val="317320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9</a:t>
            </a:fld>
            <a:endParaRPr lang="da-DK"/>
          </a:p>
        </p:txBody>
      </p:sp>
    </p:spTree>
    <p:extLst>
      <p:ext uri="{BB962C8B-B14F-4D97-AF65-F5344CB8AC3E}">
        <p14:creationId xmlns:p14="http://schemas.microsoft.com/office/powerpoint/2010/main" val="228589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10</a:t>
            </a:fld>
            <a:endParaRPr lang="da-DK"/>
          </a:p>
        </p:txBody>
      </p:sp>
    </p:spTree>
    <p:extLst>
      <p:ext uri="{BB962C8B-B14F-4D97-AF65-F5344CB8AC3E}">
        <p14:creationId xmlns:p14="http://schemas.microsoft.com/office/powerpoint/2010/main" val="306229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11</a:t>
            </a:fld>
            <a:endParaRPr lang="da-DK"/>
          </a:p>
        </p:txBody>
      </p:sp>
    </p:spTree>
    <p:extLst>
      <p:ext uri="{BB962C8B-B14F-4D97-AF65-F5344CB8AC3E}">
        <p14:creationId xmlns:p14="http://schemas.microsoft.com/office/powerpoint/2010/main" val="285223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12</a:t>
            </a:fld>
            <a:endParaRPr lang="da-DK"/>
          </a:p>
        </p:txBody>
      </p:sp>
    </p:spTree>
    <p:extLst>
      <p:ext uri="{BB962C8B-B14F-4D97-AF65-F5344CB8AC3E}">
        <p14:creationId xmlns:p14="http://schemas.microsoft.com/office/powerpoint/2010/main" val="145439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a:p>
        </p:txBody>
      </p:sp>
      <p:sp>
        <p:nvSpPr>
          <p:cNvPr id="16387" name="Slide Number Placeholder 3"/>
          <p:cNvSpPr>
            <a:spLocks noGrp="1"/>
          </p:cNvSpPr>
          <p:nvPr>
            <p:ph type="sldNum" sz="quarter" idx="5"/>
          </p:nvPr>
        </p:nvSpPr>
        <p:spPr>
          <a:noFill/>
        </p:spPr>
        <p:txBody>
          <a:bodyPr/>
          <a:lstStyle/>
          <a:p>
            <a:fld id="{968AEC00-1EDF-4E96-B8FA-32F829408F4A}" type="slidenum">
              <a:rPr lang="da-DK" smtClean="0"/>
              <a:pPr/>
              <a:t>13</a:t>
            </a:fld>
            <a:endParaRPr lang="da-DK"/>
          </a:p>
        </p:txBody>
      </p:sp>
    </p:spTree>
    <p:extLst>
      <p:ext uri="{BB962C8B-B14F-4D97-AF65-F5344CB8AC3E}">
        <p14:creationId xmlns:p14="http://schemas.microsoft.com/office/powerpoint/2010/main" val="1613276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 coloure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944" y="3213230"/>
            <a:ext cx="6204624" cy="493297"/>
          </a:xfrm>
        </p:spPr>
        <p:txBody>
          <a:bodyPr anchor="t"/>
          <a:lstStyle>
            <a:lvl1pPr algn="l">
              <a:defRPr sz="3400">
                <a:solidFill>
                  <a:schemeClr val="bg1"/>
                </a:solidFill>
              </a:defRPr>
            </a:lvl1pPr>
          </a:lstStyle>
          <a:p>
            <a:endParaRPr lang="en-GB" noProof="0" dirty="0"/>
          </a:p>
        </p:txBody>
      </p:sp>
      <p:sp>
        <p:nvSpPr>
          <p:cNvPr id="3" name="Subtitle 2"/>
          <p:cNvSpPr>
            <a:spLocks noGrp="1"/>
          </p:cNvSpPr>
          <p:nvPr>
            <p:ph type="subTitle" idx="1"/>
          </p:nvPr>
        </p:nvSpPr>
        <p:spPr>
          <a:xfrm>
            <a:off x="617076" y="4190686"/>
            <a:ext cx="6200492" cy="1454011"/>
          </a:xfrm>
        </p:spPr>
        <p:txBody>
          <a:bodyPr/>
          <a:lstStyle>
            <a:lvl1pPr marL="0" indent="0" algn="l">
              <a:lnSpc>
                <a:spcPts val="3600"/>
              </a:lnSpc>
              <a:spcAft>
                <a:spcPts val="0"/>
              </a:spcAft>
              <a:buNone/>
              <a:defRPr sz="2800">
                <a:solidFill>
                  <a:schemeClr val="bg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endParaRPr lang="en-GB" noProof="0" dirty="0"/>
          </a:p>
        </p:txBody>
      </p:sp>
      <p:sp>
        <p:nvSpPr>
          <p:cNvPr id="11" name="Footer Placeholder 18"/>
          <p:cNvSpPr>
            <a:spLocks noGrp="1"/>
          </p:cNvSpPr>
          <p:nvPr>
            <p:ph type="ftr" sz="quarter" idx="3"/>
          </p:nvPr>
        </p:nvSpPr>
        <p:spPr>
          <a:xfrm>
            <a:off x="615335" y="8895302"/>
            <a:ext cx="5860872" cy="519113"/>
          </a:xfrm>
          <a:prstGeom prst="rect">
            <a:avLst/>
          </a:prstGeom>
        </p:spPr>
        <p:txBody>
          <a:bodyPr vert="horz" lIns="0" tIns="0" rIns="0" bIns="0" rtlCol="0" anchor="b"/>
          <a:lstStyle>
            <a:lvl1pPr algn="l">
              <a:lnSpc>
                <a:spcPts val="1800"/>
              </a:lnSpc>
              <a:defRPr sz="1400">
                <a:solidFill>
                  <a:schemeClr val="bg1"/>
                </a:solidFill>
              </a:defRPr>
            </a:lvl1pPr>
          </a:lstStyle>
          <a:p>
            <a:r>
              <a:rPr lang="en-GB" noProof="0"/>
              <a:t>Smallprint</a:t>
            </a:r>
            <a:endParaRPr lang="en-GB" noProof="0"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64" y="407091"/>
            <a:ext cx="8623300" cy="10287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3706713"/>
            <a:ext cx="12679476" cy="5461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0" name="Rectangle 19"/>
          <p:cNvSpPr/>
          <p:nvPr userDrawn="1"/>
        </p:nvSpPr>
        <p:spPr>
          <a:xfrm>
            <a:off x="4458181" y="3806142"/>
            <a:ext cx="4144102" cy="492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Content Placeholder 2"/>
          <p:cNvSpPr>
            <a:spLocks noGrp="1"/>
          </p:cNvSpPr>
          <p:nvPr>
            <p:ph idx="1"/>
          </p:nvPr>
        </p:nvSpPr>
        <p:spPr>
          <a:xfrm>
            <a:off x="380987" y="2327185"/>
            <a:ext cx="11142797" cy="1282402"/>
          </a:xfrm>
        </p:spPr>
        <p:txBody>
          <a:bodyPr wrap="square">
            <a:spAutoFit/>
          </a:bodyPr>
          <a:lstStyle>
            <a:lvl1pPr marL="0" indent="0">
              <a:lnSpc>
                <a:spcPts val="2800"/>
              </a:lnSpc>
              <a:spcAft>
                <a:spcPts val="800"/>
              </a:spcAft>
              <a:buNone/>
              <a:defRPr sz="2000"/>
            </a:lvl1pPr>
            <a:lvl2pPr marL="230400" indent="-230400">
              <a:lnSpc>
                <a:spcPts val="2800"/>
              </a:lnSpc>
              <a:spcAft>
                <a:spcPts val="800"/>
              </a:spcAft>
              <a:buFont typeface="Arial" charset="0"/>
              <a:buChar char="•"/>
              <a:defRPr sz="2000"/>
            </a:lvl2pPr>
            <a:lvl3pPr marL="460800" indent="-230400">
              <a:lnSpc>
                <a:spcPts val="2800"/>
              </a:lnSpc>
              <a:spcAft>
                <a:spcPts val="800"/>
              </a:spcAft>
              <a:buFont typeface=".HelveticaNeueDeskInterface-Regular" charset="0"/>
              <a:buChar char="–"/>
              <a:tabLst/>
              <a:defRPr sz="2000"/>
            </a:lvl3pPr>
            <a:lvl4pPr>
              <a:lnSpc>
                <a:spcPts val="2800"/>
              </a:lnSpc>
              <a:spcAft>
                <a:spcPts val="800"/>
              </a:spcAft>
              <a:defRPr sz="2000"/>
            </a:lvl4pPr>
            <a:lvl5pPr>
              <a:lnSpc>
                <a:spcPts val="2800"/>
              </a:lnSpc>
              <a:spcAft>
                <a:spcPts val="800"/>
              </a:spcAft>
              <a:defRPr sz="2000"/>
            </a:lvl5pPr>
          </a:lstStyle>
          <a:p>
            <a:pPr lvl="0"/>
            <a:r>
              <a:rPr lang="en-GB" noProof="0" dirty="0"/>
              <a:t>Click to edit Master text styles</a:t>
            </a:r>
          </a:p>
          <a:p>
            <a:pPr lvl="1"/>
            <a:r>
              <a:rPr lang="en-GB" noProof="0" dirty="0"/>
              <a:t>Second level</a:t>
            </a:r>
          </a:p>
          <a:p>
            <a:pPr lvl="2"/>
            <a:r>
              <a:rPr lang="en-GB" noProof="0" dirty="0"/>
              <a:t>Third level</a:t>
            </a:r>
          </a:p>
        </p:txBody>
      </p:sp>
      <p:sp>
        <p:nvSpPr>
          <p:cNvPr id="8" name="Text Placeholder 7"/>
          <p:cNvSpPr>
            <a:spLocks noGrp="1"/>
          </p:cNvSpPr>
          <p:nvPr>
            <p:ph type="body" sz="quarter" idx="11"/>
          </p:nvPr>
        </p:nvSpPr>
        <p:spPr>
          <a:xfrm>
            <a:off x="380988" y="3706713"/>
            <a:ext cx="4144713" cy="533180"/>
          </a:xfrm>
          <a:solidFill>
            <a:schemeClr val="bg2"/>
          </a:solidFill>
        </p:spPr>
        <p:txBody>
          <a:bodyPr lIns="158400" anchor="ctr"/>
          <a:lstStyle>
            <a:lvl1pPr marL="0" indent="0">
              <a:lnSpc>
                <a:spcPct val="100000"/>
              </a:lnSpc>
              <a:spcAft>
                <a:spcPts val="0"/>
              </a:spcAft>
              <a:buNone/>
              <a:defRPr sz="1800">
                <a:solidFill>
                  <a:schemeClr val="bg1"/>
                </a:solidFill>
              </a:defRPr>
            </a:lvl1pPr>
          </a:lstStyle>
          <a:p>
            <a:pPr lvl="0"/>
            <a:r>
              <a:rPr lang="en-GB" noProof="0" dirty="0"/>
              <a:t>Click to edit Master text styles</a:t>
            </a:r>
          </a:p>
        </p:txBody>
      </p:sp>
      <p:sp>
        <p:nvSpPr>
          <p:cNvPr id="9" name="Text Placeholder 7"/>
          <p:cNvSpPr>
            <a:spLocks noGrp="1"/>
          </p:cNvSpPr>
          <p:nvPr>
            <p:ph type="body" sz="quarter" idx="12"/>
          </p:nvPr>
        </p:nvSpPr>
        <p:spPr>
          <a:xfrm>
            <a:off x="4458181" y="3706713"/>
            <a:ext cx="4144713" cy="533180"/>
          </a:xfrm>
          <a:solidFill>
            <a:schemeClr val="tx1"/>
          </a:solidFill>
        </p:spPr>
        <p:txBody>
          <a:bodyPr lIns="158400" anchor="ctr"/>
          <a:lstStyle>
            <a:lvl1pPr marL="0" indent="0">
              <a:lnSpc>
                <a:spcPct val="100000"/>
              </a:lnSpc>
              <a:spcAft>
                <a:spcPts val="0"/>
              </a:spcAft>
              <a:buNone/>
              <a:defRPr sz="1800">
                <a:solidFill>
                  <a:schemeClr val="bg1"/>
                </a:solidFill>
              </a:defRPr>
            </a:lvl1pPr>
          </a:lstStyle>
          <a:p>
            <a:pPr lvl="0"/>
            <a:r>
              <a:rPr lang="en-GB" noProof="0" dirty="0"/>
              <a:t>Click to edit Master text styles</a:t>
            </a:r>
          </a:p>
        </p:txBody>
      </p:sp>
      <p:sp>
        <p:nvSpPr>
          <p:cNvPr id="10" name="Text Placeholder 7"/>
          <p:cNvSpPr>
            <a:spLocks noGrp="1"/>
          </p:cNvSpPr>
          <p:nvPr>
            <p:ph type="body" sz="quarter" idx="13"/>
          </p:nvPr>
        </p:nvSpPr>
        <p:spPr>
          <a:xfrm>
            <a:off x="8602283" y="3706713"/>
            <a:ext cx="4077193" cy="533180"/>
          </a:xfrm>
          <a:solidFill>
            <a:schemeClr val="bg2"/>
          </a:solidFill>
        </p:spPr>
        <p:txBody>
          <a:bodyPr lIns="158400" anchor="ctr"/>
          <a:lstStyle>
            <a:lvl1pPr marL="0" indent="0">
              <a:lnSpc>
                <a:spcPct val="100000"/>
              </a:lnSpc>
              <a:spcAft>
                <a:spcPts val="0"/>
              </a:spcAft>
              <a:buNone/>
              <a:defRPr sz="1800">
                <a:solidFill>
                  <a:schemeClr val="bg1"/>
                </a:solidFill>
              </a:defRPr>
            </a:lvl1pPr>
          </a:lstStyle>
          <a:p>
            <a:pPr lvl="0"/>
            <a:r>
              <a:rPr lang="en-GB" noProof="0" dirty="0"/>
              <a:t>Click to edit Master text styles</a:t>
            </a:r>
          </a:p>
        </p:txBody>
      </p:sp>
      <p:sp>
        <p:nvSpPr>
          <p:cNvPr id="12" name="Text Placeholder 11"/>
          <p:cNvSpPr>
            <a:spLocks noGrp="1"/>
          </p:cNvSpPr>
          <p:nvPr>
            <p:ph type="body" sz="quarter" idx="14"/>
          </p:nvPr>
        </p:nvSpPr>
        <p:spPr>
          <a:xfrm>
            <a:off x="520941" y="4317944"/>
            <a:ext cx="3948380" cy="4684064"/>
          </a:xfrm>
        </p:spPr>
        <p:txBody>
          <a:bodyPr/>
          <a:lstStyle>
            <a:lvl1pPr marL="0" indent="0">
              <a:lnSpc>
                <a:spcPts val="2600"/>
              </a:lnSpc>
              <a:spcAft>
                <a:spcPts val="800"/>
              </a:spcAft>
              <a:buNone/>
              <a:defRPr sz="1800" b="1"/>
            </a:lvl1pPr>
            <a:lvl2pPr marL="11113" indent="0">
              <a:lnSpc>
                <a:spcPts val="2600"/>
              </a:lnSpc>
              <a:spcAft>
                <a:spcPts val="800"/>
              </a:spcAft>
              <a:buNone/>
              <a:tabLst/>
              <a:defRPr sz="1800"/>
            </a:lvl2pPr>
            <a:lvl3pPr marL="230400" indent="-230400">
              <a:lnSpc>
                <a:spcPts val="2600"/>
              </a:lnSpc>
              <a:spcAft>
                <a:spcPts val="800"/>
              </a:spcAft>
              <a:buFont typeface="Arial" charset="0"/>
              <a:buChar char="•"/>
              <a:defRPr sz="1800"/>
            </a:lvl3pPr>
            <a:lvl4pPr marL="464400" indent="-234000">
              <a:lnSpc>
                <a:spcPts val="2600"/>
              </a:lnSpc>
              <a:spcAft>
                <a:spcPts val="800"/>
              </a:spcAft>
              <a:buFont typeface=".HelveticaNeueDeskInterface-Regular" charset="0"/>
              <a:buChar char="–"/>
              <a:tabLst/>
              <a:defRPr sz="1800"/>
            </a:lvl4pPr>
            <a:lvl5pPr>
              <a:lnSpc>
                <a:spcPts val="26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11"/>
          <p:cNvSpPr>
            <a:spLocks noGrp="1"/>
          </p:cNvSpPr>
          <p:nvPr>
            <p:ph type="body" sz="quarter" idx="15"/>
          </p:nvPr>
        </p:nvSpPr>
        <p:spPr>
          <a:xfrm>
            <a:off x="4629953" y="4317944"/>
            <a:ext cx="3948380" cy="4684064"/>
          </a:xfrm>
        </p:spPr>
        <p:txBody>
          <a:bodyPr/>
          <a:lstStyle>
            <a:lvl1pPr marL="0" indent="0">
              <a:lnSpc>
                <a:spcPts val="2600"/>
              </a:lnSpc>
              <a:spcAft>
                <a:spcPts val="800"/>
              </a:spcAft>
              <a:buNone/>
              <a:defRPr sz="1800" b="1"/>
            </a:lvl1pPr>
            <a:lvl2pPr marL="11113" indent="0">
              <a:lnSpc>
                <a:spcPts val="2600"/>
              </a:lnSpc>
              <a:spcAft>
                <a:spcPts val="800"/>
              </a:spcAft>
              <a:buNone/>
              <a:tabLst/>
              <a:defRPr sz="1800"/>
            </a:lvl2pPr>
            <a:lvl3pPr marL="230400" indent="-230400">
              <a:lnSpc>
                <a:spcPts val="2600"/>
              </a:lnSpc>
              <a:spcAft>
                <a:spcPts val="800"/>
              </a:spcAft>
              <a:buFont typeface="Arial" charset="0"/>
              <a:buChar char="•"/>
              <a:defRPr sz="1800"/>
            </a:lvl3pPr>
            <a:lvl4pPr marL="464400" indent="-234000">
              <a:lnSpc>
                <a:spcPts val="2600"/>
              </a:lnSpc>
              <a:spcAft>
                <a:spcPts val="800"/>
              </a:spcAft>
              <a:buFont typeface=".HelveticaNeueDeskInterface-Regular" charset="0"/>
              <a:buChar char="–"/>
              <a:tabLst/>
              <a:defRPr sz="1800"/>
            </a:lvl4pPr>
            <a:lvl5pPr>
              <a:lnSpc>
                <a:spcPts val="26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11"/>
          <p:cNvSpPr>
            <a:spLocks noGrp="1"/>
          </p:cNvSpPr>
          <p:nvPr>
            <p:ph type="body" sz="quarter" idx="16"/>
          </p:nvPr>
        </p:nvSpPr>
        <p:spPr>
          <a:xfrm>
            <a:off x="8731096" y="4317944"/>
            <a:ext cx="3948380" cy="4684064"/>
          </a:xfrm>
        </p:spPr>
        <p:txBody>
          <a:bodyPr/>
          <a:lstStyle>
            <a:lvl1pPr marL="0" indent="0">
              <a:lnSpc>
                <a:spcPts val="2600"/>
              </a:lnSpc>
              <a:spcAft>
                <a:spcPts val="800"/>
              </a:spcAft>
              <a:buNone/>
              <a:defRPr sz="1800" b="1"/>
            </a:lvl1pPr>
            <a:lvl2pPr marL="11113" indent="0">
              <a:lnSpc>
                <a:spcPts val="2600"/>
              </a:lnSpc>
              <a:spcAft>
                <a:spcPts val="800"/>
              </a:spcAft>
              <a:buNone/>
              <a:tabLst/>
              <a:defRPr sz="1800"/>
            </a:lvl2pPr>
            <a:lvl3pPr marL="230400" indent="-230400">
              <a:lnSpc>
                <a:spcPts val="2600"/>
              </a:lnSpc>
              <a:spcAft>
                <a:spcPts val="800"/>
              </a:spcAft>
              <a:buFont typeface="Arial" charset="0"/>
              <a:buChar char="•"/>
              <a:defRPr sz="1800"/>
            </a:lvl3pPr>
            <a:lvl4pPr marL="464400" indent="-234000">
              <a:lnSpc>
                <a:spcPts val="2600"/>
              </a:lnSpc>
              <a:spcAft>
                <a:spcPts val="800"/>
              </a:spcAft>
              <a:buFont typeface=".HelveticaNeueDeskInterface-Regular" charset="0"/>
              <a:buChar char="–"/>
              <a:tabLst/>
              <a:defRPr sz="1800"/>
            </a:lvl4pPr>
            <a:lvl5pPr>
              <a:lnSpc>
                <a:spcPts val="26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6" name="Straight Connector 15"/>
          <p:cNvCxnSpPr/>
          <p:nvPr userDrawn="1"/>
        </p:nvCxnSpPr>
        <p:spPr>
          <a:xfrm>
            <a:off x="380988" y="9179510"/>
            <a:ext cx="12298488" cy="0"/>
          </a:xfrm>
          <a:prstGeom prst="line">
            <a:avLst/>
          </a:prstGeom>
          <a:ln w="317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
        <p:nvSpPr>
          <p:cNvPr id="17"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Tree>
    <p:extLst>
      <p:ext uri="{BB962C8B-B14F-4D97-AF65-F5344CB8AC3E}">
        <p14:creationId xmlns:p14="http://schemas.microsoft.com/office/powerpoint/2010/main" val="142210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with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99" y="2274276"/>
            <a:ext cx="6100224" cy="6464609"/>
          </a:xfrm>
        </p:spPr>
        <p:txBody>
          <a:bodyPr>
            <a:noAutofit/>
          </a:bodyPr>
          <a:lstStyle>
            <a:lvl1pPr marL="0" indent="0">
              <a:lnSpc>
                <a:spcPts val="3600"/>
              </a:lnSpc>
              <a:spcAft>
                <a:spcPts val="800"/>
              </a:spcAft>
              <a:buNone/>
              <a:defRPr sz="2800">
                <a:solidFill>
                  <a:schemeClr val="bg2"/>
                </a:solidFill>
              </a:defRPr>
            </a:lvl1pPr>
            <a:lvl2pPr marL="0" indent="0">
              <a:lnSpc>
                <a:spcPct val="100000"/>
              </a:lnSpc>
              <a:spcAft>
                <a:spcPts val="800"/>
              </a:spcAft>
              <a:buFont typeface="Arial" charset="0"/>
              <a:buNone/>
              <a:defRPr sz="1800"/>
            </a:lvl2pPr>
            <a:lvl3pPr marL="291600" indent="-291600">
              <a:lnSpc>
                <a:spcPct val="100000"/>
              </a:lnSpc>
              <a:spcAft>
                <a:spcPts val="800"/>
              </a:spcAft>
              <a:buFont typeface="Arial" charset="0"/>
              <a:buChar char="•"/>
              <a:defRPr sz="1800"/>
            </a:lvl3pPr>
            <a:lvl4pPr marL="658800" indent="-291600">
              <a:lnSpc>
                <a:spcPct val="100000"/>
              </a:lnSpc>
              <a:spcAft>
                <a:spcPts val="800"/>
              </a:spcAft>
              <a:buFont typeface=".HelveticaNeueDeskInterface-Regular" charset="0"/>
              <a:buChar char="–"/>
              <a:defRPr sz="1800"/>
            </a:lvl4pPr>
            <a:lvl5pPr>
              <a:lnSpc>
                <a:spcPct val="1000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7"/>
          <p:cNvSpPr>
            <a:spLocks noGrp="1"/>
          </p:cNvSpPr>
          <p:nvPr>
            <p:ph type="pic" sz="quarter" idx="11"/>
          </p:nvPr>
        </p:nvSpPr>
        <p:spPr>
          <a:xfrm>
            <a:off x="6573998" y="2274276"/>
            <a:ext cx="6049508" cy="6464610"/>
          </a:xfrm>
        </p:spPr>
        <p:txBody>
          <a:bodyPr/>
          <a:lstStyle>
            <a:lvl1pPr marL="0" indent="0">
              <a:buNone/>
              <a:defRPr sz="2000"/>
            </a:lvl1pPr>
          </a:lstStyle>
          <a:p>
            <a:endParaRPr lang="en-GB" noProof="0" dirty="0"/>
          </a:p>
        </p:txBody>
      </p:sp>
      <p:sp>
        <p:nvSpPr>
          <p:cNvPr id="7"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9"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1186994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1"/>
          </p:nvPr>
        </p:nvSpPr>
        <p:spPr>
          <a:xfrm>
            <a:off x="381600" y="2250830"/>
            <a:ext cx="5928093" cy="3645878"/>
          </a:xfrm>
        </p:spPr>
        <p:txBody>
          <a:bodyPr/>
          <a:lstStyle>
            <a:lvl1pPr marL="0" indent="0">
              <a:buNone/>
              <a:defRPr sz="2000"/>
            </a:lvl1pPr>
          </a:lstStyle>
          <a:p>
            <a:endParaRPr lang="en-GB" noProof="0" dirty="0"/>
          </a:p>
        </p:txBody>
      </p:sp>
      <p:sp>
        <p:nvSpPr>
          <p:cNvPr id="7" name="Picture Placeholder 7"/>
          <p:cNvSpPr>
            <a:spLocks noGrp="1"/>
          </p:cNvSpPr>
          <p:nvPr>
            <p:ph type="pic" sz="quarter" idx="12"/>
          </p:nvPr>
        </p:nvSpPr>
        <p:spPr>
          <a:xfrm>
            <a:off x="6560990" y="2250830"/>
            <a:ext cx="6058799" cy="3645878"/>
          </a:xfrm>
        </p:spPr>
        <p:txBody>
          <a:bodyPr/>
          <a:lstStyle>
            <a:lvl1pPr marL="0" indent="0">
              <a:buNone/>
              <a:defRPr sz="2000"/>
            </a:lvl1pPr>
          </a:lstStyle>
          <a:p>
            <a:endParaRPr lang="en-GB" noProof="0" dirty="0"/>
          </a:p>
        </p:txBody>
      </p:sp>
      <p:sp>
        <p:nvSpPr>
          <p:cNvPr id="8" name="Content Placeholder 2"/>
          <p:cNvSpPr>
            <a:spLocks noGrp="1"/>
          </p:cNvSpPr>
          <p:nvPr>
            <p:ph idx="1"/>
          </p:nvPr>
        </p:nvSpPr>
        <p:spPr>
          <a:xfrm>
            <a:off x="381599" y="6230888"/>
            <a:ext cx="5928094" cy="2682080"/>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rial" charset="0"/>
              <a:buChar char="•"/>
              <a:defRPr sz="2800"/>
            </a:lvl3pPr>
            <a:lvl4pPr>
              <a:lnSpc>
                <a:spcPts val="3600"/>
              </a:lnSpc>
              <a:spcAft>
                <a:spcPts val="800"/>
              </a:spcAft>
              <a:defRPr sz="2800"/>
            </a:lvl4pPr>
            <a:lvl5pPr>
              <a:lnSpc>
                <a:spcPts val="3600"/>
              </a:lnSpc>
              <a:spcAft>
                <a:spcPts val="800"/>
              </a:spcAft>
              <a:defRPr sz="2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2"/>
          <p:cNvSpPr>
            <a:spLocks noGrp="1"/>
          </p:cNvSpPr>
          <p:nvPr>
            <p:ph idx="13"/>
          </p:nvPr>
        </p:nvSpPr>
        <p:spPr>
          <a:xfrm>
            <a:off x="6560990" y="6230888"/>
            <a:ext cx="5928094" cy="2682080"/>
          </a:xfrm>
        </p:spPr>
        <p:txBody>
          <a:bodyPr>
            <a:noAutofit/>
          </a:bodyPr>
          <a:lstStyle>
            <a:lvl1pPr marL="0" indent="0">
              <a:lnSpc>
                <a:spcPts val="3600"/>
              </a:lnSpc>
              <a:spcAft>
                <a:spcPts val="800"/>
              </a:spcAft>
              <a:buNone/>
              <a:defRPr sz="2800">
                <a:solidFill>
                  <a:schemeClr val="accent1"/>
                </a:solidFill>
              </a:defRPr>
            </a:lvl1pPr>
            <a:lvl2pPr marL="0" indent="0">
              <a:lnSpc>
                <a:spcPts val="3600"/>
              </a:lnSpc>
              <a:spcAft>
                <a:spcPts val="800"/>
              </a:spcAft>
              <a:buFont typeface="Arial" charset="0"/>
              <a:buNone/>
              <a:defRPr sz="2800"/>
            </a:lvl2pPr>
            <a:lvl3pPr marL="291600" indent="-291600">
              <a:lnSpc>
                <a:spcPts val="3600"/>
              </a:lnSpc>
              <a:spcAft>
                <a:spcPts val="800"/>
              </a:spcAft>
              <a:buFont typeface="Arial" charset="0"/>
              <a:buChar char="•"/>
              <a:defRPr sz="2800"/>
            </a:lvl3pPr>
            <a:lvl4pPr>
              <a:lnSpc>
                <a:spcPts val="3600"/>
              </a:lnSpc>
              <a:spcAft>
                <a:spcPts val="800"/>
              </a:spcAft>
              <a:defRPr sz="2800"/>
            </a:lvl4pPr>
            <a:lvl5pPr>
              <a:lnSpc>
                <a:spcPts val="3600"/>
              </a:lnSpc>
              <a:spcAft>
                <a:spcPts val="800"/>
              </a:spcAft>
              <a:defRPr sz="2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12"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107768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81599" y="309281"/>
            <a:ext cx="12242201" cy="8047641"/>
          </a:xfrm>
        </p:spPr>
        <p:txBody>
          <a:bodyPr anchor="ctr">
            <a:noAutofit/>
          </a:bodyPr>
          <a:lstStyle/>
          <a:p>
            <a:r>
              <a:rPr lang="en-GB" noProof="0" dirty="0"/>
              <a:t>Click to edit Master title style</a:t>
            </a:r>
          </a:p>
        </p:txBody>
      </p:sp>
    </p:spTree>
    <p:extLst>
      <p:ext uri="{BB962C8B-B14F-4D97-AF65-F5344CB8AC3E}">
        <p14:creationId xmlns:p14="http://schemas.microsoft.com/office/powerpoint/2010/main" val="169049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85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3 images">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65000" y="2309441"/>
            <a:ext cx="6058800" cy="3074997"/>
          </a:xfrm>
        </p:spPr>
        <p:txBody>
          <a:bodyPr/>
          <a:lstStyle>
            <a:lvl1pPr marL="0" indent="0">
              <a:buNone/>
              <a:defRPr sz="2000"/>
            </a:lvl1pPr>
          </a:lstStyle>
          <a:p>
            <a:endParaRPr lang="en-GB" noProof="0" dirty="0"/>
          </a:p>
        </p:txBody>
      </p:sp>
      <p:sp>
        <p:nvSpPr>
          <p:cNvPr id="5" name="Picture Placeholder 7"/>
          <p:cNvSpPr>
            <a:spLocks noGrp="1"/>
          </p:cNvSpPr>
          <p:nvPr>
            <p:ph type="pic" sz="quarter" idx="11"/>
          </p:nvPr>
        </p:nvSpPr>
        <p:spPr>
          <a:xfrm>
            <a:off x="381599" y="2309442"/>
            <a:ext cx="6058800" cy="6236678"/>
          </a:xfrm>
        </p:spPr>
        <p:txBody>
          <a:bodyPr/>
          <a:lstStyle>
            <a:lvl1pPr marL="0" indent="0">
              <a:buNone/>
              <a:defRPr sz="2000"/>
            </a:lvl1pPr>
          </a:lstStyle>
          <a:p>
            <a:endParaRPr lang="en-GB" noProof="0" dirty="0"/>
          </a:p>
        </p:txBody>
      </p:sp>
      <p:sp>
        <p:nvSpPr>
          <p:cNvPr id="9" name="Picture Placeholder 7"/>
          <p:cNvSpPr>
            <a:spLocks noGrp="1"/>
          </p:cNvSpPr>
          <p:nvPr>
            <p:ph type="pic" sz="quarter" idx="14"/>
          </p:nvPr>
        </p:nvSpPr>
        <p:spPr>
          <a:xfrm>
            <a:off x="6565000" y="5518061"/>
            <a:ext cx="6058800" cy="3028058"/>
          </a:xfrm>
        </p:spPr>
        <p:txBody>
          <a:bodyPr/>
          <a:lstStyle>
            <a:lvl1pPr marL="0" indent="0">
              <a:buNone/>
              <a:defRPr sz="2000"/>
            </a:lvl1pPr>
          </a:lstStyle>
          <a:p>
            <a:endParaRPr lang="en-GB" noProof="0" dirty="0"/>
          </a:p>
        </p:txBody>
      </p:sp>
      <p:sp>
        <p:nvSpPr>
          <p:cNvPr id="10" name="Text Placeholder 6"/>
          <p:cNvSpPr>
            <a:spLocks noGrp="1"/>
          </p:cNvSpPr>
          <p:nvPr>
            <p:ph type="body" sz="quarter" idx="12"/>
          </p:nvPr>
        </p:nvSpPr>
        <p:spPr>
          <a:xfrm>
            <a:off x="381598" y="8619237"/>
            <a:ext cx="6058801" cy="454025"/>
          </a:xfrm>
        </p:spPr>
        <p:txBody>
          <a:bodyPr/>
          <a:lstStyle>
            <a:lvl1pPr marL="0" indent="0">
              <a:lnSpc>
                <a:spcPts val="2600"/>
              </a:lnSpc>
              <a:buNone/>
              <a:defRPr sz="1800" b="1"/>
            </a:lvl1pPr>
          </a:lstStyle>
          <a:p>
            <a:pPr lvl="0"/>
            <a:r>
              <a:rPr lang="en-GB" dirty="0"/>
              <a:t>Click to edit Master text styles</a:t>
            </a:r>
          </a:p>
        </p:txBody>
      </p:sp>
      <p:sp>
        <p:nvSpPr>
          <p:cNvPr id="11" name="Text Placeholder 6"/>
          <p:cNvSpPr>
            <a:spLocks noGrp="1"/>
          </p:cNvSpPr>
          <p:nvPr>
            <p:ph type="body" sz="quarter" idx="15"/>
          </p:nvPr>
        </p:nvSpPr>
        <p:spPr>
          <a:xfrm>
            <a:off x="6565000" y="8619237"/>
            <a:ext cx="6058801" cy="454025"/>
          </a:xfrm>
        </p:spPr>
        <p:txBody>
          <a:bodyPr/>
          <a:lstStyle>
            <a:lvl1pPr marL="0" indent="0">
              <a:lnSpc>
                <a:spcPts val="2600"/>
              </a:lnSpc>
              <a:buNone/>
              <a:defRPr sz="1800" b="1"/>
            </a:lvl1pPr>
          </a:lstStyle>
          <a:p>
            <a:pPr lvl="0"/>
            <a:r>
              <a:rPr lang="en-GB" dirty="0"/>
              <a:t>Click to edit Master text styles</a:t>
            </a:r>
          </a:p>
        </p:txBody>
      </p:sp>
      <p:sp>
        <p:nvSpPr>
          <p:cNvPr id="12" name="Text Placeholder 6"/>
          <p:cNvSpPr>
            <a:spLocks noGrp="1"/>
          </p:cNvSpPr>
          <p:nvPr>
            <p:ph type="body" sz="quarter" idx="16"/>
          </p:nvPr>
        </p:nvSpPr>
        <p:spPr>
          <a:xfrm>
            <a:off x="6565000" y="9131279"/>
            <a:ext cx="6058801" cy="454025"/>
          </a:xfrm>
        </p:spPr>
        <p:txBody>
          <a:bodyPr/>
          <a:lstStyle>
            <a:lvl1pPr marL="0" indent="0">
              <a:lnSpc>
                <a:spcPts val="2600"/>
              </a:lnSpc>
              <a:buNone/>
              <a:defRPr sz="1800" b="1"/>
            </a:lvl1pPr>
          </a:lstStyle>
          <a:p>
            <a:pPr lvl="0"/>
            <a:r>
              <a:rPr lang="en-GB" dirty="0"/>
              <a:t>Click to edit Master text styles</a:t>
            </a:r>
          </a:p>
        </p:txBody>
      </p:sp>
      <p:sp>
        <p:nvSpPr>
          <p:cNvPr id="13"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14"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7383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8" name="Picture Placeholder 7"/>
          <p:cNvSpPr>
            <a:spLocks noGrp="1"/>
          </p:cNvSpPr>
          <p:nvPr>
            <p:ph type="pic" sz="quarter" idx="13"/>
          </p:nvPr>
        </p:nvSpPr>
        <p:spPr>
          <a:xfrm>
            <a:off x="9038200" y="1141199"/>
            <a:ext cx="3585600" cy="5192172"/>
          </a:xfrm>
        </p:spPr>
        <p:txBody>
          <a:bodyPr/>
          <a:lstStyle>
            <a:lvl1pPr marL="0" indent="0">
              <a:buNone/>
              <a:defRPr sz="2000"/>
            </a:lvl1pPr>
          </a:lstStyle>
          <a:p>
            <a:endParaRPr lang="en-GB" noProof="0" dirty="0"/>
          </a:p>
        </p:txBody>
      </p:sp>
      <p:sp>
        <p:nvSpPr>
          <p:cNvPr id="5" name="Picture Placeholder 7"/>
          <p:cNvSpPr>
            <a:spLocks noGrp="1"/>
          </p:cNvSpPr>
          <p:nvPr>
            <p:ph type="pic" sz="quarter" idx="11"/>
          </p:nvPr>
        </p:nvSpPr>
        <p:spPr>
          <a:xfrm>
            <a:off x="381599" y="1141200"/>
            <a:ext cx="3585600" cy="4431600"/>
          </a:xfrm>
        </p:spPr>
        <p:txBody>
          <a:bodyPr/>
          <a:lstStyle>
            <a:lvl1pPr marL="0" indent="0">
              <a:buNone/>
              <a:defRPr sz="2000"/>
            </a:lvl1pPr>
          </a:lstStyle>
          <a:p>
            <a:endParaRPr lang="en-GB" noProof="0" dirty="0"/>
          </a:p>
        </p:txBody>
      </p:sp>
      <p:sp>
        <p:nvSpPr>
          <p:cNvPr id="9" name="Picture Placeholder 7"/>
          <p:cNvSpPr>
            <a:spLocks noGrp="1"/>
          </p:cNvSpPr>
          <p:nvPr>
            <p:ph type="pic" sz="quarter" idx="14"/>
          </p:nvPr>
        </p:nvSpPr>
        <p:spPr>
          <a:xfrm>
            <a:off x="9038200" y="6462000"/>
            <a:ext cx="3585600" cy="2278800"/>
          </a:xfrm>
        </p:spPr>
        <p:txBody>
          <a:bodyPr/>
          <a:lstStyle>
            <a:lvl1pPr marL="0" indent="0">
              <a:buNone/>
              <a:defRPr sz="2000"/>
            </a:lvl1pPr>
          </a:lstStyle>
          <a:p>
            <a:endParaRPr lang="en-GB" noProof="0" dirty="0"/>
          </a:p>
        </p:txBody>
      </p:sp>
      <p:sp>
        <p:nvSpPr>
          <p:cNvPr id="2" name="Title 1"/>
          <p:cNvSpPr>
            <a:spLocks noGrp="1"/>
          </p:cNvSpPr>
          <p:nvPr>
            <p:ph type="title"/>
          </p:nvPr>
        </p:nvSpPr>
        <p:spPr>
          <a:xfrm>
            <a:off x="381599" y="309281"/>
            <a:ext cx="12242201" cy="570395"/>
          </a:xfrm>
        </p:spPr>
        <p:txBody>
          <a:bodyPr>
            <a:noAutofit/>
          </a:bodyPr>
          <a:lstStyle/>
          <a:p>
            <a:r>
              <a:rPr lang="en-GB" noProof="0" dirty="0"/>
              <a:t>Click to edit Master title style</a:t>
            </a:r>
          </a:p>
        </p:txBody>
      </p:sp>
      <p:sp>
        <p:nvSpPr>
          <p:cNvPr id="12" name="Picture Placeholder 7"/>
          <p:cNvSpPr>
            <a:spLocks noGrp="1"/>
          </p:cNvSpPr>
          <p:nvPr>
            <p:ph type="pic" sz="quarter" idx="15"/>
          </p:nvPr>
        </p:nvSpPr>
        <p:spPr>
          <a:xfrm>
            <a:off x="381599" y="5702400"/>
            <a:ext cx="3585600" cy="3038400"/>
          </a:xfrm>
        </p:spPr>
        <p:txBody>
          <a:bodyPr/>
          <a:lstStyle>
            <a:lvl1pPr marL="0" indent="0">
              <a:buNone/>
              <a:defRPr sz="2000"/>
            </a:lvl1pPr>
          </a:lstStyle>
          <a:p>
            <a:endParaRPr lang="en-GB" noProof="0" dirty="0"/>
          </a:p>
        </p:txBody>
      </p:sp>
      <p:sp>
        <p:nvSpPr>
          <p:cNvPr id="13" name="Picture Placeholder 7"/>
          <p:cNvSpPr>
            <a:spLocks noGrp="1"/>
          </p:cNvSpPr>
          <p:nvPr>
            <p:ph type="pic" sz="quarter" idx="16"/>
          </p:nvPr>
        </p:nvSpPr>
        <p:spPr>
          <a:xfrm>
            <a:off x="4085497" y="1141201"/>
            <a:ext cx="4820400" cy="3671999"/>
          </a:xfrm>
        </p:spPr>
        <p:txBody>
          <a:bodyPr/>
          <a:lstStyle>
            <a:lvl1pPr marL="0" indent="0">
              <a:buNone/>
              <a:defRPr sz="2000"/>
            </a:lvl1pPr>
          </a:lstStyle>
          <a:p>
            <a:endParaRPr lang="en-GB" noProof="0" dirty="0"/>
          </a:p>
        </p:txBody>
      </p:sp>
      <p:sp>
        <p:nvSpPr>
          <p:cNvPr id="14" name="Picture Placeholder 7"/>
          <p:cNvSpPr>
            <a:spLocks noGrp="1"/>
          </p:cNvSpPr>
          <p:nvPr>
            <p:ph type="pic" sz="quarter" idx="17"/>
          </p:nvPr>
        </p:nvSpPr>
        <p:spPr>
          <a:xfrm>
            <a:off x="4085497" y="4942800"/>
            <a:ext cx="4820400" cy="3798000"/>
          </a:xfrm>
        </p:spPr>
        <p:txBody>
          <a:bodyPr/>
          <a:lstStyle>
            <a:lvl1pPr marL="0" indent="0">
              <a:buNone/>
              <a:defRPr sz="2000"/>
            </a:lvl1pPr>
          </a:lstStyle>
          <a:p>
            <a:endParaRPr lang="en-GB" noProof="0" dirty="0"/>
          </a:p>
        </p:txBody>
      </p:sp>
    </p:spTree>
    <p:extLst>
      <p:ext uri="{BB962C8B-B14F-4D97-AF65-F5344CB8AC3E}">
        <p14:creationId xmlns:p14="http://schemas.microsoft.com/office/powerpoint/2010/main" val="62542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6827" y="1434162"/>
            <a:ext cx="10648788" cy="6279608"/>
          </a:xfrm>
        </p:spPr>
        <p:txBody>
          <a:bodyPr anchor="ctr"/>
          <a:lstStyle>
            <a:lvl1pPr marL="230188" indent="-219075">
              <a:lnSpc>
                <a:spcPts val="6000"/>
              </a:lnSpc>
              <a:spcAft>
                <a:spcPts val="1600"/>
              </a:spcAft>
              <a:buNone/>
              <a:tabLst/>
              <a:defRPr sz="5400" b="0">
                <a:solidFill>
                  <a:srgbClr val="282828"/>
                </a:solidFill>
              </a:defRPr>
            </a:lvl1pPr>
            <a:lvl2pPr marL="230188" indent="0">
              <a:lnSpc>
                <a:spcPts val="3600"/>
              </a:lnSpc>
              <a:spcAft>
                <a:spcPts val="1000"/>
              </a:spcAft>
              <a:buNone/>
              <a:tabLst/>
              <a:defRPr sz="2800"/>
            </a:lvl2pPr>
          </a:lstStyle>
          <a:p>
            <a:pPr lvl="0"/>
            <a:r>
              <a:rPr lang="en-GB" noProof="0" dirty="0"/>
              <a:t>“Click to edit </a:t>
            </a:r>
            <a:br>
              <a:rPr lang="en-GB" noProof="0" dirty="0"/>
            </a:br>
            <a:r>
              <a:rPr lang="en-GB" noProof="0" dirty="0"/>
              <a:t>Master text styles</a:t>
            </a:r>
          </a:p>
          <a:p>
            <a:pPr lvl="1"/>
            <a:r>
              <a:rPr lang="en-GB" noProof="0" dirty="0"/>
              <a:t>Second level</a:t>
            </a:r>
          </a:p>
        </p:txBody>
      </p:sp>
    </p:spTree>
    <p:extLst>
      <p:ext uri="{BB962C8B-B14F-4D97-AF65-F5344CB8AC3E}">
        <p14:creationId xmlns:p14="http://schemas.microsoft.com/office/powerpoint/2010/main" val="60496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Picture Placeholder 7"/>
          <p:cNvSpPr>
            <a:spLocks noGrp="1"/>
          </p:cNvSpPr>
          <p:nvPr>
            <p:ph type="pic" sz="quarter" idx="11"/>
          </p:nvPr>
        </p:nvSpPr>
        <p:spPr>
          <a:xfrm>
            <a:off x="0" y="1195754"/>
            <a:ext cx="13006388" cy="7819292"/>
          </a:xfrm>
        </p:spPr>
        <p:txBody>
          <a:bodyPr/>
          <a:lstStyle>
            <a:lvl1pPr marL="0" indent="0">
              <a:buNone/>
              <a:defRPr sz="2000"/>
            </a:lvl1pPr>
          </a:lstStyle>
          <a:p>
            <a:endParaRPr lang="en-GB" noProof="0" dirty="0"/>
          </a:p>
        </p:txBody>
      </p:sp>
    </p:spTree>
    <p:extLst>
      <p:ext uri="{BB962C8B-B14F-4D97-AF65-F5344CB8AC3E}">
        <p14:creationId xmlns:p14="http://schemas.microsoft.com/office/powerpoint/2010/main" val="212976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eople pictures">
    <p:spTree>
      <p:nvGrpSpPr>
        <p:cNvPr id="1" name=""/>
        <p:cNvGrpSpPr/>
        <p:nvPr/>
      </p:nvGrpSpPr>
      <p:grpSpPr>
        <a:xfrm>
          <a:off x="0" y="0"/>
          <a:ext cx="0" cy="0"/>
          <a:chOff x="0" y="0"/>
          <a:chExt cx="0" cy="0"/>
        </a:xfrm>
      </p:grpSpPr>
      <p:sp>
        <p:nvSpPr>
          <p:cNvPr id="18" name="Rectangle 17"/>
          <p:cNvSpPr/>
          <p:nvPr userDrawn="1"/>
        </p:nvSpPr>
        <p:spPr>
          <a:xfrm>
            <a:off x="128953" y="4822678"/>
            <a:ext cx="12770618" cy="313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13" name="Rectangle 12"/>
          <p:cNvSpPr/>
          <p:nvPr userDrawn="1"/>
        </p:nvSpPr>
        <p:spPr>
          <a:xfrm>
            <a:off x="-1" y="16219"/>
            <a:ext cx="11676185" cy="1078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3" name="Content Placeholder 2"/>
          <p:cNvSpPr>
            <a:spLocks noGrp="1"/>
          </p:cNvSpPr>
          <p:nvPr>
            <p:ph idx="1"/>
          </p:nvPr>
        </p:nvSpPr>
        <p:spPr>
          <a:xfrm>
            <a:off x="940150" y="4796763"/>
            <a:ext cx="3522993" cy="3156642"/>
          </a:xfrm>
        </p:spPr>
        <p:txBody>
          <a:bodyPr>
            <a:noAutofit/>
          </a:bodyPr>
          <a:lstStyle>
            <a:lvl1pPr marL="0" indent="0">
              <a:lnSpc>
                <a:spcPts val="3600"/>
              </a:lnSpc>
              <a:spcAft>
                <a:spcPts val="0"/>
              </a:spcAft>
              <a:buNone/>
              <a:defRPr sz="2000">
                <a:solidFill>
                  <a:schemeClr val="bg2"/>
                </a:solidFill>
              </a:defRPr>
            </a:lvl1pPr>
            <a:lvl2pPr marL="0" indent="0">
              <a:lnSpc>
                <a:spcPct val="100000"/>
              </a:lnSpc>
              <a:spcAft>
                <a:spcPts val="0"/>
              </a:spcAft>
              <a:buFont typeface="Arial" charset="0"/>
              <a:buNone/>
              <a:defRPr sz="2400"/>
            </a:lvl2pPr>
            <a:lvl3pPr marL="291600" indent="-291600">
              <a:lnSpc>
                <a:spcPct val="100000"/>
              </a:lnSpc>
              <a:spcAft>
                <a:spcPts val="0"/>
              </a:spcAft>
              <a:buFont typeface="Arial" charset="0"/>
              <a:buChar char="•"/>
              <a:defRPr sz="2400"/>
            </a:lvl3pPr>
            <a:lvl4pPr marL="583200" indent="-291600">
              <a:lnSpc>
                <a:spcPct val="100000"/>
              </a:lnSpc>
              <a:spcAft>
                <a:spcPts val="0"/>
              </a:spcAft>
              <a:buFont typeface=".HelveticaNeueDeskInterface-Regular" charset="0"/>
              <a:buChar char="–"/>
              <a:defRPr sz="2400"/>
            </a:lvl4pPr>
            <a:lvl5pPr>
              <a:lnSpc>
                <a:spcPct val="100000"/>
              </a:lnSpc>
              <a:spcAft>
                <a:spcPts val="0"/>
              </a:spcAft>
              <a:defRPr sz="24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icture Placeholder 6"/>
          <p:cNvSpPr>
            <a:spLocks noGrp="1" noChangeAspect="1"/>
          </p:cNvSpPr>
          <p:nvPr>
            <p:ph type="pic" sz="quarter" idx="11"/>
          </p:nvPr>
        </p:nvSpPr>
        <p:spPr>
          <a:xfrm>
            <a:off x="951040" y="1848411"/>
            <a:ext cx="2347200" cy="2380029"/>
          </a:xfrm>
          <a:prstGeom prst="ellipse">
            <a:avLst/>
          </a:prstGeom>
          <a:noFill/>
        </p:spPr>
        <p:txBody>
          <a:bodyPr/>
          <a:lstStyle>
            <a:lvl1pPr marL="0" indent="0">
              <a:lnSpc>
                <a:spcPct val="100000"/>
              </a:lnSpc>
              <a:spcAft>
                <a:spcPts val="0"/>
              </a:spcAft>
              <a:buNone/>
              <a:defRPr sz="1200"/>
            </a:lvl1pPr>
          </a:lstStyle>
          <a:p>
            <a:endParaRPr lang="en-GB" noProof="0" dirty="0"/>
          </a:p>
        </p:txBody>
      </p:sp>
      <p:sp>
        <p:nvSpPr>
          <p:cNvPr id="9" name="Content Placeholder 2"/>
          <p:cNvSpPr>
            <a:spLocks noGrp="1"/>
          </p:cNvSpPr>
          <p:nvPr>
            <p:ph idx="12"/>
          </p:nvPr>
        </p:nvSpPr>
        <p:spPr>
          <a:xfrm>
            <a:off x="5102375" y="4796763"/>
            <a:ext cx="3507901" cy="3156642"/>
          </a:xfrm>
        </p:spPr>
        <p:txBody>
          <a:bodyPr>
            <a:noAutofit/>
          </a:bodyPr>
          <a:lstStyle>
            <a:lvl1pPr marL="0" indent="0">
              <a:lnSpc>
                <a:spcPts val="3600"/>
              </a:lnSpc>
              <a:spcAft>
                <a:spcPts val="0"/>
              </a:spcAft>
              <a:buNone/>
              <a:defRPr sz="2000">
                <a:solidFill>
                  <a:schemeClr val="bg2"/>
                </a:solidFill>
              </a:defRPr>
            </a:lvl1pPr>
            <a:lvl2pPr marL="0" indent="0">
              <a:lnSpc>
                <a:spcPct val="100000"/>
              </a:lnSpc>
              <a:spcAft>
                <a:spcPts val="0"/>
              </a:spcAft>
              <a:buFont typeface="Arial" charset="0"/>
              <a:buNone/>
              <a:defRPr sz="2400"/>
            </a:lvl2pPr>
            <a:lvl3pPr marL="291600" indent="-291600">
              <a:lnSpc>
                <a:spcPct val="100000"/>
              </a:lnSpc>
              <a:spcAft>
                <a:spcPts val="0"/>
              </a:spcAft>
              <a:buFont typeface="Arial" charset="0"/>
              <a:buChar char="•"/>
              <a:defRPr sz="2400"/>
            </a:lvl3pPr>
            <a:lvl4pPr marL="583200" indent="-291600">
              <a:lnSpc>
                <a:spcPct val="100000"/>
              </a:lnSpc>
              <a:spcAft>
                <a:spcPts val="0"/>
              </a:spcAft>
              <a:buFont typeface=".HelveticaNeueDeskInterface-Regular" charset="0"/>
              <a:buChar char="–"/>
              <a:defRPr sz="2400"/>
            </a:lvl4pPr>
            <a:lvl5pPr>
              <a:lnSpc>
                <a:spcPct val="100000"/>
              </a:lnSpc>
              <a:spcAft>
                <a:spcPts val="0"/>
              </a:spcAft>
              <a:defRPr sz="24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6"/>
          <p:cNvSpPr>
            <a:spLocks noGrp="1" noChangeAspect="1"/>
          </p:cNvSpPr>
          <p:nvPr>
            <p:ph type="pic" sz="quarter" idx="13"/>
          </p:nvPr>
        </p:nvSpPr>
        <p:spPr>
          <a:xfrm>
            <a:off x="5330542" y="1848411"/>
            <a:ext cx="2347200" cy="2380029"/>
          </a:xfrm>
          <a:prstGeom prst="ellipse">
            <a:avLst/>
          </a:prstGeom>
          <a:noFill/>
        </p:spPr>
        <p:txBody>
          <a:bodyPr/>
          <a:lstStyle>
            <a:lvl1pPr marL="0" indent="0">
              <a:lnSpc>
                <a:spcPct val="100000"/>
              </a:lnSpc>
              <a:spcAft>
                <a:spcPts val="0"/>
              </a:spcAft>
              <a:buNone/>
              <a:defRPr sz="1200"/>
            </a:lvl1pPr>
          </a:lstStyle>
          <a:p>
            <a:endParaRPr lang="en-GB" noProof="0" dirty="0"/>
          </a:p>
        </p:txBody>
      </p:sp>
      <p:sp>
        <p:nvSpPr>
          <p:cNvPr id="11" name="Content Placeholder 2"/>
          <p:cNvSpPr>
            <a:spLocks noGrp="1"/>
          </p:cNvSpPr>
          <p:nvPr>
            <p:ph idx="14"/>
          </p:nvPr>
        </p:nvSpPr>
        <p:spPr>
          <a:xfrm>
            <a:off x="9249508" y="4796763"/>
            <a:ext cx="3650063" cy="3156642"/>
          </a:xfrm>
        </p:spPr>
        <p:txBody>
          <a:bodyPr>
            <a:noAutofit/>
          </a:bodyPr>
          <a:lstStyle>
            <a:lvl1pPr marL="0" indent="0">
              <a:lnSpc>
                <a:spcPts val="3600"/>
              </a:lnSpc>
              <a:spcAft>
                <a:spcPts val="0"/>
              </a:spcAft>
              <a:buNone/>
              <a:defRPr sz="2000">
                <a:solidFill>
                  <a:schemeClr val="bg2"/>
                </a:solidFill>
              </a:defRPr>
            </a:lvl1pPr>
            <a:lvl2pPr marL="0" indent="0">
              <a:lnSpc>
                <a:spcPct val="100000"/>
              </a:lnSpc>
              <a:spcAft>
                <a:spcPts val="0"/>
              </a:spcAft>
              <a:buFont typeface="Arial" charset="0"/>
              <a:buNone/>
              <a:defRPr sz="2400"/>
            </a:lvl2pPr>
            <a:lvl3pPr marL="291600" indent="-291600">
              <a:lnSpc>
                <a:spcPct val="100000"/>
              </a:lnSpc>
              <a:spcAft>
                <a:spcPts val="0"/>
              </a:spcAft>
              <a:buFont typeface="Arial" charset="0"/>
              <a:buChar char="•"/>
              <a:defRPr sz="2400"/>
            </a:lvl3pPr>
            <a:lvl4pPr marL="583200" indent="-291600">
              <a:lnSpc>
                <a:spcPct val="100000"/>
              </a:lnSpc>
              <a:spcAft>
                <a:spcPts val="0"/>
              </a:spcAft>
              <a:buFont typeface=".HelveticaNeueDeskInterface-Regular" charset="0"/>
              <a:buChar char="–"/>
              <a:defRPr sz="2400"/>
            </a:lvl4pPr>
            <a:lvl5pPr>
              <a:lnSpc>
                <a:spcPct val="100000"/>
              </a:lnSpc>
              <a:spcAft>
                <a:spcPts val="0"/>
              </a:spcAft>
              <a:defRPr sz="24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icture Placeholder 6"/>
          <p:cNvSpPr>
            <a:spLocks noGrp="1" noChangeAspect="1"/>
          </p:cNvSpPr>
          <p:nvPr>
            <p:ph type="pic" sz="quarter" idx="15"/>
          </p:nvPr>
        </p:nvSpPr>
        <p:spPr>
          <a:xfrm>
            <a:off x="9578726" y="1848411"/>
            <a:ext cx="2347200" cy="2380029"/>
          </a:xfrm>
          <a:prstGeom prst="ellipse">
            <a:avLst/>
          </a:prstGeom>
          <a:noFill/>
        </p:spPr>
        <p:txBody>
          <a:bodyPr/>
          <a:lstStyle>
            <a:lvl1pPr marL="0" indent="0">
              <a:lnSpc>
                <a:spcPct val="100000"/>
              </a:lnSpc>
              <a:spcAft>
                <a:spcPts val="0"/>
              </a:spcAft>
              <a:buNone/>
              <a:defRPr sz="1200"/>
            </a:lvl1pPr>
          </a:lstStyle>
          <a:p>
            <a:endParaRPr lang="en-GB" noProof="0" dirty="0"/>
          </a:p>
        </p:txBody>
      </p:sp>
      <p:sp>
        <p:nvSpPr>
          <p:cNvPr id="16" name="Subtitle 2"/>
          <p:cNvSpPr>
            <a:spLocks noGrp="1"/>
          </p:cNvSpPr>
          <p:nvPr>
            <p:ph type="subTitle" idx="10"/>
          </p:nvPr>
        </p:nvSpPr>
        <p:spPr>
          <a:xfrm>
            <a:off x="380988" y="620752"/>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17" name="Title 1"/>
          <p:cNvSpPr>
            <a:spLocks noGrp="1"/>
          </p:cNvSpPr>
          <p:nvPr>
            <p:ph type="title"/>
          </p:nvPr>
        </p:nvSpPr>
        <p:spPr>
          <a:xfrm>
            <a:off x="381600" y="133439"/>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113054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coloured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944" y="3213230"/>
            <a:ext cx="6204624" cy="493297"/>
          </a:xfrm>
        </p:spPr>
        <p:txBody>
          <a:bodyPr anchor="t"/>
          <a:lstStyle>
            <a:lvl1pPr algn="l">
              <a:defRPr sz="3400">
                <a:solidFill>
                  <a:srgbClr val="282828"/>
                </a:solidFill>
              </a:defRPr>
            </a:lvl1pPr>
          </a:lstStyle>
          <a:p>
            <a:endParaRPr lang="en-GB" noProof="0" dirty="0"/>
          </a:p>
        </p:txBody>
      </p:sp>
      <p:sp>
        <p:nvSpPr>
          <p:cNvPr id="3" name="Subtitle 2"/>
          <p:cNvSpPr>
            <a:spLocks noGrp="1"/>
          </p:cNvSpPr>
          <p:nvPr>
            <p:ph type="subTitle" idx="1"/>
          </p:nvPr>
        </p:nvSpPr>
        <p:spPr>
          <a:xfrm>
            <a:off x="617076" y="4190686"/>
            <a:ext cx="6200492" cy="1454011"/>
          </a:xfrm>
        </p:spPr>
        <p:txBody>
          <a:bodyPr/>
          <a:lstStyle>
            <a:lvl1pPr marL="0" indent="0" algn="l">
              <a:lnSpc>
                <a:spcPts val="3600"/>
              </a:lnSpc>
              <a:spcAft>
                <a:spcPts val="0"/>
              </a:spcAft>
              <a:buNone/>
              <a:defRPr sz="2800">
                <a:solidFill>
                  <a:schemeClr val="tx1"/>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endParaRPr lang="en-GB" noProof="0" dirty="0"/>
          </a:p>
        </p:txBody>
      </p:sp>
      <p:sp>
        <p:nvSpPr>
          <p:cNvPr id="11" name="Footer Placeholder 18"/>
          <p:cNvSpPr>
            <a:spLocks noGrp="1"/>
          </p:cNvSpPr>
          <p:nvPr>
            <p:ph type="ftr" sz="quarter" idx="3"/>
          </p:nvPr>
        </p:nvSpPr>
        <p:spPr>
          <a:xfrm>
            <a:off x="615335" y="8895302"/>
            <a:ext cx="5860872" cy="519113"/>
          </a:xfrm>
          <a:prstGeom prst="rect">
            <a:avLst/>
          </a:prstGeom>
        </p:spPr>
        <p:txBody>
          <a:bodyPr vert="horz" lIns="0" tIns="0" rIns="0" bIns="0" rtlCol="0" anchor="b"/>
          <a:lstStyle>
            <a:lvl1pPr algn="l">
              <a:lnSpc>
                <a:spcPts val="1800"/>
              </a:lnSpc>
              <a:defRPr sz="1400">
                <a:solidFill>
                  <a:schemeClr val="tx1"/>
                </a:solidFill>
              </a:defRPr>
            </a:lvl1pPr>
          </a:lstStyle>
          <a:p>
            <a:r>
              <a:rPr lang="en-GB" dirty="0" err="1"/>
              <a:t>Smallprint</a:t>
            </a:r>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64" y="407091"/>
            <a:ext cx="8623300" cy="1028700"/>
          </a:xfrm>
          <a:prstGeom prst="rect">
            <a:avLst/>
          </a:prstGeom>
        </p:spPr>
      </p:pic>
    </p:spTree>
    <p:extLst>
      <p:ext uri="{BB962C8B-B14F-4D97-AF65-F5344CB8AC3E}">
        <p14:creationId xmlns:p14="http://schemas.microsoft.com/office/powerpoint/2010/main" val="750679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99" y="4136112"/>
            <a:ext cx="6868287" cy="4730799"/>
          </a:xfrm>
        </p:spPr>
        <p:txBody>
          <a:bodyPr>
            <a:noAutofit/>
          </a:bodyPr>
          <a:lstStyle>
            <a:lvl1pPr marL="0" indent="0">
              <a:lnSpc>
                <a:spcPts val="3000"/>
              </a:lnSpc>
              <a:spcAft>
                <a:spcPts val="800"/>
              </a:spcAft>
              <a:buNone/>
              <a:defRPr sz="2800" b="1"/>
            </a:lvl1pPr>
            <a:lvl2pPr marL="292100" indent="-292100">
              <a:lnSpc>
                <a:spcPts val="3000"/>
              </a:lnSpc>
              <a:spcAft>
                <a:spcPts val="800"/>
              </a:spcAft>
              <a:buFont typeface="Arial" charset="0"/>
              <a:buChar char="•"/>
              <a:tabLst/>
              <a:defRPr sz="2800"/>
            </a:lvl2pPr>
            <a:lvl3pPr marL="583200" indent="-291600">
              <a:lnSpc>
                <a:spcPts val="3000"/>
              </a:lnSpc>
              <a:spcAft>
                <a:spcPts val="800"/>
              </a:spcAft>
              <a:buFont typeface=".HelveticaNeueDeskInterface-Regular" charset="0"/>
              <a:buChar char="–"/>
              <a:tabLst/>
              <a:defRPr sz="2800"/>
            </a:lvl3pPr>
            <a:lvl4pPr>
              <a:lnSpc>
                <a:spcPts val="2800"/>
              </a:lnSpc>
              <a:spcAft>
                <a:spcPts val="800"/>
              </a:spcAft>
              <a:defRPr sz="2200"/>
            </a:lvl4pPr>
            <a:lvl5pPr>
              <a:lnSpc>
                <a:spcPts val="3000"/>
              </a:lnSpc>
              <a:spcAft>
                <a:spcPts val="800"/>
              </a:spcAft>
              <a:defRPr sz="24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1"/>
          </p:nvPr>
        </p:nvSpPr>
        <p:spPr>
          <a:xfrm>
            <a:off x="381599" y="2401891"/>
            <a:ext cx="6868287" cy="1554122"/>
          </a:xfrm>
        </p:spPr>
        <p:txBody>
          <a:bodyPr>
            <a:noAutofit/>
          </a:bodyPr>
          <a:lstStyle>
            <a:lvl1pPr marL="0" indent="0">
              <a:lnSpc>
                <a:spcPts val="4000"/>
              </a:lnSpc>
              <a:spcAft>
                <a:spcPts val="0"/>
              </a:spcAft>
              <a:buNone/>
              <a:defRPr sz="2800" b="0">
                <a:solidFill>
                  <a:schemeClr val="bg2"/>
                </a:solidFill>
              </a:defRPr>
            </a:lvl1pPr>
            <a:lvl2pPr marL="230400" indent="-230400">
              <a:lnSpc>
                <a:spcPts val="3000"/>
              </a:lnSpc>
              <a:spcAft>
                <a:spcPts val="800"/>
              </a:spcAft>
              <a:buFont typeface="Arial" charset="0"/>
              <a:buChar char="•"/>
              <a:defRPr sz="2200"/>
            </a:lvl2pPr>
            <a:lvl3pPr marL="460800" indent="-230400">
              <a:lnSpc>
                <a:spcPts val="3000"/>
              </a:lnSpc>
              <a:spcAft>
                <a:spcPts val="800"/>
              </a:spcAft>
              <a:buFont typeface=".HelveticaNeueDeskInterface-Regular" charset="0"/>
              <a:buChar char="–"/>
              <a:tabLst/>
              <a:defRPr sz="2200"/>
            </a:lvl3pPr>
            <a:lvl4pPr>
              <a:lnSpc>
                <a:spcPts val="2800"/>
              </a:lnSpc>
              <a:spcAft>
                <a:spcPts val="800"/>
              </a:spcAft>
              <a:defRPr sz="2000"/>
            </a:lvl4pPr>
            <a:lvl5pPr>
              <a:lnSpc>
                <a:spcPts val="3000"/>
              </a:lnSpc>
              <a:spcAft>
                <a:spcPts val="800"/>
              </a:spcAft>
              <a:defRPr sz="2200"/>
            </a:lvl5pPr>
          </a:lstStyle>
          <a:p>
            <a:pPr lvl="0"/>
            <a:r>
              <a:rPr lang="en-GB" noProof="0" dirty="0"/>
              <a:t>Click to edit Master text styles</a:t>
            </a:r>
          </a:p>
        </p:txBody>
      </p:sp>
      <p:sp>
        <p:nvSpPr>
          <p:cNvPr id="7" name="Content Placeholder 2"/>
          <p:cNvSpPr>
            <a:spLocks noGrp="1"/>
          </p:cNvSpPr>
          <p:nvPr>
            <p:ph idx="12"/>
          </p:nvPr>
        </p:nvSpPr>
        <p:spPr>
          <a:xfrm>
            <a:off x="7479323" y="2407413"/>
            <a:ext cx="5142871" cy="6459498"/>
          </a:xfrm>
          <a:solidFill>
            <a:schemeClr val="bg2"/>
          </a:solidFill>
        </p:spPr>
        <p:txBody>
          <a:bodyPr lIns="324000" tIns="216000">
            <a:noAutofit/>
          </a:bodyPr>
          <a:lstStyle>
            <a:lvl1pPr marL="0" indent="0">
              <a:lnSpc>
                <a:spcPts val="3000"/>
              </a:lnSpc>
              <a:spcBef>
                <a:spcPts val="840"/>
              </a:spcBef>
              <a:spcAft>
                <a:spcPts val="0"/>
              </a:spcAft>
              <a:buNone/>
              <a:defRPr sz="2400" b="1">
                <a:solidFill>
                  <a:schemeClr val="bg1"/>
                </a:solidFill>
              </a:defRPr>
            </a:lvl1pPr>
            <a:lvl2pPr marL="230400" indent="-230400">
              <a:lnSpc>
                <a:spcPts val="3000"/>
              </a:lnSpc>
              <a:spcBef>
                <a:spcPts val="840"/>
              </a:spcBef>
              <a:spcAft>
                <a:spcPts val="0"/>
              </a:spcAft>
              <a:buFont typeface="Arial" charset="0"/>
              <a:buChar char="•"/>
              <a:defRPr sz="2400">
                <a:solidFill>
                  <a:schemeClr val="bg1"/>
                </a:solidFill>
              </a:defRPr>
            </a:lvl2pPr>
            <a:lvl3pPr marL="460800" indent="-230400">
              <a:lnSpc>
                <a:spcPts val="2200"/>
              </a:lnSpc>
              <a:spcBef>
                <a:spcPts val="840"/>
              </a:spcBef>
              <a:spcAft>
                <a:spcPts val="0"/>
              </a:spcAft>
              <a:buFont typeface=".HelveticaNeueDeskInterface-Regular" charset="0"/>
              <a:buChar char="–"/>
              <a:tabLst/>
              <a:defRPr sz="2000">
                <a:solidFill>
                  <a:schemeClr val="bg1"/>
                </a:solidFill>
              </a:defRPr>
            </a:lvl3pPr>
            <a:lvl4pPr>
              <a:lnSpc>
                <a:spcPts val="2800"/>
              </a:lnSpc>
              <a:spcBef>
                <a:spcPts val="840"/>
              </a:spcBef>
              <a:spcAft>
                <a:spcPts val="0"/>
              </a:spcAft>
              <a:defRPr sz="2000">
                <a:solidFill>
                  <a:schemeClr val="bg1"/>
                </a:solidFill>
              </a:defRPr>
            </a:lvl4pPr>
            <a:lvl5pPr>
              <a:lnSpc>
                <a:spcPts val="3000"/>
              </a:lnSpc>
              <a:spcBef>
                <a:spcPts val="840"/>
              </a:spcBef>
              <a:spcAft>
                <a:spcPts val="0"/>
              </a:spcAft>
              <a:defRPr sz="2200">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9"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1258266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1 Column">
    <p:spTree>
      <p:nvGrpSpPr>
        <p:cNvPr id="1" name=""/>
        <p:cNvGrpSpPr/>
        <p:nvPr/>
      </p:nvGrpSpPr>
      <p:grpSpPr>
        <a:xfrm>
          <a:off x="0" y="0"/>
          <a:ext cx="0" cy="0"/>
          <a:chOff x="0" y="0"/>
          <a:chExt cx="0" cy="0"/>
        </a:xfrm>
      </p:grpSpPr>
      <p:sp>
        <p:nvSpPr>
          <p:cNvPr id="26" name="Text Placeholder 24"/>
          <p:cNvSpPr>
            <a:spLocks noGrp="1"/>
          </p:cNvSpPr>
          <p:nvPr>
            <p:ph type="body" sz="quarter" idx="30"/>
          </p:nvPr>
        </p:nvSpPr>
        <p:spPr>
          <a:xfrm>
            <a:off x="775766" y="4428587"/>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28" name="Text Placeholder 24"/>
          <p:cNvSpPr>
            <a:spLocks noGrp="1"/>
          </p:cNvSpPr>
          <p:nvPr>
            <p:ph type="body" sz="quarter" idx="32"/>
          </p:nvPr>
        </p:nvSpPr>
        <p:spPr>
          <a:xfrm>
            <a:off x="775766" y="1956355"/>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29" name="Text Placeholder 24"/>
          <p:cNvSpPr>
            <a:spLocks noGrp="1"/>
          </p:cNvSpPr>
          <p:nvPr>
            <p:ph type="body" sz="quarter" idx="33"/>
          </p:nvPr>
        </p:nvSpPr>
        <p:spPr>
          <a:xfrm>
            <a:off x="4731712" y="1956355"/>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30" name="Text Placeholder 24"/>
          <p:cNvSpPr>
            <a:spLocks noGrp="1"/>
          </p:cNvSpPr>
          <p:nvPr>
            <p:ph type="body" sz="quarter" idx="34"/>
          </p:nvPr>
        </p:nvSpPr>
        <p:spPr>
          <a:xfrm>
            <a:off x="8687658" y="1956355"/>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31" name="Text Placeholder 24"/>
          <p:cNvSpPr>
            <a:spLocks noGrp="1"/>
          </p:cNvSpPr>
          <p:nvPr>
            <p:ph type="body" sz="quarter" idx="35"/>
          </p:nvPr>
        </p:nvSpPr>
        <p:spPr>
          <a:xfrm>
            <a:off x="775766" y="6900819"/>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32" name="Text Placeholder 24"/>
          <p:cNvSpPr>
            <a:spLocks noGrp="1"/>
          </p:cNvSpPr>
          <p:nvPr>
            <p:ph type="body" sz="quarter" idx="36"/>
          </p:nvPr>
        </p:nvSpPr>
        <p:spPr>
          <a:xfrm>
            <a:off x="4731712" y="6900819"/>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33" name="Text Placeholder 24"/>
          <p:cNvSpPr>
            <a:spLocks noGrp="1"/>
          </p:cNvSpPr>
          <p:nvPr>
            <p:ph type="body" sz="quarter" idx="37"/>
          </p:nvPr>
        </p:nvSpPr>
        <p:spPr>
          <a:xfrm>
            <a:off x="8687658" y="6900819"/>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34" name="Text Placeholder 24"/>
          <p:cNvSpPr>
            <a:spLocks noGrp="1"/>
          </p:cNvSpPr>
          <p:nvPr>
            <p:ph type="body" sz="quarter" idx="38"/>
          </p:nvPr>
        </p:nvSpPr>
        <p:spPr>
          <a:xfrm>
            <a:off x="4731712" y="4428587"/>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35" name="Text Placeholder 24"/>
          <p:cNvSpPr>
            <a:spLocks noGrp="1"/>
          </p:cNvSpPr>
          <p:nvPr>
            <p:ph type="body" sz="quarter" idx="39"/>
          </p:nvPr>
        </p:nvSpPr>
        <p:spPr>
          <a:xfrm>
            <a:off x="8687658" y="4428587"/>
            <a:ext cx="3544199" cy="2152800"/>
          </a:xfrm>
          <a:solidFill>
            <a:schemeClr val="bg2"/>
          </a:solidFill>
        </p:spPr>
        <p:txBody>
          <a:bodyPr lIns="36000" rIns="36000" anchor="ctr"/>
          <a:lstStyle>
            <a:lvl1pPr marL="0" indent="0" algn="ctr">
              <a:lnSpc>
                <a:spcPts val="3000"/>
              </a:lnSpc>
              <a:spcAft>
                <a:spcPts val="0"/>
              </a:spcAft>
              <a:buNone/>
              <a:defRPr sz="2400">
                <a:solidFill>
                  <a:schemeClr val="bg1"/>
                </a:solidFill>
              </a:defRPr>
            </a:lvl1pPr>
          </a:lstStyle>
          <a:p>
            <a:pPr lvl="0"/>
            <a:r>
              <a:rPr lang="en-GB" dirty="0"/>
              <a:t>Click to edit Master text styles</a:t>
            </a:r>
          </a:p>
        </p:txBody>
      </p:sp>
      <p:sp>
        <p:nvSpPr>
          <p:cNvPr id="13"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491705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7"/>
          <p:cNvSpPr>
            <a:spLocks noGrp="1"/>
          </p:cNvSpPr>
          <p:nvPr>
            <p:ph type="ftr" sz="quarter" idx="10"/>
          </p:nvPr>
        </p:nvSpPr>
        <p:spPr>
          <a:xfrm>
            <a:off x="812899" y="9244097"/>
            <a:ext cx="11380590" cy="313779"/>
          </a:xfrm>
          <a:prstGeom prst="rect">
            <a:avLst/>
          </a:prstGeom>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489045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982"/>
            </a:lvl1pPr>
            <a:lvl2pPr>
              <a:defRPr sz="3413"/>
            </a:lvl2pPr>
            <a:lvl3pPr>
              <a:defRPr sz="2844"/>
            </a:lvl3pPr>
            <a:lvl4pPr>
              <a:defRPr sz="2560"/>
            </a:lvl4pPr>
            <a:lvl5pPr>
              <a:defRPr sz="25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8F75AB-6061-4542-A238-F3B2C7FE948B}" type="datetime1">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C742F-CF75-4972-8ABE-6922114DB0A6}" type="slidenum">
              <a:rPr lang="en-GB" smtClean="0"/>
              <a:pPr/>
              <a:t>‹#›</a:t>
            </a:fld>
            <a:endParaRPr lang="en-GB"/>
          </a:p>
        </p:txBody>
      </p:sp>
      <p:sp>
        <p:nvSpPr>
          <p:cNvPr id="7" name="Title 6">
            <a:extLst>
              <a:ext uri="{FF2B5EF4-FFF2-40B4-BE49-F238E27FC236}">
                <a16:creationId xmlns:a16="http://schemas.microsoft.com/office/drawing/2014/main" id="{306C6F97-79AC-244C-9696-D3D4CF8EB3FA}"/>
              </a:ext>
            </a:extLst>
          </p:cNvPr>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853335"/>
            <a:ext cx="13006388" cy="625302"/>
          </a:xfrm>
          <a:prstGeom prst="rect">
            <a:avLst/>
          </a:prstGeom>
          <a:solidFill>
            <a:srgbClr val="999999"/>
          </a:solidFill>
          <a:ln w="9525">
            <a:noFill/>
            <a:miter lim="800000"/>
            <a:headEnd/>
            <a:tailEnd/>
          </a:ln>
          <a:effectLst/>
        </p:spPr>
        <p:txBody>
          <a:bodyPr wrap="none" anchor="ctr"/>
          <a:lstStyle/>
          <a:p>
            <a:pPr algn="ctr">
              <a:defRPr/>
            </a:pPr>
            <a:endParaRPr lang="en-US" sz="3646">
              <a:latin typeface="Verdana" charset="0"/>
              <a:cs typeface="Times New Roman" pitchFamily="26" charset="0"/>
            </a:endParaRPr>
          </a:p>
        </p:txBody>
      </p:sp>
      <p:pic>
        <p:nvPicPr>
          <p:cNvPr id="5" name="Picture 5"/>
          <p:cNvPicPr>
            <a:picLocks noChangeAspect="1" noChangeArrowheads="1"/>
          </p:cNvPicPr>
          <p:nvPr/>
        </p:nvPicPr>
        <p:blipFill>
          <a:blip r:embed="rId2" cstate="print"/>
          <a:srcRect/>
          <a:stretch>
            <a:fillRect/>
          </a:stretch>
        </p:blipFill>
        <p:spPr bwMode="auto">
          <a:xfrm>
            <a:off x="733868" y="234771"/>
            <a:ext cx="2933211" cy="1431198"/>
          </a:xfrm>
          <a:prstGeom prst="rect">
            <a:avLst/>
          </a:prstGeom>
          <a:noFill/>
          <a:ln w="9525">
            <a:noFill/>
            <a:miter lim="800000"/>
            <a:headEnd/>
            <a:tailEnd/>
          </a:ln>
        </p:spPr>
      </p:pic>
      <p:sp>
        <p:nvSpPr>
          <p:cNvPr id="6" name="Rectangle 6"/>
          <p:cNvSpPr>
            <a:spLocks noChangeArrowheads="1"/>
          </p:cNvSpPr>
          <p:nvPr/>
        </p:nvSpPr>
        <p:spPr bwMode="auto">
          <a:xfrm>
            <a:off x="0" y="1853335"/>
            <a:ext cx="13006388" cy="625302"/>
          </a:xfrm>
          <a:prstGeom prst="rect">
            <a:avLst/>
          </a:prstGeom>
          <a:solidFill>
            <a:srgbClr val="999999"/>
          </a:solidFill>
          <a:ln w="9525">
            <a:noFill/>
            <a:miter lim="800000"/>
            <a:headEnd/>
            <a:tailEnd/>
          </a:ln>
          <a:effectLst/>
        </p:spPr>
        <p:txBody>
          <a:bodyPr wrap="none" anchor="ctr"/>
          <a:lstStyle/>
          <a:p>
            <a:pPr algn="ctr">
              <a:defRPr/>
            </a:pPr>
            <a:endParaRPr lang="en-US" sz="3646">
              <a:latin typeface="Verdana" charset="0"/>
              <a:cs typeface="Times New Roman" pitchFamily="26" charset="0"/>
            </a:endParaRPr>
          </a:p>
        </p:txBody>
      </p:sp>
      <p:pic>
        <p:nvPicPr>
          <p:cNvPr id="7" name="Picture 7"/>
          <p:cNvPicPr>
            <a:picLocks noChangeAspect="1" noChangeArrowheads="1"/>
          </p:cNvPicPr>
          <p:nvPr/>
        </p:nvPicPr>
        <p:blipFill>
          <a:blip r:embed="rId2" cstate="print"/>
          <a:srcRect/>
          <a:stretch>
            <a:fillRect/>
          </a:stretch>
        </p:blipFill>
        <p:spPr bwMode="auto">
          <a:xfrm>
            <a:off x="733868" y="234771"/>
            <a:ext cx="2933211" cy="1431198"/>
          </a:xfrm>
          <a:prstGeom prst="rect">
            <a:avLst/>
          </a:prstGeom>
          <a:noFill/>
          <a:ln w="9525">
            <a:noFill/>
            <a:miter lim="800000"/>
            <a:headEnd/>
            <a:tailEnd/>
          </a:ln>
        </p:spPr>
      </p:pic>
      <p:sp>
        <p:nvSpPr>
          <p:cNvPr id="67586" name="Rectangle 26"/>
          <p:cNvSpPr>
            <a:spLocks noGrp="1" noChangeArrowheads="1"/>
          </p:cNvSpPr>
          <p:nvPr>
            <p:ph type="subTitle" idx="1"/>
          </p:nvPr>
        </p:nvSpPr>
        <p:spPr>
          <a:xfrm>
            <a:off x="878383" y="7043121"/>
            <a:ext cx="4811906" cy="1794669"/>
          </a:xfrm>
        </p:spPr>
        <p:txBody>
          <a:bodyPr/>
          <a:lstStyle>
            <a:lvl1pPr marL="0" indent="0" eaLnBrk="1" hangingPunct="1">
              <a:buFontTx/>
              <a:buNone/>
              <a:defRPr sz="2844" baseline="0">
                <a:solidFill>
                  <a:srgbClr val="040404"/>
                </a:solidFill>
              </a:defRPr>
            </a:lvl1pPr>
          </a:lstStyle>
          <a:p>
            <a:r>
              <a:rPr lang="en-US"/>
              <a:t>Click to edit Master subtitle style</a:t>
            </a:r>
            <a:endParaRPr lang="en-US" dirty="0"/>
          </a:p>
        </p:txBody>
      </p:sp>
      <p:sp>
        <p:nvSpPr>
          <p:cNvPr id="16" name="Title 15"/>
          <p:cNvSpPr>
            <a:spLocks noGrp="1"/>
          </p:cNvSpPr>
          <p:nvPr>
            <p:ph type="title"/>
          </p:nvPr>
        </p:nvSpPr>
        <p:spPr>
          <a:xfrm>
            <a:off x="878384" y="2844323"/>
            <a:ext cx="11236074" cy="3860199"/>
          </a:xfrm>
        </p:spPr>
        <p:txBody>
          <a:bodyPr anchor="t"/>
          <a:lstStyle>
            <a:lvl1pPr>
              <a:defRPr sz="3982" baseline="0">
                <a:solidFill>
                  <a:srgbClr val="040404"/>
                </a:solidFill>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2584766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3271"/>
            </a:lvl1pPr>
            <a:lvl2pPr>
              <a:defRPr sz="3128"/>
            </a:lvl2pPr>
            <a:lvl3pPr>
              <a:defRPr sz="3128"/>
            </a:lvl3pPr>
            <a:lvl4pPr>
              <a:defRPr sz="2844"/>
            </a:lvl4pPr>
            <a:lvl5pPr>
              <a:defRPr sz="28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7"/>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354704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878384" y="2817248"/>
            <a:ext cx="5509650" cy="6013741"/>
          </a:xfrm>
        </p:spPr>
        <p:txBody>
          <a:bodyPr/>
          <a:lstStyle>
            <a:lvl1pPr>
              <a:defRPr sz="3271"/>
            </a:lvl1pPr>
            <a:lvl2pPr>
              <a:defRPr sz="3128"/>
            </a:lvl2pPr>
            <a:lvl3pPr>
              <a:defRPr sz="3128"/>
            </a:lvl3pPr>
            <a:lvl4pPr>
              <a:defRPr sz="2844"/>
            </a:lvl4pPr>
            <a:lvl5pPr>
              <a:defRPr sz="2844"/>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604807" y="2817248"/>
            <a:ext cx="5509650" cy="6013741"/>
          </a:xfrm>
        </p:spPr>
        <p:txBody>
          <a:bodyPr/>
          <a:lstStyle>
            <a:lvl1pPr>
              <a:defRPr sz="3271"/>
            </a:lvl1pPr>
            <a:lvl2pPr>
              <a:defRPr sz="3128"/>
            </a:lvl2pPr>
            <a:lvl3pPr>
              <a:defRPr sz="3128"/>
            </a:lvl3pPr>
            <a:lvl4pPr>
              <a:defRPr sz="2844"/>
            </a:lvl4pPr>
            <a:lvl5pPr>
              <a:defRPr sz="2844"/>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7"/>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2860609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6415" y="2835091"/>
            <a:ext cx="5423553" cy="909736"/>
          </a:xfrm>
        </p:spPr>
        <p:txBody>
          <a:bodyPr anchor="b"/>
          <a:lstStyle>
            <a:lvl1pPr marL="0" indent="0">
              <a:buNone/>
              <a:defRPr sz="3271"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Content Placeholder 3"/>
          <p:cNvSpPr>
            <a:spLocks noGrp="1"/>
          </p:cNvSpPr>
          <p:nvPr>
            <p:ph sz="half" idx="2"/>
          </p:nvPr>
        </p:nvSpPr>
        <p:spPr>
          <a:xfrm>
            <a:off x="876415" y="3744827"/>
            <a:ext cx="5423553" cy="5618695"/>
          </a:xfrm>
        </p:spPr>
        <p:txBody>
          <a:bodyPr/>
          <a:lstStyle>
            <a:lvl1pPr>
              <a:defRPr sz="3271"/>
            </a:lvl1pPr>
            <a:lvl2pPr>
              <a:defRPr sz="3128"/>
            </a:lvl2pPr>
            <a:lvl3pPr>
              <a:defRPr sz="3128"/>
            </a:lvl3pPr>
            <a:lvl4pPr>
              <a:defRPr sz="2844" baseline="0"/>
            </a:lvl4pPr>
            <a:lvl5pPr>
              <a:defRPr sz="2844"/>
            </a:lvl5pPr>
            <a:lvl6pPr>
              <a:defRPr sz="2275"/>
            </a:lvl6pPr>
            <a:lvl7pPr>
              <a:defRPr sz="2275"/>
            </a:lvl7pPr>
            <a:lvl8pPr>
              <a:defRPr sz="2275"/>
            </a:lvl8pPr>
            <a:lvl9pPr>
              <a:defRPr sz="2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900724" y="2835091"/>
            <a:ext cx="5281298" cy="909736"/>
          </a:xfrm>
        </p:spPr>
        <p:txBody>
          <a:bodyPr anchor="b"/>
          <a:lstStyle>
            <a:lvl1pPr marL="0" indent="0">
              <a:buNone/>
              <a:defRPr sz="3271"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6" name="Content Placeholder 5"/>
          <p:cNvSpPr>
            <a:spLocks noGrp="1"/>
          </p:cNvSpPr>
          <p:nvPr>
            <p:ph sz="quarter" idx="4"/>
          </p:nvPr>
        </p:nvSpPr>
        <p:spPr>
          <a:xfrm>
            <a:off x="6900724" y="3744827"/>
            <a:ext cx="5281298" cy="5618695"/>
          </a:xfrm>
        </p:spPr>
        <p:txBody>
          <a:bodyPr/>
          <a:lstStyle>
            <a:lvl1pPr>
              <a:defRPr sz="3271"/>
            </a:lvl1pPr>
            <a:lvl2pPr>
              <a:defRPr sz="3128"/>
            </a:lvl2pPr>
            <a:lvl3pPr>
              <a:defRPr sz="3128"/>
            </a:lvl3pPr>
            <a:lvl4pPr>
              <a:defRPr sz="2844"/>
            </a:lvl4pPr>
            <a:lvl5pPr>
              <a:defRPr sz="2844"/>
            </a:lvl5pPr>
            <a:lvl6pPr>
              <a:defRPr sz="2275"/>
            </a:lvl6pPr>
            <a:lvl7pPr>
              <a:defRPr sz="2275"/>
            </a:lvl7pPr>
            <a:lvl8pPr>
              <a:defRPr sz="2275"/>
            </a:lvl8pPr>
            <a:lvl9pPr>
              <a:defRPr sz="2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p:cNvSpPr>
            <a:spLocks noGrp="1"/>
          </p:cNvSpPr>
          <p:nvPr>
            <p:ph type="title"/>
          </p:nvPr>
        </p:nvSpPr>
        <p:spPr>
          <a:xfrm>
            <a:off x="878384" y="1842047"/>
            <a:ext cx="11416758" cy="641105"/>
          </a:xfrm>
        </p:spPr>
        <p:txBody>
          <a:bodyPr/>
          <a:lstStyle>
            <a:lvl1pPr>
              <a:defRPr/>
            </a:lvl1pPr>
          </a:lstStyle>
          <a:p>
            <a:r>
              <a:rPr lang="en-US"/>
              <a:t>Click to edit Master title style</a:t>
            </a:r>
            <a:endParaRPr lang="en-GB" dirty="0"/>
          </a:p>
        </p:txBody>
      </p:sp>
      <p:sp>
        <p:nvSpPr>
          <p:cNvPr id="8" name="Footer Placeholder 7"/>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445532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Footer Placeholder 7"/>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493853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7063" y="2826511"/>
            <a:ext cx="6627395" cy="6143199"/>
          </a:xfrm>
        </p:spPr>
        <p:txBody>
          <a:bodyPr/>
          <a:lstStyle>
            <a:lvl1pPr>
              <a:defRPr sz="3271"/>
            </a:lvl1pPr>
            <a:lvl2pPr>
              <a:defRPr sz="3128" baseline="0"/>
            </a:lvl2pPr>
            <a:lvl3pPr>
              <a:defRPr sz="3128"/>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5395" y="2824331"/>
            <a:ext cx="4279012" cy="6189819"/>
          </a:xfrm>
        </p:spPr>
        <p:txBody>
          <a:bodyPr/>
          <a:lstStyle>
            <a:lvl1pPr marL="0" indent="0">
              <a:buNone/>
              <a:defRPr sz="3271" baseline="0"/>
            </a:lvl1pPr>
            <a:lvl2pPr marL="650138" indent="0">
              <a:buNone/>
              <a:defRPr sz="1706"/>
            </a:lvl2pPr>
            <a:lvl3pPr marL="1300277" indent="0">
              <a:buNone/>
              <a:defRPr sz="1422"/>
            </a:lvl3pPr>
            <a:lvl4pPr marL="1950415" indent="0">
              <a:buNone/>
              <a:defRPr sz="1280"/>
            </a:lvl4pPr>
            <a:lvl5pPr marL="2600554" indent="0">
              <a:buNone/>
              <a:defRPr sz="1280"/>
            </a:lvl5pPr>
            <a:lvl6pPr marL="3250692" indent="0">
              <a:buNone/>
              <a:defRPr sz="1280"/>
            </a:lvl6pPr>
            <a:lvl7pPr marL="3900830" indent="0">
              <a:buNone/>
              <a:defRPr sz="1280"/>
            </a:lvl7pPr>
            <a:lvl8pPr marL="4550969" indent="0">
              <a:buNone/>
              <a:defRPr sz="1280"/>
            </a:lvl8pPr>
            <a:lvl9pPr marL="5201107" indent="0">
              <a:buNone/>
              <a:defRPr sz="1280"/>
            </a:lvl9pPr>
          </a:lstStyle>
          <a:p>
            <a:pPr lvl="0"/>
            <a:r>
              <a:rPr lang="en-US"/>
              <a:t>Click to edit Master text styles</a:t>
            </a:r>
          </a:p>
        </p:txBody>
      </p:sp>
      <p:sp>
        <p:nvSpPr>
          <p:cNvPr id="5" name="Title 1"/>
          <p:cNvSpPr>
            <a:spLocks noGrp="1"/>
          </p:cNvSpPr>
          <p:nvPr>
            <p:ph type="title"/>
          </p:nvPr>
        </p:nvSpPr>
        <p:spPr>
          <a:xfrm>
            <a:off x="878384" y="1842047"/>
            <a:ext cx="11236074" cy="641105"/>
          </a:xfrm>
        </p:spPr>
        <p:txBody>
          <a:bodyPr/>
          <a:lstStyle>
            <a:lvl1pPr>
              <a:defRPr/>
            </a:lvl1pPr>
          </a:lstStyle>
          <a:p>
            <a:r>
              <a:rPr lang="en-US"/>
              <a:t>Click to edit Master title style</a:t>
            </a:r>
            <a:endParaRPr lang="en-GB" dirty="0"/>
          </a:p>
        </p:txBody>
      </p:sp>
      <p:sp>
        <p:nvSpPr>
          <p:cNvPr id="6" name="Footer Placeholder 7"/>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378350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88" y="8796420"/>
            <a:ext cx="5616000" cy="669980"/>
          </a:xfrm>
          <a:prstGeom prst="rect">
            <a:avLst/>
          </a:prstGeom>
        </p:spPr>
      </p:pic>
      <p:sp>
        <p:nvSpPr>
          <p:cNvPr id="4" name="Content Placeholder 2"/>
          <p:cNvSpPr>
            <a:spLocks noGrp="1"/>
          </p:cNvSpPr>
          <p:nvPr>
            <p:ph idx="1"/>
          </p:nvPr>
        </p:nvSpPr>
        <p:spPr>
          <a:xfrm>
            <a:off x="381600" y="2337071"/>
            <a:ext cx="8856185" cy="6298724"/>
          </a:xfrm>
        </p:spPr>
        <p:txBody>
          <a:bodyPr>
            <a:noAutofit/>
          </a:bodyPr>
          <a:lstStyle>
            <a:lvl1pPr marL="291600" indent="-291600">
              <a:lnSpc>
                <a:spcPct val="100000"/>
              </a:lnSpc>
              <a:defRPr sz="1800"/>
            </a:lvl1pPr>
            <a:lvl2pPr marL="657225" indent="-291600">
              <a:lnSpc>
                <a:spcPct val="100000"/>
              </a:lnSpc>
              <a:tabLst/>
              <a:defRPr sz="1800"/>
            </a:lvl2pPr>
            <a:lvl3pPr>
              <a:lnSpc>
                <a:spcPct val="100000"/>
              </a:lnSpc>
              <a:defRPr sz="1800"/>
            </a:lvl3pPr>
            <a:lvl4pPr>
              <a:lnSpc>
                <a:spcPct val="100000"/>
              </a:lnSpc>
              <a:defRPr sz="1800"/>
            </a:lvl4pPr>
            <a:lvl5pPr>
              <a:lnSpc>
                <a:spcPct val="100000"/>
              </a:lnSpc>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9"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617909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without strap">
    <p:spTree>
      <p:nvGrpSpPr>
        <p:cNvPr id="1" name=""/>
        <p:cNvGrpSpPr/>
        <p:nvPr/>
      </p:nvGrpSpPr>
      <p:grpSpPr>
        <a:xfrm>
          <a:off x="0" y="0"/>
          <a:ext cx="0" cy="0"/>
          <a:chOff x="0" y="0"/>
          <a:chExt cx="0" cy="0"/>
        </a:xfrm>
      </p:grpSpPr>
      <p:sp>
        <p:nvSpPr>
          <p:cNvPr id="6" name="Rectangle 5"/>
          <p:cNvSpPr/>
          <p:nvPr/>
        </p:nvSpPr>
        <p:spPr bwMode="auto">
          <a:xfrm>
            <a:off x="0" y="1498921"/>
            <a:ext cx="13006388" cy="825309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GB" sz="3646">
              <a:latin typeface="Verdana" charset="0"/>
              <a:cs typeface="Times New Roman" pitchFamily="26" charset="0"/>
            </a:endParaRPr>
          </a:p>
        </p:txBody>
      </p:sp>
      <p:sp>
        <p:nvSpPr>
          <p:cNvPr id="4" name="Title 1"/>
          <p:cNvSpPr>
            <a:spLocks noGrp="1"/>
          </p:cNvSpPr>
          <p:nvPr>
            <p:ph type="title"/>
          </p:nvPr>
        </p:nvSpPr>
        <p:spPr>
          <a:xfrm>
            <a:off x="878384" y="1842047"/>
            <a:ext cx="11236074" cy="641105"/>
          </a:xfrm>
        </p:spPr>
        <p:txBody>
          <a:bodyPr/>
          <a:lstStyle>
            <a:lvl1pPr>
              <a:defRPr>
                <a:solidFill>
                  <a:srgbClr val="040404"/>
                </a:solidFill>
              </a:defRPr>
            </a:lvl1pPr>
          </a:lstStyle>
          <a:p>
            <a:r>
              <a:rPr lang="en-US"/>
              <a:t>Click to edit Master title style</a:t>
            </a:r>
            <a:endParaRPr lang="en-GB" dirty="0"/>
          </a:p>
        </p:txBody>
      </p:sp>
      <p:sp>
        <p:nvSpPr>
          <p:cNvPr id="5" name="Content Placeholder 2"/>
          <p:cNvSpPr>
            <a:spLocks noGrp="1"/>
          </p:cNvSpPr>
          <p:nvPr>
            <p:ph idx="1"/>
          </p:nvPr>
        </p:nvSpPr>
        <p:spPr>
          <a:xfrm>
            <a:off x="878384" y="2817248"/>
            <a:ext cx="11236074" cy="6013741"/>
          </a:xfrm>
        </p:spPr>
        <p:txBody>
          <a:bodyPr/>
          <a:lstStyle>
            <a:lvl1pPr>
              <a:defRPr sz="3271" baseline="0"/>
            </a:lvl1pPr>
            <a:lvl2pPr>
              <a:defRPr sz="3128"/>
            </a:lvl2pPr>
            <a:lvl3pPr>
              <a:defRPr sz="3128"/>
            </a:lvl3pPr>
            <a:lvl4pPr>
              <a:defRPr sz="2844" baseline="0"/>
            </a:lvl4pPr>
            <a:lvl5pPr>
              <a:defRPr sz="28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2"/>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427920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with Website">
    <p:spTree>
      <p:nvGrpSpPr>
        <p:cNvPr id="1" name=""/>
        <p:cNvGrpSpPr/>
        <p:nvPr/>
      </p:nvGrpSpPr>
      <p:grpSpPr>
        <a:xfrm>
          <a:off x="0" y="0"/>
          <a:ext cx="0" cy="0"/>
          <a:chOff x="0" y="0"/>
          <a:chExt cx="0" cy="0"/>
        </a:xfrm>
      </p:grpSpPr>
      <p:sp>
        <p:nvSpPr>
          <p:cNvPr id="4" name="Rectangle 3"/>
          <p:cNvSpPr/>
          <p:nvPr/>
        </p:nvSpPr>
        <p:spPr bwMode="auto">
          <a:xfrm>
            <a:off x="0" y="1498921"/>
            <a:ext cx="13006388" cy="825309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GB" sz="3646">
              <a:latin typeface="Verdana" charset="0"/>
              <a:cs typeface="Times New Roman" pitchFamily="26" charset="0"/>
            </a:endParaRPr>
          </a:p>
        </p:txBody>
      </p:sp>
      <p:sp>
        <p:nvSpPr>
          <p:cNvPr id="7" name="TextBox 6"/>
          <p:cNvSpPr txBox="1"/>
          <p:nvPr/>
        </p:nvSpPr>
        <p:spPr>
          <a:xfrm>
            <a:off x="896448" y="9277957"/>
            <a:ext cx="4674171" cy="218842"/>
          </a:xfrm>
          <a:prstGeom prst="rect">
            <a:avLst/>
          </a:prstGeom>
          <a:noFill/>
        </p:spPr>
        <p:txBody>
          <a:bodyPr lIns="0" tIns="0" rIns="0" bIns="0">
            <a:spAutoFit/>
          </a:bodyPr>
          <a:lstStyle/>
          <a:p>
            <a:pPr>
              <a:defRPr/>
            </a:pPr>
            <a:r>
              <a:rPr lang="en-GB" sz="1422" i="0" dirty="0">
                <a:solidFill>
                  <a:srgbClr val="040404"/>
                </a:solidFill>
                <a:latin typeface="+mj-lt"/>
                <a:cs typeface="Times New Roman" pitchFamily="26" charset="0"/>
              </a:rPr>
              <a:t>www.imperial.ac.uk/business-school</a:t>
            </a:r>
          </a:p>
        </p:txBody>
      </p:sp>
      <p:sp>
        <p:nvSpPr>
          <p:cNvPr id="5" name="Title 1"/>
          <p:cNvSpPr>
            <a:spLocks noGrp="1"/>
          </p:cNvSpPr>
          <p:nvPr>
            <p:ph type="title"/>
          </p:nvPr>
        </p:nvSpPr>
        <p:spPr>
          <a:xfrm>
            <a:off x="878384" y="711055"/>
            <a:ext cx="11236074" cy="641105"/>
          </a:xfrm>
        </p:spPr>
        <p:txBody>
          <a:bodyPr/>
          <a:lstStyle>
            <a:lvl1pPr>
              <a:defRPr>
                <a:solidFill>
                  <a:srgbClr val="040404"/>
                </a:solidFill>
              </a:defRPr>
            </a:lvl1pPr>
          </a:lstStyle>
          <a:p>
            <a:r>
              <a:rPr lang="en-US"/>
              <a:t>Click to edit Master title style</a:t>
            </a:r>
            <a:endParaRPr lang="en-GB" dirty="0"/>
          </a:p>
        </p:txBody>
      </p:sp>
      <p:sp>
        <p:nvSpPr>
          <p:cNvPr id="6" name="Content Placeholder 2"/>
          <p:cNvSpPr>
            <a:spLocks noGrp="1"/>
          </p:cNvSpPr>
          <p:nvPr>
            <p:ph idx="1"/>
          </p:nvPr>
        </p:nvSpPr>
        <p:spPr>
          <a:xfrm>
            <a:off x="878384" y="1686257"/>
            <a:ext cx="11236074" cy="7253117"/>
          </a:xfrm>
        </p:spPr>
        <p:txBody>
          <a:bodyPr/>
          <a:lstStyle>
            <a:lvl1pPr>
              <a:defRPr sz="3271" baseline="0"/>
            </a:lvl1pPr>
            <a:lvl2pPr>
              <a:defRPr sz="3128"/>
            </a:lvl2pPr>
            <a:lvl3pPr>
              <a:defRPr sz="3128"/>
            </a:lvl3pPr>
            <a:lvl4pPr>
              <a:defRPr sz="2844"/>
            </a:lvl4pPr>
            <a:lvl5pPr>
              <a:defRPr sz="284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2"/>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2860134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7"/>
          <p:cNvSpPr>
            <a:spLocks noGrp="1"/>
          </p:cNvSpPr>
          <p:nvPr>
            <p:ph type="ftr" sz="quarter" idx="10"/>
          </p:nvPr>
        </p:nvSpPr>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41194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white">
    <p:bg>
      <p:bgPr>
        <a:solidFill>
          <a:srgbClr val="F3F6F8"/>
        </a:solidFill>
        <a:effectLst/>
      </p:bgPr>
    </p:bg>
    <p:spTree>
      <p:nvGrpSpPr>
        <p:cNvPr id="1" name=""/>
        <p:cNvGrpSpPr/>
        <p:nvPr/>
      </p:nvGrpSpPr>
      <p:grpSpPr>
        <a:xfrm>
          <a:off x="0" y="0"/>
          <a:ext cx="0" cy="0"/>
          <a:chOff x="0" y="0"/>
          <a:chExt cx="0" cy="0"/>
        </a:xfrm>
      </p:grpSpPr>
      <p:sp>
        <p:nvSpPr>
          <p:cNvPr id="3" name="Rectangle 2"/>
          <p:cNvSpPr/>
          <p:nvPr userDrawn="1"/>
        </p:nvSpPr>
        <p:spPr>
          <a:xfrm>
            <a:off x="2" y="2"/>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245" tIns="47876" rIns="95754" bIns="47876" rtlCol="0" anchor="ctr"/>
          <a:lstStyle/>
          <a:p>
            <a:pPr algn="ctr" defTabSz="1364017"/>
            <a:endParaRPr lang="en-GB" sz="2702" dirty="0">
              <a:solidFill>
                <a:srgbClr val="FFFFFF"/>
              </a:solidFill>
              <a:latin typeface="Arial"/>
            </a:endParaRPr>
          </a:p>
        </p:txBody>
      </p:sp>
    </p:spTree>
    <p:extLst>
      <p:ext uri="{BB962C8B-B14F-4D97-AF65-F5344CB8AC3E}">
        <p14:creationId xmlns:p14="http://schemas.microsoft.com/office/powerpoint/2010/main" val="346791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3F6F8"/>
        </a:solidFill>
        <a:effectLst/>
      </p:bgPr>
    </p:bg>
    <p:spTree>
      <p:nvGrpSpPr>
        <p:cNvPr id="1" name=""/>
        <p:cNvGrpSpPr/>
        <p:nvPr/>
      </p:nvGrpSpPr>
      <p:grpSpPr>
        <a:xfrm>
          <a:off x="0" y="0"/>
          <a:ext cx="0" cy="0"/>
          <a:chOff x="0" y="0"/>
          <a:chExt cx="0" cy="0"/>
        </a:xfrm>
      </p:grpSpPr>
      <p:sp>
        <p:nvSpPr>
          <p:cNvPr id="3" name="Rectangle 2"/>
          <p:cNvSpPr/>
          <p:nvPr userDrawn="1"/>
        </p:nvSpPr>
        <p:spPr>
          <a:xfrm>
            <a:off x="2" y="2"/>
            <a:ext cx="13003200" cy="911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245" tIns="47876" rIns="95754" bIns="47876" rtlCol="0" anchor="ctr"/>
          <a:lstStyle/>
          <a:p>
            <a:pPr algn="ctr" defTabSz="1364017"/>
            <a:endParaRPr lang="en-GB" sz="2702" dirty="0">
              <a:solidFill>
                <a:srgbClr val="FFFFFF"/>
              </a:solidFill>
              <a:latin typeface="Arial"/>
            </a:endParaRPr>
          </a:p>
        </p:txBody>
      </p:sp>
      <p:sp>
        <p:nvSpPr>
          <p:cNvPr id="2" name="Title 1"/>
          <p:cNvSpPr>
            <a:spLocks noGrp="1"/>
          </p:cNvSpPr>
          <p:nvPr>
            <p:ph type="title"/>
          </p:nvPr>
        </p:nvSpPr>
        <p:spPr>
          <a:xfrm>
            <a:off x="381599" y="309283"/>
            <a:ext cx="12242202" cy="558820"/>
          </a:xfrm>
        </p:spPr>
        <p:txBody>
          <a:bodyPr>
            <a:noAutofit/>
          </a:bodyPr>
          <a:lstStyle/>
          <a:p>
            <a:r>
              <a:rPr lang="en-GB" noProof="0"/>
              <a:t>Click to edit Master title style</a:t>
            </a:r>
            <a:endParaRPr lang="en-GB" noProof="0" dirty="0"/>
          </a:p>
        </p:txBody>
      </p:sp>
    </p:spTree>
    <p:extLst>
      <p:ext uri="{BB962C8B-B14F-4D97-AF65-F5344CB8AC3E}">
        <p14:creationId xmlns:p14="http://schemas.microsoft.com/office/powerpoint/2010/main" val="1036527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7"/>
          <p:cNvSpPr>
            <a:spLocks noGrp="1"/>
          </p:cNvSpPr>
          <p:nvPr>
            <p:ph type="ftr" sz="quarter" idx="10"/>
          </p:nvPr>
        </p:nvSpPr>
        <p:spPr>
          <a:xfrm>
            <a:off x="812899" y="9244097"/>
            <a:ext cx="11380590" cy="313779"/>
          </a:xfrm>
          <a:prstGeom prst="rect">
            <a:avLst/>
          </a:prstGeom>
        </p:spPr>
        <p:txBody>
          <a:bodyPr/>
          <a:lstStyle>
            <a:lvl1pPr>
              <a:defRPr/>
            </a:lvl1pPr>
          </a:lstStyle>
          <a:p>
            <a:pPr>
              <a:defRPr/>
            </a:pPr>
            <a:r>
              <a:rPr lang="en-GB"/>
              <a:t>© Imperial College Business School</a:t>
            </a:r>
          </a:p>
        </p:txBody>
      </p:sp>
    </p:spTree>
    <p:extLst>
      <p:ext uri="{BB962C8B-B14F-4D97-AF65-F5344CB8AC3E}">
        <p14:creationId xmlns:p14="http://schemas.microsoft.com/office/powerpoint/2010/main" val="379950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Empty">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88" y="8796420"/>
            <a:ext cx="5616000" cy="669980"/>
          </a:xfrm>
          <a:prstGeom prst="rect">
            <a:avLst/>
          </a:prstGeom>
        </p:spPr>
      </p:pic>
      <p:sp>
        <p:nvSpPr>
          <p:cNvPr id="7" name="Content Placeholder 2"/>
          <p:cNvSpPr>
            <a:spLocks noGrp="1"/>
          </p:cNvSpPr>
          <p:nvPr>
            <p:ph idx="1"/>
          </p:nvPr>
        </p:nvSpPr>
        <p:spPr>
          <a:xfrm>
            <a:off x="381599" y="2426677"/>
            <a:ext cx="12241907" cy="6193216"/>
          </a:xfrm>
        </p:spPr>
        <p:txBody>
          <a:bodyPr>
            <a:noAutofit/>
          </a:bodyPr>
          <a:lstStyle>
            <a:lvl1pPr marL="0" indent="0">
              <a:lnSpc>
                <a:spcPct val="100000"/>
              </a:lnSpc>
              <a:spcAft>
                <a:spcPts val="800"/>
              </a:spcAft>
              <a:buNone/>
              <a:defRPr sz="1800"/>
            </a:lvl1pPr>
            <a:lvl2pPr marL="291600" indent="-291600">
              <a:lnSpc>
                <a:spcPct val="100000"/>
              </a:lnSpc>
              <a:spcAft>
                <a:spcPts val="800"/>
              </a:spcAft>
              <a:buFont typeface="Arial" charset="0"/>
              <a:buChar char="•"/>
              <a:defRPr sz="1800"/>
            </a:lvl2pPr>
            <a:lvl3pPr marL="658800" indent="-291600">
              <a:lnSpc>
                <a:spcPct val="100000"/>
              </a:lnSpc>
              <a:spcAft>
                <a:spcPts val="800"/>
              </a:spcAft>
              <a:buFont typeface=".HelveticaNeueDeskInterface-Regular" charset="0"/>
              <a:buChar char="–"/>
              <a:tabLst/>
              <a:defRPr sz="1800"/>
            </a:lvl3pPr>
            <a:lvl4pPr>
              <a:lnSpc>
                <a:spcPct val="100000"/>
              </a:lnSpc>
              <a:spcAft>
                <a:spcPts val="800"/>
              </a:spcAft>
              <a:defRPr sz="1800"/>
            </a:lvl4pPr>
            <a:lvl5pPr>
              <a:lnSpc>
                <a:spcPct val="1000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9"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Empty">
    <p:bg>
      <p:bgPr>
        <a:solidFill>
          <a:srgbClr val="282828"/>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88" y="8796435"/>
            <a:ext cx="5616000" cy="66994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noProof="0" dirty="0"/>
              <a:t>Click to edit Master title style</a:t>
            </a:r>
          </a:p>
        </p:txBody>
      </p:sp>
      <p:sp>
        <p:nvSpPr>
          <p:cNvPr id="3" name="Content Placeholder 2"/>
          <p:cNvSpPr>
            <a:spLocks noGrp="1"/>
          </p:cNvSpPr>
          <p:nvPr>
            <p:ph idx="1"/>
          </p:nvPr>
        </p:nvSpPr>
        <p:spPr>
          <a:xfrm>
            <a:off x="381600" y="2337071"/>
            <a:ext cx="8856185" cy="6298724"/>
          </a:xfrm>
        </p:spPr>
        <p:txBody>
          <a:bodyPr>
            <a:noAutofit/>
          </a:bodyPr>
          <a:lstStyle>
            <a:lvl1pPr marL="291600" indent="-291600">
              <a:lnSpc>
                <a:spcPct val="100000"/>
              </a:lnSpc>
              <a:defRPr sz="1800"/>
            </a:lvl1pPr>
            <a:lvl2pPr marL="657225" indent="-291600">
              <a:lnSpc>
                <a:spcPct val="100000"/>
              </a:lnSpc>
              <a:tabLst/>
              <a:defRPr sz="1800"/>
            </a:lvl2pPr>
            <a:lvl3pPr>
              <a:lnSpc>
                <a:spcPct val="100000"/>
              </a:lnSpc>
              <a:defRPr sz="1800"/>
            </a:lvl3pPr>
            <a:lvl4pPr>
              <a:lnSpc>
                <a:spcPct val="100000"/>
              </a:lnSpc>
              <a:defRPr sz="1800"/>
            </a:lvl4pPr>
            <a:lvl5pPr>
              <a:lnSpc>
                <a:spcPct val="100000"/>
              </a:lnSpc>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95894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5"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173807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99" y="2426677"/>
            <a:ext cx="12241907" cy="6193216"/>
          </a:xfrm>
        </p:spPr>
        <p:txBody>
          <a:bodyPr>
            <a:noAutofit/>
          </a:bodyPr>
          <a:lstStyle>
            <a:lvl1pPr marL="0" indent="0">
              <a:lnSpc>
                <a:spcPct val="100000"/>
              </a:lnSpc>
              <a:spcAft>
                <a:spcPts val="800"/>
              </a:spcAft>
              <a:buNone/>
              <a:defRPr sz="1800"/>
            </a:lvl1pPr>
            <a:lvl2pPr marL="291600" indent="-291600">
              <a:lnSpc>
                <a:spcPct val="100000"/>
              </a:lnSpc>
              <a:spcAft>
                <a:spcPts val="800"/>
              </a:spcAft>
              <a:buFont typeface="Arial" charset="0"/>
              <a:buChar char="•"/>
              <a:defRPr sz="1800"/>
            </a:lvl2pPr>
            <a:lvl3pPr marL="658800" indent="-291600">
              <a:lnSpc>
                <a:spcPct val="100000"/>
              </a:lnSpc>
              <a:spcAft>
                <a:spcPts val="800"/>
              </a:spcAft>
              <a:buFont typeface=".HelveticaNeueDeskInterface-Regular" charset="0"/>
              <a:buChar char="–"/>
              <a:tabLst/>
              <a:defRPr sz="1800"/>
            </a:lvl3pPr>
            <a:lvl4pPr>
              <a:lnSpc>
                <a:spcPct val="100000"/>
              </a:lnSpc>
              <a:spcAft>
                <a:spcPts val="800"/>
              </a:spcAft>
              <a:defRPr sz="1800"/>
            </a:lvl4pPr>
            <a:lvl5pPr>
              <a:lnSpc>
                <a:spcPct val="1000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7"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Tree>
    <p:extLst>
      <p:ext uri="{BB962C8B-B14F-4D97-AF65-F5344CB8AC3E}">
        <p14:creationId xmlns:p14="http://schemas.microsoft.com/office/powerpoint/2010/main" val="19011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00" y="2426677"/>
            <a:ext cx="4377970" cy="5556738"/>
          </a:xfrm>
        </p:spPr>
        <p:txBody>
          <a:bodyPr>
            <a:noAutofit/>
          </a:bodyPr>
          <a:lstStyle>
            <a:lvl1pPr marL="0" indent="0">
              <a:lnSpc>
                <a:spcPct val="100000"/>
              </a:lnSpc>
              <a:spcAft>
                <a:spcPts val="800"/>
              </a:spcAft>
              <a:buNone/>
              <a:defRPr sz="1800"/>
            </a:lvl1pPr>
            <a:lvl2pPr marL="291600" indent="-291600">
              <a:lnSpc>
                <a:spcPct val="100000"/>
              </a:lnSpc>
              <a:spcAft>
                <a:spcPts val="800"/>
              </a:spcAft>
              <a:buFont typeface="Arial" charset="0"/>
              <a:buChar char="•"/>
              <a:defRPr sz="1800"/>
            </a:lvl2pPr>
            <a:lvl3pPr marL="658800" indent="-291600">
              <a:lnSpc>
                <a:spcPct val="100000"/>
              </a:lnSpc>
              <a:spcAft>
                <a:spcPts val="800"/>
              </a:spcAft>
              <a:buFont typeface=".HelveticaNeueDeskInterface-Regular" charset="0"/>
              <a:buChar char="–"/>
              <a:tabLst/>
              <a:defRPr sz="1800"/>
            </a:lvl3pPr>
            <a:lvl4pPr>
              <a:lnSpc>
                <a:spcPct val="100000"/>
              </a:lnSpc>
              <a:spcAft>
                <a:spcPts val="800"/>
              </a:spcAft>
              <a:defRPr sz="1800"/>
            </a:lvl4pPr>
            <a:lvl5pPr>
              <a:lnSpc>
                <a:spcPct val="1000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Subtitle 2"/>
          <p:cNvSpPr>
            <a:spLocks noGrp="1"/>
          </p:cNvSpPr>
          <p:nvPr>
            <p:ph type="subTitle" idx="10"/>
          </p:nvPr>
        </p:nvSpPr>
        <p:spPr>
          <a:xfrm>
            <a:off x="380988" y="1628930"/>
            <a:ext cx="12242518" cy="474561"/>
          </a:xfrm>
        </p:spPr>
        <p:txBody>
          <a:bodyPr/>
          <a:lstStyle>
            <a:lvl1pPr marL="0" indent="0" algn="l">
              <a:lnSpc>
                <a:spcPts val="3600"/>
              </a:lnSpc>
              <a:spcAft>
                <a:spcPts val="0"/>
              </a:spcAft>
              <a:buNone/>
              <a:defRPr sz="2400">
                <a:solidFill>
                  <a:schemeClr val="bg2"/>
                </a:solidFill>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GB" noProof="0" dirty="0"/>
              <a:t>Click to edit Master subtitle style</a:t>
            </a:r>
          </a:p>
        </p:txBody>
      </p:sp>
      <p:sp>
        <p:nvSpPr>
          <p:cNvPr id="7" name="Title 1"/>
          <p:cNvSpPr>
            <a:spLocks noGrp="1"/>
          </p:cNvSpPr>
          <p:nvPr>
            <p:ph type="title"/>
          </p:nvPr>
        </p:nvSpPr>
        <p:spPr>
          <a:xfrm>
            <a:off x="381600" y="1141617"/>
            <a:ext cx="12241906" cy="487313"/>
          </a:xfrm>
        </p:spPr>
        <p:txBody>
          <a:bodyPr>
            <a:noAutofit/>
          </a:bodyPr>
          <a:lstStyle/>
          <a:p>
            <a:r>
              <a:rPr lang="en-GB" noProof="0" dirty="0"/>
              <a:t>Click to edit Master title style</a:t>
            </a:r>
          </a:p>
        </p:txBody>
      </p:sp>
      <p:sp>
        <p:nvSpPr>
          <p:cNvPr id="8" name="Content Placeholder 2"/>
          <p:cNvSpPr>
            <a:spLocks noGrp="1"/>
          </p:cNvSpPr>
          <p:nvPr>
            <p:ph idx="11"/>
          </p:nvPr>
        </p:nvSpPr>
        <p:spPr>
          <a:xfrm>
            <a:off x="4918429" y="2426677"/>
            <a:ext cx="4377970" cy="5556738"/>
          </a:xfrm>
        </p:spPr>
        <p:txBody>
          <a:bodyPr>
            <a:noAutofit/>
          </a:bodyPr>
          <a:lstStyle>
            <a:lvl1pPr marL="0" indent="0">
              <a:lnSpc>
                <a:spcPct val="100000"/>
              </a:lnSpc>
              <a:spcAft>
                <a:spcPts val="800"/>
              </a:spcAft>
              <a:buNone/>
              <a:defRPr sz="1800"/>
            </a:lvl1pPr>
            <a:lvl2pPr marL="291600" indent="-291600">
              <a:lnSpc>
                <a:spcPct val="100000"/>
              </a:lnSpc>
              <a:spcAft>
                <a:spcPts val="800"/>
              </a:spcAft>
              <a:buFont typeface="Arial" charset="0"/>
              <a:buChar char="•"/>
              <a:defRPr sz="1800"/>
            </a:lvl2pPr>
            <a:lvl3pPr marL="658800" indent="-291600">
              <a:lnSpc>
                <a:spcPct val="100000"/>
              </a:lnSpc>
              <a:spcAft>
                <a:spcPts val="800"/>
              </a:spcAft>
              <a:buFont typeface=".HelveticaNeueDeskInterface-Regular" charset="0"/>
              <a:buChar char="–"/>
              <a:tabLst/>
              <a:defRPr sz="1800"/>
            </a:lvl3pPr>
            <a:lvl4pPr>
              <a:lnSpc>
                <a:spcPct val="100000"/>
              </a:lnSpc>
              <a:spcAft>
                <a:spcPts val="800"/>
              </a:spcAft>
              <a:defRPr sz="1800"/>
            </a:lvl4pPr>
            <a:lvl5pPr>
              <a:lnSpc>
                <a:spcPct val="100000"/>
              </a:lnSpc>
              <a:spcAft>
                <a:spcPts val="800"/>
              </a:spcAft>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6.jpe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80988" y="179948"/>
            <a:ext cx="5616000" cy="669980"/>
          </a:xfrm>
          <a:prstGeom prst="rect">
            <a:avLst/>
          </a:prstGeom>
        </p:spPr>
      </p:pic>
      <p:sp>
        <p:nvSpPr>
          <p:cNvPr id="15" name="Rectangle 14"/>
          <p:cNvSpPr/>
          <p:nvPr userDrawn="1"/>
        </p:nvSpPr>
        <p:spPr>
          <a:xfrm flipV="1">
            <a:off x="0" y="9136919"/>
            <a:ext cx="13014775" cy="61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GB" noProof="0" dirty="0"/>
          </a:p>
        </p:txBody>
      </p:sp>
      <p:sp>
        <p:nvSpPr>
          <p:cNvPr id="2" name="Title Placeholder 1"/>
          <p:cNvSpPr>
            <a:spLocks noGrp="1"/>
          </p:cNvSpPr>
          <p:nvPr>
            <p:ph type="title"/>
          </p:nvPr>
        </p:nvSpPr>
        <p:spPr>
          <a:xfrm>
            <a:off x="381600" y="1141617"/>
            <a:ext cx="12241906" cy="487313"/>
          </a:xfrm>
          <a:prstGeom prst="rect">
            <a:avLst/>
          </a:prstGeom>
        </p:spPr>
        <p:txBody>
          <a:bodyPr vert="horz" lIns="0" tIns="0" rIns="0" bIns="0" rtlCol="0" anchor="t">
            <a:spAutoFit/>
          </a:bodyPr>
          <a:lstStyle/>
          <a:p>
            <a:r>
              <a:rPr lang="en-GB" noProof="0" dirty="0"/>
              <a:t>Click to edit Master title style</a:t>
            </a:r>
          </a:p>
        </p:txBody>
      </p:sp>
      <p:sp>
        <p:nvSpPr>
          <p:cNvPr id="3" name="Text Placeholder 2"/>
          <p:cNvSpPr>
            <a:spLocks noGrp="1"/>
          </p:cNvSpPr>
          <p:nvPr>
            <p:ph type="body" idx="1"/>
          </p:nvPr>
        </p:nvSpPr>
        <p:spPr>
          <a:xfrm>
            <a:off x="381600" y="2379785"/>
            <a:ext cx="5920346" cy="624010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TextBox 13"/>
          <p:cNvSpPr txBox="1"/>
          <p:nvPr userDrawn="1"/>
        </p:nvSpPr>
        <p:spPr>
          <a:xfrm>
            <a:off x="383359" y="9333551"/>
            <a:ext cx="3506637" cy="184666"/>
          </a:xfrm>
          <a:prstGeom prst="rect">
            <a:avLst/>
          </a:prstGeom>
          <a:noFill/>
        </p:spPr>
        <p:txBody>
          <a:bodyPr wrap="square" lIns="0" tIns="0" rIns="0" bIns="0" rtlCol="0">
            <a:spAutoFit/>
          </a:bodyPr>
          <a:lstStyle/>
          <a:p>
            <a:pPr marL="0" marR="0" indent="0" algn="l" defTabSz="1302563"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Imperial College Business School</a:t>
            </a:r>
          </a:p>
        </p:txBody>
      </p:sp>
      <p:sp>
        <p:nvSpPr>
          <p:cNvPr id="16" name="TextBox 15"/>
          <p:cNvSpPr txBox="1"/>
          <p:nvPr userDrawn="1"/>
        </p:nvSpPr>
        <p:spPr>
          <a:xfrm>
            <a:off x="11823700" y="9282751"/>
            <a:ext cx="799806" cy="276999"/>
          </a:xfrm>
          <a:prstGeom prst="rect">
            <a:avLst/>
          </a:prstGeom>
        </p:spPr>
        <p:txBody>
          <a:bodyPr vert="horz" lIns="0" tIns="0" rIns="0" bIns="0" rtlCol="0" anchor="ctr"/>
          <a:lstStyle>
            <a:defPPr>
              <a:defRPr lang="en-US"/>
            </a:defPPr>
            <a:lvl1pPr algn="r">
              <a:defRPr sz="1200"/>
            </a:lvl1pPr>
          </a:lstStyle>
          <a:p>
            <a:pPr lvl="0"/>
            <a:fld id="{1CF308DF-A0FB-984D-BFF5-BCA52FB96EDD}" type="slidenum">
              <a:rPr lang="en-GB" noProof="0" smtClean="0"/>
              <a:pPr lvl="0"/>
              <a:t>‹#›</a:t>
            </a:fld>
            <a:endParaRPr lang="en-GB" noProof="0" dirty="0"/>
          </a:p>
        </p:txBody>
      </p:sp>
    </p:spTree>
    <p:extLst>
      <p:ext uri="{BB962C8B-B14F-4D97-AF65-F5344CB8AC3E}">
        <p14:creationId xmlns:p14="http://schemas.microsoft.com/office/powerpoint/2010/main" val="580508860"/>
      </p:ext>
    </p:extLst>
  </p:cSld>
  <p:clrMap bg1="lt1" tx1="dk1" bg2="lt2" tx2="dk2" accent1="accent1" accent2="accent2" accent3="accent3" accent4="accent4" accent5="accent5" accent6="accent6" hlink="hlink" folHlink="folHlink"/>
  <p:sldLayoutIdLst>
    <p:sldLayoutId id="2147483742" r:id="rId1"/>
    <p:sldLayoutId id="2147483711" r:id="rId2"/>
    <p:sldLayoutId id="2147483698" r:id="rId3"/>
    <p:sldLayoutId id="2147483743" r:id="rId4"/>
    <p:sldLayoutId id="2147483744" r:id="rId5"/>
    <p:sldLayoutId id="2147483741" r:id="rId6"/>
    <p:sldLayoutId id="2147483700" r:id="rId7"/>
    <p:sldLayoutId id="2147483702" r:id="rId8"/>
    <p:sldLayoutId id="2147483745" r:id="rId9"/>
    <p:sldLayoutId id="2147483725" r:id="rId10"/>
    <p:sldLayoutId id="2147483704" r:id="rId11"/>
    <p:sldLayoutId id="2147483706" r:id="rId12"/>
    <p:sldLayoutId id="2147483708" r:id="rId13"/>
    <p:sldLayoutId id="2147483710" r:id="rId14"/>
    <p:sldLayoutId id="2147483718" r:id="rId15"/>
    <p:sldLayoutId id="2147483723" r:id="rId16"/>
    <p:sldLayoutId id="2147483719" r:id="rId17"/>
    <p:sldLayoutId id="2147483720" r:id="rId18"/>
    <p:sldLayoutId id="2147483722" r:id="rId19"/>
    <p:sldLayoutId id="2147483726" r:id="rId20"/>
    <p:sldLayoutId id="2147483727" r:id="rId21"/>
    <p:sldLayoutId id="2147483748" r:id="rId22"/>
  </p:sldLayoutIdLst>
  <p:hf sldNum="0" hdr="0" dt="0"/>
  <p:txStyles>
    <p:titleStyle>
      <a:lvl1pPr algn="l" defTabSz="1300277" rtl="0" eaLnBrk="1" latinLnBrk="0" hangingPunct="1">
        <a:lnSpc>
          <a:spcPts val="3800"/>
        </a:lnSpc>
        <a:spcBef>
          <a:spcPct val="0"/>
        </a:spcBef>
        <a:buNone/>
        <a:defRPr sz="3400" kern="1200">
          <a:solidFill>
            <a:schemeClr val="tx1"/>
          </a:solidFill>
          <a:latin typeface="+mj-lt"/>
          <a:ea typeface="+mj-ea"/>
          <a:cs typeface="+mj-cs"/>
        </a:defRPr>
      </a:lvl1pPr>
    </p:titleStyle>
    <p:bodyStyle>
      <a:lvl1pPr marL="291600" indent="-291600" algn="l" defTabSz="1300277" rtl="0" eaLnBrk="1" latinLnBrk="0" hangingPunct="1">
        <a:lnSpc>
          <a:spcPts val="4000"/>
        </a:lnSpc>
        <a:spcBef>
          <a:spcPts val="0"/>
        </a:spcBef>
        <a:spcAft>
          <a:spcPts val="1000"/>
        </a:spcAft>
        <a:buFont typeface="Arial" panose="020B0604020202020204" pitchFamily="34" charset="0"/>
        <a:buChar char="•"/>
        <a:tabLst/>
        <a:defRPr sz="3200" kern="1200">
          <a:solidFill>
            <a:schemeClr val="tx1"/>
          </a:solidFill>
          <a:latin typeface="+mn-lt"/>
          <a:ea typeface="+mn-ea"/>
          <a:cs typeface="+mn-cs"/>
        </a:defRPr>
      </a:lvl1pPr>
      <a:lvl2pPr marL="583200" indent="-291600" algn="l" defTabSz="1300277" rtl="0" eaLnBrk="1" latinLnBrk="0" hangingPunct="1">
        <a:lnSpc>
          <a:spcPts val="4000"/>
        </a:lnSpc>
        <a:spcBef>
          <a:spcPts val="0"/>
        </a:spcBef>
        <a:spcAft>
          <a:spcPts val="1000"/>
        </a:spcAft>
        <a:buFont typeface=".HelveticaNeueDeskInterface-Regular" charset="0"/>
        <a:buChar char="–"/>
        <a:tabLst/>
        <a:defRPr sz="3200" kern="1200">
          <a:solidFill>
            <a:schemeClr val="tx1"/>
          </a:solidFill>
          <a:latin typeface="+mn-lt"/>
          <a:ea typeface="+mn-ea"/>
          <a:cs typeface="+mn-cs"/>
        </a:defRPr>
      </a:lvl2pPr>
      <a:lvl3pPr marL="11113" indent="0" algn="l" defTabSz="1300277" rtl="0" eaLnBrk="1" latinLnBrk="0" hangingPunct="1">
        <a:lnSpc>
          <a:spcPts val="4000"/>
        </a:lnSpc>
        <a:spcBef>
          <a:spcPts val="0"/>
        </a:spcBef>
        <a:spcAft>
          <a:spcPts val="1000"/>
        </a:spcAft>
        <a:buFont typeface="Arial" charset="0"/>
        <a:buNone/>
        <a:tabLst/>
        <a:defRPr sz="3200" kern="1200">
          <a:solidFill>
            <a:schemeClr val="tx1"/>
          </a:solidFill>
          <a:latin typeface="+mn-lt"/>
          <a:ea typeface="+mn-ea"/>
          <a:cs typeface="+mn-cs"/>
        </a:defRPr>
      </a:lvl3pPr>
      <a:lvl4pPr marL="11113" indent="0" algn="l" defTabSz="1300277" rtl="0" eaLnBrk="1" latinLnBrk="0" hangingPunct="1">
        <a:lnSpc>
          <a:spcPts val="4000"/>
        </a:lnSpc>
        <a:spcBef>
          <a:spcPts val="0"/>
        </a:spcBef>
        <a:spcAft>
          <a:spcPts val="1000"/>
        </a:spcAft>
        <a:buFont typeface="Arial" charset="0"/>
        <a:buNone/>
        <a:tabLst/>
        <a:defRPr sz="3200" kern="1200">
          <a:solidFill>
            <a:schemeClr val="tx1"/>
          </a:solidFill>
          <a:latin typeface="+mn-lt"/>
          <a:ea typeface="+mn-ea"/>
          <a:cs typeface="+mn-cs"/>
        </a:defRPr>
      </a:lvl4pPr>
      <a:lvl5pPr marL="11113" indent="0" algn="l" defTabSz="1300277" rtl="0" eaLnBrk="1" latinLnBrk="0" hangingPunct="1">
        <a:lnSpc>
          <a:spcPts val="4000"/>
        </a:lnSpc>
        <a:spcBef>
          <a:spcPts val="0"/>
        </a:spcBef>
        <a:spcAft>
          <a:spcPts val="1000"/>
        </a:spcAft>
        <a:buFont typeface="Arial" charset="0"/>
        <a:buNone/>
        <a:tabLst/>
        <a:defRPr sz="32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71" userDrawn="1">
          <p15:clr>
            <a:srgbClr val="F26B43"/>
          </p15:clr>
        </p15:guide>
        <p15:guide id="2" pos="4096" userDrawn="1">
          <p15:clr>
            <a:srgbClr val="F26B43"/>
          </p15:clr>
        </p15:guide>
        <p15:guide id="3" pos="7952" userDrawn="1">
          <p15:clr>
            <a:srgbClr val="F26B43"/>
          </p15:clr>
        </p15:guide>
        <p15:guide id="4" pos="478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320" y="390532"/>
            <a:ext cx="11705749" cy="162533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320" y="2275470"/>
            <a:ext cx="11705749" cy="64358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319" y="9038686"/>
            <a:ext cx="3034824" cy="519204"/>
          </a:xfrm>
          <a:prstGeom prst="rect">
            <a:avLst/>
          </a:prstGeom>
        </p:spPr>
        <p:txBody>
          <a:bodyPr vert="horz" lIns="91440" tIns="45720" rIns="91440" bIns="45720" rtlCol="0" anchor="ctr"/>
          <a:lstStyle>
            <a:lvl1pPr algn="l">
              <a:defRPr sz="1706">
                <a:solidFill>
                  <a:schemeClr val="tx1">
                    <a:tint val="75000"/>
                  </a:schemeClr>
                </a:solidFill>
              </a:defRPr>
            </a:lvl1pPr>
          </a:lstStyle>
          <a:p>
            <a:fld id="{D95717A8-6773-1441-9E92-C0E26AF831AE}" type="datetime1">
              <a:rPr lang="en-GB" smtClean="0"/>
              <a:t>23/01/2025</a:t>
            </a:fld>
            <a:endParaRPr lang="en-GB"/>
          </a:p>
        </p:txBody>
      </p:sp>
      <p:sp>
        <p:nvSpPr>
          <p:cNvPr id="5" name="Footer Placeholder 4"/>
          <p:cNvSpPr>
            <a:spLocks noGrp="1"/>
          </p:cNvSpPr>
          <p:nvPr>
            <p:ph type="ftr" sz="quarter" idx="3"/>
          </p:nvPr>
        </p:nvSpPr>
        <p:spPr>
          <a:xfrm>
            <a:off x="4443849" y="9038686"/>
            <a:ext cx="4118690" cy="519204"/>
          </a:xfrm>
          <a:prstGeom prst="rect">
            <a:avLst/>
          </a:prstGeom>
        </p:spPr>
        <p:txBody>
          <a:bodyPr vert="horz" lIns="91440" tIns="45720" rIns="91440" bIns="45720" rtlCol="0" anchor="ctr"/>
          <a:lstStyle>
            <a:lvl1pPr algn="ctr">
              <a:defRPr sz="17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1245" y="9038686"/>
            <a:ext cx="3034824" cy="519204"/>
          </a:xfrm>
          <a:prstGeom prst="rect">
            <a:avLst/>
          </a:prstGeom>
        </p:spPr>
        <p:txBody>
          <a:bodyPr vert="horz" lIns="91440" tIns="45720" rIns="91440" bIns="45720" rtlCol="0" anchor="ctr"/>
          <a:lstStyle>
            <a:lvl1pPr algn="r">
              <a:defRPr sz="1706">
                <a:solidFill>
                  <a:schemeClr val="tx1">
                    <a:tint val="75000"/>
                  </a:schemeClr>
                </a:solidFill>
              </a:defRPr>
            </a:lvl1pPr>
          </a:lstStyle>
          <a:p>
            <a:fld id="{B5DC742F-CF75-4972-8ABE-6922114DB0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body" idx="1"/>
          </p:nvPr>
        </p:nvSpPr>
        <p:spPr bwMode="auto">
          <a:xfrm>
            <a:off x="878384" y="2817248"/>
            <a:ext cx="11236074" cy="60137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 </a:t>
            </a:r>
            <a:r>
              <a:rPr lang="da-DK"/>
              <a:t>(Arial 23pt)</a:t>
            </a:r>
            <a:endParaRPr lang="en-US"/>
          </a:p>
          <a:p>
            <a:pPr lvl="1"/>
            <a:r>
              <a:rPr lang="en-US"/>
              <a:t>Second level (Arial 22pt)</a:t>
            </a:r>
          </a:p>
          <a:p>
            <a:pPr lvl="2"/>
            <a:r>
              <a:rPr lang="en-US"/>
              <a:t>Third level (Arial 22pt)</a:t>
            </a:r>
          </a:p>
          <a:p>
            <a:pPr lvl="3"/>
            <a:r>
              <a:rPr lang="en-US"/>
              <a:t>Fourth level (Arial 20pt)</a:t>
            </a:r>
          </a:p>
          <a:p>
            <a:pPr lvl="4"/>
            <a:r>
              <a:rPr lang="en-US"/>
              <a:t>Fifth level (Arial 20pt)</a:t>
            </a:r>
            <a:endParaRPr lang="da-DK"/>
          </a:p>
        </p:txBody>
      </p:sp>
      <p:sp>
        <p:nvSpPr>
          <p:cNvPr id="66563" name="Rectangle 3"/>
          <p:cNvSpPr>
            <a:spLocks noChangeArrowheads="1"/>
          </p:cNvSpPr>
          <p:nvPr/>
        </p:nvSpPr>
        <p:spPr bwMode="auto">
          <a:xfrm>
            <a:off x="0" y="1853335"/>
            <a:ext cx="13006388" cy="625302"/>
          </a:xfrm>
          <a:prstGeom prst="rect">
            <a:avLst/>
          </a:prstGeom>
          <a:solidFill>
            <a:srgbClr val="999999"/>
          </a:solidFill>
          <a:ln w="9525">
            <a:noFill/>
            <a:miter lim="800000"/>
            <a:headEnd/>
            <a:tailEnd/>
          </a:ln>
          <a:effectLst/>
        </p:spPr>
        <p:txBody>
          <a:bodyPr wrap="none" anchor="ctr"/>
          <a:lstStyle/>
          <a:p>
            <a:pPr algn="ctr">
              <a:defRPr/>
            </a:pPr>
            <a:endParaRPr lang="en-US" sz="3646">
              <a:latin typeface="Verdana" charset="0"/>
              <a:cs typeface="Times New Roman" pitchFamily="26" charset="0"/>
            </a:endParaRPr>
          </a:p>
        </p:txBody>
      </p:sp>
      <p:sp>
        <p:nvSpPr>
          <p:cNvPr id="1028" name="Rectangle 25"/>
          <p:cNvSpPr>
            <a:spLocks noGrp="1" noChangeArrowheads="1"/>
          </p:cNvSpPr>
          <p:nvPr>
            <p:ph type="title"/>
          </p:nvPr>
        </p:nvSpPr>
        <p:spPr bwMode="auto">
          <a:xfrm>
            <a:off x="878384" y="1842047"/>
            <a:ext cx="11236074" cy="64110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da-DK"/>
          </a:p>
        </p:txBody>
      </p:sp>
      <p:pic>
        <p:nvPicPr>
          <p:cNvPr id="1029" name="Picture 5"/>
          <p:cNvPicPr>
            <a:picLocks noChangeAspect="1" noChangeArrowheads="1"/>
          </p:cNvPicPr>
          <p:nvPr/>
        </p:nvPicPr>
        <p:blipFill>
          <a:blip r:embed="rId11" cstate="print"/>
          <a:srcRect/>
          <a:stretch>
            <a:fillRect/>
          </a:stretch>
        </p:blipFill>
        <p:spPr bwMode="auto">
          <a:xfrm>
            <a:off x="774513" y="419878"/>
            <a:ext cx="2066118" cy="1011320"/>
          </a:xfrm>
          <a:prstGeom prst="rect">
            <a:avLst/>
          </a:prstGeom>
          <a:noFill/>
          <a:ln w="9525">
            <a:noFill/>
            <a:miter lim="800000"/>
            <a:headEnd/>
            <a:tailEnd/>
          </a:ln>
        </p:spPr>
      </p:pic>
      <p:sp>
        <p:nvSpPr>
          <p:cNvPr id="66566" name="Rectangle 6"/>
          <p:cNvSpPr>
            <a:spLocks noChangeArrowheads="1"/>
          </p:cNvSpPr>
          <p:nvPr/>
        </p:nvSpPr>
        <p:spPr bwMode="auto">
          <a:xfrm>
            <a:off x="0" y="1853335"/>
            <a:ext cx="13006388" cy="625302"/>
          </a:xfrm>
          <a:prstGeom prst="rect">
            <a:avLst/>
          </a:prstGeom>
          <a:solidFill>
            <a:srgbClr val="999999"/>
          </a:solidFill>
          <a:ln w="9525">
            <a:noFill/>
            <a:miter lim="800000"/>
            <a:headEnd/>
            <a:tailEnd/>
          </a:ln>
          <a:effectLst/>
        </p:spPr>
        <p:txBody>
          <a:bodyPr wrap="none" anchor="ctr"/>
          <a:lstStyle/>
          <a:p>
            <a:pPr algn="ctr">
              <a:defRPr/>
            </a:pPr>
            <a:endParaRPr lang="en-US" sz="3646">
              <a:latin typeface="Verdana" charset="0"/>
              <a:cs typeface="Times New Roman" pitchFamily="26" charset="0"/>
            </a:endParaRPr>
          </a:p>
        </p:txBody>
      </p:sp>
      <p:pic>
        <p:nvPicPr>
          <p:cNvPr id="1031" name="Picture 7"/>
          <p:cNvPicPr>
            <a:picLocks noChangeAspect="1" noChangeArrowheads="1"/>
          </p:cNvPicPr>
          <p:nvPr/>
        </p:nvPicPr>
        <p:blipFill>
          <a:blip r:embed="rId11" cstate="print"/>
          <a:srcRect/>
          <a:stretch>
            <a:fillRect/>
          </a:stretch>
        </p:blipFill>
        <p:spPr bwMode="auto">
          <a:xfrm>
            <a:off x="774513" y="419878"/>
            <a:ext cx="2066118" cy="1011320"/>
          </a:xfrm>
          <a:prstGeom prst="rect">
            <a:avLst/>
          </a:prstGeom>
          <a:noFill/>
          <a:ln w="9525">
            <a:noFill/>
            <a:miter lim="800000"/>
            <a:headEnd/>
            <a:tailEnd/>
          </a:ln>
        </p:spPr>
      </p:pic>
      <p:sp>
        <p:nvSpPr>
          <p:cNvPr id="8" name="Footer Placeholder 7"/>
          <p:cNvSpPr>
            <a:spLocks noGrp="1"/>
          </p:cNvSpPr>
          <p:nvPr>
            <p:ph type="ftr" sz="quarter" idx="3"/>
          </p:nvPr>
        </p:nvSpPr>
        <p:spPr>
          <a:xfrm>
            <a:off x="812899" y="9244097"/>
            <a:ext cx="11380590" cy="313779"/>
          </a:xfrm>
          <a:prstGeom prst="rect">
            <a:avLst/>
          </a:prstGeom>
        </p:spPr>
        <p:txBody>
          <a:bodyPr vert="horz" lIns="0" tIns="45720" rIns="0" bIns="45720" rtlCol="0" anchor="ctr"/>
          <a:lstStyle>
            <a:lvl1pPr algn="r">
              <a:defRPr sz="995" i="0">
                <a:solidFill>
                  <a:schemeClr val="tx1">
                    <a:lumMod val="50000"/>
                  </a:schemeClr>
                </a:solidFill>
                <a:latin typeface="+mj-lt"/>
                <a:cs typeface="Times New Roman" pitchFamily="26" charset="0"/>
              </a:defRPr>
            </a:lvl1pPr>
          </a:lstStyle>
          <a:p>
            <a:pPr>
              <a:defRPr/>
            </a:pPr>
            <a:r>
              <a:rPr lang="en-GB"/>
              <a:t>© Imperial College Business School</a:t>
            </a:r>
          </a:p>
        </p:txBody>
      </p:sp>
    </p:spTree>
    <p:extLst>
      <p:ext uri="{BB962C8B-B14F-4D97-AF65-F5344CB8AC3E}">
        <p14:creationId xmlns:p14="http://schemas.microsoft.com/office/powerpoint/2010/main" val="372741656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hf sldNum="0" hdr="0" dt="0"/>
  <p:txStyles>
    <p:titleStyle>
      <a:lvl1pPr algn="l" rtl="0" eaLnBrk="0" fontAlgn="base" hangingPunct="0">
        <a:spcBef>
          <a:spcPct val="0"/>
        </a:spcBef>
        <a:spcAft>
          <a:spcPct val="0"/>
        </a:spcAft>
        <a:defRPr sz="3413" b="1">
          <a:solidFill>
            <a:srgbClr val="FFFFFF"/>
          </a:solidFill>
          <a:latin typeface="+mj-lt"/>
          <a:ea typeface="+mj-ea"/>
          <a:cs typeface="+mj-cs"/>
        </a:defRPr>
      </a:lvl1pPr>
      <a:lvl2pPr algn="l" rtl="0" eaLnBrk="0" fontAlgn="base" hangingPunct="0">
        <a:spcBef>
          <a:spcPct val="0"/>
        </a:spcBef>
        <a:spcAft>
          <a:spcPct val="0"/>
        </a:spcAft>
        <a:defRPr sz="3413" b="1">
          <a:solidFill>
            <a:srgbClr val="FFFFFF"/>
          </a:solidFill>
          <a:latin typeface="Arial" charset="0"/>
        </a:defRPr>
      </a:lvl2pPr>
      <a:lvl3pPr algn="l" rtl="0" eaLnBrk="0" fontAlgn="base" hangingPunct="0">
        <a:spcBef>
          <a:spcPct val="0"/>
        </a:spcBef>
        <a:spcAft>
          <a:spcPct val="0"/>
        </a:spcAft>
        <a:defRPr sz="3413" b="1">
          <a:solidFill>
            <a:srgbClr val="FFFFFF"/>
          </a:solidFill>
          <a:latin typeface="Arial" charset="0"/>
        </a:defRPr>
      </a:lvl3pPr>
      <a:lvl4pPr algn="l" rtl="0" eaLnBrk="0" fontAlgn="base" hangingPunct="0">
        <a:spcBef>
          <a:spcPct val="0"/>
        </a:spcBef>
        <a:spcAft>
          <a:spcPct val="0"/>
        </a:spcAft>
        <a:defRPr sz="3413" b="1">
          <a:solidFill>
            <a:srgbClr val="FFFFFF"/>
          </a:solidFill>
          <a:latin typeface="Arial" charset="0"/>
        </a:defRPr>
      </a:lvl4pPr>
      <a:lvl5pPr algn="l" rtl="0" eaLnBrk="0" fontAlgn="base" hangingPunct="0">
        <a:spcBef>
          <a:spcPct val="0"/>
        </a:spcBef>
        <a:spcAft>
          <a:spcPct val="0"/>
        </a:spcAft>
        <a:defRPr sz="3413" b="1">
          <a:solidFill>
            <a:srgbClr val="FFFFFF"/>
          </a:solidFill>
          <a:latin typeface="Arial" charset="0"/>
        </a:defRPr>
      </a:lvl5pPr>
      <a:lvl6pPr marL="650138" algn="l" rtl="0" eaLnBrk="1" fontAlgn="base" hangingPunct="1">
        <a:spcBef>
          <a:spcPct val="0"/>
        </a:spcBef>
        <a:spcAft>
          <a:spcPct val="0"/>
        </a:spcAft>
        <a:defRPr sz="3413" b="1">
          <a:solidFill>
            <a:srgbClr val="FFFFFF"/>
          </a:solidFill>
          <a:latin typeface="Arial" charset="0"/>
        </a:defRPr>
      </a:lvl6pPr>
      <a:lvl7pPr marL="1300277" algn="l" rtl="0" eaLnBrk="1" fontAlgn="base" hangingPunct="1">
        <a:spcBef>
          <a:spcPct val="0"/>
        </a:spcBef>
        <a:spcAft>
          <a:spcPct val="0"/>
        </a:spcAft>
        <a:defRPr sz="3413" b="1">
          <a:solidFill>
            <a:srgbClr val="FFFFFF"/>
          </a:solidFill>
          <a:latin typeface="Arial" charset="0"/>
        </a:defRPr>
      </a:lvl7pPr>
      <a:lvl8pPr marL="1950415" algn="l" rtl="0" eaLnBrk="1" fontAlgn="base" hangingPunct="1">
        <a:spcBef>
          <a:spcPct val="0"/>
        </a:spcBef>
        <a:spcAft>
          <a:spcPct val="0"/>
        </a:spcAft>
        <a:defRPr sz="3413" b="1">
          <a:solidFill>
            <a:srgbClr val="FFFFFF"/>
          </a:solidFill>
          <a:latin typeface="Arial" charset="0"/>
        </a:defRPr>
      </a:lvl8pPr>
      <a:lvl9pPr marL="2600554" algn="l" rtl="0" eaLnBrk="1" fontAlgn="base" hangingPunct="1">
        <a:spcBef>
          <a:spcPct val="0"/>
        </a:spcBef>
        <a:spcAft>
          <a:spcPct val="0"/>
        </a:spcAft>
        <a:defRPr sz="3413" b="1">
          <a:solidFill>
            <a:srgbClr val="FFFFFF"/>
          </a:solidFill>
          <a:latin typeface="Arial" charset="0"/>
        </a:defRPr>
      </a:lvl9pPr>
    </p:titleStyle>
    <p:bodyStyle>
      <a:lvl1pPr marL="487604" indent="-487604" algn="l" rtl="0" eaLnBrk="0" fontAlgn="base" hangingPunct="0">
        <a:spcBef>
          <a:spcPct val="20000"/>
        </a:spcBef>
        <a:spcAft>
          <a:spcPct val="0"/>
        </a:spcAft>
        <a:buFont typeface="Times" pitchFamily="18" charset="0"/>
        <a:buChar char="•"/>
        <a:defRPr sz="3271">
          <a:solidFill>
            <a:srgbClr val="4B4F55"/>
          </a:solidFill>
          <a:latin typeface="+mn-lt"/>
          <a:ea typeface="+mn-ea"/>
          <a:cs typeface="+mn-cs"/>
        </a:defRPr>
      </a:lvl1pPr>
      <a:lvl2pPr marL="812673" indent="-270891" algn="l" rtl="0" eaLnBrk="0" fontAlgn="base" hangingPunct="0">
        <a:spcBef>
          <a:spcPct val="20000"/>
        </a:spcBef>
        <a:spcAft>
          <a:spcPct val="0"/>
        </a:spcAft>
        <a:buChar char="•"/>
        <a:defRPr sz="3128">
          <a:solidFill>
            <a:srgbClr val="4B4F55"/>
          </a:solidFill>
          <a:latin typeface="+mn-lt"/>
        </a:defRPr>
      </a:lvl2pPr>
      <a:lvl3pPr marL="1354455" indent="-270891" algn="l" rtl="0" eaLnBrk="0" fontAlgn="base" hangingPunct="0">
        <a:spcBef>
          <a:spcPct val="20000"/>
        </a:spcBef>
        <a:spcAft>
          <a:spcPct val="0"/>
        </a:spcAft>
        <a:buFont typeface="Times" pitchFamily="18" charset="0"/>
        <a:buChar char="•"/>
        <a:defRPr sz="3128">
          <a:solidFill>
            <a:srgbClr val="4B4F55"/>
          </a:solidFill>
          <a:latin typeface="+mn-lt"/>
        </a:defRPr>
      </a:lvl3pPr>
      <a:lvl4pPr marL="1896237" indent="-270891" algn="l" rtl="0" eaLnBrk="0" fontAlgn="base" hangingPunct="0">
        <a:spcBef>
          <a:spcPct val="20000"/>
        </a:spcBef>
        <a:spcAft>
          <a:spcPct val="0"/>
        </a:spcAft>
        <a:buFont typeface="Times" pitchFamily="18" charset="0"/>
        <a:buChar char="•"/>
        <a:defRPr sz="2844">
          <a:solidFill>
            <a:srgbClr val="4B4F55"/>
          </a:solidFill>
          <a:latin typeface="+mn-lt"/>
        </a:defRPr>
      </a:lvl4pPr>
      <a:lvl5pPr marL="2456078" indent="-288950" algn="l" rtl="0" eaLnBrk="0" fontAlgn="base" hangingPunct="0">
        <a:spcBef>
          <a:spcPct val="20000"/>
        </a:spcBef>
        <a:spcAft>
          <a:spcPct val="0"/>
        </a:spcAft>
        <a:buFont typeface="Times" pitchFamily="18" charset="0"/>
        <a:buChar char="•"/>
        <a:defRPr sz="2844">
          <a:solidFill>
            <a:srgbClr val="4B4F55"/>
          </a:solidFill>
          <a:latin typeface="+mn-lt"/>
        </a:defRPr>
      </a:lvl5pPr>
      <a:lvl6pPr marL="3106217" indent="-288950" algn="l" rtl="0" eaLnBrk="1" fontAlgn="base" hangingPunct="1">
        <a:spcBef>
          <a:spcPct val="20000"/>
        </a:spcBef>
        <a:spcAft>
          <a:spcPct val="0"/>
        </a:spcAft>
        <a:buFont typeface="Times"/>
        <a:buChar char="•"/>
        <a:defRPr sz="1991">
          <a:solidFill>
            <a:srgbClr val="4B4F55"/>
          </a:solidFill>
          <a:latin typeface="+mn-lt"/>
        </a:defRPr>
      </a:lvl6pPr>
      <a:lvl7pPr marL="3756355" indent="-288950" algn="l" rtl="0" eaLnBrk="1" fontAlgn="base" hangingPunct="1">
        <a:spcBef>
          <a:spcPct val="20000"/>
        </a:spcBef>
        <a:spcAft>
          <a:spcPct val="0"/>
        </a:spcAft>
        <a:buFont typeface="Times"/>
        <a:buChar char="•"/>
        <a:defRPr sz="1991">
          <a:solidFill>
            <a:srgbClr val="4B4F55"/>
          </a:solidFill>
          <a:latin typeface="+mn-lt"/>
        </a:defRPr>
      </a:lvl7pPr>
      <a:lvl8pPr marL="4406494" indent="-288950" algn="l" rtl="0" eaLnBrk="1" fontAlgn="base" hangingPunct="1">
        <a:spcBef>
          <a:spcPct val="20000"/>
        </a:spcBef>
        <a:spcAft>
          <a:spcPct val="0"/>
        </a:spcAft>
        <a:buFont typeface="Times"/>
        <a:buChar char="•"/>
        <a:defRPr sz="1991">
          <a:solidFill>
            <a:srgbClr val="4B4F55"/>
          </a:solidFill>
          <a:latin typeface="+mn-lt"/>
        </a:defRPr>
      </a:lvl8pPr>
      <a:lvl9pPr marL="5056632" indent="-288950" algn="l" rtl="0" eaLnBrk="1" fontAlgn="base" hangingPunct="1">
        <a:spcBef>
          <a:spcPct val="20000"/>
        </a:spcBef>
        <a:spcAft>
          <a:spcPct val="0"/>
        </a:spcAft>
        <a:buFont typeface="Times"/>
        <a:buChar char="•"/>
        <a:defRPr sz="1991">
          <a:solidFill>
            <a:srgbClr val="4B4F55"/>
          </a:solidFill>
          <a:latin typeface="+mn-lt"/>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2" y="2"/>
            <a:ext cx="13014776" cy="9118584"/>
          </a:xfrm>
          <a:prstGeom prst="rect">
            <a:avLst/>
          </a:prstGeom>
          <a:solidFill>
            <a:srgbClr val="F3F6F8"/>
          </a:solidFill>
          <a:ln>
            <a:noFill/>
          </a:ln>
        </p:spPr>
        <p:style>
          <a:lnRef idx="2">
            <a:schemeClr val="accent1">
              <a:shade val="50000"/>
            </a:schemeClr>
          </a:lnRef>
          <a:fillRef idx="1">
            <a:schemeClr val="accent1"/>
          </a:fillRef>
          <a:effectRef idx="0">
            <a:schemeClr val="accent1"/>
          </a:effectRef>
          <a:fontRef idx="minor">
            <a:schemeClr val="lt1"/>
          </a:fontRef>
        </p:style>
        <p:txBody>
          <a:bodyPr lIns="94245" tIns="47876" rIns="95754" bIns="47876" rtlCol="0" anchor="ctr"/>
          <a:lstStyle/>
          <a:p>
            <a:pPr algn="ctr" defTabSz="1364017"/>
            <a:endParaRPr lang="en-GB" sz="2702" dirty="0">
              <a:solidFill>
                <a:srgbClr val="FFFFFF"/>
              </a:solidFill>
              <a:latin typeface="Arial"/>
            </a:endParaRPr>
          </a:p>
        </p:txBody>
      </p:sp>
      <p:sp>
        <p:nvSpPr>
          <p:cNvPr id="2" name="Title Placeholder 1"/>
          <p:cNvSpPr>
            <a:spLocks noGrp="1"/>
          </p:cNvSpPr>
          <p:nvPr>
            <p:ph type="title"/>
          </p:nvPr>
        </p:nvSpPr>
        <p:spPr>
          <a:xfrm>
            <a:off x="381604" y="309283"/>
            <a:ext cx="12241906" cy="359073"/>
          </a:xfrm>
          <a:prstGeom prst="rect">
            <a:avLst/>
          </a:prstGeom>
        </p:spPr>
        <p:txBody>
          <a:bodyPr vert="horz" wrap="square" lIns="0" tIns="0" rIns="0" bIns="0" rtlCol="0" anchor="t">
            <a:sp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381602" y="1688052"/>
            <a:ext cx="5920345" cy="6931844"/>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TextBox 12"/>
          <p:cNvSpPr txBox="1"/>
          <p:nvPr userDrawn="1"/>
        </p:nvSpPr>
        <p:spPr>
          <a:xfrm>
            <a:off x="7995735" y="9333556"/>
            <a:ext cx="3506638" cy="175063"/>
          </a:xfrm>
          <a:prstGeom prst="rect">
            <a:avLst/>
          </a:prstGeom>
          <a:noFill/>
        </p:spPr>
        <p:txBody>
          <a:bodyPr wrap="square" lIns="0" tIns="0" rIns="0" bIns="0" rtlCol="0">
            <a:spAutoFit/>
          </a:bodyPr>
          <a:lstStyle/>
          <a:p>
            <a:pPr algn="r" defTabSz="1364017"/>
            <a:r>
              <a:rPr lang="en-GB" sz="1138" dirty="0">
                <a:solidFill>
                  <a:srgbClr val="4F535A"/>
                </a:solidFill>
                <a:latin typeface="Arial"/>
              </a:rPr>
              <a:t>Imperial means Intelligent Business</a:t>
            </a:r>
          </a:p>
        </p:txBody>
      </p:sp>
      <p:sp>
        <p:nvSpPr>
          <p:cNvPr id="14" name="TextBox 13"/>
          <p:cNvSpPr txBox="1"/>
          <p:nvPr userDrawn="1"/>
        </p:nvSpPr>
        <p:spPr>
          <a:xfrm>
            <a:off x="383359" y="9333556"/>
            <a:ext cx="3506638" cy="175063"/>
          </a:xfrm>
          <a:prstGeom prst="rect">
            <a:avLst/>
          </a:prstGeom>
          <a:noFill/>
        </p:spPr>
        <p:txBody>
          <a:bodyPr wrap="square" lIns="0" tIns="0" rIns="0" bIns="0" rtlCol="0">
            <a:spAutoFit/>
          </a:bodyPr>
          <a:lstStyle/>
          <a:p>
            <a:pPr defTabSz="1364017">
              <a:defRPr/>
            </a:pPr>
            <a:r>
              <a:rPr lang="en-GB" sz="1138" dirty="0">
                <a:solidFill>
                  <a:srgbClr val="4F535A"/>
                </a:solidFill>
                <a:latin typeface="Arial"/>
              </a:rPr>
              <a:t>Imperial College Business School</a:t>
            </a:r>
          </a:p>
        </p:txBody>
      </p:sp>
      <p:sp>
        <p:nvSpPr>
          <p:cNvPr id="16" name="TextBox 15"/>
          <p:cNvSpPr txBox="1"/>
          <p:nvPr userDrawn="1"/>
        </p:nvSpPr>
        <p:spPr>
          <a:xfrm>
            <a:off x="11823702" y="9282758"/>
            <a:ext cx="799806" cy="277000"/>
          </a:xfrm>
          <a:prstGeom prst="rect">
            <a:avLst/>
          </a:prstGeom>
        </p:spPr>
        <p:txBody>
          <a:bodyPr vert="horz" lIns="0" tIns="0" rIns="0" bIns="0" rtlCol="0" anchor="ctr"/>
          <a:lstStyle>
            <a:defPPr>
              <a:defRPr lang="en-US"/>
            </a:defPPr>
            <a:lvl1pPr algn="r">
              <a:defRPr sz="1200"/>
            </a:lvl1pPr>
          </a:lstStyle>
          <a:p>
            <a:pPr defTabSz="1364017"/>
            <a:fld id="{1CF308DF-A0FB-984D-BFF5-BCA52FB96EDD}" type="slidenum">
              <a:rPr lang="en-GB" sz="1706" smtClean="0">
                <a:solidFill>
                  <a:srgbClr val="4F535A"/>
                </a:solidFill>
                <a:latin typeface="Arial"/>
              </a:rPr>
              <a:pPr defTabSz="1364017"/>
              <a:t>‹#›</a:t>
            </a:fld>
            <a:endParaRPr lang="en-GB" sz="1706" dirty="0">
              <a:solidFill>
                <a:srgbClr val="4F535A"/>
              </a:solidFill>
              <a:latin typeface="Arial"/>
            </a:endParaRPr>
          </a:p>
        </p:txBody>
      </p:sp>
    </p:spTree>
    <p:extLst>
      <p:ext uri="{BB962C8B-B14F-4D97-AF65-F5344CB8AC3E}">
        <p14:creationId xmlns:p14="http://schemas.microsoft.com/office/powerpoint/2010/main" val="4167684188"/>
      </p:ext>
    </p:extLst>
  </p:cSld>
  <p:clrMap bg1="lt1" tx1="dk1" bg2="lt2" tx2="dk2" accent1="accent1" accent2="accent2" accent3="accent3" accent4="accent4" accent5="accent5" accent6="accent6" hlink="hlink" folHlink="folHlink"/>
  <p:sldLayoutIdLst>
    <p:sldLayoutId id="2147483945" r:id="rId1"/>
    <p:sldLayoutId id="2147483935" r:id="rId2"/>
    <p:sldLayoutId id="2147483946" r:id="rId3"/>
  </p:sldLayoutIdLst>
  <p:hf sldNum="0" hdr="0" dt="0"/>
  <p:txStyles>
    <p:titleStyle>
      <a:lvl1pPr algn="l" defTabSz="957542" rtl="0" eaLnBrk="1" latinLnBrk="0" hangingPunct="1">
        <a:lnSpc>
          <a:spcPts val="2799"/>
        </a:lnSpc>
        <a:spcBef>
          <a:spcPct val="0"/>
        </a:spcBef>
        <a:buNone/>
        <a:defRPr sz="2500" kern="1200">
          <a:solidFill>
            <a:schemeClr val="tx1"/>
          </a:solidFill>
          <a:latin typeface="+mj-lt"/>
          <a:ea typeface="+mj-ea"/>
          <a:cs typeface="+mj-cs"/>
        </a:defRPr>
      </a:lvl1pPr>
    </p:titleStyle>
    <p:bodyStyle>
      <a:lvl1pPr marL="214739" indent="-214739" algn="l" defTabSz="957542" rtl="0" eaLnBrk="1" latinLnBrk="0" hangingPunct="1">
        <a:lnSpc>
          <a:spcPts val="2945"/>
        </a:lnSpc>
        <a:spcBef>
          <a:spcPts val="0"/>
        </a:spcBef>
        <a:spcAft>
          <a:spcPts val="736"/>
        </a:spcAft>
        <a:buFont typeface="Arial" panose="020B0604020202020204" pitchFamily="34" charset="0"/>
        <a:buChar char="•"/>
        <a:tabLst/>
        <a:defRPr sz="2300" kern="1200">
          <a:solidFill>
            <a:schemeClr val="tx1"/>
          </a:solidFill>
          <a:latin typeface="+mn-lt"/>
          <a:ea typeface="+mn-ea"/>
          <a:cs typeface="+mn-cs"/>
        </a:defRPr>
      </a:lvl1pPr>
      <a:lvl2pPr marL="429476" indent="-214739" algn="l" defTabSz="957542" rtl="0" eaLnBrk="1" latinLnBrk="0" hangingPunct="1">
        <a:lnSpc>
          <a:spcPts val="2945"/>
        </a:lnSpc>
        <a:spcBef>
          <a:spcPts val="0"/>
        </a:spcBef>
        <a:spcAft>
          <a:spcPts val="736"/>
        </a:spcAft>
        <a:buFont typeface=".HelveticaNeueDeskInterface-Regular" charset="0"/>
        <a:buChar char="–"/>
        <a:tabLst/>
        <a:defRPr sz="2300" kern="1200">
          <a:solidFill>
            <a:schemeClr val="tx1"/>
          </a:solidFill>
          <a:latin typeface="+mn-lt"/>
          <a:ea typeface="+mn-ea"/>
          <a:cs typeface="+mn-cs"/>
        </a:defRPr>
      </a:lvl2pPr>
      <a:lvl3pPr marL="8183" indent="0" algn="l" defTabSz="957542" rtl="0" eaLnBrk="1" latinLnBrk="0" hangingPunct="1">
        <a:lnSpc>
          <a:spcPts val="2945"/>
        </a:lnSpc>
        <a:spcBef>
          <a:spcPts val="0"/>
        </a:spcBef>
        <a:spcAft>
          <a:spcPts val="736"/>
        </a:spcAft>
        <a:buFont typeface="Arial" charset="0"/>
        <a:buNone/>
        <a:tabLst/>
        <a:defRPr sz="2300" kern="1200">
          <a:solidFill>
            <a:schemeClr val="tx1"/>
          </a:solidFill>
          <a:latin typeface="+mn-lt"/>
          <a:ea typeface="+mn-ea"/>
          <a:cs typeface="+mn-cs"/>
        </a:defRPr>
      </a:lvl3pPr>
      <a:lvl4pPr marL="8183" indent="0" algn="l" defTabSz="957542" rtl="0" eaLnBrk="1" latinLnBrk="0" hangingPunct="1">
        <a:lnSpc>
          <a:spcPts val="2945"/>
        </a:lnSpc>
        <a:spcBef>
          <a:spcPts val="0"/>
        </a:spcBef>
        <a:spcAft>
          <a:spcPts val="736"/>
        </a:spcAft>
        <a:buFont typeface="Arial" charset="0"/>
        <a:buNone/>
        <a:tabLst/>
        <a:defRPr sz="2300" kern="1200">
          <a:solidFill>
            <a:schemeClr val="tx1"/>
          </a:solidFill>
          <a:latin typeface="+mn-lt"/>
          <a:ea typeface="+mn-ea"/>
          <a:cs typeface="+mn-cs"/>
        </a:defRPr>
      </a:lvl4pPr>
      <a:lvl5pPr marL="8183" indent="0" algn="l" defTabSz="957542" rtl="0" eaLnBrk="1" latinLnBrk="0" hangingPunct="1">
        <a:lnSpc>
          <a:spcPts val="2945"/>
        </a:lnSpc>
        <a:spcBef>
          <a:spcPts val="0"/>
        </a:spcBef>
        <a:spcAft>
          <a:spcPts val="736"/>
        </a:spcAft>
        <a:buFont typeface="Arial" charset="0"/>
        <a:buNone/>
        <a:tabLst/>
        <a:defRPr sz="2300" kern="1200">
          <a:solidFill>
            <a:schemeClr val="tx1"/>
          </a:solidFill>
          <a:latin typeface="+mn-lt"/>
          <a:ea typeface="+mn-ea"/>
          <a:cs typeface="+mn-cs"/>
        </a:defRPr>
      </a:lvl5pPr>
      <a:lvl6pPr marL="2633238" indent="-239385" algn="l" defTabSz="957542" rtl="0" eaLnBrk="1" latinLnBrk="0" hangingPunct="1">
        <a:lnSpc>
          <a:spcPct val="90000"/>
        </a:lnSpc>
        <a:spcBef>
          <a:spcPts val="523"/>
        </a:spcBef>
        <a:buFont typeface="Arial" panose="020B0604020202020204" pitchFamily="34" charset="0"/>
        <a:buChar char="•"/>
        <a:defRPr sz="1900" kern="1200">
          <a:solidFill>
            <a:schemeClr val="tx1"/>
          </a:solidFill>
          <a:latin typeface="+mn-lt"/>
          <a:ea typeface="+mn-ea"/>
          <a:cs typeface="+mn-cs"/>
        </a:defRPr>
      </a:lvl6pPr>
      <a:lvl7pPr marL="3112008" indent="-239385" algn="l" defTabSz="957542" rtl="0" eaLnBrk="1" latinLnBrk="0" hangingPunct="1">
        <a:lnSpc>
          <a:spcPct val="90000"/>
        </a:lnSpc>
        <a:spcBef>
          <a:spcPts val="523"/>
        </a:spcBef>
        <a:buFont typeface="Arial" panose="020B0604020202020204" pitchFamily="34" charset="0"/>
        <a:buChar char="•"/>
        <a:defRPr sz="1900" kern="1200">
          <a:solidFill>
            <a:schemeClr val="tx1"/>
          </a:solidFill>
          <a:latin typeface="+mn-lt"/>
          <a:ea typeface="+mn-ea"/>
          <a:cs typeface="+mn-cs"/>
        </a:defRPr>
      </a:lvl7pPr>
      <a:lvl8pPr marL="3590779" indent="-239385" algn="l" defTabSz="957542" rtl="0" eaLnBrk="1" latinLnBrk="0" hangingPunct="1">
        <a:lnSpc>
          <a:spcPct val="90000"/>
        </a:lnSpc>
        <a:spcBef>
          <a:spcPts val="523"/>
        </a:spcBef>
        <a:buFont typeface="Arial" panose="020B0604020202020204" pitchFamily="34" charset="0"/>
        <a:buChar char="•"/>
        <a:defRPr sz="1900" kern="1200">
          <a:solidFill>
            <a:schemeClr val="tx1"/>
          </a:solidFill>
          <a:latin typeface="+mn-lt"/>
          <a:ea typeface="+mn-ea"/>
          <a:cs typeface="+mn-cs"/>
        </a:defRPr>
      </a:lvl8pPr>
      <a:lvl9pPr marL="4069548" indent="-239385" algn="l" defTabSz="957542" rtl="0" eaLnBrk="1" latinLnBrk="0" hangingPunct="1">
        <a:lnSpc>
          <a:spcPct val="90000"/>
        </a:lnSpc>
        <a:spcBef>
          <a:spcPts val="523"/>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7542" rtl="0" eaLnBrk="1" latinLnBrk="0" hangingPunct="1">
        <a:defRPr sz="1900" kern="1200">
          <a:solidFill>
            <a:schemeClr val="tx1"/>
          </a:solidFill>
          <a:latin typeface="+mn-lt"/>
          <a:ea typeface="+mn-ea"/>
          <a:cs typeface="+mn-cs"/>
        </a:defRPr>
      </a:lvl1pPr>
      <a:lvl2pPr marL="478770" algn="l" defTabSz="957542" rtl="0" eaLnBrk="1" latinLnBrk="0" hangingPunct="1">
        <a:defRPr sz="1900" kern="1200">
          <a:solidFill>
            <a:schemeClr val="tx1"/>
          </a:solidFill>
          <a:latin typeface="+mn-lt"/>
          <a:ea typeface="+mn-ea"/>
          <a:cs typeface="+mn-cs"/>
        </a:defRPr>
      </a:lvl2pPr>
      <a:lvl3pPr marL="957542" algn="l" defTabSz="957542" rtl="0" eaLnBrk="1" latinLnBrk="0" hangingPunct="1">
        <a:defRPr sz="1900" kern="1200">
          <a:solidFill>
            <a:schemeClr val="tx1"/>
          </a:solidFill>
          <a:latin typeface="+mn-lt"/>
          <a:ea typeface="+mn-ea"/>
          <a:cs typeface="+mn-cs"/>
        </a:defRPr>
      </a:lvl3pPr>
      <a:lvl4pPr marL="1436311" algn="l" defTabSz="957542" rtl="0" eaLnBrk="1" latinLnBrk="0" hangingPunct="1">
        <a:defRPr sz="1900" kern="1200">
          <a:solidFill>
            <a:schemeClr val="tx1"/>
          </a:solidFill>
          <a:latin typeface="+mn-lt"/>
          <a:ea typeface="+mn-ea"/>
          <a:cs typeface="+mn-cs"/>
        </a:defRPr>
      </a:lvl4pPr>
      <a:lvl5pPr marL="1915081" algn="l" defTabSz="957542" rtl="0" eaLnBrk="1" latinLnBrk="0" hangingPunct="1">
        <a:defRPr sz="1900" kern="1200">
          <a:solidFill>
            <a:schemeClr val="tx1"/>
          </a:solidFill>
          <a:latin typeface="+mn-lt"/>
          <a:ea typeface="+mn-ea"/>
          <a:cs typeface="+mn-cs"/>
        </a:defRPr>
      </a:lvl5pPr>
      <a:lvl6pPr marL="2393853" algn="l" defTabSz="957542" rtl="0" eaLnBrk="1" latinLnBrk="0" hangingPunct="1">
        <a:defRPr sz="1900" kern="1200">
          <a:solidFill>
            <a:schemeClr val="tx1"/>
          </a:solidFill>
          <a:latin typeface="+mn-lt"/>
          <a:ea typeface="+mn-ea"/>
          <a:cs typeface="+mn-cs"/>
        </a:defRPr>
      </a:lvl6pPr>
      <a:lvl7pPr marL="2872622" algn="l" defTabSz="957542" rtl="0" eaLnBrk="1" latinLnBrk="0" hangingPunct="1">
        <a:defRPr sz="1900" kern="1200">
          <a:solidFill>
            <a:schemeClr val="tx1"/>
          </a:solidFill>
          <a:latin typeface="+mn-lt"/>
          <a:ea typeface="+mn-ea"/>
          <a:cs typeface="+mn-cs"/>
        </a:defRPr>
      </a:lvl7pPr>
      <a:lvl8pPr marL="3351393" algn="l" defTabSz="957542" rtl="0" eaLnBrk="1" latinLnBrk="0" hangingPunct="1">
        <a:defRPr sz="1900" kern="1200">
          <a:solidFill>
            <a:schemeClr val="tx1"/>
          </a:solidFill>
          <a:latin typeface="+mn-lt"/>
          <a:ea typeface="+mn-ea"/>
          <a:cs typeface="+mn-cs"/>
        </a:defRPr>
      </a:lvl8pPr>
      <a:lvl9pPr marL="3830162" algn="l" defTabSz="957542"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7" userDrawn="1">
          <p15:clr>
            <a:srgbClr val="F26B43"/>
          </p15:clr>
        </p15:guide>
        <p15:guide id="2" pos="5826" userDrawn="1">
          <p15:clr>
            <a:srgbClr val="F26B43"/>
          </p15:clr>
        </p15:guide>
        <p15:guide id="3" pos="11311" userDrawn="1">
          <p15:clr>
            <a:srgbClr val="F26B43"/>
          </p15:clr>
        </p15:guide>
        <p15:guide id="4" pos="68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1.xml"/><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637" y="2229403"/>
            <a:ext cx="8426371" cy="1905843"/>
          </a:xfrm>
        </p:spPr>
        <p:txBody>
          <a:bodyPr/>
          <a:lstStyle/>
          <a:p>
            <a:pPr algn="ctr">
              <a:lnSpc>
                <a:spcPct val="150000"/>
              </a:lnSpc>
            </a:pPr>
            <a:r>
              <a:rPr lang="en-US" sz="4400" dirty="0"/>
              <a:t>Medical labour under low powered financial incentives</a:t>
            </a:r>
          </a:p>
        </p:txBody>
      </p:sp>
      <p:sp>
        <p:nvSpPr>
          <p:cNvPr id="3" name="Subtitle 2"/>
          <p:cNvSpPr>
            <a:spLocks noGrp="1"/>
          </p:cNvSpPr>
          <p:nvPr>
            <p:ph type="subTitle" idx="1"/>
          </p:nvPr>
        </p:nvSpPr>
        <p:spPr>
          <a:xfrm>
            <a:off x="763925" y="4876006"/>
            <a:ext cx="11671914" cy="1454011"/>
          </a:xfrm>
        </p:spPr>
        <p:txBody>
          <a:bodyPr/>
          <a:lstStyle/>
          <a:p>
            <a:pPr algn="ctr">
              <a:lnSpc>
                <a:spcPct val="150000"/>
              </a:lnSpc>
            </a:pPr>
            <a:r>
              <a:rPr lang="en-US" sz="4000" dirty="0"/>
              <a:t>Carol Propper</a:t>
            </a:r>
          </a:p>
          <a:p>
            <a:pPr algn="ctr">
              <a:lnSpc>
                <a:spcPct val="150000"/>
              </a:lnSpc>
            </a:pPr>
            <a:r>
              <a:rPr lang="en-US" sz="3600" i="1" dirty="0"/>
              <a:t>Imperial College London, Monash University and IFS</a:t>
            </a:r>
          </a:p>
        </p:txBody>
      </p:sp>
      <p:sp>
        <p:nvSpPr>
          <p:cNvPr id="4" name="Footer Placeholder 3"/>
          <p:cNvSpPr>
            <a:spLocks noGrp="1"/>
          </p:cNvSpPr>
          <p:nvPr>
            <p:ph type="ftr" sz="quarter" idx="3"/>
          </p:nvPr>
        </p:nvSpPr>
        <p:spPr/>
        <p:txBody>
          <a:bodyPr/>
          <a:lstStyle/>
          <a:p>
            <a:r>
              <a:rPr lang="en-GB" noProof="0" dirty="0"/>
              <a:t>January 2025</a:t>
            </a:r>
          </a:p>
        </p:txBody>
      </p:sp>
    </p:spTree>
    <p:extLst>
      <p:ext uri="{BB962C8B-B14F-4D97-AF65-F5344CB8AC3E}">
        <p14:creationId xmlns:p14="http://schemas.microsoft.com/office/powerpoint/2010/main" val="920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576861" y="2062184"/>
            <a:ext cx="11705749" cy="6435878"/>
          </a:xfrm>
        </p:spPr>
        <p:txBody>
          <a:bodyPr>
            <a:normAutofit/>
          </a:bodyPr>
          <a:lstStyle/>
          <a:p>
            <a:pPr marL="526986" marR="186099" indent="-457200">
              <a:spcBef>
                <a:spcPts val="600"/>
              </a:spcBef>
              <a:buClr>
                <a:schemeClr val="tx1"/>
              </a:buClr>
              <a:tabLst>
                <a:tab pos="545772" algn="l"/>
              </a:tabLst>
            </a:pPr>
            <a:r>
              <a:rPr lang="en-GB" sz="3200" dirty="0">
                <a:solidFill>
                  <a:srgbClr val="282828"/>
                </a:solidFill>
                <a:latin typeface="Arial" panose="020B0604020202020204" pitchFamily="34" charset="0"/>
                <a:cs typeface="Arial" panose="020B0604020202020204" pitchFamily="34" charset="0"/>
              </a:rPr>
              <a:t>Large component of variation in utilisation and outcomes in healthcare maybe unrelated to physician financial incentives</a:t>
            </a:r>
            <a:endParaRPr lang="en-GB" sz="3200" dirty="0">
              <a:solidFill>
                <a:srgbClr val="282828"/>
              </a:solidFill>
              <a:latin typeface="Arial" panose="020B0604020202020204" pitchFamily="34" charset="0"/>
              <a:ea typeface="Calibri" panose="020F0502020204030204" pitchFamily="34" charset="0"/>
              <a:cs typeface="Arial" panose="020B0604020202020204" pitchFamily="34" charset="0"/>
            </a:endParaRPr>
          </a:p>
          <a:p>
            <a:pPr marL="892611" marR="186099" lvl="1" indent="-4572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ea typeface="Calibri" panose="020F0502020204030204" pitchFamily="34" charset="0"/>
                <a:cs typeface="Arial" panose="020B0604020202020204" pitchFamily="34" charset="0"/>
              </a:rPr>
              <a:t>Supply-side factors important determinants of observed geographical variations (Finkelstein et al., 2016; </a:t>
            </a:r>
            <a:r>
              <a:rPr lang="en-GB" sz="3200" dirty="0" err="1">
                <a:latin typeface="Arial" panose="020B0604020202020204" pitchFamily="34" charset="0"/>
                <a:ea typeface="Calibri" panose="020F0502020204030204" pitchFamily="34" charset="0"/>
                <a:cs typeface="Arial" panose="020B0604020202020204" pitchFamily="34" charset="0"/>
              </a:rPr>
              <a:t>Godøy</a:t>
            </a:r>
            <a:r>
              <a:rPr lang="en-GB" sz="3200" dirty="0">
                <a:latin typeface="Arial" panose="020B0604020202020204" pitchFamily="34" charset="0"/>
                <a:ea typeface="Calibri" panose="020F0502020204030204" pitchFamily="34" charset="0"/>
                <a:cs typeface="Arial" panose="020B0604020202020204" pitchFamily="34" charset="0"/>
              </a:rPr>
              <a:t> &amp; Huitfeldt, 2019) </a:t>
            </a:r>
          </a:p>
          <a:p>
            <a:pPr marL="892611" marR="186099" lvl="1" indent="-4572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ea typeface="Calibri" panose="020F0502020204030204" pitchFamily="34" charset="0"/>
                <a:cs typeface="Arial" panose="020B0604020202020204" pitchFamily="34" charset="0"/>
              </a:rPr>
              <a:t>Differences in health care utilization more pronounced within than across regions and among physicians within than across hospitals</a:t>
            </a:r>
            <a:r>
              <a:rPr lang="en-GB" sz="3200" baseline="30000" dirty="0">
                <a:latin typeface="Arial" panose="020B0604020202020204" pitchFamily="34" charset="0"/>
                <a:ea typeface="Calibri" panose="020F0502020204030204" pitchFamily="34" charset="0"/>
                <a:cs typeface="Arial" panose="020B0604020202020204" pitchFamily="34" charset="0"/>
              </a:rPr>
              <a:t> </a:t>
            </a:r>
            <a:r>
              <a:rPr lang="en-GB" sz="3200" dirty="0">
                <a:latin typeface="Arial" panose="020B0604020202020204" pitchFamily="34" charset="0"/>
                <a:ea typeface="Calibri" panose="020F0502020204030204" pitchFamily="34" charset="0"/>
                <a:cs typeface="Arial" panose="020B0604020202020204" pitchFamily="34" charset="0"/>
              </a:rPr>
              <a:t>(</a:t>
            </a:r>
            <a:r>
              <a:rPr lang="en-GB" sz="3200" dirty="0" err="1">
                <a:latin typeface="Arial" panose="020B0604020202020204" pitchFamily="34" charset="0"/>
                <a:ea typeface="Calibri" panose="020F0502020204030204" pitchFamily="34" charset="0"/>
                <a:cs typeface="Arial" panose="020B0604020202020204" pitchFamily="34" charset="0"/>
              </a:rPr>
              <a:t>Tsugawa</a:t>
            </a:r>
            <a:r>
              <a:rPr lang="en-GB" sz="3200" dirty="0">
                <a:latin typeface="Arial" panose="020B0604020202020204" pitchFamily="34" charset="0"/>
                <a:ea typeface="Calibri" panose="020F0502020204030204" pitchFamily="34" charset="0"/>
                <a:cs typeface="Arial" panose="020B0604020202020204" pitchFamily="34" charset="0"/>
              </a:rPr>
              <a:t> et al., 2017)</a:t>
            </a:r>
          </a:p>
          <a:p>
            <a:pPr marL="526986" marR="186099" indent="-457200">
              <a:spcBef>
                <a:spcPts val="600"/>
              </a:spcBef>
              <a:buClr>
                <a:schemeClr val="tx1"/>
              </a:buClr>
              <a:tabLst>
                <a:tab pos="545772" algn="l"/>
              </a:tabLst>
            </a:pPr>
            <a:r>
              <a:rPr lang="en-GB" sz="3200" kern="0" dirty="0">
                <a:effectLst/>
                <a:latin typeface="Arial" panose="020B0604020202020204" pitchFamily="34" charset="0"/>
                <a:ea typeface="Calibri" panose="020F0502020204030204" pitchFamily="34" charset="0"/>
                <a:cs typeface="Arial" panose="020B0604020202020204" pitchFamily="34" charset="0"/>
              </a:rPr>
              <a:t>Financial strain on healthcare systems worldwide implies widespread use of high-powered financial incentives unlikely to be of practical value to policy makers</a:t>
            </a:r>
            <a:endParaRPr lang="en-GB" sz="3200" dirty="0">
              <a:latin typeface="Arial" panose="020B0604020202020204" pitchFamily="34" charset="0"/>
              <a:ea typeface="Calibri" panose="020F0502020204030204" pitchFamily="34" charset="0"/>
              <a:cs typeface="Arial" panose="020B0604020202020204" pitchFamily="34" charset="0"/>
            </a:endParaRPr>
          </a:p>
          <a:p>
            <a:pPr marL="435411" marR="186099" lvl="1" indent="0">
              <a:spcBef>
                <a:spcPts val="600"/>
              </a:spcBef>
              <a:buClr>
                <a:schemeClr val="tx1"/>
              </a:buClr>
              <a:buNone/>
              <a:tabLst>
                <a:tab pos="545772" algn="l"/>
              </a:tabLst>
            </a:pPr>
            <a:endParaRPr lang="en-GB" sz="3200" dirty="0">
              <a:latin typeface="Arial" panose="020B0604020202020204" pitchFamily="34" charset="0"/>
              <a:cs typeface="Arial" panose="020B0604020202020204" pitchFamily="34" charset="0"/>
            </a:endParaRPr>
          </a:p>
          <a:p>
            <a:pPr marL="923015" marR="186099" lvl="1" indent="-487604">
              <a:spcBef>
                <a:spcPts val="600"/>
              </a:spcBef>
              <a:buClr>
                <a:schemeClr val="tx1"/>
              </a:buClr>
              <a:buFont typeface="Arial" panose="020B0604020202020204" pitchFamily="34" charset="0"/>
              <a:buChar char="•"/>
              <a:tabLst>
                <a:tab pos="545772" algn="l"/>
              </a:tabLst>
            </a:pPr>
            <a:endParaRPr lang="en-GB" sz="3200" dirty="0"/>
          </a:p>
          <a:p>
            <a:pPr marL="0" indent="0">
              <a:buNone/>
            </a:pPr>
            <a:endParaRPr lang="en-GB" sz="32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normAutofit fontScale="90000"/>
          </a:bodyPr>
          <a:lstStyle/>
          <a:p>
            <a:br>
              <a:rPr lang="en-GB" sz="3600" dirty="0">
                <a:solidFill>
                  <a:srgbClr val="FF0000"/>
                </a:solidFill>
              </a:rPr>
            </a:br>
            <a:br>
              <a:rPr lang="en-GB" sz="3600" dirty="0">
                <a:solidFill>
                  <a:srgbClr val="FF0000"/>
                </a:solidFill>
              </a:rPr>
            </a:br>
            <a:endParaRPr lang="en-GB" sz="3600" dirty="0">
              <a:solidFill>
                <a:srgbClr val="FF0000"/>
              </a:solidFill>
            </a:endParaRPr>
          </a:p>
        </p:txBody>
      </p:sp>
      <p:sp>
        <p:nvSpPr>
          <p:cNvPr id="2" name="TextBox 1">
            <a:extLst>
              <a:ext uri="{FF2B5EF4-FFF2-40B4-BE49-F238E27FC236}">
                <a16:creationId xmlns:a16="http://schemas.microsoft.com/office/drawing/2014/main" id="{396EBBFF-98ED-1D97-799B-68BE27F5B02F}"/>
              </a:ext>
            </a:extLst>
          </p:cNvPr>
          <p:cNvSpPr txBox="1"/>
          <p:nvPr/>
        </p:nvSpPr>
        <p:spPr>
          <a:xfrm>
            <a:off x="752354" y="390532"/>
            <a:ext cx="11354765" cy="646331"/>
          </a:xfrm>
          <a:prstGeom prst="rect">
            <a:avLst/>
          </a:prstGeom>
          <a:noFill/>
        </p:spPr>
        <p:txBody>
          <a:bodyPr wrap="square" rtlCol="0">
            <a:spAutoFit/>
          </a:bodyPr>
          <a:lstStyle/>
          <a:p>
            <a:r>
              <a:rPr lang="en-GB" sz="3600" dirty="0">
                <a:solidFill>
                  <a:srgbClr val="FF0000"/>
                </a:solidFill>
                <a:latin typeface="Arial" panose="020B0604020202020204" pitchFamily="34" charset="0"/>
                <a:cs typeface="Arial" panose="020B0604020202020204" pitchFamily="34" charset="0"/>
              </a:rPr>
              <a:t>Using financial incentives in healthcare</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60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marL="352800" marR="186099"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Distribution of decision rights between managers and workers (autonomy/decentralisation), job design (flexibility), team working (who works with whom), information provision</a:t>
            </a:r>
          </a:p>
          <a:p>
            <a:pPr marL="718425" marR="186099" lvl="1"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Management (Bloom and Van Reenen 2008, Fenizia 2022; Rasul and </a:t>
            </a:r>
            <a:r>
              <a:rPr lang="en-GB" sz="3200" dirty="0" err="1">
                <a:latin typeface="Arial" panose="020B0604020202020204" pitchFamily="34" charset="0"/>
                <a:cs typeface="Arial" panose="020B0604020202020204" pitchFamily="34" charset="0"/>
              </a:rPr>
              <a:t>Rogger</a:t>
            </a:r>
            <a:r>
              <a:rPr lang="en-GB" sz="3200" dirty="0">
                <a:latin typeface="Arial" panose="020B0604020202020204" pitchFamily="34" charset="0"/>
                <a:cs typeface="Arial" panose="020B0604020202020204" pitchFamily="34" charset="0"/>
              </a:rPr>
              <a:t> 2018; </a:t>
            </a:r>
            <a:r>
              <a:rPr lang="en-GB" sz="3200" dirty="0" err="1">
                <a:latin typeface="Arial" panose="020B0604020202020204" pitchFamily="34" charset="0"/>
                <a:cs typeface="Arial" panose="020B0604020202020204" pitchFamily="34" charset="0"/>
              </a:rPr>
              <a:t>Munez</a:t>
            </a:r>
            <a:r>
              <a:rPr lang="en-GB" sz="3200" dirty="0">
                <a:latin typeface="Arial" panose="020B0604020202020204" pitchFamily="34" charset="0"/>
                <a:cs typeface="Arial" panose="020B0604020202020204" pitchFamily="34" charset="0"/>
              </a:rPr>
              <a:t> and Otero 2024, Janke et al 2022) </a:t>
            </a:r>
          </a:p>
          <a:p>
            <a:pPr marL="718425" marR="186099" lvl="1"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Teams (75% employment in US in occupations where team work very/extremely important) (</a:t>
            </a:r>
            <a:r>
              <a:rPr lang="en-GB" sz="3200" dirty="0" err="1">
                <a:latin typeface="Arial" panose="020B0604020202020204" pitchFamily="34" charset="0"/>
                <a:cs typeface="Arial" panose="020B0604020202020204" pitchFamily="34" charset="0"/>
              </a:rPr>
              <a:t>Lindbeck</a:t>
            </a:r>
            <a:r>
              <a:rPr lang="en-GB" sz="3200" dirty="0">
                <a:latin typeface="Arial" panose="020B0604020202020204" pitchFamily="34" charset="0"/>
                <a:cs typeface="Arial" panose="020B0604020202020204" pitchFamily="34" charset="0"/>
              </a:rPr>
              <a:t> and </a:t>
            </a:r>
            <a:r>
              <a:rPr lang="en-GB" sz="3200" dirty="0" err="1">
                <a:latin typeface="Arial" panose="020B0604020202020204" pitchFamily="34" charset="0"/>
                <a:cs typeface="Arial" panose="020B0604020202020204" pitchFamily="34" charset="0"/>
              </a:rPr>
              <a:t>Snower</a:t>
            </a:r>
            <a:r>
              <a:rPr lang="en-GB" sz="3200" dirty="0">
                <a:latin typeface="Arial" panose="020B0604020202020204" pitchFamily="34" charset="0"/>
                <a:cs typeface="Arial" panose="020B0604020202020204" pitchFamily="34" charset="0"/>
              </a:rPr>
              <a:t> 2000, Hamilton, Nickerson, Owen 2003)</a:t>
            </a:r>
          </a:p>
          <a:p>
            <a:pPr marL="718425" marR="186099" lvl="1"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Peers (Kandel and Lazear 1992, Mas and Moretti 2009) + Social Networks (</a:t>
            </a:r>
            <a:r>
              <a:rPr lang="en-GB" sz="3200" dirty="0" err="1">
                <a:latin typeface="Arial" panose="020B0604020202020204" pitchFamily="34" charset="0"/>
                <a:cs typeface="Arial" panose="020B0604020202020204" pitchFamily="34" charset="0"/>
              </a:rPr>
              <a:t>Bandiera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Barnakay</a:t>
            </a:r>
            <a:r>
              <a:rPr lang="en-GB" sz="3200" dirty="0">
                <a:latin typeface="Arial" panose="020B0604020202020204" pitchFamily="34" charset="0"/>
                <a:cs typeface="Arial" panose="020B0604020202020204" pitchFamily="34" charset="0"/>
              </a:rPr>
              <a:t>, Rasul 2009)</a:t>
            </a:r>
          </a:p>
          <a:p>
            <a:pPr lvl="4"/>
            <a:endParaRPr lang="en-GB" sz="3200" dirty="0">
              <a:latin typeface="Arial" panose="020B0604020202020204" pitchFamily="34" charset="0"/>
              <a:cs typeface="Arial" panose="020B0604020202020204" pitchFamily="34" charset="0"/>
            </a:endParaRPr>
          </a:p>
          <a:p>
            <a:pPr marL="0" indent="0">
              <a:buNone/>
            </a:pPr>
            <a:endParaRPr lang="en-GB" sz="32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a:xfrm>
            <a:off x="650319" y="650134"/>
            <a:ext cx="11705749" cy="1625336"/>
          </a:xfrm>
        </p:spPr>
        <p:txBody>
          <a:bodyPr>
            <a:normAutofit fontScale="90000"/>
          </a:bodyPr>
          <a:lstStyle/>
          <a:p>
            <a:pPr algn="l"/>
            <a:r>
              <a:rPr lang="en-GB" sz="4000" dirty="0">
                <a:solidFill>
                  <a:srgbClr val="FF0000"/>
                </a:solidFill>
                <a:latin typeface="Arial" panose="020B0604020202020204" pitchFamily="34" charset="0"/>
                <a:cs typeface="Arial" panose="020B0604020202020204" pitchFamily="34" charset="0"/>
              </a:rPr>
              <a:t>Non-financial incentives/work organisation as driver of productivity</a:t>
            </a:r>
            <a:br>
              <a:rPr lang="en-GB" sz="4000" dirty="0">
                <a:solidFill>
                  <a:srgbClr val="FF0000"/>
                </a:solidFill>
              </a:rPr>
            </a:br>
            <a:br>
              <a:rPr lang="en-GB" sz="3600" dirty="0">
                <a:solidFill>
                  <a:srgbClr val="FF0000"/>
                </a:solidFill>
              </a:rPr>
            </a:br>
            <a:endParaRPr lang="en-GB" sz="3600" dirty="0">
              <a:solidFill>
                <a:srgbClr val="FF0000"/>
              </a:solidFill>
            </a:endParaRPr>
          </a:p>
        </p:txBody>
      </p:sp>
    </p:spTree>
    <p:extLst>
      <p:ext uri="{BB962C8B-B14F-4D97-AF65-F5344CB8AC3E}">
        <p14:creationId xmlns:p14="http://schemas.microsoft.com/office/powerpoint/2010/main" val="273891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marL="1098000" marR="186099" lvl="5" indent="0">
              <a:spcBef>
                <a:spcPts val="600"/>
              </a:spcBef>
              <a:buClr>
                <a:schemeClr val="tx1"/>
              </a:buClr>
              <a:buNone/>
              <a:tabLst>
                <a:tab pos="545772" algn="l"/>
              </a:tabLst>
            </a:pPr>
            <a:endParaRPr lang="en-GB" sz="2800" dirty="0"/>
          </a:p>
          <a:p>
            <a:pPr marL="923015" marR="186099" lvl="1" indent="-487604">
              <a:spcBef>
                <a:spcPts val="600"/>
              </a:spcBef>
              <a:buClr>
                <a:schemeClr val="tx1"/>
              </a:buClr>
              <a:buFont typeface="Arial" panose="020B0604020202020204" pitchFamily="34" charset="0"/>
              <a:buChar char="•"/>
              <a:tabLst>
                <a:tab pos="545772" algn="l"/>
              </a:tabLst>
            </a:pPr>
            <a:r>
              <a:rPr lang="en-GB" sz="3200" dirty="0">
                <a:effectLst/>
                <a:latin typeface="Arial" panose="020B0604020202020204" pitchFamily="34" charset="0"/>
                <a:ea typeface="Aptos" panose="020B0004020202020204" pitchFamily="34" charset="0"/>
                <a:cs typeface="Arial" panose="020B0604020202020204" pitchFamily="34" charset="0"/>
              </a:rPr>
              <a:t>Physicians exhibit systematic differences in their treatment decisions for similar patients after allowing for common incentives and constraints (e.g., financial considerations, litigation risks, infrastructure) </a:t>
            </a:r>
          </a:p>
          <a:p>
            <a:pPr marL="923015" marR="186099" lvl="1" indent="-487604">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ea typeface="Calibri" panose="020F0502020204030204" pitchFamily="34" charset="0"/>
                <a:cs typeface="Arial" panose="020B0604020202020204" pitchFamily="34" charset="0"/>
              </a:rPr>
              <a:t>Approximately 50% of the variation in medical practice can be attributed to individual physicians (Spinola 2024) </a:t>
            </a:r>
          </a:p>
          <a:p>
            <a:pPr marL="435411" marR="186099" lvl="1" indent="0">
              <a:spcBef>
                <a:spcPts val="600"/>
              </a:spcBef>
              <a:buClr>
                <a:schemeClr val="tx1"/>
              </a:buClr>
              <a:buNone/>
              <a:tabLst>
                <a:tab pos="545772" algn="l"/>
              </a:tabLst>
            </a:pPr>
            <a:endParaRPr lang="en-GB" sz="3200" dirty="0">
              <a:effectLst/>
              <a:latin typeface="Arial" panose="020B0604020202020204" pitchFamily="34" charset="0"/>
              <a:ea typeface="Aptos" panose="020B0004020202020204" pitchFamily="34" charset="0"/>
              <a:cs typeface="Arial" panose="020B0604020202020204" pitchFamily="34" charset="0"/>
            </a:endParaRPr>
          </a:p>
          <a:p>
            <a:pPr marL="3841551" marR="186099" lvl="5" indent="-487604">
              <a:spcBef>
                <a:spcPts val="600"/>
              </a:spcBef>
              <a:buClr>
                <a:schemeClr val="tx1"/>
              </a:buClr>
              <a:tabLst>
                <a:tab pos="545772" algn="l"/>
              </a:tabLst>
            </a:pPr>
            <a:endParaRPr lang="en-GB" sz="3960" dirty="0"/>
          </a:p>
          <a:p>
            <a:pPr marL="0" indent="0">
              <a:buNone/>
            </a:pPr>
            <a:endParaRPr lang="en-GB" sz="32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lstStyle/>
          <a:p>
            <a:pPr algn="l"/>
            <a:r>
              <a:rPr lang="en-GB" sz="3600" dirty="0">
                <a:solidFill>
                  <a:srgbClr val="FF0000"/>
                </a:solidFill>
              </a:rPr>
              <a:t>Physician practice style focuses on non-financial incentives</a:t>
            </a:r>
            <a:br>
              <a:rPr lang="en-GB" sz="3600" dirty="0">
                <a:solidFill>
                  <a:srgbClr val="FF0000"/>
                </a:solidFill>
              </a:rPr>
            </a:br>
            <a:endParaRPr lang="en-GB" sz="3600" dirty="0">
              <a:solidFill>
                <a:srgbClr val="FF0000"/>
              </a:solidFill>
            </a:endParaRPr>
          </a:p>
        </p:txBody>
      </p:sp>
    </p:spTree>
    <p:extLst>
      <p:ext uri="{BB962C8B-B14F-4D97-AF65-F5344CB8AC3E}">
        <p14:creationId xmlns:p14="http://schemas.microsoft.com/office/powerpoint/2010/main" val="141016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50320" y="1713053"/>
            <a:ext cx="11705749" cy="6998295"/>
          </a:xfrm>
        </p:spPr>
        <p:txBody>
          <a:bodyPr/>
          <a:lstStyle/>
          <a:p>
            <a:pPr marL="352800" marR="186099"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Preferences and beliefs (Cutler et al 2019, Chan et al 2022)</a:t>
            </a:r>
          </a:p>
          <a:p>
            <a:pPr marL="352800" marR="186099"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Physician quality</a:t>
            </a:r>
          </a:p>
          <a:p>
            <a:pPr marL="718425" marR="186099" lvl="1"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Diagnostic skill + procedural skill (Currie and Macleod 2020, Currie et al 2016, </a:t>
            </a:r>
            <a:r>
              <a:rPr lang="en-GB" sz="3200" dirty="0" err="1">
                <a:latin typeface="Arial" panose="020B0604020202020204" pitchFamily="34" charset="0"/>
                <a:cs typeface="Arial" panose="020B0604020202020204" pitchFamily="34" charset="0"/>
              </a:rPr>
              <a:t>Simeonova</a:t>
            </a:r>
            <a:r>
              <a:rPr lang="en-GB" sz="3200" dirty="0">
                <a:latin typeface="Arial" panose="020B0604020202020204" pitchFamily="34" charset="0"/>
                <a:cs typeface="Arial" panose="020B0604020202020204" pitchFamily="34" charset="0"/>
              </a:rPr>
              <a:t> et al 2022)</a:t>
            </a:r>
          </a:p>
          <a:p>
            <a:pPr marL="718425" marR="186099" lvl="1"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Interact e.g. less skilled order more tests =&gt; neg </a:t>
            </a:r>
            <a:r>
              <a:rPr lang="en-GB" sz="3200" dirty="0" err="1">
                <a:latin typeface="Arial" panose="020B0604020202020204" pitchFamily="34" charset="0"/>
                <a:cs typeface="Arial" panose="020B0604020202020204" pitchFamily="34" charset="0"/>
              </a:rPr>
              <a:t>corr</a:t>
            </a:r>
            <a:r>
              <a:rPr lang="en-GB" sz="3200" dirty="0">
                <a:latin typeface="Arial" panose="020B0604020202020204" pitchFamily="34" charset="0"/>
                <a:cs typeface="Arial" panose="020B0604020202020204" pitchFamily="34" charset="0"/>
              </a:rPr>
              <a:t> between physician quality and costs (Gowrisankaran et al 2022, Silver 2021)</a:t>
            </a:r>
          </a:p>
          <a:p>
            <a:pPr marL="352800" marR="186099" indent="-342000">
              <a:spcBef>
                <a:spcPts val="600"/>
              </a:spcBef>
              <a:buClr>
                <a:schemeClr val="tx1"/>
              </a:buClr>
              <a:tabLst>
                <a:tab pos="545772" algn="l"/>
              </a:tabLst>
            </a:pPr>
            <a:r>
              <a:rPr lang="en-GB" sz="3200" dirty="0">
                <a:latin typeface="Arial" panose="020B0604020202020204" pitchFamily="34" charset="0"/>
                <a:cs typeface="Arial" panose="020B0604020202020204" pitchFamily="34" charset="0"/>
              </a:rPr>
              <a:t>Access to, and use of, information (e.g. use of guideli</a:t>
            </a:r>
            <a:r>
              <a:rPr lang="en-GB" sz="2800" dirty="0">
                <a:latin typeface="Arial" panose="020B0604020202020204" pitchFamily="34" charset="0"/>
                <a:cs typeface="Arial" panose="020B0604020202020204" pitchFamily="34" charset="0"/>
              </a:rPr>
              <a:t>nes)</a:t>
            </a:r>
          </a:p>
          <a:p>
            <a:pPr marL="352800" marR="186099" indent="-342000">
              <a:spcBef>
                <a:spcPts val="600"/>
              </a:spcBef>
              <a:buClr>
                <a:schemeClr val="tx1"/>
              </a:buClr>
              <a:tabLst>
                <a:tab pos="545772" algn="l"/>
              </a:tabLst>
            </a:pPr>
            <a:r>
              <a:rPr lang="en-GB" sz="3200" dirty="0">
                <a:latin typeface="Arial" panose="020B0604020202020204" pitchFamily="34" charset="0"/>
                <a:cs typeface="Arial" panose="020B0604020202020204" pitchFamily="34" charset="0"/>
              </a:rPr>
              <a:t>Learning by doing</a:t>
            </a:r>
          </a:p>
          <a:p>
            <a:pPr marL="352800" marR="186099" indent="-342000">
              <a:spcBef>
                <a:spcPts val="600"/>
              </a:spcBef>
              <a:buClr>
                <a:schemeClr val="tx1"/>
              </a:buClr>
              <a:tabLst>
                <a:tab pos="545772" algn="l"/>
              </a:tabLst>
            </a:pPr>
            <a:r>
              <a:rPr lang="en-GB" sz="3200" dirty="0">
                <a:latin typeface="Arial" panose="020B0604020202020204" pitchFamily="34" charset="0"/>
                <a:cs typeface="Arial" panose="020B0604020202020204" pitchFamily="34" charset="0"/>
              </a:rPr>
              <a:t>Practice environment (Molitor 2018; Avdic et al 2023)</a:t>
            </a:r>
          </a:p>
          <a:p>
            <a:pPr marL="718425" marR="186099" lvl="1"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Peers, management, local systems…</a:t>
            </a:r>
            <a:r>
              <a:rPr lang="en-GB" sz="3600" kern="0" dirty="0">
                <a:effectLst/>
                <a:latin typeface="Arial" panose="020B0604020202020204" pitchFamily="34" charset="0"/>
                <a:ea typeface="Calibri" panose="020F0502020204030204" pitchFamily="34" charset="0"/>
                <a:cs typeface="Arial" panose="020B0604020202020204" pitchFamily="34" charset="0"/>
              </a:rPr>
              <a:t>. </a:t>
            </a:r>
            <a:endParaRPr lang="en-GB" sz="3600" dirty="0">
              <a:latin typeface="Arial" panose="020B0604020202020204" pitchFamily="34" charset="0"/>
              <a:cs typeface="Arial" panose="020B0604020202020204" pitchFamily="34" charset="0"/>
            </a:endParaRPr>
          </a:p>
          <a:p>
            <a:pPr lvl="4"/>
            <a:endParaRPr lang="en-GB" sz="3200" dirty="0"/>
          </a:p>
          <a:p>
            <a:pPr marL="0" indent="0">
              <a:buNone/>
            </a:pPr>
            <a:endParaRPr lang="en-GB" sz="32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normAutofit fontScale="90000"/>
          </a:bodyPr>
          <a:lstStyle/>
          <a:p>
            <a:pPr algn="l"/>
            <a:r>
              <a:rPr lang="en-GB" sz="4000" dirty="0">
                <a:solidFill>
                  <a:srgbClr val="FF0000"/>
                </a:solidFill>
                <a:latin typeface="Arial" panose="020B0604020202020204" pitchFamily="34" charset="0"/>
                <a:cs typeface="Arial" panose="020B0604020202020204" pitchFamily="34" charset="0"/>
              </a:rPr>
              <a:t>Non-financial factors associated with practice style</a:t>
            </a:r>
            <a:br>
              <a:rPr lang="en-GB" sz="4000" dirty="0">
                <a:solidFill>
                  <a:srgbClr val="FF0000"/>
                </a:solidFill>
              </a:rPr>
            </a:br>
            <a:br>
              <a:rPr lang="en-GB" sz="3600" dirty="0">
                <a:solidFill>
                  <a:srgbClr val="FF0000"/>
                </a:solidFill>
              </a:rPr>
            </a:br>
            <a:endParaRPr lang="en-GB" sz="3600" dirty="0">
              <a:solidFill>
                <a:srgbClr val="FF0000"/>
              </a:solidFill>
            </a:endParaRPr>
          </a:p>
        </p:txBody>
      </p:sp>
    </p:spTree>
    <p:extLst>
      <p:ext uri="{BB962C8B-B14F-4D97-AF65-F5344CB8AC3E}">
        <p14:creationId xmlns:p14="http://schemas.microsoft.com/office/powerpoint/2010/main" val="804000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marL="324000" lvl="1">
              <a:spcBef>
                <a:spcPts val="600"/>
              </a:spcBef>
              <a:buFont typeface="Arial" panose="020B0604020202020204" pitchFamily="34" charset="0"/>
              <a:buChar char="•"/>
            </a:pPr>
            <a:r>
              <a:rPr lang="en-GB" sz="3200" dirty="0">
                <a:latin typeface="Arial" panose="020B0604020202020204" pitchFamily="34" charset="0"/>
                <a:cs typeface="Arial" panose="020B0604020202020204" pitchFamily="34" charset="0"/>
              </a:rPr>
              <a:t>Impact of peers on the adoption of innovation</a:t>
            </a:r>
          </a:p>
          <a:p>
            <a:pPr marL="324000" lvl="1">
              <a:spcBef>
                <a:spcPts val="600"/>
              </a:spcBef>
              <a:buFont typeface="Arial" panose="020B0604020202020204" pitchFamily="34" charset="0"/>
              <a:buChar char="•"/>
            </a:pPr>
            <a:r>
              <a:rPr lang="en-GB" sz="3200" dirty="0">
                <a:latin typeface="Arial" panose="020B0604020202020204" pitchFamily="34" charset="0"/>
                <a:cs typeface="Arial" panose="020B0604020202020204" pitchFamily="34" charset="0"/>
              </a:rPr>
              <a:t>Responses to news and patient outcomes</a:t>
            </a:r>
          </a:p>
          <a:p>
            <a:pPr marL="324000" lvl="1">
              <a:spcBef>
                <a:spcPts val="600"/>
              </a:spcBef>
              <a:buFont typeface="Arial" panose="020B0604020202020204" pitchFamily="34" charset="0"/>
              <a:buChar char="•"/>
            </a:pPr>
            <a:r>
              <a:rPr lang="en-GB" sz="3200" dirty="0">
                <a:latin typeface="Arial" panose="020B0604020202020204" pitchFamily="34" charset="0"/>
                <a:cs typeface="Arial" panose="020B0604020202020204" pitchFamily="34" charset="0"/>
              </a:rPr>
              <a:t>Nursing teams and patient outcomes</a:t>
            </a:r>
          </a:p>
          <a:p>
            <a:pPr marL="324000" lvl="1">
              <a:spcBef>
                <a:spcPts val="600"/>
              </a:spcBef>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a:p>
            <a:pPr marL="324000" lvl="1">
              <a:spcBef>
                <a:spcPts val="600"/>
              </a:spcBef>
              <a:buFont typeface="Arial" panose="020B0604020202020204" pitchFamily="34" charset="0"/>
              <a:buChar char="•"/>
            </a:pPr>
            <a:r>
              <a:rPr lang="en-GB" sz="3200" dirty="0">
                <a:latin typeface="Arial" panose="020B0604020202020204" pitchFamily="34" charset="0"/>
                <a:cs typeface="Arial" panose="020B0604020202020204" pitchFamily="34" charset="0"/>
              </a:rPr>
              <a:t>Context – UK/Swedish NHS</a:t>
            </a:r>
          </a:p>
          <a:p>
            <a:pPr marL="720000" lvl="2" indent="-342000">
              <a:spcBef>
                <a:spcPts val="600"/>
              </a:spcBef>
              <a:buFont typeface="Arial" panose="020B0604020202020204" pitchFamily="34" charset="0"/>
              <a:buChar char="•"/>
            </a:pPr>
            <a:r>
              <a:rPr lang="en-GB" sz="3200" dirty="0">
                <a:latin typeface="Arial" panose="020B0604020202020204" pitchFamily="34" charset="0"/>
                <a:cs typeface="Arial" panose="020B0604020202020204" pitchFamily="34" charset="0"/>
              </a:rPr>
              <a:t>Single payor system, similar financial incentives for hospitals, widespread use of regulated wages + limited patient choice</a:t>
            </a:r>
          </a:p>
          <a:p>
            <a:pPr marL="0" indent="0">
              <a:buNone/>
            </a:pPr>
            <a:endParaRPr lang="en-GB" sz="36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lstStyle/>
          <a:p>
            <a:pPr algn="l"/>
            <a:r>
              <a:rPr lang="en-GB" sz="3600" dirty="0">
                <a:solidFill>
                  <a:srgbClr val="FF0000"/>
                </a:solidFill>
              </a:rPr>
              <a:t>Three examples of physician behaviour and outcomes where financial incentives are low powered</a:t>
            </a:r>
          </a:p>
        </p:txBody>
      </p:sp>
    </p:spTree>
    <p:extLst>
      <p:ext uri="{BB962C8B-B14F-4D97-AF65-F5344CB8AC3E}">
        <p14:creationId xmlns:p14="http://schemas.microsoft.com/office/powerpoint/2010/main" val="70427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8EEC9E-62ED-D75B-4F1B-30DED938504B}"/>
              </a:ext>
            </a:extLst>
          </p:cNvPr>
          <p:cNvSpPr>
            <a:spLocks noGrp="1"/>
          </p:cNvSpPr>
          <p:nvPr>
            <p:ph type="ftr" sz="quarter" idx="10"/>
          </p:nvPr>
        </p:nvSpPr>
        <p:spPr/>
        <p:txBody>
          <a:bodyPr/>
          <a:lstStyle/>
          <a:p>
            <a:pPr>
              <a:defRPr/>
            </a:pPr>
            <a:r>
              <a:rPr lang="en-GB" dirty="0"/>
              <a:t>©</a:t>
            </a:r>
          </a:p>
        </p:txBody>
      </p:sp>
      <p:sp>
        <p:nvSpPr>
          <p:cNvPr id="3" name="TextBox 2">
            <a:extLst>
              <a:ext uri="{FF2B5EF4-FFF2-40B4-BE49-F238E27FC236}">
                <a16:creationId xmlns:a16="http://schemas.microsoft.com/office/drawing/2014/main" id="{25B918D9-F5DB-3A89-2865-D906E810F443}"/>
              </a:ext>
            </a:extLst>
          </p:cNvPr>
          <p:cNvSpPr txBox="1"/>
          <p:nvPr/>
        </p:nvSpPr>
        <p:spPr>
          <a:xfrm>
            <a:off x="1169043" y="2844800"/>
            <a:ext cx="10220446" cy="1790234"/>
          </a:xfrm>
          <a:prstGeom prst="rect">
            <a:avLst/>
          </a:prstGeom>
          <a:noFill/>
        </p:spPr>
        <p:txBody>
          <a:bodyPr wrap="square" lIns="0" tIns="0" rIns="0" bIns="0" rtlCol="0">
            <a:spAutoFit/>
          </a:bodyPr>
          <a:lstStyle/>
          <a:p>
            <a:pPr algn="ctr">
              <a:spcAft>
                <a:spcPts val="500"/>
              </a:spcAft>
            </a:pPr>
            <a:r>
              <a:rPr lang="en-GB" sz="3600" dirty="0">
                <a:solidFill>
                  <a:schemeClr val="bg2"/>
                </a:solidFill>
                <a:cs typeface="Calibri" panose="020F0502020204030204" pitchFamily="34" charset="0"/>
              </a:rPr>
              <a:t>Impact of peers on innovation diffusion </a:t>
            </a:r>
          </a:p>
          <a:p>
            <a:pPr algn="ctr">
              <a:spcAft>
                <a:spcPts val="500"/>
              </a:spcAft>
            </a:pPr>
            <a:r>
              <a:rPr lang="en-GB" sz="3600" dirty="0">
                <a:solidFill>
                  <a:schemeClr val="bg2"/>
                </a:solidFill>
                <a:cs typeface="Calibri" panose="020F0502020204030204" pitchFamily="34" charset="0"/>
              </a:rPr>
              <a:t>Barrenho, Gautier, Miraldo, Propper, Rose </a:t>
            </a:r>
          </a:p>
          <a:p>
            <a:pPr algn="ctr">
              <a:spcAft>
                <a:spcPts val="500"/>
              </a:spcAft>
            </a:pPr>
            <a:r>
              <a:rPr lang="en-GB" sz="3600" dirty="0">
                <a:solidFill>
                  <a:schemeClr val="bg2"/>
                </a:solidFill>
                <a:cs typeface="Calibri" panose="020F0502020204030204" pitchFamily="34" charset="0"/>
              </a:rPr>
              <a:t>(</a:t>
            </a:r>
            <a:r>
              <a:rPr lang="en-GB" sz="3600" dirty="0" err="1">
                <a:solidFill>
                  <a:schemeClr val="bg2"/>
                </a:solidFill>
                <a:cs typeface="Calibri" panose="020F0502020204030204" pitchFamily="34" charset="0"/>
              </a:rPr>
              <a:t>Mgmnt</a:t>
            </a:r>
            <a:r>
              <a:rPr lang="en-GB" sz="3600" dirty="0">
                <a:solidFill>
                  <a:schemeClr val="bg2"/>
                </a:solidFill>
                <a:cs typeface="Calibri" panose="020F0502020204030204" pitchFamily="34" charset="0"/>
              </a:rPr>
              <a:t> Sci 2024)</a:t>
            </a:r>
          </a:p>
        </p:txBody>
      </p:sp>
      <p:pic>
        <p:nvPicPr>
          <p:cNvPr id="5" name="Picture 4">
            <a:extLst>
              <a:ext uri="{FF2B5EF4-FFF2-40B4-BE49-F238E27FC236}">
                <a16:creationId xmlns:a16="http://schemas.microsoft.com/office/drawing/2014/main" id="{412086CA-9389-92E1-B888-70F33D990796}"/>
              </a:ext>
            </a:extLst>
          </p:cNvPr>
          <p:cNvPicPr>
            <a:picLocks noChangeAspect="1"/>
          </p:cNvPicPr>
          <p:nvPr/>
        </p:nvPicPr>
        <p:blipFill>
          <a:blip r:embed="rId2"/>
          <a:stretch>
            <a:fillRect/>
          </a:stretch>
        </p:blipFill>
        <p:spPr>
          <a:xfrm>
            <a:off x="5051674" y="5189490"/>
            <a:ext cx="2903040" cy="4032000"/>
          </a:xfrm>
          <a:prstGeom prst="rect">
            <a:avLst/>
          </a:prstGeom>
        </p:spPr>
      </p:pic>
    </p:spTree>
    <p:extLst>
      <p:ext uri="{BB962C8B-B14F-4D97-AF65-F5344CB8AC3E}">
        <p14:creationId xmlns:p14="http://schemas.microsoft.com/office/powerpoint/2010/main" val="217686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12" dirty="0">
                <a:solidFill>
                  <a:schemeClr val="bg2"/>
                </a:solidFill>
              </a:rPr>
              <a:t>Impact of peers on innovation diffusion</a:t>
            </a:r>
            <a:endParaRPr sz="3600" spc="-112" dirty="0">
              <a:solidFill>
                <a:schemeClr val="bg2"/>
              </a:solidFill>
            </a:endParaRPr>
          </a:p>
        </p:txBody>
      </p:sp>
      <p:sp>
        <p:nvSpPr>
          <p:cNvPr id="3" name="object 3"/>
          <p:cNvSpPr txBox="1"/>
          <p:nvPr/>
        </p:nvSpPr>
        <p:spPr>
          <a:xfrm>
            <a:off x="383342" y="1132342"/>
            <a:ext cx="12238715" cy="5445042"/>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57390" marR="50104" indent="-487604">
              <a:spcBef>
                <a:spcPts val="1662"/>
              </a:spcBef>
              <a:buClr>
                <a:schemeClr val="tx1"/>
              </a:buClr>
              <a:buFont typeface="Arial" panose="020B0604020202020204" pitchFamily="34" charset="0"/>
              <a:buChar char="•"/>
              <a:tabLst>
                <a:tab pos="545772" algn="l"/>
              </a:tabLst>
            </a:pPr>
            <a:r>
              <a:rPr lang="en-GB" sz="3200" spc="-141" dirty="0">
                <a:cs typeface="Arial" panose="020B0604020202020204" pitchFamily="34" charset="0"/>
              </a:rPr>
              <a:t>Interactions amongst co-workers important for innovation </a:t>
            </a:r>
          </a:p>
          <a:p>
            <a:pPr marL="557390" marR="50104" indent="-487604">
              <a:spcBef>
                <a:spcPts val="1662"/>
              </a:spcBef>
              <a:buClr>
                <a:schemeClr val="tx1"/>
              </a:buClr>
              <a:buFont typeface="Arial" panose="020B0604020202020204" pitchFamily="34" charset="0"/>
              <a:buChar char="•"/>
              <a:tabLst>
                <a:tab pos="545772" algn="l"/>
              </a:tabLst>
            </a:pPr>
            <a:r>
              <a:rPr lang="en-GB" sz="3200" spc="-141" dirty="0">
                <a:cs typeface="Arial" panose="020B0604020202020204" pitchFamily="34" charset="0"/>
              </a:rPr>
              <a:t>Difficult to study within skilled workers</a:t>
            </a:r>
            <a:endParaRPr lang="en-GB" sz="3200" spc="-57" dirty="0">
              <a:cs typeface="Arial" panose="020B0604020202020204" pitchFamily="34" charset="0"/>
            </a:endParaRPr>
          </a:p>
          <a:p>
            <a:pPr marL="557390" marR="50104" indent="-487604">
              <a:spcBef>
                <a:spcPts val="1662"/>
              </a:spcBef>
              <a:buClr>
                <a:schemeClr val="tx1"/>
              </a:buClr>
              <a:buFont typeface="Arial" panose="020B0604020202020204" pitchFamily="34" charset="0"/>
              <a:buChar char="•"/>
              <a:tabLst>
                <a:tab pos="545772" algn="l"/>
              </a:tabLst>
            </a:pPr>
            <a:r>
              <a:rPr lang="en-GB" sz="3200" spc="-57" dirty="0">
                <a:cs typeface="Arial" panose="020B0604020202020204" pitchFamily="34" charset="0"/>
              </a:rPr>
              <a:t>Innovation in healthcare important but often slowly adopted</a:t>
            </a:r>
          </a:p>
          <a:p>
            <a:pPr marL="557390" marR="50104" indent="-487604">
              <a:spcBef>
                <a:spcPts val="1662"/>
              </a:spcBef>
              <a:buClr>
                <a:schemeClr val="tx1"/>
              </a:buClr>
              <a:buFont typeface="Arial" panose="020B0604020202020204" pitchFamily="34" charset="0"/>
              <a:buChar char="•"/>
              <a:tabLst>
                <a:tab pos="545772" algn="l"/>
              </a:tabLst>
            </a:pPr>
            <a:r>
              <a:rPr lang="en-GB" sz="3200" spc="-84" dirty="0">
                <a:cs typeface="Arial" panose="020B0604020202020204" pitchFamily="34" charset="0"/>
              </a:rPr>
              <a:t>Physician networks likely to be important because of length of on-the-job training, extensive team working and the existence of tacit knowledge</a:t>
            </a:r>
          </a:p>
          <a:p>
            <a:pPr marL="557390" marR="298832" indent="-487604" algn="just">
              <a:spcBef>
                <a:spcPts val="1662"/>
              </a:spcBef>
              <a:buClr>
                <a:schemeClr val="tx1"/>
              </a:buClr>
              <a:buFont typeface="Arial" panose="020B0604020202020204" pitchFamily="34" charset="0"/>
              <a:buChar char="•"/>
              <a:tabLst>
                <a:tab pos="545772" algn="l"/>
              </a:tabLst>
            </a:pPr>
            <a:r>
              <a:rPr lang="en-GB" sz="3200" spc="-112" dirty="0">
                <a:cs typeface="Arial" panose="020B0604020202020204" pitchFamily="34" charset="0"/>
              </a:rPr>
              <a:t>Relatively little robust evidence on networks and innovation adoption outside pharma (</a:t>
            </a:r>
            <a:r>
              <a:rPr lang="en-GB" sz="3200" dirty="0">
                <a:cs typeface="Arial" panose="020B0604020202020204" pitchFamily="34" charset="0"/>
              </a:rPr>
              <a:t>Agha and Molitor 2018) </a:t>
            </a:r>
            <a:endParaRPr lang="en-GB" sz="1400" spc="-112" dirty="0">
              <a:cs typeface="Arial" panose="020B0604020202020204" pitchFamily="34" charset="0"/>
            </a:endParaRPr>
          </a:p>
          <a:p>
            <a:pPr marL="557390" marR="186099" indent="-487604">
              <a:spcBef>
                <a:spcPts val="1648"/>
              </a:spcBef>
              <a:buClr>
                <a:schemeClr val="tx1"/>
              </a:buClr>
              <a:buFont typeface="Arial" panose="020B0604020202020204" pitchFamily="34" charset="0"/>
              <a:buChar char="•"/>
              <a:tabLst>
                <a:tab pos="545772" algn="l"/>
              </a:tabLst>
            </a:pPr>
            <a:endParaRPr lang="en-US" sz="2560" spc="-112" dirty="0">
              <a:latin typeface="Arial"/>
              <a:cs typeface="Arial"/>
            </a:endParaRPr>
          </a:p>
        </p:txBody>
      </p:sp>
    </p:spTree>
    <p:extLst>
      <p:ext uri="{BB962C8B-B14F-4D97-AF65-F5344CB8AC3E}">
        <p14:creationId xmlns:p14="http://schemas.microsoft.com/office/powerpoint/2010/main" val="2622951663"/>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pc="-112" dirty="0">
                <a:solidFill>
                  <a:schemeClr val="bg2"/>
                </a:solidFill>
              </a:rPr>
              <a:t>What we do</a:t>
            </a:r>
            <a:endParaRPr spc="-112" dirty="0">
              <a:solidFill>
                <a:schemeClr val="bg2"/>
              </a:solidFill>
            </a:endParaRPr>
          </a:p>
        </p:txBody>
      </p:sp>
      <p:sp>
        <p:nvSpPr>
          <p:cNvPr id="3" name="object 3"/>
          <p:cNvSpPr txBox="1"/>
          <p:nvPr/>
        </p:nvSpPr>
        <p:spPr>
          <a:xfrm>
            <a:off x="383342" y="1132342"/>
            <a:ext cx="12238715" cy="8031006"/>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57390" marR="186099" indent="-487604">
              <a:spcBef>
                <a:spcPts val="1648"/>
              </a:spcBef>
              <a:buClr>
                <a:schemeClr val="tx1"/>
              </a:buClr>
              <a:buFont typeface="Arial" panose="020B0604020202020204" pitchFamily="34" charset="0"/>
              <a:buChar char="•"/>
              <a:tabLst>
                <a:tab pos="545772" algn="l"/>
              </a:tabLst>
            </a:pPr>
            <a:r>
              <a:rPr lang="en-GB" sz="3200" spc="-84" dirty="0">
                <a:latin typeface="+mn-lt"/>
                <a:cs typeface="Calibri" panose="020F0502020204030204" pitchFamily="34" charset="0"/>
              </a:rPr>
              <a:t>Use admin data on to construct firm-worker-task panel for 15 years</a:t>
            </a:r>
          </a:p>
          <a:p>
            <a:pPr marL="557390" marR="186099" indent="-487604">
              <a:spcBef>
                <a:spcPts val="1648"/>
              </a:spcBef>
              <a:buClr>
                <a:schemeClr val="tx1"/>
              </a:buClr>
              <a:buFont typeface="Arial" panose="020B0604020202020204" pitchFamily="34" charset="0"/>
              <a:buChar char="•"/>
              <a:tabLst>
                <a:tab pos="545772" algn="l"/>
              </a:tabLst>
            </a:pPr>
            <a:r>
              <a:rPr lang="en-GB" sz="3200" spc="-84" dirty="0">
                <a:latin typeface="+mn-lt"/>
                <a:cs typeface="Calibri" panose="020F0502020204030204" pitchFamily="34" charset="0"/>
              </a:rPr>
              <a:t>Coworkers are docs who routinely treat same patients </a:t>
            </a:r>
          </a:p>
          <a:p>
            <a:pPr marL="557390" marR="186099" indent="-487604">
              <a:spcBef>
                <a:spcPts val="1648"/>
              </a:spcBef>
              <a:buClr>
                <a:schemeClr val="tx1"/>
              </a:buClr>
              <a:buFont typeface="Arial" panose="020B0604020202020204" pitchFamily="34" charset="0"/>
              <a:buChar char="•"/>
              <a:tabLst>
                <a:tab pos="545772" algn="l"/>
              </a:tabLst>
            </a:pPr>
            <a:r>
              <a:rPr lang="en-GB" sz="3200" spc="-84" dirty="0">
                <a:latin typeface="+mn-lt"/>
                <a:cs typeface="Calibri" panose="020F0502020204030204" pitchFamily="34" charset="0"/>
              </a:rPr>
              <a:t>Use moves between hospitals – when coworkers change – to estimate (jointly) three effects coworkers may have on take-up of innovation </a:t>
            </a:r>
          </a:p>
          <a:p>
            <a:pPr marL="1207620" marR="186099" lvl="1" indent="-487604">
              <a:spcBef>
                <a:spcPts val="1648"/>
              </a:spcBef>
              <a:buClr>
                <a:schemeClr val="tx1"/>
              </a:buClr>
              <a:buFont typeface="Arial" panose="020B0604020202020204" pitchFamily="34" charset="0"/>
              <a:buChar char="•"/>
              <a:tabLst>
                <a:tab pos="545772" algn="l"/>
              </a:tabLst>
            </a:pPr>
            <a:r>
              <a:rPr lang="en-GB" sz="3200" spc="-84" dirty="0">
                <a:latin typeface="+mn-lt"/>
                <a:cs typeface="Calibri" panose="020F0502020204030204" pitchFamily="34" charset="0"/>
              </a:rPr>
              <a:t>Extent to which individual is connected to other workers (network size)</a:t>
            </a:r>
          </a:p>
          <a:p>
            <a:pPr marL="1207620" marR="186099" lvl="1" indent="-487604">
              <a:spcBef>
                <a:spcPts val="1648"/>
              </a:spcBef>
              <a:buClr>
                <a:schemeClr val="tx1"/>
              </a:buClr>
              <a:buFont typeface="Arial" panose="020B0604020202020204" pitchFamily="34" charset="0"/>
              <a:buChar char="•"/>
              <a:tabLst>
                <a:tab pos="545772" algn="l"/>
              </a:tabLst>
            </a:pPr>
            <a:r>
              <a:rPr lang="en-GB" sz="3200" spc="-84" dirty="0">
                <a:latin typeface="+mn-lt"/>
                <a:cs typeface="Calibri" panose="020F0502020204030204" pitchFamily="34" charset="0"/>
              </a:rPr>
              <a:t>Exposure to ‘key players’ or ‘influencers’ in network</a:t>
            </a:r>
          </a:p>
          <a:p>
            <a:pPr marL="1207620" marR="186099" lvl="1" indent="-487604">
              <a:spcBef>
                <a:spcPts val="1648"/>
              </a:spcBef>
              <a:buClr>
                <a:schemeClr val="tx1"/>
              </a:buClr>
              <a:buFont typeface="Arial" panose="020B0604020202020204" pitchFamily="34" charset="0"/>
              <a:buChar char="•"/>
              <a:tabLst>
                <a:tab pos="545772" algn="l"/>
              </a:tabLst>
            </a:pPr>
            <a:r>
              <a:rPr lang="en-GB" sz="3200" spc="-84" dirty="0">
                <a:latin typeface="+mn-lt"/>
                <a:cs typeface="Calibri" panose="020F0502020204030204" pitchFamily="34" charset="0"/>
              </a:rPr>
              <a:t>Peer take-up</a:t>
            </a:r>
          </a:p>
          <a:p>
            <a:pPr marL="557390" marR="186099" indent="-487604">
              <a:spcBef>
                <a:spcPts val="1648"/>
              </a:spcBef>
              <a:buClr>
                <a:schemeClr val="tx1"/>
              </a:buClr>
              <a:buFont typeface="Arial" panose="020B0604020202020204" pitchFamily="34" charset="0"/>
              <a:buChar char="•"/>
              <a:tabLst>
                <a:tab pos="545772" algn="l"/>
              </a:tabLst>
            </a:pPr>
            <a:r>
              <a:rPr lang="en-GB" sz="3200" dirty="0">
                <a:latin typeface="+mn-lt"/>
                <a:cs typeface="Calibri" panose="020F0502020204030204" pitchFamily="34" charset="0"/>
              </a:rPr>
              <a:t>Surgical innovation  - keyhole surgery in cancer treatment </a:t>
            </a:r>
          </a:p>
          <a:p>
            <a:pPr marL="69786" marR="186099">
              <a:spcBef>
                <a:spcPts val="1648"/>
              </a:spcBef>
              <a:buClr>
                <a:schemeClr val="tx1"/>
              </a:buClr>
              <a:tabLst>
                <a:tab pos="545772" algn="l"/>
              </a:tabLst>
            </a:pPr>
            <a:endParaRPr lang="en-GB" sz="2844" dirty="0"/>
          </a:p>
          <a:p>
            <a:pPr marL="557390" marR="186099" indent="-487604">
              <a:spcBef>
                <a:spcPts val="1648"/>
              </a:spcBef>
              <a:buClr>
                <a:schemeClr val="tx1"/>
              </a:buClr>
              <a:buFont typeface="Arial" panose="020B0604020202020204" pitchFamily="34" charset="0"/>
              <a:buChar char="•"/>
              <a:tabLst>
                <a:tab pos="545772" algn="l"/>
              </a:tabLst>
            </a:pPr>
            <a:endParaRPr lang="en-GB" sz="2560" spc="-112" dirty="0">
              <a:latin typeface="Arial"/>
              <a:cs typeface="Arial"/>
            </a:endParaRPr>
          </a:p>
          <a:p>
            <a:pPr marL="557390" marR="186099" indent="-487604">
              <a:spcBef>
                <a:spcPts val="1648"/>
              </a:spcBef>
              <a:buClr>
                <a:schemeClr val="tx1"/>
              </a:buClr>
              <a:buFont typeface="Arial" panose="020B0604020202020204" pitchFamily="34" charset="0"/>
              <a:buChar char="•"/>
              <a:tabLst>
                <a:tab pos="545772" algn="l"/>
              </a:tabLst>
            </a:pPr>
            <a:endParaRPr lang="en-US" sz="2560" spc="-112" dirty="0">
              <a:latin typeface="Arial"/>
              <a:cs typeface="Arial"/>
            </a:endParaRPr>
          </a:p>
        </p:txBody>
      </p:sp>
    </p:spTree>
    <p:extLst>
      <p:ext uri="{BB962C8B-B14F-4D97-AF65-F5344CB8AC3E}">
        <p14:creationId xmlns:p14="http://schemas.microsoft.com/office/powerpoint/2010/main" val="3036604452"/>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12" dirty="0">
                <a:solidFill>
                  <a:schemeClr val="bg2"/>
                </a:solidFill>
              </a:rPr>
              <a:t>In this setting</a:t>
            </a:r>
            <a:endParaRPr sz="3600" spc="-112" dirty="0">
              <a:solidFill>
                <a:schemeClr val="bg2"/>
              </a:solidFill>
            </a:endParaRPr>
          </a:p>
        </p:txBody>
      </p:sp>
      <p:sp>
        <p:nvSpPr>
          <p:cNvPr id="3" name="object 3"/>
          <p:cNvSpPr txBox="1"/>
          <p:nvPr/>
        </p:nvSpPr>
        <p:spPr>
          <a:xfrm>
            <a:off x="383342" y="1132342"/>
            <a:ext cx="12238715" cy="5822068"/>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57390" marR="186099" indent="-487604">
              <a:spcBef>
                <a:spcPts val="1648"/>
              </a:spcBef>
              <a:buClr>
                <a:schemeClr val="tx1"/>
              </a:buClr>
              <a:buFont typeface="Arial" panose="020B0604020202020204" pitchFamily="34" charset="0"/>
              <a:buChar char="•"/>
              <a:tabLst>
                <a:tab pos="545772" algn="l"/>
              </a:tabLst>
            </a:pPr>
            <a:r>
              <a:rPr lang="en-GB" sz="3200" dirty="0">
                <a:latin typeface="+mn-lt"/>
                <a:cs typeface="Calibri" panose="020F0502020204030204" pitchFamily="34" charset="0"/>
              </a:rPr>
              <a:t>Expect social interactions to play an important role in innovation diffusion</a:t>
            </a:r>
          </a:p>
          <a:p>
            <a:pPr marL="1207528" marR="186099" lvl="1" indent="-487604">
              <a:spcBef>
                <a:spcPts val="853"/>
              </a:spcBef>
              <a:buClr>
                <a:schemeClr val="tx1"/>
              </a:buClr>
              <a:buFont typeface="Arial" panose="020B0604020202020204" pitchFamily="34" charset="0"/>
              <a:buChar char="•"/>
              <a:tabLst>
                <a:tab pos="545772" algn="l"/>
              </a:tabLst>
            </a:pPr>
            <a:r>
              <a:rPr lang="en-GB" sz="3200" dirty="0">
                <a:latin typeface="+mn-lt"/>
                <a:cs typeface="Calibri" panose="020F0502020204030204" pitchFamily="34" charset="0"/>
              </a:rPr>
              <a:t>OJT primary way of learning new technique, so observability of peer behaviour is likely to matter (peer effect)</a:t>
            </a:r>
          </a:p>
          <a:p>
            <a:pPr marL="1207528" marR="186099" lvl="1" indent="-487604">
              <a:spcBef>
                <a:spcPts val="853"/>
              </a:spcBef>
              <a:buClr>
                <a:schemeClr val="tx1"/>
              </a:buClr>
              <a:buFont typeface="Arial" panose="020B0604020202020204" pitchFamily="34" charset="0"/>
              <a:buChar char="•"/>
              <a:tabLst>
                <a:tab pos="545772" algn="l"/>
              </a:tabLst>
            </a:pPr>
            <a:r>
              <a:rPr lang="en-GB" sz="3200" dirty="0">
                <a:latin typeface="+mn-lt"/>
                <a:cs typeface="Calibri" panose="020F0502020204030204" pitchFamily="34" charset="0"/>
              </a:rPr>
              <a:t>Learning from a wider group of peers mitigates level of uncertainty in applicability of uncodified knowledge (network size)</a:t>
            </a:r>
          </a:p>
          <a:p>
            <a:pPr marL="1207528" marR="186099" lvl="1" indent="-487604">
              <a:spcBef>
                <a:spcPts val="853"/>
              </a:spcBef>
              <a:buClr>
                <a:schemeClr val="tx1"/>
              </a:buClr>
              <a:buFont typeface="Arial" panose="020B0604020202020204" pitchFamily="34" charset="0"/>
              <a:buChar char="•"/>
              <a:tabLst>
                <a:tab pos="545772" algn="l"/>
              </a:tabLst>
            </a:pPr>
            <a:r>
              <a:rPr lang="en-GB" sz="3200" dirty="0">
                <a:latin typeface="+mn-lt"/>
                <a:cs typeface="Calibri" panose="020F0502020204030204" pitchFamily="34" charset="0"/>
              </a:rPr>
              <a:t>Heterogeneity in peer effects (importance of opinion leaders, pioneers, peers who connect otherwise unconnected communities)</a:t>
            </a:r>
          </a:p>
          <a:p>
            <a:pPr marL="105575" marR="171783">
              <a:spcBef>
                <a:spcPts val="0"/>
              </a:spcBef>
              <a:buClr>
                <a:schemeClr val="tx1"/>
              </a:buClr>
              <a:tabLst>
                <a:tab pos="581560" algn="l"/>
              </a:tabLst>
            </a:pPr>
            <a:endParaRPr lang="en-GB" sz="2560" spc="-212" dirty="0">
              <a:latin typeface="Arial"/>
              <a:cs typeface="Arial"/>
            </a:endParaRPr>
          </a:p>
        </p:txBody>
      </p:sp>
    </p:spTree>
    <p:extLst>
      <p:ext uri="{BB962C8B-B14F-4D97-AF65-F5344CB8AC3E}">
        <p14:creationId xmlns:p14="http://schemas.microsoft.com/office/powerpoint/2010/main" val="204548532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pc="-112" dirty="0">
                <a:solidFill>
                  <a:schemeClr val="bg2"/>
                </a:solidFill>
              </a:rPr>
              <a:t>What we find</a:t>
            </a:r>
            <a:endParaRPr spc="-112" dirty="0">
              <a:solidFill>
                <a:schemeClr val="bg2"/>
              </a:solidFill>
            </a:endParaRPr>
          </a:p>
        </p:txBody>
      </p:sp>
      <p:sp>
        <p:nvSpPr>
          <p:cNvPr id="3" name="object 3"/>
          <p:cNvSpPr txBox="1"/>
          <p:nvPr/>
        </p:nvSpPr>
        <p:spPr>
          <a:xfrm>
            <a:off x="383342" y="1132342"/>
            <a:ext cx="12238715" cy="5393746"/>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57390" marR="186099" indent="-487604">
              <a:spcBef>
                <a:spcPts val="1648"/>
              </a:spcBef>
              <a:buClr>
                <a:schemeClr val="tx1"/>
              </a:buClr>
              <a:buFont typeface="Arial" panose="020B0604020202020204" pitchFamily="34" charset="0"/>
              <a:buChar char="•"/>
              <a:tabLst>
                <a:tab pos="545772" algn="l"/>
              </a:tabLst>
            </a:pPr>
            <a:r>
              <a:rPr lang="en-GB" sz="3200" dirty="0"/>
              <a:t>Significant effect of all three channels:</a:t>
            </a:r>
          </a:p>
          <a:p>
            <a:pPr marL="1207528" marR="186099" lvl="1" indent="-487604">
              <a:spcBef>
                <a:spcPts val="1648"/>
              </a:spcBef>
              <a:buClr>
                <a:schemeClr val="tx1"/>
              </a:buClr>
              <a:buFont typeface="Arial" panose="020B0604020202020204" pitchFamily="34" charset="0"/>
              <a:buChar char="•"/>
              <a:tabLst>
                <a:tab pos="545772" algn="l"/>
              </a:tabLst>
            </a:pPr>
            <a:r>
              <a:rPr lang="en-GB" sz="3200" dirty="0"/>
              <a:t>Largest effect is peer use of innovation</a:t>
            </a:r>
          </a:p>
          <a:p>
            <a:pPr marL="1207528" marR="186099" lvl="1" indent="-487604">
              <a:spcBef>
                <a:spcPts val="1648"/>
              </a:spcBef>
              <a:buClr>
                <a:schemeClr val="tx1"/>
              </a:buClr>
              <a:buFont typeface="Arial" panose="020B0604020202020204" pitchFamily="34" charset="0"/>
              <a:buChar char="•"/>
              <a:tabLst>
                <a:tab pos="545772" algn="l"/>
              </a:tabLst>
            </a:pPr>
            <a:r>
              <a:rPr lang="en-GB" sz="3200" dirty="0"/>
              <a:t>Effect also of key players in network (larger than effect of network size)</a:t>
            </a:r>
          </a:p>
          <a:p>
            <a:pPr marL="557390" marR="186099" indent="-487604">
              <a:spcBef>
                <a:spcPts val="1648"/>
              </a:spcBef>
              <a:buClr>
                <a:schemeClr val="tx1"/>
              </a:buClr>
              <a:buFont typeface="Arial" panose="020B0604020202020204" pitchFamily="34" charset="0"/>
              <a:buChar char="•"/>
              <a:tabLst>
                <a:tab pos="545772" algn="l"/>
              </a:tabLst>
            </a:pPr>
            <a:r>
              <a:rPr lang="en-GB" sz="3200" spc="-112" dirty="0">
                <a:latin typeface="Arial"/>
                <a:cs typeface="Arial"/>
              </a:rPr>
              <a:t>Use estimates to examine two counterfactuals designed to increase take-up (i)  training programme for small group of physicians (ii) job rotation programme</a:t>
            </a:r>
          </a:p>
          <a:p>
            <a:pPr marL="1207528" marR="186099" lvl="1" indent="-487604">
              <a:spcBef>
                <a:spcPts val="1648"/>
              </a:spcBef>
              <a:buClr>
                <a:schemeClr val="tx1"/>
              </a:buClr>
              <a:buFont typeface="Arial" panose="020B0604020202020204" pitchFamily="34" charset="0"/>
              <a:buChar char="•"/>
              <a:tabLst>
                <a:tab pos="545772" algn="l"/>
              </a:tabLst>
            </a:pPr>
            <a:endParaRPr lang="en-GB" sz="3200" spc="-112" dirty="0">
              <a:latin typeface="Arial"/>
              <a:cs typeface="Arial"/>
            </a:endParaRPr>
          </a:p>
          <a:p>
            <a:pPr marL="557390" marR="186099" indent="-487604">
              <a:spcBef>
                <a:spcPts val="1648"/>
              </a:spcBef>
              <a:buClr>
                <a:schemeClr val="tx1"/>
              </a:buClr>
              <a:buFont typeface="Arial" panose="020B0604020202020204" pitchFamily="34" charset="0"/>
              <a:buChar char="•"/>
              <a:tabLst>
                <a:tab pos="545772" algn="l"/>
              </a:tabLst>
            </a:pPr>
            <a:endParaRPr lang="en-US" sz="2560" spc="-112" dirty="0">
              <a:latin typeface="Arial"/>
              <a:cs typeface="Arial"/>
            </a:endParaRPr>
          </a:p>
        </p:txBody>
      </p:sp>
    </p:spTree>
    <p:extLst>
      <p:ext uri="{BB962C8B-B14F-4D97-AF65-F5344CB8AC3E}">
        <p14:creationId xmlns:p14="http://schemas.microsoft.com/office/powerpoint/2010/main" val="1020963466"/>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GB" sz="3600" dirty="0">
                <a:solidFill>
                  <a:srgbClr val="FF0000"/>
                </a:solidFill>
              </a:rPr>
              <a:t>Some facts</a:t>
            </a:r>
          </a:p>
        </p:txBody>
      </p:sp>
      <p:sp>
        <p:nvSpPr>
          <p:cNvPr id="15362" name="Content Placeholder 2"/>
          <p:cNvSpPr>
            <a:spLocks noGrp="1"/>
          </p:cNvSpPr>
          <p:nvPr>
            <p:ph idx="1"/>
          </p:nvPr>
        </p:nvSpPr>
        <p:spPr>
          <a:xfrm>
            <a:off x="381600" y="1799771"/>
            <a:ext cx="11684503" cy="6836024"/>
          </a:xfrm>
        </p:spPr>
        <p:txBody>
          <a:bodyPr/>
          <a:lstStyle/>
          <a:p>
            <a:r>
              <a:rPr lang="en-GB" sz="3200" dirty="0"/>
              <a:t>Healthcare production is an important part of the economy in rich – and less rich – countries </a:t>
            </a:r>
          </a:p>
          <a:p>
            <a:r>
              <a:rPr lang="en-GB" sz="3200" dirty="0"/>
              <a:t>Sector is labour intensive </a:t>
            </a:r>
          </a:p>
          <a:p>
            <a:r>
              <a:rPr lang="en-GB" sz="3200" dirty="0"/>
              <a:t>Large variation in productivity across -  and within - firms</a:t>
            </a:r>
          </a:p>
          <a:p>
            <a:pPr marL="0" indent="0">
              <a:buNone/>
            </a:pPr>
            <a:endParaRPr lang="en-GB" sz="3200" dirty="0"/>
          </a:p>
          <a:p>
            <a:pPr marL="0" indent="0" algn="ctr">
              <a:buNone/>
            </a:pPr>
            <a:r>
              <a:rPr lang="en-GB" sz="3200" dirty="0"/>
              <a:t> </a:t>
            </a:r>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Tree>
    <p:extLst>
      <p:ext uri="{BB962C8B-B14F-4D97-AF65-F5344CB8AC3E}">
        <p14:creationId xmlns:p14="http://schemas.microsoft.com/office/powerpoint/2010/main" val="380428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267560" y="526772"/>
            <a:ext cx="12238715" cy="558660"/>
          </a:xfrm>
          <a:prstGeom prst="rect">
            <a:avLst/>
          </a:prstGeom>
          <a:noFill/>
          <a:ln>
            <a:noFill/>
          </a:ln>
        </p:spPr>
        <p:txBody>
          <a:bodyPr vert="horz" lIns="129969" tIns="64966" rIns="129969" bIns="64966" rtlCol="0" anchor="ctr" anchorCtr="0">
            <a:no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a:spcBef>
                <a:spcPts val="0"/>
              </a:spcBef>
              <a:buClr>
                <a:schemeClr val="dk1"/>
              </a:buClr>
              <a:buSzPct val="25000"/>
            </a:pPr>
            <a:r>
              <a:rPr lang="en-US" dirty="0">
                <a:solidFill>
                  <a:schemeClr val="bg2"/>
                </a:solidFill>
                <a:latin typeface="+mn-lt"/>
                <a:ea typeface="Calibri"/>
                <a:cs typeface="Calibri"/>
                <a:sym typeface="Calibri"/>
              </a:rPr>
              <a:t>Some qual evidence on the role of peers and networks </a:t>
            </a:r>
            <a:br>
              <a:rPr lang="en-US" dirty="0">
                <a:solidFill>
                  <a:schemeClr val="bg2"/>
                </a:solidFill>
                <a:latin typeface="+mn-lt"/>
                <a:ea typeface="Calibri"/>
                <a:cs typeface="Calibri"/>
                <a:sym typeface="Calibri"/>
              </a:rPr>
            </a:br>
            <a:endParaRPr lang="en-US" dirty="0">
              <a:solidFill>
                <a:schemeClr val="bg2"/>
              </a:solidFill>
              <a:latin typeface="+mn-lt"/>
              <a:ea typeface="Calibri"/>
              <a:cs typeface="Calibri"/>
              <a:sym typeface="Calibri"/>
            </a:endParaRPr>
          </a:p>
        </p:txBody>
      </p:sp>
      <p:sp>
        <p:nvSpPr>
          <p:cNvPr id="218" name="Shape 218"/>
          <p:cNvSpPr/>
          <p:nvPr/>
        </p:nvSpPr>
        <p:spPr>
          <a:xfrm>
            <a:off x="79726" y="894814"/>
            <a:ext cx="5899306" cy="2457034"/>
          </a:xfrm>
          <a:prstGeom prst="wedgeRoundRectCallout">
            <a:avLst>
              <a:gd name="adj1" fmla="val -33620"/>
              <a:gd name="adj2" fmla="val 109755"/>
              <a:gd name="adj3" fmla="val 16667"/>
            </a:avLst>
          </a:prstGeom>
          <a:noFill/>
          <a:ln w="9525" cap="flat" cmpd="sng">
            <a:solidFill>
              <a:schemeClr val="dk1"/>
            </a:solidFill>
            <a:prstDash val="solid"/>
            <a:round/>
            <a:headEnd type="none" w="med" len="med"/>
            <a:tailEnd type="none" w="med" len="med"/>
          </a:ln>
        </p:spPr>
        <p:txBody>
          <a:bodyPr lIns="129969" tIns="64966" rIns="129969" bIns="64966" anchor="t" anchorCtr="0">
            <a:no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0" marR="0" lvl="0" indent="0" algn="l" defTabSz="1302128" rtl="0" eaLnBrk="1" fontAlgn="auto" latinLnBrk="0" hangingPunct="1">
              <a:lnSpc>
                <a:spcPct val="100000"/>
              </a:lnSpc>
              <a:spcBef>
                <a:spcPts val="0"/>
              </a:spcBef>
              <a:spcAft>
                <a:spcPts val="0"/>
              </a:spcAft>
              <a:buClrTx/>
              <a:buSzPct val="25000"/>
              <a:buFontTx/>
              <a:buNone/>
              <a:tabLst/>
              <a:defRPr/>
            </a:pPr>
            <a:r>
              <a:rPr kumimoji="0" lang="en-US" sz="1706" b="0" i="0" u="none" strike="noStrike" kern="1200" cap="none" spc="0" normalizeH="0" baseline="0" noProof="0" dirty="0">
                <a:ln>
                  <a:noFill/>
                </a:ln>
                <a:solidFill>
                  <a:srgbClr val="4F535A"/>
                </a:solidFill>
                <a:effectLst/>
                <a:uLnTx/>
                <a:uFillTx/>
                <a:latin typeface="Calibri"/>
                <a:ea typeface="Calibri"/>
                <a:cs typeface="Calibri"/>
                <a:sym typeface="Calibri"/>
              </a:rPr>
              <a:t>“</a:t>
            </a: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…probably the most frequent way [ to adopt an innovation]  is </a:t>
            </a:r>
            <a:r>
              <a:rPr kumimoji="0" lang="en-US" sz="1706" b="0" i="1" u="none" strike="noStrike" kern="1200" cap="none" spc="0" normalizeH="0" baseline="0" noProof="0" dirty="0">
                <a:ln>
                  <a:noFill/>
                </a:ln>
                <a:solidFill>
                  <a:srgbClr val="ED1941"/>
                </a:solidFill>
                <a:effectLst/>
                <a:uLnTx/>
                <a:uFillTx/>
                <a:latin typeface="Calibri"/>
                <a:ea typeface="Calibri"/>
                <a:cs typeface="Calibri"/>
                <a:sym typeface="Calibri"/>
              </a:rPr>
              <a:t>attending meetings</a:t>
            </a: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 and I do go to quite a lot of </a:t>
            </a:r>
            <a:r>
              <a:rPr kumimoji="0" lang="en-US" sz="1706" b="0" i="1" u="none" strike="noStrike" kern="1200" cap="none" spc="0" normalizeH="0" baseline="0" noProof="0" dirty="0">
                <a:ln>
                  <a:noFill/>
                </a:ln>
                <a:solidFill>
                  <a:srgbClr val="ED1941"/>
                </a:solidFill>
                <a:effectLst/>
                <a:uLnTx/>
                <a:uFillTx/>
                <a:latin typeface="Calibri"/>
                <a:ea typeface="Calibri"/>
                <a:cs typeface="Calibri"/>
                <a:sym typeface="Calibri"/>
              </a:rPr>
              <a:t>scientific meetings</a:t>
            </a: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 and I organize quite a few myself.  So you do get to hear about innovations and new research on these things, and that’s very valuable.  So that’s probably the commonest way, word of mouth, obviously.  We’re a relatively friendly community in surgery, so we do tend to </a:t>
            </a:r>
            <a:r>
              <a:rPr kumimoji="0" lang="en-US" sz="1706" b="0" i="1" u="none" strike="noStrike" kern="1200" cap="none" spc="0" normalizeH="0" baseline="0" noProof="0" dirty="0">
                <a:ln>
                  <a:noFill/>
                </a:ln>
                <a:solidFill>
                  <a:srgbClr val="ED1941"/>
                </a:solidFill>
                <a:effectLst/>
                <a:uLnTx/>
                <a:uFillTx/>
                <a:latin typeface="Calibri"/>
                <a:ea typeface="Calibri"/>
                <a:cs typeface="Calibri"/>
                <a:sym typeface="Calibri"/>
              </a:rPr>
              <a:t>talk to each other </a:t>
            </a: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about innovations and new techniques</a:t>
            </a:r>
            <a:r>
              <a:rPr kumimoji="0" lang="en-US" sz="1706" b="0" i="0" u="none" strike="noStrike" kern="1200" cap="none" spc="0" normalizeH="0" baseline="0" noProof="0" dirty="0">
                <a:ln>
                  <a:noFill/>
                </a:ln>
                <a:solidFill>
                  <a:srgbClr val="4F535A"/>
                </a:solidFill>
                <a:effectLst/>
                <a:uLnTx/>
                <a:uFillTx/>
                <a:latin typeface="Calibri"/>
                <a:ea typeface="Calibri"/>
                <a:cs typeface="Calibri"/>
                <a:sym typeface="Calibri"/>
              </a:rPr>
              <a:t>”</a:t>
            </a:r>
          </a:p>
        </p:txBody>
      </p:sp>
      <p:sp>
        <p:nvSpPr>
          <p:cNvPr id="219" name="Shape 219"/>
          <p:cNvSpPr/>
          <p:nvPr/>
        </p:nvSpPr>
        <p:spPr>
          <a:xfrm>
            <a:off x="3029378" y="5725633"/>
            <a:ext cx="4156387" cy="3166298"/>
          </a:xfrm>
          <a:prstGeom prst="wedgeRoundRectCallout">
            <a:avLst>
              <a:gd name="adj1" fmla="val -79125"/>
              <a:gd name="adj2" fmla="val -57166"/>
              <a:gd name="adj3" fmla="val 16667"/>
            </a:avLst>
          </a:prstGeom>
          <a:noFill/>
          <a:ln w="9525" cap="flat" cmpd="sng">
            <a:solidFill>
              <a:srgbClr val="000000"/>
            </a:solidFill>
            <a:prstDash val="solid"/>
            <a:round/>
            <a:headEnd type="none" w="med" len="med"/>
            <a:tailEnd type="none" w="med" len="med"/>
          </a:ln>
        </p:spPr>
        <p:txBody>
          <a:bodyPr lIns="129969" tIns="64966" rIns="129969" bIns="64966" anchor="t" anchorCtr="0">
            <a:no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0" marR="0" lvl="0" indent="0" algn="l" defTabSz="1302128" rtl="0" eaLnBrk="1" fontAlgn="auto" latinLnBrk="0" hangingPunct="1">
              <a:lnSpc>
                <a:spcPct val="100000"/>
              </a:lnSpc>
              <a:spcBef>
                <a:spcPts val="0"/>
              </a:spcBef>
              <a:spcAft>
                <a:spcPts val="0"/>
              </a:spcAft>
              <a:buClrTx/>
              <a:buSzPct val="25000"/>
              <a:buFontTx/>
              <a:buNone/>
              <a:tabLst/>
              <a:defRPr/>
            </a:pPr>
            <a:r>
              <a:rPr kumimoji="0" lang="en-US" sz="1706" b="1"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r>
              <a:rPr kumimoji="0" lang="en-GB" sz="1706" b="1"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706" b="1" i="1" u="none" strike="noStrike" kern="1200" cap="none" spc="0" normalizeH="0" baseline="0" noProof="0" dirty="0">
                <a:ln>
                  <a:noFill/>
                </a:ln>
                <a:solidFill>
                  <a:srgbClr val="ED1941"/>
                </a:solidFill>
                <a:effectLst/>
                <a:uLnTx/>
                <a:uFillTx/>
                <a:latin typeface="Calibri" panose="020F0502020204030204" pitchFamily="34" charset="0"/>
                <a:ea typeface="Calibri" panose="020F0502020204030204" pitchFamily="34" charset="0"/>
                <a:cs typeface="Calibri" panose="020F0502020204030204" pitchFamily="34" charset="0"/>
              </a:rPr>
              <a:t>conversations with colleagues </a:t>
            </a:r>
            <a:r>
              <a:rPr kumimoji="0" lang="en-GB"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rPr>
              <a:t>plays a big role. Well, but you </a:t>
            </a:r>
            <a:r>
              <a:rPr kumimoji="0" lang="en-GB" sz="1706" b="0" i="1" u="none" strike="noStrike" kern="1200" cap="none" spc="0" normalizeH="0" baseline="0" noProof="0" dirty="0">
                <a:ln>
                  <a:noFill/>
                </a:ln>
                <a:solidFill>
                  <a:srgbClr val="ED1941"/>
                </a:solidFill>
                <a:effectLst/>
                <a:uLnTx/>
                <a:uFillTx/>
                <a:latin typeface="Calibri" panose="020F0502020204030204" pitchFamily="34" charset="0"/>
                <a:ea typeface="Calibri" panose="020F0502020204030204" pitchFamily="34" charset="0"/>
                <a:cs typeface="Calibri" panose="020F0502020204030204" pitchFamily="34" charset="0"/>
              </a:rPr>
              <a:t>wouldn’t innovate on the basis of talking to one or two people.  </a:t>
            </a:r>
            <a:r>
              <a:rPr kumimoji="0" lang="en-GB"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rPr>
              <a:t>You’ve certainly got to have more evidence than that.”</a:t>
            </a:r>
            <a:endPar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endParaRPr>
          </a:p>
          <a:p>
            <a:pPr marL="0" marR="0" lvl="0" indent="0" algn="l" defTabSz="1302128" rtl="0" eaLnBrk="1" fontAlgn="auto" latinLnBrk="0" hangingPunct="1">
              <a:lnSpc>
                <a:spcPct val="100000"/>
              </a:lnSpc>
              <a:spcBef>
                <a:spcPts val="0"/>
              </a:spcBef>
              <a:spcAft>
                <a:spcPts val="0"/>
              </a:spcAft>
              <a:buClrTx/>
              <a:buSzPct val="25000"/>
              <a:buFontTx/>
              <a:buNone/>
              <a:tabLst/>
              <a:defRPr/>
            </a:pP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 It’s usual </a:t>
            </a:r>
            <a:r>
              <a:rPr kumimoji="0" lang="en-US" sz="1706" b="0" i="1" u="none" strike="noStrike" kern="1200" cap="none" spc="0" normalizeH="0" baseline="0" noProof="0" dirty="0">
                <a:ln>
                  <a:noFill/>
                </a:ln>
                <a:solidFill>
                  <a:srgbClr val="ED1941"/>
                </a:solidFill>
                <a:effectLst/>
                <a:uLnTx/>
                <a:uFillTx/>
                <a:latin typeface="Calibri"/>
                <a:ea typeface="Calibri"/>
                <a:cs typeface="Calibri"/>
                <a:sym typeface="Calibri"/>
              </a:rPr>
              <a:t>from the people who are actually doing the procedure</a:t>
            </a: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 from the papers that have come out from the practice, </a:t>
            </a:r>
            <a:r>
              <a:rPr kumimoji="0" lang="en-US" sz="1706" b="0" i="1" u="none" strike="noStrike" kern="1200" cap="none" spc="0" normalizeH="0" baseline="0" noProof="0" dirty="0">
                <a:ln>
                  <a:noFill/>
                </a:ln>
                <a:solidFill>
                  <a:srgbClr val="ED1941"/>
                </a:solidFill>
                <a:effectLst/>
                <a:uLnTx/>
                <a:uFillTx/>
                <a:latin typeface="Calibri"/>
                <a:ea typeface="Calibri"/>
                <a:cs typeface="Calibri"/>
                <a:sym typeface="Calibri"/>
              </a:rPr>
              <a:t>from the innovators, and either meeting with people, listening to these people,</a:t>
            </a: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 </a:t>
            </a:r>
            <a:r>
              <a:rPr kumimoji="0" lang="en-US" sz="1706" b="0" i="1" u="none" strike="noStrike" kern="1200" cap="none" spc="0" normalizeH="0" baseline="0" noProof="0" dirty="0">
                <a:ln>
                  <a:noFill/>
                </a:ln>
                <a:solidFill>
                  <a:srgbClr val="577C96"/>
                </a:solidFill>
                <a:effectLst/>
                <a:uLnTx/>
                <a:uFillTx/>
                <a:latin typeface="Calibri"/>
                <a:ea typeface="Calibri"/>
                <a:cs typeface="Calibri"/>
                <a:sym typeface="Calibri"/>
              </a:rPr>
              <a:t>…</a:t>
            </a:r>
            <a:r>
              <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rPr>
              <a:t>” </a:t>
            </a:r>
          </a:p>
        </p:txBody>
      </p:sp>
      <p:pic>
        <p:nvPicPr>
          <p:cNvPr id="220" name="Shape 220" descr="Untitled.png"/>
          <p:cNvPicPr preferRelativeResize="0"/>
          <p:nvPr/>
        </p:nvPicPr>
        <p:blipFill>
          <a:blip r:embed="rId3">
            <a:alphaModFix/>
          </a:blip>
          <a:stretch>
            <a:fillRect/>
          </a:stretch>
        </p:blipFill>
        <p:spPr>
          <a:xfrm>
            <a:off x="-745039" y="5041803"/>
            <a:ext cx="3226905" cy="3513723"/>
          </a:xfrm>
          <a:prstGeom prst="rect">
            <a:avLst/>
          </a:prstGeom>
          <a:noFill/>
          <a:ln>
            <a:noFill/>
          </a:ln>
        </p:spPr>
      </p:pic>
      <p:sp>
        <p:nvSpPr>
          <p:cNvPr id="7" name="Rectangle 6"/>
          <p:cNvSpPr/>
          <p:nvPr/>
        </p:nvSpPr>
        <p:spPr>
          <a:xfrm>
            <a:off x="267561" y="8885909"/>
            <a:ext cx="4760977" cy="246221"/>
          </a:xfrm>
          <a:prstGeom prst="rect">
            <a:avLst/>
          </a:prstGeom>
        </p:spPr>
        <p:txBody>
          <a:bodyPr wrap="square">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0" marR="0" lvl="0" indent="0" algn="l" defTabSz="130212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F535A"/>
                </a:solidFill>
                <a:effectLst/>
                <a:uLnTx/>
                <a:uFillTx/>
                <a:latin typeface="Arial"/>
                <a:ea typeface="ＭＳ Ｐゴシック" pitchFamily="34" charset="-128"/>
                <a:cs typeface="+mn-cs"/>
              </a:rPr>
              <a:t>Source: </a:t>
            </a:r>
            <a:r>
              <a:rPr kumimoji="0" lang="en-US" sz="1000" b="0" i="0" u="none" strike="noStrike" kern="1200" cap="none" spc="0" normalizeH="0" baseline="0" noProof="0" dirty="0" err="1">
                <a:ln>
                  <a:noFill/>
                </a:ln>
                <a:solidFill>
                  <a:srgbClr val="4F535A"/>
                </a:solidFill>
                <a:effectLst/>
                <a:uLnTx/>
                <a:uFillTx/>
                <a:latin typeface="Arial"/>
                <a:ea typeface="ＭＳ Ｐゴシック" pitchFamily="34" charset="-128"/>
                <a:cs typeface="+mn-cs"/>
              </a:rPr>
              <a:t>Barrenho</a:t>
            </a:r>
            <a:r>
              <a:rPr kumimoji="0" lang="en-US" sz="1000" b="0" i="0" u="none" strike="noStrike" kern="1200" cap="none" spc="0" normalizeH="0" baseline="0" noProof="0" dirty="0">
                <a:ln>
                  <a:noFill/>
                </a:ln>
                <a:solidFill>
                  <a:srgbClr val="4F535A"/>
                </a:solidFill>
                <a:effectLst/>
                <a:uLnTx/>
                <a:uFillTx/>
                <a:latin typeface="Arial"/>
                <a:ea typeface="ＭＳ Ｐゴシック" pitchFamily="34" charset="-128"/>
                <a:cs typeface="+mn-cs"/>
              </a:rPr>
              <a:t> E, Miraldo M, Propper C (2018)</a:t>
            </a:r>
          </a:p>
        </p:txBody>
      </p:sp>
      <p:sp>
        <p:nvSpPr>
          <p:cNvPr id="8" name="Shape 218">
            <a:extLst>
              <a:ext uri="{FF2B5EF4-FFF2-40B4-BE49-F238E27FC236}">
                <a16:creationId xmlns:a16="http://schemas.microsoft.com/office/drawing/2014/main" id="{467536E8-EF03-754A-B3FC-93054F481800}"/>
              </a:ext>
            </a:extLst>
          </p:cNvPr>
          <p:cNvSpPr/>
          <p:nvPr/>
        </p:nvSpPr>
        <p:spPr>
          <a:xfrm>
            <a:off x="6193306" y="926275"/>
            <a:ext cx="3619207" cy="1936134"/>
          </a:xfrm>
          <a:prstGeom prst="wedgeRoundRectCallout">
            <a:avLst>
              <a:gd name="adj1" fmla="val -171204"/>
              <a:gd name="adj2" fmla="val 181461"/>
              <a:gd name="adj3" fmla="val 16667"/>
            </a:avLst>
          </a:prstGeom>
          <a:noFill/>
          <a:ln w="9525" cap="flat" cmpd="sng">
            <a:solidFill>
              <a:schemeClr val="dk1"/>
            </a:solidFill>
            <a:prstDash val="solid"/>
            <a:round/>
            <a:headEnd type="none" w="med" len="med"/>
            <a:tailEnd type="none" w="med" len="med"/>
          </a:ln>
        </p:spPr>
        <p:txBody>
          <a:bodyPr lIns="129969" tIns="64966" rIns="129969" bIns="64966" anchor="t" anchorCtr="0">
            <a:no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0" marR="0" lvl="0" indent="0" algn="l" defTabSz="1302128" rtl="0" eaLnBrk="1" fontAlgn="auto" latinLnBrk="0" hangingPunct="1">
              <a:lnSpc>
                <a:spcPct val="100000"/>
              </a:lnSpc>
              <a:spcBef>
                <a:spcPts val="0"/>
              </a:spcBef>
              <a:spcAft>
                <a:spcPts val="0"/>
              </a:spcAft>
              <a:buClrTx/>
              <a:buSzPct val="25000"/>
              <a:buFontTx/>
              <a:buNone/>
              <a:tabLst/>
              <a:defRPr/>
            </a:pPr>
            <a:endParaRPr kumimoji="0" lang="en-US" sz="1706" b="0" i="0" u="none" strike="noStrike" kern="1200" cap="none" spc="0" normalizeH="0" baseline="0" noProof="0" dirty="0">
              <a:ln>
                <a:noFill/>
              </a:ln>
              <a:solidFill>
                <a:srgbClr val="4F535A"/>
              </a:solidFill>
              <a:effectLst/>
              <a:uLnTx/>
              <a:uFillTx/>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5716415C-89C7-0048-BC4F-D3B6AF213373}"/>
              </a:ext>
            </a:extLst>
          </p:cNvPr>
          <p:cNvSpPr/>
          <p:nvPr/>
        </p:nvSpPr>
        <p:spPr>
          <a:xfrm>
            <a:off x="6343256" y="1063644"/>
            <a:ext cx="3619207" cy="1706857"/>
          </a:xfrm>
          <a:prstGeom prst="rect">
            <a:avLst/>
          </a:prstGeom>
        </p:spPr>
        <p:txBody>
          <a:bodyPr wrap="square">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0" marR="0" lvl="0" indent="0" algn="l" defTabSz="650138" rtl="0" eaLnBrk="1" fontAlgn="base" latinLnBrk="0" hangingPunct="1">
              <a:lnSpc>
                <a:spcPct val="100000"/>
              </a:lnSpc>
              <a:spcBef>
                <a:spcPct val="0"/>
              </a:spcBef>
              <a:spcAft>
                <a:spcPct val="0"/>
              </a:spcAft>
              <a:buClrTx/>
              <a:buSzTx/>
              <a:buFontTx/>
              <a:buNone/>
              <a:tabLst/>
              <a:defRPr/>
            </a:pPr>
            <a:r>
              <a:rPr kumimoji="0" lang="en-GB"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rPr>
              <a:t>“I would say the majority of surgeons would learn about new tech, they </a:t>
            </a:r>
            <a:r>
              <a:rPr kumimoji="0" lang="en-GB" sz="1706" b="0" i="1" u="none" strike="noStrike" kern="1200" cap="none" spc="0" normalizeH="0" baseline="0" noProof="0" dirty="0">
                <a:ln>
                  <a:noFill/>
                </a:ln>
                <a:solidFill>
                  <a:srgbClr val="ED1941"/>
                </a:solidFill>
                <a:effectLst/>
                <a:uLnTx/>
                <a:uFillTx/>
                <a:latin typeface="Calibri" panose="020F0502020204030204" pitchFamily="34" charset="0"/>
                <a:ea typeface="Calibri" panose="020F0502020204030204" pitchFamily="34" charset="0"/>
                <a:cs typeface="Calibri" panose="020F0502020204030204" pitchFamily="34" charset="0"/>
              </a:rPr>
              <a:t>hear about it by word of mouth</a:t>
            </a:r>
            <a:r>
              <a:rPr kumimoji="0" lang="en-GB"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rPr>
              <a:t>, by </a:t>
            </a:r>
            <a:r>
              <a:rPr kumimoji="0" lang="en-GB" sz="1706" b="0" i="1" u="none" strike="noStrike" kern="1200" cap="none" spc="0" normalizeH="0" baseline="0" noProof="0" dirty="0">
                <a:ln>
                  <a:noFill/>
                </a:ln>
                <a:solidFill>
                  <a:srgbClr val="ED1941"/>
                </a:solidFill>
                <a:effectLst/>
                <a:uLnTx/>
                <a:uFillTx/>
                <a:latin typeface="Calibri" panose="020F0502020204030204" pitchFamily="34" charset="0"/>
                <a:ea typeface="Calibri" panose="020F0502020204030204" pitchFamily="34" charset="0"/>
                <a:cs typeface="Calibri" panose="020F0502020204030204" pitchFamily="34" charset="0"/>
              </a:rPr>
              <a:t>discussing with colleagues </a:t>
            </a:r>
            <a:r>
              <a:rPr kumimoji="0" lang="en-GB"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rPr>
              <a:t>and go ahead. Colleagues </a:t>
            </a:r>
            <a:r>
              <a:rPr kumimoji="0" lang="en-GB" sz="1706" b="0" i="1" u="none" strike="noStrike" kern="1200" cap="none" spc="0" normalizeH="0" baseline="0" noProof="0" dirty="0">
                <a:ln>
                  <a:noFill/>
                </a:ln>
                <a:solidFill>
                  <a:srgbClr val="ED1941"/>
                </a:solidFill>
                <a:effectLst/>
                <a:uLnTx/>
                <a:uFillTx/>
                <a:latin typeface="Calibri" panose="020F0502020204030204" pitchFamily="34" charset="0"/>
                <a:ea typeface="Calibri" panose="020F0502020204030204" pitchFamily="34" charset="0"/>
                <a:cs typeface="Calibri" panose="020F0502020204030204" pitchFamily="34" charset="0"/>
              </a:rPr>
              <a:t>within the same institutions and in other hospitals</a:t>
            </a:r>
            <a:r>
              <a:rPr kumimoji="0" lang="en-GB"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706" b="0" i="0" u="none" strike="noStrike" kern="1200" cap="none" spc="0" normalizeH="0" baseline="0" noProof="0" dirty="0">
              <a:ln>
                <a:noFill/>
              </a:ln>
              <a:solidFill>
                <a:srgbClr val="4F535A"/>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16" name="Shape 219">
            <a:extLst>
              <a:ext uri="{FF2B5EF4-FFF2-40B4-BE49-F238E27FC236}">
                <a16:creationId xmlns:a16="http://schemas.microsoft.com/office/drawing/2014/main" id="{93E0131B-9E2D-4349-BB47-D1A5B81CD39B}"/>
              </a:ext>
            </a:extLst>
          </p:cNvPr>
          <p:cNvSpPr/>
          <p:nvPr/>
        </p:nvSpPr>
        <p:spPr>
          <a:xfrm>
            <a:off x="7438719" y="3041918"/>
            <a:ext cx="5034237" cy="558660"/>
          </a:xfrm>
          <a:prstGeom prst="wedgeRoundRectCallout">
            <a:avLst>
              <a:gd name="adj1" fmla="val -162135"/>
              <a:gd name="adj2" fmla="val 381830"/>
              <a:gd name="adj3" fmla="val 16667"/>
            </a:avLst>
          </a:prstGeom>
          <a:noFill/>
          <a:ln w="9525" cap="flat" cmpd="sng">
            <a:solidFill>
              <a:srgbClr val="000000"/>
            </a:solidFill>
            <a:prstDash val="solid"/>
            <a:round/>
            <a:headEnd type="none" w="med" len="med"/>
            <a:tailEnd type="none" w="med" len="med"/>
          </a:ln>
        </p:spPr>
        <p:txBody>
          <a:bodyPr lIns="129969" tIns="64966" rIns="129969" bIns="64966" anchor="t" anchorCtr="0">
            <a:no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0" marR="0" lvl="0" indent="0" algn="l" defTabSz="1302128" rtl="0" eaLnBrk="1" fontAlgn="auto" latinLnBrk="0" hangingPunct="1">
              <a:lnSpc>
                <a:spcPct val="100000"/>
              </a:lnSpc>
              <a:spcBef>
                <a:spcPts val="0"/>
              </a:spcBef>
              <a:spcAft>
                <a:spcPts val="0"/>
              </a:spcAft>
              <a:buClrTx/>
              <a:buSzPct val="25000"/>
              <a:buFontTx/>
              <a:buNone/>
              <a:tabLst/>
              <a:defRPr/>
            </a:pPr>
            <a:r>
              <a:rPr kumimoji="0" lang="en-US"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r>
              <a:rPr kumimoji="0" lang="en-US" sz="1706" b="0" i="1" u="none" strike="noStrike" kern="1200" cap="none" spc="0" normalizeH="0" baseline="0" noProof="0" dirty="0">
                <a:ln>
                  <a:noFill/>
                </a:ln>
                <a:solidFill>
                  <a:srgbClr val="ED194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Peer pressure</a:t>
            </a:r>
            <a:r>
              <a:rPr kumimoji="0" lang="en-US" sz="1706" b="0" i="1" u="none" strike="noStrike" kern="1200" cap="none" spc="0" normalizeH="0" baseline="0" noProof="0" dirty="0">
                <a:ln>
                  <a:noFill/>
                </a:ln>
                <a:solidFill>
                  <a:srgbClr val="4F535A"/>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not wanting to look a dinosaur…” </a:t>
            </a:r>
            <a:endParaRPr kumimoji="0" lang="en-US" sz="1706" b="0" i="1" u="none" strike="noStrike" kern="1200" cap="none" spc="0" normalizeH="0" baseline="0" noProof="0" dirty="0">
              <a:ln>
                <a:noFill/>
              </a:ln>
              <a:solidFill>
                <a:srgbClr val="4F535A"/>
              </a:solidFill>
              <a:effectLst/>
              <a:uLnTx/>
              <a:uFillTx/>
              <a:latin typeface="Calibri"/>
              <a:ea typeface="Calibri"/>
              <a:cs typeface="Calibri"/>
              <a:sym typeface="Calibri"/>
            </a:endParaRPr>
          </a:p>
        </p:txBody>
      </p:sp>
      <p:sp>
        <p:nvSpPr>
          <p:cNvPr id="17" name="Shape 218">
            <a:extLst>
              <a:ext uri="{FF2B5EF4-FFF2-40B4-BE49-F238E27FC236}">
                <a16:creationId xmlns:a16="http://schemas.microsoft.com/office/drawing/2014/main" id="{079B108F-35D5-5848-841A-135657F91210}"/>
              </a:ext>
            </a:extLst>
          </p:cNvPr>
          <p:cNvSpPr/>
          <p:nvPr/>
        </p:nvSpPr>
        <p:spPr>
          <a:xfrm>
            <a:off x="7350572" y="4188593"/>
            <a:ext cx="5398174" cy="2847598"/>
          </a:xfrm>
          <a:prstGeom prst="wedgeRoundRectCallout">
            <a:avLst>
              <a:gd name="adj1" fmla="val -152168"/>
              <a:gd name="adj2" fmla="val -4440"/>
              <a:gd name="adj3" fmla="val 16667"/>
            </a:avLst>
          </a:prstGeom>
          <a:noFill/>
          <a:ln w="9525" cap="flat" cmpd="sng">
            <a:solidFill>
              <a:schemeClr val="dk1"/>
            </a:solidFill>
            <a:prstDash val="solid"/>
            <a:round/>
            <a:headEnd type="none" w="med" len="med"/>
            <a:tailEnd type="none" w="med" len="med"/>
          </a:ln>
        </p:spPr>
        <p:txBody>
          <a:bodyPr lIns="129969" tIns="64966" rIns="129969" bIns="64966" anchor="t" anchorCtr="0">
            <a:no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0" marR="0" lvl="0" indent="0" algn="l" defTabSz="1302128" rtl="0" eaLnBrk="1" fontAlgn="auto" latinLnBrk="0" hangingPunct="1">
              <a:lnSpc>
                <a:spcPct val="100000"/>
              </a:lnSpc>
              <a:spcBef>
                <a:spcPts val="0"/>
              </a:spcBef>
              <a:spcAft>
                <a:spcPts val="0"/>
              </a:spcAft>
              <a:buClrTx/>
              <a:buSzPct val="25000"/>
              <a:buFontTx/>
              <a:buNone/>
              <a:tabLst/>
              <a:defRPr/>
            </a:pPr>
            <a:r>
              <a:rPr kumimoji="0" lang="en-US" sz="1706" b="0" i="0" u="none" strike="noStrike" kern="1200" cap="none" spc="0" normalizeH="0" baseline="0" noProof="0" dirty="0">
                <a:ln>
                  <a:noFill/>
                </a:ln>
                <a:solidFill>
                  <a:srgbClr val="4F535A"/>
                </a:solidFill>
                <a:effectLst/>
                <a:uLnTx/>
                <a:uFillTx/>
                <a:latin typeface="Calibri"/>
                <a:ea typeface="Calibri"/>
                <a:cs typeface="Calibri"/>
                <a:sym typeface="Calibri"/>
              </a:rPr>
              <a:t>“It’s difficult to learn a new technique, and, establish new things. </a:t>
            </a:r>
            <a:r>
              <a:rPr kumimoji="0" lang="en-US" sz="1706" b="0" i="0" u="none" strike="noStrike" kern="1200" cap="none" spc="0" normalizeH="0" baseline="0" noProof="0" dirty="0">
                <a:ln>
                  <a:noFill/>
                </a:ln>
                <a:solidFill>
                  <a:srgbClr val="ED1941"/>
                </a:solidFill>
                <a:effectLst/>
                <a:uLnTx/>
                <a:uFillTx/>
                <a:latin typeface="Calibri"/>
                <a:ea typeface="Calibri"/>
                <a:cs typeface="Calibri"/>
                <a:sym typeface="Calibri"/>
              </a:rPr>
              <a:t>You need your colleagues input</a:t>
            </a:r>
            <a:r>
              <a:rPr kumimoji="0" lang="en-US" sz="1706" b="0" i="0" u="none" strike="noStrike" kern="1200" cap="none" spc="0" normalizeH="0" baseline="0" noProof="0" dirty="0">
                <a:ln>
                  <a:noFill/>
                </a:ln>
                <a:solidFill>
                  <a:srgbClr val="4F535A"/>
                </a:solidFill>
                <a:effectLst/>
                <a:uLnTx/>
                <a:uFillTx/>
                <a:latin typeface="Calibri"/>
                <a:ea typeface="Calibri"/>
                <a:cs typeface="Calibri"/>
                <a:sym typeface="Calibri"/>
              </a:rPr>
              <a:t>. […] There was one person […] I </a:t>
            </a:r>
            <a:r>
              <a:rPr kumimoji="0" lang="en-US" sz="1706" b="0" i="0" u="none" strike="noStrike" kern="1200" cap="none" spc="0" normalizeH="0" baseline="0" noProof="0" dirty="0">
                <a:ln>
                  <a:noFill/>
                </a:ln>
                <a:solidFill>
                  <a:srgbClr val="ED1941"/>
                </a:solidFill>
                <a:effectLst/>
                <a:uLnTx/>
                <a:uFillTx/>
                <a:latin typeface="Calibri"/>
                <a:ea typeface="Calibri"/>
                <a:cs typeface="Calibri"/>
                <a:sym typeface="Calibri"/>
              </a:rPr>
              <a:t>followed his footsteps and was very influenced by him</a:t>
            </a:r>
            <a:r>
              <a:rPr kumimoji="0" lang="en-US" sz="1706" b="0" i="0" u="none" strike="noStrike" kern="1200" cap="none" spc="0" normalizeH="0" baseline="0" noProof="0" dirty="0">
                <a:ln>
                  <a:noFill/>
                </a:ln>
                <a:solidFill>
                  <a:srgbClr val="4F535A"/>
                </a:solidFill>
                <a:effectLst/>
                <a:uLnTx/>
                <a:uFillTx/>
                <a:latin typeface="Calibri"/>
                <a:ea typeface="Calibri"/>
                <a:cs typeface="Calibri"/>
                <a:sym typeface="Calibri"/>
              </a:rPr>
              <a:t>. […] I told him about my experience.  And he told me about various experiences he’s had, and I thought, my God, I've done much better than him.  So he had worse </a:t>
            </a:r>
            <a:r>
              <a:rPr kumimoji="0" lang="en-US" sz="1706" b="0" i="0" u="none" strike="noStrike" kern="1200" cap="none" spc="0" normalizeH="0" baseline="0" noProof="0" dirty="0">
                <a:ln>
                  <a:noFill/>
                </a:ln>
                <a:solidFill>
                  <a:srgbClr val="ED1941"/>
                </a:solidFill>
                <a:effectLst/>
                <a:uLnTx/>
                <a:uFillTx/>
                <a:latin typeface="Calibri"/>
                <a:ea typeface="Calibri"/>
                <a:cs typeface="Calibri"/>
                <a:sym typeface="Calibri"/>
              </a:rPr>
              <a:t>experience </a:t>
            </a:r>
            <a:r>
              <a:rPr kumimoji="0" lang="en-US" sz="1706" b="0" i="0" u="none" strike="noStrike" kern="1200" cap="none" spc="0" normalizeH="0" baseline="0" noProof="0" dirty="0">
                <a:ln>
                  <a:noFill/>
                </a:ln>
                <a:solidFill>
                  <a:srgbClr val="4F535A"/>
                </a:solidFill>
                <a:effectLst/>
                <a:uLnTx/>
                <a:uFillTx/>
                <a:latin typeface="Calibri"/>
                <a:ea typeface="Calibri"/>
                <a:cs typeface="Calibri"/>
                <a:sym typeface="Calibri"/>
              </a:rPr>
              <a:t>than I had in developing his technique, and he encouraged me and he really was </a:t>
            </a:r>
            <a:r>
              <a:rPr kumimoji="0" lang="en-US" sz="1706" b="0" i="0" u="none" strike="noStrike" kern="1200" cap="none" spc="0" normalizeH="0" baseline="0" noProof="0" dirty="0">
                <a:ln>
                  <a:noFill/>
                </a:ln>
                <a:solidFill>
                  <a:srgbClr val="ED1941"/>
                </a:solidFill>
                <a:effectLst/>
                <a:uLnTx/>
                <a:uFillTx/>
                <a:latin typeface="Calibri"/>
                <a:ea typeface="Calibri"/>
                <a:cs typeface="Calibri"/>
                <a:sym typeface="Calibri"/>
              </a:rPr>
              <a:t>very influential and just driving me into not really giving up</a:t>
            </a:r>
            <a:r>
              <a:rPr kumimoji="0" lang="en-US" sz="1706" b="0" i="0" u="none" strike="noStrike" kern="1200" cap="none" spc="0" normalizeH="0" baseline="0" noProof="0" dirty="0">
                <a:ln>
                  <a:noFill/>
                </a:ln>
                <a:solidFill>
                  <a:srgbClr val="4F535A"/>
                </a:solidFill>
                <a:effectLst/>
                <a:uLnTx/>
                <a:uFillTx/>
                <a:latin typeface="Calibri"/>
                <a:ea typeface="Calibri"/>
                <a:cs typeface="Calibri"/>
                <a:sym typeface="Calibri"/>
              </a:rPr>
              <a:t>.”</a:t>
            </a:r>
          </a:p>
        </p:txBody>
      </p:sp>
      <p:sp>
        <p:nvSpPr>
          <p:cNvPr id="3" name="TextBox 2">
            <a:extLst>
              <a:ext uri="{FF2B5EF4-FFF2-40B4-BE49-F238E27FC236}">
                <a16:creationId xmlns:a16="http://schemas.microsoft.com/office/drawing/2014/main" id="{883C6A8B-F582-1F4F-A04C-B6BC47E46AF7}"/>
              </a:ext>
            </a:extLst>
          </p:cNvPr>
          <p:cNvSpPr txBox="1"/>
          <p:nvPr/>
        </p:nvSpPr>
        <p:spPr>
          <a:xfrm>
            <a:off x="7486534" y="7146868"/>
            <a:ext cx="5077922" cy="1674031"/>
          </a:xfrm>
          <a:prstGeom prst="rect">
            <a:avLst/>
          </a:prstGeom>
          <a:noFill/>
        </p:spPr>
        <p:txBody>
          <a:bodyPr wrap="square" lIns="0" tIns="0"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404417" marR="0" lvl="0" indent="-404417" algn="l" defTabSz="650138" rtl="0" eaLnBrk="1" fontAlgn="base" latinLnBrk="0" hangingPunct="1">
              <a:lnSpc>
                <a:spcPct val="100000"/>
              </a:lnSpc>
              <a:spcBef>
                <a:spcPct val="0"/>
              </a:spcBef>
              <a:spcAft>
                <a:spcPts val="711"/>
              </a:spcAft>
              <a:buClrTx/>
              <a:buSzTx/>
              <a:buFont typeface="Arial" charset="0"/>
              <a:buChar char="•"/>
              <a:tabLst/>
              <a:defRPr/>
            </a:pPr>
            <a:r>
              <a:rPr kumimoji="0" lang="en-US" sz="2275" b="0" i="0" u="none" strike="noStrike" kern="1200" cap="none" spc="0" normalizeH="0" baseline="0" noProof="0" dirty="0">
                <a:ln>
                  <a:noFill/>
                </a:ln>
                <a:solidFill>
                  <a:srgbClr val="ED1941"/>
                </a:solidFill>
                <a:effectLst/>
                <a:uLnTx/>
                <a:uFillTx/>
                <a:latin typeface="Arial" pitchFamily="34" charset="0"/>
                <a:ea typeface="ＭＳ Ｐゴシック" pitchFamily="34" charset="-128"/>
                <a:cs typeface="+mn-cs"/>
              </a:rPr>
              <a:t>Professional networks </a:t>
            </a:r>
          </a:p>
          <a:p>
            <a:pPr marL="404417" marR="0" lvl="0" indent="-404417" algn="l" defTabSz="650138" rtl="0" eaLnBrk="1" fontAlgn="base" latinLnBrk="0" hangingPunct="1">
              <a:lnSpc>
                <a:spcPct val="100000"/>
              </a:lnSpc>
              <a:spcBef>
                <a:spcPct val="0"/>
              </a:spcBef>
              <a:spcAft>
                <a:spcPts val="711"/>
              </a:spcAft>
              <a:buClrTx/>
              <a:buSzTx/>
              <a:buFont typeface="Arial" charset="0"/>
              <a:buChar char="•"/>
              <a:tabLst/>
              <a:defRPr/>
            </a:pPr>
            <a:r>
              <a:rPr kumimoji="0" lang="en-US" sz="2275" b="0" i="0" u="none" strike="noStrike" kern="1200" cap="none" spc="0" normalizeH="0" baseline="0" noProof="0" dirty="0">
                <a:ln>
                  <a:noFill/>
                </a:ln>
                <a:solidFill>
                  <a:srgbClr val="ED1941"/>
                </a:solidFill>
                <a:effectLst/>
                <a:uLnTx/>
                <a:uFillTx/>
                <a:latin typeface="Arial" pitchFamily="34" charset="0"/>
                <a:ea typeface="ＭＳ Ｐゴシック" pitchFamily="34" charset="-128"/>
                <a:cs typeface="+mn-cs"/>
              </a:rPr>
              <a:t>Peer pressure</a:t>
            </a:r>
          </a:p>
          <a:p>
            <a:pPr marL="404417" marR="0" lvl="0" indent="-404417" algn="l" defTabSz="650138" rtl="0" eaLnBrk="1" fontAlgn="base" latinLnBrk="0" hangingPunct="1">
              <a:lnSpc>
                <a:spcPct val="100000"/>
              </a:lnSpc>
              <a:spcBef>
                <a:spcPct val="0"/>
              </a:spcBef>
              <a:spcAft>
                <a:spcPts val="711"/>
              </a:spcAft>
              <a:buClrTx/>
              <a:buSzTx/>
              <a:buFont typeface="Arial" charset="0"/>
              <a:buChar char="•"/>
              <a:tabLst/>
              <a:defRPr/>
            </a:pPr>
            <a:r>
              <a:rPr kumimoji="0" lang="en-US" sz="2275" b="0" i="0" u="none" strike="noStrike" kern="1200" cap="none" spc="0" normalizeH="0" baseline="0" noProof="0" dirty="0">
                <a:ln>
                  <a:noFill/>
                </a:ln>
                <a:solidFill>
                  <a:srgbClr val="ED1941"/>
                </a:solidFill>
                <a:effectLst/>
                <a:uLnTx/>
                <a:uFillTx/>
                <a:latin typeface="Arial" pitchFamily="34" charset="0"/>
                <a:ea typeface="ＭＳ Ｐゴシック" pitchFamily="34" charset="-128"/>
                <a:cs typeface="+mn-cs"/>
              </a:rPr>
              <a:t>Info and experience</a:t>
            </a:r>
          </a:p>
          <a:p>
            <a:pPr marL="404417" marR="0" lvl="0" indent="-404417" algn="l" defTabSz="650138" rtl="0" eaLnBrk="1" fontAlgn="base" latinLnBrk="0" hangingPunct="1">
              <a:lnSpc>
                <a:spcPct val="100000"/>
              </a:lnSpc>
              <a:spcBef>
                <a:spcPct val="0"/>
              </a:spcBef>
              <a:spcAft>
                <a:spcPts val="711"/>
              </a:spcAft>
              <a:buClrTx/>
              <a:buSzTx/>
              <a:buFont typeface="Arial" charset="0"/>
              <a:buChar char="•"/>
              <a:tabLst/>
              <a:defRPr/>
            </a:pPr>
            <a:r>
              <a:rPr kumimoji="0" lang="en-US" sz="2275" b="0" i="0" u="none" strike="noStrike" kern="1200" cap="none" spc="0" normalizeH="0" baseline="0" noProof="0" dirty="0">
                <a:ln>
                  <a:noFill/>
                </a:ln>
                <a:solidFill>
                  <a:srgbClr val="ED1941"/>
                </a:solidFill>
                <a:effectLst/>
                <a:uLnTx/>
                <a:uFillTx/>
                <a:latin typeface="Arial" pitchFamily="34" charset="0"/>
                <a:ea typeface="ＭＳ Ｐゴシック" pitchFamily="34" charset="-128"/>
                <a:cs typeface="+mn-cs"/>
              </a:rPr>
              <a:t>Size of network and </a:t>
            </a:r>
            <a:r>
              <a:rPr kumimoji="0" lang="en-US" sz="2275" b="0" i="0" u="none" strike="noStrike" kern="1200" cap="none" spc="0" normalizeH="0" baseline="0" noProof="0" dirty="0" err="1">
                <a:ln>
                  <a:noFill/>
                </a:ln>
                <a:solidFill>
                  <a:srgbClr val="ED1941"/>
                </a:solidFill>
                <a:effectLst/>
                <a:uLnTx/>
                <a:uFillTx/>
                <a:latin typeface="Arial" pitchFamily="34" charset="0"/>
                <a:ea typeface="ＭＳ Ｐゴシック" pitchFamily="34" charset="-128"/>
                <a:cs typeface="+mn-cs"/>
              </a:rPr>
              <a:t>behaviour</a:t>
            </a:r>
            <a:endParaRPr kumimoji="0" lang="en-US" sz="2275" b="0" i="0" u="none" strike="noStrike" kern="1200" cap="none" spc="0" normalizeH="0" baseline="0" noProof="0" dirty="0">
              <a:ln>
                <a:noFill/>
              </a:ln>
              <a:solidFill>
                <a:srgbClr val="ED1941"/>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21501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12" dirty="0">
                <a:solidFill>
                  <a:schemeClr val="bg2"/>
                </a:solidFill>
              </a:rPr>
              <a:t>Diffusion of the innovation </a:t>
            </a:r>
            <a:endParaRPr sz="3600" spc="-112" dirty="0">
              <a:solidFill>
                <a:schemeClr val="bg2"/>
              </a:solidFill>
            </a:endParaRPr>
          </a:p>
        </p:txBody>
      </p:sp>
      <p:pic>
        <p:nvPicPr>
          <p:cNvPr id="5" name="Picture 4">
            <a:extLst>
              <a:ext uri="{FF2B5EF4-FFF2-40B4-BE49-F238E27FC236}">
                <a16:creationId xmlns:a16="http://schemas.microsoft.com/office/drawing/2014/main" id="{1BC8A0C0-3924-FB92-2EC0-3E1655BBBBE1}"/>
              </a:ext>
            </a:extLst>
          </p:cNvPr>
          <p:cNvPicPr>
            <a:picLocks noChangeAspect="1"/>
          </p:cNvPicPr>
          <p:nvPr/>
        </p:nvPicPr>
        <p:blipFill>
          <a:blip r:embed="rId2"/>
          <a:stretch>
            <a:fillRect/>
          </a:stretch>
        </p:blipFill>
        <p:spPr>
          <a:xfrm>
            <a:off x="383343" y="1762538"/>
            <a:ext cx="6878322" cy="5292000"/>
          </a:xfrm>
          <a:prstGeom prst="rect">
            <a:avLst/>
          </a:prstGeom>
        </p:spPr>
      </p:pic>
      <p:sp>
        <p:nvSpPr>
          <p:cNvPr id="3" name="object 3">
            <a:extLst>
              <a:ext uri="{FF2B5EF4-FFF2-40B4-BE49-F238E27FC236}">
                <a16:creationId xmlns:a16="http://schemas.microsoft.com/office/drawing/2014/main" id="{ED8E5C9F-1462-094B-5D4E-881EEF8C739A}"/>
              </a:ext>
            </a:extLst>
          </p:cNvPr>
          <p:cNvSpPr txBox="1"/>
          <p:nvPr/>
        </p:nvSpPr>
        <p:spPr>
          <a:xfrm>
            <a:off x="7261665" y="978718"/>
            <a:ext cx="5488672" cy="6075820"/>
          </a:xfrm>
          <a:prstGeom prst="rect">
            <a:avLst/>
          </a:prstGeom>
        </p:spPr>
        <p:txBody>
          <a:bodyPr vert="horz" wrap="square" lIns="0" tIns="248720"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900958" marR="150311" indent="-487604">
              <a:spcBef>
                <a:spcPts val="1677"/>
              </a:spcBef>
              <a:buClr>
                <a:schemeClr val="tx1"/>
              </a:buClr>
              <a:buFont typeface="Arial" panose="020B0604020202020204" pitchFamily="34" charset="0"/>
              <a:buChar char="•"/>
              <a:tabLst>
                <a:tab pos="889340" algn="l"/>
              </a:tabLst>
            </a:pPr>
            <a:r>
              <a:rPr lang="en-GB" sz="2800" dirty="0">
                <a:latin typeface="+mn-lt"/>
                <a:cs typeface="Calibri" panose="020F0502020204030204" pitchFamily="34" charset="0"/>
              </a:rPr>
              <a:t>11% consultants performed at least one keyhole surgery in 2005, 97% by 2014</a:t>
            </a:r>
          </a:p>
          <a:p>
            <a:pPr marL="900958" marR="150311" indent="-487604">
              <a:spcBef>
                <a:spcPts val="1677"/>
              </a:spcBef>
              <a:buClr>
                <a:schemeClr val="tx1"/>
              </a:buClr>
              <a:buFont typeface="Arial" panose="020B0604020202020204" pitchFamily="34" charset="0"/>
              <a:buChar char="•"/>
              <a:tabLst>
                <a:tab pos="889340" algn="l"/>
              </a:tabLst>
            </a:pPr>
            <a:r>
              <a:rPr lang="en-GB" sz="2800" dirty="0">
                <a:latin typeface="+mn-lt"/>
                <a:cs typeface="Calibri" panose="020F0502020204030204" pitchFamily="34" charset="0"/>
              </a:rPr>
              <a:t>By 2005 median consultant performed 0 </a:t>
            </a:r>
          </a:p>
          <a:p>
            <a:pPr marL="900958" marR="150311" indent="-487604">
              <a:spcBef>
                <a:spcPts val="1677"/>
              </a:spcBef>
              <a:buClr>
                <a:schemeClr val="tx1"/>
              </a:buClr>
              <a:buFont typeface="Arial" panose="020B0604020202020204" pitchFamily="34" charset="0"/>
              <a:buChar char="•"/>
              <a:tabLst>
                <a:tab pos="889340" algn="l"/>
              </a:tabLst>
            </a:pPr>
            <a:r>
              <a:rPr lang="en-GB" sz="2800" dirty="0">
                <a:latin typeface="+mn-lt"/>
                <a:cs typeface="Calibri" panose="020F0502020204030204" pitchFamily="34" charset="0"/>
              </a:rPr>
              <a:t>By 2014 median consultant performed 52% surgeries by keyhole</a:t>
            </a:r>
          </a:p>
          <a:p>
            <a:pPr marL="900958" marR="150311" indent="-487604">
              <a:spcBef>
                <a:spcPts val="1677"/>
              </a:spcBef>
              <a:buClr>
                <a:schemeClr val="tx1"/>
              </a:buClr>
              <a:buFont typeface="Arial" panose="020B0604020202020204" pitchFamily="34" charset="0"/>
              <a:buChar char="•"/>
              <a:tabLst>
                <a:tab pos="889340" algn="l"/>
              </a:tabLst>
            </a:pPr>
            <a:r>
              <a:rPr lang="en-GB" sz="2800" dirty="0">
                <a:latin typeface="+mn-lt"/>
                <a:cs typeface="Calibri" panose="020F0502020204030204" pitchFamily="34" charset="0"/>
              </a:rPr>
              <a:t>Consultants do not switch discretely from doing all open to all keyhole</a:t>
            </a:r>
          </a:p>
        </p:txBody>
      </p:sp>
    </p:spTree>
    <p:extLst>
      <p:ext uri="{BB962C8B-B14F-4D97-AF65-F5344CB8AC3E}">
        <p14:creationId xmlns:p14="http://schemas.microsoft.com/office/powerpoint/2010/main" val="905037211"/>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pc="-112" dirty="0">
                <a:solidFill>
                  <a:schemeClr val="bg2"/>
                </a:solidFill>
              </a:rPr>
              <a:t>Innovation diffusion around a move</a:t>
            </a:r>
            <a:endParaRPr spc="-112" dirty="0">
              <a:solidFill>
                <a:schemeClr val="bg2"/>
              </a:solidFill>
            </a:endParaRPr>
          </a:p>
        </p:txBody>
      </p:sp>
      <p:pic>
        <p:nvPicPr>
          <p:cNvPr id="4" name="Picture 3">
            <a:extLst>
              <a:ext uri="{FF2B5EF4-FFF2-40B4-BE49-F238E27FC236}">
                <a16:creationId xmlns:a16="http://schemas.microsoft.com/office/drawing/2014/main" id="{4961C5A7-992E-ED89-9415-D426FB1784F6}"/>
              </a:ext>
            </a:extLst>
          </p:cNvPr>
          <p:cNvPicPr>
            <a:picLocks noChangeAspect="1"/>
          </p:cNvPicPr>
          <p:nvPr/>
        </p:nvPicPr>
        <p:blipFill>
          <a:blip r:embed="rId2"/>
          <a:stretch>
            <a:fillRect/>
          </a:stretch>
        </p:blipFill>
        <p:spPr>
          <a:xfrm>
            <a:off x="1657853" y="1292590"/>
            <a:ext cx="9689692" cy="7166833"/>
          </a:xfrm>
          <a:prstGeom prst="rect">
            <a:avLst/>
          </a:prstGeom>
        </p:spPr>
      </p:pic>
    </p:spTree>
    <p:extLst>
      <p:ext uri="{BB962C8B-B14F-4D97-AF65-F5344CB8AC3E}">
        <p14:creationId xmlns:p14="http://schemas.microsoft.com/office/powerpoint/2010/main" val="1271626780"/>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84" dirty="0">
                <a:solidFill>
                  <a:schemeClr val="bg2"/>
                </a:solidFill>
              </a:rPr>
              <a:t>Empirical approach</a:t>
            </a:r>
            <a:endParaRPr sz="3600" spc="-84" dirty="0">
              <a:solidFill>
                <a:schemeClr val="bg2"/>
              </a:solidFill>
            </a:endParaRPr>
          </a:p>
        </p:txBody>
      </p:sp>
      <p:sp>
        <p:nvSpPr>
          <p:cNvPr id="3" name="object 3"/>
          <p:cNvSpPr txBox="1"/>
          <p:nvPr/>
        </p:nvSpPr>
        <p:spPr>
          <a:xfrm>
            <a:off x="383344" y="1013254"/>
            <a:ext cx="12069992" cy="9137171"/>
          </a:xfrm>
          <a:prstGeom prst="rect">
            <a:avLst/>
          </a:prstGeom>
        </p:spPr>
        <p:txBody>
          <a:bodyPr vert="horz" wrap="square" lIns="0" tIns="248720"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94969" indent="-487604">
              <a:spcBef>
                <a:spcPts val="1958"/>
              </a:spcBef>
              <a:buClr>
                <a:schemeClr val="tx1"/>
              </a:buClr>
              <a:buFont typeface="Arial" panose="020B0604020202020204" pitchFamily="34" charset="0"/>
              <a:buChar char="•"/>
            </a:pPr>
            <a:r>
              <a:rPr lang="en-GB" sz="3200" spc="-98" dirty="0">
                <a:latin typeface="Calibri" panose="020F0502020204030204" pitchFamily="34" charset="0"/>
                <a:cs typeface="Calibri" panose="020F0502020204030204" pitchFamily="34" charset="0"/>
              </a:rPr>
              <a:t>Seek to identify </a:t>
            </a:r>
            <a:r>
              <a:rPr lang="en-GB" sz="3200" spc="-98" dirty="0" err="1">
                <a:latin typeface="Calibri" panose="020F0502020204030204" pitchFamily="34" charset="0"/>
                <a:cs typeface="Calibri" panose="020F0502020204030204" pitchFamily="34" charset="0"/>
              </a:rPr>
              <a:t>coworker</a:t>
            </a:r>
            <a:r>
              <a:rPr lang="en-GB" sz="3200" spc="-98" dirty="0">
                <a:latin typeface="Calibri" panose="020F0502020204030204" pitchFamily="34" charset="0"/>
                <a:cs typeface="Calibri" panose="020F0502020204030204" pitchFamily="34" charset="0"/>
              </a:rPr>
              <a:t> exposure (network centrality), key agents and peer effects</a:t>
            </a:r>
          </a:p>
          <a:p>
            <a:pPr marL="594969" indent="-487604">
              <a:spcBef>
                <a:spcPts val="1958"/>
              </a:spcBef>
              <a:buClr>
                <a:schemeClr val="tx1"/>
              </a:buClr>
              <a:buFont typeface="Arial" panose="020B0604020202020204" pitchFamily="34" charset="0"/>
              <a:buChar char="•"/>
            </a:pPr>
            <a:r>
              <a:rPr lang="en-GB" sz="3200" spc="-98" dirty="0">
                <a:latin typeface="Calibri" panose="020F0502020204030204" pitchFamily="34" charset="0"/>
                <a:cs typeface="Calibri" panose="020F0502020204030204" pitchFamily="34" charset="0"/>
              </a:rPr>
              <a:t>But maybe </a:t>
            </a:r>
            <a:r>
              <a:rPr lang="en-GB" sz="3200" spc="-112" dirty="0">
                <a:latin typeface="Calibri" panose="020F0502020204030204" pitchFamily="34" charset="0"/>
                <a:cs typeface="Calibri" panose="020F0502020204030204" pitchFamily="34" charset="0"/>
              </a:rPr>
              <a:t>correlated effects, endogenous mobility, reflection</a:t>
            </a:r>
          </a:p>
          <a:p>
            <a:pPr marL="557390" marR="186099" indent="-487604">
              <a:spcBef>
                <a:spcPts val="1706"/>
              </a:spcBef>
              <a:buClr>
                <a:schemeClr val="tx1"/>
              </a:buClr>
              <a:buFont typeface="Arial" panose="020B0604020202020204" pitchFamily="34" charset="0"/>
              <a:buChar char="•"/>
              <a:tabLst>
                <a:tab pos="545772" algn="l"/>
              </a:tabLst>
            </a:pPr>
            <a:r>
              <a:rPr lang="en-GB" sz="3200" spc="-112" dirty="0">
                <a:latin typeface="Calibri" panose="020F0502020204030204" pitchFamily="34" charset="0"/>
                <a:cs typeface="Calibri" panose="020F0502020204030204" pitchFamily="34" charset="0"/>
              </a:rPr>
              <a:t>Need to assume</a:t>
            </a:r>
          </a:p>
          <a:p>
            <a:pPr marL="1207620" marR="186099" lvl="1" indent="-487604">
              <a:spcBef>
                <a:spcPts val="1706"/>
              </a:spcBef>
              <a:buClr>
                <a:schemeClr val="tx1"/>
              </a:buClr>
              <a:buFont typeface="Arial" panose="020B0604020202020204" pitchFamily="34" charset="0"/>
              <a:buChar char="•"/>
              <a:tabLst>
                <a:tab pos="545772" algn="l"/>
              </a:tabLst>
            </a:pPr>
            <a:r>
              <a:rPr lang="en-GB" sz="3200" spc="-112" dirty="0">
                <a:latin typeface="Calibri" panose="020F0502020204030204" pitchFamily="34" charset="0"/>
                <a:cs typeface="Calibri" panose="020F0502020204030204" pitchFamily="34" charset="0"/>
              </a:rPr>
              <a:t>Exogenous mobility across hospitals  (conditional on </a:t>
            </a:r>
            <a:r>
              <a:rPr lang="en-GB" sz="3200" spc="-98" dirty="0">
                <a:latin typeface="Calibri" panose="020F0502020204030204" pitchFamily="34" charset="0"/>
                <a:cs typeface="Calibri" panose="020F0502020204030204" pitchFamily="34" charset="0"/>
              </a:rPr>
              <a:t>fixed effects for years-until-next–move and hospital-in- previous-year fixed effects) </a:t>
            </a:r>
          </a:p>
          <a:p>
            <a:pPr marL="1207620" marR="186099" lvl="1" indent="-487604">
              <a:spcBef>
                <a:spcPts val="1706"/>
              </a:spcBef>
              <a:buClr>
                <a:schemeClr val="tx1"/>
              </a:buClr>
              <a:buFont typeface="Arial" panose="020B0604020202020204" pitchFamily="34" charset="0"/>
              <a:buChar char="•"/>
              <a:tabLst>
                <a:tab pos="545772" algn="l"/>
              </a:tabLst>
            </a:pPr>
            <a:r>
              <a:rPr lang="en-GB" sz="3200" spc="-98" dirty="0">
                <a:latin typeface="Calibri" panose="020F0502020204030204" pitchFamily="34" charset="0"/>
                <a:cs typeface="Calibri" panose="020F0502020204030204" pitchFamily="34" charset="0"/>
              </a:rPr>
              <a:t>Matrix of key agents is sparse (identification follows from consultants’ differential trajectories of mobility across hospitals)</a:t>
            </a:r>
          </a:p>
          <a:p>
            <a:pPr marL="557390" marR="186099" indent="-487604">
              <a:spcBef>
                <a:spcPts val="1706"/>
              </a:spcBef>
              <a:buClr>
                <a:schemeClr val="tx1"/>
              </a:buClr>
              <a:buFont typeface="Arial" panose="020B0604020202020204" pitchFamily="34" charset="0"/>
              <a:buChar char="•"/>
              <a:tabLst>
                <a:tab pos="545772" algn="l"/>
              </a:tabLst>
            </a:pPr>
            <a:r>
              <a:rPr lang="en-GB" sz="3200" spc="-98" dirty="0">
                <a:latin typeface="Calibri" panose="020F0502020204030204" pitchFamily="34" charset="0"/>
                <a:cs typeface="Calibri" panose="020F0502020204030204" pitchFamily="34" charset="0"/>
              </a:rPr>
              <a:t>Use IV which exploits network structure to address reflection (uses exogenous shocks to peer-of-peers who are not peers of the focal consultant)</a:t>
            </a:r>
          </a:p>
          <a:p>
            <a:pPr marL="1207620" marR="186099" lvl="1" indent="-487604">
              <a:spcBef>
                <a:spcPts val="1706"/>
              </a:spcBef>
              <a:buClr>
                <a:schemeClr val="tx1"/>
              </a:buClr>
              <a:buFont typeface="Arial" panose="020B0604020202020204" pitchFamily="34" charset="0"/>
              <a:buChar char="•"/>
              <a:tabLst>
                <a:tab pos="545772" algn="l"/>
              </a:tabLst>
            </a:pPr>
            <a:endParaRPr lang="en-GB" sz="2800" spc="-98" dirty="0">
              <a:latin typeface="Arial"/>
              <a:cs typeface="Arial"/>
            </a:endParaRPr>
          </a:p>
          <a:p>
            <a:pPr marL="1207620" marR="186099" lvl="1" indent="-487604">
              <a:spcBef>
                <a:spcPts val="1706"/>
              </a:spcBef>
              <a:buClr>
                <a:schemeClr val="tx1"/>
              </a:buClr>
              <a:buFont typeface="Arial" panose="020B0604020202020204" pitchFamily="34" charset="0"/>
              <a:buChar char="•"/>
              <a:tabLst>
                <a:tab pos="545772" algn="l"/>
              </a:tabLst>
            </a:pPr>
            <a:endParaRPr lang="en-GB" sz="2800" spc="-112" dirty="0">
              <a:latin typeface="Arial"/>
              <a:cs typeface="Arial"/>
            </a:endParaRPr>
          </a:p>
          <a:p>
            <a:pPr marL="900958" marR="243361" indent="-487604">
              <a:spcBef>
                <a:spcPts val="0"/>
              </a:spcBef>
              <a:buClr>
                <a:schemeClr val="tx1"/>
              </a:buClr>
              <a:buFont typeface="Arial" panose="020B0604020202020204" pitchFamily="34" charset="0"/>
              <a:buChar char="•"/>
              <a:tabLst>
                <a:tab pos="889340" algn="l"/>
              </a:tabLst>
            </a:pPr>
            <a:endParaRPr lang="en-US" sz="2800" spc="-71" dirty="0">
              <a:latin typeface="Arial"/>
              <a:cs typeface="Arial"/>
            </a:endParaRPr>
          </a:p>
          <a:p>
            <a:pPr marL="413354" marR="150311">
              <a:spcBef>
                <a:spcPts val="1677"/>
              </a:spcBef>
              <a:buClr>
                <a:schemeClr val="tx1"/>
              </a:buClr>
              <a:tabLst>
                <a:tab pos="889340" algn="l"/>
              </a:tabLst>
            </a:pPr>
            <a:endParaRPr lang="en-GB" sz="2560" dirty="0">
              <a:latin typeface="Arial"/>
              <a:cs typeface="Arial"/>
            </a:endParaRPr>
          </a:p>
        </p:txBody>
      </p:sp>
    </p:spTree>
    <p:extLst>
      <p:ext uri="{BB962C8B-B14F-4D97-AF65-F5344CB8AC3E}">
        <p14:creationId xmlns:p14="http://schemas.microsoft.com/office/powerpoint/2010/main" val="1200915104"/>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045" y="199618"/>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pc="-169" dirty="0">
                <a:solidFill>
                  <a:schemeClr val="bg2"/>
                </a:solidFill>
              </a:rPr>
              <a:t>Identification of peer effects via intransitive triads due to moving</a:t>
            </a:r>
            <a:endParaRPr spc="-169" dirty="0">
              <a:solidFill>
                <a:schemeClr val="bg2"/>
              </a:solidFill>
            </a:endParaRPr>
          </a:p>
        </p:txBody>
      </p:sp>
      <p:pic>
        <p:nvPicPr>
          <p:cNvPr id="4" name="Picture 3">
            <a:extLst>
              <a:ext uri="{FF2B5EF4-FFF2-40B4-BE49-F238E27FC236}">
                <a16:creationId xmlns:a16="http://schemas.microsoft.com/office/drawing/2014/main" id="{AC74AAF6-863D-0CC8-2675-F4F33DF6237F}"/>
              </a:ext>
            </a:extLst>
          </p:cNvPr>
          <p:cNvPicPr>
            <a:picLocks noChangeAspect="1"/>
          </p:cNvPicPr>
          <p:nvPr/>
        </p:nvPicPr>
        <p:blipFill>
          <a:blip r:embed="rId3"/>
          <a:stretch>
            <a:fillRect/>
          </a:stretch>
        </p:blipFill>
        <p:spPr>
          <a:xfrm>
            <a:off x="1853" y="1319523"/>
            <a:ext cx="13002683" cy="7112967"/>
          </a:xfrm>
          <a:prstGeom prst="rect">
            <a:avLst/>
          </a:prstGeom>
        </p:spPr>
      </p:pic>
    </p:spTree>
    <p:extLst>
      <p:ext uri="{BB962C8B-B14F-4D97-AF65-F5344CB8AC3E}">
        <p14:creationId xmlns:p14="http://schemas.microsoft.com/office/powerpoint/2010/main" val="466284881"/>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EB9D8-BD0C-BE4D-8C54-4706D9ED7E92}"/>
              </a:ext>
            </a:extLst>
          </p:cNvPr>
          <p:cNvSpPr txBox="1"/>
          <p:nvPr/>
        </p:nvSpPr>
        <p:spPr>
          <a:xfrm>
            <a:off x="603051" y="209721"/>
            <a:ext cx="11663268" cy="553998"/>
          </a:xfrm>
          <a:prstGeom prst="rect">
            <a:avLst/>
          </a:prstGeom>
          <a:noFill/>
        </p:spPr>
        <p:txBody>
          <a:bodyPr wrap="square" lIns="0" tIns="0"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a:spcAft>
                <a:spcPts val="711"/>
              </a:spcAft>
            </a:pPr>
            <a:r>
              <a:rPr lang="en-US" sz="3600" dirty="0">
                <a:solidFill>
                  <a:schemeClr val="bg2"/>
                </a:solidFill>
              </a:rPr>
              <a:t>Key findings</a:t>
            </a:r>
          </a:p>
        </p:txBody>
      </p:sp>
      <p:sp>
        <p:nvSpPr>
          <p:cNvPr id="8" name="object 3">
            <a:extLst>
              <a:ext uri="{FF2B5EF4-FFF2-40B4-BE49-F238E27FC236}">
                <a16:creationId xmlns:a16="http://schemas.microsoft.com/office/drawing/2014/main" id="{2CBBFD46-0300-E514-BF25-7BFD6BBDA218}"/>
              </a:ext>
            </a:extLst>
          </p:cNvPr>
          <p:cNvSpPr txBox="1"/>
          <p:nvPr/>
        </p:nvSpPr>
        <p:spPr>
          <a:xfrm>
            <a:off x="460678" y="1323000"/>
            <a:ext cx="11948013" cy="8506521"/>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664664" marR="182518" indent="-487604">
              <a:spcBef>
                <a:spcPts val="0"/>
              </a:spcBef>
              <a:spcAft>
                <a:spcPts val="853"/>
              </a:spcAft>
              <a:buFont typeface="Arial" panose="020B0604020202020204" pitchFamily="34" charset="0"/>
              <a:buChar char="•"/>
              <a:tabLst>
                <a:tab pos="653137" algn="l"/>
              </a:tabLst>
            </a:pPr>
            <a:r>
              <a:rPr lang="en-GB" sz="3200" dirty="0">
                <a:latin typeface="+mn-lt"/>
                <a:cs typeface="Calibri" panose="020F0502020204030204" pitchFamily="34" charset="0"/>
              </a:rPr>
              <a:t>One </a:t>
            </a:r>
            <a:r>
              <a:rPr lang="en-GB" sz="3200" dirty="0" err="1">
                <a:latin typeface="+mn-lt"/>
                <a:cs typeface="Calibri" panose="020F0502020204030204" pitchFamily="34" charset="0"/>
              </a:rPr>
              <a:t>sd</a:t>
            </a:r>
            <a:r>
              <a:rPr lang="en-GB" sz="3200" dirty="0">
                <a:latin typeface="+mn-lt"/>
                <a:cs typeface="Calibri" panose="020F0502020204030204" pitchFamily="34" charset="0"/>
              </a:rPr>
              <a:t> increase in peer connections boost innovation by 16%.</a:t>
            </a:r>
          </a:p>
          <a:p>
            <a:pPr marL="664664" marR="182518" indent="-487604">
              <a:spcBef>
                <a:spcPts val="0"/>
              </a:spcBef>
              <a:spcAft>
                <a:spcPts val="853"/>
              </a:spcAft>
              <a:buFont typeface="Arial" panose="020B0604020202020204" pitchFamily="34" charset="0"/>
              <a:buChar char="•"/>
              <a:tabLst>
                <a:tab pos="653137" algn="l"/>
              </a:tabLst>
            </a:pPr>
            <a:r>
              <a:rPr lang="en-GB" sz="3200" dirty="0">
                <a:latin typeface="+mn-lt"/>
                <a:cs typeface="Calibri" panose="020F0502020204030204" pitchFamily="34" charset="0"/>
              </a:rPr>
              <a:t>Key players can either amplify or dampen diffusion</a:t>
            </a:r>
          </a:p>
          <a:p>
            <a:pPr marL="664664" marR="182518" indent="-487604">
              <a:spcBef>
                <a:spcPts val="0"/>
              </a:spcBef>
              <a:spcAft>
                <a:spcPts val="853"/>
              </a:spcAft>
              <a:buFont typeface="Arial" panose="020B0604020202020204" pitchFamily="34" charset="0"/>
              <a:buChar char="•"/>
              <a:tabLst>
                <a:tab pos="653137" algn="l"/>
              </a:tabLst>
            </a:pPr>
            <a:r>
              <a:rPr lang="en-GB" sz="3200" dirty="0">
                <a:latin typeface="+mn-lt"/>
                <a:cs typeface="Calibri" panose="020F0502020204030204" pitchFamily="34" charset="0"/>
              </a:rPr>
              <a:t>Peer adoption has a greater impact on less experienced individuals.</a:t>
            </a:r>
          </a:p>
          <a:p>
            <a:pPr marL="664664" marR="182518" indent="-487604">
              <a:spcBef>
                <a:spcPts val="0"/>
              </a:spcBef>
              <a:spcAft>
                <a:spcPts val="853"/>
              </a:spcAft>
              <a:buFont typeface="Arial" panose="020B0604020202020204" pitchFamily="34" charset="0"/>
              <a:buChar char="•"/>
              <a:tabLst>
                <a:tab pos="653137" algn="l"/>
              </a:tabLst>
            </a:pPr>
            <a:r>
              <a:rPr lang="en-GB" sz="3200" spc="-98" dirty="0">
                <a:latin typeface="+mn-lt"/>
                <a:cs typeface="Calibri" panose="020F0502020204030204" pitchFamily="34" charset="0"/>
              </a:rPr>
              <a:t>Key players more degree central, </a:t>
            </a:r>
            <a:r>
              <a:rPr lang="en-GB" sz="3200" spc="-57" dirty="0">
                <a:latin typeface="+mn-lt"/>
                <a:cs typeface="Calibri" panose="020F0502020204030204" pitchFamily="34" charset="0"/>
              </a:rPr>
              <a:t>higher </a:t>
            </a:r>
            <a:r>
              <a:rPr lang="en-GB" sz="3200" spc="-57" dirty="0" err="1">
                <a:latin typeface="+mn-lt"/>
                <a:cs typeface="Calibri" panose="020F0502020204030204" pitchFamily="34" charset="0"/>
              </a:rPr>
              <a:t>takeup</a:t>
            </a:r>
            <a:r>
              <a:rPr lang="en-GB" sz="3200" spc="-57" dirty="0">
                <a:latin typeface="+mn-lt"/>
                <a:cs typeface="Calibri" panose="020F0502020204030204" pitchFamily="34" charset="0"/>
              </a:rPr>
              <a:t> and use keyhole surgery at lower levels of experience and patient suitability</a:t>
            </a:r>
          </a:p>
          <a:p>
            <a:pPr marL="664664" marR="182518" indent="-487604">
              <a:spcBef>
                <a:spcPts val="0"/>
              </a:spcBef>
              <a:spcAft>
                <a:spcPts val="853"/>
              </a:spcAft>
              <a:buFont typeface="Arial" panose="020B0604020202020204" pitchFamily="34" charset="0"/>
              <a:buChar char="•"/>
              <a:tabLst>
                <a:tab pos="653137" algn="l"/>
              </a:tabLst>
            </a:pPr>
            <a:r>
              <a:rPr lang="en-GB" sz="3200" spc="-57" dirty="0">
                <a:latin typeface="+mn-lt"/>
                <a:cs typeface="Calibri" panose="020F0502020204030204" pitchFamily="34" charset="0"/>
              </a:rPr>
              <a:t>Highlights value of targeting training to high impact network members to speed up diffusion</a:t>
            </a:r>
          </a:p>
          <a:p>
            <a:pPr marL="664664" marR="182518" indent="-487604">
              <a:spcBef>
                <a:spcPts val="0"/>
              </a:spcBef>
              <a:spcAft>
                <a:spcPts val="853"/>
              </a:spcAft>
              <a:buFont typeface="Arial" panose="020B0604020202020204" pitchFamily="34" charset="0"/>
              <a:buChar char="•"/>
              <a:tabLst>
                <a:tab pos="653137" algn="l"/>
              </a:tabLst>
            </a:pPr>
            <a:endParaRPr lang="en-GB" sz="3200" spc="-57" dirty="0">
              <a:latin typeface="Arial"/>
              <a:cs typeface="Arial"/>
            </a:endParaRPr>
          </a:p>
          <a:p>
            <a:pPr marL="664664" marR="182518" indent="-487604">
              <a:spcBef>
                <a:spcPts val="0"/>
              </a:spcBef>
              <a:spcAft>
                <a:spcPts val="853"/>
              </a:spcAft>
              <a:buFont typeface="Arial" panose="020B0604020202020204" pitchFamily="34" charset="0"/>
              <a:buChar char="•"/>
              <a:tabLst>
                <a:tab pos="653137" algn="l"/>
              </a:tabLst>
            </a:pPr>
            <a:endParaRPr lang="en-GB" sz="2800" dirty="0">
              <a:latin typeface="+mn-lt"/>
              <a:cs typeface="Arial"/>
            </a:endParaRPr>
          </a:p>
          <a:p>
            <a:pPr marL="457200" indent="-457200" algn="just">
              <a:buFont typeface="Arial" panose="020B0604020202020204" pitchFamily="34" charset="0"/>
              <a:buChar char="•"/>
            </a:pPr>
            <a:endParaRPr lang="en-GB" sz="2800" dirty="0">
              <a:latin typeface="+mn-lt"/>
              <a:ea typeface="ＭＳ Ｐゴシック" charset="0"/>
              <a:cs typeface="ＭＳ Ｐゴシック" charset="0"/>
            </a:endParaRPr>
          </a:p>
          <a:p>
            <a:pPr marL="634351" marR="182518" indent="-457200">
              <a:spcBef>
                <a:spcPts val="0"/>
              </a:spcBef>
              <a:spcAft>
                <a:spcPts val="853"/>
              </a:spcAft>
              <a:buFont typeface="Arial" panose="020B0604020202020204" pitchFamily="34" charset="0"/>
              <a:buChar char="•"/>
              <a:tabLst>
                <a:tab pos="653137" algn="l"/>
              </a:tabLst>
            </a:pPr>
            <a:endParaRPr lang="en-GB" sz="2844" dirty="0">
              <a:latin typeface="+mn-lt"/>
              <a:cs typeface="Arial"/>
            </a:endParaRPr>
          </a:p>
          <a:p>
            <a:pPr marL="520051" marR="182518" indent="-342900">
              <a:spcBef>
                <a:spcPts val="0"/>
              </a:spcBef>
              <a:spcAft>
                <a:spcPts val="853"/>
              </a:spcAft>
              <a:buFont typeface="Arial" panose="020B0604020202020204" pitchFamily="34" charset="0"/>
              <a:buChar char="•"/>
              <a:tabLst>
                <a:tab pos="653137" algn="l"/>
              </a:tabLst>
            </a:pPr>
            <a:endParaRPr lang="en-GB" sz="2275" dirty="0">
              <a:latin typeface="+mn-lt"/>
              <a:cs typeface="Arial"/>
            </a:endParaRPr>
          </a:p>
          <a:p>
            <a:pPr marL="520051" marR="182518" indent="-342900">
              <a:spcBef>
                <a:spcPts val="0"/>
              </a:spcBef>
              <a:spcAft>
                <a:spcPts val="853"/>
              </a:spcAft>
              <a:buFont typeface="Arial" panose="020B0604020202020204" pitchFamily="34" charset="0"/>
              <a:buChar char="•"/>
              <a:tabLst>
                <a:tab pos="653137" algn="l"/>
              </a:tabLst>
            </a:pPr>
            <a:endParaRPr lang="en-GB" sz="2275" dirty="0">
              <a:latin typeface="+mn-lt"/>
              <a:cs typeface="Arial"/>
            </a:endParaRPr>
          </a:p>
          <a:p>
            <a:pPr marL="634351" marR="182518" indent="-457200">
              <a:spcBef>
                <a:spcPts val="0"/>
              </a:spcBef>
              <a:buFont typeface="Arial" panose="020B0604020202020204" pitchFamily="34" charset="0"/>
              <a:buChar char="•"/>
              <a:tabLst>
                <a:tab pos="653137" algn="l"/>
              </a:tabLst>
            </a:pPr>
            <a:endParaRPr sz="2560" dirty="0">
              <a:latin typeface="+mn-lt"/>
              <a:cs typeface="Arial"/>
            </a:endParaRPr>
          </a:p>
        </p:txBody>
      </p:sp>
    </p:spTree>
    <p:extLst>
      <p:ext uri="{BB962C8B-B14F-4D97-AF65-F5344CB8AC3E}">
        <p14:creationId xmlns:p14="http://schemas.microsoft.com/office/powerpoint/2010/main" val="114182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EB9D8-BD0C-BE4D-8C54-4706D9ED7E92}"/>
              </a:ext>
            </a:extLst>
          </p:cNvPr>
          <p:cNvSpPr txBox="1"/>
          <p:nvPr/>
        </p:nvSpPr>
        <p:spPr>
          <a:xfrm>
            <a:off x="603051" y="209720"/>
            <a:ext cx="11663268" cy="746808"/>
          </a:xfrm>
          <a:prstGeom prst="rect">
            <a:avLst/>
          </a:prstGeom>
          <a:noFill/>
        </p:spPr>
        <p:txBody>
          <a:bodyPr wrap="square" lIns="0" tIns="0"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a:spcAft>
                <a:spcPts val="711"/>
              </a:spcAft>
            </a:pPr>
            <a:r>
              <a:rPr lang="en-US" sz="4853" dirty="0">
                <a:solidFill>
                  <a:schemeClr val="bg2"/>
                </a:solidFill>
              </a:rPr>
              <a:t>Policy</a:t>
            </a:r>
          </a:p>
        </p:txBody>
      </p:sp>
      <p:pic>
        <p:nvPicPr>
          <p:cNvPr id="4" name="Picture 3">
            <a:extLst>
              <a:ext uri="{FF2B5EF4-FFF2-40B4-BE49-F238E27FC236}">
                <a16:creationId xmlns:a16="http://schemas.microsoft.com/office/drawing/2014/main" id="{85874926-BF5C-CCD5-9FE0-0CCDEBE2DAB6}"/>
              </a:ext>
            </a:extLst>
          </p:cNvPr>
          <p:cNvPicPr>
            <a:picLocks noChangeAspect="1"/>
          </p:cNvPicPr>
          <p:nvPr/>
        </p:nvPicPr>
        <p:blipFill>
          <a:blip r:embed="rId3"/>
          <a:stretch>
            <a:fillRect/>
          </a:stretch>
        </p:blipFill>
        <p:spPr>
          <a:xfrm>
            <a:off x="0" y="322552"/>
            <a:ext cx="13006388" cy="9106909"/>
          </a:xfrm>
          <a:prstGeom prst="rect">
            <a:avLst/>
          </a:prstGeom>
        </p:spPr>
      </p:pic>
    </p:spTree>
    <p:extLst>
      <p:ext uri="{BB962C8B-B14F-4D97-AF65-F5344CB8AC3E}">
        <p14:creationId xmlns:p14="http://schemas.microsoft.com/office/powerpoint/2010/main" val="1720517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AEB9D8-BD0C-BE4D-8C54-4706D9ED7E92}"/>
              </a:ext>
            </a:extLst>
          </p:cNvPr>
          <p:cNvSpPr txBox="1"/>
          <p:nvPr/>
        </p:nvSpPr>
        <p:spPr>
          <a:xfrm>
            <a:off x="603051" y="209721"/>
            <a:ext cx="11663268" cy="553998"/>
          </a:xfrm>
          <a:prstGeom prst="rect">
            <a:avLst/>
          </a:prstGeom>
          <a:noFill/>
        </p:spPr>
        <p:txBody>
          <a:bodyPr wrap="square" lIns="0" tIns="0"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a:spcAft>
                <a:spcPts val="711"/>
              </a:spcAft>
            </a:pPr>
            <a:r>
              <a:rPr lang="en-US" sz="3600" dirty="0">
                <a:solidFill>
                  <a:schemeClr val="bg2"/>
                </a:solidFill>
              </a:rPr>
              <a:t>Key findings</a:t>
            </a:r>
          </a:p>
        </p:txBody>
      </p:sp>
      <p:sp>
        <p:nvSpPr>
          <p:cNvPr id="8" name="object 3">
            <a:extLst>
              <a:ext uri="{FF2B5EF4-FFF2-40B4-BE49-F238E27FC236}">
                <a16:creationId xmlns:a16="http://schemas.microsoft.com/office/drawing/2014/main" id="{2CBBFD46-0300-E514-BF25-7BFD6BBDA218}"/>
              </a:ext>
            </a:extLst>
          </p:cNvPr>
          <p:cNvSpPr txBox="1"/>
          <p:nvPr/>
        </p:nvSpPr>
        <p:spPr>
          <a:xfrm>
            <a:off x="318306" y="1732575"/>
            <a:ext cx="11948013" cy="5336423"/>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664664" marR="182518" indent="-487604">
              <a:spcBef>
                <a:spcPts val="0"/>
              </a:spcBef>
              <a:spcAft>
                <a:spcPts val="853"/>
              </a:spcAft>
              <a:buFont typeface="Arial" panose="020B0604020202020204" pitchFamily="34" charset="0"/>
              <a:buChar char="•"/>
              <a:tabLst>
                <a:tab pos="653137" algn="l"/>
              </a:tabLst>
            </a:pPr>
            <a:r>
              <a:rPr lang="en-GB" sz="3600" spc="-127" dirty="0">
                <a:latin typeface="+mn-lt"/>
                <a:cs typeface="Calibri" panose="020F0502020204030204" pitchFamily="34" charset="0"/>
              </a:rPr>
              <a:t>C</a:t>
            </a:r>
            <a:r>
              <a:rPr lang="en-GB" sz="3600" spc="-155" dirty="0">
                <a:latin typeface="+mn-lt"/>
                <a:cs typeface="Calibri" panose="020F0502020204030204" pitchFamily="34" charset="0"/>
              </a:rPr>
              <a:t>ommensurate </a:t>
            </a:r>
            <a:r>
              <a:rPr lang="en-GB" sz="3600" dirty="0">
                <a:latin typeface="+mn-lt"/>
                <a:cs typeface="Calibri" panose="020F0502020204030204" pitchFamily="34" charset="0"/>
              </a:rPr>
              <a:t>with peer learning and/or imitation, and information transmission due to inter-hospital mobility of clinicians</a:t>
            </a:r>
            <a:r>
              <a:rPr lang="en-GB" sz="3600" spc="-127" dirty="0">
                <a:latin typeface="+mn-lt"/>
                <a:cs typeface="Calibri" panose="020F0502020204030204" pitchFamily="34" charset="0"/>
              </a:rPr>
              <a:t> </a:t>
            </a:r>
          </a:p>
          <a:p>
            <a:pPr marL="177060" marR="182518">
              <a:spcBef>
                <a:spcPts val="0"/>
              </a:spcBef>
              <a:spcAft>
                <a:spcPts val="853"/>
              </a:spcAft>
              <a:tabLst>
                <a:tab pos="653137" algn="l"/>
              </a:tabLst>
            </a:pPr>
            <a:endParaRPr lang="en-GB" sz="3600" spc="-57" dirty="0">
              <a:latin typeface="Calibri" panose="020F0502020204030204" pitchFamily="34" charset="0"/>
              <a:cs typeface="Calibri" panose="020F0502020204030204" pitchFamily="34" charset="0"/>
            </a:endParaRPr>
          </a:p>
          <a:p>
            <a:pPr marL="664664" marR="182518" indent="-487604">
              <a:spcBef>
                <a:spcPts val="0"/>
              </a:spcBef>
              <a:spcAft>
                <a:spcPts val="853"/>
              </a:spcAft>
              <a:buFont typeface="Arial" panose="020B0604020202020204" pitchFamily="34" charset="0"/>
              <a:buChar char="•"/>
              <a:tabLst>
                <a:tab pos="653137" algn="l"/>
              </a:tabLst>
            </a:pPr>
            <a:endParaRPr lang="en-GB" sz="2800" dirty="0">
              <a:latin typeface="+mn-lt"/>
              <a:cs typeface="Arial"/>
            </a:endParaRPr>
          </a:p>
          <a:p>
            <a:pPr marL="457200" indent="-457200" algn="just">
              <a:buFont typeface="Arial" panose="020B0604020202020204" pitchFamily="34" charset="0"/>
              <a:buChar char="•"/>
            </a:pPr>
            <a:endParaRPr lang="en-GB" sz="2800" dirty="0">
              <a:latin typeface="+mn-lt"/>
              <a:ea typeface="ＭＳ Ｐゴシック" charset="0"/>
              <a:cs typeface="ＭＳ Ｐゴシック" charset="0"/>
            </a:endParaRPr>
          </a:p>
          <a:p>
            <a:pPr marL="634351" marR="182518" indent="-457200">
              <a:spcBef>
                <a:spcPts val="0"/>
              </a:spcBef>
              <a:spcAft>
                <a:spcPts val="853"/>
              </a:spcAft>
              <a:buFont typeface="Arial" panose="020B0604020202020204" pitchFamily="34" charset="0"/>
              <a:buChar char="•"/>
              <a:tabLst>
                <a:tab pos="653137" algn="l"/>
              </a:tabLst>
            </a:pPr>
            <a:endParaRPr lang="en-GB" sz="2844" dirty="0">
              <a:latin typeface="+mn-lt"/>
              <a:cs typeface="Arial"/>
            </a:endParaRPr>
          </a:p>
          <a:p>
            <a:pPr marL="520051" marR="182518" indent="-342900">
              <a:spcBef>
                <a:spcPts val="0"/>
              </a:spcBef>
              <a:spcAft>
                <a:spcPts val="853"/>
              </a:spcAft>
              <a:buFont typeface="Arial" panose="020B0604020202020204" pitchFamily="34" charset="0"/>
              <a:buChar char="•"/>
              <a:tabLst>
                <a:tab pos="653137" algn="l"/>
              </a:tabLst>
            </a:pPr>
            <a:endParaRPr lang="en-GB" sz="2275" dirty="0">
              <a:latin typeface="+mn-lt"/>
              <a:cs typeface="Arial"/>
            </a:endParaRPr>
          </a:p>
          <a:p>
            <a:pPr marL="520051" marR="182518" indent="-342900">
              <a:spcBef>
                <a:spcPts val="0"/>
              </a:spcBef>
              <a:spcAft>
                <a:spcPts val="853"/>
              </a:spcAft>
              <a:buFont typeface="Arial" panose="020B0604020202020204" pitchFamily="34" charset="0"/>
              <a:buChar char="•"/>
              <a:tabLst>
                <a:tab pos="653137" algn="l"/>
              </a:tabLst>
            </a:pPr>
            <a:endParaRPr lang="en-GB" sz="2275" dirty="0">
              <a:latin typeface="+mn-lt"/>
              <a:cs typeface="Arial"/>
            </a:endParaRPr>
          </a:p>
          <a:p>
            <a:pPr marL="634351" marR="182518" indent="-457200">
              <a:spcBef>
                <a:spcPts val="0"/>
              </a:spcBef>
              <a:buFont typeface="Arial" panose="020B0604020202020204" pitchFamily="34" charset="0"/>
              <a:buChar char="•"/>
              <a:tabLst>
                <a:tab pos="653137" algn="l"/>
              </a:tabLst>
            </a:pPr>
            <a:endParaRPr sz="2560" dirty="0">
              <a:latin typeface="+mn-lt"/>
              <a:cs typeface="Arial"/>
            </a:endParaRPr>
          </a:p>
        </p:txBody>
      </p:sp>
    </p:spTree>
    <p:extLst>
      <p:ext uri="{BB962C8B-B14F-4D97-AF65-F5344CB8AC3E}">
        <p14:creationId xmlns:p14="http://schemas.microsoft.com/office/powerpoint/2010/main" val="1553531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C224DE-7E84-C727-6F0E-2D848A324309}"/>
              </a:ext>
            </a:extLst>
          </p:cNvPr>
          <p:cNvPicPr>
            <a:picLocks noChangeAspect="1"/>
          </p:cNvPicPr>
          <p:nvPr/>
        </p:nvPicPr>
        <p:blipFill>
          <a:blip r:embed="rId2"/>
          <a:stretch>
            <a:fillRect/>
          </a:stretch>
        </p:blipFill>
        <p:spPr>
          <a:xfrm>
            <a:off x="311080" y="2394397"/>
            <a:ext cx="12384228" cy="4963218"/>
          </a:xfrm>
          <a:prstGeom prst="rect">
            <a:avLst/>
          </a:prstGeom>
        </p:spPr>
      </p:pic>
    </p:spTree>
    <p:extLst>
      <p:ext uri="{BB962C8B-B14F-4D97-AF65-F5344CB8AC3E}">
        <p14:creationId xmlns:p14="http://schemas.microsoft.com/office/powerpoint/2010/main" val="4286494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Information shocks, physician responses and patient outcomes</a:t>
            </a:r>
            <a:endParaRPr sz="3600" spc="-127" dirty="0">
              <a:solidFill>
                <a:schemeClr val="bg2"/>
              </a:solidFill>
            </a:endParaRPr>
          </a:p>
        </p:txBody>
      </p:sp>
      <p:sp>
        <p:nvSpPr>
          <p:cNvPr id="3" name="object 3"/>
          <p:cNvSpPr txBox="1"/>
          <p:nvPr/>
        </p:nvSpPr>
        <p:spPr>
          <a:xfrm>
            <a:off x="509420" y="1497981"/>
            <a:ext cx="11837992" cy="4151483"/>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r>
              <a:rPr lang="en-GB" sz="3600" spc="-98" dirty="0">
                <a:latin typeface="Calibri" panose="020F0502020204030204" pitchFamily="34" charset="0"/>
                <a:cs typeface="Calibri" panose="020F0502020204030204" pitchFamily="34" charset="0"/>
              </a:rPr>
              <a:t>Is there variation in responses to common news shocks and how does this affect patient outcomes?</a:t>
            </a:r>
            <a:endParaRPr lang="en-GB" sz="3600" spc="-43" dirty="0">
              <a:latin typeface="Calibri" panose="020F0502020204030204" pitchFamily="34" charset="0"/>
              <a:cs typeface="Calibri" panose="020F0502020204030204" pitchFamily="34" charset="0"/>
            </a:endParaRPr>
          </a:p>
          <a:p>
            <a:pPr marL="513610" marR="211151" indent="-406337" algn="just">
              <a:spcBef>
                <a:spcPts val="267"/>
              </a:spcBef>
              <a:spcAft>
                <a:spcPts val="853"/>
              </a:spcAft>
              <a:buClr>
                <a:schemeClr val="tx1"/>
              </a:buClr>
              <a:buFont typeface="Arial" panose="020B0604020202020204" pitchFamily="34" charset="0"/>
              <a:buChar char="•"/>
            </a:pPr>
            <a:r>
              <a:rPr lang="en-GB" sz="3600" spc="-43" dirty="0">
                <a:latin typeface="Calibri" panose="020F0502020204030204" pitchFamily="34" charset="0"/>
                <a:cs typeface="Calibri" panose="020F0502020204030204" pitchFamily="34" charset="0"/>
              </a:rPr>
              <a:t>Exploit worldwide common news shock in introduction of DES stents</a:t>
            </a:r>
          </a:p>
          <a:p>
            <a:pPr marL="513610" marR="211151" indent="-406337" algn="just">
              <a:spcBef>
                <a:spcPts val="267"/>
              </a:spcBef>
              <a:spcAft>
                <a:spcPts val="853"/>
              </a:spcAft>
              <a:buClr>
                <a:schemeClr val="tx1"/>
              </a:buClr>
              <a:buFont typeface="Arial" panose="020B0604020202020204" pitchFamily="34" charset="0"/>
              <a:buChar char="•"/>
            </a:pPr>
            <a:endParaRPr lang="en-GB" sz="3200" spc="-43" dirty="0">
              <a:latin typeface="Arial"/>
              <a:cs typeface="Arial"/>
            </a:endParaRPr>
          </a:p>
          <a:p>
            <a:pPr marL="1163840" marR="211151" lvl="1" indent="-406337" algn="just">
              <a:spcBef>
                <a:spcPts val="267"/>
              </a:spcBef>
              <a:spcAft>
                <a:spcPts val="853"/>
              </a:spcAft>
              <a:buClr>
                <a:schemeClr val="tx1"/>
              </a:buClr>
              <a:buFont typeface="Arial" panose="020B0604020202020204" pitchFamily="34" charset="0"/>
              <a:buChar char="•"/>
            </a:pPr>
            <a:endParaRPr lang="en-US" sz="2844" spc="-155" dirty="0">
              <a:latin typeface="Arial"/>
              <a:cs typeface="Arial"/>
            </a:endParaRPr>
          </a:p>
          <a:p>
            <a:endParaRPr sz="2560" dirty="0">
              <a:latin typeface="Arial"/>
              <a:cs typeface="Arial"/>
            </a:endParaRPr>
          </a:p>
        </p:txBody>
      </p:sp>
    </p:spTree>
    <p:extLst>
      <p:ext uri="{BB962C8B-B14F-4D97-AF65-F5344CB8AC3E}">
        <p14:creationId xmlns:p14="http://schemas.microsoft.com/office/powerpoint/2010/main" val="3108000165"/>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C92ABE2-657D-4D52-95E7-7B41D4DDB1D7}"/>
              </a:ext>
            </a:extLst>
          </p:cNvPr>
          <p:cNvSpPr>
            <a:spLocks noGrp="1"/>
          </p:cNvSpPr>
          <p:nvPr>
            <p:ph type="title"/>
          </p:nvPr>
        </p:nvSpPr>
        <p:spPr>
          <a:xfrm>
            <a:off x="958994" y="202208"/>
            <a:ext cx="11232874" cy="641105"/>
          </a:xfrm>
        </p:spPr>
        <p:txBody>
          <a:bodyPr/>
          <a:lstStyle/>
          <a:p>
            <a:r>
              <a:rPr lang="en-US" sz="3600" b="0" dirty="0">
                <a:solidFill>
                  <a:srgbClr val="FF0000"/>
                </a:solidFill>
              </a:rPr>
              <a:t>More facts …</a:t>
            </a:r>
          </a:p>
        </p:txBody>
      </p:sp>
      <p:pic>
        <p:nvPicPr>
          <p:cNvPr id="14" name="Content Placeholder 13">
            <a:extLst>
              <a:ext uri="{FF2B5EF4-FFF2-40B4-BE49-F238E27FC236}">
                <a16:creationId xmlns:a16="http://schemas.microsoft.com/office/drawing/2014/main" id="{1D3CAE4B-96B2-D121-DDCC-CB9862FEFB46}"/>
              </a:ext>
            </a:extLst>
          </p:cNvPr>
          <p:cNvPicPr>
            <a:picLocks noGrp="1" noChangeAspect="1"/>
          </p:cNvPicPr>
          <p:nvPr>
            <p:ph idx="1"/>
          </p:nvPr>
        </p:nvPicPr>
        <p:blipFill>
          <a:blip r:embed="rId2"/>
          <a:stretch>
            <a:fillRect/>
          </a:stretch>
        </p:blipFill>
        <p:spPr>
          <a:xfrm>
            <a:off x="451009" y="1285875"/>
            <a:ext cx="5744687" cy="3744000"/>
          </a:xfrm>
          <a:prstGeom prst="rect">
            <a:avLst/>
          </a:prstGeom>
        </p:spPr>
      </p:pic>
      <p:pic>
        <p:nvPicPr>
          <p:cNvPr id="16" name="Picture 15" descr="A graph of a number of people&#10;&#10;Description automatically generated">
            <a:extLst>
              <a:ext uri="{FF2B5EF4-FFF2-40B4-BE49-F238E27FC236}">
                <a16:creationId xmlns:a16="http://schemas.microsoft.com/office/drawing/2014/main" id="{57EA212E-785B-848D-A208-10F5E9281851}"/>
              </a:ext>
            </a:extLst>
          </p:cNvPr>
          <p:cNvPicPr>
            <a:picLocks noChangeAspect="1"/>
          </p:cNvPicPr>
          <p:nvPr/>
        </p:nvPicPr>
        <p:blipFill>
          <a:blip r:embed="rId3"/>
          <a:stretch>
            <a:fillRect/>
          </a:stretch>
        </p:blipFill>
        <p:spPr>
          <a:xfrm>
            <a:off x="6480708" y="1250837"/>
            <a:ext cx="6454242" cy="3672000"/>
          </a:xfrm>
          <a:prstGeom prst="rect">
            <a:avLst/>
          </a:prstGeom>
        </p:spPr>
      </p:pic>
      <p:pic>
        <p:nvPicPr>
          <p:cNvPr id="18" name="Picture 17" descr="A graph showing the growth of the united states&#10;&#10;Description automatically generated">
            <a:extLst>
              <a:ext uri="{FF2B5EF4-FFF2-40B4-BE49-F238E27FC236}">
                <a16:creationId xmlns:a16="http://schemas.microsoft.com/office/drawing/2014/main" id="{EA8BFE49-DC44-4F6F-ED0D-95858D08DD2C}"/>
              </a:ext>
            </a:extLst>
          </p:cNvPr>
          <p:cNvPicPr>
            <a:picLocks noChangeAspect="1"/>
          </p:cNvPicPr>
          <p:nvPr/>
        </p:nvPicPr>
        <p:blipFill>
          <a:blip r:embed="rId4"/>
          <a:stretch>
            <a:fillRect/>
          </a:stretch>
        </p:blipFill>
        <p:spPr>
          <a:xfrm>
            <a:off x="451009" y="5334854"/>
            <a:ext cx="5921215" cy="3832167"/>
          </a:xfrm>
          <a:prstGeom prst="rect">
            <a:avLst/>
          </a:prstGeom>
        </p:spPr>
      </p:pic>
      <p:pic>
        <p:nvPicPr>
          <p:cNvPr id="20" name="Picture 19" descr="A graph showing the number of employment&#10;&#10;Description automatically generated">
            <a:extLst>
              <a:ext uri="{FF2B5EF4-FFF2-40B4-BE49-F238E27FC236}">
                <a16:creationId xmlns:a16="http://schemas.microsoft.com/office/drawing/2014/main" id="{03FCF20E-B106-528B-DD83-8B7616CF6087}"/>
              </a:ext>
            </a:extLst>
          </p:cNvPr>
          <p:cNvPicPr>
            <a:picLocks noChangeAspect="1"/>
          </p:cNvPicPr>
          <p:nvPr/>
        </p:nvPicPr>
        <p:blipFill>
          <a:blip r:embed="rId5"/>
          <a:stretch>
            <a:fillRect/>
          </a:stretch>
        </p:blipFill>
        <p:spPr>
          <a:xfrm>
            <a:off x="6503194" y="5286185"/>
            <a:ext cx="6431756" cy="3957911"/>
          </a:xfrm>
          <a:prstGeom prst="rect">
            <a:avLst/>
          </a:prstGeom>
        </p:spPr>
      </p:pic>
    </p:spTree>
    <p:extLst>
      <p:ext uri="{BB962C8B-B14F-4D97-AF65-F5344CB8AC3E}">
        <p14:creationId xmlns:p14="http://schemas.microsoft.com/office/powerpoint/2010/main" val="189678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6ADB-C904-A8CF-6B7E-56BA4DB16D15}"/>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7A0578E5-F42D-E803-DEEE-0740A9603B2F}"/>
              </a:ext>
            </a:extLst>
          </p:cNvPr>
          <p:cNvPicPr>
            <a:picLocks noChangeAspect="1"/>
          </p:cNvPicPr>
          <p:nvPr/>
        </p:nvPicPr>
        <p:blipFill>
          <a:blip r:embed="rId2"/>
          <a:stretch>
            <a:fillRect/>
          </a:stretch>
        </p:blipFill>
        <p:spPr>
          <a:xfrm>
            <a:off x="358711" y="517711"/>
            <a:ext cx="12288965" cy="8716591"/>
          </a:xfrm>
          <a:prstGeom prst="rect">
            <a:avLst/>
          </a:prstGeom>
        </p:spPr>
      </p:pic>
    </p:spTree>
    <p:extLst>
      <p:ext uri="{BB962C8B-B14F-4D97-AF65-F5344CB8AC3E}">
        <p14:creationId xmlns:p14="http://schemas.microsoft.com/office/powerpoint/2010/main" val="1171088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D209-D8F0-5E04-5F34-96FF56E4333A}"/>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74BE3A0A-3C91-15F3-CBF0-883657AA6F2B}"/>
              </a:ext>
            </a:extLst>
          </p:cNvPr>
          <p:cNvPicPr>
            <a:picLocks noChangeAspect="1"/>
          </p:cNvPicPr>
          <p:nvPr/>
        </p:nvPicPr>
        <p:blipFill>
          <a:blip r:embed="rId2"/>
          <a:stretch>
            <a:fillRect/>
          </a:stretch>
        </p:blipFill>
        <p:spPr>
          <a:xfrm>
            <a:off x="77685" y="522474"/>
            <a:ext cx="12851018" cy="8707065"/>
          </a:xfrm>
          <a:prstGeom prst="rect">
            <a:avLst/>
          </a:prstGeom>
        </p:spPr>
      </p:pic>
    </p:spTree>
    <p:extLst>
      <p:ext uri="{BB962C8B-B14F-4D97-AF65-F5344CB8AC3E}">
        <p14:creationId xmlns:p14="http://schemas.microsoft.com/office/powerpoint/2010/main" val="365278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What we did</a:t>
            </a:r>
            <a:endParaRPr sz="3600" spc="-127" dirty="0">
              <a:solidFill>
                <a:schemeClr val="bg2"/>
              </a:solidFill>
            </a:endParaRPr>
          </a:p>
        </p:txBody>
      </p:sp>
      <p:sp>
        <p:nvSpPr>
          <p:cNvPr id="3" name="object 3"/>
          <p:cNvSpPr txBox="1"/>
          <p:nvPr/>
        </p:nvSpPr>
        <p:spPr>
          <a:xfrm>
            <a:off x="383343" y="1736106"/>
            <a:ext cx="11837992" cy="7229248"/>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610" marR="211151" indent="-406337" algn="just">
              <a:spcBef>
                <a:spcPts val="267"/>
              </a:spcBef>
              <a:spcAft>
                <a:spcPts val="853"/>
              </a:spcAft>
              <a:buClr>
                <a:schemeClr val="tx1"/>
              </a:buClr>
              <a:buFont typeface="Arial" panose="020B0604020202020204" pitchFamily="34" charset="0"/>
              <a:buChar char="•"/>
            </a:pPr>
            <a:r>
              <a:rPr lang="en-GB" sz="3600" spc="-43" dirty="0">
                <a:latin typeface="Calibri" panose="020F0502020204030204" pitchFamily="34" charset="0"/>
                <a:cs typeface="Calibri" panose="020F0502020204030204" pitchFamily="34" charset="0"/>
              </a:rPr>
              <a:t>Examine response of universe of Swedish cardiologists, characterised by response to initial good news</a:t>
            </a:r>
          </a:p>
          <a:p>
            <a:pPr marL="513610" marR="211151" indent="-406337" algn="just">
              <a:spcBef>
                <a:spcPts val="267"/>
              </a:spcBef>
              <a:spcAft>
                <a:spcPts val="853"/>
              </a:spcAft>
              <a:buClr>
                <a:schemeClr val="tx1"/>
              </a:buClr>
              <a:buFont typeface="Arial" panose="020B0604020202020204" pitchFamily="34" charset="0"/>
              <a:buChar char="•"/>
            </a:pPr>
            <a:r>
              <a:rPr lang="en-GB" sz="3600" spc="-43" dirty="0">
                <a:latin typeface="Calibri" panose="020F0502020204030204" pitchFamily="34" charset="0"/>
                <a:cs typeface="Calibri" panose="020F0502020204030204" pitchFamily="34" charset="0"/>
              </a:rPr>
              <a:t>Did those who responded more slowly than their peers to initial good news have better subsequent outcomes for patient? </a:t>
            </a:r>
          </a:p>
          <a:p>
            <a:pPr marL="513610" marR="211151" indent="-406337" algn="just">
              <a:spcBef>
                <a:spcPts val="267"/>
              </a:spcBef>
              <a:spcAft>
                <a:spcPts val="853"/>
              </a:spcAft>
              <a:buClr>
                <a:schemeClr val="tx1"/>
              </a:buClr>
              <a:buFont typeface="Arial" panose="020B0604020202020204" pitchFamily="34" charset="0"/>
              <a:buChar char="•"/>
            </a:pPr>
            <a:r>
              <a:rPr lang="en-GB" sz="3600" spc="-43" dirty="0">
                <a:latin typeface="Calibri" panose="020F0502020204030204" pitchFamily="34" charset="0"/>
                <a:cs typeface="Calibri" panose="020F0502020204030204" pitchFamily="34" charset="0"/>
              </a:rPr>
              <a:t>Examine whether this was due to patient or treatment selection</a:t>
            </a:r>
          </a:p>
          <a:p>
            <a:pPr marL="513610" marR="211151" indent="-406337" algn="just">
              <a:spcBef>
                <a:spcPts val="267"/>
              </a:spcBef>
              <a:spcAft>
                <a:spcPts val="853"/>
              </a:spcAft>
              <a:buClr>
                <a:schemeClr val="tx1"/>
              </a:buClr>
              <a:buFont typeface="Arial" panose="020B0604020202020204" pitchFamily="34" charset="0"/>
              <a:buChar char="•"/>
            </a:pPr>
            <a:r>
              <a:rPr lang="en-GB" sz="3600" spc="-98" dirty="0">
                <a:latin typeface="Calibri" panose="020F0502020204030204" pitchFamily="34" charset="0"/>
                <a:cs typeface="Calibri" panose="020F0502020204030204" pitchFamily="34" charset="0"/>
              </a:rPr>
              <a:t>Swedish healthcare setting allows us to interpret variation in responsiveness as arising from individual discretion</a:t>
            </a:r>
            <a:endParaRPr lang="en-GB" sz="3600" spc="-43" dirty="0">
              <a:latin typeface="Calibri" panose="020F0502020204030204" pitchFamily="34" charset="0"/>
              <a:cs typeface="Calibri" panose="020F0502020204030204" pitchFamily="34" charset="0"/>
            </a:endParaRPr>
          </a:p>
          <a:p>
            <a:pPr marL="513610" marR="211151" indent="-406337" algn="just">
              <a:spcBef>
                <a:spcPts val="267"/>
              </a:spcBef>
              <a:spcAft>
                <a:spcPts val="853"/>
              </a:spcAft>
              <a:buClr>
                <a:schemeClr val="tx1"/>
              </a:buClr>
              <a:buFont typeface="Arial" panose="020B0604020202020204" pitchFamily="34" charset="0"/>
              <a:buChar char="•"/>
            </a:pPr>
            <a:endParaRPr lang="en-GB" sz="3200" spc="-43" dirty="0">
              <a:latin typeface="Arial"/>
              <a:cs typeface="Arial"/>
            </a:endParaRPr>
          </a:p>
          <a:p>
            <a:pPr marL="1163840" marR="211151" lvl="1" indent="-406337" algn="just">
              <a:spcBef>
                <a:spcPts val="267"/>
              </a:spcBef>
              <a:spcAft>
                <a:spcPts val="853"/>
              </a:spcAft>
              <a:buClr>
                <a:schemeClr val="tx1"/>
              </a:buClr>
              <a:buFont typeface="Arial" panose="020B0604020202020204" pitchFamily="34" charset="0"/>
              <a:buChar char="•"/>
            </a:pPr>
            <a:endParaRPr lang="en-US" sz="2844" spc="-155" dirty="0">
              <a:latin typeface="Arial"/>
              <a:cs typeface="Arial"/>
            </a:endParaRPr>
          </a:p>
          <a:p>
            <a:endParaRPr sz="2560" dirty="0">
              <a:latin typeface="Arial"/>
              <a:cs typeface="Arial"/>
            </a:endParaRPr>
          </a:p>
        </p:txBody>
      </p:sp>
    </p:spTree>
    <p:extLst>
      <p:ext uri="{BB962C8B-B14F-4D97-AF65-F5344CB8AC3E}">
        <p14:creationId xmlns:p14="http://schemas.microsoft.com/office/powerpoint/2010/main" val="2361701248"/>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What we found</a:t>
            </a:r>
            <a:endParaRPr sz="3600" spc="-127" dirty="0">
              <a:solidFill>
                <a:schemeClr val="bg2"/>
              </a:solidFill>
            </a:endParaRPr>
          </a:p>
        </p:txBody>
      </p:sp>
      <p:sp>
        <p:nvSpPr>
          <p:cNvPr id="3" name="object 3"/>
          <p:cNvSpPr txBox="1"/>
          <p:nvPr/>
        </p:nvSpPr>
        <p:spPr>
          <a:xfrm>
            <a:off x="509420" y="1050306"/>
            <a:ext cx="11837992" cy="1036143"/>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Less heterogeneity in news response post-guidelines</a:t>
            </a:r>
            <a:endParaRPr lang="en-US" sz="2844" spc="-155" dirty="0">
              <a:latin typeface="Arial"/>
              <a:cs typeface="Arial"/>
            </a:endParaRPr>
          </a:p>
          <a:p>
            <a:endParaRPr sz="2560" dirty="0">
              <a:latin typeface="Arial"/>
              <a:cs typeface="Arial"/>
            </a:endParaRPr>
          </a:p>
        </p:txBody>
      </p:sp>
      <p:pic>
        <p:nvPicPr>
          <p:cNvPr id="5" name="Picture 4">
            <a:extLst>
              <a:ext uri="{FF2B5EF4-FFF2-40B4-BE49-F238E27FC236}">
                <a16:creationId xmlns:a16="http://schemas.microsoft.com/office/drawing/2014/main" id="{E8FA65FA-44AE-6178-7A21-98482C1BEAB2}"/>
              </a:ext>
            </a:extLst>
          </p:cNvPr>
          <p:cNvPicPr>
            <a:picLocks noChangeAspect="1"/>
          </p:cNvPicPr>
          <p:nvPr/>
        </p:nvPicPr>
        <p:blipFill>
          <a:blip r:embed="rId2"/>
          <a:stretch>
            <a:fillRect/>
          </a:stretch>
        </p:blipFill>
        <p:spPr>
          <a:xfrm>
            <a:off x="1706687" y="1640782"/>
            <a:ext cx="9593014" cy="7659169"/>
          </a:xfrm>
          <a:prstGeom prst="rect">
            <a:avLst/>
          </a:prstGeom>
        </p:spPr>
      </p:pic>
    </p:spTree>
    <p:extLst>
      <p:ext uri="{BB962C8B-B14F-4D97-AF65-F5344CB8AC3E}">
        <p14:creationId xmlns:p14="http://schemas.microsoft.com/office/powerpoint/2010/main" val="9172237"/>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What we found</a:t>
            </a:r>
            <a:endParaRPr sz="3600" spc="-127" dirty="0">
              <a:solidFill>
                <a:schemeClr val="bg2"/>
              </a:solidFill>
            </a:endParaRPr>
          </a:p>
        </p:txBody>
      </p:sp>
      <p:sp>
        <p:nvSpPr>
          <p:cNvPr id="3" name="object 3"/>
          <p:cNvSpPr txBox="1"/>
          <p:nvPr/>
        </p:nvSpPr>
        <p:spPr>
          <a:xfrm>
            <a:off x="109370" y="1050306"/>
            <a:ext cx="11837992" cy="1019215"/>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Those who reacted more slowly to good news had better patient outcomes</a:t>
            </a:r>
            <a:endParaRPr sz="2560" dirty="0">
              <a:latin typeface="Arial"/>
              <a:cs typeface="Arial"/>
            </a:endParaRPr>
          </a:p>
        </p:txBody>
      </p:sp>
      <p:pic>
        <p:nvPicPr>
          <p:cNvPr id="5" name="Picture 4">
            <a:extLst>
              <a:ext uri="{FF2B5EF4-FFF2-40B4-BE49-F238E27FC236}">
                <a16:creationId xmlns:a16="http://schemas.microsoft.com/office/drawing/2014/main" id="{D79EF03A-D7AB-8456-27B1-523756D68FCB}"/>
              </a:ext>
            </a:extLst>
          </p:cNvPr>
          <p:cNvPicPr>
            <a:picLocks noChangeAspect="1"/>
          </p:cNvPicPr>
          <p:nvPr/>
        </p:nvPicPr>
        <p:blipFill>
          <a:blip r:embed="rId2"/>
          <a:stretch>
            <a:fillRect/>
          </a:stretch>
        </p:blipFill>
        <p:spPr>
          <a:xfrm>
            <a:off x="3041956" y="5550047"/>
            <a:ext cx="6921488" cy="3780000"/>
          </a:xfrm>
          <a:prstGeom prst="rect">
            <a:avLst/>
          </a:prstGeom>
        </p:spPr>
      </p:pic>
      <p:pic>
        <p:nvPicPr>
          <p:cNvPr id="7" name="Picture 6">
            <a:extLst>
              <a:ext uri="{FF2B5EF4-FFF2-40B4-BE49-F238E27FC236}">
                <a16:creationId xmlns:a16="http://schemas.microsoft.com/office/drawing/2014/main" id="{D5B59C8E-9E1A-4BF2-7B33-AA3BD5DC8CFA}"/>
              </a:ext>
            </a:extLst>
          </p:cNvPr>
          <p:cNvPicPr>
            <a:picLocks noChangeAspect="1"/>
          </p:cNvPicPr>
          <p:nvPr/>
        </p:nvPicPr>
        <p:blipFill>
          <a:blip r:embed="rId3"/>
          <a:stretch>
            <a:fillRect/>
          </a:stretch>
        </p:blipFill>
        <p:spPr>
          <a:xfrm>
            <a:off x="1325486" y="2069521"/>
            <a:ext cx="9869277" cy="3607847"/>
          </a:xfrm>
          <a:prstGeom prst="rect">
            <a:avLst/>
          </a:prstGeom>
        </p:spPr>
      </p:pic>
    </p:spTree>
    <p:extLst>
      <p:ext uri="{BB962C8B-B14F-4D97-AF65-F5344CB8AC3E}">
        <p14:creationId xmlns:p14="http://schemas.microsoft.com/office/powerpoint/2010/main" val="467799338"/>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What we found</a:t>
            </a:r>
            <a:endParaRPr sz="3600" spc="-127" dirty="0">
              <a:solidFill>
                <a:schemeClr val="bg2"/>
              </a:solidFill>
            </a:endParaRPr>
          </a:p>
        </p:txBody>
      </p:sp>
      <p:sp>
        <p:nvSpPr>
          <p:cNvPr id="6" name="object 3">
            <a:extLst>
              <a:ext uri="{FF2B5EF4-FFF2-40B4-BE49-F238E27FC236}">
                <a16:creationId xmlns:a16="http://schemas.microsoft.com/office/drawing/2014/main" id="{2B38AD6E-4FAB-2BC6-233E-744A9B8EEDA8}"/>
              </a:ext>
            </a:extLst>
          </p:cNvPr>
          <p:cNvSpPr txBox="1"/>
          <p:nvPr/>
        </p:nvSpPr>
        <p:spPr>
          <a:xfrm>
            <a:off x="383343" y="1428714"/>
            <a:ext cx="11837992" cy="3450650"/>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Not due to patient selection</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Fewer decision errors by fast responders</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Less off-label use by slow responders</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Slow responders more likely to be in teaching hospitals – commensurate with access to private information to help decision making</a:t>
            </a:r>
            <a:endParaRPr sz="2560" dirty="0">
              <a:latin typeface="Arial"/>
              <a:cs typeface="Arial"/>
            </a:endParaRPr>
          </a:p>
        </p:txBody>
      </p:sp>
    </p:spTree>
    <p:extLst>
      <p:ext uri="{BB962C8B-B14F-4D97-AF65-F5344CB8AC3E}">
        <p14:creationId xmlns:p14="http://schemas.microsoft.com/office/powerpoint/2010/main" val="456504268"/>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918D9-F5DB-3A89-2865-D906E810F443}"/>
              </a:ext>
            </a:extLst>
          </p:cNvPr>
          <p:cNvSpPr txBox="1"/>
          <p:nvPr/>
        </p:nvSpPr>
        <p:spPr>
          <a:xfrm>
            <a:off x="2700867" y="2844800"/>
            <a:ext cx="8509000" cy="1107996"/>
          </a:xfrm>
          <a:prstGeom prst="rect">
            <a:avLst/>
          </a:prstGeom>
          <a:noFill/>
        </p:spPr>
        <p:txBody>
          <a:bodyPr wrap="square" lIns="0" tIns="0" rIns="0" bIns="0" rtlCol="0">
            <a:spAutoFit/>
          </a:bodyPr>
          <a:lstStyle/>
          <a:p>
            <a:pPr algn="ctr">
              <a:spcAft>
                <a:spcPts val="500"/>
              </a:spcAft>
            </a:pPr>
            <a:r>
              <a:rPr lang="en-GB" sz="3600" dirty="0">
                <a:solidFill>
                  <a:schemeClr val="bg2"/>
                </a:solidFill>
              </a:rPr>
              <a:t>Nursing teams and patient outcomes (Kelly, Propper, Zaranko)</a:t>
            </a:r>
          </a:p>
        </p:txBody>
      </p:sp>
    </p:spTree>
    <p:extLst>
      <p:ext uri="{BB962C8B-B14F-4D97-AF65-F5344CB8AC3E}">
        <p14:creationId xmlns:p14="http://schemas.microsoft.com/office/powerpoint/2010/main" val="2702266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Why might we be interested?</a:t>
            </a:r>
            <a:endParaRPr sz="3600" spc="-127" dirty="0">
              <a:solidFill>
                <a:schemeClr val="bg2"/>
              </a:solidFill>
            </a:endParaRPr>
          </a:p>
        </p:txBody>
      </p:sp>
      <p:sp>
        <p:nvSpPr>
          <p:cNvPr id="3" name="object 3"/>
          <p:cNvSpPr txBox="1"/>
          <p:nvPr/>
        </p:nvSpPr>
        <p:spPr>
          <a:xfrm>
            <a:off x="509420" y="1617465"/>
            <a:ext cx="11837992" cy="3960020"/>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Nurses 50% clinical staff in hospital</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World wide staff shortages </a:t>
            </a:r>
          </a:p>
          <a:p>
            <a:pPr marL="513610" marR="211151" indent="-406337" algn="just">
              <a:spcBef>
                <a:spcPts val="267"/>
              </a:spcBef>
              <a:spcAft>
                <a:spcPts val="853"/>
              </a:spcAft>
              <a:buClr>
                <a:schemeClr val="tx1"/>
              </a:buClr>
              <a:buFont typeface="Arial" panose="020B0604020202020204" pitchFamily="34" charset="0"/>
              <a:buChar char="•"/>
            </a:pPr>
            <a:r>
              <a:rPr lang="en-GB" sz="3200" spc="-43" dirty="0">
                <a:latin typeface="Arial"/>
                <a:cs typeface="Arial"/>
              </a:rPr>
              <a:t>What happens to patients when wards are understaffed/certain individuals are missing? </a:t>
            </a:r>
          </a:p>
          <a:p>
            <a:pPr marL="513610" marR="211151" indent="-406337" algn="just">
              <a:spcBef>
                <a:spcPts val="267"/>
              </a:spcBef>
              <a:spcAft>
                <a:spcPts val="853"/>
              </a:spcAft>
              <a:buClr>
                <a:schemeClr val="tx1"/>
              </a:buClr>
              <a:buFont typeface="Arial" panose="020B0604020202020204" pitchFamily="34" charset="0"/>
              <a:buChar char="•"/>
            </a:pPr>
            <a:r>
              <a:rPr lang="en-GB" sz="3200" spc="-43" dirty="0">
                <a:latin typeface="Arial"/>
                <a:cs typeface="Arial"/>
              </a:rPr>
              <a:t>Examine this in a setting where financial incentives play little role</a:t>
            </a:r>
          </a:p>
          <a:p>
            <a:endParaRPr sz="2560" dirty="0">
              <a:latin typeface="Arial"/>
              <a:cs typeface="Arial"/>
            </a:endParaRPr>
          </a:p>
        </p:txBody>
      </p:sp>
    </p:spTree>
    <p:extLst>
      <p:ext uri="{BB962C8B-B14F-4D97-AF65-F5344CB8AC3E}">
        <p14:creationId xmlns:p14="http://schemas.microsoft.com/office/powerpoint/2010/main" val="4102975525"/>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What we do</a:t>
            </a:r>
            <a:endParaRPr sz="3600" spc="-127" dirty="0">
              <a:solidFill>
                <a:schemeClr val="bg2"/>
              </a:solidFill>
            </a:endParaRPr>
          </a:p>
        </p:txBody>
      </p:sp>
      <p:sp>
        <p:nvSpPr>
          <p:cNvPr id="3" name="object 3"/>
          <p:cNvSpPr txBox="1"/>
          <p:nvPr/>
        </p:nvSpPr>
        <p:spPr>
          <a:xfrm>
            <a:off x="509420" y="1050306"/>
            <a:ext cx="11837992" cy="9522184"/>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610" marR="211151" indent="-406337" algn="just">
              <a:spcBef>
                <a:spcPts val="600"/>
              </a:spcBef>
              <a:spcAft>
                <a:spcPts val="853"/>
              </a:spcAft>
              <a:buClr>
                <a:schemeClr val="tx1"/>
              </a:buClr>
              <a:buFont typeface="Arial" panose="020B0604020202020204" pitchFamily="34" charset="0"/>
              <a:buChar char="•"/>
            </a:pPr>
            <a:r>
              <a:rPr lang="en-GB" sz="3200" spc="-43" dirty="0">
                <a:latin typeface="Arial"/>
                <a:cs typeface="Arial"/>
              </a:rPr>
              <a:t>Exploit variation in staffing from </a:t>
            </a:r>
          </a:p>
          <a:p>
            <a:pPr marL="1163840" marR="211151" lvl="1" indent="-406337" algn="just">
              <a:spcBef>
                <a:spcPts val="600"/>
              </a:spcBef>
              <a:spcAft>
                <a:spcPts val="853"/>
              </a:spcAft>
              <a:buClr>
                <a:schemeClr val="tx1"/>
              </a:buClr>
              <a:buFont typeface="Arial" panose="020B0604020202020204" pitchFamily="34" charset="0"/>
              <a:buChar char="•"/>
            </a:pPr>
            <a:r>
              <a:rPr lang="en-GB" sz="3200" spc="-43" dirty="0">
                <a:latin typeface="Arial"/>
                <a:cs typeface="Arial"/>
              </a:rPr>
              <a:t>Absences relative to hospital designated safe staffing</a:t>
            </a:r>
          </a:p>
          <a:p>
            <a:pPr marL="1163840" marR="211151" lvl="1" indent="-406337" algn="just">
              <a:spcBef>
                <a:spcPts val="600"/>
              </a:spcBef>
              <a:spcAft>
                <a:spcPts val="853"/>
              </a:spcAft>
              <a:buClr>
                <a:schemeClr val="tx1"/>
              </a:buClr>
              <a:buFont typeface="Arial" panose="020B0604020202020204" pitchFamily="34" charset="0"/>
              <a:buChar char="•"/>
            </a:pPr>
            <a:r>
              <a:rPr lang="en-GB" sz="3200" spc="-43" dirty="0">
                <a:latin typeface="Arial"/>
                <a:cs typeface="Arial"/>
              </a:rPr>
              <a:t>Rotation of staff due to need to provide care 24/7</a:t>
            </a:r>
          </a:p>
          <a:p>
            <a:pPr marL="513702" marR="211151" indent="-406337" algn="just">
              <a:spcBef>
                <a:spcPts val="600"/>
              </a:spcBef>
              <a:spcAft>
                <a:spcPts val="0"/>
              </a:spcAft>
              <a:buClr>
                <a:schemeClr val="tx1"/>
              </a:buClr>
              <a:buFont typeface="Arial" panose="020B0604020202020204" pitchFamily="34" charset="0"/>
              <a:buChar char="•"/>
            </a:pPr>
            <a:r>
              <a:rPr lang="en-GB" sz="3200" spc="-98" dirty="0">
                <a:latin typeface="Arial"/>
                <a:cs typeface="Arial"/>
              </a:rPr>
              <a:t>Study absence of more or less qualified workers (general human capital)</a:t>
            </a:r>
          </a:p>
          <a:p>
            <a:pPr marL="513702" marR="211151" indent="-406337" algn="just">
              <a:spcBef>
                <a:spcPts val="600"/>
              </a:spcBef>
              <a:spcAft>
                <a:spcPts val="0"/>
              </a:spcAft>
              <a:buClr>
                <a:schemeClr val="tx1"/>
              </a:buClr>
              <a:buFont typeface="Arial" panose="020B0604020202020204" pitchFamily="34" charset="0"/>
              <a:buChar char="•"/>
            </a:pPr>
            <a:r>
              <a:rPr lang="en-GB" sz="3200" spc="-98" dirty="0">
                <a:latin typeface="Arial"/>
                <a:cs typeface="Arial"/>
              </a:rPr>
              <a:t>Effect of familiarity with the firm (hospital), location  (ward) and team members</a:t>
            </a:r>
          </a:p>
          <a:p>
            <a:pPr marL="513702" marR="211151" indent="-406337" algn="just">
              <a:spcBef>
                <a:spcPts val="600"/>
              </a:spcBef>
              <a:spcAft>
                <a:spcPts val="0"/>
              </a:spcAft>
              <a:buClr>
                <a:schemeClr val="tx1"/>
              </a:buClr>
              <a:buFont typeface="Arial" panose="020B0604020202020204" pitchFamily="34" charset="0"/>
              <a:buChar char="•"/>
            </a:pPr>
            <a:r>
              <a:rPr lang="en-GB" sz="3200" spc="-43" dirty="0">
                <a:latin typeface="Arial"/>
                <a:cs typeface="Arial"/>
              </a:rPr>
              <a:t>Outcomes: inpatient mortality and other outcomes related to quality of nursing care</a:t>
            </a:r>
          </a:p>
          <a:p>
            <a:pPr marL="513702" marR="211151" indent="-406337" algn="just">
              <a:spcBef>
                <a:spcPts val="600"/>
              </a:spcBef>
              <a:spcAft>
                <a:spcPts val="0"/>
              </a:spcAft>
              <a:buClr>
                <a:schemeClr val="tx1"/>
              </a:buClr>
              <a:buFont typeface="Arial" panose="020B0604020202020204" pitchFamily="34" charset="0"/>
              <a:buChar char="•"/>
            </a:pPr>
            <a:endParaRPr lang="en-GB" sz="3200" spc="-43" dirty="0">
              <a:latin typeface="Arial"/>
              <a:cs typeface="Arial"/>
            </a:endParaRPr>
          </a:p>
          <a:p>
            <a:pPr marL="513702" marR="211151" indent="-406337" algn="just">
              <a:spcBef>
                <a:spcPts val="600"/>
              </a:spcBef>
              <a:spcAft>
                <a:spcPts val="0"/>
              </a:spcAft>
              <a:buClr>
                <a:schemeClr val="tx1"/>
              </a:buClr>
              <a:buFont typeface="Arial" panose="020B0604020202020204" pitchFamily="34" charset="0"/>
              <a:buChar char="•"/>
            </a:pPr>
            <a:r>
              <a:rPr lang="en-GB" sz="3200" spc="-43" dirty="0">
                <a:latin typeface="Arial"/>
                <a:cs typeface="Arial"/>
              </a:rPr>
              <a:t>Data </a:t>
            </a:r>
          </a:p>
          <a:p>
            <a:pPr marL="1163932" marR="211151" lvl="1" indent="-406337" algn="just">
              <a:spcBef>
                <a:spcPts val="600"/>
              </a:spcBef>
              <a:spcAft>
                <a:spcPts val="0"/>
              </a:spcAft>
              <a:buClr>
                <a:schemeClr val="tx1"/>
              </a:buClr>
              <a:buFont typeface="Arial" panose="020B0604020202020204" pitchFamily="34" charset="0"/>
              <a:buChar char="•"/>
            </a:pPr>
            <a:r>
              <a:rPr lang="en-GB" sz="3200" spc="-43" dirty="0">
                <a:latin typeface="Arial"/>
                <a:cs typeface="Arial"/>
              </a:rPr>
              <a:t>19,000 teams, 4500 unique staff, 44,000 patients (av. 20 nurses, 40 patients)</a:t>
            </a:r>
          </a:p>
          <a:p>
            <a:pPr marL="513610" marR="211151" indent="-406337" algn="just">
              <a:spcBef>
                <a:spcPts val="600"/>
              </a:spcBef>
              <a:spcAft>
                <a:spcPts val="0"/>
              </a:spcAft>
              <a:buClr>
                <a:schemeClr val="tx1"/>
              </a:buClr>
              <a:buFont typeface="Arial" panose="020B0604020202020204" pitchFamily="34" charset="0"/>
              <a:buChar char="•"/>
            </a:pPr>
            <a:endParaRPr lang="en-GB" sz="3200" spc="-43" dirty="0">
              <a:latin typeface="Arial"/>
              <a:cs typeface="Arial"/>
            </a:endParaRPr>
          </a:p>
          <a:p>
            <a:pPr marL="513610" marR="211151" indent="-406337" algn="just">
              <a:spcBef>
                <a:spcPts val="600"/>
              </a:spcBef>
              <a:spcAft>
                <a:spcPts val="0"/>
              </a:spcAft>
              <a:buClr>
                <a:schemeClr val="tx1"/>
              </a:buClr>
              <a:buFont typeface="Arial" panose="020B0604020202020204" pitchFamily="34" charset="0"/>
              <a:buChar char="•"/>
            </a:pPr>
            <a:endParaRPr lang="en-GB" sz="3200" spc="-43" dirty="0">
              <a:latin typeface="Arial"/>
              <a:cs typeface="Arial"/>
            </a:endParaRPr>
          </a:p>
          <a:p>
            <a:pPr marL="1163840" marR="211151" lvl="1" indent="-406337" algn="just">
              <a:spcBef>
                <a:spcPts val="267"/>
              </a:spcBef>
              <a:spcAft>
                <a:spcPts val="853"/>
              </a:spcAft>
              <a:buClr>
                <a:schemeClr val="tx1"/>
              </a:buClr>
              <a:buFont typeface="Arial" panose="020B0604020202020204" pitchFamily="34" charset="0"/>
              <a:buChar char="•"/>
            </a:pPr>
            <a:endParaRPr lang="en-US" sz="2844" spc="-155" dirty="0">
              <a:latin typeface="Arial"/>
              <a:cs typeface="Arial"/>
            </a:endParaRPr>
          </a:p>
          <a:p>
            <a:endParaRPr sz="2560" dirty="0">
              <a:latin typeface="Arial"/>
              <a:cs typeface="Arial"/>
            </a:endParaRPr>
          </a:p>
        </p:txBody>
      </p:sp>
    </p:spTree>
    <p:extLst>
      <p:ext uri="{BB962C8B-B14F-4D97-AF65-F5344CB8AC3E}">
        <p14:creationId xmlns:p14="http://schemas.microsoft.com/office/powerpoint/2010/main" val="582031545"/>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pc="-127" dirty="0">
                <a:solidFill>
                  <a:schemeClr val="bg2"/>
                </a:solidFill>
              </a:rPr>
              <a:t>Team production in nursing</a:t>
            </a:r>
            <a:endParaRPr spc="-127" dirty="0">
              <a:solidFill>
                <a:schemeClr val="bg2"/>
              </a:solidFill>
            </a:endParaRPr>
          </a:p>
        </p:txBody>
      </p:sp>
      <p:sp>
        <p:nvSpPr>
          <p:cNvPr id="3" name="object 3"/>
          <p:cNvSpPr txBox="1"/>
          <p:nvPr/>
        </p:nvSpPr>
        <p:spPr>
          <a:xfrm>
            <a:off x="509420" y="1050306"/>
            <a:ext cx="11837992" cy="5406185"/>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r>
              <a:rPr lang="en-GB" sz="2844" spc="-98" dirty="0">
                <a:latin typeface="Arial"/>
                <a:cs typeface="Arial"/>
              </a:rPr>
              <a:t>Widespread shortage of nurses: account for 25% of staff by &gt;40% vacancies</a:t>
            </a:r>
          </a:p>
          <a:p>
            <a:pPr marL="513702" marR="211151" indent="-406337" algn="just">
              <a:spcBef>
                <a:spcPts val="267"/>
              </a:spcBef>
              <a:spcAft>
                <a:spcPts val="853"/>
              </a:spcAft>
              <a:buClr>
                <a:schemeClr val="tx1"/>
              </a:buClr>
              <a:buFont typeface="Arial" panose="020B0604020202020204" pitchFamily="34" charset="0"/>
              <a:buChar char="•"/>
            </a:pPr>
            <a:r>
              <a:rPr lang="en-GB" sz="2844" spc="-98" dirty="0">
                <a:latin typeface="Arial"/>
                <a:cs typeface="Arial"/>
              </a:rPr>
              <a:t>Nursing teams composed of 2 types of worker: degree trained and those without degree level qualifications</a:t>
            </a:r>
          </a:p>
          <a:p>
            <a:pPr marL="513702" marR="211151" indent="-406337" algn="just">
              <a:spcBef>
                <a:spcPts val="267"/>
              </a:spcBef>
              <a:spcAft>
                <a:spcPts val="853"/>
              </a:spcAft>
              <a:buClr>
                <a:schemeClr val="tx1"/>
              </a:buClr>
              <a:buFont typeface="Arial" panose="020B0604020202020204" pitchFamily="34" charset="0"/>
              <a:buChar char="•"/>
            </a:pPr>
            <a:r>
              <a:rPr lang="en-GB" sz="2844" spc="-98" dirty="0">
                <a:latin typeface="Arial"/>
                <a:cs typeface="Arial"/>
              </a:rPr>
              <a:t>Within each type there are different grades</a:t>
            </a:r>
          </a:p>
          <a:p>
            <a:pPr marL="513702" marR="211151" indent="-406337" algn="just">
              <a:spcBef>
                <a:spcPts val="267"/>
              </a:spcBef>
              <a:spcAft>
                <a:spcPts val="853"/>
              </a:spcAft>
              <a:buClr>
                <a:schemeClr val="tx1"/>
              </a:buClr>
              <a:buFont typeface="Arial" panose="020B0604020202020204" pitchFamily="34" charset="0"/>
              <a:buChar char="•"/>
            </a:pPr>
            <a:r>
              <a:rPr lang="en-GB" sz="2844" spc="-98" dirty="0">
                <a:latin typeface="Arial"/>
                <a:cs typeface="Arial"/>
              </a:rPr>
              <a:t>Paid according to seniority by nationally regulated wages</a:t>
            </a:r>
          </a:p>
          <a:p>
            <a:pPr marL="513702" marR="211151" indent="-406337" algn="just">
              <a:spcBef>
                <a:spcPts val="267"/>
              </a:spcBef>
              <a:spcAft>
                <a:spcPts val="853"/>
              </a:spcAft>
              <a:buClr>
                <a:schemeClr val="tx1"/>
              </a:buClr>
              <a:buFont typeface="Arial" panose="020B0604020202020204" pitchFamily="34" charset="0"/>
              <a:buChar char="•"/>
            </a:pPr>
            <a:r>
              <a:rPr lang="en-GB" sz="2844" spc="-98" dirty="0">
                <a:latin typeface="Arial"/>
                <a:cs typeface="Arial"/>
              </a:rPr>
              <a:t>In out context, teams are on average 20 people caring for 40 patients</a:t>
            </a:r>
          </a:p>
          <a:p>
            <a:pPr marL="513702" marR="211151" indent="-406337" algn="just">
              <a:spcBef>
                <a:spcPts val="267"/>
              </a:spcBef>
              <a:spcAft>
                <a:spcPts val="853"/>
              </a:spcAft>
              <a:buClr>
                <a:schemeClr val="tx1"/>
              </a:buClr>
              <a:buFont typeface="Arial" panose="020B0604020202020204" pitchFamily="34" charset="0"/>
              <a:buChar char="•"/>
            </a:pPr>
            <a:endParaRPr lang="en-GB" sz="2844" spc="-98" dirty="0">
              <a:latin typeface="Arial"/>
              <a:cs typeface="Arial"/>
            </a:endParaRPr>
          </a:p>
          <a:p>
            <a:pPr marL="1163840" marR="211151" lvl="1" indent="-406337" algn="just">
              <a:spcBef>
                <a:spcPts val="267"/>
              </a:spcBef>
              <a:spcAft>
                <a:spcPts val="853"/>
              </a:spcAft>
              <a:buClr>
                <a:schemeClr val="tx1"/>
              </a:buClr>
              <a:buFont typeface="Arial" panose="020B0604020202020204" pitchFamily="34" charset="0"/>
              <a:buChar char="•"/>
            </a:pPr>
            <a:endParaRPr lang="en-US" sz="2844" spc="-155" dirty="0">
              <a:latin typeface="Arial"/>
              <a:cs typeface="Arial"/>
            </a:endParaRPr>
          </a:p>
          <a:p>
            <a:endParaRPr sz="2560" dirty="0">
              <a:latin typeface="Arial"/>
              <a:cs typeface="Arial"/>
            </a:endParaRPr>
          </a:p>
        </p:txBody>
      </p:sp>
    </p:spTree>
    <p:extLst>
      <p:ext uri="{BB962C8B-B14F-4D97-AF65-F5344CB8AC3E}">
        <p14:creationId xmlns:p14="http://schemas.microsoft.com/office/powerpoint/2010/main" val="199239306"/>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C92ABE2-657D-4D52-95E7-7B41D4DDB1D7}"/>
              </a:ext>
            </a:extLst>
          </p:cNvPr>
          <p:cNvSpPr>
            <a:spLocks noGrp="1"/>
          </p:cNvSpPr>
          <p:nvPr>
            <p:ph type="title"/>
          </p:nvPr>
        </p:nvSpPr>
        <p:spPr>
          <a:xfrm>
            <a:off x="958994" y="202208"/>
            <a:ext cx="11232874" cy="641105"/>
          </a:xfrm>
        </p:spPr>
        <p:txBody>
          <a:bodyPr/>
          <a:lstStyle/>
          <a:p>
            <a:r>
              <a:rPr lang="en-US" sz="3600" b="0" dirty="0">
                <a:solidFill>
                  <a:srgbClr val="FF0000"/>
                </a:solidFill>
              </a:rPr>
              <a:t>More facts…..</a:t>
            </a:r>
          </a:p>
        </p:txBody>
      </p:sp>
      <p:sp>
        <p:nvSpPr>
          <p:cNvPr id="4" name="Footer Placeholder 3">
            <a:extLst>
              <a:ext uri="{FF2B5EF4-FFF2-40B4-BE49-F238E27FC236}">
                <a16:creationId xmlns:a16="http://schemas.microsoft.com/office/drawing/2014/main" id="{E406378D-E6E6-40DE-97ED-6F5072E5E011}"/>
              </a:ext>
            </a:extLst>
          </p:cNvPr>
          <p:cNvSpPr>
            <a:spLocks noGrp="1"/>
          </p:cNvSpPr>
          <p:nvPr>
            <p:ph type="ftr" sz="quarter" idx="10"/>
          </p:nvPr>
        </p:nvSpPr>
        <p:spPr>
          <a:xfrm>
            <a:off x="814520" y="9244096"/>
            <a:ext cx="11377348" cy="313779"/>
          </a:xfrm>
        </p:spPr>
        <p:txBody>
          <a:bodyPr anchor="ctr">
            <a:normAutofit/>
          </a:bodyPr>
          <a:lstStyle/>
          <a:p>
            <a:pPr marL="0" marR="0" lvl="0" indent="0" algn="r" defTabSz="1300277" rtl="0" eaLnBrk="1" fontAlgn="base" latinLnBrk="0" hangingPunct="1">
              <a:lnSpc>
                <a:spcPct val="100000"/>
              </a:lnSpc>
              <a:spcBef>
                <a:spcPct val="0"/>
              </a:spcBef>
              <a:spcAft>
                <a:spcPts val="853"/>
              </a:spcAft>
              <a:buClrTx/>
              <a:buSzTx/>
              <a:buFontTx/>
              <a:buNone/>
              <a:tabLst/>
              <a:defRPr/>
            </a:pPr>
            <a:r>
              <a:rPr kumimoji="0" lang="en-GB" sz="995" b="0" i="0" u="none" strike="noStrike" kern="1200" cap="none" spc="0" normalizeH="0" baseline="0" noProof="0">
                <a:ln>
                  <a:noFill/>
                </a:ln>
                <a:solidFill>
                  <a:srgbClr val="000000">
                    <a:lumMod val="50000"/>
                  </a:srgbClr>
                </a:solidFill>
                <a:effectLst/>
                <a:uLnTx/>
                <a:uFillTx/>
                <a:latin typeface="Arial"/>
                <a:ea typeface="+mn-ea"/>
                <a:cs typeface="Times New Roman" pitchFamily="26" charset="0"/>
              </a:rPr>
              <a:t>© Imperial College Business School</a:t>
            </a:r>
          </a:p>
        </p:txBody>
      </p:sp>
      <p:sp>
        <p:nvSpPr>
          <p:cNvPr id="2" name="TextBox 1">
            <a:extLst>
              <a:ext uri="{FF2B5EF4-FFF2-40B4-BE49-F238E27FC236}">
                <a16:creationId xmlns:a16="http://schemas.microsoft.com/office/drawing/2014/main" id="{E2835F25-3A56-2B82-503A-88B8871CD99E}"/>
              </a:ext>
            </a:extLst>
          </p:cNvPr>
          <p:cNvSpPr txBox="1"/>
          <p:nvPr/>
        </p:nvSpPr>
        <p:spPr>
          <a:xfrm>
            <a:off x="2648159" y="3912968"/>
            <a:ext cx="10000953" cy="2123658"/>
          </a:xfrm>
          <a:prstGeom prst="rect">
            <a:avLst/>
          </a:prstGeom>
          <a:noFill/>
        </p:spPr>
        <p:txBody>
          <a:bodyPr wrap="square" lIns="0" tIns="0" rIns="0" bIns="0" rtlCol="0">
            <a:spAutoFit/>
          </a:bodyPr>
          <a:lstStyle/>
          <a:p>
            <a:pPr algn="just">
              <a:spcBef>
                <a:spcPts val="600"/>
              </a:spcBef>
              <a:spcAft>
                <a:spcPts val="600"/>
              </a:spcAft>
            </a:pPr>
            <a:r>
              <a:rPr lang="en-GB" sz="3200" dirty="0">
                <a:solidFill>
                  <a:srgbClr val="0070C0"/>
                </a:solidFill>
                <a:effectLst/>
                <a:ea typeface="Aptos" panose="020B0004020202020204" pitchFamily="34" charset="0"/>
                <a:cs typeface="Times New Roman" panose="02020603050405020304" pitchFamily="18" charset="0"/>
              </a:rPr>
              <a:t>Variation in spending at physician level</a:t>
            </a:r>
            <a:r>
              <a:rPr lang="en-GB" sz="3200" dirty="0">
                <a:effectLst/>
                <a:ea typeface="Aptos" panose="020B0004020202020204" pitchFamily="34" charset="0"/>
                <a:cs typeface="Times New Roman" panose="02020603050405020304" pitchFamily="18" charset="0"/>
              </a:rPr>
              <a:t> (within </a:t>
            </a:r>
            <a:r>
              <a:rPr lang="en-GB" sz="3200" dirty="0">
                <a:ea typeface="Aptos" panose="020B0004020202020204" pitchFamily="34" charset="0"/>
                <a:cs typeface="Times New Roman" panose="02020603050405020304" pitchFamily="18" charset="0"/>
              </a:rPr>
              <a:t>ER</a:t>
            </a:r>
            <a:r>
              <a:rPr lang="en-GB" sz="3200" dirty="0">
                <a:effectLst/>
                <a:ea typeface="Aptos" panose="020B0004020202020204" pitchFamily="34" charset="0"/>
                <a:cs typeface="Times New Roman" panose="02020603050405020304" pitchFamily="18" charset="0"/>
              </a:rPr>
              <a:t>) </a:t>
            </a:r>
          </a:p>
          <a:p>
            <a:pPr marL="457200" indent="-457200" algn="just">
              <a:spcBef>
                <a:spcPts val="600"/>
              </a:spcBef>
              <a:spcAft>
                <a:spcPts val="600"/>
              </a:spcAft>
              <a:buFont typeface="Arial" panose="020B0604020202020204" pitchFamily="34" charset="0"/>
              <a:buChar char="•"/>
            </a:pPr>
            <a:r>
              <a:rPr lang="en-GB" sz="3200" dirty="0">
                <a:effectLst/>
                <a:ea typeface="Aptos" panose="020B0004020202020204" pitchFamily="34" charset="0"/>
                <a:cs typeface="Times New Roman" panose="02020603050405020304" pitchFamily="18" charset="0"/>
              </a:rPr>
              <a:t>Physicians at 75th percentile of spending distribution consume 20% more resources than those at the 25th percentile (Van Parys 2016)</a:t>
            </a:r>
          </a:p>
        </p:txBody>
      </p:sp>
      <p:sp>
        <p:nvSpPr>
          <p:cNvPr id="8" name="TextBox 7">
            <a:extLst>
              <a:ext uri="{FF2B5EF4-FFF2-40B4-BE49-F238E27FC236}">
                <a16:creationId xmlns:a16="http://schemas.microsoft.com/office/drawing/2014/main" id="{BF960BBE-87A9-D26B-77FC-7FE0FDED263A}"/>
              </a:ext>
            </a:extLst>
          </p:cNvPr>
          <p:cNvSpPr txBox="1"/>
          <p:nvPr/>
        </p:nvSpPr>
        <p:spPr>
          <a:xfrm>
            <a:off x="576371" y="6739651"/>
            <a:ext cx="12261088" cy="1477328"/>
          </a:xfrm>
          <a:prstGeom prst="rect">
            <a:avLst/>
          </a:prstGeom>
          <a:noFill/>
        </p:spPr>
        <p:txBody>
          <a:bodyPr wrap="square" lIns="0" tIns="0" rIns="0" bIns="0" rtlCol="0">
            <a:spAutoFit/>
          </a:bodyPr>
          <a:lstStyle/>
          <a:p>
            <a:r>
              <a:rPr lang="en-GB" sz="3200" i="0" dirty="0">
                <a:solidFill>
                  <a:srgbClr val="0070C0"/>
                </a:solidFill>
                <a:latin typeface="+mj-lt"/>
              </a:rPr>
              <a:t>Variation in outcomes at physician level </a:t>
            </a:r>
            <a:r>
              <a:rPr lang="en-GB" sz="3200" i="0" dirty="0">
                <a:latin typeface="+mj-lt"/>
              </a:rPr>
              <a:t>(within ER)</a:t>
            </a:r>
          </a:p>
          <a:p>
            <a:pPr marL="457200" indent="-457200">
              <a:buFont typeface="Arial" panose="020B0604020202020204" pitchFamily="34" charset="0"/>
              <a:buChar char="•"/>
            </a:pPr>
            <a:r>
              <a:rPr lang="en-GB" sz="3200" i="0" dirty="0">
                <a:solidFill>
                  <a:srgbClr val="0070C0"/>
                </a:solidFill>
                <a:latin typeface="+mj-lt"/>
              </a:rPr>
              <a:t> </a:t>
            </a:r>
            <a:r>
              <a:rPr lang="en-GB" sz="3200" i="0" dirty="0">
                <a:latin typeface="+mj-lt"/>
              </a:rPr>
              <a:t>Moving between a doctor at 10</a:t>
            </a:r>
            <a:r>
              <a:rPr lang="en-GB" sz="3200" i="0" baseline="30000" dirty="0">
                <a:latin typeface="+mj-lt"/>
              </a:rPr>
              <a:t>th</a:t>
            </a:r>
            <a:r>
              <a:rPr lang="en-GB" sz="3200" i="0" dirty="0">
                <a:latin typeface="+mj-lt"/>
              </a:rPr>
              <a:t> to 90</a:t>
            </a:r>
            <a:r>
              <a:rPr lang="en-GB" sz="3200" i="0" baseline="30000" dirty="0">
                <a:latin typeface="+mj-lt"/>
              </a:rPr>
              <a:t>th</a:t>
            </a:r>
            <a:r>
              <a:rPr lang="en-GB" sz="3200" i="0" dirty="0">
                <a:latin typeface="+mj-lt"/>
              </a:rPr>
              <a:t> percentile reduces mortality by 29% of the mean mortality rate (Stoye 2023)</a:t>
            </a:r>
          </a:p>
        </p:txBody>
      </p:sp>
      <p:sp>
        <p:nvSpPr>
          <p:cNvPr id="9" name="TextBox 8">
            <a:extLst>
              <a:ext uri="{FF2B5EF4-FFF2-40B4-BE49-F238E27FC236}">
                <a16:creationId xmlns:a16="http://schemas.microsoft.com/office/drawing/2014/main" id="{188B9205-85DD-A087-0B51-A4D5FC6A0AA3}"/>
              </a:ext>
            </a:extLst>
          </p:cNvPr>
          <p:cNvSpPr txBox="1"/>
          <p:nvPr/>
        </p:nvSpPr>
        <p:spPr>
          <a:xfrm>
            <a:off x="576371" y="1039209"/>
            <a:ext cx="11232874" cy="2364365"/>
          </a:xfrm>
          <a:prstGeom prst="rect">
            <a:avLst/>
          </a:prstGeom>
          <a:noFill/>
        </p:spPr>
        <p:txBody>
          <a:bodyPr wrap="square" lIns="0" tIns="0" rIns="0" bIns="0" rtlCol="0">
            <a:spAutoFit/>
          </a:bodyPr>
          <a:lstStyle/>
          <a:p>
            <a:r>
              <a:rPr lang="en-GB" sz="3200" dirty="0">
                <a:solidFill>
                  <a:srgbClr val="0070C0"/>
                </a:solidFill>
                <a:ea typeface="Calibri" panose="020F0502020204030204" pitchFamily="34" charset="0"/>
                <a:cs typeface="Times New Roman" panose="02020603050405020304" pitchFamily="18" charset="0"/>
              </a:rPr>
              <a:t>Regional variation </a:t>
            </a:r>
          </a:p>
          <a:p>
            <a:pPr marL="457200" indent="-457200">
              <a:buFont typeface="Arial" panose="020B0604020202020204" pitchFamily="34" charset="0"/>
              <a:buChar char="•"/>
            </a:pPr>
            <a:r>
              <a:rPr lang="en-GB" sz="3200" dirty="0">
                <a:ea typeface="Calibri" panose="020F0502020204030204" pitchFamily="34" charset="0"/>
                <a:cs typeface="Times New Roman" panose="02020603050405020304" pitchFamily="18" charset="0"/>
              </a:rPr>
              <a:t>Large variations in healthcare utilization (unrelated to outcomes) across regions after adjustments for prices and patients' characteristics (Skinner, 2012) </a:t>
            </a:r>
          </a:p>
          <a:p>
            <a:endParaRPr lang="en-GB" i="0" dirty="0" err="1">
              <a:latin typeface="+mj-lt"/>
            </a:endParaRPr>
          </a:p>
        </p:txBody>
      </p:sp>
    </p:spTree>
    <p:extLst>
      <p:ext uri="{BB962C8B-B14F-4D97-AF65-F5344CB8AC3E}">
        <p14:creationId xmlns:p14="http://schemas.microsoft.com/office/powerpoint/2010/main" val="1945060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pc="-127" dirty="0">
                <a:solidFill>
                  <a:schemeClr val="bg2"/>
                </a:solidFill>
              </a:rPr>
              <a:t>What we do</a:t>
            </a:r>
            <a:endParaRPr spc="-127" dirty="0">
              <a:solidFill>
                <a:schemeClr val="bg2"/>
              </a:solidFill>
            </a:endParaRPr>
          </a:p>
        </p:txBody>
      </p:sp>
      <p:sp>
        <p:nvSpPr>
          <p:cNvPr id="3" name="object 3"/>
          <p:cNvSpPr txBox="1"/>
          <p:nvPr/>
        </p:nvSpPr>
        <p:spPr>
          <a:xfrm>
            <a:off x="509420" y="1050306"/>
            <a:ext cx="11837992" cy="7714894"/>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Use detailed data from one large NHS hospital containing three sites</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Match nurse rosters at ward-day level to patient outcomes</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Construct measures of staff shortage of each type of staff at team level derived from difference between planned (3 months in advance) and actual on day</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Construct measures of hospital-, location(task)- and team-member familiarity of team </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Estimate probability of a death on a ward-day as function of shortages of different levels of general human capital and different types of familiarity of team members (split by human capital levels) </a:t>
            </a:r>
          </a:p>
          <a:p>
            <a:pPr marL="513702" marR="211151" indent="-406337" algn="just">
              <a:spcBef>
                <a:spcPts val="267"/>
              </a:spcBef>
              <a:spcAft>
                <a:spcPts val="853"/>
              </a:spcAft>
              <a:buClr>
                <a:schemeClr val="tx1"/>
              </a:buClr>
              <a:buFont typeface="Arial" panose="020B0604020202020204" pitchFamily="34" charset="0"/>
              <a:buChar char="•"/>
            </a:pPr>
            <a:r>
              <a:rPr lang="en-GB" sz="3200" spc="-98" dirty="0">
                <a:latin typeface="Arial"/>
                <a:cs typeface="Arial"/>
              </a:rPr>
              <a:t>Battery of tests for assumption that patient severity is exogenous to staffing</a:t>
            </a:r>
            <a:endParaRPr lang="en-US" sz="3200" spc="-155" dirty="0">
              <a:latin typeface="Arial"/>
              <a:cs typeface="Arial"/>
            </a:endParaRPr>
          </a:p>
          <a:p>
            <a:endParaRPr sz="2560" dirty="0">
              <a:latin typeface="Arial"/>
              <a:cs typeface="Arial"/>
            </a:endParaRPr>
          </a:p>
        </p:txBody>
      </p:sp>
    </p:spTree>
    <p:extLst>
      <p:ext uri="{BB962C8B-B14F-4D97-AF65-F5344CB8AC3E}">
        <p14:creationId xmlns:p14="http://schemas.microsoft.com/office/powerpoint/2010/main" val="159352429"/>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pc="-127" dirty="0">
                <a:solidFill>
                  <a:schemeClr val="bg2"/>
                </a:solidFill>
              </a:rPr>
              <a:t>Mobility and shortages</a:t>
            </a:r>
            <a:endParaRPr spc="-127" dirty="0">
              <a:solidFill>
                <a:schemeClr val="bg2"/>
              </a:solidFill>
            </a:endParaRPr>
          </a:p>
        </p:txBody>
      </p:sp>
      <p:sp>
        <p:nvSpPr>
          <p:cNvPr id="3" name="object 3"/>
          <p:cNvSpPr txBox="1"/>
          <p:nvPr/>
        </p:nvSpPr>
        <p:spPr>
          <a:xfrm>
            <a:off x="509420" y="1050306"/>
            <a:ext cx="11837992" cy="981384"/>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513702" marR="211151" indent="-406337" algn="just">
              <a:spcBef>
                <a:spcPts val="267"/>
              </a:spcBef>
              <a:spcAft>
                <a:spcPts val="853"/>
              </a:spcAft>
              <a:buClr>
                <a:schemeClr val="tx1"/>
              </a:buClr>
              <a:buFont typeface="Arial" panose="020B0604020202020204" pitchFamily="34" charset="0"/>
              <a:buChar char="•"/>
            </a:pPr>
            <a:endParaRPr lang="en-US" sz="2844" spc="-155" dirty="0">
              <a:latin typeface="Arial"/>
              <a:cs typeface="Arial"/>
            </a:endParaRPr>
          </a:p>
          <a:p>
            <a:endParaRPr sz="2560" dirty="0">
              <a:latin typeface="Arial"/>
              <a:cs typeface="Arial"/>
            </a:endParaRPr>
          </a:p>
        </p:txBody>
      </p:sp>
      <p:pic>
        <p:nvPicPr>
          <p:cNvPr id="5" name="Picture 4">
            <a:extLst>
              <a:ext uri="{FF2B5EF4-FFF2-40B4-BE49-F238E27FC236}">
                <a16:creationId xmlns:a16="http://schemas.microsoft.com/office/drawing/2014/main" id="{B99C4408-17FE-007F-01D3-5BA76501859B}"/>
              </a:ext>
            </a:extLst>
          </p:cNvPr>
          <p:cNvPicPr>
            <a:picLocks noChangeAspect="1"/>
          </p:cNvPicPr>
          <p:nvPr/>
        </p:nvPicPr>
        <p:blipFill>
          <a:blip r:embed="rId2"/>
          <a:stretch>
            <a:fillRect/>
          </a:stretch>
        </p:blipFill>
        <p:spPr>
          <a:xfrm>
            <a:off x="297308" y="905136"/>
            <a:ext cx="9107059" cy="4608000"/>
          </a:xfrm>
          <a:prstGeom prst="rect">
            <a:avLst/>
          </a:prstGeom>
        </p:spPr>
      </p:pic>
      <p:pic>
        <p:nvPicPr>
          <p:cNvPr id="7" name="Picture 6">
            <a:extLst>
              <a:ext uri="{FF2B5EF4-FFF2-40B4-BE49-F238E27FC236}">
                <a16:creationId xmlns:a16="http://schemas.microsoft.com/office/drawing/2014/main" id="{05522FAA-7508-FBE8-B991-CDC1BC34603A}"/>
              </a:ext>
            </a:extLst>
          </p:cNvPr>
          <p:cNvPicPr>
            <a:picLocks noChangeAspect="1"/>
          </p:cNvPicPr>
          <p:nvPr/>
        </p:nvPicPr>
        <p:blipFill>
          <a:blip r:embed="rId3"/>
          <a:stretch>
            <a:fillRect/>
          </a:stretch>
        </p:blipFill>
        <p:spPr>
          <a:xfrm>
            <a:off x="4085217" y="5185038"/>
            <a:ext cx="8623863" cy="4356000"/>
          </a:xfrm>
          <a:prstGeom prst="rect">
            <a:avLst/>
          </a:prstGeom>
        </p:spPr>
      </p:pic>
    </p:spTree>
    <p:extLst>
      <p:ext uri="{BB962C8B-B14F-4D97-AF65-F5344CB8AC3E}">
        <p14:creationId xmlns:p14="http://schemas.microsoft.com/office/powerpoint/2010/main" val="2686879890"/>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10EF-B6D6-1504-A876-4CB8AA800010}"/>
              </a:ext>
            </a:extLst>
          </p:cNvPr>
          <p:cNvSpPr>
            <a:spLocks noGrp="1"/>
          </p:cNvSpPr>
          <p:nvPr>
            <p:ph type="title"/>
          </p:nvPr>
        </p:nvSpPr>
        <p:spPr/>
        <p:txBody>
          <a:bodyPr/>
          <a:lstStyle/>
          <a:p>
            <a:r>
              <a:rPr lang="en-GB" sz="3600" dirty="0">
                <a:solidFill>
                  <a:srgbClr val="FF0000"/>
                </a:solidFill>
              </a:rPr>
              <a:t>Impact of nurse absences on outcomes</a:t>
            </a:r>
          </a:p>
        </p:txBody>
      </p:sp>
      <p:pic>
        <p:nvPicPr>
          <p:cNvPr id="6" name="Picture 5">
            <a:extLst>
              <a:ext uri="{FF2B5EF4-FFF2-40B4-BE49-F238E27FC236}">
                <a16:creationId xmlns:a16="http://schemas.microsoft.com/office/drawing/2014/main" id="{FAFC015F-A9E4-56C5-79D6-B99E14F3DC69}"/>
              </a:ext>
            </a:extLst>
          </p:cNvPr>
          <p:cNvPicPr>
            <a:picLocks noChangeAspect="1"/>
          </p:cNvPicPr>
          <p:nvPr/>
        </p:nvPicPr>
        <p:blipFill>
          <a:blip r:embed="rId2"/>
          <a:stretch>
            <a:fillRect/>
          </a:stretch>
        </p:blipFill>
        <p:spPr>
          <a:xfrm>
            <a:off x="544475" y="1360790"/>
            <a:ext cx="13059213" cy="7704000"/>
          </a:xfrm>
          <a:prstGeom prst="rect">
            <a:avLst/>
          </a:prstGeom>
        </p:spPr>
      </p:pic>
    </p:spTree>
    <p:extLst>
      <p:ext uri="{BB962C8B-B14F-4D97-AF65-F5344CB8AC3E}">
        <p14:creationId xmlns:p14="http://schemas.microsoft.com/office/powerpoint/2010/main" val="1101543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Key findings</a:t>
            </a:r>
            <a:endParaRPr sz="3600" spc="-127" dirty="0">
              <a:solidFill>
                <a:schemeClr val="bg2"/>
              </a:solidFill>
            </a:endParaRPr>
          </a:p>
        </p:txBody>
      </p:sp>
      <p:sp>
        <p:nvSpPr>
          <p:cNvPr id="3" name="object 3"/>
          <p:cNvSpPr txBox="1"/>
          <p:nvPr/>
        </p:nvSpPr>
        <p:spPr>
          <a:xfrm>
            <a:off x="509420" y="1050306"/>
            <a:ext cx="11837992" cy="5291154"/>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457200" indent="-457200">
              <a:spcBef>
                <a:spcPts val="600"/>
              </a:spcBef>
              <a:buFont typeface="Arial" panose="020B0604020202020204" pitchFamily="34" charset="0"/>
              <a:buChar char="•"/>
            </a:pPr>
            <a:r>
              <a:rPr lang="en-GB" sz="3200" dirty="0">
                <a:latin typeface="Arial"/>
                <a:cs typeface="Arial"/>
              </a:rPr>
              <a:t>Unplanned reductions of qualified staff associated with higher probability of patient death</a:t>
            </a:r>
          </a:p>
          <a:p>
            <a:pPr marL="1107430" lvl="1" indent="-457200">
              <a:spcBef>
                <a:spcPts val="600"/>
              </a:spcBef>
              <a:buFont typeface="Arial" panose="020B0604020202020204" pitchFamily="34" charset="0"/>
              <a:buChar char="•"/>
            </a:pPr>
            <a:r>
              <a:rPr lang="en-GB" sz="3200" b="0" i="0" dirty="0">
                <a:effectLst/>
                <a:latin typeface="Arial"/>
                <a:cs typeface="Arial"/>
              </a:rPr>
              <a:t>Losing </a:t>
            </a:r>
            <a:r>
              <a:rPr lang="en-GB" sz="3200" dirty="0">
                <a:cs typeface="Arial"/>
              </a:rPr>
              <a:t> </a:t>
            </a:r>
            <a:r>
              <a:rPr lang="en-GB" sz="3200" b="0" i="0" dirty="0">
                <a:effectLst/>
                <a:latin typeface="Arial" panose="020B0604020202020204" pitchFamily="34" charset="0"/>
              </a:rPr>
              <a:t>a 12-hour shift from a RN increases odds of a patient death by 10% /effect is non-linear in absence</a:t>
            </a:r>
          </a:p>
          <a:p>
            <a:pPr marL="457200" indent="-457200">
              <a:spcBef>
                <a:spcPts val="600"/>
              </a:spcBef>
              <a:buFont typeface="Arial" panose="020B0604020202020204" pitchFamily="34" charset="0"/>
              <a:buChar char="•"/>
            </a:pPr>
            <a:r>
              <a:rPr lang="en-GB" sz="3200" dirty="0"/>
              <a:t>No effect of shortage of less qualified nurses/agency staff</a:t>
            </a:r>
          </a:p>
          <a:p>
            <a:pPr marL="457200" indent="-457200">
              <a:spcBef>
                <a:spcPts val="600"/>
              </a:spcBef>
              <a:buFont typeface="Arial" panose="020B0604020202020204" pitchFamily="34" charset="0"/>
              <a:buChar char="•"/>
            </a:pPr>
            <a:r>
              <a:rPr lang="en-GB" sz="3200" dirty="0">
                <a:latin typeface="Arial"/>
                <a:cs typeface="Arial"/>
              </a:rPr>
              <a:t>Low severity patients most at risk and most impact is on sepsis deaths</a:t>
            </a:r>
            <a:endParaRPr lang="en-GB" sz="3200" dirty="0"/>
          </a:p>
          <a:p>
            <a:pPr marL="457200" indent="-457200">
              <a:spcBef>
                <a:spcPts val="600"/>
              </a:spcBef>
              <a:buFont typeface="Arial" panose="020B0604020202020204" pitchFamily="34" charset="0"/>
              <a:buChar char="•"/>
            </a:pPr>
            <a:r>
              <a:rPr lang="en-GB" sz="3200" dirty="0"/>
              <a:t>Hospital (firm) </a:t>
            </a:r>
            <a:r>
              <a:rPr lang="en-GB" sz="3200" dirty="0">
                <a:effectLst/>
                <a:latin typeface="Arial" panose="020B0604020202020204" pitchFamily="34" charset="0"/>
              </a:rPr>
              <a:t>experience of RNs associated with reduction in the odds of a patient death; no effect of ward or team familiarity</a:t>
            </a:r>
          </a:p>
          <a:p>
            <a:pPr marL="457200" indent="-457200">
              <a:buFont typeface="Arial" panose="020B0604020202020204" pitchFamily="34" charset="0"/>
              <a:buChar char="•"/>
            </a:pPr>
            <a:endParaRPr sz="2560" dirty="0">
              <a:latin typeface="Arial"/>
              <a:cs typeface="Arial"/>
            </a:endParaRPr>
          </a:p>
        </p:txBody>
      </p:sp>
    </p:spTree>
    <p:extLst>
      <p:ext uri="{BB962C8B-B14F-4D97-AF65-F5344CB8AC3E}">
        <p14:creationId xmlns:p14="http://schemas.microsoft.com/office/powerpoint/2010/main" val="2760051570"/>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BEEBEA-44E3-8B30-53B8-D245E41B48B3}"/>
              </a:ext>
            </a:extLst>
          </p:cNvPr>
          <p:cNvSpPr txBox="1"/>
          <p:nvPr/>
        </p:nvSpPr>
        <p:spPr>
          <a:xfrm>
            <a:off x="381599" y="1260518"/>
            <a:ext cx="11964069" cy="1077218"/>
          </a:xfrm>
          <a:prstGeom prst="rect">
            <a:avLst/>
          </a:prstGeom>
          <a:noFill/>
        </p:spPr>
        <p:txBody>
          <a:bodyPr wrap="square">
            <a:spAutoFit/>
          </a:bodyPr>
          <a:lstStyle/>
          <a:p>
            <a:pPr marL="457200" indent="-457200">
              <a:spcBef>
                <a:spcPts val="600"/>
              </a:spcBef>
              <a:buFont typeface="Arial" panose="020B0604020202020204" pitchFamily="34" charset="0"/>
              <a:buChar char="•"/>
            </a:pPr>
            <a:r>
              <a:rPr lang="en-GB" sz="3200" dirty="0">
                <a:latin typeface="Arial"/>
                <a:cs typeface="Arial"/>
              </a:rPr>
              <a:t>Increasing nursing labour force by use of unqualified and agency staff not a short-term solution</a:t>
            </a:r>
            <a:endParaRPr lang="en-GB" sz="2800" b="0" i="0" dirty="0">
              <a:effectLst/>
              <a:latin typeface="Arial" panose="020B0604020202020204" pitchFamily="34" charset="0"/>
            </a:endParaRPr>
          </a:p>
        </p:txBody>
      </p:sp>
      <p:sp>
        <p:nvSpPr>
          <p:cNvPr id="5" name="Title 4">
            <a:extLst>
              <a:ext uri="{FF2B5EF4-FFF2-40B4-BE49-F238E27FC236}">
                <a16:creationId xmlns:a16="http://schemas.microsoft.com/office/drawing/2014/main" id="{66CBDB71-F8D2-DAD0-1AB4-AE729E578954}"/>
              </a:ext>
            </a:extLst>
          </p:cNvPr>
          <p:cNvSpPr>
            <a:spLocks noGrp="1"/>
          </p:cNvSpPr>
          <p:nvPr>
            <p:ph type="title"/>
          </p:nvPr>
        </p:nvSpPr>
        <p:spPr/>
        <p:txBody>
          <a:bodyPr/>
          <a:lstStyle/>
          <a:p>
            <a:r>
              <a:rPr lang="en-GB" sz="3600" spc="-127" dirty="0">
                <a:solidFill>
                  <a:schemeClr val="bg2"/>
                </a:solidFill>
              </a:rPr>
              <a:t>Policy implications</a:t>
            </a:r>
            <a:br>
              <a:rPr lang="en-GB" sz="2800" dirty="0"/>
            </a:br>
            <a:endParaRPr lang="en-GB" dirty="0"/>
          </a:p>
        </p:txBody>
      </p:sp>
    </p:spTree>
    <p:extLst>
      <p:ext uri="{BB962C8B-B14F-4D97-AF65-F5344CB8AC3E}">
        <p14:creationId xmlns:p14="http://schemas.microsoft.com/office/powerpoint/2010/main" val="204199383"/>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602782"/>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r>
              <a:rPr lang="en-GB" sz="3600" spc="-127" dirty="0">
                <a:solidFill>
                  <a:schemeClr val="bg2"/>
                </a:solidFill>
              </a:rPr>
              <a:t>My conclusions</a:t>
            </a:r>
            <a:endParaRPr sz="3600" spc="-127" dirty="0">
              <a:solidFill>
                <a:schemeClr val="bg2"/>
              </a:solidFill>
            </a:endParaRPr>
          </a:p>
        </p:txBody>
      </p:sp>
      <p:sp>
        <p:nvSpPr>
          <p:cNvPr id="3" name="object 3"/>
          <p:cNvSpPr txBox="1"/>
          <p:nvPr/>
        </p:nvSpPr>
        <p:spPr>
          <a:xfrm>
            <a:off x="383343" y="1779511"/>
            <a:ext cx="11837992" cy="4639693"/>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457200" indent="-457200">
              <a:spcBef>
                <a:spcPts val="600"/>
              </a:spcBef>
              <a:spcAft>
                <a:spcPts val="1000"/>
              </a:spcAft>
              <a:buFont typeface="Arial" panose="020B0604020202020204" pitchFamily="34" charset="0"/>
              <a:buChar char="•"/>
            </a:pPr>
            <a:r>
              <a:rPr lang="en-GB" sz="3600" dirty="0">
                <a:latin typeface="Arial"/>
                <a:cs typeface="Arial"/>
              </a:rPr>
              <a:t>Healthcare is a great lab to examine impact of non-financial incentives on the performance of individuals, teams and firms</a:t>
            </a:r>
          </a:p>
          <a:p>
            <a:pPr marL="457200" indent="-457200">
              <a:spcBef>
                <a:spcPts val="600"/>
              </a:spcBef>
              <a:spcAft>
                <a:spcPts val="1000"/>
              </a:spcAft>
              <a:buFont typeface="Arial" panose="020B0604020202020204" pitchFamily="34" charset="0"/>
              <a:buChar char="•"/>
            </a:pPr>
            <a:r>
              <a:rPr lang="en-GB" sz="3600" b="0" i="0" dirty="0">
                <a:effectLst/>
                <a:latin typeface="Arial"/>
                <a:cs typeface="Arial"/>
              </a:rPr>
              <a:t>More evidence from diverse range of settings </a:t>
            </a:r>
            <a:r>
              <a:rPr lang="en-GB" sz="3600" dirty="0">
                <a:latin typeface="Arial"/>
                <a:cs typeface="Arial"/>
              </a:rPr>
              <a:t>enables move from series of ‘case-studies’ to more general understanding of what improves patient outcomes, reduces cost (growth) and increases productivity</a:t>
            </a:r>
            <a:endParaRPr lang="en-GB" sz="3200" b="0" i="0" dirty="0">
              <a:effectLst/>
              <a:latin typeface="Arial" panose="020B0604020202020204" pitchFamily="34" charset="0"/>
            </a:endParaRPr>
          </a:p>
          <a:p>
            <a:pPr marL="457200" indent="-457200">
              <a:buFont typeface="Arial" panose="020B0604020202020204" pitchFamily="34" charset="0"/>
              <a:buChar char="•"/>
            </a:pPr>
            <a:endParaRPr sz="2560" dirty="0">
              <a:latin typeface="Arial"/>
              <a:cs typeface="Arial"/>
            </a:endParaRPr>
          </a:p>
        </p:txBody>
      </p:sp>
    </p:spTree>
    <p:extLst>
      <p:ext uri="{BB962C8B-B14F-4D97-AF65-F5344CB8AC3E}">
        <p14:creationId xmlns:p14="http://schemas.microsoft.com/office/powerpoint/2010/main" val="3312530597"/>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343" y="309283"/>
            <a:ext cx="12238715" cy="595853"/>
          </a:xfrm>
          <a:prstGeom prst="rect">
            <a:avLst/>
          </a:prstGeom>
        </p:spPr>
        <p:txBody>
          <a:bodyPr vert="horz" wrap="square" lIns="0" tIns="48312" rIns="0" bIns="0" rtlCol="0" anchor="t">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marL="35789">
              <a:lnSpc>
                <a:spcPct val="100000"/>
              </a:lnSpc>
              <a:spcBef>
                <a:spcPts val="381"/>
              </a:spcBef>
            </a:pPr>
            <a:endParaRPr spc="-127" dirty="0">
              <a:solidFill>
                <a:schemeClr val="bg2"/>
              </a:solidFill>
            </a:endParaRPr>
          </a:p>
        </p:txBody>
      </p:sp>
      <p:sp>
        <p:nvSpPr>
          <p:cNvPr id="3" name="object 3"/>
          <p:cNvSpPr txBox="1"/>
          <p:nvPr/>
        </p:nvSpPr>
        <p:spPr>
          <a:xfrm>
            <a:off x="583704" y="3736356"/>
            <a:ext cx="11837992" cy="1890223"/>
          </a:xfrm>
          <a:prstGeom prst="rect">
            <a:avLst/>
          </a:prstGeom>
        </p:spPr>
        <p:txBody>
          <a:bodyPr vert="horz" wrap="square" lIns="0" tIns="33998" rIns="0" bIns="0" rtlCol="0">
            <a:spAutoFit/>
          </a:bodyPr>
          <a:lstStyle>
            <a:defPPr>
              <a:defRPr lang="en-US"/>
            </a:defPPr>
            <a:lvl1pPr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1pPr>
            <a:lvl2pPr marL="65023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2pPr>
            <a:lvl3pPr marL="130046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3pPr>
            <a:lvl4pPr marL="1950690"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4pPr>
            <a:lvl5pPr marL="2600919" algn="l" defTabSz="650230" rtl="0" fontAlgn="base">
              <a:spcBef>
                <a:spcPct val="0"/>
              </a:spcBef>
              <a:spcAft>
                <a:spcPct val="0"/>
              </a:spcAft>
              <a:defRPr sz="3413" kern="1200">
                <a:solidFill>
                  <a:schemeClr val="tx1"/>
                </a:solidFill>
                <a:latin typeface="Arial" pitchFamily="34" charset="0"/>
                <a:ea typeface="ＭＳ Ｐゴシック" pitchFamily="34" charset="-128"/>
                <a:cs typeface="+mn-cs"/>
              </a:defRPr>
            </a:lvl5pPr>
            <a:lvl6pPr marL="3251149" algn="l" defTabSz="1300460" rtl="0" eaLnBrk="1" latinLnBrk="0" hangingPunct="1">
              <a:defRPr sz="3413" kern="1200">
                <a:solidFill>
                  <a:schemeClr val="tx1"/>
                </a:solidFill>
                <a:latin typeface="Arial" pitchFamily="34" charset="0"/>
                <a:ea typeface="ＭＳ Ｐゴシック" pitchFamily="34" charset="-128"/>
                <a:cs typeface="+mn-cs"/>
              </a:defRPr>
            </a:lvl6pPr>
            <a:lvl7pPr marL="3901379" algn="l" defTabSz="1300460" rtl="0" eaLnBrk="1" latinLnBrk="0" hangingPunct="1">
              <a:defRPr sz="3413" kern="1200">
                <a:solidFill>
                  <a:schemeClr val="tx1"/>
                </a:solidFill>
                <a:latin typeface="Arial" pitchFamily="34" charset="0"/>
                <a:ea typeface="ＭＳ Ｐゴシック" pitchFamily="34" charset="-128"/>
                <a:cs typeface="+mn-cs"/>
              </a:defRPr>
            </a:lvl7pPr>
            <a:lvl8pPr marL="4551609" algn="l" defTabSz="1300460" rtl="0" eaLnBrk="1" latinLnBrk="0" hangingPunct="1">
              <a:defRPr sz="3413" kern="1200">
                <a:solidFill>
                  <a:schemeClr val="tx1"/>
                </a:solidFill>
                <a:latin typeface="Arial" pitchFamily="34" charset="0"/>
                <a:ea typeface="ＭＳ Ｐゴシック" pitchFamily="34" charset="-128"/>
                <a:cs typeface="+mn-cs"/>
              </a:defRPr>
            </a:lvl8pPr>
            <a:lvl9pPr marL="5201839" algn="l" defTabSz="1300460" rtl="0" eaLnBrk="1" latinLnBrk="0" hangingPunct="1">
              <a:defRPr sz="3413" kern="1200">
                <a:solidFill>
                  <a:schemeClr val="tx1"/>
                </a:solidFill>
                <a:latin typeface="Arial" pitchFamily="34" charset="0"/>
                <a:ea typeface="ＭＳ Ｐゴシック" pitchFamily="34" charset="-128"/>
                <a:cs typeface="+mn-cs"/>
              </a:defRPr>
            </a:lvl9pPr>
          </a:lstStyle>
          <a:p>
            <a:pPr algn="ctr">
              <a:spcBef>
                <a:spcPts val="600"/>
              </a:spcBef>
            </a:pPr>
            <a:r>
              <a:rPr lang="en-GB" sz="5400" dirty="0">
                <a:latin typeface="Arial"/>
                <a:cs typeface="Arial"/>
              </a:rPr>
              <a:t>Thank you</a:t>
            </a:r>
            <a:endParaRPr lang="en-GB" sz="4800" i="0" dirty="0">
              <a:effectLst/>
              <a:latin typeface="Arial" panose="020B0604020202020204" pitchFamily="34" charset="0"/>
            </a:endParaRPr>
          </a:p>
          <a:p>
            <a:pPr>
              <a:spcBef>
                <a:spcPts val="600"/>
              </a:spcBef>
            </a:pPr>
            <a:endParaRPr lang="en-GB" sz="3600" dirty="0">
              <a:effectLst/>
              <a:latin typeface="Arial" panose="020B0604020202020204" pitchFamily="34" charset="0"/>
            </a:endParaRPr>
          </a:p>
          <a:p>
            <a:pPr marL="457200" indent="-457200">
              <a:buFont typeface="Arial" panose="020B0604020202020204" pitchFamily="34" charset="0"/>
              <a:buChar char="•"/>
            </a:pPr>
            <a:endParaRPr sz="2560" dirty="0">
              <a:latin typeface="Arial"/>
              <a:cs typeface="Arial"/>
            </a:endParaRPr>
          </a:p>
        </p:txBody>
      </p:sp>
    </p:spTree>
    <p:extLst>
      <p:ext uri="{BB962C8B-B14F-4D97-AF65-F5344CB8AC3E}">
        <p14:creationId xmlns:p14="http://schemas.microsoft.com/office/powerpoint/2010/main" val="2713576504"/>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62F2F2B-9EE6-2BB8-AF9A-0BC33D86923C}"/>
              </a:ext>
            </a:extLst>
          </p:cNvPr>
          <p:cNvSpPr>
            <a:spLocks noGrp="1"/>
          </p:cNvSpPr>
          <p:nvPr>
            <p:ph idx="1"/>
          </p:nvPr>
        </p:nvSpPr>
        <p:spPr/>
        <p:txBody>
          <a:bodyPr/>
          <a:lstStyle/>
          <a:p>
            <a:endParaRPr lang="en-GB" dirty="0"/>
          </a:p>
        </p:txBody>
      </p:sp>
      <p:sp>
        <p:nvSpPr>
          <p:cNvPr id="2" name="Footer Placeholder 1">
            <a:extLst>
              <a:ext uri="{FF2B5EF4-FFF2-40B4-BE49-F238E27FC236}">
                <a16:creationId xmlns:a16="http://schemas.microsoft.com/office/drawing/2014/main" id="{6F5A1266-1646-3E3B-8F8F-B7682703F01E}"/>
              </a:ext>
            </a:extLst>
          </p:cNvPr>
          <p:cNvSpPr>
            <a:spLocks noGrp="1"/>
          </p:cNvSpPr>
          <p:nvPr>
            <p:ph type="ftr" sz="quarter" idx="11"/>
          </p:nvPr>
        </p:nvSpPr>
        <p:spPr/>
        <p:txBody>
          <a:bodyPr/>
          <a:lstStyle/>
          <a:p>
            <a:pPr>
              <a:defRPr/>
            </a:pPr>
            <a:r>
              <a:rPr lang="en-GB"/>
              <a:t>©</a:t>
            </a:r>
            <a:endParaRPr lang="en-GB" dirty="0"/>
          </a:p>
        </p:txBody>
      </p:sp>
      <p:sp>
        <p:nvSpPr>
          <p:cNvPr id="10" name="Title 9">
            <a:extLst>
              <a:ext uri="{FF2B5EF4-FFF2-40B4-BE49-F238E27FC236}">
                <a16:creationId xmlns:a16="http://schemas.microsoft.com/office/drawing/2014/main" id="{D954D765-7991-56B0-FD6F-5EA4DF7732AF}"/>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55A5541C-B80F-C8F7-115F-9C93189B299D}"/>
              </a:ext>
            </a:extLst>
          </p:cNvPr>
          <p:cNvPicPr>
            <a:picLocks noChangeAspect="1"/>
          </p:cNvPicPr>
          <p:nvPr/>
        </p:nvPicPr>
        <p:blipFill>
          <a:blip r:embed="rId2"/>
          <a:stretch>
            <a:fillRect/>
          </a:stretch>
        </p:blipFill>
        <p:spPr>
          <a:xfrm>
            <a:off x="3911985" y="4437651"/>
            <a:ext cx="8676118" cy="4464000"/>
          </a:xfrm>
          <a:prstGeom prst="rect">
            <a:avLst/>
          </a:prstGeom>
        </p:spPr>
      </p:pic>
      <p:sp>
        <p:nvSpPr>
          <p:cNvPr id="5" name="TextBox 4">
            <a:extLst>
              <a:ext uri="{FF2B5EF4-FFF2-40B4-BE49-F238E27FC236}">
                <a16:creationId xmlns:a16="http://schemas.microsoft.com/office/drawing/2014/main" id="{CA0C5038-C66D-CDDA-8EDB-C1B094606C5B}"/>
              </a:ext>
            </a:extLst>
          </p:cNvPr>
          <p:cNvSpPr txBox="1"/>
          <p:nvPr/>
        </p:nvSpPr>
        <p:spPr>
          <a:xfrm>
            <a:off x="344269" y="1703697"/>
            <a:ext cx="12243834" cy="2341667"/>
          </a:xfrm>
          <a:prstGeom prst="rect">
            <a:avLst/>
          </a:prstGeom>
          <a:noFill/>
        </p:spPr>
        <p:txBody>
          <a:bodyPr wrap="square" lIns="0" tIns="0" rIns="0" bIns="0" rtlCol="0">
            <a:spAutoFit/>
          </a:bodyPr>
          <a:lstStyle/>
          <a:p>
            <a:pPr>
              <a:spcAft>
                <a:spcPts val="500"/>
              </a:spcAft>
            </a:pPr>
            <a:r>
              <a:rPr lang="en-GB" sz="3200" b="0" i="0" dirty="0">
                <a:solidFill>
                  <a:srgbClr val="181A26"/>
                </a:solidFill>
                <a:effectLst/>
                <a:cs typeface="Heebo" pitchFamily="2" charset="-79"/>
              </a:rPr>
              <a:t>Persistent heterogeneity in firm productivity (and other dimensions of performance) in narrowly defined industries in many countries and time periods (e.g. Foster, </a:t>
            </a:r>
            <a:r>
              <a:rPr lang="en-GB" sz="3200" b="0" i="0" dirty="0" err="1">
                <a:solidFill>
                  <a:srgbClr val="181A26"/>
                </a:solidFill>
                <a:effectLst/>
                <a:cs typeface="Heebo" pitchFamily="2" charset="-79"/>
              </a:rPr>
              <a:t>Haltiwanger</a:t>
            </a:r>
            <a:r>
              <a:rPr lang="en-GB" sz="3200" b="0" i="0" dirty="0">
                <a:solidFill>
                  <a:srgbClr val="181A26"/>
                </a:solidFill>
                <a:effectLst/>
                <a:cs typeface="Heebo" pitchFamily="2" charset="-79"/>
              </a:rPr>
              <a:t>, </a:t>
            </a:r>
            <a:r>
              <a:rPr lang="en-GB" sz="3200" b="0" i="0" dirty="0" err="1">
                <a:solidFill>
                  <a:srgbClr val="181A26"/>
                </a:solidFill>
                <a:effectLst/>
                <a:cs typeface="Heebo" pitchFamily="2" charset="-79"/>
              </a:rPr>
              <a:t>Syverson</a:t>
            </a:r>
            <a:r>
              <a:rPr lang="en-GB" sz="3200" b="0" i="0" dirty="0">
                <a:solidFill>
                  <a:srgbClr val="181A26"/>
                </a:solidFill>
                <a:effectLst/>
                <a:cs typeface="Heebo" pitchFamily="2" charset="-79"/>
              </a:rPr>
              <a:t> 2008; Bartelsman &amp; </a:t>
            </a:r>
            <a:r>
              <a:rPr lang="en-GB" sz="3200" b="0" i="0" dirty="0" err="1">
                <a:solidFill>
                  <a:srgbClr val="181A26"/>
                </a:solidFill>
                <a:effectLst/>
                <a:cs typeface="Heebo" pitchFamily="2" charset="-79"/>
              </a:rPr>
              <a:t>Dhrymes</a:t>
            </a:r>
            <a:r>
              <a:rPr lang="en-GB" sz="3200" b="0" i="0" dirty="0">
                <a:solidFill>
                  <a:srgbClr val="181A26"/>
                </a:solidFill>
                <a:effectLst/>
                <a:cs typeface="Heebo" pitchFamily="2" charset="-79"/>
              </a:rPr>
              <a:t> 1998)</a:t>
            </a:r>
            <a:endParaRPr lang="en-GB" sz="3200" dirty="0"/>
          </a:p>
          <a:p>
            <a:pPr marL="284400" indent="-284400">
              <a:spcAft>
                <a:spcPts val="500"/>
              </a:spcAft>
              <a:buFont typeface="Arial" charset="0"/>
              <a:buChar char="•"/>
            </a:pPr>
            <a:endParaRPr lang="en-GB" sz="2000" dirty="0"/>
          </a:p>
        </p:txBody>
      </p:sp>
      <p:sp>
        <p:nvSpPr>
          <p:cNvPr id="6" name="Title 1">
            <a:extLst>
              <a:ext uri="{FF2B5EF4-FFF2-40B4-BE49-F238E27FC236}">
                <a16:creationId xmlns:a16="http://schemas.microsoft.com/office/drawing/2014/main" id="{AFC3ABED-4980-0AC0-7445-3D1A20D3E318}"/>
              </a:ext>
            </a:extLst>
          </p:cNvPr>
          <p:cNvSpPr txBox="1">
            <a:spLocks/>
          </p:cNvSpPr>
          <p:nvPr/>
        </p:nvSpPr>
        <p:spPr>
          <a:xfrm>
            <a:off x="205373" y="427715"/>
            <a:ext cx="11232874" cy="641105"/>
          </a:xfrm>
          <a:prstGeom prst="rect">
            <a:avLst/>
          </a:prstGeom>
        </p:spPr>
        <p:txBody>
          <a:bodyPr/>
          <a:lstStyle>
            <a:lvl1pPr algn="l" defTabSz="1300277" rtl="0" eaLnBrk="1" latinLnBrk="0" hangingPunct="1">
              <a:lnSpc>
                <a:spcPts val="3800"/>
              </a:lnSpc>
              <a:spcBef>
                <a:spcPct val="0"/>
              </a:spcBef>
              <a:buNone/>
              <a:defRPr sz="3400" kern="1200">
                <a:solidFill>
                  <a:schemeClr val="tx1"/>
                </a:solidFill>
                <a:latin typeface="+mj-lt"/>
                <a:ea typeface="+mj-ea"/>
                <a:cs typeface="+mj-cs"/>
              </a:defRPr>
            </a:lvl1pPr>
          </a:lstStyle>
          <a:p>
            <a:r>
              <a:rPr lang="en-US" sz="3600" dirty="0">
                <a:solidFill>
                  <a:srgbClr val="FF0000"/>
                </a:solidFill>
              </a:rPr>
              <a:t>Productivity dispersion not unique to healthcare</a:t>
            </a:r>
          </a:p>
        </p:txBody>
      </p:sp>
      <p:sp>
        <p:nvSpPr>
          <p:cNvPr id="7" name="TextBox 6">
            <a:extLst>
              <a:ext uri="{FF2B5EF4-FFF2-40B4-BE49-F238E27FC236}">
                <a16:creationId xmlns:a16="http://schemas.microsoft.com/office/drawing/2014/main" id="{239B9582-B13D-F0D9-55EB-2D2375233FA3}"/>
              </a:ext>
            </a:extLst>
          </p:cNvPr>
          <p:cNvSpPr txBox="1"/>
          <p:nvPr/>
        </p:nvSpPr>
        <p:spPr>
          <a:xfrm>
            <a:off x="3911985" y="9075875"/>
            <a:ext cx="2920671" cy="307777"/>
          </a:xfrm>
          <a:prstGeom prst="rect">
            <a:avLst/>
          </a:prstGeom>
          <a:noFill/>
        </p:spPr>
        <p:txBody>
          <a:bodyPr wrap="none" lIns="0" tIns="0" rIns="0" bIns="0" rtlCol="0">
            <a:spAutoFit/>
          </a:bodyPr>
          <a:lstStyle/>
          <a:p>
            <a:pPr>
              <a:spcAft>
                <a:spcPts val="500"/>
              </a:spcAft>
            </a:pPr>
            <a:r>
              <a:rPr lang="en-GB" sz="2000"/>
              <a:t>Productivity institute 2023</a:t>
            </a:r>
            <a:endParaRPr lang="en-GB" sz="2000" dirty="0"/>
          </a:p>
        </p:txBody>
      </p:sp>
    </p:spTree>
    <p:extLst>
      <p:ext uri="{BB962C8B-B14F-4D97-AF65-F5344CB8AC3E}">
        <p14:creationId xmlns:p14="http://schemas.microsoft.com/office/powerpoint/2010/main" val="41911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r>
              <a:rPr lang="en-GB" sz="3200" dirty="0">
                <a:solidFill>
                  <a:schemeClr val="bg1">
                    <a:lumMod val="65000"/>
                  </a:schemeClr>
                </a:solidFill>
              </a:rPr>
              <a:t>Healthcare production is an important part of the economy in rich – and less rich – countries </a:t>
            </a:r>
          </a:p>
          <a:p>
            <a:r>
              <a:rPr lang="en-GB" sz="3200" dirty="0">
                <a:solidFill>
                  <a:schemeClr val="bg1">
                    <a:lumMod val="65000"/>
                  </a:schemeClr>
                </a:solidFill>
              </a:rPr>
              <a:t>Sector is labour intensive </a:t>
            </a:r>
          </a:p>
          <a:p>
            <a:r>
              <a:rPr lang="en-GB" sz="3200" dirty="0">
                <a:solidFill>
                  <a:schemeClr val="bg1">
                    <a:lumMod val="65000"/>
                  </a:schemeClr>
                </a:solidFill>
              </a:rPr>
              <a:t>Large variation in productivity within the sector</a:t>
            </a:r>
          </a:p>
          <a:p>
            <a:pPr marL="0" indent="0">
              <a:buNone/>
            </a:pPr>
            <a:endParaRPr lang="en-GB" sz="3200" dirty="0"/>
          </a:p>
          <a:p>
            <a:pPr marL="0" indent="0" algn="ctr">
              <a:buNone/>
            </a:pPr>
            <a:r>
              <a:rPr lang="en-GB" sz="3200" dirty="0"/>
              <a:t> =&gt; </a:t>
            </a:r>
            <a:r>
              <a:rPr lang="en-GB" sz="3600" dirty="0">
                <a:solidFill>
                  <a:srgbClr val="FF0000"/>
                </a:solidFill>
              </a:rPr>
              <a:t>Need to understand what drives productivity within the firm</a:t>
            </a:r>
            <a:endParaRPr lang="en-GB" sz="3200" dirty="0">
              <a:solidFill>
                <a:srgbClr val="FF0000"/>
              </a:solidFill>
            </a:endParaRPr>
          </a:p>
          <a:p>
            <a:pPr marL="0" indent="0">
              <a:buNone/>
            </a:pPr>
            <a:endParaRPr lang="en-GB" sz="3982"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lstStyle/>
          <a:p>
            <a:pPr algn="l"/>
            <a:endParaRPr lang="en-GB" sz="3600" dirty="0">
              <a:solidFill>
                <a:srgbClr val="FF0000"/>
              </a:solidFill>
            </a:endParaRPr>
          </a:p>
        </p:txBody>
      </p:sp>
    </p:spTree>
    <p:extLst>
      <p:ext uri="{BB962C8B-B14F-4D97-AF65-F5344CB8AC3E}">
        <p14:creationId xmlns:p14="http://schemas.microsoft.com/office/powerpoint/2010/main" val="113546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marL="468313" lvl="4"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Piece rates, performance related pay (individual or groups), career concerns, ……</a:t>
            </a:r>
          </a:p>
          <a:p>
            <a:pPr marL="468313" lvl="4"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More widely used in private sector than in public sector </a:t>
            </a:r>
          </a:p>
          <a:p>
            <a:pPr marL="468313" lvl="4"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Examples of their successful (and unsuccessful) use in public sector (e.g. teachers, bureaucrats) </a:t>
            </a:r>
          </a:p>
          <a:p>
            <a:pPr marL="0" indent="0">
              <a:buNone/>
            </a:pPr>
            <a:endParaRPr lang="en-GB" sz="32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normAutofit fontScale="90000"/>
          </a:bodyPr>
          <a:lstStyle/>
          <a:p>
            <a:pPr algn="l"/>
            <a:r>
              <a:rPr lang="en-GB" sz="4000" dirty="0">
                <a:solidFill>
                  <a:srgbClr val="FF0000"/>
                </a:solidFill>
              </a:rPr>
              <a:t>One way of increasing productivity: financial incentives</a:t>
            </a:r>
            <a:br>
              <a:rPr lang="en-GB" sz="3600" dirty="0">
                <a:solidFill>
                  <a:srgbClr val="FF0000"/>
                </a:solidFill>
              </a:rPr>
            </a:br>
            <a:br>
              <a:rPr lang="en-GB" sz="3600" dirty="0">
                <a:solidFill>
                  <a:srgbClr val="FF0000"/>
                </a:solidFill>
              </a:rPr>
            </a:br>
            <a:endParaRPr lang="en-GB" sz="3600" dirty="0">
              <a:solidFill>
                <a:srgbClr val="FF0000"/>
              </a:solidFill>
            </a:endParaRPr>
          </a:p>
        </p:txBody>
      </p:sp>
    </p:spTree>
    <p:extLst>
      <p:ext uri="{BB962C8B-B14F-4D97-AF65-F5344CB8AC3E}">
        <p14:creationId xmlns:p14="http://schemas.microsoft.com/office/powerpoint/2010/main" val="212509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50319" y="2015868"/>
            <a:ext cx="11705749" cy="7325310"/>
          </a:xfrm>
        </p:spPr>
        <p:txBody>
          <a:bodyPr>
            <a:normAutofit/>
          </a:bodyPr>
          <a:lstStyle/>
          <a:p>
            <a:pPr marL="833625" marR="186099" lvl="1" indent="-4572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High powered incentives for public services providers not needed or counter-productive (Besley </a:t>
            </a:r>
            <a:r>
              <a:rPr lang="en-GB" sz="3200" dirty="0" err="1">
                <a:latin typeface="Arial" panose="020B0604020202020204" pitchFamily="34" charset="0"/>
                <a:cs typeface="Arial" panose="020B0604020202020204" pitchFamily="34" charset="0"/>
              </a:rPr>
              <a:t>Ghatak</a:t>
            </a:r>
            <a:r>
              <a:rPr lang="en-GB" sz="3200" dirty="0">
                <a:latin typeface="Arial" panose="020B0604020202020204" pitchFamily="34" charset="0"/>
                <a:cs typeface="Arial" panose="020B0604020202020204" pitchFamily="34" charset="0"/>
              </a:rPr>
              <a:t> 2005; </a:t>
            </a:r>
            <a:r>
              <a:rPr lang="en-GB" sz="3200" dirty="0" err="1">
                <a:latin typeface="Arial" panose="020B0604020202020204" pitchFamily="34" charset="0"/>
                <a:cs typeface="Arial" panose="020B0604020202020204" pitchFamily="34" charset="0"/>
              </a:rPr>
              <a:t>Benabou</a:t>
            </a:r>
            <a:r>
              <a:rPr lang="en-GB" sz="3200" dirty="0">
                <a:latin typeface="Arial" panose="020B0604020202020204" pitchFamily="34" charset="0"/>
                <a:cs typeface="Arial" panose="020B0604020202020204" pitchFamily="34" charset="0"/>
              </a:rPr>
              <a:t> Tirole 2006) </a:t>
            </a:r>
          </a:p>
          <a:p>
            <a:pPr lvl="4"/>
            <a:endParaRPr lang="en-GB" sz="3200" dirty="0"/>
          </a:p>
          <a:p>
            <a:pPr marL="0" indent="0">
              <a:buNone/>
            </a:pPr>
            <a:endParaRPr lang="en-GB" sz="32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normAutofit fontScale="90000"/>
          </a:bodyPr>
          <a:lstStyle/>
          <a:p>
            <a:pPr algn="l"/>
            <a:r>
              <a:rPr lang="en-GB" sz="4000" dirty="0">
                <a:solidFill>
                  <a:srgbClr val="FF0000"/>
                </a:solidFill>
              </a:rPr>
              <a:t>Using financial incentives in healthcare: Theory</a:t>
            </a:r>
            <a:br>
              <a:rPr lang="en-GB" sz="3600" dirty="0">
                <a:solidFill>
                  <a:srgbClr val="FF0000"/>
                </a:solidFill>
              </a:rPr>
            </a:br>
            <a:br>
              <a:rPr lang="en-GB" sz="3600" dirty="0">
                <a:solidFill>
                  <a:srgbClr val="FF0000"/>
                </a:solidFill>
              </a:rPr>
            </a:br>
            <a:endParaRPr lang="en-GB" sz="3600" dirty="0">
              <a:solidFill>
                <a:srgbClr val="FF0000"/>
              </a:solidFill>
            </a:endParaRPr>
          </a:p>
        </p:txBody>
      </p:sp>
    </p:spTree>
    <p:extLst>
      <p:ext uri="{BB962C8B-B14F-4D97-AF65-F5344CB8AC3E}">
        <p14:creationId xmlns:p14="http://schemas.microsoft.com/office/powerpoint/2010/main" val="332241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50320" y="1652256"/>
            <a:ext cx="11705749" cy="7325310"/>
          </a:xfrm>
        </p:spPr>
        <p:txBody>
          <a:bodyPr>
            <a:normAutofit/>
          </a:bodyPr>
          <a:lstStyle/>
          <a:p>
            <a:pPr marL="352800" marR="186099" indent="-342000">
              <a:spcBef>
                <a:spcPts val="600"/>
              </a:spcBef>
              <a:buClr>
                <a:schemeClr val="tx1"/>
              </a:buClr>
              <a:tabLst>
                <a:tab pos="545772" algn="l"/>
              </a:tabLst>
            </a:pPr>
            <a:r>
              <a:rPr lang="en-GB" sz="3200" dirty="0">
                <a:latin typeface="Arial" panose="020B0604020202020204" pitchFamily="34" charset="0"/>
                <a:cs typeface="Arial" panose="020B0604020202020204" pitchFamily="34" charset="0"/>
              </a:rPr>
              <a:t>Increase remuneration</a:t>
            </a:r>
          </a:p>
          <a:p>
            <a:pPr marL="923015" marR="186099" lvl="1" indent="-487604">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Short-run elasticities for physicians relatively small (Nicolson and Propper 2012; Lee et al 2019; Propper et al. 2024)</a:t>
            </a:r>
          </a:p>
          <a:p>
            <a:pPr marL="352800" marR="186099" indent="-342000">
              <a:spcBef>
                <a:spcPts val="600"/>
              </a:spcBef>
              <a:buClr>
                <a:schemeClr val="tx1"/>
              </a:buClr>
              <a:tabLst>
                <a:tab pos="545772" algn="l"/>
              </a:tabLst>
            </a:pPr>
            <a:r>
              <a:rPr lang="en-GB" sz="3200" dirty="0">
                <a:latin typeface="Arial" panose="020B0604020202020204" pitchFamily="34" charset="0"/>
                <a:cs typeface="Arial" panose="020B0604020202020204" pitchFamily="34" charset="0"/>
              </a:rPr>
              <a:t>Career concerns – less studied in healthcare settings</a:t>
            </a:r>
          </a:p>
          <a:p>
            <a:pPr marL="352800" marR="186099" indent="-342000">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Pay for performance for individuals and groups</a:t>
            </a:r>
          </a:p>
          <a:p>
            <a:pPr marL="921600" marR="186099" lvl="1" indent="-487604">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Substantial variation in effectiveness in both rich and less rich countries </a:t>
            </a:r>
          </a:p>
          <a:p>
            <a:pPr marL="921600" marR="186099" lvl="1" indent="-487604">
              <a:spcBef>
                <a:spcPts val="600"/>
              </a:spcBef>
              <a:buClr>
                <a:schemeClr val="tx1"/>
              </a:buClr>
              <a:buFont typeface="Arial" panose="020B0604020202020204" pitchFamily="34" charset="0"/>
              <a:buChar char="•"/>
              <a:tabLst>
                <a:tab pos="545772" algn="l"/>
              </a:tabLst>
            </a:pPr>
            <a:r>
              <a:rPr lang="en-GB" sz="3200" dirty="0">
                <a:latin typeface="Arial" panose="020B0604020202020204" pitchFamily="34" charset="0"/>
                <a:cs typeface="Arial" panose="020B0604020202020204" pitchFamily="34" charset="0"/>
              </a:rPr>
              <a:t>Issues of enforcement particularly problematic in LMICs (Mullen et al. 2012; Banerjee, </a:t>
            </a:r>
            <a:r>
              <a:rPr lang="en-GB" sz="3200" dirty="0" err="1">
                <a:latin typeface="Arial" panose="020B0604020202020204" pitchFamily="34" charset="0"/>
                <a:cs typeface="Arial" panose="020B0604020202020204" pitchFamily="34" charset="0"/>
              </a:rPr>
              <a:t>Glennerster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Duflo</a:t>
            </a:r>
            <a:r>
              <a:rPr lang="en-GB" sz="3200" dirty="0">
                <a:latin typeface="Arial" panose="020B0604020202020204" pitchFamily="34" charset="0"/>
                <a:cs typeface="Arial" panose="020B0604020202020204" pitchFamily="34" charset="0"/>
              </a:rPr>
              <a:t> 2008; Kovacs et al 2020)</a:t>
            </a:r>
          </a:p>
          <a:p>
            <a:pPr lvl="4"/>
            <a:endParaRPr lang="en-GB" sz="3200" dirty="0"/>
          </a:p>
          <a:p>
            <a:pPr marL="0" indent="0">
              <a:buNone/>
            </a:pPr>
            <a:endParaRPr lang="en-GB" sz="3200" dirty="0"/>
          </a:p>
          <a:p>
            <a:endParaRPr lang="en-GB" sz="3200" dirty="0"/>
          </a:p>
          <a:p>
            <a:pPr marL="0" indent="0">
              <a:buNone/>
            </a:pPr>
            <a:endParaRPr lang="en-GB" sz="3982" dirty="0"/>
          </a:p>
          <a:p>
            <a:pPr>
              <a:buNone/>
            </a:pPr>
            <a:endParaRPr lang="en-GB" sz="2844" dirty="0"/>
          </a:p>
          <a:p>
            <a:endParaRPr lang="en-GB" sz="3413" dirty="0"/>
          </a:p>
          <a:p>
            <a:pPr>
              <a:buFont typeface="Times" pitchFamily="18" charset="0"/>
              <a:buNone/>
            </a:pPr>
            <a:endParaRPr lang="en-GB" dirty="0"/>
          </a:p>
          <a:p>
            <a:pPr>
              <a:buFont typeface="Times" pitchFamily="18" charset="0"/>
              <a:buNone/>
            </a:pPr>
            <a:endParaRPr lang="en-GB" dirty="0"/>
          </a:p>
        </p:txBody>
      </p:sp>
      <p:sp>
        <p:nvSpPr>
          <p:cNvPr id="15361" name="Title 1"/>
          <p:cNvSpPr>
            <a:spLocks noGrp="1"/>
          </p:cNvSpPr>
          <p:nvPr>
            <p:ph type="title"/>
          </p:nvPr>
        </p:nvSpPr>
        <p:spPr/>
        <p:txBody>
          <a:bodyPr>
            <a:normAutofit fontScale="90000"/>
          </a:bodyPr>
          <a:lstStyle/>
          <a:p>
            <a:pPr algn="l"/>
            <a:r>
              <a:rPr lang="en-GB" sz="4000" dirty="0">
                <a:solidFill>
                  <a:srgbClr val="FF0000"/>
                </a:solidFill>
              </a:rPr>
              <a:t>Using financial incentives in healthcare: Practice</a:t>
            </a:r>
            <a:br>
              <a:rPr lang="en-GB" sz="3600" dirty="0">
                <a:solidFill>
                  <a:srgbClr val="FF0000"/>
                </a:solidFill>
              </a:rPr>
            </a:br>
            <a:br>
              <a:rPr lang="en-GB" sz="3600" dirty="0">
                <a:solidFill>
                  <a:srgbClr val="FF0000"/>
                </a:solidFill>
              </a:rPr>
            </a:br>
            <a:endParaRPr lang="en-GB" sz="3600" dirty="0">
              <a:solidFill>
                <a:srgbClr val="FF0000"/>
              </a:solidFill>
            </a:endParaRPr>
          </a:p>
        </p:txBody>
      </p:sp>
    </p:spTree>
    <p:extLst>
      <p:ext uri="{BB962C8B-B14F-4D97-AF65-F5344CB8AC3E}">
        <p14:creationId xmlns:p14="http://schemas.microsoft.com/office/powerpoint/2010/main" val="1949299967"/>
      </p:ext>
    </p:extLst>
  </p:cSld>
  <p:clrMapOvr>
    <a:masterClrMapping/>
  </p:clrMapOvr>
</p:sld>
</file>

<file path=ppt/theme/theme1.xml><?xml version="1.0" encoding="utf-8"?>
<a:theme xmlns:a="http://schemas.openxmlformats.org/drawingml/2006/main" name="Office Theme">
  <a:themeElements>
    <a:clrScheme name="IB_PowerpointTemplate_v2">
      <a:dk1>
        <a:srgbClr val="4F535A"/>
      </a:dk1>
      <a:lt1>
        <a:srgbClr val="FFFFFF"/>
      </a:lt1>
      <a:dk2>
        <a:srgbClr val="4F535A"/>
      </a:dk2>
      <a:lt2>
        <a:srgbClr val="ED1941"/>
      </a:lt2>
      <a:accent1>
        <a:srgbClr val="0080C6"/>
      </a:accent1>
      <a:accent2>
        <a:srgbClr val="577C96"/>
      </a:accent2>
      <a:accent3>
        <a:srgbClr val="14B1E7"/>
      </a:accent3>
      <a:accent4>
        <a:srgbClr val="2DBBAA"/>
      </a:accent4>
      <a:accent5>
        <a:srgbClr val="787E83"/>
      </a:accent5>
      <a:accent6>
        <a:srgbClr val="D8E0E6"/>
      </a:accent6>
      <a:hlink>
        <a:srgbClr val="4F535A"/>
      </a:hlink>
      <a:folHlink>
        <a:srgbClr val="4F53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284400" indent="-284400">
          <a:spcAft>
            <a:spcPts val="500"/>
          </a:spcAft>
          <a:buFont typeface="Arial" charset="0"/>
          <a:buChar char="•"/>
          <a:defRPr sz="2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CBS_PPT_op3_ArialV19">
  <a:themeElements>
    <a:clrScheme name="ICBS_PPT_op3_ArialV12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ICBS_PPT_op3_ArialV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charset="0"/>
            <a:cs typeface="Times New Roman" pitchFamily="26"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charset="0"/>
            <a:cs typeface="Times New Roman" pitchFamily="26" charset="0"/>
          </a:defRPr>
        </a:defPPr>
      </a:lstStyle>
    </a:lnDef>
    <a:txDef>
      <a:spPr>
        <a:noFill/>
      </a:spPr>
      <a:bodyPr wrap="square" lIns="0" tIns="0" rIns="0" bIns="0" rtlCol="0">
        <a:spAutoFit/>
      </a:bodyPr>
      <a:lstStyle>
        <a:defPPr>
          <a:defRPr i="0" dirty="0" err="1" smtClean="0">
            <a:latin typeface="+mj-lt"/>
          </a:defRPr>
        </a:defPPr>
      </a:lstStyle>
    </a:txDef>
  </a:objectDefaults>
  <a:extraClrSchemeLst>
    <a:extraClrScheme>
      <a:clrScheme name="ICBS_PPT_op3_ArialV12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BS_PPT_op3_ArialV12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IB_PowerpointTemplate_v2">
      <a:dk1>
        <a:srgbClr val="4F535A"/>
      </a:dk1>
      <a:lt1>
        <a:srgbClr val="FFFFFF"/>
      </a:lt1>
      <a:dk2>
        <a:srgbClr val="4F535A"/>
      </a:dk2>
      <a:lt2>
        <a:srgbClr val="ED1941"/>
      </a:lt2>
      <a:accent1>
        <a:srgbClr val="0080C6"/>
      </a:accent1>
      <a:accent2>
        <a:srgbClr val="577C96"/>
      </a:accent2>
      <a:accent3>
        <a:srgbClr val="14B1E7"/>
      </a:accent3>
      <a:accent4>
        <a:srgbClr val="2DBBAA"/>
      </a:accent4>
      <a:accent5>
        <a:srgbClr val="787E83"/>
      </a:accent5>
      <a:accent6>
        <a:srgbClr val="D8E0E6"/>
      </a:accent6>
      <a:hlink>
        <a:srgbClr val="4F535A"/>
      </a:hlink>
      <a:folHlink>
        <a:srgbClr val="4F535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marL="284400" indent="-284400">
          <a:spcAft>
            <a:spcPts val="500"/>
          </a:spcAft>
          <a:buFont typeface="Arial" charset="0"/>
          <a:buChar char="•"/>
          <a:defRPr sz="2000" dirty="0"/>
        </a:defPPr>
      </a:lstStyle>
    </a:txDef>
  </a:objectDefaults>
  <a:extraClrSchemeLst/>
  <a:extLst>
    <a:ext uri="{05A4C25C-085E-4340-85A3-A5531E510DB2}">
      <thm15:themeFamily xmlns:thm15="http://schemas.microsoft.com/office/thememl/2012/main" name="Seminar HF 2020mm v3" id="{44106EED-5E63-B84F-9973-EA1CECCEA196}" vid="{2EC91623-F9DD-5648-85C0-AA0DDD803A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46C2608E10884688CDF2786A7D9FAA" ma:contentTypeVersion="0" ma:contentTypeDescription="Create a new document." ma:contentTypeScope="" ma:versionID="df85431a80283af97db822864f8f2147">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0B34C-F8A4-4E27-A9C0-BAC118C4A8D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DB0631A2-CBC7-41FD-BD5E-DE76F702B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F092991-9BC0-4707-B562-8AAD60027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20917</TotalTime>
  <Words>4048</Words>
  <Application>Microsoft Office PowerPoint</Application>
  <PresentationFormat>Custom</PresentationFormat>
  <Paragraphs>393</Paragraphs>
  <Slides>46</Slides>
  <Notes>15</Notes>
  <HiddenSlides>6</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46</vt:i4>
      </vt:variant>
    </vt:vector>
  </HeadingPairs>
  <TitlesOfParts>
    <vt:vector size="57" baseType="lpstr">
      <vt:lpstr>.HelveticaNeueDeskInterface-Regular</vt:lpstr>
      <vt:lpstr>Aptos</vt:lpstr>
      <vt:lpstr>Arial</vt:lpstr>
      <vt:lpstr>Calibri</vt:lpstr>
      <vt:lpstr>Heebo</vt:lpstr>
      <vt:lpstr>Times</vt:lpstr>
      <vt:lpstr>Verdana</vt:lpstr>
      <vt:lpstr>Office Theme</vt:lpstr>
      <vt:lpstr>Office Theme</vt:lpstr>
      <vt:lpstr>ICBS_PPT_op3_ArialV19</vt:lpstr>
      <vt:lpstr>1_Office Theme</vt:lpstr>
      <vt:lpstr>Medical labour under low powered financial incentives</vt:lpstr>
      <vt:lpstr>Some facts</vt:lpstr>
      <vt:lpstr>More facts …</vt:lpstr>
      <vt:lpstr>More facts…..</vt:lpstr>
      <vt:lpstr>PowerPoint Presentation</vt:lpstr>
      <vt:lpstr>PowerPoint Presentation</vt:lpstr>
      <vt:lpstr>One way of increasing productivity: financial incentives  </vt:lpstr>
      <vt:lpstr>Using financial incentives in healthcare: Theory  </vt:lpstr>
      <vt:lpstr>Using financial incentives in healthcare: Practice  </vt:lpstr>
      <vt:lpstr>  </vt:lpstr>
      <vt:lpstr>Non-financial incentives/work organisation as driver of productivity  </vt:lpstr>
      <vt:lpstr>Physician practice style focuses on non-financial incentives </vt:lpstr>
      <vt:lpstr>Non-financial factors associated with practice style  </vt:lpstr>
      <vt:lpstr>Three examples of physician behaviour and outcomes where financial incentives are low powered</vt:lpstr>
      <vt:lpstr>PowerPoint Presentation</vt:lpstr>
      <vt:lpstr>Impact of peers on innovation diffusion</vt:lpstr>
      <vt:lpstr>What we do</vt:lpstr>
      <vt:lpstr>In this setting</vt:lpstr>
      <vt:lpstr>What we find</vt:lpstr>
      <vt:lpstr>Some qual evidence on the role of peers and networks  </vt:lpstr>
      <vt:lpstr>Diffusion of the innovation </vt:lpstr>
      <vt:lpstr>Innovation diffusion around a move</vt:lpstr>
      <vt:lpstr>Empirical approach</vt:lpstr>
      <vt:lpstr>Identification of peer effects via intransitive triads due to moving</vt:lpstr>
      <vt:lpstr>PowerPoint Presentation</vt:lpstr>
      <vt:lpstr>PowerPoint Presentation</vt:lpstr>
      <vt:lpstr>PowerPoint Presentation</vt:lpstr>
      <vt:lpstr>PowerPoint Presentation</vt:lpstr>
      <vt:lpstr>Information shocks, physician responses and patient outcomes</vt:lpstr>
      <vt:lpstr>PowerPoint Presentation</vt:lpstr>
      <vt:lpstr>PowerPoint Presentation</vt:lpstr>
      <vt:lpstr>What we did</vt:lpstr>
      <vt:lpstr>What we found</vt:lpstr>
      <vt:lpstr>What we found</vt:lpstr>
      <vt:lpstr>What we found</vt:lpstr>
      <vt:lpstr>PowerPoint Presentation</vt:lpstr>
      <vt:lpstr>Why might we be interested?</vt:lpstr>
      <vt:lpstr>What we do</vt:lpstr>
      <vt:lpstr>Team production in nursing</vt:lpstr>
      <vt:lpstr>What we do</vt:lpstr>
      <vt:lpstr>Mobility and shortages</vt:lpstr>
      <vt:lpstr>Impact of nurse absences on outcomes</vt:lpstr>
      <vt:lpstr>Key findings</vt:lpstr>
      <vt:lpstr>Policy implications </vt:lpstr>
      <vt:lpstr>My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 El-Gammal</dc:creator>
  <cp:lastModifiedBy>Propper, Carol</cp:lastModifiedBy>
  <cp:revision>404</cp:revision>
  <dcterms:created xsi:type="dcterms:W3CDTF">2015-07-22T11:09:22Z</dcterms:created>
  <dcterms:modified xsi:type="dcterms:W3CDTF">2025-01-23T11:05:22Z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0x010100C046C2608E10884688CDF2786A7D9FAA</vt:lpwstr>
  </property>
</Properties>
</file>