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5" r:id="rId5"/>
    <p:sldId id="266" r:id="rId6"/>
    <p:sldId id="267" r:id="rId7"/>
    <p:sldId id="268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B55"/>
    <a:srgbClr val="87B9F5"/>
    <a:srgbClr val="F0EBE1"/>
    <a:srgbClr val="EF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1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10.2.2026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10.2.2026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10.2.2026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6" r:id="rId4"/>
    <p:sldLayoutId id="2147483650" r:id="rId5"/>
    <p:sldLayoutId id="2147483662" r:id="rId6"/>
    <p:sldLayoutId id="2147483651" r:id="rId7"/>
    <p:sldLayoutId id="2147483664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rn.fi/URN:ISBN:978-952-00-8426-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3AEE-C661-A505-3568-3B20AA5B1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Työelämän tasa-arvo </a:t>
            </a:r>
            <a:br>
              <a:rPr lang="fi-FI" dirty="0"/>
            </a:br>
            <a:r>
              <a:rPr lang="fi-FI" dirty="0"/>
              <a:t>- ajankohtaiset kuulumiset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1C4558-6841-3D88-9E04-6454D258C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Milla Sandt</a:t>
            </a:r>
          </a:p>
          <a:p>
            <a:r>
              <a:rPr lang="en-GB" dirty="0" err="1"/>
              <a:t>Erityisasiantuntija</a:t>
            </a:r>
            <a:endParaRPr lang="en-GB" dirty="0"/>
          </a:p>
          <a:p>
            <a:r>
              <a:rPr lang="en-GB" dirty="0"/>
              <a:t>10.2.2026</a:t>
            </a:r>
          </a:p>
        </p:txBody>
      </p:sp>
    </p:spTree>
    <p:extLst>
      <p:ext uri="{BB962C8B-B14F-4D97-AF65-F5344CB8AC3E}">
        <p14:creationId xmlns:p14="http://schemas.microsoft.com/office/powerpoint/2010/main" val="26995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BEBCC3-7F72-C54D-9199-76F4B322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fi-FI" dirty="0"/>
              <a:t>Tasa-arvoyksikkö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705B-6842-1AF3-2AEB-98A5AE18B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fi-FI" dirty="0"/>
              <a:t>Sijoitettu sosiaali- ja terveysministeriöön, työ- ja tasa-arvo –osastolle.</a:t>
            </a:r>
          </a:p>
          <a:p>
            <a:pPr>
              <a:spcBef>
                <a:spcPts val="1000"/>
              </a:spcBef>
            </a:pPr>
            <a:endParaRPr lang="fi-FI" dirty="0"/>
          </a:p>
          <a:p>
            <a:pPr marL="0" indent="0">
              <a:spcBef>
                <a:spcPts val="1000"/>
              </a:spcBef>
              <a:buNone/>
            </a:pPr>
            <a:r>
              <a:rPr lang="fi-FI" dirty="0"/>
              <a:t>Tehtävät</a:t>
            </a:r>
          </a:p>
          <a:p>
            <a:pPr>
              <a:spcBef>
                <a:spcPts val="1000"/>
              </a:spcBef>
            </a:pPr>
            <a:r>
              <a:rPr lang="fi-FI" dirty="0"/>
              <a:t>Hallituksen tasa-arvopolitiikan valmistelu, kehittäminen ja koordinointi.</a:t>
            </a:r>
          </a:p>
          <a:p>
            <a:pPr>
              <a:spcBef>
                <a:spcPts val="1000"/>
              </a:spcBef>
            </a:pPr>
            <a:r>
              <a:rPr lang="fi-FI" dirty="0"/>
              <a:t>Tasa-arvolainsäädännön valmistelu ja kehittäminen.</a:t>
            </a:r>
          </a:p>
          <a:p>
            <a:pPr>
              <a:spcBef>
                <a:spcPts val="1000"/>
              </a:spcBef>
            </a:pPr>
            <a:r>
              <a:rPr lang="fi-FI" dirty="0"/>
              <a:t>Sukupuolinäkökulman valtavirtaistaminen valtionhallinnossa.</a:t>
            </a:r>
          </a:p>
          <a:p>
            <a:pPr>
              <a:spcBef>
                <a:spcPts val="1000"/>
              </a:spcBef>
            </a:pPr>
            <a:r>
              <a:rPr lang="fi-FI" dirty="0"/>
              <a:t>EU:n tasa-arvopolitiikkaan ja kansainväliseen yhteistyöhön liittyvät tehtävät.</a:t>
            </a:r>
          </a:p>
          <a:p>
            <a:pPr>
              <a:spcBef>
                <a:spcPts val="10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41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FC9DD-2599-53C4-3575-C1BE0792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Työelämän keskeisiä tasa-arvokysymyksiä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3577C3-7FCA-D6A5-0AAD-FF47571F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1892300"/>
            <a:ext cx="10896601" cy="4782820"/>
          </a:xfrm>
        </p:spPr>
        <p:txBody>
          <a:bodyPr/>
          <a:lstStyle/>
          <a:p>
            <a:r>
              <a:rPr lang="fi-FI" dirty="0"/>
              <a:t>Sukupuoleen perustuva syrjintä, erityisesti raskaus- ja perhevapaasyrjintä.</a:t>
            </a:r>
          </a:p>
          <a:p>
            <a:r>
              <a:rPr lang="fi-FI" dirty="0"/>
              <a:t>Palkkatasa-arvo: Suomessa sukupuolten keskimääräinen palkkaero n. 16 %.</a:t>
            </a:r>
          </a:p>
          <a:p>
            <a:r>
              <a:rPr lang="fi-FI" dirty="0"/>
              <a:t>Ammattien eriytyminen sukupuolen mukaan: tasa-ammateissa työskentelee vain alle 10 % palkansaajista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Eriytyminen </a:t>
            </a:r>
            <a:r>
              <a:rPr lang="fi-FI" dirty="0"/>
              <a:t>aiheuttaa ja ylläpitää myös työolojen eriytymistä </a:t>
            </a:r>
            <a:r>
              <a:rPr lang="fi-FI" dirty="0" err="1"/>
              <a:t>sukup</a:t>
            </a:r>
            <a:r>
              <a:rPr lang="fi-FI" dirty="0"/>
              <a:t>. mukaan.</a:t>
            </a:r>
          </a:p>
          <a:p>
            <a:r>
              <a:rPr lang="fi-FI" dirty="0"/>
              <a:t>Sukupuolivähemmistöjen asema työelämässä.</a:t>
            </a:r>
          </a:p>
          <a:p>
            <a:r>
              <a:rPr lang="fi-FI" dirty="0"/>
              <a:t>Seksuaalinen tai sukupuoleen perustuva häirintä. </a:t>
            </a:r>
          </a:p>
          <a:p>
            <a:r>
              <a:rPr lang="fi-FI" dirty="0"/>
              <a:t>Perhevapaiden epätasainen jakautuminen.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2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FF08880-DFF9-E31F-1B46-88065E38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0"/>
            <a:ext cx="5311126" cy="4455459"/>
          </a:xfrm>
        </p:spPr>
        <p:txBody>
          <a:bodyPr/>
          <a:lstStyle/>
          <a:p>
            <a:r>
              <a:rPr lang="fi-FI" dirty="0"/>
              <a:t>Tilastokeskus toteutti </a:t>
            </a:r>
            <a:r>
              <a:rPr lang="fi-FI" dirty="0" err="1"/>
              <a:t>STM:lle</a:t>
            </a:r>
            <a:r>
              <a:rPr lang="fi-FI" dirty="0"/>
              <a:t> väestötutkimuksen keväällä 2024.</a:t>
            </a:r>
          </a:p>
          <a:p>
            <a:endParaRPr lang="fi-FI" dirty="0"/>
          </a:p>
          <a:p>
            <a:r>
              <a:rPr lang="fi-FI" dirty="0"/>
              <a:t>Tulokset väestöllisesti edustavia, kuvaavat luotettavasti Suomessa asuvien, vuosina 2012–2023 raskaana olleiden tilannetta.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Linkki raporttiin: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fi-FI" dirty="0">
                <a:hlinkClick r:id="rId2"/>
              </a:rPr>
              <a:t>Raskaussyrjintä Suomessa - Vuoden 2024 väestötutkimuksen tuloksia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D29895-E8EE-70D2-837E-7248A1BD79F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985000" y="1505581"/>
            <a:ext cx="3672721" cy="4868325"/>
          </a:xfr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4BCE448D-3965-5E11-5958-5651E325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280894"/>
            <a:ext cx="9894939" cy="1075323"/>
          </a:xfrm>
        </p:spPr>
        <p:txBody>
          <a:bodyPr/>
          <a:lstStyle/>
          <a:p>
            <a:r>
              <a:rPr lang="fi-FI" dirty="0"/>
              <a:t>Raskaus- ja perhevapaasyrjintä Suomessa</a:t>
            </a:r>
          </a:p>
        </p:txBody>
      </p:sp>
    </p:spTree>
    <p:extLst>
      <p:ext uri="{BB962C8B-B14F-4D97-AF65-F5344CB8AC3E}">
        <p14:creationId xmlns:p14="http://schemas.microsoft.com/office/powerpoint/2010/main" val="406014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EB184-A444-4327-9499-A609FB6A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Raskaus- ja perhevapaasyrjintä Suomessa,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3D848F-E16C-6D6C-5160-ED2D21A1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0"/>
            <a:ext cx="10896601" cy="4503245"/>
          </a:xfrm>
        </p:spPr>
        <p:txBody>
          <a:bodyPr/>
          <a:lstStyle/>
          <a:p>
            <a:r>
              <a:rPr lang="fi-FI" dirty="0"/>
              <a:t>Raskaussyrjintää koki työelämässä joka neljäs raskaana oleva.</a:t>
            </a:r>
          </a:p>
          <a:p>
            <a:pPr lvl="1"/>
            <a:r>
              <a:rPr lang="fi-FI" sz="2400" dirty="0"/>
              <a:t>Seksuaali- ja sukupuolivähemmistöihin kuuluvat kokivat muita useammin</a:t>
            </a:r>
            <a:r>
              <a:rPr lang="fi-FI" dirty="0"/>
              <a:t>.</a:t>
            </a:r>
          </a:p>
          <a:p>
            <a:pPr marL="268288" lvl="1" indent="0">
              <a:buNone/>
            </a:pPr>
            <a:endParaRPr lang="fi-FI" dirty="0"/>
          </a:p>
          <a:p>
            <a:r>
              <a:rPr lang="fi-FI" dirty="0"/>
              <a:t>Miltei puolet raskaana olevista kokee työelämässä raskauden tai perhevapaan vuoksi syrjintää, pelkoa oman aseman vaarantumisesta tai jotain muuta kielteistä.</a:t>
            </a:r>
          </a:p>
          <a:p>
            <a:endParaRPr lang="fi-FI" dirty="0"/>
          </a:p>
          <a:p>
            <a:r>
              <a:rPr lang="fi-FI" dirty="0"/>
              <a:t>Yleisin syrjinnän muoto on määräaikaisen työsuhteen jatkamatta jättäminen.</a:t>
            </a:r>
          </a:p>
          <a:p>
            <a:endParaRPr lang="fi-FI" dirty="0"/>
          </a:p>
          <a:p>
            <a:r>
              <a:rPr lang="fi-FI" dirty="0"/>
              <a:t>Vain viidesosa ilmoittaa viranomaisille, luottamusvaltuutetulle, työsuojeluun tms. viralliselle taholle. Syynä usein se, ettei koeta olevan vaikutusta asiaan.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040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73833A-BD62-8ABF-97FF-A550A32F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Lakihanke raskaus- ja perhevapaasyrjinnän vähentämiseksi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D581FF-A615-4CB5-B856-85ED7C54E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Hallitusohjelmaan on kirjattu, että raskaus- ja perhevapaasyrjintään puututaan aiempaa tehokkaammin. </a:t>
            </a:r>
          </a:p>
          <a:p>
            <a:r>
              <a:rPr lang="fi-FI" dirty="0"/>
              <a:t>Syrjintään puuttumisen keinoja pohdittiin kolmikantaisessa Työelämän tasa-arvo- ja perhevapaat –työryhmässä.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</a:t>
            </a:r>
            <a:r>
              <a:rPr lang="fi-FI" dirty="0"/>
              <a:t>Työryhmä esitti keväällä 2025 useita muutoksia tasa-arvolakiin. </a:t>
            </a:r>
          </a:p>
          <a:p>
            <a:endParaRPr lang="fi-FI" dirty="0"/>
          </a:p>
          <a:p>
            <a:r>
              <a:rPr lang="fi-FI" dirty="0"/>
              <a:t>Tasa-arvolakiin liittyvät lainmuutokset on valmisteltu joulukuussa 2025 päättyneessä kolmikantaryhmässä.</a:t>
            </a:r>
          </a:p>
          <a:p>
            <a:r>
              <a:rPr lang="fi-FI" dirty="0"/>
              <a:t>Hallituksen esityksen lausuntokierros päättyi juuri, tavoitteena antaa esitys eduskunnalle tämän kevään aikana.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04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1EF58F-7589-9D46-8C4C-DBDB481A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131737"/>
            <a:ext cx="9894939" cy="1075323"/>
          </a:xfrm>
        </p:spPr>
        <p:txBody>
          <a:bodyPr/>
          <a:lstStyle/>
          <a:p>
            <a:r>
              <a:rPr lang="fi-FI" dirty="0"/>
              <a:t>Ehdotettavat tasa-arvolain 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1475D1-7C61-B1B7-9502-EE5829087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1559416"/>
            <a:ext cx="10896601" cy="5166847"/>
          </a:xfrm>
        </p:spPr>
        <p:txBody>
          <a:bodyPr/>
          <a:lstStyle/>
          <a:p>
            <a:r>
              <a:rPr lang="fi-FI" dirty="0"/>
              <a:t>Kiellettyä syrjintää työelämässä koskevaa säännöstä täsmennetään: syrjintäperusteisiin lisätään määräaikaisuus, vanhemmuus ja perheenhuoltovelvollisuus. </a:t>
            </a:r>
          </a:p>
          <a:p>
            <a:r>
              <a:rPr lang="fi-FI" dirty="0"/>
              <a:t>Ulotetaan hyvitysvastuu työvoimaa vuokraavaan yritykseen tilanteissa, joissa yritys työhön valitessaan tai tilausta päättäessään asettaa työntekijän epäedullisempaan asemaan raskauden, vanhemmuuden tai perheenhuoltovelvollisuuden perusteella. </a:t>
            </a:r>
          </a:p>
          <a:p>
            <a:r>
              <a:rPr lang="fi-FI" dirty="0"/>
              <a:t>Kanneaika syrjinnästä työhönotossa pidennetään kahteen vuoteen.</a:t>
            </a:r>
          </a:p>
          <a:p>
            <a:r>
              <a:rPr lang="fi-FI" dirty="0"/>
              <a:t>Kanneaika säädetään keskeytymään yhdenvertaisuus- ja tasa-arvolautakuntakäsittelyn ajaksi.</a:t>
            </a:r>
          </a:p>
          <a:p>
            <a:r>
              <a:rPr lang="fi-FI" dirty="0"/>
              <a:t>Lisätään työnantajalle velvollisuus antaa kirjallinen selvitys määräaikaisuuden päättymisen syistä tilanteissa, joissa palvelussuhteessa oleva on palvelussuhteen aikana ilmoittanut raskaudesta, synnytyksestä tai perheenhuoltovelvollisuudesta.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54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69448-44DF-6C2F-086F-81761A10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ajankohtaisia työelämän tasa-arvoasioita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09DB88-56F9-30D6-D5EC-792D57357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0"/>
            <a:ext cx="10896601" cy="4531659"/>
          </a:xfrm>
        </p:spPr>
        <p:txBody>
          <a:bodyPr/>
          <a:lstStyle/>
          <a:p>
            <a:r>
              <a:rPr lang="fi-FI" dirty="0"/>
              <a:t>Samapalkkaisuusohjelma 2024–2027. </a:t>
            </a:r>
          </a:p>
          <a:p>
            <a:r>
              <a:rPr lang="fi-FI" dirty="0"/>
              <a:t>VN Tutkiva –hanke: pitkän aikavälin taloustieteellisen analyysi siitä, mitkä tekijät ovat vaikuttaneet sukupuolten palkkaeron muutoksiin.</a:t>
            </a:r>
          </a:p>
          <a:p>
            <a:r>
              <a:rPr lang="fi-FI" dirty="0"/>
              <a:t>Palkka-avoimuusdirektiivin implementointi.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Seksuaalisen häirinnän vastainen verkosto.</a:t>
            </a:r>
          </a:p>
          <a:p>
            <a:pPr lvl="1"/>
            <a:r>
              <a:rPr lang="fi-FI" sz="2400" dirty="0"/>
              <a:t>Sitoumus, johon työpaikat ja työelämän toimijat voivat liittyä (2/2026).</a:t>
            </a:r>
          </a:p>
          <a:p>
            <a:pPr lvl="1"/>
            <a:r>
              <a:rPr lang="fi-FI" sz="2400" dirty="0"/>
              <a:t>Julkaisu häirinnän ehkäisemisestä ja siihen puuttumisesta (2-3/2026).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Lisäksi työ- ja elinkeinoministeriön koordinoimilla työmarkkinauudistuksilla laajoja sukupuoli- ja tasa-arvovaikutuksia.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373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A6AB69-5412-635D-A579-2500EFF8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494028"/>
          </a:xfrm>
        </p:spPr>
        <p:txBody>
          <a:bodyPr/>
          <a:lstStyle/>
          <a:p>
            <a:r>
              <a:rPr lang="en-GB" dirty="0"/>
              <a:t>Kiitos!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milla.sandt@gov.fi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A5655283-AF44-E167-36C1-03F0CDAB38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7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582795"/>
      </p:ext>
    </p:extLst>
  </p:cSld>
  <p:clrMapOvr>
    <a:masterClrMapping/>
  </p:clrMapOvr>
</p:sld>
</file>

<file path=ppt/theme/theme1.xml><?xml version="1.0" encoding="utf-8"?>
<a:theme xmlns:a="http://schemas.openxmlformats.org/drawingml/2006/main" name="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FI_STM_PPT-pohja_2023</Template>
  <TotalTime>338</TotalTime>
  <Words>444</Words>
  <Application>Microsoft Office PowerPoint</Application>
  <PresentationFormat>Laajakuva</PresentationFormat>
  <Paragraphs>61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Symbol</vt:lpstr>
      <vt:lpstr>Times New Roman</vt:lpstr>
      <vt:lpstr>Wingdings</vt:lpstr>
      <vt:lpstr>STM 2023</vt:lpstr>
      <vt:lpstr>Työelämän tasa-arvo  - ajankohtaiset kuulumiset</vt:lpstr>
      <vt:lpstr>Tasa-arvoyksikkö</vt:lpstr>
      <vt:lpstr>Työelämän keskeisiä tasa-arvokysymyksiä</vt:lpstr>
      <vt:lpstr>Raskaus- ja perhevapaasyrjintä Suomessa</vt:lpstr>
      <vt:lpstr>Raskaus- ja perhevapaasyrjintä Suomessa, tulokset</vt:lpstr>
      <vt:lpstr>Lakihanke raskaus- ja perhevapaasyrjinnän vähentämiseksi</vt:lpstr>
      <vt:lpstr>Ehdotettavat tasa-arvolain muutokset</vt:lpstr>
      <vt:lpstr>Muita ajankohtaisia työelämän tasa-arvoasioita</vt:lpstr>
      <vt:lpstr>Kiitos!  milla.sandt@gov.fi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Sandt Milla (STM)</dc:creator>
  <cp:lastModifiedBy>Virpi Einola-Pekkinen</cp:lastModifiedBy>
  <cp:revision>14</cp:revision>
  <dcterms:created xsi:type="dcterms:W3CDTF">2026-01-27T08:35:07Z</dcterms:created>
  <dcterms:modified xsi:type="dcterms:W3CDTF">2026-02-10T12:28:30Z</dcterms:modified>
</cp:coreProperties>
</file>