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26" r:id="rId2"/>
    <p:sldId id="3438" r:id="rId3"/>
    <p:sldId id="3439" r:id="rId4"/>
    <p:sldId id="3440" r:id="rId5"/>
    <p:sldId id="3443" r:id="rId6"/>
    <p:sldId id="3414" r:id="rId7"/>
    <p:sldId id="3427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  <a:srgbClr val="EF46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6" autoAdjust="0"/>
    <p:restoredTop sz="96622" autoAdjust="0"/>
  </p:normalViewPr>
  <p:slideViewPr>
    <p:cSldViewPr snapToGrid="0">
      <p:cViewPr varScale="1">
        <p:scale>
          <a:sx n="161" d="100"/>
          <a:sy n="161" d="100"/>
        </p:scale>
        <p:origin x="62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kko Tuomas Herrala" userId="45fd78eaac528f47" providerId="LiveId" clId="{6B0EFBE6-27E3-4651-8005-EB3A21ADAA20}"/>
    <pc:docChg chg="modSld">
      <pc:chgData name="Jaakko Tuomas Herrala" userId="45fd78eaac528f47" providerId="LiveId" clId="{6B0EFBE6-27E3-4651-8005-EB3A21ADAA20}" dt="2023-08-05T12:11:41.503" v="47" actId="20577"/>
      <pc:docMkLst>
        <pc:docMk/>
      </pc:docMkLst>
      <pc:sldChg chg="modSp mod">
        <pc:chgData name="Jaakko Tuomas Herrala" userId="45fd78eaac528f47" providerId="LiveId" clId="{6B0EFBE6-27E3-4651-8005-EB3A21ADAA20}" dt="2023-08-05T12:11:41.503" v="47" actId="20577"/>
        <pc:sldMkLst>
          <pc:docMk/>
          <pc:sldMk cId="3748913783" sldId="257"/>
        </pc:sldMkLst>
        <pc:spChg chg="mod">
          <ac:chgData name="Jaakko Tuomas Herrala" userId="45fd78eaac528f47" providerId="LiveId" clId="{6B0EFBE6-27E3-4651-8005-EB3A21ADAA20}" dt="2023-08-05T12:11:41.503" v="47" actId="20577"/>
          <ac:spMkLst>
            <pc:docMk/>
            <pc:sldMk cId="3748913783" sldId="257"/>
            <ac:spMk id="2" creationId="{726763A8-FB4D-7F40-70D1-194E2C0C3A83}"/>
          </ac:spMkLst>
        </pc:spChg>
      </pc:sldChg>
      <pc:sldChg chg="modSp">
        <pc:chgData name="Jaakko Tuomas Herrala" userId="45fd78eaac528f47" providerId="LiveId" clId="{6B0EFBE6-27E3-4651-8005-EB3A21ADAA20}" dt="2023-08-05T12:08:44.094" v="35" actId="20577"/>
        <pc:sldMkLst>
          <pc:docMk/>
          <pc:sldMk cId="981261872" sldId="258"/>
        </pc:sldMkLst>
        <pc:graphicFrameChg chg="mod">
          <ac:chgData name="Jaakko Tuomas Herrala" userId="45fd78eaac528f47" providerId="LiveId" clId="{6B0EFBE6-27E3-4651-8005-EB3A21ADAA20}" dt="2023-08-05T12:08:44.094" v="35" actId="20577"/>
          <ac:graphicFrameMkLst>
            <pc:docMk/>
            <pc:sldMk cId="981261872" sldId="258"/>
            <ac:graphicFrameMk id="66" creationId="{AA989DD2-06D9-8A29-4CD6-A8A12380585E}"/>
          </ac:graphicFrameMkLst>
        </pc:graphicFrameChg>
      </pc:sldChg>
      <pc:sldChg chg="modSp mod">
        <pc:chgData name="Jaakko Tuomas Herrala" userId="45fd78eaac528f47" providerId="LiveId" clId="{6B0EFBE6-27E3-4651-8005-EB3A21ADAA20}" dt="2023-08-05T12:04:30.866" v="34" actId="6549"/>
        <pc:sldMkLst>
          <pc:docMk/>
          <pc:sldMk cId="118274555" sldId="3426"/>
        </pc:sldMkLst>
        <pc:spChg chg="mod">
          <ac:chgData name="Jaakko Tuomas Herrala" userId="45fd78eaac528f47" providerId="LiveId" clId="{6B0EFBE6-27E3-4651-8005-EB3A21ADAA20}" dt="2023-08-05T12:04:30.866" v="34" actId="6549"/>
          <ac:spMkLst>
            <pc:docMk/>
            <pc:sldMk cId="118274555" sldId="3426"/>
            <ac:spMk id="4" creationId="{3F193716-511C-0D50-29FA-1008C0C0E174}"/>
          </ac:spMkLst>
        </pc:spChg>
      </pc:sldChg>
    </pc:docChg>
  </pc:docChgLst>
  <pc:docChgLst>
    <pc:chgData name="Jaakko Tuomas Herrala" userId="45fd78eaac528f47" providerId="LiveId" clId="{0A9C5B00-6F7B-4CC0-BC4E-108BDC0E5A52}"/>
    <pc:docChg chg="custSel delSld modSld delMainMaster">
      <pc:chgData name="Jaakko Tuomas Herrala" userId="45fd78eaac528f47" providerId="LiveId" clId="{0A9C5B00-6F7B-4CC0-BC4E-108BDC0E5A52}" dt="2023-06-28T08:38:15.553" v="48" actId="20577"/>
      <pc:docMkLst>
        <pc:docMk/>
      </pc:docMkLst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1084594283" sldId="256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3748913783" sldId="257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981261872" sldId="258"/>
        </pc:sldMkLst>
      </pc:sldChg>
      <pc:sldChg chg="del">
        <pc:chgData name="Jaakko Tuomas Herrala" userId="45fd78eaac528f47" providerId="LiveId" clId="{0A9C5B00-6F7B-4CC0-BC4E-108BDC0E5A52}" dt="2023-06-28T08:34:51.803" v="3" actId="47"/>
        <pc:sldMkLst>
          <pc:docMk/>
          <pc:sldMk cId="1218205764" sldId="268"/>
        </pc:sldMkLst>
      </pc:sldChg>
      <pc:sldChg chg="modSp del mod">
        <pc:chgData name="Jaakko Tuomas Herrala" userId="45fd78eaac528f47" providerId="LiveId" clId="{0A9C5B00-6F7B-4CC0-BC4E-108BDC0E5A52}" dt="2023-06-28T08:35:56.819" v="4" actId="47"/>
        <pc:sldMkLst>
          <pc:docMk/>
          <pc:sldMk cId="0" sldId="910"/>
        </pc:sldMkLst>
        <pc:spChg chg="mod">
          <ac:chgData name="Jaakko Tuomas Herrala" userId="45fd78eaac528f47" providerId="LiveId" clId="{0A9C5B00-6F7B-4CC0-BC4E-108BDC0E5A52}" dt="2023-06-28T08:34:18.960" v="2" actId="20577"/>
          <ac:spMkLst>
            <pc:docMk/>
            <pc:sldMk cId="0" sldId="910"/>
            <ac:spMk id="10242" creationId="{09E2C24A-8798-4663-8231-731460E0E114}"/>
          </ac:spMkLst>
        </pc:spChg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1568933006" sldId="913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693409250" sldId="3399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2768610751" sldId="3422"/>
        </pc:sldMkLst>
      </pc:sldChg>
      <pc:sldChg chg="delSp modSp mod">
        <pc:chgData name="Jaakko Tuomas Herrala" userId="45fd78eaac528f47" providerId="LiveId" clId="{0A9C5B00-6F7B-4CC0-BC4E-108BDC0E5A52}" dt="2023-06-28T08:38:15.553" v="48" actId="20577"/>
        <pc:sldMkLst>
          <pc:docMk/>
          <pc:sldMk cId="118274555" sldId="3426"/>
        </pc:sldMkLst>
        <pc:spChg chg="mod">
          <ac:chgData name="Jaakko Tuomas Herrala" userId="45fd78eaac528f47" providerId="LiveId" clId="{0A9C5B00-6F7B-4CC0-BC4E-108BDC0E5A52}" dt="2023-06-28T08:38:15.553" v="48" actId="20577"/>
          <ac:spMkLst>
            <pc:docMk/>
            <pc:sldMk cId="118274555" sldId="3426"/>
            <ac:spMk id="4" creationId="{3F193716-511C-0D50-29FA-1008C0C0E174}"/>
          </ac:spMkLst>
        </pc:spChg>
        <pc:spChg chg="del">
          <ac:chgData name="Jaakko Tuomas Herrala" userId="45fd78eaac528f47" providerId="LiveId" clId="{0A9C5B00-6F7B-4CC0-BC4E-108BDC0E5A52}" dt="2023-06-28T08:36:11.417" v="5" actId="478"/>
          <ac:spMkLst>
            <pc:docMk/>
            <pc:sldMk cId="118274555" sldId="3426"/>
            <ac:spMk id="5" creationId="{9C8B957C-FACB-C975-7E93-E55CF3D9E7F2}"/>
          </ac:spMkLst>
        </pc:spChg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0" sldId="3428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1539873206" sldId="3431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3072574674" sldId="3432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3106344817" sldId="3433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3560429415" sldId="3441"/>
        </pc:sldMkLst>
      </pc:sldChg>
      <pc:sldChg chg="del">
        <pc:chgData name="Jaakko Tuomas Herrala" userId="45fd78eaac528f47" providerId="LiveId" clId="{0A9C5B00-6F7B-4CC0-BC4E-108BDC0E5A52}" dt="2023-06-28T08:37:53.984" v="46" actId="47"/>
        <pc:sldMkLst>
          <pc:docMk/>
          <pc:sldMk cId="2884529484" sldId="3442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1394232745" sldId="3444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3812454208" sldId="3450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1640822048" sldId="3452"/>
        </pc:sldMkLst>
      </pc:sldChg>
      <pc:sldChg chg="del">
        <pc:chgData name="Jaakko Tuomas Herrala" userId="45fd78eaac528f47" providerId="LiveId" clId="{0A9C5B00-6F7B-4CC0-BC4E-108BDC0E5A52}" dt="2023-06-28T08:35:56.819" v="4" actId="47"/>
        <pc:sldMkLst>
          <pc:docMk/>
          <pc:sldMk cId="994202422" sldId="3453"/>
        </pc:sldMkLst>
      </pc:sldChg>
      <pc:sldMasterChg chg="del delSldLayout">
        <pc:chgData name="Jaakko Tuomas Herrala" userId="45fd78eaac528f47" providerId="LiveId" clId="{0A9C5B00-6F7B-4CC0-BC4E-108BDC0E5A52}" dt="2023-06-28T08:35:56.819" v="4" actId="47"/>
        <pc:sldMasterMkLst>
          <pc:docMk/>
          <pc:sldMasterMk cId="2887522668" sldId="2147483660"/>
        </pc:sldMasterMkLst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2980983514" sldId="2147483661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1518702391" sldId="2147483662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899988891" sldId="2147483663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2345843875" sldId="2147483664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2122012702" sldId="2147483665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4082260578" sldId="2147483666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2488105769" sldId="2147483667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1913116058" sldId="2147483668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1705036364" sldId="2147483669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3916466339" sldId="2147483670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2887522668" sldId="2147483660"/>
            <pc:sldLayoutMk cId="526290183" sldId="2147483671"/>
          </pc:sldLayoutMkLst>
        </pc:sldLayoutChg>
      </pc:sldMasterChg>
      <pc:sldMasterChg chg="del delSldLayout">
        <pc:chgData name="Jaakko Tuomas Herrala" userId="45fd78eaac528f47" providerId="LiveId" clId="{0A9C5B00-6F7B-4CC0-BC4E-108BDC0E5A52}" dt="2023-06-28T08:35:56.819" v="4" actId="47"/>
        <pc:sldMasterMkLst>
          <pc:docMk/>
          <pc:sldMasterMk cId="319826045" sldId="2147483672"/>
        </pc:sldMasterMkLst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2920926595" sldId="2147483673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3957352704" sldId="2147483674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1610666154" sldId="2147483675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685045407" sldId="2147483676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541003063" sldId="2147483677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2087765351" sldId="2147483678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3310535682" sldId="2147483679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4053427753" sldId="2147483680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1470978130" sldId="2147483681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2876851985" sldId="2147483682"/>
          </pc:sldLayoutMkLst>
        </pc:sldLayoutChg>
        <pc:sldLayoutChg chg="del">
          <pc:chgData name="Jaakko Tuomas Herrala" userId="45fd78eaac528f47" providerId="LiveId" clId="{0A9C5B00-6F7B-4CC0-BC4E-108BDC0E5A52}" dt="2023-06-28T08:35:56.819" v="4" actId="47"/>
          <pc:sldLayoutMkLst>
            <pc:docMk/>
            <pc:sldMasterMk cId="319826045" sldId="2147483672"/>
            <pc:sldLayoutMk cId="1787326228" sldId="2147483683"/>
          </pc:sldLayoutMkLst>
        </pc:sldLayoutChg>
      </pc:sldMasterChg>
    </pc:docChg>
  </pc:docChgLst>
  <pc:docChgLst>
    <pc:chgData name="Jaakko Tuomas Herrala" userId="45fd78eaac528f47" providerId="LiveId" clId="{EEBD46F6-4796-4146-8F8C-C6474CD938EB}"/>
    <pc:docChg chg="delSld delMainMaster">
      <pc:chgData name="Jaakko Tuomas Herrala" userId="45fd78eaac528f47" providerId="LiveId" clId="{EEBD46F6-4796-4146-8F8C-C6474CD938EB}" dt="2023-11-30T07:59:30.679" v="4" actId="47"/>
      <pc:docMkLst>
        <pc:docMk/>
      </pc:docMkLst>
      <pc:sldChg chg="del">
        <pc:chgData name="Jaakko Tuomas Herrala" userId="45fd78eaac528f47" providerId="LiveId" clId="{EEBD46F6-4796-4146-8F8C-C6474CD938EB}" dt="2023-11-30T07:59:16.113" v="0" actId="47"/>
        <pc:sldMkLst>
          <pc:docMk/>
          <pc:sldMk cId="3748913783" sldId="257"/>
        </pc:sldMkLst>
      </pc:sldChg>
      <pc:sldChg chg="del">
        <pc:chgData name="Jaakko Tuomas Herrala" userId="45fd78eaac528f47" providerId="LiveId" clId="{EEBD46F6-4796-4146-8F8C-C6474CD938EB}" dt="2023-11-30T07:59:18.446" v="1" actId="47"/>
        <pc:sldMkLst>
          <pc:docMk/>
          <pc:sldMk cId="981261872" sldId="258"/>
        </pc:sldMkLst>
      </pc:sldChg>
      <pc:sldChg chg="del">
        <pc:chgData name="Jaakko Tuomas Herrala" userId="45fd78eaac528f47" providerId="LiveId" clId="{EEBD46F6-4796-4146-8F8C-C6474CD938EB}" dt="2023-11-30T07:59:30.679" v="4" actId="47"/>
        <pc:sldMkLst>
          <pc:docMk/>
          <pc:sldMk cId="0" sldId="3428"/>
        </pc:sldMkLst>
      </pc:sldChg>
      <pc:sldChg chg="del">
        <pc:chgData name="Jaakko Tuomas Herrala" userId="45fd78eaac528f47" providerId="LiveId" clId="{EEBD46F6-4796-4146-8F8C-C6474CD938EB}" dt="2023-11-30T07:59:28.401" v="3" actId="47"/>
        <pc:sldMkLst>
          <pc:docMk/>
          <pc:sldMk cId="1539873206" sldId="3431"/>
        </pc:sldMkLst>
      </pc:sldChg>
      <pc:sldChg chg="del">
        <pc:chgData name="Jaakko Tuomas Herrala" userId="45fd78eaac528f47" providerId="LiveId" clId="{EEBD46F6-4796-4146-8F8C-C6474CD938EB}" dt="2023-11-30T07:59:20.582" v="2" actId="47"/>
        <pc:sldMkLst>
          <pc:docMk/>
          <pc:sldMk cId="3560429415" sldId="3441"/>
        </pc:sldMkLst>
      </pc:sldChg>
      <pc:sldMasterChg chg="del delSldLayout">
        <pc:chgData name="Jaakko Tuomas Herrala" userId="45fd78eaac528f47" providerId="LiveId" clId="{EEBD46F6-4796-4146-8F8C-C6474CD938EB}" dt="2023-11-30T07:59:28.401" v="3" actId="47"/>
        <pc:sldMasterMkLst>
          <pc:docMk/>
          <pc:sldMasterMk cId="3881294173" sldId="2147483660"/>
        </pc:sldMasterMkLst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2635589314" sldId="2147483661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77481663" sldId="2147483662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1739567994" sldId="2147483663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1542495284" sldId="2147483664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2525747718" sldId="2147483665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2451533769" sldId="2147483666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1038196556" sldId="2147483667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1878354477" sldId="2147483668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3451613618" sldId="2147483669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2155850982" sldId="2147483670"/>
          </pc:sldLayoutMkLst>
        </pc:sldLayoutChg>
        <pc:sldLayoutChg chg="del">
          <pc:chgData name="Jaakko Tuomas Herrala" userId="45fd78eaac528f47" providerId="LiveId" clId="{EEBD46F6-4796-4146-8F8C-C6474CD938EB}" dt="2023-11-30T07:59:28.401" v="3" actId="47"/>
          <pc:sldLayoutMkLst>
            <pc:docMk/>
            <pc:sldMasterMk cId="3881294173" sldId="2147483660"/>
            <pc:sldLayoutMk cId="4109710322" sldId="2147483671"/>
          </pc:sldLayoutMkLst>
        </pc:sldLayoutChg>
      </pc:sldMasterChg>
      <pc:sldMasterChg chg="del delSldLayout">
        <pc:chgData name="Jaakko Tuomas Herrala" userId="45fd78eaac528f47" providerId="LiveId" clId="{EEBD46F6-4796-4146-8F8C-C6474CD938EB}" dt="2023-11-30T07:59:30.679" v="4" actId="47"/>
        <pc:sldMasterMkLst>
          <pc:docMk/>
          <pc:sldMasterMk cId="3505952049" sldId="2147483672"/>
        </pc:sldMasterMkLst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256711642" sldId="2147483673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38258844" sldId="2147483674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720052905" sldId="2147483675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2291935723" sldId="2147483676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509775253" sldId="2147483677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2058747117" sldId="2147483678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2188421384" sldId="2147483679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140848992" sldId="2147483680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1049861592" sldId="2147483681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2322136108" sldId="2147483682"/>
          </pc:sldLayoutMkLst>
        </pc:sldLayoutChg>
        <pc:sldLayoutChg chg="del">
          <pc:chgData name="Jaakko Tuomas Herrala" userId="45fd78eaac528f47" providerId="LiveId" clId="{EEBD46F6-4796-4146-8F8C-C6474CD938EB}" dt="2023-11-30T07:59:30.679" v="4" actId="47"/>
          <pc:sldLayoutMkLst>
            <pc:docMk/>
            <pc:sldMasterMk cId="3505952049" sldId="2147483672"/>
            <pc:sldLayoutMk cId="501384965" sldId="214748368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CE8A4-45B0-4BED-8F6E-B071A242763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FEF5EAD-0FF0-4BF8-9853-40A4C7110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1" dirty="0"/>
            <a:t>Keskustele</a:t>
          </a:r>
        </a:p>
        <a:p>
          <a:pPr>
            <a:lnSpc>
              <a:spcPct val="100000"/>
            </a:lnSpc>
          </a:pPr>
          <a:r>
            <a:rPr lang="fi-FI" sz="1200" dirty="0"/>
            <a:t>Yhdistyksen jäsenillä mahdollisuus osallistua sähköisten kanaviemme kautta käytäviin keskusteluihin.</a:t>
          </a:r>
          <a:endParaRPr lang="en-US" sz="1200" dirty="0"/>
        </a:p>
      </dgm:t>
    </dgm:pt>
    <dgm:pt modelId="{709C432D-1CFA-4CD3-BB5D-C70787DB90B5}" type="parTrans" cxnId="{CA3F3CD2-DAA1-4B44-89D3-BE02B20ECEAC}">
      <dgm:prSet/>
      <dgm:spPr/>
      <dgm:t>
        <a:bodyPr/>
        <a:lstStyle/>
        <a:p>
          <a:endParaRPr lang="en-US" sz="2000"/>
        </a:p>
      </dgm:t>
    </dgm:pt>
    <dgm:pt modelId="{5DEB8202-356B-4DD9-8CDD-8A2FB0F8E01E}" type="sibTrans" cxnId="{CA3F3CD2-DAA1-4B44-89D3-BE02B20ECEAC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1895775E-374B-46BE-8D74-2C35A45556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1" dirty="0"/>
            <a:t>Kouluttaudu</a:t>
          </a:r>
          <a:r>
            <a:rPr lang="fi-FI" sz="1800" dirty="0"/>
            <a:t> </a:t>
          </a:r>
        </a:p>
        <a:p>
          <a:pPr>
            <a:lnSpc>
              <a:spcPct val="100000"/>
            </a:lnSpc>
          </a:pPr>
          <a:r>
            <a:rPr lang="fi-FI" sz="1200" dirty="0"/>
            <a:t>Järjestämme koulutus- ja verkostopäiviä. Brändiksi ovat muodostuneet mm. vuotuiset Terveys- ja talouspäivät. Tule kuuntelemaan webbiseminaareja.</a:t>
          </a:r>
          <a:endParaRPr lang="en-FI" sz="1200" dirty="0"/>
        </a:p>
        <a:p>
          <a:endParaRPr lang="en-US" sz="1200" dirty="0"/>
        </a:p>
      </dgm:t>
    </dgm:pt>
    <dgm:pt modelId="{31DC34FD-D8D7-4E83-84F8-FEF40A36F501}" type="parTrans" cxnId="{35491684-8F6F-4E9D-A421-27622461F721}">
      <dgm:prSet/>
      <dgm:spPr/>
      <dgm:t>
        <a:bodyPr/>
        <a:lstStyle/>
        <a:p>
          <a:endParaRPr lang="en-US" sz="2000"/>
        </a:p>
      </dgm:t>
    </dgm:pt>
    <dgm:pt modelId="{08B55492-E011-4182-A47E-A68F352FFA6D}" type="sibTrans" cxnId="{35491684-8F6F-4E9D-A421-27622461F72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37B157A-8857-40C5-A22D-F66870ED5E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1" i="0" baseline="0" dirty="0"/>
            <a:t>Verkostoidu</a:t>
          </a:r>
        </a:p>
        <a:p>
          <a:pPr>
            <a:lnSpc>
              <a:spcPct val="100000"/>
            </a:lnSpc>
          </a:pPr>
          <a:r>
            <a:rPr lang="fi-FI" sz="1200" b="0" i="0" baseline="0" dirty="0"/>
            <a:t>Yhdistyksemme mahdollistaa jäsenistömme moniammatillisen verkostoitumisen sekä kehittyä, vaikuttaa ja virkistäytyä yhdessä. Tapaa kollegoja ja yrityksiä.</a:t>
          </a:r>
          <a:endParaRPr lang="en-FI" sz="1200" b="0" i="0" baseline="0" dirty="0"/>
        </a:p>
        <a:p>
          <a:endParaRPr lang="en-US" sz="1200" dirty="0"/>
        </a:p>
      </dgm:t>
    </dgm:pt>
    <dgm:pt modelId="{0D0D9C20-128F-42E6-A636-988036386B76}" type="parTrans" cxnId="{F98FEC4A-D48E-4677-940E-34B44E33A0AE}">
      <dgm:prSet/>
      <dgm:spPr/>
      <dgm:t>
        <a:bodyPr/>
        <a:lstStyle/>
        <a:p>
          <a:endParaRPr lang="en-US" sz="2000"/>
        </a:p>
      </dgm:t>
    </dgm:pt>
    <dgm:pt modelId="{19B907A9-A9A9-468F-8091-0F5918F4C06E}" type="sibTrans" cxnId="{F98FEC4A-D48E-4677-940E-34B44E33A0A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AD2B1209-4037-4501-86BA-56E024897A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1" i="0" baseline="0" dirty="0"/>
            <a:t>Vaikuta</a:t>
          </a:r>
        </a:p>
        <a:p>
          <a:pPr>
            <a:lnSpc>
              <a:spcPct val="100000"/>
            </a:lnSpc>
          </a:pPr>
          <a:r>
            <a:rPr lang="fi-FI" sz="1200" b="0" i="0" baseline="0" dirty="0"/>
            <a:t>Teemme aloitteita ja annamme tarvittaessa lausuntoja viranomaisille.</a:t>
          </a:r>
          <a:endParaRPr lang="en-US" sz="1200" dirty="0"/>
        </a:p>
      </dgm:t>
    </dgm:pt>
    <dgm:pt modelId="{4FC73BCB-38DF-4BF0-813D-05D11790F0A5}" type="parTrans" cxnId="{14052808-4077-4C4F-BB52-6920F9CB840E}">
      <dgm:prSet/>
      <dgm:spPr/>
      <dgm:t>
        <a:bodyPr/>
        <a:lstStyle/>
        <a:p>
          <a:endParaRPr lang="en-US" sz="2000"/>
        </a:p>
      </dgm:t>
    </dgm:pt>
    <dgm:pt modelId="{3D821EFD-DD93-43D0-AA11-7E627589EA12}" type="sibTrans" cxnId="{14052808-4077-4C4F-BB52-6920F9CB840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9A843C3D-922A-49FF-9A52-029FC9DBA2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800" b="1" i="0" baseline="0" dirty="0"/>
            <a:t>Kansainvälisty</a:t>
          </a:r>
        </a:p>
        <a:p>
          <a:pPr>
            <a:lnSpc>
              <a:spcPct val="100000"/>
            </a:lnSpc>
          </a:pPr>
          <a:r>
            <a:rPr lang="fi-FI" sz="1200" b="0" i="0" baseline="0" dirty="0"/>
            <a:t>Yhdistys haluaa seurata, osallistua Euroopan unionin alueen sosiaali- ja terveydenhuollon  kehitykseen. Yhdistys on </a:t>
          </a:r>
          <a:r>
            <a:rPr lang="fi-FI" sz="1200" b="0" i="0" baseline="0" dirty="0" err="1"/>
            <a:t>EHMA:n</a:t>
          </a:r>
          <a:r>
            <a:rPr lang="fi-FI" sz="1200" b="0" i="0" baseline="0" dirty="0"/>
            <a:t> jäsen ja mahdollistaa edullisemmat kansainväliset koulutukset.</a:t>
          </a:r>
          <a:endParaRPr lang="en-FI" sz="1200" b="0" i="0" baseline="0" dirty="0"/>
        </a:p>
        <a:p>
          <a:endParaRPr lang="en-US" sz="1200" dirty="0"/>
        </a:p>
      </dgm:t>
    </dgm:pt>
    <dgm:pt modelId="{FE099964-E874-4DA2-ACE3-16A6405122A7}" type="parTrans" cxnId="{C76EA386-98DC-49F7-8DFE-CA7491A0BB45}">
      <dgm:prSet/>
      <dgm:spPr/>
      <dgm:t>
        <a:bodyPr/>
        <a:lstStyle/>
        <a:p>
          <a:endParaRPr lang="en-US" sz="2000"/>
        </a:p>
      </dgm:t>
    </dgm:pt>
    <dgm:pt modelId="{F91071AC-C2DD-4A1E-B584-9E38F80AC38F}" type="sibTrans" cxnId="{C76EA386-98DC-49F7-8DFE-CA7491A0BB45}">
      <dgm:prSet/>
      <dgm:spPr/>
      <dgm:t>
        <a:bodyPr/>
        <a:lstStyle/>
        <a:p>
          <a:endParaRPr lang="en-US" sz="2000"/>
        </a:p>
      </dgm:t>
    </dgm:pt>
    <dgm:pt modelId="{C9601375-E6DF-4458-B5CA-F28AAB6B3DE0}">
      <dgm:prSet custT="1"/>
      <dgm:spPr/>
      <dgm:t>
        <a:bodyPr/>
        <a:lstStyle/>
        <a:p>
          <a:pPr>
            <a:lnSpc>
              <a:spcPct val="100000"/>
            </a:lnSpc>
          </a:pPr>
          <a:r>
            <a:rPr kumimoji="0" lang="fi-FI" sz="18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Vertaisopi muilta </a:t>
          </a:r>
        </a:p>
        <a:p>
          <a:pPr>
            <a:lnSpc>
              <a:spcPct val="100000"/>
            </a:lnSpc>
          </a:pPr>
          <a:r>
            <a:rPr kumimoji="0" lang="fi-FI" sz="1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Jäsenetuna julkaisemme Terveys ja talous lehteä. Julkaise ajatuksiasi lehdessä ja kuule ajantasaisin tieto Terveys ja talous päivillä.</a:t>
          </a:r>
          <a:endParaRPr lang="en-US" sz="1200" dirty="0"/>
        </a:p>
      </dgm:t>
    </dgm:pt>
    <dgm:pt modelId="{2B62D50C-382F-4ECE-96CC-3DB958591867}" type="parTrans" cxnId="{F65DA3A6-92BF-45D5-8E8E-9D166AC18B8F}">
      <dgm:prSet/>
      <dgm:spPr/>
      <dgm:t>
        <a:bodyPr/>
        <a:lstStyle/>
        <a:p>
          <a:endParaRPr lang="en-FI"/>
        </a:p>
      </dgm:t>
    </dgm:pt>
    <dgm:pt modelId="{250DBE5E-AF18-47EE-AAB0-4C1EC6EA9389}" type="sibTrans" cxnId="{F65DA3A6-92BF-45D5-8E8E-9D166AC18B8F}">
      <dgm:prSet/>
      <dgm:spPr/>
      <dgm:t>
        <a:bodyPr/>
        <a:lstStyle/>
        <a:p>
          <a:pPr>
            <a:lnSpc>
              <a:spcPct val="100000"/>
            </a:lnSpc>
          </a:pPr>
          <a:endParaRPr lang="en-FI"/>
        </a:p>
      </dgm:t>
    </dgm:pt>
    <dgm:pt modelId="{862C05B3-7EDF-44DB-A43B-6E0706344C50}" type="pres">
      <dgm:prSet presAssocID="{70DCE8A4-45B0-4BED-8F6E-B071A2427639}" presName="root" presStyleCnt="0">
        <dgm:presLayoutVars>
          <dgm:dir/>
          <dgm:resizeHandles val="exact"/>
        </dgm:presLayoutVars>
      </dgm:prSet>
      <dgm:spPr/>
    </dgm:pt>
    <dgm:pt modelId="{24657E27-446B-4665-BCA1-5456DA898520}" type="pres">
      <dgm:prSet presAssocID="{70DCE8A4-45B0-4BED-8F6E-B071A2427639}" presName="container" presStyleCnt="0">
        <dgm:presLayoutVars>
          <dgm:dir/>
          <dgm:resizeHandles val="exact"/>
        </dgm:presLayoutVars>
      </dgm:prSet>
      <dgm:spPr/>
    </dgm:pt>
    <dgm:pt modelId="{4D182932-8069-44AC-AA79-0448E4B54B3D}" type="pres">
      <dgm:prSet presAssocID="{5FEF5EAD-0FF0-4BF8-9853-40A4C7110983}" presName="compNode" presStyleCnt="0"/>
      <dgm:spPr/>
    </dgm:pt>
    <dgm:pt modelId="{958521B8-5DBF-41A0-8831-9EC1E62A4B66}" type="pres">
      <dgm:prSet presAssocID="{5FEF5EAD-0FF0-4BF8-9853-40A4C7110983}" presName="iconBgRect" presStyleLbl="bgShp" presStyleIdx="0" presStyleCnt="6"/>
      <dgm:spPr/>
    </dgm:pt>
    <dgm:pt modelId="{21772553-EB39-4917-BC48-BD46D6044DDA}" type="pres">
      <dgm:prSet presAssocID="{5FEF5EAD-0FF0-4BF8-9853-40A4C711098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 ääriviiva"/>
        </a:ext>
      </dgm:extLst>
    </dgm:pt>
    <dgm:pt modelId="{17A50103-C61B-41C6-B7A4-8B620D856814}" type="pres">
      <dgm:prSet presAssocID="{5FEF5EAD-0FF0-4BF8-9853-40A4C7110983}" presName="spaceRect" presStyleCnt="0"/>
      <dgm:spPr/>
    </dgm:pt>
    <dgm:pt modelId="{925F6F56-2481-4DA5-8ACD-126279E6DBF1}" type="pres">
      <dgm:prSet presAssocID="{5FEF5EAD-0FF0-4BF8-9853-40A4C7110983}" presName="textRect" presStyleLbl="revTx" presStyleIdx="0" presStyleCnt="6">
        <dgm:presLayoutVars>
          <dgm:chMax val="1"/>
          <dgm:chPref val="1"/>
        </dgm:presLayoutVars>
      </dgm:prSet>
      <dgm:spPr/>
    </dgm:pt>
    <dgm:pt modelId="{7C3326C4-0677-4841-957C-8ACEF60D16E6}" type="pres">
      <dgm:prSet presAssocID="{5DEB8202-356B-4DD9-8CDD-8A2FB0F8E01E}" presName="sibTrans" presStyleLbl="sibTrans2D1" presStyleIdx="0" presStyleCnt="0"/>
      <dgm:spPr/>
    </dgm:pt>
    <dgm:pt modelId="{F3C8CD3C-4ABF-475E-8410-A40398572CAB}" type="pres">
      <dgm:prSet presAssocID="{1895775E-374B-46BE-8D74-2C35A4555655}" presName="compNode" presStyleCnt="0"/>
      <dgm:spPr/>
    </dgm:pt>
    <dgm:pt modelId="{A61C28D8-1755-452D-A885-1A39D97310AE}" type="pres">
      <dgm:prSet presAssocID="{1895775E-374B-46BE-8D74-2C35A4555655}" presName="iconBgRect" presStyleLbl="bgShp" presStyleIdx="1" presStyleCnt="6"/>
      <dgm:spPr/>
    </dgm:pt>
    <dgm:pt modelId="{B88060A7-B78B-48FF-909D-2FC876CD1BA3}" type="pres">
      <dgm:prSet presAssocID="{1895775E-374B-46BE-8D74-2C35A455565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7EF0F2BE-AD26-4FB9-A8AF-EADA9C017BB9}" type="pres">
      <dgm:prSet presAssocID="{1895775E-374B-46BE-8D74-2C35A4555655}" presName="spaceRect" presStyleCnt="0"/>
      <dgm:spPr/>
    </dgm:pt>
    <dgm:pt modelId="{E3F5BF7D-450C-4786-A06A-3CEF5C6F4671}" type="pres">
      <dgm:prSet presAssocID="{1895775E-374B-46BE-8D74-2C35A4555655}" presName="textRect" presStyleLbl="revTx" presStyleIdx="1" presStyleCnt="6">
        <dgm:presLayoutVars>
          <dgm:chMax val="1"/>
          <dgm:chPref val="1"/>
        </dgm:presLayoutVars>
      </dgm:prSet>
      <dgm:spPr/>
    </dgm:pt>
    <dgm:pt modelId="{9B96256D-EACB-49FD-81E4-3540A2C13707}" type="pres">
      <dgm:prSet presAssocID="{08B55492-E011-4182-A47E-A68F352FFA6D}" presName="sibTrans" presStyleLbl="sibTrans2D1" presStyleIdx="0" presStyleCnt="0"/>
      <dgm:spPr/>
    </dgm:pt>
    <dgm:pt modelId="{50097EA2-45F4-4D52-A202-438935E0578E}" type="pres">
      <dgm:prSet presAssocID="{237B157A-8857-40C5-A22D-F66870ED5E4C}" presName="compNode" presStyleCnt="0"/>
      <dgm:spPr/>
    </dgm:pt>
    <dgm:pt modelId="{828E51F8-32C6-451A-9B1B-930DA48A57E9}" type="pres">
      <dgm:prSet presAssocID="{237B157A-8857-40C5-A22D-F66870ED5E4C}" presName="iconBgRect" presStyleLbl="bgShp" presStyleIdx="2" presStyleCnt="6"/>
      <dgm:spPr/>
    </dgm:pt>
    <dgm:pt modelId="{5FA28BC7-D95A-45B4-9B8E-0AB78D09879A}" type="pres">
      <dgm:prSet presAssocID="{237B157A-8857-40C5-A22D-F66870ED5E4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äyttäjäverkosto tasaisella täytöllä"/>
        </a:ext>
      </dgm:extLst>
    </dgm:pt>
    <dgm:pt modelId="{B868AD3F-1E6F-4C4A-B9EC-DC756C2C30FD}" type="pres">
      <dgm:prSet presAssocID="{237B157A-8857-40C5-A22D-F66870ED5E4C}" presName="spaceRect" presStyleCnt="0"/>
      <dgm:spPr/>
    </dgm:pt>
    <dgm:pt modelId="{97B2488D-DF97-4E2E-B4FB-1D07B5E5EB7A}" type="pres">
      <dgm:prSet presAssocID="{237B157A-8857-40C5-A22D-F66870ED5E4C}" presName="textRect" presStyleLbl="revTx" presStyleIdx="2" presStyleCnt="6">
        <dgm:presLayoutVars>
          <dgm:chMax val="1"/>
          <dgm:chPref val="1"/>
        </dgm:presLayoutVars>
      </dgm:prSet>
      <dgm:spPr/>
    </dgm:pt>
    <dgm:pt modelId="{7C941E08-1CD7-484C-9EC0-0849234CE9CE}" type="pres">
      <dgm:prSet presAssocID="{19B907A9-A9A9-468F-8091-0F5918F4C06E}" presName="sibTrans" presStyleLbl="sibTrans2D1" presStyleIdx="0" presStyleCnt="0"/>
      <dgm:spPr/>
    </dgm:pt>
    <dgm:pt modelId="{161AFF47-9A06-48B9-8340-F49053310E1A}" type="pres">
      <dgm:prSet presAssocID="{AD2B1209-4037-4501-86BA-56E024897ABF}" presName="compNode" presStyleCnt="0"/>
      <dgm:spPr/>
    </dgm:pt>
    <dgm:pt modelId="{85D65FB1-308C-47E5-90F3-22FE999F2744}" type="pres">
      <dgm:prSet presAssocID="{AD2B1209-4037-4501-86BA-56E024897ABF}" presName="iconBgRect" presStyleLbl="bgShp" presStyleIdx="3" presStyleCnt="6"/>
      <dgm:spPr/>
    </dgm:pt>
    <dgm:pt modelId="{EF6AAE69-1975-41BE-9B96-B03B72039A97}" type="pres">
      <dgm:prSet presAssocID="{AD2B1209-4037-4501-86BA-56E024897AB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hjapiirustus tasaisella täytöllä"/>
        </a:ext>
      </dgm:extLst>
    </dgm:pt>
    <dgm:pt modelId="{0CE46942-7FAF-400D-8B99-7D3223C6901F}" type="pres">
      <dgm:prSet presAssocID="{AD2B1209-4037-4501-86BA-56E024897ABF}" presName="spaceRect" presStyleCnt="0"/>
      <dgm:spPr/>
    </dgm:pt>
    <dgm:pt modelId="{2142593F-42C3-4768-8E72-2540E3889CAF}" type="pres">
      <dgm:prSet presAssocID="{AD2B1209-4037-4501-86BA-56E024897ABF}" presName="textRect" presStyleLbl="revTx" presStyleIdx="3" presStyleCnt="6">
        <dgm:presLayoutVars>
          <dgm:chMax val="1"/>
          <dgm:chPref val="1"/>
        </dgm:presLayoutVars>
      </dgm:prSet>
      <dgm:spPr/>
    </dgm:pt>
    <dgm:pt modelId="{50A741A5-1D12-4A21-8361-0F196B5EBB05}" type="pres">
      <dgm:prSet presAssocID="{3D821EFD-DD93-43D0-AA11-7E627589EA12}" presName="sibTrans" presStyleLbl="sibTrans2D1" presStyleIdx="0" presStyleCnt="0"/>
      <dgm:spPr/>
    </dgm:pt>
    <dgm:pt modelId="{A523BDAA-D152-49BD-85BB-E6A9C45D7C92}" type="pres">
      <dgm:prSet presAssocID="{C9601375-E6DF-4458-B5CA-F28AAB6B3DE0}" presName="compNode" presStyleCnt="0"/>
      <dgm:spPr/>
    </dgm:pt>
    <dgm:pt modelId="{4751CBA7-F913-4A67-8A66-F7F8D79D77DD}" type="pres">
      <dgm:prSet presAssocID="{C9601375-E6DF-4458-B5CA-F28AAB6B3DE0}" presName="iconBgRect" presStyleLbl="bgShp" presStyleIdx="4" presStyleCnt="6"/>
      <dgm:spPr/>
    </dgm:pt>
    <dgm:pt modelId="{1869B9B5-ECB3-4FAD-BA08-1885C4A522CD}" type="pres">
      <dgm:prSet presAssocID="{C9601375-E6DF-4458-B5CA-F28AAB6B3DE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ohtajisto tasaisella täytöllä"/>
        </a:ext>
      </dgm:extLst>
    </dgm:pt>
    <dgm:pt modelId="{F17E560F-D9F7-4E23-9E45-25B55DECC8FB}" type="pres">
      <dgm:prSet presAssocID="{C9601375-E6DF-4458-B5CA-F28AAB6B3DE0}" presName="spaceRect" presStyleCnt="0"/>
      <dgm:spPr/>
    </dgm:pt>
    <dgm:pt modelId="{C5C294FA-4183-4DE1-9DF3-590D5DB6B964}" type="pres">
      <dgm:prSet presAssocID="{C9601375-E6DF-4458-B5CA-F28AAB6B3DE0}" presName="textRect" presStyleLbl="revTx" presStyleIdx="4" presStyleCnt="6">
        <dgm:presLayoutVars>
          <dgm:chMax val="1"/>
          <dgm:chPref val="1"/>
        </dgm:presLayoutVars>
      </dgm:prSet>
      <dgm:spPr/>
    </dgm:pt>
    <dgm:pt modelId="{1ACAEC9F-2F27-4CCA-98ED-3409DD4EBFF7}" type="pres">
      <dgm:prSet presAssocID="{250DBE5E-AF18-47EE-AAB0-4C1EC6EA9389}" presName="sibTrans" presStyleLbl="sibTrans2D1" presStyleIdx="0" presStyleCnt="0"/>
      <dgm:spPr/>
    </dgm:pt>
    <dgm:pt modelId="{7877B3CA-D4DA-463B-BB1A-AC21008B1952}" type="pres">
      <dgm:prSet presAssocID="{9A843C3D-922A-49FF-9A52-029FC9DBA2D1}" presName="compNode" presStyleCnt="0"/>
      <dgm:spPr/>
    </dgm:pt>
    <dgm:pt modelId="{72E18499-C5DF-48FA-A862-469F9A2B578A}" type="pres">
      <dgm:prSet presAssocID="{9A843C3D-922A-49FF-9A52-029FC9DBA2D1}" presName="iconBgRect" presStyleLbl="bgShp" presStyleIdx="5" presStyleCnt="6"/>
      <dgm:spPr/>
    </dgm:pt>
    <dgm:pt modelId="{61C8A673-EC8B-4348-8D2D-5BF5E4D89BCB}" type="pres">
      <dgm:prSet presAssocID="{9A843C3D-922A-49FF-9A52-029FC9DBA2D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apallo ääriviiva"/>
        </a:ext>
      </dgm:extLst>
    </dgm:pt>
    <dgm:pt modelId="{8DB8B853-5A10-4AD9-8916-43DCFDCED294}" type="pres">
      <dgm:prSet presAssocID="{9A843C3D-922A-49FF-9A52-029FC9DBA2D1}" presName="spaceRect" presStyleCnt="0"/>
      <dgm:spPr/>
    </dgm:pt>
    <dgm:pt modelId="{A163241F-C71B-49A9-8293-DE5E951DDA3B}" type="pres">
      <dgm:prSet presAssocID="{9A843C3D-922A-49FF-9A52-029FC9DBA2D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052808-4077-4C4F-BB52-6920F9CB840E}" srcId="{70DCE8A4-45B0-4BED-8F6E-B071A2427639}" destId="{AD2B1209-4037-4501-86BA-56E024897ABF}" srcOrd="3" destOrd="0" parTransId="{4FC73BCB-38DF-4BF0-813D-05D11790F0A5}" sibTransId="{3D821EFD-DD93-43D0-AA11-7E627589EA12}"/>
    <dgm:cxn modelId="{FB88541B-8AD0-4662-A709-18F8020360E7}" type="presOf" srcId="{250DBE5E-AF18-47EE-AAB0-4C1EC6EA9389}" destId="{1ACAEC9F-2F27-4CCA-98ED-3409DD4EBFF7}" srcOrd="0" destOrd="0" presId="urn:microsoft.com/office/officeart/2018/2/layout/IconCircleList"/>
    <dgm:cxn modelId="{E125D228-E099-4AAB-A19C-4EA53719A009}" type="presOf" srcId="{237B157A-8857-40C5-A22D-F66870ED5E4C}" destId="{97B2488D-DF97-4E2E-B4FB-1D07B5E5EB7A}" srcOrd="0" destOrd="0" presId="urn:microsoft.com/office/officeart/2018/2/layout/IconCircleList"/>
    <dgm:cxn modelId="{D414E25C-712D-4153-8C2E-63B5F8282976}" type="presOf" srcId="{1895775E-374B-46BE-8D74-2C35A4555655}" destId="{E3F5BF7D-450C-4786-A06A-3CEF5C6F4671}" srcOrd="0" destOrd="0" presId="urn:microsoft.com/office/officeart/2018/2/layout/IconCircleList"/>
    <dgm:cxn modelId="{F98FEC4A-D48E-4677-940E-34B44E33A0AE}" srcId="{70DCE8A4-45B0-4BED-8F6E-B071A2427639}" destId="{237B157A-8857-40C5-A22D-F66870ED5E4C}" srcOrd="2" destOrd="0" parTransId="{0D0D9C20-128F-42E6-A636-988036386B76}" sibTransId="{19B907A9-A9A9-468F-8091-0F5918F4C06E}"/>
    <dgm:cxn modelId="{E1CC454D-2752-4741-84A4-D5F238720926}" type="presOf" srcId="{70DCE8A4-45B0-4BED-8F6E-B071A2427639}" destId="{862C05B3-7EDF-44DB-A43B-6E0706344C50}" srcOrd="0" destOrd="0" presId="urn:microsoft.com/office/officeart/2018/2/layout/IconCircleList"/>
    <dgm:cxn modelId="{35491684-8F6F-4E9D-A421-27622461F721}" srcId="{70DCE8A4-45B0-4BED-8F6E-B071A2427639}" destId="{1895775E-374B-46BE-8D74-2C35A4555655}" srcOrd="1" destOrd="0" parTransId="{31DC34FD-D8D7-4E83-84F8-FEF40A36F501}" sibTransId="{08B55492-E011-4182-A47E-A68F352FFA6D}"/>
    <dgm:cxn modelId="{C76EA386-98DC-49F7-8DFE-CA7491A0BB45}" srcId="{70DCE8A4-45B0-4BED-8F6E-B071A2427639}" destId="{9A843C3D-922A-49FF-9A52-029FC9DBA2D1}" srcOrd="5" destOrd="0" parTransId="{FE099964-E874-4DA2-ACE3-16A6405122A7}" sibTransId="{F91071AC-C2DD-4A1E-B584-9E38F80AC38F}"/>
    <dgm:cxn modelId="{CB81528E-E7C6-41DC-BFD6-5782A1EE655B}" type="presOf" srcId="{19B907A9-A9A9-468F-8091-0F5918F4C06E}" destId="{7C941E08-1CD7-484C-9EC0-0849234CE9CE}" srcOrd="0" destOrd="0" presId="urn:microsoft.com/office/officeart/2018/2/layout/IconCircleList"/>
    <dgm:cxn modelId="{D04C9591-8F72-40AB-A541-A03EE05D4FE2}" type="presOf" srcId="{08B55492-E011-4182-A47E-A68F352FFA6D}" destId="{9B96256D-EACB-49FD-81E4-3540A2C13707}" srcOrd="0" destOrd="0" presId="urn:microsoft.com/office/officeart/2018/2/layout/IconCircleList"/>
    <dgm:cxn modelId="{F65DA3A6-92BF-45D5-8E8E-9D166AC18B8F}" srcId="{70DCE8A4-45B0-4BED-8F6E-B071A2427639}" destId="{C9601375-E6DF-4458-B5CA-F28AAB6B3DE0}" srcOrd="4" destOrd="0" parTransId="{2B62D50C-382F-4ECE-96CC-3DB958591867}" sibTransId="{250DBE5E-AF18-47EE-AAB0-4C1EC6EA9389}"/>
    <dgm:cxn modelId="{7837A5A9-7DAF-435E-BE97-32E6E9CFDDFB}" type="presOf" srcId="{C9601375-E6DF-4458-B5CA-F28AAB6B3DE0}" destId="{C5C294FA-4183-4DE1-9DF3-590D5DB6B964}" srcOrd="0" destOrd="0" presId="urn:microsoft.com/office/officeart/2018/2/layout/IconCircleList"/>
    <dgm:cxn modelId="{913F4EC2-4D67-4C03-A2A9-2BA456E580EC}" type="presOf" srcId="{5DEB8202-356B-4DD9-8CDD-8A2FB0F8E01E}" destId="{7C3326C4-0677-4841-957C-8ACEF60D16E6}" srcOrd="0" destOrd="0" presId="urn:microsoft.com/office/officeart/2018/2/layout/IconCircleList"/>
    <dgm:cxn modelId="{53A438D0-717C-4C34-8023-51F1167B8F4D}" type="presOf" srcId="{AD2B1209-4037-4501-86BA-56E024897ABF}" destId="{2142593F-42C3-4768-8E72-2540E3889CAF}" srcOrd="0" destOrd="0" presId="urn:microsoft.com/office/officeart/2018/2/layout/IconCircleList"/>
    <dgm:cxn modelId="{DA9064D1-A11F-4520-A2AA-7EF1F824EC0C}" type="presOf" srcId="{5FEF5EAD-0FF0-4BF8-9853-40A4C7110983}" destId="{925F6F56-2481-4DA5-8ACD-126279E6DBF1}" srcOrd="0" destOrd="0" presId="urn:microsoft.com/office/officeart/2018/2/layout/IconCircleList"/>
    <dgm:cxn modelId="{CA3F3CD2-DAA1-4B44-89D3-BE02B20ECEAC}" srcId="{70DCE8A4-45B0-4BED-8F6E-B071A2427639}" destId="{5FEF5EAD-0FF0-4BF8-9853-40A4C7110983}" srcOrd="0" destOrd="0" parTransId="{709C432D-1CFA-4CD3-BB5D-C70787DB90B5}" sibTransId="{5DEB8202-356B-4DD9-8CDD-8A2FB0F8E01E}"/>
    <dgm:cxn modelId="{A60614F3-41C7-4B0B-BF5B-16346D463A83}" type="presOf" srcId="{3D821EFD-DD93-43D0-AA11-7E627589EA12}" destId="{50A741A5-1D12-4A21-8361-0F196B5EBB05}" srcOrd="0" destOrd="0" presId="urn:microsoft.com/office/officeart/2018/2/layout/IconCircleList"/>
    <dgm:cxn modelId="{9DCC47F3-61C6-43C0-9D44-AB6EBF9980EF}" type="presOf" srcId="{9A843C3D-922A-49FF-9A52-029FC9DBA2D1}" destId="{A163241F-C71B-49A9-8293-DE5E951DDA3B}" srcOrd="0" destOrd="0" presId="urn:microsoft.com/office/officeart/2018/2/layout/IconCircleList"/>
    <dgm:cxn modelId="{C95380E3-B3FC-4DE3-A1D5-EB88A4BED6BA}" type="presParOf" srcId="{862C05B3-7EDF-44DB-A43B-6E0706344C50}" destId="{24657E27-446B-4665-BCA1-5456DA898520}" srcOrd="0" destOrd="0" presId="urn:microsoft.com/office/officeart/2018/2/layout/IconCircleList"/>
    <dgm:cxn modelId="{101EB5F4-616E-43AB-8281-13962BF182D5}" type="presParOf" srcId="{24657E27-446B-4665-BCA1-5456DA898520}" destId="{4D182932-8069-44AC-AA79-0448E4B54B3D}" srcOrd="0" destOrd="0" presId="urn:microsoft.com/office/officeart/2018/2/layout/IconCircleList"/>
    <dgm:cxn modelId="{3F8749FC-CFB5-497A-8C55-CB0C4239242E}" type="presParOf" srcId="{4D182932-8069-44AC-AA79-0448E4B54B3D}" destId="{958521B8-5DBF-41A0-8831-9EC1E62A4B66}" srcOrd="0" destOrd="0" presId="urn:microsoft.com/office/officeart/2018/2/layout/IconCircleList"/>
    <dgm:cxn modelId="{A6A4E839-74DF-43BB-934D-52547EC48257}" type="presParOf" srcId="{4D182932-8069-44AC-AA79-0448E4B54B3D}" destId="{21772553-EB39-4917-BC48-BD46D6044DDA}" srcOrd="1" destOrd="0" presId="urn:microsoft.com/office/officeart/2018/2/layout/IconCircleList"/>
    <dgm:cxn modelId="{CC8563F8-1299-431C-9ED0-8AEC64EF4B56}" type="presParOf" srcId="{4D182932-8069-44AC-AA79-0448E4B54B3D}" destId="{17A50103-C61B-41C6-B7A4-8B620D856814}" srcOrd="2" destOrd="0" presId="urn:microsoft.com/office/officeart/2018/2/layout/IconCircleList"/>
    <dgm:cxn modelId="{7778E443-4AED-451D-ADA9-CE69D0017CB7}" type="presParOf" srcId="{4D182932-8069-44AC-AA79-0448E4B54B3D}" destId="{925F6F56-2481-4DA5-8ACD-126279E6DBF1}" srcOrd="3" destOrd="0" presId="urn:microsoft.com/office/officeart/2018/2/layout/IconCircleList"/>
    <dgm:cxn modelId="{6E91C412-7902-4329-B306-A9E9A0945DFE}" type="presParOf" srcId="{24657E27-446B-4665-BCA1-5456DA898520}" destId="{7C3326C4-0677-4841-957C-8ACEF60D16E6}" srcOrd="1" destOrd="0" presId="urn:microsoft.com/office/officeart/2018/2/layout/IconCircleList"/>
    <dgm:cxn modelId="{7CC9F03B-F880-4E83-B4BB-05ED7AC5356B}" type="presParOf" srcId="{24657E27-446B-4665-BCA1-5456DA898520}" destId="{F3C8CD3C-4ABF-475E-8410-A40398572CAB}" srcOrd="2" destOrd="0" presId="urn:microsoft.com/office/officeart/2018/2/layout/IconCircleList"/>
    <dgm:cxn modelId="{0C814A2A-B150-49EB-9564-3FC02C38FE71}" type="presParOf" srcId="{F3C8CD3C-4ABF-475E-8410-A40398572CAB}" destId="{A61C28D8-1755-452D-A885-1A39D97310AE}" srcOrd="0" destOrd="0" presId="urn:microsoft.com/office/officeart/2018/2/layout/IconCircleList"/>
    <dgm:cxn modelId="{E81CA115-1C81-4C1B-947F-9B832F74FE4B}" type="presParOf" srcId="{F3C8CD3C-4ABF-475E-8410-A40398572CAB}" destId="{B88060A7-B78B-48FF-909D-2FC876CD1BA3}" srcOrd="1" destOrd="0" presId="urn:microsoft.com/office/officeart/2018/2/layout/IconCircleList"/>
    <dgm:cxn modelId="{103D52A2-0D0A-494A-A814-C14B3F7722C5}" type="presParOf" srcId="{F3C8CD3C-4ABF-475E-8410-A40398572CAB}" destId="{7EF0F2BE-AD26-4FB9-A8AF-EADA9C017BB9}" srcOrd="2" destOrd="0" presId="urn:microsoft.com/office/officeart/2018/2/layout/IconCircleList"/>
    <dgm:cxn modelId="{6F22844F-DF99-4E00-8C4D-CAB2111DB395}" type="presParOf" srcId="{F3C8CD3C-4ABF-475E-8410-A40398572CAB}" destId="{E3F5BF7D-450C-4786-A06A-3CEF5C6F4671}" srcOrd="3" destOrd="0" presId="urn:microsoft.com/office/officeart/2018/2/layout/IconCircleList"/>
    <dgm:cxn modelId="{4521613A-4FBB-4BDE-B51A-BD3ADCC34094}" type="presParOf" srcId="{24657E27-446B-4665-BCA1-5456DA898520}" destId="{9B96256D-EACB-49FD-81E4-3540A2C13707}" srcOrd="3" destOrd="0" presId="urn:microsoft.com/office/officeart/2018/2/layout/IconCircleList"/>
    <dgm:cxn modelId="{83A4DA11-6FC4-4717-9633-FFD162D968F5}" type="presParOf" srcId="{24657E27-446B-4665-BCA1-5456DA898520}" destId="{50097EA2-45F4-4D52-A202-438935E0578E}" srcOrd="4" destOrd="0" presId="urn:microsoft.com/office/officeart/2018/2/layout/IconCircleList"/>
    <dgm:cxn modelId="{3381C0F9-8DC7-4984-B832-2866A531B45E}" type="presParOf" srcId="{50097EA2-45F4-4D52-A202-438935E0578E}" destId="{828E51F8-32C6-451A-9B1B-930DA48A57E9}" srcOrd="0" destOrd="0" presId="urn:microsoft.com/office/officeart/2018/2/layout/IconCircleList"/>
    <dgm:cxn modelId="{42C188C9-7AF0-4512-BFDB-1797CA0BACE4}" type="presParOf" srcId="{50097EA2-45F4-4D52-A202-438935E0578E}" destId="{5FA28BC7-D95A-45B4-9B8E-0AB78D09879A}" srcOrd="1" destOrd="0" presId="urn:microsoft.com/office/officeart/2018/2/layout/IconCircleList"/>
    <dgm:cxn modelId="{BFCC3848-87E3-4680-9E5F-A38068AFC404}" type="presParOf" srcId="{50097EA2-45F4-4D52-A202-438935E0578E}" destId="{B868AD3F-1E6F-4C4A-B9EC-DC756C2C30FD}" srcOrd="2" destOrd="0" presId="urn:microsoft.com/office/officeart/2018/2/layout/IconCircleList"/>
    <dgm:cxn modelId="{BD1DAB7B-EEE2-4EEF-8D12-170E92302F9B}" type="presParOf" srcId="{50097EA2-45F4-4D52-A202-438935E0578E}" destId="{97B2488D-DF97-4E2E-B4FB-1D07B5E5EB7A}" srcOrd="3" destOrd="0" presId="urn:microsoft.com/office/officeart/2018/2/layout/IconCircleList"/>
    <dgm:cxn modelId="{55D10E78-B453-46E7-9B94-1990C091028A}" type="presParOf" srcId="{24657E27-446B-4665-BCA1-5456DA898520}" destId="{7C941E08-1CD7-484C-9EC0-0849234CE9CE}" srcOrd="5" destOrd="0" presId="urn:microsoft.com/office/officeart/2018/2/layout/IconCircleList"/>
    <dgm:cxn modelId="{43CA7E7E-FB64-408A-B116-64A774BC35C6}" type="presParOf" srcId="{24657E27-446B-4665-BCA1-5456DA898520}" destId="{161AFF47-9A06-48B9-8340-F49053310E1A}" srcOrd="6" destOrd="0" presId="urn:microsoft.com/office/officeart/2018/2/layout/IconCircleList"/>
    <dgm:cxn modelId="{99387CDA-9019-4D1C-8B6C-67EEE5F988A9}" type="presParOf" srcId="{161AFF47-9A06-48B9-8340-F49053310E1A}" destId="{85D65FB1-308C-47E5-90F3-22FE999F2744}" srcOrd="0" destOrd="0" presId="urn:microsoft.com/office/officeart/2018/2/layout/IconCircleList"/>
    <dgm:cxn modelId="{FC36D7B5-EBFA-4C47-B2B2-59FF83F99906}" type="presParOf" srcId="{161AFF47-9A06-48B9-8340-F49053310E1A}" destId="{EF6AAE69-1975-41BE-9B96-B03B72039A97}" srcOrd="1" destOrd="0" presId="urn:microsoft.com/office/officeart/2018/2/layout/IconCircleList"/>
    <dgm:cxn modelId="{2A963C53-1C83-4CB3-999D-DC45DA7A8C7F}" type="presParOf" srcId="{161AFF47-9A06-48B9-8340-F49053310E1A}" destId="{0CE46942-7FAF-400D-8B99-7D3223C6901F}" srcOrd="2" destOrd="0" presId="urn:microsoft.com/office/officeart/2018/2/layout/IconCircleList"/>
    <dgm:cxn modelId="{6BF14CE6-B073-4977-9D26-6C4632BB3FBD}" type="presParOf" srcId="{161AFF47-9A06-48B9-8340-F49053310E1A}" destId="{2142593F-42C3-4768-8E72-2540E3889CAF}" srcOrd="3" destOrd="0" presId="urn:microsoft.com/office/officeart/2018/2/layout/IconCircleList"/>
    <dgm:cxn modelId="{6785ADF4-8528-45AC-889A-56611CDABD98}" type="presParOf" srcId="{24657E27-446B-4665-BCA1-5456DA898520}" destId="{50A741A5-1D12-4A21-8361-0F196B5EBB05}" srcOrd="7" destOrd="0" presId="urn:microsoft.com/office/officeart/2018/2/layout/IconCircleList"/>
    <dgm:cxn modelId="{96E16888-603D-4280-A662-66BD7F2A9094}" type="presParOf" srcId="{24657E27-446B-4665-BCA1-5456DA898520}" destId="{A523BDAA-D152-49BD-85BB-E6A9C45D7C92}" srcOrd="8" destOrd="0" presId="urn:microsoft.com/office/officeart/2018/2/layout/IconCircleList"/>
    <dgm:cxn modelId="{83E17BFB-0B17-466C-81E9-3D0B2E8EAD0F}" type="presParOf" srcId="{A523BDAA-D152-49BD-85BB-E6A9C45D7C92}" destId="{4751CBA7-F913-4A67-8A66-F7F8D79D77DD}" srcOrd="0" destOrd="0" presId="urn:microsoft.com/office/officeart/2018/2/layout/IconCircleList"/>
    <dgm:cxn modelId="{8107C9D5-2102-4644-91DE-C5524FB87AD1}" type="presParOf" srcId="{A523BDAA-D152-49BD-85BB-E6A9C45D7C92}" destId="{1869B9B5-ECB3-4FAD-BA08-1885C4A522CD}" srcOrd="1" destOrd="0" presId="urn:microsoft.com/office/officeart/2018/2/layout/IconCircleList"/>
    <dgm:cxn modelId="{75C53B58-1931-4976-89C3-609718363742}" type="presParOf" srcId="{A523BDAA-D152-49BD-85BB-E6A9C45D7C92}" destId="{F17E560F-D9F7-4E23-9E45-25B55DECC8FB}" srcOrd="2" destOrd="0" presId="urn:microsoft.com/office/officeart/2018/2/layout/IconCircleList"/>
    <dgm:cxn modelId="{6C2D33C6-AB6E-4AF4-9915-04D7CE38A1A1}" type="presParOf" srcId="{A523BDAA-D152-49BD-85BB-E6A9C45D7C92}" destId="{C5C294FA-4183-4DE1-9DF3-590D5DB6B964}" srcOrd="3" destOrd="0" presId="urn:microsoft.com/office/officeart/2018/2/layout/IconCircleList"/>
    <dgm:cxn modelId="{F0E60548-6FFD-46D0-BE1D-0D4D51704D1C}" type="presParOf" srcId="{24657E27-446B-4665-BCA1-5456DA898520}" destId="{1ACAEC9F-2F27-4CCA-98ED-3409DD4EBFF7}" srcOrd="9" destOrd="0" presId="urn:microsoft.com/office/officeart/2018/2/layout/IconCircleList"/>
    <dgm:cxn modelId="{79BE831C-46D3-41FB-84CA-144BE14FE347}" type="presParOf" srcId="{24657E27-446B-4665-BCA1-5456DA898520}" destId="{7877B3CA-D4DA-463B-BB1A-AC21008B1952}" srcOrd="10" destOrd="0" presId="urn:microsoft.com/office/officeart/2018/2/layout/IconCircleList"/>
    <dgm:cxn modelId="{A2BC34A9-1735-4983-9463-DCCE0C967673}" type="presParOf" srcId="{7877B3CA-D4DA-463B-BB1A-AC21008B1952}" destId="{72E18499-C5DF-48FA-A862-469F9A2B578A}" srcOrd="0" destOrd="0" presId="urn:microsoft.com/office/officeart/2018/2/layout/IconCircleList"/>
    <dgm:cxn modelId="{4D4BE75B-71E9-48A7-991C-69381F27A3AC}" type="presParOf" srcId="{7877B3CA-D4DA-463B-BB1A-AC21008B1952}" destId="{61C8A673-EC8B-4348-8D2D-5BF5E4D89BCB}" srcOrd="1" destOrd="0" presId="urn:microsoft.com/office/officeart/2018/2/layout/IconCircleList"/>
    <dgm:cxn modelId="{826C0BD9-752B-4F2C-924D-A58A0BDDA44E}" type="presParOf" srcId="{7877B3CA-D4DA-463B-BB1A-AC21008B1952}" destId="{8DB8B853-5A10-4AD9-8916-43DCFDCED294}" srcOrd="2" destOrd="0" presId="urn:microsoft.com/office/officeart/2018/2/layout/IconCircleList"/>
    <dgm:cxn modelId="{28C51A88-D526-4157-BA13-E695F6C53DFA}" type="presParOf" srcId="{7877B3CA-D4DA-463B-BB1A-AC21008B1952}" destId="{A163241F-C71B-49A9-8293-DE5E951DDA3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21B8-5DBF-41A0-8831-9EC1E62A4B66}">
      <dsp:nvSpPr>
        <dsp:cNvPr id="0" name=""/>
        <dsp:cNvSpPr/>
      </dsp:nvSpPr>
      <dsp:spPr>
        <a:xfrm>
          <a:off x="54150" y="650351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2553-EB39-4917-BC48-BD46D6044DDA}">
      <dsp:nvSpPr>
        <dsp:cNvPr id="0" name=""/>
        <dsp:cNvSpPr/>
      </dsp:nvSpPr>
      <dsp:spPr>
        <a:xfrm>
          <a:off x="227139" y="823340"/>
          <a:ext cx="477779" cy="477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6F56-2481-4DA5-8ACD-126279E6DBF1}">
      <dsp:nvSpPr>
        <dsp:cNvPr id="0" name=""/>
        <dsp:cNvSpPr/>
      </dsp:nvSpPr>
      <dsp:spPr>
        <a:xfrm>
          <a:off x="1054427" y="650351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Keskustele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Yhdistyksen jäsenillä mahdollisuus osallistua sähköisten kanaviemme kautta käytäviin keskusteluihin.</a:t>
          </a:r>
          <a:endParaRPr lang="en-US" sz="1200" kern="1200" dirty="0"/>
        </a:p>
      </dsp:txBody>
      <dsp:txXfrm>
        <a:off x="1054427" y="650351"/>
        <a:ext cx="1941712" cy="823756"/>
      </dsp:txXfrm>
    </dsp:sp>
    <dsp:sp modelId="{A61C28D8-1755-452D-A885-1A39D97310AE}">
      <dsp:nvSpPr>
        <dsp:cNvPr id="0" name=""/>
        <dsp:cNvSpPr/>
      </dsp:nvSpPr>
      <dsp:spPr>
        <a:xfrm>
          <a:off x="3334468" y="650351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060A7-B78B-48FF-909D-2FC876CD1BA3}">
      <dsp:nvSpPr>
        <dsp:cNvPr id="0" name=""/>
        <dsp:cNvSpPr/>
      </dsp:nvSpPr>
      <dsp:spPr>
        <a:xfrm>
          <a:off x="3507457" y="823340"/>
          <a:ext cx="477779" cy="477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BF7D-450C-4786-A06A-3CEF5C6F4671}">
      <dsp:nvSpPr>
        <dsp:cNvPr id="0" name=""/>
        <dsp:cNvSpPr/>
      </dsp:nvSpPr>
      <dsp:spPr>
        <a:xfrm>
          <a:off x="4334745" y="650351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Kouluttaudu</a:t>
          </a:r>
          <a:r>
            <a:rPr lang="fi-FI" sz="1800" kern="1200" dirty="0"/>
            <a:t>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Järjestämme koulutus- ja verkostopäiviä. Brändiksi ovat muodostuneet mm. vuotuiset Terveys- ja talouspäivät. Tule kuuntelemaan webbiseminaareja.</a:t>
          </a:r>
          <a:endParaRPr lang="en-FI" sz="1200" kern="1200" dirty="0"/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334745" y="650351"/>
        <a:ext cx="1941712" cy="823756"/>
      </dsp:txXfrm>
    </dsp:sp>
    <dsp:sp modelId="{828E51F8-32C6-451A-9B1B-930DA48A57E9}">
      <dsp:nvSpPr>
        <dsp:cNvPr id="0" name=""/>
        <dsp:cNvSpPr/>
      </dsp:nvSpPr>
      <dsp:spPr>
        <a:xfrm>
          <a:off x="54150" y="2445677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28BC7-D95A-45B4-9B8E-0AB78D09879A}">
      <dsp:nvSpPr>
        <dsp:cNvPr id="0" name=""/>
        <dsp:cNvSpPr/>
      </dsp:nvSpPr>
      <dsp:spPr>
        <a:xfrm>
          <a:off x="227139" y="2618665"/>
          <a:ext cx="477779" cy="477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2488D-DF97-4E2E-B4FB-1D07B5E5EB7A}">
      <dsp:nvSpPr>
        <dsp:cNvPr id="0" name=""/>
        <dsp:cNvSpPr/>
      </dsp:nvSpPr>
      <dsp:spPr>
        <a:xfrm>
          <a:off x="1054427" y="2445677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Verkostoidu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baseline="0" dirty="0"/>
            <a:t>Yhdistyksemme mahdollistaa jäsenistömme moniammatillisen verkostoitumisen sekä kehittyä, vaikuttaa ja virkistäytyä yhdessä. Tapaa kollegoja ja yrityksiä.</a:t>
          </a:r>
          <a:endParaRPr lang="en-FI" sz="1200" b="0" i="0" kern="1200" baseline="0" dirty="0"/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1054427" y="2445677"/>
        <a:ext cx="1941712" cy="823756"/>
      </dsp:txXfrm>
    </dsp:sp>
    <dsp:sp modelId="{85D65FB1-308C-47E5-90F3-22FE999F2744}">
      <dsp:nvSpPr>
        <dsp:cNvPr id="0" name=""/>
        <dsp:cNvSpPr/>
      </dsp:nvSpPr>
      <dsp:spPr>
        <a:xfrm>
          <a:off x="3334468" y="2445677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AAE69-1975-41BE-9B96-B03B72039A97}">
      <dsp:nvSpPr>
        <dsp:cNvPr id="0" name=""/>
        <dsp:cNvSpPr/>
      </dsp:nvSpPr>
      <dsp:spPr>
        <a:xfrm>
          <a:off x="3507457" y="2618665"/>
          <a:ext cx="477779" cy="4777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2593F-42C3-4768-8E72-2540E3889CAF}">
      <dsp:nvSpPr>
        <dsp:cNvPr id="0" name=""/>
        <dsp:cNvSpPr/>
      </dsp:nvSpPr>
      <dsp:spPr>
        <a:xfrm>
          <a:off x="4334745" y="2445677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Vaikuta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baseline="0" dirty="0"/>
            <a:t>Teemme aloitteita ja annamme tarvittaessa lausuntoja viranomaisille.</a:t>
          </a:r>
          <a:endParaRPr lang="en-US" sz="1200" kern="1200" dirty="0"/>
        </a:p>
      </dsp:txBody>
      <dsp:txXfrm>
        <a:off x="4334745" y="2445677"/>
        <a:ext cx="1941712" cy="823756"/>
      </dsp:txXfrm>
    </dsp:sp>
    <dsp:sp modelId="{4751CBA7-F913-4A67-8A66-F7F8D79D77DD}">
      <dsp:nvSpPr>
        <dsp:cNvPr id="0" name=""/>
        <dsp:cNvSpPr/>
      </dsp:nvSpPr>
      <dsp:spPr>
        <a:xfrm>
          <a:off x="54150" y="4241002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B9B5-ECB3-4FAD-BA08-1885C4A522CD}">
      <dsp:nvSpPr>
        <dsp:cNvPr id="0" name=""/>
        <dsp:cNvSpPr/>
      </dsp:nvSpPr>
      <dsp:spPr>
        <a:xfrm>
          <a:off x="227139" y="4413991"/>
          <a:ext cx="477779" cy="4777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294FA-4183-4DE1-9DF3-590D5DB6B964}">
      <dsp:nvSpPr>
        <dsp:cNvPr id="0" name=""/>
        <dsp:cNvSpPr/>
      </dsp:nvSpPr>
      <dsp:spPr>
        <a:xfrm>
          <a:off x="1054427" y="4241002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i-FI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Vertaisopi muilta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i-FI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Jäsenetuna julkaisemme Terveys ja talous lehteä. Julkaise ajatuksiasi lehdessä ja kuule ajantasaisin tieto Terveys ja talous päivillä.</a:t>
          </a:r>
          <a:endParaRPr lang="en-US" sz="1200" kern="1200" dirty="0"/>
        </a:p>
      </dsp:txBody>
      <dsp:txXfrm>
        <a:off x="1054427" y="4241002"/>
        <a:ext cx="1941712" cy="823756"/>
      </dsp:txXfrm>
    </dsp:sp>
    <dsp:sp modelId="{72E18499-C5DF-48FA-A862-469F9A2B578A}">
      <dsp:nvSpPr>
        <dsp:cNvPr id="0" name=""/>
        <dsp:cNvSpPr/>
      </dsp:nvSpPr>
      <dsp:spPr>
        <a:xfrm>
          <a:off x="3334468" y="4241002"/>
          <a:ext cx="823756" cy="82375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8A673-EC8B-4348-8D2D-5BF5E4D89BCB}">
      <dsp:nvSpPr>
        <dsp:cNvPr id="0" name=""/>
        <dsp:cNvSpPr/>
      </dsp:nvSpPr>
      <dsp:spPr>
        <a:xfrm>
          <a:off x="3507457" y="4413991"/>
          <a:ext cx="477779" cy="4777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3241F-C71B-49A9-8293-DE5E951DDA3B}">
      <dsp:nvSpPr>
        <dsp:cNvPr id="0" name=""/>
        <dsp:cNvSpPr/>
      </dsp:nvSpPr>
      <dsp:spPr>
        <a:xfrm>
          <a:off x="4334745" y="4241002"/>
          <a:ext cx="1941712" cy="823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i="0" kern="1200" baseline="0" dirty="0"/>
            <a:t>Kansainvälisty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0" i="0" kern="1200" baseline="0" dirty="0"/>
            <a:t>Yhdistys haluaa seurata, osallistua Euroopan unionin alueen sosiaali- ja terveydenhuollon  kehitykseen. Yhdistys on </a:t>
          </a:r>
          <a:r>
            <a:rPr lang="fi-FI" sz="1200" b="0" i="0" kern="1200" baseline="0" dirty="0" err="1"/>
            <a:t>EHMA:n</a:t>
          </a:r>
          <a:r>
            <a:rPr lang="fi-FI" sz="1200" b="0" i="0" kern="1200" baseline="0" dirty="0"/>
            <a:t> jäsen ja mahdollistaa edullisemmat kansainväliset koulutukset.</a:t>
          </a:r>
          <a:endParaRPr lang="en-FI" sz="1200" b="0" i="0" kern="1200" baseline="0" dirty="0"/>
        </a:p>
        <a:p>
          <a:pPr marL="0" lvl="0" indent="0" algn="l" defTabSz="800100"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334745" y="4241002"/>
        <a:ext cx="1941712" cy="82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581AC-F86B-4EA8-A693-402947B67C85}" type="datetimeFigureOut">
              <a:rPr lang="en-FI" smtClean="0"/>
              <a:t>30/11/2023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A213-1371-4EFC-8492-E0303F089A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84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missio vastaa kysymyksiin siitä, miksi yritys on olemassa ja mitä organisaation toiminnalla halutaan saavuttaa.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 viestii yrityksen tehtävästä ja roolista yhteiskunnassa ja omassa toimintaympäristössään.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Mission ja vision ero on se, että missio viittaa enemmän olemassaolon syyhyn ja tehtävään, ja visio puolestaan kuvaa tulevaisuutta ja sitä, missä yritys haluaa joskus vuosien päästä olla.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 on siis enemmän nykytilaa ja visio tulevaisuutta.</a:t>
            </a:r>
          </a:p>
          <a:p>
            <a:pPr algn="l"/>
            <a:endParaRPr lang="fi-FI" sz="3600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visio tarkoittaa näkemystä siitä tulevaisuuden tavoitetilasta, jossa yritys haluaa olla tietyn ajanjakson kuluessa.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visio voi olla esimerkiksi se, että viiden vuoden päästä se on kotimaansa markkinajohtaja omalla toimialallaan ja työntekijöiden määrä on pystytty tuplaamaan.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Yllä mainittu esimerkki visiosta on kuitenkin laimea, koska vision tulisi olla innostava ja haluttava – siis sellainen, että yrityksen työntekijöillä olisi vahva tahto sitoutua siihen.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Siksi pelkkä yrityksen toiminnan kasvattaminen </a:t>
            </a:r>
            <a:r>
              <a:rPr lang="fi-FI" sz="4800" b="0" i="1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(ja sitä kautta voiton haaliminen omistajille)</a:t>
            </a:r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 ei ole hyvä visio.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Tästä syystä visio rakennetaan monesti lyhyen tarinan tai sloganin muotoon.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Kun yrityksen visio on selvillä, luodaan strategia eli ne keinot, joilla laadittu visio saavutetaan.</a:t>
            </a:r>
          </a:p>
          <a:p>
            <a:pPr algn="l"/>
            <a:endParaRPr lang="fi-FI" sz="3600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– suomalainen keuhkosairauksien ja tuberkuloosin asiantuntija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kansallisesti ja kansainvälisesti tunnettu tuberkuloosin, hengityselinsairauksien ja niihin liittyvien infektioiden ehkäisyn ja hoidon asiantuntija- ja edelläkävijäjärjestö.</a:t>
            </a: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EA213-1371-4EFC-8492-E0303F089AEC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434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missio vastaa kysymyksiin siitä, miksi yritys on olemassa ja mitä organisaation toiminnalla halutaan saavuttaa.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 viestii yrityksen tehtävästä ja roolista yhteiskunnassa ja omassa toimintaympäristössään.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Mission ja vision ero on se, että missio viittaa enemmän olemassaolon syyhyn ja tehtävään, ja visio puolestaan kuvaa tulevaisuutta ja sitä, missä yritys haluaa joskus vuosien päästä olla.</a:t>
            </a:r>
          </a:p>
          <a:p>
            <a:pPr algn="l"/>
            <a:r>
              <a:rPr lang="fi-FI" sz="36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Missio on siis enemmän nykytilaa ja visio tulevaisuutta.</a:t>
            </a:r>
          </a:p>
          <a:p>
            <a:pPr algn="l"/>
            <a:endParaRPr lang="fi-FI" sz="3600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visio tarkoittaa näkemystä siitä tulevaisuuden tavoitetilasta, jossa yritys haluaa olla tietyn ajanjakson kuluessa.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visio voi olla esimerkiksi se, että viiden vuoden päästä se on kotimaansa markkinajohtaja omalla toimialallaan ja työntekijöiden määrä on pystytty tuplaamaan.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Yllä mainittu esimerkki visiosta on kuitenkin laimea, koska vision tulisi olla innostava ja haluttava – siis sellainen, että yrityksen työntekijöillä olisi vahva tahto sitoutua siihen.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Siksi pelkkä yrityksen toiminnan kasvattaminen </a:t>
            </a:r>
            <a:r>
              <a:rPr lang="fi-FI" sz="4800" b="0" i="1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(ja sitä kautta voiton haaliminen omistajille)</a:t>
            </a:r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 ei ole hyvä visio.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Tästä syystä visio rakennetaan monesti lyhyen tarinan tai sloganin muotoon.</a:t>
            </a:r>
          </a:p>
          <a:p>
            <a:pPr algn="l"/>
            <a:r>
              <a:rPr lang="fi-FI" sz="4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Kun yrityksen visio on selvillä, luodaan strategia eli ne keinot, joilla laadittu visio saavutetaan.</a:t>
            </a:r>
          </a:p>
          <a:p>
            <a:pPr algn="l"/>
            <a:endParaRPr lang="fi-FI" sz="3600" b="0" i="0" dirty="0">
              <a:solidFill>
                <a:srgbClr val="555555"/>
              </a:solidFill>
              <a:effectLst/>
              <a:latin typeface="Montserrat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– suomalainen keuhkosairauksien ja tuberkuloosin asiantuntija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kansallisesti ja kansainvälisesti tunnettu tuberkuloosin, hengityselinsairauksien ja niihin liittyvien infektioiden ehkäisyn ja hoidon asiantuntija- ja edelläkävijäjärjestö.</a:t>
            </a: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EA213-1371-4EFC-8492-E0303F089AEC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1830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arvoilla tarkoitetaan niitä ohjenuoria ja periaatteita, joiden tulisi näkyä yrityksen ja sen työntekijöiden päivittäisessä toiminnassa ja sen johtamisessa. https://yrityksen-perustaminen.net/yrityksen-arvot/ </a:t>
            </a:r>
            <a:endParaRPr lang="fi-FI" sz="1200" b="1" i="1" dirty="0">
              <a:solidFill>
                <a:srgbClr val="FEFFFF"/>
              </a:solidFill>
            </a:endParaRPr>
          </a:p>
          <a:p>
            <a:endParaRPr lang="fi-FI" sz="1200" b="1" i="1" dirty="0">
              <a:solidFill>
                <a:srgbClr val="FEFFFF"/>
              </a:solidFill>
            </a:endParaRPr>
          </a:p>
          <a:p>
            <a:r>
              <a:rPr lang="fi-FI" sz="1200" b="1" i="1" dirty="0">
                <a:solidFill>
                  <a:srgbClr val="FEFFFF"/>
                </a:solidFill>
              </a:rPr>
              <a:t>Vanhan strategian arvot</a:t>
            </a:r>
          </a:p>
          <a:p>
            <a:endParaRPr lang="fi-FI" sz="1200" b="1" i="1" dirty="0">
              <a:solidFill>
                <a:srgbClr val="FEFFFF"/>
              </a:solidFill>
            </a:endParaRPr>
          </a:p>
          <a:p>
            <a:r>
              <a:rPr lang="fi-FI" sz="1200" b="1" i="1" dirty="0">
                <a:solidFill>
                  <a:srgbClr val="FEFFFF"/>
                </a:solidFill>
              </a:rPr>
              <a:t>Asiantuntijuus</a:t>
            </a:r>
            <a:r>
              <a:rPr lang="fi-FI" sz="1200" i="1" dirty="0">
                <a:solidFill>
                  <a:srgbClr val="FEFFFF"/>
                </a:solidFill>
              </a:rPr>
              <a:t>:  – monipuolinen erityisasiantuntemus ja sen jatkuva kehittäminen  - yhdessä tekeminen  - asiantuntijaverkosto - vastuullisuus oman asiantuntijuuden säilymisestä </a:t>
            </a:r>
            <a:endParaRPr lang="fi-FI" sz="12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i-FI" sz="1200" b="1" i="1" dirty="0">
              <a:solidFill>
                <a:srgbClr val="FEFFFF"/>
              </a:solidFill>
            </a:endParaRPr>
          </a:p>
          <a:p>
            <a:r>
              <a:rPr lang="fi-FI" sz="1200" b="1" i="1" dirty="0">
                <a:solidFill>
                  <a:srgbClr val="FEFFFF"/>
                </a:solidFill>
              </a:rPr>
              <a:t>Riippumattomuus: </a:t>
            </a:r>
            <a:r>
              <a:rPr lang="fi-FI" sz="1200" i="1" dirty="0">
                <a:solidFill>
                  <a:srgbClr val="FEFFFF"/>
                </a:solidFill>
              </a:rPr>
              <a:t>– riippumaton eettisesti arvostettu toimintatapa - yhteistyötä eri kumppaneiden ja elinkeinoelämän kanssa - ei taloudellista tai muuta vastaavaa riippuvuussuhdetta  </a:t>
            </a:r>
            <a:endParaRPr lang="fi-FI" sz="12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i-FI" sz="1200" b="1" i="1" dirty="0">
              <a:solidFill>
                <a:srgbClr val="FEFFFF"/>
              </a:solidFill>
            </a:endParaRPr>
          </a:p>
          <a:p>
            <a:r>
              <a:rPr lang="fi-FI" sz="1200" b="1" i="1" dirty="0">
                <a:solidFill>
                  <a:srgbClr val="FEFFFF"/>
                </a:solidFill>
              </a:rPr>
              <a:t>Kansainvälisyys: </a:t>
            </a:r>
            <a:r>
              <a:rPr lang="fi-FI" sz="1200" i="1" dirty="0">
                <a:solidFill>
                  <a:srgbClr val="FEFFFF"/>
                </a:solidFill>
              </a:rPr>
              <a:t> – aktiivinen kansainvälinen toimija </a:t>
            </a:r>
            <a:endParaRPr lang="fi-FI" sz="12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i-FI" sz="1200" b="1" i="1" dirty="0">
              <a:solidFill>
                <a:srgbClr val="FEFFFF"/>
              </a:solidFill>
            </a:endParaRPr>
          </a:p>
          <a:p>
            <a:r>
              <a:rPr lang="fi-FI" sz="1200" b="1" i="1" dirty="0">
                <a:solidFill>
                  <a:srgbClr val="FEFFFF"/>
                </a:solidFill>
              </a:rPr>
              <a:t>Humaanisuus</a:t>
            </a:r>
            <a:r>
              <a:rPr lang="fi-FI" sz="1200" i="1" dirty="0">
                <a:solidFill>
                  <a:srgbClr val="FEFFFF"/>
                </a:solidFill>
              </a:rPr>
              <a:t>:  – vastuullisuus ja läpinäkyvyys toiminnassa - perinnearvojen kunnioittaminen </a:t>
            </a:r>
            <a:endParaRPr lang="fi-FI" sz="1200" dirty="0">
              <a:solidFill>
                <a:srgbClr val="FEFFFF"/>
              </a:solidFill>
            </a:endParaRP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EA213-1371-4EFC-8492-E0303F089AEC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501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i-FI" sz="2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strategia vastaa kysymykseen, miten asetettu visio saavutetaan.</a:t>
            </a:r>
          </a:p>
          <a:p>
            <a:pPr algn="l"/>
            <a:r>
              <a:rPr lang="fi-FI" sz="2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Yrityksen strategia on siis suunnitelma, jonka avulla tavoiteltu päämäärä pyritään saavuttamaan.</a:t>
            </a:r>
          </a:p>
          <a:p>
            <a:pPr algn="l"/>
            <a:r>
              <a:rPr lang="fi-FI" sz="2800" b="0" i="0" dirty="0">
                <a:solidFill>
                  <a:srgbClr val="555555"/>
                </a:solidFill>
                <a:effectLst/>
                <a:latin typeface="Montserrat" panose="00000500000000000000" pitchFamily="2" charset="0"/>
              </a:rPr>
              <a:t>Strategian tulisi olla sellainen, että yrityksen kaikilla työntekijöillä on näkyvästi mahdollisuus toteuttaa sitä arjessaan.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edistää kansanterveyttä toimimalla erityisesti keuhkosairauksien ja infektiotautien, erityisesti tuberkuloosin vastustamistyötä tekevien henkilöiden ja organisaatioiden yhteistyöelimenä.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Suomen johtava keuhkosairauksien alan kansanterveys- ja lääketieteellinen järjestö. Filha on haluttu kansainvälisten järjestöjen yhteistyökumppani, jolla on vakiintunut asema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IUATLD:n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WHO:n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Centerinä tuberkuloosin, muiden hengitystieinfektioiden ja kroonisten keuhkosairauksien vastaisessa työssä.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merkittävä kansallinen ja kansainvälinen kansanterveys-, koulutus- ja asiantuntijajärjestö keuhkosairauksien, tuberkuloosin ja niihin liittyvien infektioiden alalla.</a:t>
            </a: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EA213-1371-4EFC-8492-E0303F089AEC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93966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merkittävä ja tunnettu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kansallinen ja kansainvälinen asiantuntijajärjestö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keuhkosairauksien, tuberkuloosin ja niihin liittyvien infektioiden alalla.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aktiivinen osallistuminen asiantuntijoina ja kouluttajina kansallisissa ja kansainvälisissä hankkeissa.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aktiivinen toiminta kansainvälisissä järjestöissä.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collaborating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 status-vaatimukset täyttyvät ja toiminta lähialueilla jatkuu.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Toiminnan suunnittelu ja toteuttaminen on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pitkäjänteistä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tavoitteellista sekä resurssit ja riskit huomioon ottavaa.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vuosittainen evaluointi ja toiminnan tarkentaminen.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haluttu työpaikka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pysyvyys.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rekrytoinnin onnistuminen suunniteltuihin hankkeisiin.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Henkilöstö on motivoitunut ja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osaaminen vastaa tavoitteita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muuttuvia tarpeita.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kehityskeskustelun tulokset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EA213-1371-4EFC-8492-E0303F089AEC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889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merkittävä ja tunnettu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kansallinen ja kansainvälinen asiantuntijajärjestö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keuhkosairauksien, tuberkuloosin ja niihin liittyvien infektioiden alalla.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aktiivinen osallistuminen asiantuntijoina ja kouluttajina kansallisissa ja kansainvälisissä hankkeissa.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aktiivinen toiminta kansainvälisissä järjestöissä.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collaborating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center status-vaatimukset täyttyvät ja toiminta lähialueilla jatkuu.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Toiminnan suunnittelu ja toteuttaminen on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pitkäjänteistä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tavoitteellista sekä resurssit ja riskit huomioon ottavaa.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vuosittainen evaluointi ja toiminnan tarkentaminen.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Filha on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haluttu työpaikka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henkilökunnan pysyvyys.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rekrytoinnin onnistuminen suunniteltuihin hankkeisiin.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Henkilöstö on motivoitunut ja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osaaminen vastaa tavoitteita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muuttuvia tarpeita.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kehityskeskustelun tulokset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EA213-1371-4EFC-8492-E0303F089AEC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1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EC693-29B4-E626-87B5-5159ACBF7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009E5E-91BF-3D04-B362-167EF4C2F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4CE3B6-AD90-C563-8420-3977B5A8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4CE666-8D6E-70F7-0DA6-5339CEB1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2FE0C2-7F9A-7F71-9363-79874A42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10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D42895-137A-3F14-4C5E-7CDF2004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D526AF-81C8-D3BD-E1C6-A43F21FCE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EE9974-825C-2F47-BCB9-ACBD7CCD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6F2F-70EF-AA53-EAF6-9A2340B6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E0AC73-1339-18F5-5C08-BD7385A1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21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7F27663-8957-A078-24CF-0F4712065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0682850-AAF2-FEFC-D978-19CBB6214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1F820-AAA4-F611-A0E3-DE06BD41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998820-0DBF-E711-CFB0-9094104E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8E9D3E-2552-F647-D92C-382823C2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06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8144-6479-C68F-6E73-E94C0280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1F391E-FA56-63A0-1A2F-5A4114B5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3E8E64-34C4-DC40-6B71-06210340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809F9E-A712-6407-FC1D-16F9B71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05D8D6-7E70-DF26-439B-51F4EA09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78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60FF3-7B2A-0773-7452-69E7A6D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A6073A3-C19B-1657-D748-1C52C943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39A0F8-9309-C941-E1E8-3465B739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445E84-587A-7CCB-C5E9-03C402AA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DB4544-DE39-5BAA-EEC5-14A01B73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2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2576D-8B9A-C3DE-E788-58D16CA6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5229E0-07CA-7284-71C7-235A7550B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FF166D-4E38-E526-1985-D85EF0D3B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F097EB-E9C9-BFD1-84F5-B5940BC2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7A8104-5794-8380-F845-0EC6357C8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97CDEB6-B0BD-E68F-7C5C-9549D3A3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74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F0DD5A-02D5-6B5C-9460-0AD5BA94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4A66F6-94E5-B8B0-D011-0CBF8A53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5FDB93-A65A-EB11-62CA-F3ADDF94F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B1F090-2C9F-A1E1-D2F2-F67EEA9BD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783C58A-5AE7-59C2-2005-D4819DCBE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8EE981-142E-739B-6990-E4670D8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03B1F9-E563-F610-F3C9-C208440A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37D5006-520E-B70D-877F-0598E48A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9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E64848-1A67-9107-016A-2145DBF4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954101-D492-F5B2-5445-B1B58006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8A71E7-A34F-5DD1-2D76-68DA04BC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0B2626-1905-C342-BB2A-0F2FFB62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58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9AF274-6871-9FFB-8707-08432FFD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7B947B-7826-CF43-D6D8-B678E8D0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A3C228-F2CE-758E-C01C-D8370735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8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3BC100-AF0A-BFB2-DD34-281B4D42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BC58C-2D49-4E86-5014-81BAC594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F5A93B-1802-A009-A62E-DAD68E2E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A7CDA1-8A45-CD6D-2A82-40588561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BDFFBBF-D047-276F-ACAF-AEFCB8C5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8F0EAC-690B-A1B0-DB4F-622B78FC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87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928436-FC7A-448E-C5BF-D92CE4DF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AFD6593-D620-0442-55C7-00B8A5CA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FB200D-5C2D-73EB-7882-F7A5FB2BA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A3A082-2AE7-D37F-93BA-582EF553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246445-B895-62FB-A867-047E875F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B5299F-71C1-4AAB-EA22-73AF0A74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8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1633B6-CEFC-CA2D-B82D-38BE418C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FA46E5-D4F6-EECA-6A19-3EA2C7359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0028A4-947A-023D-408E-F164357BF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02B1-B177-4E91-A7B0-B96CE043DF95}" type="datetimeFigureOut">
              <a:rPr lang="fi-FI" smtClean="0"/>
              <a:t>30.11.2023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8310420-5B29-E0EA-EC0E-2DEC5FD0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C21D07-178F-1EF9-D11D-EFA7CE07B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FB9C-B474-468D-8F58-684F9E4B32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6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F193716-511C-0D50-29FA-1008C0C0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683756"/>
            <a:ext cx="3604759" cy="23963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Terveys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talous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strategia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vuosille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2024-2027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2146C76-1FD9-7EC1-B778-D06954F9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1" y="2115282"/>
            <a:ext cx="7315199" cy="170074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7C8D85C-AADD-7BFA-2B05-BF0BFE8D85B3}"/>
              </a:ext>
            </a:extLst>
          </p:cNvPr>
          <p:cNvSpPr txBox="1"/>
          <p:nvPr/>
        </p:nvSpPr>
        <p:spPr>
          <a:xfrm>
            <a:off x="6096000" y="3352977"/>
            <a:ext cx="4869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673352">
              <a:spcAft>
                <a:spcPts val="600"/>
              </a:spcAft>
            </a:pPr>
            <a:r>
              <a:rPr lang="fi-FI" sz="2000" b="1" kern="1200" dirty="0">
                <a:solidFill>
                  <a:srgbClr val="005596"/>
                </a:solidFill>
                <a:latin typeface="+mn-lt"/>
                <a:ea typeface="+mn-ea"/>
                <a:cs typeface="+mn-cs"/>
              </a:rPr>
              <a:t>Hyvinvointia yhdessä vuodesta 1928 alkaen </a:t>
            </a:r>
            <a:endParaRPr lang="en-FI" sz="1100" b="1" dirty="0">
              <a:solidFill>
                <a:srgbClr val="005596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2D0386B-6470-34D6-38BF-DCDBC6E46EB0}"/>
              </a:ext>
            </a:extLst>
          </p:cNvPr>
          <p:cNvSpPr/>
          <p:nvPr/>
        </p:nvSpPr>
        <p:spPr>
          <a:xfrm>
            <a:off x="6096000" y="2473833"/>
            <a:ext cx="5665076" cy="81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34B4FB7-83C3-8E29-70C2-9B1B0B73E200}"/>
              </a:ext>
            </a:extLst>
          </p:cNvPr>
          <p:cNvSpPr txBox="1"/>
          <p:nvPr/>
        </p:nvSpPr>
        <p:spPr>
          <a:xfrm>
            <a:off x="6050805" y="2608138"/>
            <a:ext cx="5182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b="1" dirty="0">
                <a:solidFill>
                  <a:srgbClr val="005596"/>
                </a:solidFill>
              </a:rPr>
              <a:t>Terveys ja talous ry</a:t>
            </a:r>
            <a:endParaRPr lang="en-FI" sz="4800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Ihmisaivojen skannaus neurologian klinikalla">
            <a:extLst>
              <a:ext uri="{FF2B5EF4-FFF2-40B4-BE49-F238E27FC236}">
                <a16:creationId xmlns:a16="http://schemas.microsoft.com/office/drawing/2014/main" id="{D31F9FC8-58CA-AFD1-70AE-DDEBEACEA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54" b="93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3C2352-B5FC-B77E-53AF-9A17BBCD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24619"/>
            <a:ext cx="5541054" cy="1655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/>
              <a:t>Missio</a:t>
            </a:r>
            <a:endParaRPr lang="en-US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0419" y="3668285"/>
            <a:ext cx="4986108" cy="13379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400" dirty="0"/>
              <a:t>Yhdessä kehitämme moniammatillisia ja taloudellisesti kestäviä palveluja</a:t>
            </a:r>
          </a:p>
        </p:txBody>
      </p:sp>
    </p:spTree>
    <p:extLst>
      <p:ext uri="{BB962C8B-B14F-4D97-AF65-F5344CB8AC3E}">
        <p14:creationId xmlns:p14="http://schemas.microsoft.com/office/powerpoint/2010/main" val="7873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uurennuslasi, joka näyttää laskevaa kehitystä">
            <a:extLst>
              <a:ext uri="{FF2B5EF4-FFF2-40B4-BE49-F238E27FC236}">
                <a16:creationId xmlns:a16="http://schemas.microsoft.com/office/drawing/2014/main" id="{1EB968E8-417B-9BC8-F420-1122CB1F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3C2352-B5FC-B77E-53AF-9A17BBCD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1406070"/>
          </a:xfrm>
        </p:spPr>
        <p:txBody>
          <a:bodyPr anchor="b">
            <a:normAutofit/>
          </a:bodyPr>
          <a:lstStyle/>
          <a:p>
            <a:r>
              <a:rPr lang="en-GB" b="1" dirty="0"/>
              <a:t>Visio</a:t>
            </a:r>
            <a:endParaRPr lang="en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4374" y="3315553"/>
            <a:ext cx="5861107" cy="186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Edistämällä jäsentemme moniammatillista verkostoitumista edesautamme taloudellisesti kestävien hyvinvointipalveluiden kehittymistä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868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7" name="Picture 59" descr="Valoa kohti osoittavia nuolia">
            <a:extLst>
              <a:ext uri="{FF2B5EF4-FFF2-40B4-BE49-F238E27FC236}">
                <a16:creationId xmlns:a16="http://schemas.microsoft.com/office/drawing/2014/main" id="{9C69150A-303E-EE2E-D363-D5FD82C95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6" r="4623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i-FI" b="1" dirty="0"/>
              <a:t>Arvot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fi-FI" dirty="0"/>
              <a:t>Hyvinvoinnin tukena</a:t>
            </a:r>
          </a:p>
          <a:p>
            <a:r>
              <a:rPr lang="fi-FI" dirty="0"/>
              <a:t>Yhdessä tekeminen</a:t>
            </a:r>
          </a:p>
          <a:p>
            <a:r>
              <a:rPr lang="fi-FI" dirty="0"/>
              <a:t>Avoimuus</a:t>
            </a:r>
          </a:p>
          <a:p>
            <a:r>
              <a:rPr lang="fi-FI" dirty="0"/>
              <a:t>Innovatiivisuus</a:t>
            </a:r>
          </a:p>
        </p:txBody>
      </p:sp>
    </p:spTree>
    <p:extLst>
      <p:ext uri="{BB962C8B-B14F-4D97-AF65-F5344CB8AC3E}">
        <p14:creationId xmlns:p14="http://schemas.microsoft.com/office/powerpoint/2010/main" val="9074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67" descr="Abstrakti solmujen ja verkon verkosto">
            <a:extLst>
              <a:ext uri="{FF2B5EF4-FFF2-40B4-BE49-F238E27FC236}">
                <a16:creationId xmlns:a16="http://schemas.microsoft.com/office/drawing/2014/main" id="{D521DDDA-F077-3922-386D-76C06DB0A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" b="23584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100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62409" y="1504648"/>
            <a:ext cx="5861106" cy="791301"/>
          </a:xfrm>
        </p:spPr>
        <p:txBody>
          <a:bodyPr anchor="b">
            <a:normAutofit/>
          </a:bodyPr>
          <a:lstStyle/>
          <a:p>
            <a:r>
              <a:rPr lang="fi-FI" b="1" dirty="0"/>
              <a:t>Mitä olemme?</a:t>
            </a:r>
            <a:endParaRPr lang="fi-FI" dirty="0"/>
          </a:p>
        </p:txBody>
      </p:sp>
      <p:sp>
        <p:nvSpPr>
          <p:cNvPr id="86" name="Sisällön paikkamerkki 2"/>
          <p:cNvSpPr>
            <a:spLocks noGrp="1"/>
          </p:cNvSpPr>
          <p:nvPr>
            <p:ph idx="1"/>
          </p:nvPr>
        </p:nvSpPr>
        <p:spPr>
          <a:xfrm>
            <a:off x="3162409" y="2295949"/>
            <a:ext cx="5861107" cy="3099017"/>
          </a:xfrm>
        </p:spPr>
        <p:txBody>
          <a:bodyPr>
            <a:normAutofit/>
          </a:bodyPr>
          <a:lstStyle/>
          <a:p>
            <a:r>
              <a:rPr lang="fi-FI" sz="1800" dirty="0"/>
              <a:t>Terveys ja talous ry on sosiaali- ja terveydenhuollon valtakunnallisesti toimiva paikallisyhdistysten </a:t>
            </a:r>
            <a:r>
              <a:rPr lang="fi-FI" sz="1800" b="1" dirty="0"/>
              <a:t>kattojärjestö </a:t>
            </a:r>
            <a:r>
              <a:rPr lang="fi-FI" sz="1800" dirty="0"/>
              <a:t>jo vuodesta 1928 alkaen.</a:t>
            </a:r>
          </a:p>
          <a:p>
            <a:endParaRPr lang="fi-FI" sz="1800" dirty="0"/>
          </a:p>
          <a:p>
            <a:r>
              <a:rPr lang="fi-FI" sz="1800" dirty="0"/>
              <a:t>Yhdistyksen</a:t>
            </a:r>
            <a:r>
              <a:rPr lang="fi-FI" sz="1800" b="1" dirty="0"/>
              <a:t> jäseniä </a:t>
            </a:r>
            <a:r>
              <a:rPr lang="fi-FI" sz="1800" dirty="0"/>
              <a:t>ovat sosiaali- ja terveydenhuollon ammattilaiset, paikallisyhdistykset, yhteisöt ja yritykset. </a:t>
            </a:r>
          </a:p>
          <a:p>
            <a:endParaRPr lang="fi-FI" sz="1800" dirty="0"/>
          </a:p>
          <a:p>
            <a:r>
              <a:rPr lang="fi-FI" sz="1800" dirty="0"/>
              <a:t>Haluamme </a:t>
            </a:r>
            <a:r>
              <a:rPr lang="fi-FI" sz="1800" b="1" dirty="0"/>
              <a:t>vaikuttaa </a:t>
            </a:r>
            <a:r>
              <a:rPr lang="fi-FI" sz="1800" dirty="0"/>
              <a:t>sosiaali- ja terveydenhuollon tulevaisuuteen verkostoimalla ja kouluttamalla jäseniämme sekä julkaisemalla Terveys ja talous lehteä. </a:t>
            </a:r>
          </a:p>
        </p:txBody>
      </p:sp>
    </p:spTree>
    <p:extLst>
      <p:ext uri="{BB962C8B-B14F-4D97-AF65-F5344CB8AC3E}">
        <p14:creationId xmlns:p14="http://schemas.microsoft.com/office/powerpoint/2010/main" val="41300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103067"/>
          </a:xfrm>
        </p:spPr>
        <p:txBody>
          <a:bodyPr>
            <a:normAutofit/>
          </a:bodyPr>
          <a:lstStyle/>
          <a:p>
            <a:r>
              <a:rPr lang="fi-FI" b="1" dirty="0"/>
              <a:t>Tavoitteemme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468192"/>
            <a:ext cx="5459569" cy="5203064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 ja talous yhdistys haluaa olla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muutoksentekijä ja vaikuttaja.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Yhdistys haluaa edistää hyvän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johtajuuden, uusien rakenteiden ja toimintatapojen sekä vaikuttavien hyvinvointiteknologioiden käyttöönottoa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Sosiaali- ja terveydenhuollon palvelut uudistuvat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yhteisin teoin ja aloitteellisuuden kautta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Palvelujärjestelmän toimivuuden arviointi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mielipidevaikuttaminen on osa yhdistyksen toimintaa. </a:t>
            </a:r>
          </a:p>
          <a:p>
            <a:pPr marL="228600" marR="0" lvl="0" indent="-228600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Moniammatillisella verkostoitumisella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kehitämme johtamisosaamista ja henkilöstön hyvinvointia.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Terveys ja talous yhdistys 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tukee kattojärjestönä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toiminnallisesti ja taloudellisesti paikallisyhdistystensä toimintaa. 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fi-FI" sz="1800" dirty="0"/>
          </a:p>
        </p:txBody>
      </p:sp>
      <p:pic>
        <p:nvPicPr>
          <p:cNvPr id="35" name="Picture 34" descr="Suuri laskuvarjohyppääjien ryhmä taivaalla">
            <a:extLst>
              <a:ext uri="{FF2B5EF4-FFF2-40B4-BE49-F238E27FC236}">
                <a16:creationId xmlns:a16="http://schemas.microsoft.com/office/drawing/2014/main" id="{CD162E5F-3072-B249-EC5D-341823E4F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0" r="2059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320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22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18">
            <a:extLst>
              <a:ext uri="{FF2B5EF4-FFF2-40B4-BE49-F238E27FC236}">
                <a16:creationId xmlns:a16="http://schemas.microsoft.com/office/drawing/2014/main" id="{C11F3EC5-BA29-0388-22A7-355834331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0" r="27134" b="-3"/>
          <a:stretch/>
        </p:blipFill>
        <p:spPr>
          <a:xfrm>
            <a:off x="442711" y="1347910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59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27833" y="22347"/>
            <a:ext cx="5721484" cy="1325563"/>
          </a:xfrm>
        </p:spPr>
        <p:txBody>
          <a:bodyPr>
            <a:normAutofit/>
          </a:bodyPr>
          <a:lstStyle/>
          <a:p>
            <a:r>
              <a:rPr lang="fi-FI" b="1" dirty="0"/>
              <a:t>Toimintamme</a:t>
            </a:r>
            <a:endParaRPr lang="fi-FI" dirty="0"/>
          </a:p>
        </p:txBody>
      </p:sp>
      <p:graphicFrame>
        <p:nvGraphicFramePr>
          <p:cNvPr id="60" name="Sisällön paikkamerkki 2">
            <a:extLst>
              <a:ext uri="{FF2B5EF4-FFF2-40B4-BE49-F238E27FC236}">
                <a16:creationId xmlns:a16="http://schemas.microsoft.com/office/drawing/2014/main" id="{69A5AB0C-966C-EBDA-2079-CD2D4F7EEA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434468"/>
              </p:ext>
            </p:extLst>
          </p:nvPr>
        </p:nvGraphicFramePr>
        <p:xfrm>
          <a:off x="5234618" y="1072055"/>
          <a:ext cx="6330609" cy="571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943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1081</Words>
  <Application>Microsoft Office PowerPoint</Application>
  <PresentationFormat>Laajakuva</PresentationFormat>
  <Paragraphs>125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Office-teema</vt:lpstr>
      <vt:lpstr>Terveys ja talous strategia vuosille 2024-2027</vt:lpstr>
      <vt:lpstr>Missio</vt:lpstr>
      <vt:lpstr>Visio</vt:lpstr>
      <vt:lpstr>Arvot</vt:lpstr>
      <vt:lpstr>Mitä olemme?</vt:lpstr>
      <vt:lpstr>Tavoitteemme</vt:lpstr>
      <vt:lpstr>Toimintamme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Jaakko Herrala</dc:creator>
  <cp:lastModifiedBy>Jaakko Tuomas Herrala</cp:lastModifiedBy>
  <cp:revision>2</cp:revision>
  <dcterms:created xsi:type="dcterms:W3CDTF">2022-09-13T06:22:09Z</dcterms:created>
  <dcterms:modified xsi:type="dcterms:W3CDTF">2023-11-30T07:59:37Z</dcterms:modified>
</cp:coreProperties>
</file>