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5" r:id="rId5"/>
  </p:sldMasterIdLst>
  <p:notesMasterIdLst>
    <p:notesMasterId r:id="rId29"/>
  </p:notesMasterIdLst>
  <p:handoutMasterIdLst>
    <p:handoutMasterId r:id="rId30"/>
  </p:handoutMasterIdLst>
  <p:sldIdLst>
    <p:sldId id="257" r:id="rId6"/>
    <p:sldId id="2145706815" r:id="rId7"/>
    <p:sldId id="294" r:id="rId8"/>
    <p:sldId id="2145706816" r:id="rId9"/>
    <p:sldId id="4367" r:id="rId10"/>
    <p:sldId id="2145706859" r:id="rId11"/>
    <p:sldId id="2145706860" r:id="rId12"/>
    <p:sldId id="2145706862" r:id="rId13"/>
    <p:sldId id="265" r:id="rId14"/>
    <p:sldId id="2145706863" r:id="rId15"/>
    <p:sldId id="2145706564" r:id="rId16"/>
    <p:sldId id="2145706864" r:id="rId17"/>
    <p:sldId id="2145706865" r:id="rId18"/>
    <p:sldId id="2145706868" r:id="rId19"/>
    <p:sldId id="2145706748" r:id="rId20"/>
    <p:sldId id="2145706866" r:id="rId21"/>
    <p:sldId id="2145706852" r:id="rId22"/>
    <p:sldId id="2145706731" r:id="rId23"/>
    <p:sldId id="2153" r:id="rId24"/>
    <p:sldId id="2145706752" r:id="rId25"/>
    <p:sldId id="262" r:id="rId26"/>
    <p:sldId id="2145706753" r:id="rId27"/>
    <p:sldId id="2145706809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347">
          <p15:clr>
            <a:srgbClr val="A4A3A4"/>
          </p15:clr>
        </p15:guide>
        <p15:guide id="6" pos="73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CF5353-8727-91E6-9C0C-340BCF2008A0}" name="Heikura Markku (Verohallinto/Helsinki)" initials="HM(" userId="S::markku.heikura@vero.fi::7d24358c-01a7-47dc-b105-d692dc2f3af7" providerId="AD"/>
  <p188:author id="{C697D483-36E5-D7E3-76A7-5D0B50F3F41F}" name="Laukkanen Timo (Esikunta- ja oikeus/Helsinki)" initials="LT(jo" userId="S::Timo.Laukkanen@vero.fi::8394c470-0b78-49fd-89c9-32c83e25e3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B1DF3D"/>
    <a:srgbClr val="CCE0CC"/>
    <a:srgbClr val="E5E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94660"/>
  </p:normalViewPr>
  <p:slideViewPr>
    <p:cSldViewPr showGuides="1">
      <p:cViewPr varScale="1">
        <p:scale>
          <a:sx n="40" d="100"/>
          <a:sy n="40" d="100"/>
        </p:scale>
        <p:origin x="870" y="54"/>
      </p:cViewPr>
      <p:guideLst>
        <p:guide orient="horz" pos="2160"/>
        <p:guide pos="3840"/>
        <p:guide orient="horz" pos="981"/>
        <p:guide orient="horz" pos="3884"/>
        <p:guide pos="347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8B39F-3700-432E-AE75-E7615E887469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4BDB840-5DAF-41E9-A171-1C5359183613}">
      <dgm:prSet phldrT="[Text]" custT="1"/>
      <dgm:spPr>
        <a:solidFill>
          <a:schemeClr val="accent5"/>
        </a:solidFill>
      </dgm:spPr>
      <dgm:t>
        <a:bodyPr/>
        <a:lstStyle/>
        <a:p>
          <a:r>
            <a:rPr lang="fi-FI" sz="1600" b="1" dirty="0"/>
            <a:t>3. </a:t>
          </a:r>
        </a:p>
        <a:p>
          <a:r>
            <a:rPr lang="fi-FI" sz="1600" b="1" dirty="0"/>
            <a:t>Veroriski-lähtöinen tekeminen </a:t>
          </a:r>
          <a:r>
            <a:rPr lang="fi-FI" sz="1400" b="1" dirty="0"/>
            <a:t>(vaikuttavuus)</a:t>
          </a:r>
        </a:p>
        <a:p>
          <a:endParaRPr lang="fi-FI" sz="1400" b="1" dirty="0"/>
        </a:p>
        <a:p>
          <a:endParaRPr lang="fi-FI" sz="1400" b="1" dirty="0"/>
        </a:p>
        <a:p>
          <a:endParaRPr lang="fi-FI" sz="1600" b="1" dirty="0"/>
        </a:p>
      </dgm:t>
    </dgm:pt>
    <dgm:pt modelId="{B03DAB3D-8111-4340-B889-BF751A888CB9}" type="parTrans" cxnId="{8F467D99-3FD7-434B-8029-42A93743323F}">
      <dgm:prSet/>
      <dgm:spPr/>
      <dgm:t>
        <a:bodyPr/>
        <a:lstStyle/>
        <a:p>
          <a:endParaRPr lang="fi-FI"/>
        </a:p>
      </dgm:t>
    </dgm:pt>
    <dgm:pt modelId="{298E2158-586C-4BA9-84C8-BDBA83B0067C}" type="sibTrans" cxnId="{8F467D99-3FD7-434B-8029-42A93743323F}">
      <dgm:prSet/>
      <dgm:spPr/>
      <dgm:t>
        <a:bodyPr/>
        <a:lstStyle/>
        <a:p>
          <a:endParaRPr lang="fi-FI"/>
        </a:p>
      </dgm:t>
    </dgm:pt>
    <dgm:pt modelId="{77249F2B-BEF5-43B4-A142-BFD947A11A0E}">
      <dgm:prSet phldrT="[Text]" custT="1"/>
      <dgm:spPr/>
      <dgm:t>
        <a:bodyPr/>
        <a:lstStyle/>
        <a:p>
          <a:r>
            <a:rPr lang="fi-FI" sz="1600" b="1" dirty="0"/>
            <a:t>1. </a:t>
          </a:r>
        </a:p>
        <a:p>
          <a:r>
            <a:rPr lang="fi-FI" sz="1600" b="1" dirty="0"/>
            <a:t>Pakollinen tekeminen </a:t>
          </a:r>
          <a:r>
            <a:rPr lang="fi-FI" sz="1400" b="1" dirty="0"/>
            <a:t>(asiakas-aloitteinen neuvonta, hakemukset, oikaisut)</a:t>
          </a:r>
        </a:p>
        <a:p>
          <a:endParaRPr lang="fi-FI" sz="1400" b="1" dirty="0"/>
        </a:p>
        <a:p>
          <a:endParaRPr lang="fi-FI" sz="1400" b="1" dirty="0"/>
        </a:p>
        <a:p>
          <a:endParaRPr lang="fi-FI" sz="1600" b="1" dirty="0"/>
        </a:p>
      </dgm:t>
    </dgm:pt>
    <dgm:pt modelId="{85342032-78A1-4945-9A2F-BD12E09E095C}" type="parTrans" cxnId="{04341793-B876-476D-A9B2-C5D973C14B65}">
      <dgm:prSet/>
      <dgm:spPr/>
      <dgm:t>
        <a:bodyPr/>
        <a:lstStyle/>
        <a:p>
          <a:endParaRPr lang="fi-FI"/>
        </a:p>
      </dgm:t>
    </dgm:pt>
    <dgm:pt modelId="{33E499A5-57C1-4312-9CA1-F33C2AC2BBF7}" type="sibTrans" cxnId="{04341793-B876-476D-A9B2-C5D973C14B65}">
      <dgm:prSet/>
      <dgm:spPr/>
      <dgm:t>
        <a:bodyPr/>
        <a:lstStyle/>
        <a:p>
          <a:endParaRPr lang="fi-FI"/>
        </a:p>
      </dgm:t>
    </dgm:pt>
    <dgm:pt modelId="{2A5352BB-43F9-4113-A44F-01615EF2E15E}">
      <dgm:prSet phldrT="[Text]" custT="1"/>
      <dgm:spPr>
        <a:solidFill>
          <a:schemeClr val="accent2"/>
        </a:solidFill>
      </dgm:spPr>
      <dgm:t>
        <a:bodyPr/>
        <a:lstStyle/>
        <a:p>
          <a:endParaRPr lang="fi-FI" sz="1600" b="1" dirty="0"/>
        </a:p>
        <a:p>
          <a:r>
            <a:rPr lang="fi-FI" sz="1600" b="1" dirty="0"/>
            <a:t>2. </a:t>
          </a:r>
        </a:p>
        <a:p>
          <a:r>
            <a:rPr lang="fi-FI" sz="1600" b="1" dirty="0"/>
            <a:t>Poliittiset painopiste-alueet</a:t>
          </a:r>
        </a:p>
      </dgm:t>
    </dgm:pt>
    <dgm:pt modelId="{E0819EA8-7023-4624-BB26-21EB152C37FD}" type="parTrans" cxnId="{7C5D0DDF-D251-47E5-9370-3DB4D16220F9}">
      <dgm:prSet/>
      <dgm:spPr/>
      <dgm:t>
        <a:bodyPr/>
        <a:lstStyle/>
        <a:p>
          <a:endParaRPr lang="fi-FI"/>
        </a:p>
      </dgm:t>
    </dgm:pt>
    <dgm:pt modelId="{856CFE0E-B451-4F7E-8A57-BB669A4F2FA2}" type="sibTrans" cxnId="{7C5D0DDF-D251-47E5-9370-3DB4D16220F9}">
      <dgm:prSet/>
      <dgm:spPr/>
      <dgm:t>
        <a:bodyPr/>
        <a:lstStyle/>
        <a:p>
          <a:endParaRPr lang="fi-FI"/>
        </a:p>
      </dgm:t>
    </dgm:pt>
    <dgm:pt modelId="{7221FDD6-EF0F-434A-B605-474A273359B4}">
      <dgm:prSet phldrT="[Text]" custT="1"/>
      <dgm:spPr/>
      <dgm:t>
        <a:bodyPr/>
        <a:lstStyle/>
        <a:p>
          <a:r>
            <a:rPr lang="fi-FI" sz="1600" b="1" dirty="0"/>
            <a:t>1. </a:t>
          </a:r>
        </a:p>
        <a:p>
          <a:r>
            <a:rPr lang="fi-FI" sz="1600" b="1" dirty="0"/>
            <a:t>Pakollinen tekeminen </a:t>
          </a:r>
          <a:r>
            <a:rPr lang="fi-FI" sz="1400" b="1" dirty="0"/>
            <a:t>(tekninen verotustyö)</a:t>
          </a:r>
        </a:p>
        <a:p>
          <a:endParaRPr lang="fi-FI" sz="1400" b="1" dirty="0"/>
        </a:p>
        <a:p>
          <a:endParaRPr lang="fi-FI" sz="1600" b="1" dirty="0"/>
        </a:p>
      </dgm:t>
    </dgm:pt>
    <dgm:pt modelId="{8C60B7B2-D21A-416B-AEA0-5A643717070B}" type="parTrans" cxnId="{53B94D53-D799-4A56-95A8-B3C8E6C1262E}">
      <dgm:prSet/>
      <dgm:spPr/>
      <dgm:t>
        <a:bodyPr/>
        <a:lstStyle/>
        <a:p>
          <a:endParaRPr lang="fi-FI"/>
        </a:p>
      </dgm:t>
    </dgm:pt>
    <dgm:pt modelId="{7F463818-FBD3-4A48-B5DF-43B8C9B12B71}" type="sibTrans" cxnId="{53B94D53-D799-4A56-95A8-B3C8E6C1262E}">
      <dgm:prSet/>
      <dgm:spPr/>
      <dgm:t>
        <a:bodyPr/>
        <a:lstStyle/>
        <a:p>
          <a:endParaRPr lang="fi-FI"/>
        </a:p>
      </dgm:t>
    </dgm:pt>
    <dgm:pt modelId="{2C45C720-6830-4EBC-9F52-28B4564ED9C9}" type="pres">
      <dgm:prSet presAssocID="{5F48B39F-3700-432E-AE75-E7615E887469}" presName="compositeShape" presStyleCnt="0">
        <dgm:presLayoutVars>
          <dgm:chMax val="9"/>
          <dgm:dir/>
          <dgm:resizeHandles val="exact"/>
        </dgm:presLayoutVars>
      </dgm:prSet>
      <dgm:spPr/>
    </dgm:pt>
    <dgm:pt modelId="{B01360BC-8ACB-4AFB-9083-52AD55680AC3}" type="pres">
      <dgm:prSet presAssocID="{5F48B39F-3700-432E-AE75-E7615E887469}" presName="triangle1" presStyleLbl="node1" presStyleIdx="0" presStyleCnt="4">
        <dgm:presLayoutVars>
          <dgm:bulletEnabled val="1"/>
        </dgm:presLayoutVars>
      </dgm:prSet>
      <dgm:spPr/>
    </dgm:pt>
    <dgm:pt modelId="{C4974985-B30B-4DFC-85B3-555DF75F211E}" type="pres">
      <dgm:prSet presAssocID="{5F48B39F-3700-432E-AE75-E7615E887469}" presName="triangle2" presStyleLbl="node1" presStyleIdx="1" presStyleCnt="4">
        <dgm:presLayoutVars>
          <dgm:bulletEnabled val="1"/>
        </dgm:presLayoutVars>
      </dgm:prSet>
      <dgm:spPr/>
    </dgm:pt>
    <dgm:pt modelId="{FBC61FC0-93F6-4138-BE33-C0611ED323F4}" type="pres">
      <dgm:prSet presAssocID="{5F48B39F-3700-432E-AE75-E7615E887469}" presName="triangle3" presStyleLbl="node1" presStyleIdx="2" presStyleCnt="4">
        <dgm:presLayoutVars>
          <dgm:bulletEnabled val="1"/>
        </dgm:presLayoutVars>
      </dgm:prSet>
      <dgm:spPr/>
    </dgm:pt>
    <dgm:pt modelId="{D60A64BC-FD98-4517-B161-5748FF92DC11}" type="pres">
      <dgm:prSet presAssocID="{5F48B39F-3700-432E-AE75-E7615E887469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53B94D53-D799-4A56-95A8-B3C8E6C1262E}" srcId="{5F48B39F-3700-432E-AE75-E7615E887469}" destId="{7221FDD6-EF0F-434A-B605-474A273359B4}" srcOrd="3" destOrd="0" parTransId="{8C60B7B2-D21A-416B-AEA0-5A643717070B}" sibTransId="{7F463818-FBD3-4A48-B5DF-43B8C9B12B71}"/>
    <dgm:cxn modelId="{1970DF7E-2720-450B-99F0-2169A6DFDBFE}" type="presOf" srcId="{77249F2B-BEF5-43B4-A142-BFD947A11A0E}" destId="{C4974985-B30B-4DFC-85B3-555DF75F211E}" srcOrd="0" destOrd="0" presId="urn:microsoft.com/office/officeart/2005/8/layout/pyramid4"/>
    <dgm:cxn modelId="{AB9AFB82-F8C5-496B-A9EA-41F515920899}" type="presOf" srcId="{2A5352BB-43F9-4113-A44F-01615EF2E15E}" destId="{FBC61FC0-93F6-4138-BE33-C0611ED323F4}" srcOrd="0" destOrd="0" presId="urn:microsoft.com/office/officeart/2005/8/layout/pyramid4"/>
    <dgm:cxn modelId="{02B5A387-DA17-4128-BA54-8E72E5DCAB5B}" type="presOf" srcId="{7221FDD6-EF0F-434A-B605-474A273359B4}" destId="{D60A64BC-FD98-4517-B161-5748FF92DC11}" srcOrd="0" destOrd="0" presId="urn:microsoft.com/office/officeart/2005/8/layout/pyramid4"/>
    <dgm:cxn modelId="{257B2588-6713-4D4F-95CC-963226E57874}" type="presOf" srcId="{E4BDB840-5DAF-41E9-A171-1C5359183613}" destId="{B01360BC-8ACB-4AFB-9083-52AD55680AC3}" srcOrd="0" destOrd="0" presId="urn:microsoft.com/office/officeart/2005/8/layout/pyramid4"/>
    <dgm:cxn modelId="{04341793-B876-476D-A9B2-C5D973C14B65}" srcId="{5F48B39F-3700-432E-AE75-E7615E887469}" destId="{77249F2B-BEF5-43B4-A142-BFD947A11A0E}" srcOrd="1" destOrd="0" parTransId="{85342032-78A1-4945-9A2F-BD12E09E095C}" sibTransId="{33E499A5-57C1-4312-9CA1-F33C2AC2BBF7}"/>
    <dgm:cxn modelId="{8F467D99-3FD7-434B-8029-42A93743323F}" srcId="{5F48B39F-3700-432E-AE75-E7615E887469}" destId="{E4BDB840-5DAF-41E9-A171-1C5359183613}" srcOrd="0" destOrd="0" parTransId="{B03DAB3D-8111-4340-B889-BF751A888CB9}" sibTransId="{298E2158-586C-4BA9-84C8-BDBA83B0067C}"/>
    <dgm:cxn modelId="{370186D7-E8CD-4CFD-BBA8-D7CEE7372456}" type="presOf" srcId="{5F48B39F-3700-432E-AE75-E7615E887469}" destId="{2C45C720-6830-4EBC-9F52-28B4564ED9C9}" srcOrd="0" destOrd="0" presId="urn:microsoft.com/office/officeart/2005/8/layout/pyramid4"/>
    <dgm:cxn modelId="{7C5D0DDF-D251-47E5-9370-3DB4D16220F9}" srcId="{5F48B39F-3700-432E-AE75-E7615E887469}" destId="{2A5352BB-43F9-4113-A44F-01615EF2E15E}" srcOrd="2" destOrd="0" parTransId="{E0819EA8-7023-4624-BB26-21EB152C37FD}" sibTransId="{856CFE0E-B451-4F7E-8A57-BB669A4F2FA2}"/>
    <dgm:cxn modelId="{23723552-D135-4DA6-9A7F-5BE6D635EA59}" type="presParOf" srcId="{2C45C720-6830-4EBC-9F52-28B4564ED9C9}" destId="{B01360BC-8ACB-4AFB-9083-52AD55680AC3}" srcOrd="0" destOrd="0" presId="urn:microsoft.com/office/officeart/2005/8/layout/pyramid4"/>
    <dgm:cxn modelId="{674CA54F-94A5-48E5-ACA8-3327F5A50EF3}" type="presParOf" srcId="{2C45C720-6830-4EBC-9F52-28B4564ED9C9}" destId="{C4974985-B30B-4DFC-85B3-555DF75F211E}" srcOrd="1" destOrd="0" presId="urn:microsoft.com/office/officeart/2005/8/layout/pyramid4"/>
    <dgm:cxn modelId="{2598E78B-54C3-40D4-BE10-03D39746BF7B}" type="presParOf" srcId="{2C45C720-6830-4EBC-9F52-28B4564ED9C9}" destId="{FBC61FC0-93F6-4138-BE33-C0611ED323F4}" srcOrd="2" destOrd="0" presId="urn:microsoft.com/office/officeart/2005/8/layout/pyramid4"/>
    <dgm:cxn modelId="{D5B926B5-B614-456B-AD16-CD2550E14319}" type="presParOf" srcId="{2C45C720-6830-4EBC-9F52-28B4564ED9C9}" destId="{D60A64BC-FD98-4517-B161-5748FF92DC1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4CEE5-7665-439D-9DF9-67CCBA05D3A7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3692ABE-0215-492A-964B-318777CC464A}">
      <dgm:prSet phldrT="[Teksti]"/>
      <dgm:spPr/>
      <dgm:t>
        <a:bodyPr/>
        <a:lstStyle/>
        <a:p>
          <a:r>
            <a:rPr lang="fi-FI" dirty="0"/>
            <a:t>Asiakas-lähtöisyys</a:t>
          </a:r>
        </a:p>
      </dgm:t>
    </dgm:pt>
    <dgm:pt modelId="{D31584F3-94DC-4772-87EB-9BB317CEC7CA}" type="parTrans" cxnId="{2884605F-C458-4511-9AC6-8AB0713D66A9}">
      <dgm:prSet/>
      <dgm:spPr/>
      <dgm:t>
        <a:bodyPr/>
        <a:lstStyle/>
        <a:p>
          <a:endParaRPr lang="fi-FI"/>
        </a:p>
      </dgm:t>
    </dgm:pt>
    <dgm:pt modelId="{BCE4B45A-B85C-4511-A537-DDA3A78C1322}" type="sibTrans" cxnId="{2884605F-C458-4511-9AC6-8AB0713D66A9}">
      <dgm:prSet/>
      <dgm:spPr/>
      <dgm:t>
        <a:bodyPr/>
        <a:lstStyle/>
        <a:p>
          <a:endParaRPr lang="fi-FI"/>
        </a:p>
      </dgm:t>
    </dgm:pt>
    <dgm:pt modelId="{7C52E14A-F944-4FFB-A684-C44548789C21}">
      <dgm:prSet phldrT="[Teksti]"/>
      <dgm:spPr/>
      <dgm:t>
        <a:bodyPr/>
        <a:lstStyle/>
        <a:p>
          <a:r>
            <a:rPr lang="fi-FI" dirty="0"/>
            <a:t>Vaikutta-</a:t>
          </a:r>
          <a:r>
            <a:rPr lang="fi-FI" dirty="0" err="1"/>
            <a:t>vuus</a:t>
          </a:r>
          <a:endParaRPr lang="fi-FI" dirty="0"/>
        </a:p>
      </dgm:t>
    </dgm:pt>
    <dgm:pt modelId="{F24C9E76-B3D4-44B1-901D-D883744782E4}" type="parTrans" cxnId="{15CE4FB8-FDE6-47A7-B042-E7B3D5A1F838}">
      <dgm:prSet/>
      <dgm:spPr/>
      <dgm:t>
        <a:bodyPr/>
        <a:lstStyle/>
        <a:p>
          <a:endParaRPr lang="fi-FI"/>
        </a:p>
      </dgm:t>
    </dgm:pt>
    <dgm:pt modelId="{1B2AB89D-D8B1-457C-88D5-EF54F60223CA}" type="sibTrans" cxnId="{15CE4FB8-FDE6-47A7-B042-E7B3D5A1F838}">
      <dgm:prSet/>
      <dgm:spPr/>
      <dgm:t>
        <a:bodyPr/>
        <a:lstStyle/>
        <a:p>
          <a:endParaRPr lang="fi-FI"/>
        </a:p>
      </dgm:t>
    </dgm:pt>
    <dgm:pt modelId="{D326EE2B-82B1-4DA1-849A-99A5C98AB649}">
      <dgm:prSet phldrT="[Teksti]"/>
      <dgm:spPr/>
      <dgm:t>
        <a:bodyPr/>
        <a:lstStyle/>
        <a:p>
          <a:r>
            <a:rPr lang="fi-FI" dirty="0" err="1"/>
            <a:t>Tehok-kuus</a:t>
          </a:r>
          <a:endParaRPr lang="fi-FI" dirty="0"/>
        </a:p>
      </dgm:t>
    </dgm:pt>
    <dgm:pt modelId="{F85BC7B2-20AB-474C-88FC-E308C310F38A}" type="parTrans" cxnId="{0835CBEA-B5EB-4CEF-BD0F-C449412E3DFF}">
      <dgm:prSet/>
      <dgm:spPr/>
      <dgm:t>
        <a:bodyPr/>
        <a:lstStyle/>
        <a:p>
          <a:endParaRPr lang="fi-FI"/>
        </a:p>
      </dgm:t>
    </dgm:pt>
    <dgm:pt modelId="{D72527A0-52EF-42DC-9F39-39EF65760867}" type="sibTrans" cxnId="{0835CBEA-B5EB-4CEF-BD0F-C449412E3DFF}">
      <dgm:prSet/>
      <dgm:spPr/>
      <dgm:t>
        <a:bodyPr/>
        <a:lstStyle/>
        <a:p>
          <a:endParaRPr lang="fi-FI"/>
        </a:p>
      </dgm:t>
    </dgm:pt>
    <dgm:pt modelId="{E9D93659-A1AC-4EC0-9192-A84B496E8C1E}">
      <dgm:prSet phldrT="[Teksti]"/>
      <dgm:spPr/>
      <dgm:t>
        <a:bodyPr/>
        <a:lstStyle/>
        <a:p>
          <a:r>
            <a:rPr lang="fi-FI" dirty="0"/>
            <a:t>Työntekijä-kokemus</a:t>
          </a:r>
        </a:p>
      </dgm:t>
    </dgm:pt>
    <dgm:pt modelId="{92AAAF22-A9AF-48DB-898D-85CBC260596B}" type="parTrans" cxnId="{4F52A5B4-61D9-4512-8A04-B973AA574CAA}">
      <dgm:prSet/>
      <dgm:spPr/>
      <dgm:t>
        <a:bodyPr/>
        <a:lstStyle/>
        <a:p>
          <a:endParaRPr lang="fi-FI"/>
        </a:p>
      </dgm:t>
    </dgm:pt>
    <dgm:pt modelId="{DF2C9C4D-3B17-4AC2-B1A3-95F86707B088}" type="sibTrans" cxnId="{4F52A5B4-61D9-4512-8A04-B973AA574CAA}">
      <dgm:prSet/>
      <dgm:spPr/>
      <dgm:t>
        <a:bodyPr/>
        <a:lstStyle/>
        <a:p>
          <a:endParaRPr lang="fi-FI"/>
        </a:p>
      </dgm:t>
    </dgm:pt>
    <dgm:pt modelId="{D5E8E6F5-372D-445E-AF5C-5FF7FEC5BB57}" type="pres">
      <dgm:prSet presAssocID="{7FD4CEE5-7665-439D-9DF9-67CCBA05D3A7}" presName="matrix" presStyleCnt="0">
        <dgm:presLayoutVars>
          <dgm:chMax val="1"/>
          <dgm:dir/>
          <dgm:resizeHandles val="exact"/>
        </dgm:presLayoutVars>
      </dgm:prSet>
      <dgm:spPr/>
    </dgm:pt>
    <dgm:pt modelId="{9B780AB2-434D-4926-8F74-81AFF4E4925C}" type="pres">
      <dgm:prSet presAssocID="{7FD4CEE5-7665-439D-9DF9-67CCBA05D3A7}" presName="diamond" presStyleLbl="bgShp" presStyleIdx="0" presStyleCnt="1"/>
      <dgm:spPr/>
    </dgm:pt>
    <dgm:pt modelId="{9134FD8F-6869-4C33-A2FF-C10F803726EC}" type="pres">
      <dgm:prSet presAssocID="{7FD4CEE5-7665-439D-9DF9-67CCBA05D3A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38646D2-D519-4299-8222-7086B84CB29D}" type="pres">
      <dgm:prSet presAssocID="{7FD4CEE5-7665-439D-9DF9-67CCBA05D3A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06256E-FD8B-4A33-B982-9DA95426393E}" type="pres">
      <dgm:prSet presAssocID="{7FD4CEE5-7665-439D-9DF9-67CCBA05D3A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10ED5C-B5F9-4201-8278-1CFFA286AA13}" type="pres">
      <dgm:prSet presAssocID="{7FD4CEE5-7665-439D-9DF9-67CCBA05D3A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3DBA24-4A5D-446E-A35F-C5AE0F444BB5}" type="presOf" srcId="{7FD4CEE5-7665-439D-9DF9-67CCBA05D3A7}" destId="{D5E8E6F5-372D-445E-AF5C-5FF7FEC5BB57}" srcOrd="0" destOrd="0" presId="urn:microsoft.com/office/officeart/2005/8/layout/matrix3"/>
    <dgm:cxn modelId="{0946FF36-B7A2-4C33-905E-133F692AB897}" type="presOf" srcId="{C3692ABE-0215-492A-964B-318777CC464A}" destId="{9134FD8F-6869-4C33-A2FF-C10F803726EC}" srcOrd="0" destOrd="0" presId="urn:microsoft.com/office/officeart/2005/8/layout/matrix3"/>
    <dgm:cxn modelId="{2884605F-C458-4511-9AC6-8AB0713D66A9}" srcId="{7FD4CEE5-7665-439D-9DF9-67CCBA05D3A7}" destId="{C3692ABE-0215-492A-964B-318777CC464A}" srcOrd="0" destOrd="0" parTransId="{D31584F3-94DC-4772-87EB-9BB317CEC7CA}" sibTransId="{BCE4B45A-B85C-4511-A537-DDA3A78C1322}"/>
    <dgm:cxn modelId="{D4A7CD69-C851-4DF2-BD9A-5F2586BFE9A2}" type="presOf" srcId="{E9D93659-A1AC-4EC0-9192-A84B496E8C1E}" destId="{BD10ED5C-B5F9-4201-8278-1CFFA286AA13}" srcOrd="0" destOrd="0" presId="urn:microsoft.com/office/officeart/2005/8/layout/matrix3"/>
    <dgm:cxn modelId="{D5528979-3270-4966-9668-160FB2927795}" type="presOf" srcId="{D326EE2B-82B1-4DA1-849A-99A5C98AB649}" destId="{8806256E-FD8B-4A33-B982-9DA95426393E}" srcOrd="0" destOrd="0" presId="urn:microsoft.com/office/officeart/2005/8/layout/matrix3"/>
    <dgm:cxn modelId="{4F52A5B4-61D9-4512-8A04-B973AA574CAA}" srcId="{7FD4CEE5-7665-439D-9DF9-67CCBA05D3A7}" destId="{E9D93659-A1AC-4EC0-9192-A84B496E8C1E}" srcOrd="3" destOrd="0" parTransId="{92AAAF22-A9AF-48DB-898D-85CBC260596B}" sibTransId="{DF2C9C4D-3B17-4AC2-B1A3-95F86707B088}"/>
    <dgm:cxn modelId="{15CE4FB8-FDE6-47A7-B042-E7B3D5A1F838}" srcId="{7FD4CEE5-7665-439D-9DF9-67CCBA05D3A7}" destId="{7C52E14A-F944-4FFB-A684-C44548789C21}" srcOrd="1" destOrd="0" parTransId="{F24C9E76-B3D4-44B1-901D-D883744782E4}" sibTransId="{1B2AB89D-D8B1-457C-88D5-EF54F60223CA}"/>
    <dgm:cxn modelId="{0835CBEA-B5EB-4CEF-BD0F-C449412E3DFF}" srcId="{7FD4CEE5-7665-439D-9DF9-67CCBA05D3A7}" destId="{D326EE2B-82B1-4DA1-849A-99A5C98AB649}" srcOrd="2" destOrd="0" parTransId="{F85BC7B2-20AB-474C-88FC-E308C310F38A}" sibTransId="{D72527A0-52EF-42DC-9F39-39EF65760867}"/>
    <dgm:cxn modelId="{A275BEF9-FDA1-4DD7-B883-DFD579CDDAF0}" type="presOf" srcId="{7C52E14A-F944-4FFB-A684-C44548789C21}" destId="{F38646D2-D519-4299-8222-7086B84CB29D}" srcOrd="0" destOrd="0" presId="urn:microsoft.com/office/officeart/2005/8/layout/matrix3"/>
    <dgm:cxn modelId="{9BDFE0FD-158F-412E-9695-AF27DB83E852}" type="presParOf" srcId="{D5E8E6F5-372D-445E-AF5C-5FF7FEC5BB57}" destId="{9B780AB2-434D-4926-8F74-81AFF4E4925C}" srcOrd="0" destOrd="0" presId="urn:microsoft.com/office/officeart/2005/8/layout/matrix3"/>
    <dgm:cxn modelId="{5C1FACEE-8C80-4870-A602-C39E0D69AF73}" type="presParOf" srcId="{D5E8E6F5-372D-445E-AF5C-5FF7FEC5BB57}" destId="{9134FD8F-6869-4C33-A2FF-C10F803726EC}" srcOrd="1" destOrd="0" presId="urn:microsoft.com/office/officeart/2005/8/layout/matrix3"/>
    <dgm:cxn modelId="{B21104BF-B6E5-4D0E-93E4-8365D6C1E25E}" type="presParOf" srcId="{D5E8E6F5-372D-445E-AF5C-5FF7FEC5BB57}" destId="{F38646D2-D519-4299-8222-7086B84CB29D}" srcOrd="2" destOrd="0" presId="urn:microsoft.com/office/officeart/2005/8/layout/matrix3"/>
    <dgm:cxn modelId="{646D7836-0016-420A-9D5F-59B632F231EF}" type="presParOf" srcId="{D5E8E6F5-372D-445E-AF5C-5FF7FEC5BB57}" destId="{8806256E-FD8B-4A33-B982-9DA95426393E}" srcOrd="3" destOrd="0" presId="urn:microsoft.com/office/officeart/2005/8/layout/matrix3"/>
    <dgm:cxn modelId="{5AFE565E-6981-4A60-BDBE-19DA8468AEDD}" type="presParOf" srcId="{D5E8E6F5-372D-445E-AF5C-5FF7FEC5BB57}" destId="{BD10ED5C-B5F9-4201-8278-1CFFA286AA1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360BC-8ACB-4AFB-9083-52AD55680AC3}">
      <dsp:nvSpPr>
        <dsp:cNvPr id="0" name=""/>
        <dsp:cNvSpPr/>
      </dsp:nvSpPr>
      <dsp:spPr>
        <a:xfrm>
          <a:off x="2929285" y="0"/>
          <a:ext cx="2741933" cy="2741933"/>
        </a:xfrm>
        <a:prstGeom prst="triangl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3.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Veroriski-lähtöinen tekeminen </a:t>
          </a:r>
          <a:r>
            <a:rPr lang="fi-FI" sz="1400" b="1" kern="1200" dirty="0"/>
            <a:t>(vaikuttavuus)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b="1" kern="1200" dirty="0"/>
        </a:p>
      </dsp:txBody>
      <dsp:txXfrm>
        <a:off x="3614768" y="1370967"/>
        <a:ext cx="1370967" cy="1370966"/>
      </dsp:txXfrm>
    </dsp:sp>
    <dsp:sp modelId="{C4974985-B30B-4DFC-85B3-555DF75F211E}">
      <dsp:nvSpPr>
        <dsp:cNvPr id="0" name=""/>
        <dsp:cNvSpPr/>
      </dsp:nvSpPr>
      <dsp:spPr>
        <a:xfrm>
          <a:off x="1558318" y="2741933"/>
          <a:ext cx="2741933" cy="27419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1.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Pakollinen tekeminen </a:t>
          </a:r>
          <a:r>
            <a:rPr lang="fi-FI" sz="1400" b="1" kern="1200" dirty="0"/>
            <a:t>(asiakas-aloitteinen neuvonta, hakemukset, oikaisut)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b="1" kern="1200" dirty="0"/>
        </a:p>
      </dsp:txBody>
      <dsp:txXfrm>
        <a:off x="2243801" y="4112900"/>
        <a:ext cx="1370967" cy="1370966"/>
      </dsp:txXfrm>
    </dsp:sp>
    <dsp:sp modelId="{FBC61FC0-93F6-4138-BE33-C0611ED323F4}">
      <dsp:nvSpPr>
        <dsp:cNvPr id="0" name=""/>
        <dsp:cNvSpPr/>
      </dsp:nvSpPr>
      <dsp:spPr>
        <a:xfrm rot="10800000">
          <a:off x="2929285" y="2741933"/>
          <a:ext cx="2741933" cy="2741933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2.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Poliittiset painopiste-alueet</a:t>
          </a:r>
        </a:p>
      </dsp:txBody>
      <dsp:txXfrm rot="10800000">
        <a:off x="3614768" y="2741933"/>
        <a:ext cx="1370967" cy="1370966"/>
      </dsp:txXfrm>
    </dsp:sp>
    <dsp:sp modelId="{D60A64BC-FD98-4517-B161-5748FF92DC11}">
      <dsp:nvSpPr>
        <dsp:cNvPr id="0" name=""/>
        <dsp:cNvSpPr/>
      </dsp:nvSpPr>
      <dsp:spPr>
        <a:xfrm>
          <a:off x="4300252" y="2741933"/>
          <a:ext cx="2741933" cy="27419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1.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Pakollinen tekeminen </a:t>
          </a:r>
          <a:r>
            <a:rPr lang="fi-FI" sz="1400" b="1" kern="1200" dirty="0"/>
            <a:t>(tekninen verotustyö)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b="1" kern="1200" dirty="0"/>
        </a:p>
      </dsp:txBody>
      <dsp:txXfrm>
        <a:off x="4985735" y="4112900"/>
        <a:ext cx="1370967" cy="1370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80AB2-434D-4926-8F74-81AFF4E4925C}">
      <dsp:nvSpPr>
        <dsp:cNvPr id="0" name=""/>
        <dsp:cNvSpPr/>
      </dsp:nvSpPr>
      <dsp:spPr>
        <a:xfrm>
          <a:off x="396304" y="0"/>
          <a:ext cx="4608511" cy="460851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4FD8F-6869-4C33-A2FF-C10F803726EC}">
      <dsp:nvSpPr>
        <dsp:cNvPr id="0" name=""/>
        <dsp:cNvSpPr/>
      </dsp:nvSpPr>
      <dsp:spPr>
        <a:xfrm>
          <a:off x="834113" y="437808"/>
          <a:ext cx="1797319" cy="179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Asiakas-lähtöisyys</a:t>
          </a:r>
        </a:p>
      </dsp:txBody>
      <dsp:txXfrm>
        <a:off x="921851" y="525546"/>
        <a:ext cx="1621843" cy="1621843"/>
      </dsp:txXfrm>
    </dsp:sp>
    <dsp:sp modelId="{F38646D2-D519-4299-8222-7086B84CB29D}">
      <dsp:nvSpPr>
        <dsp:cNvPr id="0" name=""/>
        <dsp:cNvSpPr/>
      </dsp:nvSpPr>
      <dsp:spPr>
        <a:xfrm>
          <a:off x="2769688" y="437808"/>
          <a:ext cx="1797319" cy="179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Vaikutta-</a:t>
          </a:r>
          <a:r>
            <a:rPr lang="fi-FI" sz="2300" kern="1200" dirty="0" err="1"/>
            <a:t>vuus</a:t>
          </a:r>
          <a:endParaRPr lang="fi-FI" sz="2300" kern="1200" dirty="0"/>
        </a:p>
      </dsp:txBody>
      <dsp:txXfrm>
        <a:off x="2857426" y="525546"/>
        <a:ext cx="1621843" cy="1621843"/>
      </dsp:txXfrm>
    </dsp:sp>
    <dsp:sp modelId="{8806256E-FD8B-4A33-B982-9DA95426393E}">
      <dsp:nvSpPr>
        <dsp:cNvPr id="0" name=""/>
        <dsp:cNvSpPr/>
      </dsp:nvSpPr>
      <dsp:spPr>
        <a:xfrm>
          <a:off x="834113" y="2373383"/>
          <a:ext cx="1797319" cy="179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 err="1"/>
            <a:t>Tehok-kuus</a:t>
          </a:r>
          <a:endParaRPr lang="fi-FI" sz="2300" kern="1200" dirty="0"/>
        </a:p>
      </dsp:txBody>
      <dsp:txXfrm>
        <a:off x="921851" y="2461121"/>
        <a:ext cx="1621843" cy="1621843"/>
      </dsp:txXfrm>
    </dsp:sp>
    <dsp:sp modelId="{BD10ED5C-B5F9-4201-8278-1CFFA286AA13}">
      <dsp:nvSpPr>
        <dsp:cNvPr id="0" name=""/>
        <dsp:cNvSpPr/>
      </dsp:nvSpPr>
      <dsp:spPr>
        <a:xfrm>
          <a:off x="2769688" y="2373383"/>
          <a:ext cx="1797319" cy="179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Työntekijä-kokemus</a:t>
          </a:r>
        </a:p>
      </dsp:txBody>
      <dsp:txXfrm>
        <a:off x="2857426" y="2461121"/>
        <a:ext cx="1621843" cy="1621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58622-11CD-4778-A0E0-304E94DE8553}" type="datetimeFigureOut">
              <a:rPr lang="en-GB" sz="800" smtClean="0"/>
              <a:t>05/03/2024</a:t>
            </a:fld>
            <a:endParaRPr lang="en-GB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DB31-10C7-4D6C-96E2-36394A4847F2}" type="slidenum">
              <a:rPr lang="en-GB" sz="800" smtClean="0"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15033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7CC1B8C-6899-405B-94D6-1C512023955B}" type="datetimeFigureOut">
              <a:rPr lang="en-GB" smtClean="0"/>
              <a:pPr/>
              <a:t>05/03/2024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48DCB88-824E-4CE8-81C9-5F4E91378AA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71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57200" y="933450"/>
            <a:ext cx="5943600" cy="33432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Tutkimus, joka teetetään nykyään vuosittain.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0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75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00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Jatkovaiheita pitää ehkä avata </a:t>
            </a:r>
            <a:r>
              <a:rPr lang="fi-FI"/>
              <a:t>hieman enemmän?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00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44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7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48" y="1557338"/>
            <a:ext cx="6913290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1557338"/>
            <a:ext cx="3672927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7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557338"/>
            <a:ext cx="11090275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2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medialeike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1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7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65122" y="332150"/>
            <a:ext cx="1176016" cy="360000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7513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5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132857"/>
            <a:ext cx="5401121" cy="40329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132857"/>
            <a:ext cx="5401122" cy="40329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240017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3" y="2205038"/>
            <a:ext cx="5400675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40017" y="2205038"/>
            <a:ext cx="5401122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11090275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11090274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4" y="2205038"/>
            <a:ext cx="11090274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00" y="5373216"/>
            <a:ext cx="0" cy="7926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879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338"/>
            <a:ext cx="12192000" cy="530066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8" name="Group 57"/>
          <p:cNvGrpSpPr>
            <a:grpSpLocks noChangeAspect="1"/>
          </p:cNvGrpSpPr>
          <p:nvPr userDrawn="1"/>
        </p:nvGrpSpPr>
        <p:grpSpPr>
          <a:xfrm>
            <a:off x="3901131" y="2274360"/>
            <a:ext cx="4381309" cy="2077137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9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3964982" y="2324561"/>
            <a:ext cx="4262035" cy="2026588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215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 userDrawn="1"/>
        </p:nvGrpSpPr>
        <p:grpSpPr>
          <a:xfrm>
            <a:off x="4087629" y="2279594"/>
            <a:ext cx="4016741" cy="237436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249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557338"/>
            <a:ext cx="7416799" cy="1727646"/>
          </a:xfr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 dirty="0"/>
              <a:t>Add your thank you message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3" y="3602038"/>
            <a:ext cx="7416799" cy="133913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9285640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50863" y="3429000"/>
            <a:ext cx="12241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 userDrawn="1"/>
        </p:nvSpPr>
        <p:spPr bwMode="auto">
          <a:xfrm>
            <a:off x="911424" y="69269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 userDrawn="1"/>
        </p:nvSpPr>
        <p:spPr bwMode="auto">
          <a:xfrm>
            <a:off x="550863" y="69215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 userDrawn="1"/>
        </p:nvSpPr>
        <p:spPr bwMode="auto">
          <a:xfrm>
            <a:off x="1631504" y="692150"/>
            <a:ext cx="288000" cy="288000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 userDrawn="1"/>
        </p:nvSpPr>
        <p:spPr bwMode="auto">
          <a:xfrm>
            <a:off x="2351584" y="692150"/>
            <a:ext cx="288000" cy="288000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 userDrawn="1"/>
        </p:nvSpPr>
        <p:spPr bwMode="auto">
          <a:xfrm>
            <a:off x="1271464" y="69215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 userDrawn="1"/>
        </p:nvSpPr>
        <p:spPr bwMode="auto">
          <a:xfrm>
            <a:off x="1990651" y="692150"/>
            <a:ext cx="288925" cy="288925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 11"/>
          <p:cNvSpPr>
            <a:spLocks noEditPoints="1"/>
          </p:cNvSpPr>
          <p:nvPr userDrawn="1"/>
        </p:nvSpPr>
        <p:spPr bwMode="auto">
          <a:xfrm>
            <a:off x="2711450" y="677863"/>
            <a:ext cx="301625" cy="30321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3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6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223792" y="1556792"/>
            <a:ext cx="3744416" cy="3744416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0" name="Freeform 6"/>
          <p:cNvSpPr>
            <a:spLocks noChangeAspect="1" noEditPoints="1"/>
          </p:cNvSpPr>
          <p:nvPr userDrawn="1"/>
        </p:nvSpPr>
        <p:spPr bwMode="auto">
          <a:xfrm>
            <a:off x="5345158" y="5904088"/>
            <a:ext cx="1326906" cy="405232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6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557338"/>
            <a:ext cx="9648825" cy="1871662"/>
          </a:xfrm>
        </p:spPr>
        <p:txBody>
          <a:bodyPr anchor="b"/>
          <a:lstStyle>
            <a:lvl1pPr algn="l">
              <a:defRPr sz="1738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602038"/>
            <a:ext cx="9648825" cy="690562"/>
          </a:xfrm>
        </p:spPr>
        <p:txBody>
          <a:bodyPr/>
          <a:lstStyle>
            <a:lvl1pPr marL="0" indent="0" algn="l">
              <a:buNone/>
              <a:defRPr sz="790">
                <a:solidFill>
                  <a:schemeClr val="accent1"/>
                </a:solidFill>
              </a:defRPr>
            </a:lvl1pPr>
            <a:lvl2pPr marL="180569" indent="0" algn="ctr">
              <a:buNone/>
              <a:defRPr sz="790"/>
            </a:lvl2pPr>
            <a:lvl3pPr marL="361138" indent="0" algn="ctr">
              <a:buNone/>
              <a:defRPr sz="711"/>
            </a:lvl3pPr>
            <a:lvl4pPr marL="541707" indent="0" algn="ctr">
              <a:buNone/>
              <a:defRPr sz="632"/>
            </a:lvl4pPr>
            <a:lvl5pPr marL="722275" indent="0" algn="ctr">
              <a:buNone/>
              <a:defRPr sz="632"/>
            </a:lvl5pPr>
            <a:lvl6pPr marL="902844" indent="0" algn="ctr">
              <a:buNone/>
              <a:defRPr sz="632"/>
            </a:lvl6pPr>
            <a:lvl7pPr marL="1083413" indent="0" algn="ctr">
              <a:buNone/>
              <a:defRPr sz="632"/>
            </a:lvl7pPr>
            <a:lvl8pPr marL="1263982" indent="0" algn="ctr">
              <a:buNone/>
              <a:defRPr sz="632"/>
            </a:lvl8pPr>
            <a:lvl9pPr marL="1444551" indent="0" algn="ctr">
              <a:buNone/>
              <a:defRPr sz="632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1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</p:spTree>
    <p:extLst>
      <p:ext uri="{BB962C8B-B14F-4D97-AF65-F5344CB8AC3E}">
        <p14:creationId xmlns:p14="http://schemas.microsoft.com/office/powerpoint/2010/main" val="39106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557338"/>
            <a:ext cx="9648825" cy="1871662"/>
          </a:xfrm>
        </p:spPr>
        <p:txBody>
          <a:bodyPr anchor="b"/>
          <a:lstStyle>
            <a:lvl1pPr algn="l">
              <a:defRPr sz="1738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602038"/>
            <a:ext cx="9648825" cy="690562"/>
          </a:xfrm>
        </p:spPr>
        <p:txBody>
          <a:bodyPr/>
          <a:lstStyle>
            <a:lvl1pPr marL="0" indent="0" algn="l">
              <a:buNone/>
              <a:defRPr sz="790">
                <a:solidFill>
                  <a:schemeClr val="bg1"/>
                </a:solidFill>
              </a:defRPr>
            </a:lvl1pPr>
            <a:lvl2pPr marL="180569" indent="0" algn="ctr">
              <a:buNone/>
              <a:defRPr sz="790"/>
            </a:lvl2pPr>
            <a:lvl3pPr marL="361138" indent="0" algn="ctr">
              <a:buNone/>
              <a:defRPr sz="711"/>
            </a:lvl3pPr>
            <a:lvl4pPr marL="541707" indent="0" algn="ctr">
              <a:buNone/>
              <a:defRPr sz="632"/>
            </a:lvl4pPr>
            <a:lvl5pPr marL="722275" indent="0" algn="ctr">
              <a:buNone/>
              <a:defRPr sz="632"/>
            </a:lvl5pPr>
            <a:lvl6pPr marL="902844" indent="0" algn="ctr">
              <a:buNone/>
              <a:defRPr sz="632"/>
            </a:lvl6pPr>
            <a:lvl7pPr marL="1083413" indent="0" algn="ctr">
              <a:buNone/>
              <a:defRPr sz="632"/>
            </a:lvl7pPr>
            <a:lvl8pPr marL="1263982" indent="0" algn="ctr">
              <a:buNone/>
              <a:defRPr sz="632"/>
            </a:lvl8pPr>
            <a:lvl9pPr marL="1444551" indent="0" algn="ctr">
              <a:buNone/>
              <a:defRPr sz="632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1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</p:spTree>
    <p:extLst>
      <p:ext uri="{BB962C8B-B14F-4D97-AF65-F5344CB8AC3E}">
        <p14:creationId xmlns:p14="http://schemas.microsoft.com/office/powerpoint/2010/main" val="34066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557338"/>
            <a:ext cx="9648825" cy="1871662"/>
          </a:xfrm>
        </p:spPr>
        <p:txBody>
          <a:bodyPr anchor="b"/>
          <a:lstStyle>
            <a:lvl1pPr algn="l">
              <a:defRPr sz="1738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602038"/>
            <a:ext cx="9648825" cy="690562"/>
          </a:xfrm>
        </p:spPr>
        <p:txBody>
          <a:bodyPr/>
          <a:lstStyle>
            <a:lvl1pPr marL="0" indent="0" algn="l">
              <a:buNone/>
              <a:defRPr sz="790">
                <a:solidFill>
                  <a:schemeClr val="bg1"/>
                </a:solidFill>
              </a:defRPr>
            </a:lvl1pPr>
            <a:lvl2pPr marL="180569" indent="0" algn="ctr">
              <a:buNone/>
              <a:defRPr sz="790"/>
            </a:lvl2pPr>
            <a:lvl3pPr marL="361138" indent="0" algn="ctr">
              <a:buNone/>
              <a:defRPr sz="711"/>
            </a:lvl3pPr>
            <a:lvl4pPr marL="541707" indent="0" algn="ctr">
              <a:buNone/>
              <a:defRPr sz="632"/>
            </a:lvl4pPr>
            <a:lvl5pPr marL="722275" indent="0" algn="ctr">
              <a:buNone/>
              <a:defRPr sz="632"/>
            </a:lvl5pPr>
            <a:lvl6pPr marL="902844" indent="0" algn="ctr">
              <a:buNone/>
              <a:defRPr sz="632"/>
            </a:lvl6pPr>
            <a:lvl7pPr marL="1083413" indent="0" algn="ctr">
              <a:buNone/>
              <a:defRPr sz="632"/>
            </a:lvl7pPr>
            <a:lvl8pPr marL="1263982" indent="0" algn="ctr">
              <a:buNone/>
              <a:defRPr sz="632"/>
            </a:lvl8pPr>
            <a:lvl9pPr marL="1444551" indent="0" algn="ctr">
              <a:buNone/>
              <a:defRPr sz="632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1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</p:spTree>
    <p:extLst>
      <p:ext uri="{BB962C8B-B14F-4D97-AF65-F5344CB8AC3E}">
        <p14:creationId xmlns:p14="http://schemas.microsoft.com/office/powerpoint/2010/main" val="12335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557338"/>
            <a:ext cx="9648825" cy="1871662"/>
          </a:xfrm>
        </p:spPr>
        <p:txBody>
          <a:bodyPr anchor="b"/>
          <a:lstStyle>
            <a:lvl1pPr algn="l">
              <a:defRPr sz="1738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602038"/>
            <a:ext cx="9648825" cy="690562"/>
          </a:xfrm>
        </p:spPr>
        <p:txBody>
          <a:bodyPr/>
          <a:lstStyle>
            <a:lvl1pPr marL="0" indent="0" algn="l">
              <a:buNone/>
              <a:defRPr sz="79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180569" indent="0" algn="ctr">
              <a:buNone/>
              <a:defRPr sz="790"/>
            </a:lvl2pPr>
            <a:lvl3pPr marL="361138" indent="0" algn="ctr">
              <a:buNone/>
              <a:defRPr sz="711"/>
            </a:lvl3pPr>
            <a:lvl4pPr marL="541707" indent="0" algn="ctr">
              <a:buNone/>
              <a:defRPr sz="632"/>
            </a:lvl4pPr>
            <a:lvl5pPr marL="722275" indent="0" algn="ctr">
              <a:buNone/>
              <a:defRPr sz="632"/>
            </a:lvl5pPr>
            <a:lvl6pPr marL="902844" indent="0" algn="ctr">
              <a:buNone/>
              <a:defRPr sz="632"/>
            </a:lvl6pPr>
            <a:lvl7pPr marL="1083413" indent="0" algn="ctr">
              <a:buNone/>
              <a:defRPr sz="632"/>
            </a:lvl7pPr>
            <a:lvl8pPr marL="1263982" indent="0" algn="ctr">
              <a:buNone/>
              <a:defRPr sz="632"/>
            </a:lvl8pPr>
            <a:lvl9pPr marL="1444551" indent="0" algn="ctr">
              <a:buNone/>
              <a:defRPr sz="632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92051"/>
            <a:ext cx="23544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158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3015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1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1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557338"/>
            <a:ext cx="9648825" cy="1871662"/>
          </a:xfrm>
        </p:spPr>
        <p:txBody>
          <a:bodyPr anchor="b"/>
          <a:lstStyle>
            <a:lvl1pPr algn="l">
              <a:defRPr sz="1738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602038"/>
            <a:ext cx="9648825" cy="690562"/>
          </a:xfrm>
        </p:spPr>
        <p:txBody>
          <a:bodyPr/>
          <a:lstStyle>
            <a:lvl1pPr marL="0" indent="0" algn="l">
              <a:buNone/>
              <a:defRPr sz="790">
                <a:solidFill>
                  <a:schemeClr val="accent1"/>
                </a:solidFill>
              </a:defRPr>
            </a:lvl1pPr>
            <a:lvl2pPr marL="180569" indent="0" algn="ctr">
              <a:buNone/>
              <a:defRPr sz="790"/>
            </a:lvl2pPr>
            <a:lvl3pPr marL="361138" indent="0" algn="ctr">
              <a:buNone/>
              <a:defRPr sz="711"/>
            </a:lvl3pPr>
            <a:lvl4pPr marL="541707" indent="0" algn="ctr">
              <a:buNone/>
              <a:defRPr sz="632"/>
            </a:lvl4pPr>
            <a:lvl5pPr marL="722275" indent="0" algn="ctr">
              <a:buNone/>
              <a:defRPr sz="632"/>
            </a:lvl5pPr>
            <a:lvl6pPr marL="902844" indent="0" algn="ctr">
              <a:buNone/>
              <a:defRPr sz="632"/>
            </a:lvl6pPr>
            <a:lvl7pPr marL="1083413" indent="0" algn="ctr">
              <a:buNone/>
              <a:defRPr sz="632"/>
            </a:lvl7pPr>
            <a:lvl8pPr marL="1263982" indent="0" algn="ctr">
              <a:buNone/>
              <a:defRPr sz="632"/>
            </a:lvl8pPr>
            <a:lvl9pPr marL="1444551" indent="0" algn="ctr">
              <a:buNone/>
              <a:defRPr sz="632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1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</p:spTree>
    <p:extLst>
      <p:ext uri="{BB962C8B-B14F-4D97-AF65-F5344CB8AC3E}">
        <p14:creationId xmlns:p14="http://schemas.microsoft.com/office/powerpoint/2010/main" val="12637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92051"/>
            <a:ext cx="23544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5521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4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7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7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7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7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7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43472" y="1920299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tx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343472" y="2636913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tx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343472" y="3356993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tx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343472" y="4077073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tx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343472" y="4797153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tx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4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7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7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7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7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7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032104" y="1920299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tx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032104" y="2636913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tx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032104" y="3356993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tx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032104" y="4077073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tx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032104" y="4797153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tx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15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333376"/>
            <a:ext cx="6913289" cy="93538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557338"/>
            <a:ext cx="6913289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381329"/>
            <a:ext cx="5184576" cy="14329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3" y="0"/>
            <a:ext cx="4224337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1557338"/>
            <a:ext cx="6913561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9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48" y="1557338"/>
            <a:ext cx="6913290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6" y="1557338"/>
            <a:ext cx="3672927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8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3" y="1557338"/>
            <a:ext cx="11090275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medialeike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1709740"/>
            <a:ext cx="9648825" cy="1719262"/>
          </a:xfrm>
        </p:spPr>
        <p:txBody>
          <a:bodyPr anchor="b"/>
          <a:lstStyle>
            <a:lvl1pPr>
              <a:defRPr sz="1264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3573017"/>
            <a:ext cx="9648825" cy="720079"/>
          </a:xfrm>
        </p:spPr>
        <p:txBody>
          <a:bodyPr/>
          <a:lstStyle>
            <a:lvl1pPr marL="0" indent="0">
              <a:buNone/>
              <a:defRPr sz="790">
                <a:solidFill>
                  <a:schemeClr val="accent1"/>
                </a:solidFill>
              </a:defRPr>
            </a:lvl1pPr>
            <a:lvl2pPr marL="180569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2pPr>
            <a:lvl3pPr marL="361138" indent="0">
              <a:buNone/>
              <a:defRPr sz="711">
                <a:solidFill>
                  <a:schemeClr val="tx1">
                    <a:tint val="75000"/>
                  </a:schemeClr>
                </a:solidFill>
              </a:defRPr>
            </a:lvl3pPr>
            <a:lvl4pPr marL="541707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4pPr>
            <a:lvl5pPr marL="722275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5pPr>
            <a:lvl6pPr marL="902844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6pPr>
            <a:lvl7pPr marL="1083413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7pPr>
            <a:lvl8pPr marL="1263982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8pPr>
            <a:lvl9pPr marL="1444551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1709740"/>
            <a:ext cx="9648825" cy="1719262"/>
          </a:xfrm>
        </p:spPr>
        <p:txBody>
          <a:bodyPr anchor="b"/>
          <a:lstStyle>
            <a:lvl1pPr>
              <a:defRPr sz="1264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3573017"/>
            <a:ext cx="9648825" cy="720079"/>
          </a:xfrm>
        </p:spPr>
        <p:txBody>
          <a:bodyPr/>
          <a:lstStyle>
            <a:lvl1pPr marL="0" indent="0">
              <a:buNone/>
              <a:defRPr sz="790">
                <a:solidFill>
                  <a:schemeClr val="bg1"/>
                </a:solidFill>
              </a:defRPr>
            </a:lvl1pPr>
            <a:lvl2pPr marL="180569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2pPr>
            <a:lvl3pPr marL="361138" indent="0">
              <a:buNone/>
              <a:defRPr sz="711">
                <a:solidFill>
                  <a:schemeClr val="tx1">
                    <a:tint val="75000"/>
                  </a:schemeClr>
                </a:solidFill>
              </a:defRPr>
            </a:lvl3pPr>
            <a:lvl4pPr marL="541707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4pPr>
            <a:lvl5pPr marL="722275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5pPr>
            <a:lvl6pPr marL="902844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6pPr>
            <a:lvl7pPr marL="1083413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7pPr>
            <a:lvl8pPr marL="1263982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8pPr>
            <a:lvl9pPr marL="1444551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4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</p:spTree>
    <p:extLst>
      <p:ext uri="{BB962C8B-B14F-4D97-AF65-F5344CB8AC3E}">
        <p14:creationId xmlns:p14="http://schemas.microsoft.com/office/powerpoint/2010/main" val="1443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0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1709740"/>
            <a:ext cx="9648825" cy="1719262"/>
          </a:xfrm>
        </p:spPr>
        <p:txBody>
          <a:bodyPr anchor="b"/>
          <a:lstStyle>
            <a:lvl1pPr>
              <a:defRPr sz="1264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3573017"/>
            <a:ext cx="9648825" cy="720079"/>
          </a:xfrm>
        </p:spPr>
        <p:txBody>
          <a:bodyPr/>
          <a:lstStyle>
            <a:lvl1pPr marL="0" indent="0">
              <a:buNone/>
              <a:defRPr sz="790">
                <a:solidFill>
                  <a:schemeClr val="bg1"/>
                </a:solidFill>
              </a:defRPr>
            </a:lvl1pPr>
            <a:lvl2pPr marL="180569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2pPr>
            <a:lvl3pPr marL="361138" indent="0">
              <a:buNone/>
              <a:defRPr sz="711">
                <a:solidFill>
                  <a:schemeClr val="tx1">
                    <a:tint val="75000"/>
                  </a:schemeClr>
                </a:solidFill>
              </a:defRPr>
            </a:lvl3pPr>
            <a:lvl4pPr marL="541707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4pPr>
            <a:lvl5pPr marL="722275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5pPr>
            <a:lvl6pPr marL="902844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6pPr>
            <a:lvl7pPr marL="1083413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7pPr>
            <a:lvl8pPr marL="1263982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8pPr>
            <a:lvl9pPr marL="1444551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4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</p:spTree>
    <p:extLst>
      <p:ext uri="{BB962C8B-B14F-4D97-AF65-F5344CB8AC3E}">
        <p14:creationId xmlns:p14="http://schemas.microsoft.com/office/powerpoint/2010/main" val="520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1709740"/>
            <a:ext cx="9648825" cy="1719262"/>
          </a:xfrm>
        </p:spPr>
        <p:txBody>
          <a:bodyPr anchor="b"/>
          <a:lstStyle>
            <a:lvl1pPr>
              <a:defRPr sz="1264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3573017"/>
            <a:ext cx="9648825" cy="720079"/>
          </a:xfrm>
        </p:spPr>
        <p:txBody>
          <a:bodyPr/>
          <a:lstStyle>
            <a:lvl1pPr marL="0" indent="0">
              <a:buNone/>
              <a:defRPr sz="79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180569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2pPr>
            <a:lvl3pPr marL="361138" indent="0">
              <a:buNone/>
              <a:defRPr sz="711">
                <a:solidFill>
                  <a:schemeClr val="tx1">
                    <a:tint val="75000"/>
                  </a:schemeClr>
                </a:solidFill>
              </a:defRPr>
            </a:lvl3pPr>
            <a:lvl4pPr marL="541707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4pPr>
            <a:lvl5pPr marL="722275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5pPr>
            <a:lvl6pPr marL="902844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6pPr>
            <a:lvl7pPr marL="1083413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7pPr>
            <a:lvl8pPr marL="1263982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8pPr>
            <a:lvl9pPr marL="1444551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65122" y="332150"/>
            <a:ext cx="1176016" cy="360000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158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6526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1709740"/>
            <a:ext cx="5041081" cy="1719262"/>
          </a:xfrm>
        </p:spPr>
        <p:txBody>
          <a:bodyPr anchor="b"/>
          <a:lstStyle>
            <a:lvl1pPr>
              <a:defRPr sz="1264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3573017"/>
            <a:ext cx="5041081" cy="720079"/>
          </a:xfrm>
        </p:spPr>
        <p:txBody>
          <a:bodyPr/>
          <a:lstStyle>
            <a:lvl1pPr marL="0" indent="0">
              <a:buNone/>
              <a:defRPr sz="790">
                <a:solidFill>
                  <a:schemeClr val="accent1"/>
                </a:solidFill>
              </a:defRPr>
            </a:lvl1pPr>
            <a:lvl2pPr marL="180569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2pPr>
            <a:lvl3pPr marL="361138" indent="0">
              <a:buNone/>
              <a:defRPr sz="711">
                <a:solidFill>
                  <a:schemeClr val="tx1">
                    <a:tint val="75000"/>
                  </a:schemeClr>
                </a:solidFill>
              </a:defRPr>
            </a:lvl3pPr>
            <a:lvl4pPr marL="541707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4pPr>
            <a:lvl5pPr marL="722275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5pPr>
            <a:lvl6pPr marL="902844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6pPr>
            <a:lvl7pPr marL="1083413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7pPr>
            <a:lvl8pPr marL="1263982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8pPr>
            <a:lvl9pPr marL="1444551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1709740"/>
            <a:ext cx="5041081" cy="1719262"/>
          </a:xfrm>
        </p:spPr>
        <p:txBody>
          <a:bodyPr anchor="b"/>
          <a:lstStyle>
            <a:lvl1pPr>
              <a:defRPr sz="1264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3573017"/>
            <a:ext cx="5041081" cy="720079"/>
          </a:xfrm>
        </p:spPr>
        <p:txBody>
          <a:bodyPr/>
          <a:lstStyle>
            <a:lvl1pPr marL="0" indent="0">
              <a:buNone/>
              <a:defRPr sz="790">
                <a:solidFill>
                  <a:schemeClr val="bg1"/>
                </a:solidFill>
              </a:defRPr>
            </a:lvl1pPr>
            <a:lvl2pPr marL="180569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2pPr>
            <a:lvl3pPr marL="361138" indent="0">
              <a:buNone/>
              <a:defRPr sz="711">
                <a:solidFill>
                  <a:schemeClr val="tx1">
                    <a:tint val="75000"/>
                  </a:schemeClr>
                </a:solidFill>
              </a:defRPr>
            </a:lvl3pPr>
            <a:lvl4pPr marL="541707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4pPr>
            <a:lvl5pPr marL="722275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5pPr>
            <a:lvl6pPr marL="902844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6pPr>
            <a:lvl7pPr marL="1083413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7pPr>
            <a:lvl8pPr marL="1263982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8pPr>
            <a:lvl9pPr marL="1444551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1709740"/>
            <a:ext cx="5041081" cy="1719262"/>
          </a:xfrm>
        </p:spPr>
        <p:txBody>
          <a:bodyPr anchor="b"/>
          <a:lstStyle>
            <a:lvl1pPr>
              <a:defRPr sz="1264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3573017"/>
            <a:ext cx="5041081" cy="720079"/>
          </a:xfrm>
        </p:spPr>
        <p:txBody>
          <a:bodyPr/>
          <a:lstStyle>
            <a:lvl1pPr marL="0" indent="0">
              <a:buNone/>
              <a:defRPr sz="790">
                <a:solidFill>
                  <a:schemeClr val="bg1"/>
                </a:solidFill>
              </a:defRPr>
            </a:lvl1pPr>
            <a:lvl2pPr marL="180569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2pPr>
            <a:lvl3pPr marL="361138" indent="0">
              <a:buNone/>
              <a:defRPr sz="711">
                <a:solidFill>
                  <a:schemeClr val="tx1">
                    <a:tint val="75000"/>
                  </a:schemeClr>
                </a:solidFill>
              </a:defRPr>
            </a:lvl3pPr>
            <a:lvl4pPr marL="541707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4pPr>
            <a:lvl5pPr marL="722275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5pPr>
            <a:lvl6pPr marL="902844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6pPr>
            <a:lvl7pPr marL="1083413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7pPr>
            <a:lvl8pPr marL="1263982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8pPr>
            <a:lvl9pPr marL="1444551" indent="0">
              <a:buNone/>
              <a:defRPr sz="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4" y="1557339"/>
            <a:ext cx="5401121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557339"/>
            <a:ext cx="5401122" cy="4608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buNone/>
              <a:defRPr sz="790" b="0">
                <a:solidFill>
                  <a:schemeClr val="accent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132857"/>
            <a:ext cx="5401121" cy="40329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buNone/>
              <a:defRPr sz="790" b="0">
                <a:solidFill>
                  <a:schemeClr val="accent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132857"/>
            <a:ext cx="5401122" cy="40329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4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115" tIns="18058" rIns="36115" bIns="180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1"/>
          </a:p>
        </p:txBody>
      </p:sp>
      <p:sp>
        <p:nvSpPr>
          <p:cNvPr id="19" name="Rectangle 18"/>
          <p:cNvSpPr/>
          <p:nvPr userDrawn="1"/>
        </p:nvSpPr>
        <p:spPr>
          <a:xfrm>
            <a:off x="6240018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115" tIns="18058" rIns="36115" bIns="180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accent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accent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4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79"/>
              </a:spcBef>
              <a:defRPr sz="632"/>
            </a:lvl1pPr>
            <a:lvl2pPr>
              <a:lnSpc>
                <a:spcPct val="100000"/>
              </a:lnSpc>
              <a:spcBef>
                <a:spcPts val="79"/>
              </a:spcBef>
              <a:defRPr sz="553"/>
            </a:lvl2pPr>
            <a:lvl3pPr>
              <a:lnSpc>
                <a:spcPct val="100000"/>
              </a:lnSpc>
              <a:spcBef>
                <a:spcPts val="79"/>
              </a:spcBef>
              <a:defRPr sz="474"/>
            </a:lvl3pPr>
            <a:lvl4pPr>
              <a:lnSpc>
                <a:spcPct val="100000"/>
              </a:lnSpc>
              <a:spcBef>
                <a:spcPts val="79"/>
              </a:spcBef>
              <a:defRPr sz="434"/>
            </a:lvl4pPr>
            <a:lvl5pPr>
              <a:lnSpc>
                <a:spcPct val="100000"/>
              </a:lnSpc>
              <a:spcBef>
                <a:spcPts val="79"/>
              </a:spcBef>
              <a:defRPr sz="41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79"/>
              </a:spcBef>
              <a:defRPr sz="632"/>
            </a:lvl1pPr>
            <a:lvl2pPr>
              <a:lnSpc>
                <a:spcPct val="100000"/>
              </a:lnSpc>
              <a:spcBef>
                <a:spcPts val="79"/>
              </a:spcBef>
              <a:defRPr sz="553"/>
            </a:lvl2pPr>
            <a:lvl3pPr>
              <a:lnSpc>
                <a:spcPct val="100000"/>
              </a:lnSpc>
              <a:spcBef>
                <a:spcPts val="79"/>
              </a:spcBef>
              <a:defRPr sz="474"/>
            </a:lvl3pPr>
            <a:lvl4pPr>
              <a:lnSpc>
                <a:spcPct val="100000"/>
              </a:lnSpc>
              <a:spcBef>
                <a:spcPts val="79"/>
              </a:spcBef>
              <a:defRPr sz="434"/>
            </a:lvl4pPr>
            <a:lvl5pPr>
              <a:lnSpc>
                <a:spcPct val="100000"/>
              </a:lnSpc>
              <a:spcBef>
                <a:spcPts val="79"/>
              </a:spcBef>
              <a:defRPr sz="41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4" y="2205038"/>
            <a:ext cx="5400675" cy="3095625"/>
          </a:xfrm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40017" y="2205038"/>
            <a:ext cx="5401122" cy="3095625"/>
          </a:xfrm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4" y="2204864"/>
            <a:ext cx="11090275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115" tIns="18058" rIns="36115" bIns="180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11090274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90" b="0">
                <a:solidFill>
                  <a:schemeClr val="accent1"/>
                </a:solidFill>
              </a:defRPr>
            </a:lvl1pPr>
            <a:lvl2pPr marL="180569" indent="0">
              <a:buNone/>
              <a:defRPr sz="790" b="1"/>
            </a:lvl2pPr>
            <a:lvl3pPr marL="361138" indent="0">
              <a:buNone/>
              <a:defRPr sz="711" b="1"/>
            </a:lvl3pPr>
            <a:lvl4pPr marL="541707" indent="0">
              <a:buNone/>
              <a:defRPr sz="632" b="1"/>
            </a:lvl4pPr>
            <a:lvl5pPr marL="722275" indent="0">
              <a:buNone/>
              <a:defRPr sz="632" b="1"/>
            </a:lvl5pPr>
            <a:lvl6pPr marL="902844" indent="0">
              <a:buNone/>
              <a:defRPr sz="632" b="1"/>
            </a:lvl6pPr>
            <a:lvl7pPr marL="1083413" indent="0">
              <a:buNone/>
              <a:defRPr sz="632" b="1"/>
            </a:lvl7pPr>
            <a:lvl8pPr marL="1263982" indent="0">
              <a:buNone/>
              <a:defRPr sz="632" b="1"/>
            </a:lvl8pPr>
            <a:lvl9pPr marL="1444551" indent="0">
              <a:buNone/>
              <a:defRPr sz="63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4" y="2205038"/>
            <a:ext cx="11090274" cy="3095625"/>
          </a:xfrm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00" y="5373216"/>
            <a:ext cx="0" cy="7926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4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79"/>
              </a:spcBef>
              <a:defRPr sz="632"/>
            </a:lvl1pPr>
            <a:lvl2pPr>
              <a:lnSpc>
                <a:spcPct val="100000"/>
              </a:lnSpc>
              <a:spcBef>
                <a:spcPts val="79"/>
              </a:spcBef>
              <a:defRPr sz="553"/>
            </a:lvl2pPr>
            <a:lvl3pPr>
              <a:lnSpc>
                <a:spcPct val="100000"/>
              </a:lnSpc>
              <a:spcBef>
                <a:spcPts val="79"/>
              </a:spcBef>
              <a:defRPr sz="474"/>
            </a:lvl3pPr>
            <a:lvl4pPr>
              <a:lnSpc>
                <a:spcPct val="100000"/>
              </a:lnSpc>
              <a:spcBef>
                <a:spcPts val="79"/>
              </a:spcBef>
              <a:defRPr sz="434"/>
            </a:lvl4pPr>
            <a:lvl5pPr>
              <a:lnSpc>
                <a:spcPct val="100000"/>
              </a:lnSpc>
              <a:spcBef>
                <a:spcPts val="79"/>
              </a:spcBef>
              <a:defRPr sz="41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79"/>
              </a:spcBef>
              <a:defRPr sz="632"/>
            </a:lvl1pPr>
            <a:lvl2pPr>
              <a:lnSpc>
                <a:spcPct val="100000"/>
              </a:lnSpc>
              <a:spcBef>
                <a:spcPts val="79"/>
              </a:spcBef>
              <a:defRPr sz="553"/>
            </a:lvl2pPr>
            <a:lvl3pPr>
              <a:lnSpc>
                <a:spcPct val="100000"/>
              </a:lnSpc>
              <a:spcBef>
                <a:spcPts val="79"/>
              </a:spcBef>
              <a:defRPr sz="474"/>
            </a:lvl3pPr>
            <a:lvl4pPr>
              <a:lnSpc>
                <a:spcPct val="100000"/>
              </a:lnSpc>
              <a:spcBef>
                <a:spcPts val="79"/>
              </a:spcBef>
              <a:defRPr sz="434"/>
            </a:lvl4pPr>
            <a:lvl5pPr>
              <a:lnSpc>
                <a:spcPct val="100000"/>
              </a:lnSpc>
              <a:spcBef>
                <a:spcPts val="79"/>
              </a:spcBef>
              <a:defRPr sz="415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4587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338"/>
            <a:ext cx="12192000" cy="530066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79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8" name="Group 57"/>
          <p:cNvGrpSpPr>
            <a:grpSpLocks noChangeAspect="1"/>
          </p:cNvGrpSpPr>
          <p:nvPr userDrawn="1"/>
        </p:nvGrpSpPr>
        <p:grpSpPr>
          <a:xfrm>
            <a:off x="3901132" y="2274360"/>
            <a:ext cx="4381309" cy="2077137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1"/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1"/>
            </a:p>
          </p:txBody>
        </p:sp>
      </p:grpSp>
    </p:spTree>
    <p:extLst>
      <p:ext uri="{BB962C8B-B14F-4D97-AF65-F5344CB8AC3E}">
        <p14:creationId xmlns:p14="http://schemas.microsoft.com/office/powerpoint/2010/main" val="102334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3964983" y="2324561"/>
            <a:ext cx="4262035" cy="2026588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1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1"/>
            </a:p>
          </p:txBody>
        </p:sp>
      </p:grpSp>
    </p:spTree>
    <p:extLst>
      <p:ext uri="{BB962C8B-B14F-4D97-AF65-F5344CB8AC3E}">
        <p14:creationId xmlns:p14="http://schemas.microsoft.com/office/powerpoint/2010/main" val="24977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2" name="Group 41"/>
          <p:cNvGrpSpPr>
            <a:grpSpLocks noChangeAspect="1"/>
          </p:cNvGrpSpPr>
          <p:nvPr userDrawn="1"/>
        </p:nvGrpSpPr>
        <p:grpSpPr>
          <a:xfrm>
            <a:off x="4087630" y="2279595"/>
            <a:ext cx="4016741" cy="237436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1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1"/>
            </a:p>
          </p:txBody>
        </p:sp>
      </p:grpSp>
    </p:spTree>
    <p:extLst>
      <p:ext uri="{BB962C8B-B14F-4D97-AF65-F5344CB8AC3E}">
        <p14:creationId xmlns:p14="http://schemas.microsoft.com/office/powerpoint/2010/main" val="7069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1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1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1557338"/>
            <a:ext cx="7416799" cy="1727646"/>
          </a:xfrm>
        </p:spPr>
        <p:txBody>
          <a:bodyPr anchor="b"/>
          <a:lstStyle>
            <a:lvl1pPr algn="l">
              <a:defRPr sz="1738" baseline="0"/>
            </a:lvl1pPr>
          </a:lstStyle>
          <a:p>
            <a:r>
              <a:rPr lang="en-US"/>
              <a:t>Add your thank you message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4" y="3602038"/>
            <a:ext cx="7416799" cy="1339130"/>
          </a:xfrm>
        </p:spPr>
        <p:txBody>
          <a:bodyPr/>
          <a:lstStyle>
            <a:lvl1pPr marL="0" indent="0" algn="l">
              <a:buNone/>
              <a:defRPr sz="790" baseline="0">
                <a:solidFill>
                  <a:schemeClr val="accent1"/>
                </a:solidFill>
              </a:defRPr>
            </a:lvl1pPr>
            <a:lvl2pPr marL="180569" indent="0" algn="ctr">
              <a:buNone/>
              <a:defRPr sz="790"/>
            </a:lvl2pPr>
            <a:lvl3pPr marL="361138" indent="0" algn="ctr">
              <a:buNone/>
              <a:defRPr sz="711"/>
            </a:lvl3pPr>
            <a:lvl4pPr marL="541707" indent="0" algn="ctr">
              <a:buNone/>
              <a:defRPr sz="632"/>
            </a:lvl4pPr>
            <a:lvl5pPr marL="722275" indent="0" algn="ctr">
              <a:buNone/>
              <a:defRPr sz="632"/>
            </a:lvl5pPr>
            <a:lvl6pPr marL="902844" indent="0" algn="ctr">
              <a:buNone/>
              <a:defRPr sz="632"/>
            </a:lvl6pPr>
            <a:lvl7pPr marL="1083413" indent="0" algn="ctr">
              <a:buNone/>
              <a:defRPr sz="632"/>
            </a:lvl7pPr>
            <a:lvl8pPr marL="1263982" indent="0" algn="ctr">
              <a:buNone/>
              <a:defRPr sz="632"/>
            </a:lvl8pPr>
            <a:lvl9pPr marL="1444551" indent="0" algn="ctr">
              <a:buNone/>
              <a:defRPr sz="632"/>
            </a:lvl9pPr>
          </a:lstStyle>
          <a:p>
            <a:r>
              <a:rPr lang="en-US"/>
              <a:t>Your contact details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9285640" y="692151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50863" y="3429000"/>
            <a:ext cx="12241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 userDrawn="1"/>
        </p:nvSpPr>
        <p:spPr bwMode="auto">
          <a:xfrm>
            <a:off x="911424" y="69269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 userDrawn="1"/>
        </p:nvSpPr>
        <p:spPr bwMode="auto">
          <a:xfrm>
            <a:off x="550863" y="69215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 userDrawn="1"/>
        </p:nvSpPr>
        <p:spPr bwMode="auto">
          <a:xfrm>
            <a:off x="1631504" y="692150"/>
            <a:ext cx="288000" cy="288000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 userDrawn="1"/>
        </p:nvSpPr>
        <p:spPr bwMode="auto">
          <a:xfrm>
            <a:off x="2351584" y="692150"/>
            <a:ext cx="288000" cy="288000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 userDrawn="1"/>
        </p:nvSpPr>
        <p:spPr bwMode="auto">
          <a:xfrm>
            <a:off x="1271464" y="69215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 userDrawn="1"/>
        </p:nvSpPr>
        <p:spPr bwMode="auto">
          <a:xfrm>
            <a:off x="1990652" y="692151"/>
            <a:ext cx="288925" cy="288925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  <p:sp>
        <p:nvSpPr>
          <p:cNvPr id="15" name="Freeform 11"/>
          <p:cNvSpPr>
            <a:spLocks noEditPoints="1"/>
          </p:cNvSpPr>
          <p:nvPr userDrawn="1"/>
        </p:nvSpPr>
        <p:spPr bwMode="auto">
          <a:xfrm>
            <a:off x="2711451" y="677863"/>
            <a:ext cx="301625" cy="30321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</p:spTree>
    <p:extLst>
      <p:ext uri="{BB962C8B-B14F-4D97-AF65-F5344CB8AC3E}">
        <p14:creationId xmlns:p14="http://schemas.microsoft.com/office/powerpoint/2010/main" val="20775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</p:spTree>
    <p:extLst>
      <p:ext uri="{BB962C8B-B14F-4D97-AF65-F5344CB8AC3E}">
        <p14:creationId xmlns:p14="http://schemas.microsoft.com/office/powerpoint/2010/main" val="25952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</p:spTree>
    <p:extLst>
      <p:ext uri="{BB962C8B-B14F-4D97-AF65-F5344CB8AC3E}">
        <p14:creationId xmlns:p14="http://schemas.microsoft.com/office/powerpoint/2010/main" val="32181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223792" y="1556792"/>
            <a:ext cx="3744416" cy="3744416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1"/>
            </a:p>
          </p:txBody>
        </p:sp>
      </p:grpSp>
      <p:sp>
        <p:nvSpPr>
          <p:cNvPr id="110" name="Freeform 6"/>
          <p:cNvSpPr>
            <a:spLocks noChangeAspect="1" noEditPoints="1"/>
          </p:cNvSpPr>
          <p:nvPr userDrawn="1"/>
        </p:nvSpPr>
        <p:spPr bwMode="auto">
          <a:xfrm>
            <a:off x="5345158" y="5904089"/>
            <a:ext cx="1326906" cy="405232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</p:spTree>
    <p:extLst>
      <p:ext uri="{BB962C8B-B14F-4D97-AF65-F5344CB8AC3E}">
        <p14:creationId xmlns:p14="http://schemas.microsoft.com/office/powerpoint/2010/main" val="35660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43472" y="1920298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343472" y="263691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343472" y="335699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343472" y="407707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343472" y="479715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032104" y="1920298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032104" y="263691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032104" y="335699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032104" y="407707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032104" y="479715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6913289" cy="93538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557338"/>
            <a:ext cx="6913289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381328"/>
            <a:ext cx="5184576" cy="1432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2" y="0"/>
            <a:ext cx="4224337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557338"/>
            <a:ext cx="6913561" cy="4608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7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93538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557338"/>
            <a:ext cx="11090275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381328"/>
            <a:ext cx="1142184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568" y="6381328"/>
            <a:ext cx="943357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60" y="6381328"/>
            <a:ext cx="225348" cy="14329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28810" y="6885480"/>
            <a:ext cx="25648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verohallinto</a:t>
            </a:r>
            <a:endParaRPr lang="en-GB" sz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5" r:id="rId3"/>
    <p:sldLayoutId id="2147483672" r:id="rId4"/>
    <p:sldLayoutId id="2147483668" r:id="rId5"/>
    <p:sldLayoutId id="2147483650" r:id="rId6"/>
    <p:sldLayoutId id="2147483674" r:id="rId7"/>
    <p:sldLayoutId id="2147483659" r:id="rId8"/>
    <p:sldLayoutId id="2147483666" r:id="rId9"/>
    <p:sldLayoutId id="2147483667" r:id="rId10"/>
    <p:sldLayoutId id="2147483678" r:id="rId11"/>
    <p:sldLayoutId id="2147483673" r:id="rId12"/>
    <p:sldLayoutId id="2147483682" r:id="rId13"/>
    <p:sldLayoutId id="2147483651" r:id="rId14"/>
    <p:sldLayoutId id="2147483664" r:id="rId15"/>
    <p:sldLayoutId id="2147483676" r:id="rId16"/>
    <p:sldLayoutId id="2147483661" r:id="rId17"/>
    <p:sldLayoutId id="2147483660" r:id="rId18"/>
    <p:sldLayoutId id="2147483665" r:id="rId19"/>
    <p:sldLayoutId id="2147483677" r:id="rId20"/>
    <p:sldLayoutId id="2147483652" r:id="rId21"/>
    <p:sldLayoutId id="2147483653" r:id="rId22"/>
    <p:sldLayoutId id="2147483656" r:id="rId23"/>
    <p:sldLayoutId id="2147483657" r:id="rId24"/>
    <p:sldLayoutId id="2147483654" r:id="rId25"/>
    <p:sldLayoutId id="2147483658" r:id="rId26"/>
    <p:sldLayoutId id="2147483655" r:id="rId27"/>
    <p:sldLayoutId id="2147483679" r:id="rId28"/>
    <p:sldLayoutId id="2147483680" r:id="rId29"/>
    <p:sldLayoutId id="2147483681" r:id="rId30"/>
    <p:sldLayoutId id="2147483669" r:id="rId31"/>
    <p:sldLayoutId id="2147483670" r:id="rId32"/>
    <p:sldLayoutId id="2147483671" r:id="rId33"/>
    <p:sldLayoutId id="2147483684" r:id="rId34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333376"/>
            <a:ext cx="9649593" cy="93538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8"/>
            <a:ext cx="11090275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381329"/>
            <a:ext cx="1142184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276">
                <a:solidFill>
                  <a:schemeClr val="accent1"/>
                </a:solidFill>
              </a:defRPr>
            </a:lvl1pPr>
          </a:lstStyle>
          <a:p>
            <a:fld id="{7AF4796F-8FB3-45CA-B8AC-1736963B475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568" y="6381329"/>
            <a:ext cx="943357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76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60" y="6381329"/>
            <a:ext cx="225348" cy="14329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276">
                <a:solidFill>
                  <a:schemeClr val="bg1"/>
                </a:solidFill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10462344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15" tIns="18058" rIns="36115" bIns="18058" numCol="1" anchor="t" anchorCtr="0" compatLnSpc="1">
            <a:prstTxWarp prst="textNoShape">
              <a:avLst/>
            </a:prstTxWarp>
          </a:bodyPr>
          <a:lstStyle/>
          <a:p>
            <a:endParaRPr lang="en-GB" sz="1461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2061858" y="6885480"/>
            <a:ext cx="123432" cy="153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00">
                <a:solidFill>
                  <a:schemeClr val="bg1"/>
                </a:solidFill>
              </a:rPr>
              <a:t>©grow. for</a:t>
            </a:r>
            <a:r>
              <a:rPr lang="fi-FI" sz="100" baseline="0">
                <a:solidFill>
                  <a:schemeClr val="bg1"/>
                </a:solidFill>
              </a:rPr>
              <a:t> verohallinto</a:t>
            </a:r>
            <a:endParaRPr lang="en-GB" sz="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8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361138" rtl="0" eaLnBrk="1" latinLnBrk="0" hangingPunct="1">
        <a:lnSpc>
          <a:spcPct val="90000"/>
        </a:lnSpc>
        <a:spcBef>
          <a:spcPct val="0"/>
        </a:spcBef>
        <a:buNone/>
        <a:defRPr sz="1264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05332" indent="-105332" algn="l" defTabSz="361138" rtl="0" eaLnBrk="1" latinLnBrk="0" hangingPunct="1">
        <a:lnSpc>
          <a:spcPct val="110000"/>
        </a:lnSpc>
        <a:spcBef>
          <a:spcPts val="237"/>
        </a:spcBef>
        <a:buClr>
          <a:schemeClr val="accent1"/>
        </a:buClr>
        <a:buFont typeface="Wingdings" panose="05000000000000000000" pitchFamily="2" charset="2"/>
        <a:buChar char="§"/>
        <a:defRPr sz="948" kern="1200">
          <a:solidFill>
            <a:schemeClr val="tx1"/>
          </a:solidFill>
          <a:latin typeface="+mn-lt"/>
          <a:ea typeface="+mn-ea"/>
          <a:cs typeface="+mn-cs"/>
        </a:defRPr>
      </a:lvl1pPr>
      <a:lvl2pPr marL="213171" indent="-107840" algn="l" defTabSz="361138" rtl="0" eaLnBrk="1" latinLnBrk="0" hangingPunct="1">
        <a:lnSpc>
          <a:spcPct val="110000"/>
        </a:lnSpc>
        <a:spcBef>
          <a:spcPts val="237"/>
        </a:spcBef>
        <a:buClr>
          <a:schemeClr val="accent1"/>
        </a:buClr>
        <a:buFont typeface="Arial" panose="020B0604020202020204" pitchFamily="34" charset="0"/>
        <a:buChar char="–"/>
        <a:defRPr sz="790" kern="1200">
          <a:solidFill>
            <a:schemeClr val="tx1"/>
          </a:solidFill>
          <a:latin typeface="+mn-lt"/>
          <a:ea typeface="+mn-ea"/>
          <a:cs typeface="+mn-cs"/>
        </a:defRPr>
      </a:lvl2pPr>
      <a:lvl3pPr marL="318503" indent="-105332" algn="l" defTabSz="361138" rtl="0" eaLnBrk="1" latinLnBrk="0" hangingPunct="1">
        <a:lnSpc>
          <a:spcPct val="110000"/>
        </a:lnSpc>
        <a:spcBef>
          <a:spcPts val="237"/>
        </a:spcBef>
        <a:buClr>
          <a:schemeClr val="accent1"/>
        </a:buClr>
        <a:buFont typeface="Wingdings" panose="05000000000000000000" pitchFamily="2" charset="2"/>
        <a:buChar char="§"/>
        <a:defRPr sz="711" kern="1200">
          <a:solidFill>
            <a:schemeClr val="tx1"/>
          </a:solidFill>
          <a:latin typeface="+mn-lt"/>
          <a:ea typeface="+mn-ea"/>
          <a:cs typeface="+mn-cs"/>
        </a:defRPr>
      </a:lvl3pPr>
      <a:lvl4pPr marL="423208" indent="-104705" algn="l" defTabSz="361138" rtl="0" eaLnBrk="1" latinLnBrk="0" hangingPunct="1">
        <a:lnSpc>
          <a:spcPct val="110000"/>
        </a:lnSpc>
        <a:spcBef>
          <a:spcPts val="237"/>
        </a:spcBef>
        <a:buClr>
          <a:schemeClr val="accent1"/>
        </a:buClr>
        <a:buFont typeface="Arial" panose="020B0604020202020204" pitchFamily="34" charset="0"/>
        <a:buChar char="–"/>
        <a:defRPr sz="632" kern="1200">
          <a:solidFill>
            <a:schemeClr val="tx1"/>
          </a:solidFill>
          <a:latin typeface="+mn-lt"/>
          <a:ea typeface="+mn-ea"/>
          <a:cs typeface="+mn-cs"/>
        </a:defRPr>
      </a:lvl4pPr>
      <a:lvl5pPr marL="531675" indent="-108467" algn="l" defTabSz="361138" rtl="0" eaLnBrk="1" latinLnBrk="0" hangingPunct="1">
        <a:lnSpc>
          <a:spcPct val="110000"/>
        </a:lnSpc>
        <a:spcBef>
          <a:spcPts val="237"/>
        </a:spcBef>
        <a:buClr>
          <a:schemeClr val="accent1"/>
        </a:buClr>
        <a:buFont typeface="Wingdings" panose="05000000000000000000" pitchFamily="2" charset="2"/>
        <a:buChar char="§"/>
        <a:defRPr sz="553" kern="1200">
          <a:solidFill>
            <a:schemeClr val="tx1"/>
          </a:solidFill>
          <a:latin typeface="+mn-lt"/>
          <a:ea typeface="+mn-ea"/>
          <a:cs typeface="+mn-cs"/>
        </a:defRPr>
      </a:lvl5pPr>
      <a:lvl6pPr marL="637007" indent="-105332" algn="l" defTabSz="361138" rtl="0" eaLnBrk="1" latinLnBrk="0" hangingPunct="1">
        <a:lnSpc>
          <a:spcPct val="110000"/>
        </a:lnSpc>
        <a:spcBef>
          <a:spcPts val="237"/>
        </a:spcBef>
        <a:buClr>
          <a:schemeClr val="accent1"/>
        </a:buClr>
        <a:buFont typeface="Wingdings" panose="05000000000000000000" pitchFamily="2" charset="2"/>
        <a:buChar char="§"/>
        <a:defRPr sz="474" kern="1200">
          <a:solidFill>
            <a:schemeClr val="tx1"/>
          </a:solidFill>
          <a:latin typeface="+mn-lt"/>
          <a:ea typeface="+mn-ea"/>
          <a:cs typeface="+mn-cs"/>
        </a:defRPr>
      </a:lvl6pPr>
      <a:lvl7pPr marL="741712" indent="-104705" algn="l" defTabSz="361138" rtl="0" eaLnBrk="1" latinLnBrk="0" hangingPunct="1">
        <a:lnSpc>
          <a:spcPct val="110000"/>
        </a:lnSpc>
        <a:spcBef>
          <a:spcPts val="237"/>
        </a:spcBef>
        <a:buClr>
          <a:schemeClr val="accent1"/>
        </a:buClr>
        <a:buFont typeface="Wingdings" panose="05000000000000000000" pitchFamily="2" charset="2"/>
        <a:buChar char="§"/>
        <a:defRPr sz="474" kern="1200">
          <a:solidFill>
            <a:schemeClr val="tx1"/>
          </a:solidFill>
          <a:latin typeface="+mn-lt"/>
          <a:ea typeface="+mn-ea"/>
          <a:cs typeface="+mn-cs"/>
        </a:defRPr>
      </a:lvl7pPr>
      <a:lvl8pPr marL="850178" indent="-108467" algn="l" defTabSz="361138" rtl="0" eaLnBrk="1" latinLnBrk="0" hangingPunct="1">
        <a:lnSpc>
          <a:spcPct val="110000"/>
        </a:lnSpc>
        <a:spcBef>
          <a:spcPts val="237"/>
        </a:spcBef>
        <a:buClr>
          <a:schemeClr val="accent1"/>
        </a:buClr>
        <a:buFont typeface="Wingdings" panose="05000000000000000000" pitchFamily="2" charset="2"/>
        <a:buChar char="§"/>
        <a:defRPr sz="474" kern="1200">
          <a:solidFill>
            <a:schemeClr val="tx1"/>
          </a:solidFill>
          <a:latin typeface="+mn-lt"/>
          <a:ea typeface="+mn-ea"/>
          <a:cs typeface="+mn-cs"/>
        </a:defRPr>
      </a:lvl8pPr>
      <a:lvl9pPr marL="955510" indent="-105332" algn="l" defTabSz="361138" rtl="0" eaLnBrk="1" latinLnBrk="0" hangingPunct="1">
        <a:lnSpc>
          <a:spcPct val="110000"/>
        </a:lnSpc>
        <a:spcBef>
          <a:spcPts val="237"/>
        </a:spcBef>
        <a:buClr>
          <a:schemeClr val="accent1"/>
        </a:buClr>
        <a:buFont typeface="Wingdings" panose="05000000000000000000" pitchFamily="2" charset="2"/>
        <a:buChar char="§"/>
        <a:defRPr sz="4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61138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1pPr>
      <a:lvl2pPr marL="180569" algn="l" defTabSz="361138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2pPr>
      <a:lvl3pPr marL="361138" algn="l" defTabSz="361138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3pPr>
      <a:lvl4pPr marL="541707" algn="l" defTabSz="361138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4pPr>
      <a:lvl5pPr marL="722275" algn="l" defTabSz="361138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5pPr>
      <a:lvl6pPr marL="902844" algn="l" defTabSz="361138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6pPr>
      <a:lvl7pPr marL="1083413" algn="l" defTabSz="361138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7pPr>
      <a:lvl8pPr marL="1263982" algn="l" defTabSz="361138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8pPr>
      <a:lvl9pPr marL="1444551" algn="l" defTabSz="361138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Jäävuoret">
            <a:extLst>
              <a:ext uri="{FF2B5EF4-FFF2-40B4-BE49-F238E27FC236}">
                <a16:creationId xmlns:a16="http://schemas.microsoft.com/office/drawing/2014/main" id="{A351E40A-2E47-7BCA-07F2-2DAC6362F8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 b="1433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E1CBA678-49E5-E34A-D8FF-EA9A85F33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Vahvana ja ketteränä kohti tulevaa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E126B458-30C5-701A-9B8A-D50A1D1847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Verohallinnon eläkeläiset </a:t>
            </a:r>
          </a:p>
          <a:p>
            <a:r>
              <a:rPr lang="fi-FI" dirty="0"/>
              <a:t>Markku Heikura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D856F3B-A648-6D67-021B-E064294D39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5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B27322-EE10-712A-BD54-32066FAF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Tulevaisuuden avainkysymys:</a:t>
            </a:r>
            <a:br>
              <a:rPr lang="fi-FI" dirty="0"/>
            </a:br>
            <a:r>
              <a:rPr lang="fi-FI" dirty="0"/>
              <a:t>Ennakkoperinnän uudistaminen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2EC754-0AAA-331C-1E3D-1D0F5EB73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481965"/>
            <a:ext cx="7173419" cy="537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5F4F2C2B-5DB4-5BA6-DB81-45AE1AD5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57338"/>
            <a:ext cx="3744937" cy="4608512"/>
          </a:xfrm>
        </p:spPr>
        <p:txBody>
          <a:bodyPr>
            <a:normAutofit fontScale="92500"/>
          </a:bodyPr>
          <a:lstStyle/>
          <a:p>
            <a:r>
              <a:rPr lang="fi-FI" sz="1800" dirty="0"/>
              <a:t>Kansalaiset hakevat yli </a:t>
            </a:r>
            <a:r>
              <a:rPr lang="fi-FI" sz="1800" b="1" dirty="0"/>
              <a:t>2 miljoonaa </a:t>
            </a:r>
            <a:r>
              <a:rPr lang="fi-FI" sz="1800" dirty="0"/>
              <a:t>muutosverokorttia joka vuosi</a:t>
            </a:r>
          </a:p>
          <a:p>
            <a:r>
              <a:rPr lang="fi-FI" sz="1800" dirty="0"/>
              <a:t>Yli 75% näistä tehdään sähköisesti </a:t>
            </a:r>
            <a:r>
              <a:rPr lang="fi-FI" sz="1800" dirty="0" err="1"/>
              <a:t>OmaVerossa</a:t>
            </a:r>
            <a:r>
              <a:rPr lang="fi-FI" sz="1800" dirty="0"/>
              <a:t> - mutta miksi niitä pitää hakea yhtään mistään?</a:t>
            </a:r>
          </a:p>
          <a:p>
            <a:r>
              <a:rPr lang="fi-FI" sz="1800" dirty="0"/>
              <a:t>Verokortteihin kuluu valtavasti kansalaisten aikaa ja Verohallinnon pitää tarjota tämän toiminnan vaatimat palvelut - yli 500 000 puhelua vuodessa</a:t>
            </a:r>
          </a:p>
          <a:p>
            <a:r>
              <a:rPr lang="fi-FI" sz="1800" dirty="0"/>
              <a:t>Ennakkoperintä pitää uudistaa ja Verohallinnolla on jo käynnissä hanke tämän tekemiseksi</a:t>
            </a:r>
          </a:p>
          <a:p>
            <a:r>
              <a:rPr lang="fi-FI" sz="1800" dirty="0"/>
              <a:t>Jatkovaiheiden lainsäädäntötyö ja rahoitus kuitenkin epävarmoja</a:t>
            </a:r>
          </a:p>
        </p:txBody>
      </p:sp>
    </p:spTree>
    <p:extLst>
      <p:ext uri="{BB962C8B-B14F-4D97-AF65-F5344CB8AC3E}">
        <p14:creationId xmlns:p14="http://schemas.microsoft.com/office/powerpoint/2010/main" val="322329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D66D6AC-E4FD-9A8C-37D0-46C28B06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90" y="224458"/>
            <a:ext cx="9649593" cy="935385"/>
          </a:xfrm>
        </p:spPr>
        <p:txBody>
          <a:bodyPr>
            <a:normAutofit/>
          </a:bodyPr>
          <a:lstStyle/>
          <a:p>
            <a:r>
              <a:rPr lang="fi-FI" dirty="0"/>
              <a:t>Tulevaisuuden avainkysymys:</a:t>
            </a:r>
            <a:br>
              <a:rPr lang="fi-FI" dirty="0"/>
            </a:br>
            <a:r>
              <a:rPr lang="fi-FI" sz="3200" dirty="0"/>
              <a:t>Edesmenneen omaisen asioiden vaivaton hoito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D88FB1-4988-27DC-F45A-9F4A1E94C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008" y="1435261"/>
            <a:ext cx="5650571" cy="519828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900" dirty="0"/>
              <a:t>Mukana VM, OM, Verohallinto, DVV ja muita sidosryhmiä</a:t>
            </a:r>
          </a:p>
          <a:p>
            <a:pPr>
              <a:lnSpc>
                <a:spcPct val="100000"/>
              </a:lnSpc>
            </a:pPr>
            <a:r>
              <a:rPr lang="fi-FI" sz="1900" dirty="0"/>
              <a:t>Ohjelma käynnistyisi maaliskuussa 2024 ohjelman asettamisen jälkeen (VM)</a:t>
            </a:r>
          </a:p>
          <a:p>
            <a:pPr>
              <a:lnSpc>
                <a:spcPct val="100000"/>
              </a:lnSpc>
            </a:pPr>
            <a:r>
              <a:rPr lang="fi-FI" sz="1900" dirty="0"/>
              <a:t>Osana ohjelmaa toteutettaisiin lainsäädäntötyö sekä DVV:n ja Verohallinnon kehitysprojektit, joilla mahdollistettaisiin tämän hetkisten suunnitteluolettamien perusteella</a:t>
            </a:r>
          </a:p>
          <a:p>
            <a:pPr lvl="2">
              <a:lnSpc>
                <a:spcPct val="100000"/>
              </a:lnSpc>
            </a:pPr>
            <a:r>
              <a:rPr lang="fi-FI" sz="1500" dirty="0"/>
              <a:t>Kuolinpesälle yksilöivä tunnus ja sähköinen asiointi</a:t>
            </a:r>
          </a:p>
          <a:p>
            <a:pPr lvl="2">
              <a:lnSpc>
                <a:spcPct val="100000"/>
              </a:lnSpc>
            </a:pPr>
            <a:r>
              <a:rPr lang="fi-FI" sz="1500" dirty="0"/>
              <a:t>Kuolinpesän sähköinen osakasrekisteri</a:t>
            </a:r>
          </a:p>
          <a:p>
            <a:pPr lvl="2">
              <a:lnSpc>
                <a:spcPct val="100000"/>
              </a:lnSpc>
            </a:pPr>
            <a:r>
              <a:rPr lang="fi-FI" sz="1500" dirty="0"/>
              <a:t>Kuolinpesän sähköinen asiointipalvelu ja sinne sähköinen ja rakenteisen perukirjapohja</a:t>
            </a:r>
          </a:p>
          <a:p>
            <a:pPr lvl="2">
              <a:lnSpc>
                <a:spcPct val="100000"/>
              </a:lnSpc>
            </a:pPr>
            <a:r>
              <a:rPr lang="fi-FI" sz="1500" dirty="0"/>
              <a:t>Asiointipalvelusta perintöverotusta varten tarvittavat tiedot siirtyisivät rajapinnan kautta Verohallinnolle perintöverotuksen toimittamista varten</a:t>
            </a:r>
          </a:p>
          <a:p>
            <a:pPr lvl="2">
              <a:lnSpc>
                <a:spcPct val="100000"/>
              </a:lnSpc>
            </a:pPr>
            <a:r>
              <a:rPr lang="fi-FI" sz="1500" dirty="0"/>
              <a:t>Testamenttirekisteri</a:t>
            </a:r>
            <a:endParaRPr lang="fi-FI" sz="1300" dirty="0"/>
          </a:p>
          <a:p>
            <a:pPr marL="0" indent="0">
              <a:lnSpc>
                <a:spcPct val="100000"/>
              </a:lnSpc>
              <a:buNone/>
            </a:pPr>
            <a:endParaRPr lang="fi-FI" sz="1500" dirty="0"/>
          </a:p>
        </p:txBody>
      </p:sp>
      <p:pic>
        <p:nvPicPr>
          <p:cNvPr id="5" name="Kuva 4" descr="Kynttilöitä kynttilä ja valkoinen kukka">
            <a:extLst>
              <a:ext uri="{FF2B5EF4-FFF2-40B4-BE49-F238E27FC236}">
                <a16:creationId xmlns:a16="http://schemas.microsoft.com/office/drawing/2014/main" id="{CB325268-EED5-FF1F-2C6B-508E6EA72B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r="13344" b="-2"/>
          <a:stretch/>
        </p:blipFill>
        <p:spPr>
          <a:xfrm>
            <a:off x="6436078" y="1724628"/>
            <a:ext cx="5205060" cy="4441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1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A4BAB7-1FB3-A53C-5D31-4D030D89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Tulevaisuuden avainkysymys:</a:t>
            </a:r>
            <a:br>
              <a:rPr lang="fi-FI" dirty="0"/>
            </a:br>
            <a:r>
              <a:rPr lang="fi-FI" dirty="0"/>
              <a:t>Verojen maksamisen uudistaminen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137977-219A-FB68-5AFA-D10FB42F8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56792"/>
            <a:ext cx="4248991" cy="4608512"/>
          </a:xfrm>
        </p:spPr>
        <p:txBody>
          <a:bodyPr>
            <a:normAutofit fontScale="25000" lnSpcReduction="20000"/>
          </a:bodyPr>
          <a:lstStyle/>
          <a:p>
            <a:pPr marL="266700" lvl="1" indent="0">
              <a:buNone/>
            </a:pPr>
            <a:r>
              <a:rPr lang="fi-FI" sz="5600" b="1" dirty="0"/>
              <a:t>Tehdään yritysasiakkaiden maksamisesta mahdollisimman yksinkertaista</a:t>
            </a:r>
            <a:endParaRPr lang="fi-FI" sz="5600" b="1" dirty="0">
              <a:cs typeface="Arial"/>
            </a:endParaRPr>
          </a:p>
          <a:p>
            <a:pPr lvl="2"/>
            <a:r>
              <a:rPr lang="fi-FI" sz="5600" dirty="0"/>
              <a:t>Yritysasiakkailla, joilla useita veroja maksettavana suurimmat haasteet maksamisessa ja maksujen käytössä</a:t>
            </a:r>
            <a:endParaRPr lang="fi-FI" sz="5600" dirty="0">
              <a:cs typeface="Arial"/>
            </a:endParaRPr>
          </a:p>
          <a:p>
            <a:pPr lvl="2"/>
            <a:r>
              <a:rPr lang="fi-FI" sz="5600" dirty="0"/>
              <a:t>Mahdollistetaan yritysasiakkaille verojen maksamisen yhtä viitettä käyttäen, maksut menevät eräpäivän mukaan veroille</a:t>
            </a:r>
          </a:p>
          <a:p>
            <a:pPr lvl="3"/>
            <a:r>
              <a:rPr lang="fi-FI" sz="5200" dirty="0"/>
              <a:t>Vältetään aiheettomat viivästyskorot ja maksujen kohdentuminen asiakkaille epäedullisella tavalla väärän viitteen valinnasta johtuen</a:t>
            </a:r>
          </a:p>
          <a:p>
            <a:pPr lvl="3"/>
            <a:r>
              <a:rPr lang="fi-FI" sz="5200" dirty="0"/>
              <a:t>Maksujen käyttölogiikka helppo ymmärtää, asiakkaat pystyvät etukäteen tietämään mihin maksu käytetään</a:t>
            </a:r>
            <a:endParaRPr lang="fi-FI" sz="5600" b="1" dirty="0"/>
          </a:p>
          <a:p>
            <a:pPr marL="274637" lvl="1" indent="0">
              <a:buNone/>
            </a:pPr>
            <a:r>
              <a:rPr lang="fi-FI" sz="5600" b="1" dirty="0"/>
              <a:t>Näin helpotetaan ja vähennetään yritysten ja tilitoimistojen työtä maksujen selvittelyyn liittyen (Taloushallintoliiton arvio noin 285 </a:t>
            </a:r>
            <a:r>
              <a:rPr lang="fi-FI" sz="5600" b="1" dirty="0" err="1"/>
              <a:t>htv:tä</a:t>
            </a:r>
            <a:r>
              <a:rPr lang="fi-FI" sz="5600" b="1" dirty="0"/>
              <a:t>) ja samalla vähennetään neuvontatarvetta ja maksujen virheselvittelyä Verohallinnossa (varovainen arvio noin 3 </a:t>
            </a:r>
            <a:r>
              <a:rPr lang="fi-FI" sz="5600" b="1" dirty="0" err="1"/>
              <a:t>htv:tä</a:t>
            </a:r>
            <a:r>
              <a:rPr lang="fi-FI" sz="5600" b="1" dirty="0"/>
              <a:t>)</a:t>
            </a:r>
          </a:p>
          <a:p>
            <a:pPr lvl="2"/>
            <a:endParaRPr lang="fi-FI" sz="5600" dirty="0"/>
          </a:p>
          <a:p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B99E925-A813-2FAC-90EF-2C219835E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2132856"/>
            <a:ext cx="6961812" cy="28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32378E-B7D4-0796-E1F8-9868E9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Tulevaisuuden avainkysymys:</a:t>
            </a:r>
            <a:br>
              <a:rPr lang="fi-FI" dirty="0"/>
            </a:br>
            <a:r>
              <a:rPr lang="fi-FI" dirty="0"/>
              <a:t>Tekoälypohjainen asiakaspalvelu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27D1D4-AC40-0463-0F15-F970FBE4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557338"/>
            <a:ext cx="4824535" cy="525603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Valtaosa Verohallinnon puhelinpalveluun tulevista puheluista on hyvin yksinkertaisia</a:t>
            </a:r>
          </a:p>
          <a:p>
            <a:r>
              <a:rPr lang="fi-FI" dirty="0"/>
              <a:t>Näiden automatisointi säästäisi jopa satoja henkilötyövuosia</a:t>
            </a:r>
          </a:p>
          <a:p>
            <a:r>
              <a:rPr lang="fi-FI" dirty="0"/>
              <a:t>Verohallinto on jo kokeillut tekoälypohjaista asiakaspalvelua:</a:t>
            </a:r>
          </a:p>
          <a:p>
            <a:pPr lvl="1"/>
            <a:r>
              <a:rPr lang="fi-FI" dirty="0"/>
              <a:t>Osumatarkkuus sisältökysymyksissä </a:t>
            </a:r>
            <a:br>
              <a:rPr lang="fi-FI" dirty="0"/>
            </a:br>
            <a:r>
              <a:rPr lang="fi-FI" dirty="0"/>
              <a:t>70-80% (vrt. yleinen </a:t>
            </a:r>
            <a:r>
              <a:rPr lang="fi-FI" dirty="0" err="1"/>
              <a:t>ChatGPT</a:t>
            </a:r>
            <a:r>
              <a:rPr lang="fi-FI" dirty="0"/>
              <a:t> 30-40%)</a:t>
            </a:r>
          </a:p>
          <a:p>
            <a:pPr lvl="1"/>
            <a:r>
              <a:rPr lang="fi-FI" dirty="0"/>
              <a:t>Ei vielä riittävä, mutta kehittämiskelpoinen!</a:t>
            </a:r>
          </a:p>
          <a:p>
            <a:pPr lvl="1"/>
            <a:r>
              <a:rPr lang="fi-FI" dirty="0"/>
              <a:t>Toimii jo puhelinkeskuksessa</a:t>
            </a:r>
          </a:p>
          <a:p>
            <a:r>
              <a:rPr lang="fi-FI" dirty="0"/>
              <a:t>Koko julkishallinnon haaste, ei vain Verohallinnon</a:t>
            </a:r>
          </a:p>
          <a:p>
            <a:r>
              <a:rPr lang="fi-FI" dirty="0"/>
              <a:t>Teknologia vielä uutta, vaatii investointeja ja yhteistyötä yksityisen sektorin kanssa - mahdollisuus myös luoda menestyvää liiketoimintaa</a:t>
            </a:r>
          </a:p>
        </p:txBody>
      </p:sp>
      <p:pic>
        <p:nvPicPr>
          <p:cNvPr id="2050" name="Picture 2" descr="The Rise of AI Robots in Customer Service: How Humans and Bots Can Co-Exist">
            <a:extLst>
              <a:ext uri="{FF2B5EF4-FFF2-40B4-BE49-F238E27FC236}">
                <a16:creationId xmlns:a16="http://schemas.microsoft.com/office/drawing/2014/main" id="{22DD0637-CD0B-226D-A5E9-C9A06724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40" y="1844824"/>
            <a:ext cx="6536544" cy="411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7BAB09-856E-EE09-83FD-6AEF973E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Hallistusohjelma</a:t>
            </a:r>
            <a:r>
              <a:rPr lang="fi-FI" dirty="0"/>
              <a:t> ja sen aiheuttamat haasteet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64767D-B33A-3780-E0A1-092FB45FF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5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511F45-5939-C8C7-0A58-1C4C6404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781483-368A-443E-BEEE-BB076CBA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24"/>
            <a:ext cx="12192000" cy="67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08F50-ADC7-04F6-7A8E-C06E6644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54D6766-A7F7-D34E-E3D8-CFE53A5A5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1" y="0"/>
            <a:ext cx="11940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5E6176-EE50-2256-9452-9B6DFD0A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80" y="216299"/>
            <a:ext cx="9649593" cy="935385"/>
          </a:xfrm>
        </p:spPr>
        <p:txBody>
          <a:bodyPr/>
          <a:lstStyle/>
          <a:p>
            <a:r>
              <a:rPr lang="fi-FI" dirty="0"/>
              <a:t>Tuottavuusohjelman vaikutukset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2AB80E-BA63-E34E-7350-5C4B65B59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00" y="1462250"/>
            <a:ext cx="11090275" cy="4608512"/>
          </a:xfrm>
        </p:spPr>
        <p:txBody>
          <a:bodyPr>
            <a:normAutofit/>
          </a:bodyPr>
          <a:lstStyle/>
          <a:p>
            <a:r>
              <a:rPr lang="fi-FI" sz="2000" dirty="0"/>
              <a:t>Olettamana 21,4 milj. euron säästötavoite vuoteen 2027 mennessä verotustoiminnan osalta</a:t>
            </a:r>
          </a:p>
          <a:p>
            <a:endParaRPr lang="fi-FI" sz="2000" dirty="0"/>
          </a:p>
          <a:p>
            <a:endParaRPr lang="fi-FI" sz="700" dirty="0"/>
          </a:p>
          <a:p>
            <a:r>
              <a:rPr lang="fi-FI" sz="2000" dirty="0"/>
              <a:t>Säästöjen kohdentaminen</a:t>
            </a:r>
          </a:p>
          <a:p>
            <a:pPr lvl="1"/>
            <a:r>
              <a:rPr lang="fi-FI" sz="1800" dirty="0"/>
              <a:t>1,4 </a:t>
            </a:r>
            <a:r>
              <a:rPr lang="fi-FI" sz="1800" dirty="0" err="1"/>
              <a:t>mij</a:t>
            </a:r>
            <a:r>
              <a:rPr lang="fi-FI" sz="1800" dirty="0"/>
              <a:t>. euroa pääkaupungin toimitilaratkaisusta</a:t>
            </a:r>
          </a:p>
          <a:p>
            <a:pPr lvl="1"/>
            <a:r>
              <a:rPr lang="fi-FI" sz="1800" dirty="0"/>
              <a:t>10 milj. euroa oletusarvoisesta digitaalisuudesta (olettamana voimaan 1.1.2026)</a:t>
            </a:r>
          </a:p>
          <a:p>
            <a:pPr lvl="1"/>
            <a:r>
              <a:rPr lang="fi-FI" sz="1800" dirty="0"/>
              <a:t>10 milj. euroa palvelutoiminnasta</a:t>
            </a:r>
          </a:p>
          <a:p>
            <a:pPr lvl="1"/>
            <a:endParaRPr lang="fi-FI" sz="700" dirty="0"/>
          </a:p>
          <a:p>
            <a:pPr lvl="1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7444FF-89B5-17F0-85B0-CED58852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1384" y="297011"/>
            <a:ext cx="9649593" cy="935385"/>
          </a:xfrm>
        </p:spPr>
        <p:txBody>
          <a:bodyPr/>
          <a:lstStyle/>
          <a:p>
            <a:r>
              <a:rPr lang="fi-FI" dirty="0"/>
              <a:t>Verohallinnon toiminta: pakollisesta kohti </a:t>
            </a:r>
            <a:br>
              <a:rPr lang="fi-FI" dirty="0"/>
            </a:br>
            <a:r>
              <a:rPr lang="fi-FI" dirty="0"/>
              <a:t>vaikuttavaa tekemistä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1384" y="1484784"/>
            <a:ext cx="5688632" cy="4608512"/>
          </a:xfrm>
        </p:spPr>
        <p:txBody>
          <a:bodyPr>
            <a:normAutofit/>
          </a:bodyPr>
          <a:lstStyle/>
          <a:p>
            <a:r>
              <a:rPr lang="fi-FI" dirty="0">
                <a:sym typeface="Wingdings" panose="05000000000000000000" pitchFamily="2" charset="2"/>
              </a:rPr>
              <a:t>Työ jakaantuu kolmeen pääluokkaan</a:t>
            </a:r>
          </a:p>
          <a:p>
            <a:r>
              <a:rPr lang="fi-FI" dirty="0">
                <a:sym typeface="Wingdings" panose="05000000000000000000" pitchFamily="2" charset="2"/>
              </a:rPr>
              <a:t>Pakollinen tekeminen on resurssien jakamisessa "päältä pois"</a:t>
            </a:r>
          </a:p>
          <a:p>
            <a:endParaRPr lang="fi-FI" dirty="0"/>
          </a:p>
          <a:p>
            <a:r>
              <a:rPr lang="fi-FI" dirty="0"/>
              <a:t>Tavoite = lisätä veroriskilähtöistä tekemistä, jossa käytettävissä olevat resurssit kohdistetaan mahdollisimman vaikuttavasti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EE8159-1A16-DC82-4461-163F43601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856453"/>
              </p:ext>
            </p:extLst>
          </p:nvPr>
        </p:nvGraphicFramePr>
        <p:xfrm>
          <a:off x="4367808" y="897461"/>
          <a:ext cx="8600504" cy="548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8CB966-2050-A475-61CF-FBC1405D35E9}"/>
              </a:ext>
            </a:extLst>
          </p:cNvPr>
          <p:cNvCxnSpPr>
            <a:cxnSpLocks/>
          </p:cNvCxnSpPr>
          <p:nvPr/>
        </p:nvCxnSpPr>
        <p:spPr>
          <a:xfrm>
            <a:off x="6312024" y="3645024"/>
            <a:ext cx="4824536" cy="0"/>
          </a:xfrm>
          <a:prstGeom prst="line">
            <a:avLst/>
          </a:prstGeom>
          <a:ln w="254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D57780-B6E5-2433-6B54-B8150781587D}"/>
              </a:ext>
            </a:extLst>
          </p:cNvPr>
          <p:cNvSpPr txBox="1"/>
          <p:nvPr/>
        </p:nvSpPr>
        <p:spPr>
          <a:xfrm>
            <a:off x="10488488" y="379136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68 % pakollista</a:t>
            </a:r>
          </a:p>
          <a:p>
            <a:r>
              <a:rPr lang="fi-FI" sz="1600" dirty="0"/>
              <a:t>(v. 2022)</a:t>
            </a:r>
          </a:p>
        </p:txBody>
      </p:sp>
    </p:spTree>
    <p:extLst>
      <p:ext uri="{BB962C8B-B14F-4D97-AF65-F5344CB8AC3E}">
        <p14:creationId xmlns:p14="http://schemas.microsoft.com/office/powerpoint/2010/main" val="30433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AEE7B-2F3F-4878-987D-771F40E1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31" y="-82897"/>
            <a:ext cx="9649593" cy="935385"/>
          </a:xfrm>
        </p:spPr>
        <p:txBody>
          <a:bodyPr/>
          <a:lstStyle/>
          <a:p>
            <a:r>
              <a:rPr lang="fi-FI" dirty="0"/>
              <a:t>Tavoitteena vaikuttavampi tekeminen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24E4D7-899F-464A-B3ED-0086B7D1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124744"/>
            <a:ext cx="6049194" cy="4768850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Kuinka voimme irrottaa henkilöitä entistä vaikuttavampaa tekemiseen</a:t>
            </a:r>
          </a:p>
          <a:p>
            <a:pPr lvl="1"/>
            <a:r>
              <a:rPr lang="fi-FI" dirty="0"/>
              <a:t>vaikuttavuus kasvaa</a:t>
            </a:r>
          </a:p>
          <a:p>
            <a:endParaRPr lang="fi-FI" dirty="0"/>
          </a:p>
          <a:p>
            <a:r>
              <a:rPr lang="fi-FI" dirty="0"/>
              <a:t>Kuinka voimme vähentää asiakkaiden asiointitarvetta Verohallintoon</a:t>
            </a:r>
          </a:p>
          <a:p>
            <a:pPr lvl="1"/>
            <a:r>
              <a:rPr lang="fi-FI" dirty="0"/>
              <a:t>verotus olisi mahdollisimman helppoa ja vaivatonta</a:t>
            </a:r>
          </a:p>
          <a:p>
            <a:pPr lvl="1"/>
            <a:r>
              <a:rPr lang="fi-FI" dirty="0"/>
              <a:t>ohjeistus ja neuvonta</a:t>
            </a:r>
          </a:p>
          <a:p>
            <a:pPr lvl="1"/>
            <a:endParaRPr lang="fi-FI" dirty="0"/>
          </a:p>
          <a:p>
            <a:r>
              <a:rPr lang="fi-FI" dirty="0"/>
              <a:t>Kuinka voimme tehostaa tekemistämme</a:t>
            </a:r>
          </a:p>
          <a:p>
            <a:pPr lvl="1"/>
            <a:r>
              <a:rPr lang="fi-FI" dirty="0"/>
              <a:t>automaatio, </a:t>
            </a:r>
            <a:r>
              <a:rPr lang="fi-FI" dirty="0" err="1"/>
              <a:t>robotisaatio</a:t>
            </a:r>
            <a:r>
              <a:rPr lang="fi-FI" dirty="0"/>
              <a:t> ja AI</a:t>
            </a:r>
          </a:p>
          <a:p>
            <a:pPr lvl="1"/>
            <a:r>
              <a:rPr lang="fi-FI" dirty="0"/>
              <a:t>prosessien virtaviivaistaminen</a:t>
            </a:r>
          </a:p>
          <a:p>
            <a:pPr lvl="1"/>
            <a:endParaRPr lang="fi-FI" dirty="0"/>
          </a:p>
        </p:txBody>
      </p:sp>
      <p:pic>
        <p:nvPicPr>
          <p:cNvPr id="6" name="Kuvan paikkamerkki 5" descr="Tikka napakympissä">
            <a:extLst>
              <a:ext uri="{FF2B5EF4-FFF2-40B4-BE49-F238E27FC236}">
                <a16:creationId xmlns:a16="http://schemas.microsoft.com/office/drawing/2014/main" id="{404EC7BD-24E2-4B96-83FF-9CDDCA2223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3" r="20813"/>
          <a:stretch>
            <a:fillRect/>
          </a:stretch>
        </p:blipFill>
        <p:spPr>
          <a:xfrm>
            <a:off x="7307296" y="1124744"/>
            <a:ext cx="4352097" cy="4969098"/>
          </a:xfrm>
        </p:spPr>
      </p:pic>
    </p:spTree>
    <p:extLst>
      <p:ext uri="{BB962C8B-B14F-4D97-AF65-F5344CB8AC3E}">
        <p14:creationId xmlns:p14="http://schemas.microsoft.com/office/powerpoint/2010/main" val="6209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D55313-DCB0-D313-E8DF-DCC77C27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Verohallinnon eläkeläiset 14.2.2024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7A0545-55C6-508A-3546-43374DE4A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6AC500-DE03-62F6-4C9E-9EBB77D54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21731FC-1675-89F6-7BE9-D82A251381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3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6A241CD-B523-C976-DB59-B8AE63F08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Verohallinnon vuosi 2023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FD23E25-10C6-105C-DD8E-8B0D3D0F1662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fi-FI" dirty="0"/>
              <a:t>Verohallinnon kehittämistoiminta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8DE248D4-F5F6-9674-8BE9-4F772E7B1329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Hallitusohjelma ja sen aiheuttamat haasteet</a:t>
            </a:r>
          </a:p>
        </p:txBody>
      </p:sp>
    </p:spTree>
    <p:extLst>
      <p:ext uri="{BB962C8B-B14F-4D97-AF65-F5344CB8AC3E}">
        <p14:creationId xmlns:p14="http://schemas.microsoft.com/office/powerpoint/2010/main" val="35271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B4BB40-AEE5-8179-56AC-BBB3653D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935385"/>
          </a:xfrm>
        </p:spPr>
        <p:txBody>
          <a:bodyPr anchor="b">
            <a:normAutofit/>
          </a:bodyPr>
          <a:lstStyle/>
          <a:p>
            <a:r>
              <a:rPr lang="fi-FI" dirty="0"/>
              <a:t>Liikkumavara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AA8204-776B-66F4-0169-43B0A09E8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Asiakastarpeen vähentäminen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Eläköityminen ja määräaikainen työvoima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Pakollisen työn vähentäminen 300 HTV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Osaaminen uudelleen suuntaaminen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Suoriutumisen johtaminen ja prosessien tehostaminen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Laadun parantaminen</a:t>
            </a:r>
          </a:p>
        </p:txBody>
      </p:sp>
      <p:pic>
        <p:nvPicPr>
          <p:cNvPr id="5" name="Kuva 4" descr="Dominoes putoaa olevan rivin">
            <a:extLst>
              <a:ext uri="{FF2B5EF4-FFF2-40B4-BE49-F238E27FC236}">
                <a16:creationId xmlns:a16="http://schemas.microsoft.com/office/drawing/2014/main" id="{B4C2A25B-526B-26D2-8832-9FAFAA4F62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1" r="2" b="2"/>
          <a:stretch/>
        </p:blipFill>
        <p:spPr>
          <a:xfrm>
            <a:off x="6240016" y="1557338"/>
            <a:ext cx="5401122" cy="460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5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C2E6BF-898C-D7A8-6219-29BB3FEE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935385"/>
          </a:xfrm>
        </p:spPr>
        <p:txBody>
          <a:bodyPr anchor="b">
            <a:normAutofit/>
          </a:bodyPr>
          <a:lstStyle/>
          <a:p>
            <a:r>
              <a:rPr lang="en-US" dirty="0" err="1"/>
              <a:t>Keskeiset</a:t>
            </a:r>
            <a:r>
              <a:rPr lang="en-US" dirty="0"/>
              <a:t> </a:t>
            </a:r>
            <a:r>
              <a:rPr lang="en-US" dirty="0" err="1"/>
              <a:t>painopistealueet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39CE6E-A748-3D16-A1B0-071848A23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608511"/>
          </a:xfrm>
        </p:spPr>
        <p:txBody>
          <a:bodyPr anchor="t">
            <a:normAutofit/>
          </a:bodyPr>
          <a:lstStyle/>
          <a:p>
            <a:r>
              <a:rPr lang="en-US" dirty="0" err="1"/>
              <a:t>Haluamme</a:t>
            </a:r>
            <a:r>
              <a:rPr lang="en-US" dirty="0"/>
              <a:t> </a:t>
            </a:r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huolta</a:t>
            </a:r>
            <a:endParaRPr lang="en-US" dirty="0"/>
          </a:p>
          <a:p>
            <a:pPr lvl="1"/>
            <a:r>
              <a:rPr lang="en-US" sz="2400" dirty="0" err="1"/>
              <a:t>Asiakaslähtöisyydestä</a:t>
            </a:r>
            <a:r>
              <a:rPr lang="en-US" sz="2400" dirty="0"/>
              <a:t> </a:t>
            </a:r>
            <a:r>
              <a:rPr lang="en-US" sz="2400" dirty="0" err="1"/>
              <a:t>edelleen</a:t>
            </a:r>
            <a:endParaRPr lang="en-US" sz="2400" dirty="0"/>
          </a:p>
          <a:p>
            <a:pPr lvl="1"/>
            <a:r>
              <a:rPr lang="en-US" sz="2400" dirty="0" err="1"/>
              <a:t>Vaikuttavuudesta</a:t>
            </a:r>
            <a:endParaRPr lang="en-US" sz="2400" dirty="0"/>
          </a:p>
          <a:p>
            <a:pPr lvl="1"/>
            <a:r>
              <a:rPr lang="en-US" sz="2400" dirty="0" err="1"/>
              <a:t>Työntekijäkokemuksesta</a:t>
            </a:r>
            <a:endParaRPr lang="en-US" sz="2400" dirty="0"/>
          </a:p>
          <a:p>
            <a:pPr lvl="1"/>
            <a:r>
              <a:rPr lang="en-US" sz="2400" dirty="0" err="1"/>
              <a:t>Tehokkuudesta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dirty="0" err="1"/>
              <a:t>Kullakin</a:t>
            </a:r>
            <a:r>
              <a:rPr lang="en-US" dirty="0"/>
              <a:t> </a:t>
            </a:r>
            <a:r>
              <a:rPr lang="en-US" dirty="0" err="1"/>
              <a:t>osa-alueella</a:t>
            </a:r>
            <a:r>
              <a:rPr lang="en-US" dirty="0"/>
              <a:t> </a:t>
            </a:r>
            <a:r>
              <a:rPr lang="en-US" dirty="0" err="1"/>
              <a:t>joudutaan</a:t>
            </a:r>
            <a:r>
              <a:rPr lang="en-US" dirty="0"/>
              <a:t> </a:t>
            </a:r>
            <a:r>
              <a:rPr lang="en-US" dirty="0" err="1"/>
              <a:t>tekemään</a:t>
            </a:r>
            <a:r>
              <a:rPr lang="en-US" dirty="0"/>
              <a:t> </a:t>
            </a:r>
            <a:r>
              <a:rPr lang="en-US" dirty="0" err="1"/>
              <a:t>priorisointia</a:t>
            </a:r>
            <a:r>
              <a:rPr lang="en-US" dirty="0"/>
              <a:t> ja </a:t>
            </a:r>
            <a:r>
              <a:rPr lang="en-US" dirty="0" err="1"/>
              <a:t>arvovalintoja</a:t>
            </a:r>
            <a:endParaRPr lang="en-US" dirty="0"/>
          </a:p>
          <a:p>
            <a:pPr lvl="1"/>
            <a:r>
              <a:rPr lang="en-US" dirty="0" err="1"/>
              <a:t>keskinäiset</a:t>
            </a:r>
            <a:r>
              <a:rPr lang="en-US" dirty="0"/>
              <a:t> </a:t>
            </a:r>
            <a:r>
              <a:rPr lang="en-US" dirty="0" err="1"/>
              <a:t>riippuvuudet</a:t>
            </a:r>
            <a:r>
              <a:rPr lang="en-US" dirty="0"/>
              <a:t> ja </a:t>
            </a:r>
            <a:r>
              <a:rPr lang="en-US" dirty="0" err="1"/>
              <a:t>vaikutukset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tunnistaa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B266729F-E235-324F-B749-5B5B8984AFA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50863" y="1557338"/>
          <a:ext cx="5401121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6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59F37982-CB04-BAC8-B88A-C2123CF8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33375"/>
            <a:ext cx="6913289" cy="935385"/>
          </a:xfrm>
        </p:spPr>
        <p:txBody>
          <a:bodyPr/>
          <a:lstStyle/>
          <a:p>
            <a:r>
              <a:rPr lang="en-US" dirty="0" err="1"/>
              <a:t>Vuonna</a:t>
            </a:r>
            <a:r>
              <a:rPr lang="en-US" dirty="0"/>
              <a:t> 2024 </a:t>
            </a:r>
            <a:r>
              <a:rPr lang="en-US" dirty="0" err="1"/>
              <a:t>kamppailemme</a:t>
            </a:r>
            <a:r>
              <a:rPr lang="en-US" dirty="0"/>
              <a:t> </a:t>
            </a:r>
            <a:r>
              <a:rPr lang="en-US" dirty="0" err="1"/>
              <a:t>aikaa</a:t>
            </a:r>
            <a:r>
              <a:rPr lang="en-US" dirty="0"/>
              <a:t> </a:t>
            </a:r>
            <a:r>
              <a:rPr lang="en-US" dirty="0" err="1"/>
              <a:t>vastaan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A472C3C-5263-AC19-1874-4CAE99A2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57338"/>
            <a:ext cx="6913289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Haasteena</a:t>
            </a:r>
            <a:r>
              <a:rPr lang="en-US" dirty="0"/>
              <a:t> </a:t>
            </a:r>
            <a:r>
              <a:rPr lang="en-US" dirty="0" err="1"/>
              <a:t>aika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hiekka</a:t>
            </a:r>
            <a:r>
              <a:rPr lang="en-US" dirty="0"/>
              <a:t> </a:t>
            </a:r>
            <a:r>
              <a:rPr lang="en-US" dirty="0" err="1"/>
              <a:t>loppuu</a:t>
            </a:r>
            <a:r>
              <a:rPr lang="en-US" dirty="0"/>
              <a:t> </a:t>
            </a:r>
            <a:r>
              <a:rPr lang="en-US" dirty="0" err="1"/>
              <a:t>kellosta</a:t>
            </a:r>
            <a:r>
              <a:rPr lang="en-US" dirty="0"/>
              <a:t> </a:t>
            </a:r>
            <a:r>
              <a:rPr lang="en-US" dirty="0" err="1"/>
              <a:t>vuoden</a:t>
            </a:r>
            <a:r>
              <a:rPr lang="en-US" dirty="0"/>
              <a:t> 2024 </a:t>
            </a:r>
            <a:r>
              <a:rPr lang="en-US" dirty="0" err="1"/>
              <a:t>aikana</a:t>
            </a:r>
            <a:r>
              <a:rPr lang="en-US" dirty="0"/>
              <a:t> -&gt; </a:t>
            </a:r>
            <a:r>
              <a:rPr lang="en-US" dirty="0" err="1"/>
              <a:t>vuonna</a:t>
            </a:r>
            <a:r>
              <a:rPr lang="en-US" dirty="0"/>
              <a:t> 2025 </a:t>
            </a:r>
            <a:r>
              <a:rPr lang="en-US" dirty="0" err="1"/>
              <a:t>meidän</a:t>
            </a:r>
            <a:r>
              <a:rPr lang="en-US" dirty="0"/>
              <a:t> </a:t>
            </a:r>
            <a:r>
              <a:rPr lang="en-US" dirty="0" err="1"/>
              <a:t>pitää</a:t>
            </a:r>
            <a:r>
              <a:rPr lang="en-US" dirty="0"/>
              <a:t> olla </a:t>
            </a:r>
            <a:r>
              <a:rPr lang="en-US" dirty="0" err="1"/>
              <a:t>merkittävästi</a:t>
            </a:r>
            <a:r>
              <a:rPr lang="en-US" dirty="0"/>
              <a:t> </a:t>
            </a:r>
            <a:r>
              <a:rPr lang="en-US" dirty="0" err="1"/>
              <a:t>tehokkaampia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Tavoitteena</a:t>
            </a:r>
            <a:r>
              <a:rPr lang="en-US" dirty="0"/>
              <a:t> </a:t>
            </a:r>
            <a:r>
              <a:rPr lang="en-US" dirty="0" err="1"/>
              <a:t>varmistaa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Verohallinnon</a:t>
            </a:r>
            <a:r>
              <a:rPr lang="en-US" dirty="0"/>
              <a:t> </a:t>
            </a:r>
            <a:r>
              <a:rPr lang="en-US" dirty="0" err="1"/>
              <a:t>riittävät</a:t>
            </a:r>
            <a:r>
              <a:rPr lang="en-US" dirty="0"/>
              <a:t> </a:t>
            </a:r>
            <a:r>
              <a:rPr lang="en-US" dirty="0" err="1"/>
              <a:t>palvelut</a:t>
            </a:r>
            <a:r>
              <a:rPr lang="en-US" dirty="0"/>
              <a:t> ja </a:t>
            </a:r>
            <a:r>
              <a:rPr lang="en-US" dirty="0" err="1"/>
              <a:t>maine</a:t>
            </a:r>
            <a:endParaRPr lang="en-US" dirty="0"/>
          </a:p>
          <a:p>
            <a:pPr lvl="1"/>
            <a:r>
              <a:rPr lang="en-US" dirty="0" err="1"/>
              <a:t>verokertymä</a:t>
            </a:r>
            <a:endParaRPr lang="en-US" dirty="0"/>
          </a:p>
          <a:p>
            <a:pPr lvl="1"/>
            <a:r>
              <a:rPr lang="en-US" dirty="0" err="1"/>
              <a:t>korkea</a:t>
            </a:r>
            <a:r>
              <a:rPr lang="en-US" dirty="0"/>
              <a:t> </a:t>
            </a:r>
            <a:r>
              <a:rPr lang="en-US" dirty="0" err="1"/>
              <a:t>veromoraali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Verohallinnon</a:t>
            </a:r>
            <a:r>
              <a:rPr lang="en-US" dirty="0"/>
              <a:t> </a:t>
            </a:r>
            <a:r>
              <a:rPr lang="en-US" dirty="0" err="1"/>
              <a:t>tuottavuuden</a:t>
            </a:r>
            <a:r>
              <a:rPr lang="en-US" dirty="0"/>
              <a:t> </a:t>
            </a:r>
            <a:r>
              <a:rPr lang="en-US" dirty="0" err="1"/>
              <a:t>parantaminen</a:t>
            </a:r>
            <a:r>
              <a:rPr lang="en-US" dirty="0"/>
              <a:t> on </a:t>
            </a:r>
            <a:r>
              <a:rPr lang="en-US" dirty="0" err="1"/>
              <a:t>täysin</a:t>
            </a:r>
            <a:r>
              <a:rPr lang="en-US" dirty="0"/>
              <a:t> </a:t>
            </a:r>
            <a:r>
              <a:rPr lang="en-US" dirty="0" err="1"/>
              <a:t>tehtävissä</a:t>
            </a:r>
            <a:r>
              <a:rPr lang="en-US" dirty="0"/>
              <a:t> </a:t>
            </a:r>
            <a:r>
              <a:rPr lang="en-US" dirty="0" err="1"/>
              <a:t>omilla</a:t>
            </a:r>
            <a:r>
              <a:rPr lang="en-US" dirty="0"/>
              <a:t> </a:t>
            </a:r>
            <a:r>
              <a:rPr lang="en-US" dirty="0" err="1"/>
              <a:t>toimenpiteillä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8" name="Kuvan paikkamerkki 17" descr="Tiimalasi ja kalenteri">
            <a:extLst>
              <a:ext uri="{FF2B5EF4-FFF2-40B4-BE49-F238E27FC236}">
                <a16:creationId xmlns:a16="http://schemas.microsoft.com/office/drawing/2014/main" id="{4D57809B-A89F-924E-F52D-C3BF1F5FC5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r="6423" b="2"/>
          <a:stretch/>
        </p:blipFill>
        <p:spPr>
          <a:xfrm>
            <a:off x="7967662" y="10"/>
            <a:ext cx="4224337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0108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EAC9F4FB-7195-F82E-4B84-F37C16CB137F}"/>
              </a:ext>
            </a:extLst>
          </p:cNvPr>
          <p:cNvSpPr txBox="1"/>
          <p:nvPr/>
        </p:nvSpPr>
        <p:spPr>
          <a:xfrm rot="21228749">
            <a:off x="928409" y="2684885"/>
            <a:ext cx="2372077" cy="1852547"/>
          </a:xfrm>
          <a:prstGeom prst="rect">
            <a:avLst/>
          </a:prstGeom>
          <a:noFill/>
        </p:spPr>
        <p:txBody>
          <a:bodyPr wrap="square" lIns="0" tIns="13742" rIns="82449" bIns="13742" rtlCol="0">
            <a:spAutoFit/>
          </a:bodyPr>
          <a:lstStyle/>
          <a:p>
            <a:pPr>
              <a:lnSpc>
                <a:spcPct val="130000"/>
              </a:lnSpc>
              <a:spcBef>
                <a:spcPts val="382"/>
              </a:spcBef>
            </a:pPr>
            <a:r>
              <a:rPr lang="fi-FI" sz="10000" b="1" dirty="0">
                <a:latin typeface="Rastanty Cortez" panose="020B0604020202020204" pitchFamily="2" charset="0"/>
              </a:rPr>
              <a:t>Kiitos!! </a:t>
            </a:r>
          </a:p>
        </p:txBody>
      </p:sp>
    </p:spTree>
    <p:extLst>
      <p:ext uri="{BB962C8B-B14F-4D97-AF65-F5344CB8AC3E}">
        <p14:creationId xmlns:p14="http://schemas.microsoft.com/office/powerpoint/2010/main" val="38524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3B7F266-923B-473E-B96F-921120D9E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79" y="980728"/>
            <a:ext cx="10585176" cy="5544616"/>
          </a:xfrm>
        </p:spPr>
        <p:txBody>
          <a:bodyPr>
            <a:normAutofit lnSpcReduction="10000"/>
          </a:bodyPr>
          <a:lstStyle/>
          <a:p>
            <a:r>
              <a:rPr lang="fi-FI" sz="1600" b="1" dirty="0"/>
              <a:t>Tärkeimmät toiminnan tulokset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Verokertymä edellisvuoden tasolla (+0,1%), verovelat kasvoivat hieman (+3,5%), maltillinen verovaje (alv)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Kokonaisuutena asiointimäärät laskivat edellisestä vuodesta, asiakastyytyväisyys korkealla tasolla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Useita palvelunestohyökkäyksiä. Näitä vastaan kehitetty toimenpiteitä, joiden ansiosta asiakkaille koituvaa haittaa vähennetty merkittävästi.</a:t>
            </a:r>
          </a:p>
          <a:p>
            <a:r>
              <a:rPr lang="fi-FI" sz="1600" b="1" dirty="0"/>
              <a:t>Toiminnan tuloksellisuuden kehittyminen ja lähivuosien kehitysnäkymät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Tulossopimustavoitteista 19 saavutettiin täysin ja 3:ssä poikkeama yli 10 %. </a:t>
            </a:r>
            <a:r>
              <a:rPr lang="fi-FI" sz="1200" dirty="0">
                <a:solidFill>
                  <a:srgbClr val="FF0000"/>
                </a:solidFill>
              </a:rPr>
              <a:t>1 MITTARI ARVIOIMATTA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Automaattisen päätöksenteon lainsäädäntö selkeytynyt ja mahdollistaa toimintojen kehittämisen</a:t>
            </a:r>
          </a:p>
          <a:p>
            <a:r>
              <a:rPr lang="fi-FI" sz="1600" b="1" dirty="0"/>
              <a:t>Toiminnan merkittävimmät muutokset ja lähivuosien muutosnäkymät</a:t>
            </a:r>
            <a:endParaRPr lang="fi-FI" sz="1200" dirty="0"/>
          </a:p>
          <a:p>
            <a:pPr lvl="1">
              <a:spcBef>
                <a:spcPts val="0"/>
              </a:spcBef>
            </a:pPr>
            <a:r>
              <a:rPr lang="fi-FI" sz="1200" dirty="0"/>
              <a:t>Tavoitteilla ja tiedolla johtamissa edetty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Pakollista työtä vähennettiin 75 htv ja vapautuneiden resurssien uudelleen suuntaaminen aloitettu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Keskeiset hankkeet: </a:t>
            </a:r>
            <a:r>
              <a:rPr lang="fi-FI" sz="1200" dirty="0" err="1"/>
              <a:t>POREn</a:t>
            </a:r>
            <a:r>
              <a:rPr lang="fi-FI" sz="1200" dirty="0"/>
              <a:t> perustaminen jatkunut, Verotus digitaalisessa murroksessa 2020-2023, Harmaan talouden ja talousrikollisuuden toimenpideohjelma 2020–2023, Yrityksen digitalous (osallistuminen)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Tietosuoja-asetuksen soveltamiskäytäntö on tiukentunut ja vaikuttaa merkittävästi mahdollisuuksiin saada vertailutietoja ulkomaan rahaliikenteestä. 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Hallitusohjelmassa yli 100 verotukseen liittyvää kirjausta, esimerkiksi kiinteistöverotukseen, tuloverotukseen sekä veronkannon sujuvoittamiseen liittyen.</a:t>
            </a:r>
          </a:p>
          <a:p>
            <a:r>
              <a:rPr lang="fi-FI" sz="1600" b="1" dirty="0"/>
              <a:t>Talouden merkittävimmät muutokset ja lähivuosien muutosnäkymät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Sopeutuminen laskevaan kehykseen sekä hallituksen tuottavuusohjelman vaatimuksiin, myös inflaatio haasteena</a:t>
            </a:r>
          </a:p>
          <a:p>
            <a:pPr lvl="1">
              <a:spcBef>
                <a:spcPts val="0"/>
              </a:spcBef>
            </a:pPr>
            <a:r>
              <a:rPr lang="fi-FI" sz="1200" dirty="0" err="1"/>
              <a:t>POREn</a:t>
            </a:r>
            <a:r>
              <a:rPr lang="fi-FI" sz="1200" dirty="0"/>
              <a:t> käyttöönotto ja maksullisen toiminnan laajentuminen</a:t>
            </a:r>
          </a:p>
          <a:p>
            <a:r>
              <a:rPr lang="fi-FI" sz="1600" b="1" dirty="0"/>
              <a:t>Toimintaympäristön merkittävimmät muutokset ja lähivuosien muutosnäkymät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Liiketoiminnan keskittyminen kansainvälisiin suuriin toimijoihin, palkkatyön muuttuminen pienyrittämiseksi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Erilaiset Verohallinnon nimissä tehdyt huijausyritykset yleisiä. Nämä työllistävät puhelinpalvelua sekä voivat rapauttaa luottamusta Verohallinnon yhteydenottoja kohtaan.</a:t>
            </a:r>
          </a:p>
          <a:p>
            <a:r>
              <a:rPr lang="fi-FI" sz="1600" b="1" dirty="0"/>
              <a:t>Kokonaisarvio toiminnan onnistumisesta</a:t>
            </a:r>
          </a:p>
          <a:p>
            <a:pPr lvl="1">
              <a:spcBef>
                <a:spcPts val="0"/>
              </a:spcBef>
            </a:pPr>
            <a:r>
              <a:rPr lang="fi-FI" sz="1200" dirty="0"/>
              <a:t>Verohallinto katsoo onnistuneensa kokonaisuutena hyvin perustehtävässään 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6F6CA18-E5F5-4373-872A-D305DF9808D8}"/>
              </a:ext>
            </a:extLst>
          </p:cNvPr>
          <p:cNvSpPr/>
          <p:nvPr/>
        </p:nvSpPr>
        <p:spPr>
          <a:xfrm>
            <a:off x="689080" y="260648"/>
            <a:ext cx="9007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3200" b="1" dirty="0">
                <a:solidFill>
                  <a:srgbClr val="333333"/>
                </a:solidFill>
              </a:rPr>
              <a:t>Johdon katsaus, pääkohdat vuosi 2023</a:t>
            </a:r>
          </a:p>
        </p:txBody>
      </p:sp>
    </p:spTree>
    <p:extLst>
      <p:ext uri="{BB962C8B-B14F-4D97-AF65-F5344CB8AC3E}">
        <p14:creationId xmlns:p14="http://schemas.microsoft.com/office/powerpoint/2010/main" val="38517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C96DB1F7-F4D8-4EF7-87DE-CC803ACEEA89}"/>
              </a:ext>
            </a:extLst>
          </p:cNvPr>
          <p:cNvCxnSpPr/>
          <p:nvPr/>
        </p:nvCxnSpPr>
        <p:spPr>
          <a:xfrm>
            <a:off x="592261" y="836712"/>
            <a:ext cx="1106955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1">
            <a:extLst>
              <a:ext uri="{FF2B5EF4-FFF2-40B4-BE49-F238E27FC236}">
                <a16:creationId xmlns:a16="http://schemas.microsoft.com/office/drawing/2014/main" id="{5B88C87E-066C-43D9-8478-FAAD75BB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503337"/>
          </a:xfrm>
        </p:spPr>
        <p:txBody>
          <a:bodyPr/>
          <a:lstStyle/>
          <a:p>
            <a:r>
              <a:rPr lang="fi-FI"/>
              <a:t>Asiointimäärät edellisvuoden tasolla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83616D6-DC60-07E2-9540-2436EEAE7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847725"/>
            <a:ext cx="90392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Verkkosivusto&#10;&#10;Kuvaus luotu automaattisesti">
            <a:extLst>
              <a:ext uri="{FF2B5EF4-FFF2-40B4-BE49-F238E27FC236}">
                <a16:creationId xmlns:a16="http://schemas.microsoft.com/office/drawing/2014/main" id="{2F30A926-E92E-6D0D-54FB-5B79391B1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pic>
        <p:nvPicPr>
          <p:cNvPr id="17" name="Kuva 1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ABC05B66-778C-DA45-42C3-832375BAFE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6095999" cy="3429000"/>
          </a:xfrm>
          <a:prstGeom prst="rect">
            <a:avLst/>
          </a:prstGeom>
        </p:spPr>
      </p:pic>
      <p:pic>
        <p:nvPicPr>
          <p:cNvPr id="19" name="Kuva 18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6383377-98B6-336E-2C68-7D6ED1A69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6000" cy="3429000"/>
          </a:xfrm>
          <a:prstGeom prst="rect">
            <a:avLst/>
          </a:prstGeom>
        </p:spPr>
      </p:pic>
      <p:pic>
        <p:nvPicPr>
          <p:cNvPr id="21" name="Kuva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75465C6-2945-63C8-27CC-2F2877C065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" y="0"/>
            <a:ext cx="609600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Verohallinnon kehittämistoiminta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9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870248-FA0C-4D78-81B9-A095E741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Teemme matkaa kohti Verohallinto 3.0:aa</a:t>
            </a:r>
            <a:br>
              <a:rPr lang="fi-FI"/>
            </a:br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F0C8D25-85CE-4E63-8A67-8B480245DC37}"/>
              </a:ext>
            </a:extLst>
          </p:cNvPr>
          <p:cNvSpPr txBox="1"/>
          <p:nvPr/>
        </p:nvSpPr>
        <p:spPr>
          <a:xfrm>
            <a:off x="550863" y="1446312"/>
            <a:ext cx="3384376" cy="52014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fi-FI" sz="800" b="1">
              <a:solidFill>
                <a:schemeClr val="tx1"/>
              </a:solidFill>
            </a:endParaRPr>
          </a:p>
          <a:p>
            <a:pPr lvl="0" algn="ctr"/>
            <a:r>
              <a:rPr lang="fi-FI" b="1">
                <a:solidFill>
                  <a:schemeClr val="tx1"/>
                </a:solidFill>
              </a:rPr>
              <a:t>Verohallinto 1.0</a:t>
            </a:r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1"/>
            <a:endParaRPr lang="fi-FI"/>
          </a:p>
          <a:p>
            <a:pPr lvl="1"/>
            <a:endParaRPr lang="fi-FI"/>
          </a:p>
          <a:p>
            <a:pPr lvl="1"/>
            <a:r>
              <a:rPr lang="fi-FI"/>
              <a:t>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5DB74B2-67ED-4D2F-9751-6D64EB1480DB}"/>
              </a:ext>
            </a:extLst>
          </p:cNvPr>
          <p:cNvSpPr txBox="1"/>
          <p:nvPr/>
        </p:nvSpPr>
        <p:spPr>
          <a:xfrm>
            <a:off x="838895" y="4237759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paperiprosessit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erilliset verotusprosessit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valtion organisaatiot toimivat omissa kuplissaan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menneisyysnäkökulma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neuvontaa annetaan asiakkaille sitä kysyttäessä</a:t>
            </a:r>
            <a:br>
              <a:rPr lang="fi-FI" sz="1400" dirty="0"/>
            </a:br>
            <a:endParaRPr lang="fi-FI" sz="1400" dirty="0"/>
          </a:p>
          <a:p>
            <a:pPr algn="ctr"/>
            <a:r>
              <a:rPr lang="fi-FI" sz="1400" b="1" dirty="0"/>
              <a:t>veronmaksajat</a:t>
            </a:r>
            <a:endParaRPr lang="fi-FI" sz="1400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EF096149-6428-4925-BB15-07D4FD420028}"/>
              </a:ext>
            </a:extLst>
          </p:cNvPr>
          <p:cNvSpPr txBox="1"/>
          <p:nvPr/>
        </p:nvSpPr>
        <p:spPr>
          <a:xfrm>
            <a:off x="4511824" y="1446312"/>
            <a:ext cx="3384376" cy="52014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fi-FI" sz="800" b="1">
              <a:solidFill>
                <a:schemeClr val="tx1"/>
              </a:solidFill>
            </a:endParaRPr>
          </a:p>
          <a:p>
            <a:pPr lvl="0" algn="ctr"/>
            <a:r>
              <a:rPr lang="fi-FI" b="1">
                <a:solidFill>
                  <a:schemeClr val="tx1"/>
                </a:solidFill>
              </a:rPr>
              <a:t>Verohallinto 2.0</a:t>
            </a:r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1"/>
            <a:endParaRPr lang="fi-FI"/>
          </a:p>
          <a:p>
            <a:pPr lvl="1"/>
            <a:endParaRPr lang="fi-FI"/>
          </a:p>
          <a:p>
            <a:pPr lvl="1"/>
            <a:r>
              <a:rPr lang="fi-FI"/>
              <a:t> 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0B4CA729-7E23-4810-9093-39815F4828BE}"/>
              </a:ext>
            </a:extLst>
          </p:cNvPr>
          <p:cNvSpPr txBox="1"/>
          <p:nvPr/>
        </p:nvSpPr>
        <p:spPr>
          <a:xfrm>
            <a:off x="8472785" y="1446312"/>
            <a:ext cx="3384376" cy="520142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fi-FI" sz="800" b="1">
              <a:solidFill>
                <a:schemeClr val="tx1"/>
              </a:solidFill>
            </a:endParaRPr>
          </a:p>
          <a:p>
            <a:pPr lvl="0" algn="ctr"/>
            <a:r>
              <a:rPr lang="fi-FI" b="1">
                <a:solidFill>
                  <a:schemeClr val="tx1"/>
                </a:solidFill>
              </a:rPr>
              <a:t>Verohallinto 3.0</a:t>
            </a:r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0"/>
            <a:endParaRPr lang="fi-FI" b="1"/>
          </a:p>
          <a:p>
            <a:pPr lvl="1"/>
            <a:endParaRPr lang="fi-FI"/>
          </a:p>
          <a:p>
            <a:pPr lvl="1"/>
            <a:endParaRPr lang="fi-FI"/>
          </a:p>
          <a:p>
            <a:pPr lvl="1"/>
            <a:r>
              <a:rPr lang="fi-FI"/>
              <a:t> 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9C17B57-EC7D-4FBE-B517-398CB303D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64" y="1955173"/>
            <a:ext cx="2276696" cy="21939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F5C4FDAC-3EC0-45F5-A174-C0058C267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25" y="1955173"/>
            <a:ext cx="2276696" cy="21939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19B5B8F7-D5D6-4EEC-A7EA-441300355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03" y="1955173"/>
            <a:ext cx="2276696" cy="21939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22F83168-B49A-4C11-8DBA-992827D33F24}"/>
              </a:ext>
            </a:extLst>
          </p:cNvPr>
          <p:cNvSpPr txBox="1"/>
          <p:nvPr/>
        </p:nvSpPr>
        <p:spPr>
          <a:xfrm>
            <a:off x="4786076" y="4234225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digitaalinen ilmoittaminen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yhdistyneitä verotusprosesseja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valtion organisaatiot vaihtavat tietoa aktiivisesti keskenään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reaaliaikainen näkökulma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neuvontaa annetaan asiakkaille etukäteen proaktiivisesti</a:t>
            </a:r>
            <a:br>
              <a:rPr lang="fi-FI" sz="1400" dirty="0"/>
            </a:br>
            <a:endParaRPr lang="fi-FI" sz="1400" dirty="0"/>
          </a:p>
          <a:p>
            <a:pPr algn="ctr"/>
            <a:r>
              <a:rPr lang="fi-FI" sz="1400" b="1" dirty="0"/>
              <a:t>asiakkaat</a:t>
            </a:r>
            <a:endParaRPr lang="fi-FI" sz="1400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54F0B0C6-2682-4A93-91F9-FF9E5849329C}"/>
              </a:ext>
            </a:extLst>
          </p:cNvPr>
          <p:cNvSpPr txBox="1"/>
          <p:nvPr/>
        </p:nvSpPr>
        <p:spPr>
          <a:xfrm>
            <a:off x="8616280" y="4234225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ei erillistä veroraportointia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verotusprosessit kehitetään asiakkaiden tarpeiden mukaan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yhden luukun periaate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tulevaisuusnäkökulma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neuvonnan ja palvelun tarve osataan ennustaa ja antaa ajoissa</a:t>
            </a:r>
            <a:br>
              <a:rPr lang="fi-FI" sz="1400" dirty="0"/>
            </a:br>
            <a:endParaRPr lang="fi-FI" sz="1400" dirty="0"/>
          </a:p>
          <a:p>
            <a:pPr algn="ctr"/>
            <a:r>
              <a:rPr lang="fi-FI" sz="1400" b="1" dirty="0"/>
              <a:t>kumppanit</a:t>
            </a:r>
            <a:endParaRPr lang="fi-FI" sz="1400" dirty="0"/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BAB66F88-ACF5-47D6-A6D1-A331D233FDF7}"/>
              </a:ext>
            </a:extLst>
          </p:cNvPr>
          <p:cNvCxnSpPr>
            <a:cxnSpLocks/>
          </p:cNvCxnSpPr>
          <p:nvPr/>
        </p:nvCxnSpPr>
        <p:spPr>
          <a:xfrm>
            <a:off x="7675969" y="1279092"/>
            <a:ext cx="0" cy="5462276"/>
          </a:xfrm>
          <a:prstGeom prst="line">
            <a:avLst/>
          </a:prstGeom>
          <a:ln w="381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inoneliö 24">
            <a:extLst>
              <a:ext uri="{FF2B5EF4-FFF2-40B4-BE49-F238E27FC236}">
                <a16:creationId xmlns:a16="http://schemas.microsoft.com/office/drawing/2014/main" id="{15571710-DB74-4A3D-957C-7DDC86592B4E}"/>
              </a:ext>
            </a:extLst>
          </p:cNvPr>
          <p:cNvSpPr/>
          <p:nvPr/>
        </p:nvSpPr>
        <p:spPr>
          <a:xfrm>
            <a:off x="7420600" y="768954"/>
            <a:ext cx="510737" cy="522428"/>
          </a:xfrm>
          <a:prstGeom prst="diamond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A81EAFA4-CE5D-4E53-A8CE-34B7267B26A6}"/>
              </a:ext>
            </a:extLst>
          </p:cNvPr>
          <p:cNvGrpSpPr/>
          <p:nvPr/>
        </p:nvGrpSpPr>
        <p:grpSpPr>
          <a:xfrm>
            <a:off x="4102563" y="3490795"/>
            <a:ext cx="244864" cy="1316570"/>
            <a:chOff x="7118717" y="2229322"/>
            <a:chExt cx="1057984" cy="2864559"/>
          </a:xfrm>
        </p:grpSpPr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2ADE978B-C071-4097-98D5-8BED6ABEA9F0}"/>
                </a:ext>
              </a:extLst>
            </p:cNvPr>
            <p:cNvCxnSpPr/>
            <p:nvPr/>
          </p:nvCxnSpPr>
          <p:spPr>
            <a:xfrm>
              <a:off x="7118717" y="2229322"/>
              <a:ext cx="1057984" cy="136026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F50ADEB7-12E8-43F7-883B-DAD6F385B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8717" y="3567362"/>
              <a:ext cx="1057984" cy="152651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FC819989-F892-4881-8265-8C5EFBE34E54}"/>
              </a:ext>
            </a:extLst>
          </p:cNvPr>
          <p:cNvGrpSpPr/>
          <p:nvPr/>
        </p:nvGrpSpPr>
        <p:grpSpPr>
          <a:xfrm>
            <a:off x="8060597" y="3490795"/>
            <a:ext cx="244864" cy="1316570"/>
            <a:chOff x="7118717" y="2229322"/>
            <a:chExt cx="1057984" cy="2864559"/>
          </a:xfrm>
        </p:grpSpPr>
        <p:cxnSp>
          <p:nvCxnSpPr>
            <p:cNvPr id="28" name="Suora yhdysviiva 27">
              <a:extLst>
                <a:ext uri="{FF2B5EF4-FFF2-40B4-BE49-F238E27FC236}">
                  <a16:creationId xmlns:a16="http://schemas.microsoft.com/office/drawing/2014/main" id="{9BCBEB9F-309E-4907-8152-A3FFA45470EF}"/>
                </a:ext>
              </a:extLst>
            </p:cNvPr>
            <p:cNvCxnSpPr/>
            <p:nvPr/>
          </p:nvCxnSpPr>
          <p:spPr>
            <a:xfrm>
              <a:off x="7118717" y="2229322"/>
              <a:ext cx="1057984" cy="136026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uora yhdysviiva 28">
              <a:extLst>
                <a:ext uri="{FF2B5EF4-FFF2-40B4-BE49-F238E27FC236}">
                  <a16:creationId xmlns:a16="http://schemas.microsoft.com/office/drawing/2014/main" id="{78056398-5690-4D98-A12B-67F2159823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8717" y="3567362"/>
              <a:ext cx="1057984" cy="152651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11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8791D2-C884-C9C7-9315-6005C2EB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Tulevaisuuden avainkysymys:</a:t>
            </a:r>
            <a:br>
              <a:rPr lang="fi-FI" dirty="0"/>
            </a:br>
            <a:r>
              <a:rPr lang="fi-FI" dirty="0"/>
              <a:t>Oletusarvoinen digitaalisuus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BBDF41-61E6-2522-D968-8F1CABD61E6D}"/>
              </a:ext>
            </a:extLst>
          </p:cNvPr>
          <p:cNvSpPr/>
          <p:nvPr/>
        </p:nvSpPr>
        <p:spPr>
          <a:xfrm>
            <a:off x="983432" y="1916832"/>
            <a:ext cx="4896544" cy="1800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b="1" dirty="0"/>
              <a:t>1. Vaihe: Paperi sähköiseksi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dirty="0"/>
              <a:t>Suoraviivainen tehostamistoimenpide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dirty="0"/>
              <a:t>Nopeus ja vaikutus riippuu lainsäädännöstä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dirty="0"/>
              <a:t>Ei etene nopeasti nykyisillä ratkaisuilla, tilanne pahenee nopeasti jos ei tehdä mitään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dirty="0"/>
              <a:t>Ensimmäinen askel, mutta ei riittävä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A422F24-7CAA-3BAE-6DE9-6B2183D104B7}"/>
              </a:ext>
            </a:extLst>
          </p:cNvPr>
          <p:cNvSpPr/>
          <p:nvPr/>
        </p:nvSpPr>
        <p:spPr>
          <a:xfrm>
            <a:off x="983432" y="4293096"/>
            <a:ext cx="4896544" cy="23042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b="1" dirty="0"/>
              <a:t>2. Vaihe: Ensisijaisesti digitaaliset palvelut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dirty="0"/>
              <a:t>On nähtävissä palveluita ja palveluiden ominaisuuksia, joita mahdollista toteuttaa vain digitaalisesti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dirty="0"/>
              <a:t>Nykyinen lainsäädäntö ja vallitsevat tulkinnat vaikeuttavat näiden toteuttamista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dirty="0"/>
              <a:t>Potentiaali muuttaa julkisten palveluiden tuotanto kertaluokkaa tehokkaammaksi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fi-FI" dirty="0"/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8BBAD416-012C-0CC3-6F61-0906FBF759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56040" y="2024844"/>
          <a:ext cx="4968552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809">
                  <a:extLst>
                    <a:ext uri="{9D8B030D-6E8A-4147-A177-3AD203B41FA5}">
                      <a16:colId xmlns:a16="http://schemas.microsoft.com/office/drawing/2014/main" val="213604464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8938807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63944228"/>
                    </a:ext>
                  </a:extLst>
                </a:gridCol>
                <a:gridCol w="935583">
                  <a:extLst>
                    <a:ext uri="{9D8B030D-6E8A-4147-A177-3AD203B41FA5}">
                      <a16:colId xmlns:a16="http://schemas.microsoft.com/office/drawing/2014/main" val="1399698924"/>
                    </a:ext>
                  </a:extLst>
                </a:gridCol>
              </a:tblGrid>
              <a:tr h="424570">
                <a:tc>
                  <a:txBody>
                    <a:bodyPr/>
                    <a:lstStyle/>
                    <a:p>
                      <a:r>
                        <a:rPr lang="fi-FI" sz="1600" dirty="0"/>
                        <a:t>Verohallinnon postitus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Muutos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6576"/>
                  </a:ext>
                </a:extLst>
              </a:tr>
              <a:tr h="424570">
                <a:tc>
                  <a:txBody>
                    <a:bodyPr/>
                    <a:lstStyle/>
                    <a:p>
                      <a:r>
                        <a:rPr lang="fi-FI" sz="1600" dirty="0"/>
                        <a:t>Lähetyt kirjeet (miljoonaa)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-3%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903415"/>
                  </a:ext>
                </a:extLst>
              </a:tr>
              <a:tr h="663028">
                <a:tc>
                  <a:txBody>
                    <a:bodyPr/>
                    <a:lstStyle/>
                    <a:p>
                      <a:r>
                        <a:rPr lang="fi-FI" sz="1600" dirty="0"/>
                        <a:t>Kokonaiskustannukset (MEUR)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768656"/>
                  </a:ext>
                </a:extLst>
              </a:tr>
            </a:tbl>
          </a:graphicData>
        </a:graphic>
      </p:graphicFrame>
      <p:sp>
        <p:nvSpPr>
          <p:cNvPr id="14" name="Nuoli: Alas 13">
            <a:extLst>
              <a:ext uri="{FF2B5EF4-FFF2-40B4-BE49-F238E27FC236}">
                <a16:creationId xmlns:a16="http://schemas.microsoft.com/office/drawing/2014/main" id="{C72FE7D1-D552-F2C6-DC03-7F3666F75A63}"/>
              </a:ext>
            </a:extLst>
          </p:cNvPr>
          <p:cNvSpPr/>
          <p:nvPr/>
        </p:nvSpPr>
        <p:spPr>
          <a:xfrm>
            <a:off x="3134880" y="3762664"/>
            <a:ext cx="576064" cy="50405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1A754FD-93E8-364B-7C2C-1977E2B23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509120"/>
            <a:ext cx="240026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D722AE10-3E17-F43B-D7BD-24FA62E1A043}"/>
              </a:ext>
            </a:extLst>
          </p:cNvPr>
          <p:cNvSpPr txBox="1"/>
          <p:nvPr/>
        </p:nvSpPr>
        <p:spPr>
          <a:xfrm>
            <a:off x="9552384" y="398723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Asiakaspalvelu 50 kielellä?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F1779D0-E04F-C5BD-7F97-83882A92FA0B}"/>
              </a:ext>
            </a:extLst>
          </p:cNvPr>
          <p:cNvSpPr txBox="1"/>
          <p:nvPr/>
        </p:nvSpPr>
        <p:spPr>
          <a:xfrm>
            <a:off x="6636060" y="420938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Reaaliaikaiset hälytykset?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58B01E04-94FD-8109-C0C6-497A7F3DA130}"/>
              </a:ext>
            </a:extLst>
          </p:cNvPr>
          <p:cNvSpPr txBox="1"/>
          <p:nvPr/>
        </p:nvSpPr>
        <p:spPr>
          <a:xfrm>
            <a:off x="6240016" y="561497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Käsittelyaika kuukaudesta minuuttiin?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4BA1FEED-FE1A-D4E7-71DA-6DCC32719D28}"/>
              </a:ext>
            </a:extLst>
          </p:cNvPr>
          <p:cNvSpPr txBox="1"/>
          <p:nvPr/>
        </p:nvSpPr>
        <p:spPr>
          <a:xfrm>
            <a:off x="10068441" y="58749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Oma verokonsultti?</a:t>
            </a:r>
          </a:p>
        </p:txBody>
      </p:sp>
    </p:spTree>
    <p:extLst>
      <p:ext uri="{BB962C8B-B14F-4D97-AF65-F5344CB8AC3E}">
        <p14:creationId xmlns:p14="http://schemas.microsoft.com/office/powerpoint/2010/main" val="31497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orakulmio 57">
            <a:extLst>
              <a:ext uri="{FF2B5EF4-FFF2-40B4-BE49-F238E27FC236}">
                <a16:creationId xmlns:a16="http://schemas.microsoft.com/office/drawing/2014/main" id="{4DE9AE27-B836-F3F6-79E2-1261EF0DB54B}"/>
              </a:ext>
            </a:extLst>
          </p:cNvPr>
          <p:cNvSpPr/>
          <p:nvPr/>
        </p:nvSpPr>
        <p:spPr>
          <a:xfrm>
            <a:off x="0" y="980720"/>
            <a:ext cx="12192000" cy="3266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A910EE67-E7EA-42D8-BD6F-89932656592C}"/>
              </a:ext>
            </a:extLst>
          </p:cNvPr>
          <p:cNvSpPr/>
          <p:nvPr/>
        </p:nvSpPr>
        <p:spPr>
          <a:xfrm>
            <a:off x="-11173" y="3679368"/>
            <a:ext cx="12214345" cy="1549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3F774BE5-85AA-4474-AFF7-29A7CF0E2683}"/>
              </a:ext>
            </a:extLst>
          </p:cNvPr>
          <p:cNvSpPr/>
          <p:nvPr/>
        </p:nvSpPr>
        <p:spPr>
          <a:xfrm>
            <a:off x="-11173" y="5229200"/>
            <a:ext cx="12214345" cy="1674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Suorakulmio: Pyöristetyt kulmat 86">
            <a:extLst>
              <a:ext uri="{FF2B5EF4-FFF2-40B4-BE49-F238E27FC236}">
                <a16:creationId xmlns:a16="http://schemas.microsoft.com/office/drawing/2014/main" id="{619E9AAF-722B-4BD8-8827-830C24819661}"/>
              </a:ext>
            </a:extLst>
          </p:cNvPr>
          <p:cNvSpPr/>
          <p:nvPr/>
        </p:nvSpPr>
        <p:spPr>
          <a:xfrm>
            <a:off x="5283132" y="5645581"/>
            <a:ext cx="2391741" cy="7357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i-FI" sz="1400" b="1" dirty="0">
                <a:solidFill>
                  <a:schemeClr val="tx2"/>
                </a:solidFill>
              </a:rPr>
              <a:t>Viranomaisraportointi syntyy automaatiossa</a:t>
            </a:r>
          </a:p>
        </p:txBody>
      </p:sp>
      <p:sp>
        <p:nvSpPr>
          <p:cNvPr id="42" name="Kaari 41">
            <a:extLst>
              <a:ext uri="{FF2B5EF4-FFF2-40B4-BE49-F238E27FC236}">
                <a16:creationId xmlns:a16="http://schemas.microsoft.com/office/drawing/2014/main" id="{59FB70F9-B7FD-4579-BF72-91EE8D944FA3}"/>
              </a:ext>
            </a:extLst>
          </p:cNvPr>
          <p:cNvSpPr>
            <a:spLocks noChangeAspect="1"/>
          </p:cNvSpPr>
          <p:nvPr/>
        </p:nvSpPr>
        <p:spPr>
          <a:xfrm>
            <a:off x="4239443" y="1734308"/>
            <a:ext cx="4486760" cy="4455807"/>
          </a:xfrm>
          <a:prstGeom prst="arc">
            <a:avLst>
              <a:gd name="adj1" fmla="val 11282971"/>
              <a:gd name="adj2" fmla="val 21089141"/>
            </a:avLst>
          </a:prstGeom>
          <a:ln w="76200">
            <a:solidFill>
              <a:schemeClr val="accent4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5B40D67A-5179-4506-9A27-B104A5F3529C}"/>
              </a:ext>
            </a:extLst>
          </p:cNvPr>
          <p:cNvSpPr/>
          <p:nvPr/>
        </p:nvSpPr>
        <p:spPr>
          <a:xfrm>
            <a:off x="4907722" y="1944848"/>
            <a:ext cx="472818" cy="472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4" name="Kuva 31" descr="Laatikko">
            <a:extLst>
              <a:ext uri="{FF2B5EF4-FFF2-40B4-BE49-F238E27FC236}">
                <a16:creationId xmlns:a16="http://schemas.microsoft.com/office/drawing/2014/main" id="{D14BF3B1-D160-420F-B64D-83B3D76B2556}"/>
              </a:ext>
            </a:extLst>
          </p:cNvPr>
          <p:cNvGrpSpPr/>
          <p:nvPr/>
        </p:nvGrpSpPr>
        <p:grpSpPr>
          <a:xfrm>
            <a:off x="4998878" y="2041717"/>
            <a:ext cx="284254" cy="291324"/>
            <a:chOff x="3296970" y="2248521"/>
            <a:chExt cx="628650" cy="750570"/>
          </a:xfrm>
          <a:solidFill>
            <a:schemeClr val="accent4"/>
          </a:solidFill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1E1EE1B0-FD3A-45C5-9912-ACA200314803}"/>
                </a:ext>
              </a:extLst>
            </p:cNvPr>
            <p:cNvSpPr/>
            <p:nvPr/>
          </p:nvSpPr>
          <p:spPr>
            <a:xfrm>
              <a:off x="3296970" y="2352343"/>
              <a:ext cx="457200" cy="277177"/>
            </a:xfrm>
            <a:custGeom>
              <a:avLst/>
              <a:gdLst>
                <a:gd name="connsiteX0" fmla="*/ 142875 w 457200"/>
                <a:gd name="connsiteY0" fmla="*/ 0 h 277177"/>
                <a:gd name="connsiteX1" fmla="*/ 0 w 457200"/>
                <a:gd name="connsiteY1" fmla="*/ 86678 h 277177"/>
                <a:gd name="connsiteX2" fmla="*/ 314325 w 457200"/>
                <a:gd name="connsiteY2" fmla="*/ 277178 h 277177"/>
                <a:gd name="connsiteX3" fmla="*/ 457200 w 457200"/>
                <a:gd name="connsiteY3" fmla="*/ 190500 h 27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277177">
                  <a:moveTo>
                    <a:pt x="142875" y="0"/>
                  </a:moveTo>
                  <a:lnTo>
                    <a:pt x="0" y="86678"/>
                  </a:lnTo>
                  <a:lnTo>
                    <a:pt x="314325" y="277178"/>
                  </a:lnTo>
                  <a:lnTo>
                    <a:pt x="457200" y="1905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2874908B-9BE6-4595-8B1A-DE7A171A2529}"/>
                </a:ext>
              </a:extLst>
            </p:cNvPr>
            <p:cNvSpPr/>
            <p:nvPr/>
          </p:nvSpPr>
          <p:spPr>
            <a:xfrm>
              <a:off x="3476039" y="2248521"/>
              <a:ext cx="449580" cy="272415"/>
            </a:xfrm>
            <a:custGeom>
              <a:avLst/>
              <a:gdLst>
                <a:gd name="connsiteX0" fmla="*/ 449580 w 449580"/>
                <a:gd name="connsiteY0" fmla="*/ 190500 h 272415"/>
                <a:gd name="connsiteX1" fmla="*/ 135255 w 449580"/>
                <a:gd name="connsiteY1" fmla="*/ 0 h 272415"/>
                <a:gd name="connsiteX2" fmla="*/ 0 w 449580"/>
                <a:gd name="connsiteY2" fmla="*/ 81915 h 272415"/>
                <a:gd name="connsiteX3" fmla="*/ 314325 w 449580"/>
                <a:gd name="connsiteY3" fmla="*/ 272415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" h="272415">
                  <a:moveTo>
                    <a:pt x="449580" y="190500"/>
                  </a:moveTo>
                  <a:lnTo>
                    <a:pt x="135255" y="0"/>
                  </a:lnTo>
                  <a:lnTo>
                    <a:pt x="0" y="81915"/>
                  </a:lnTo>
                  <a:lnTo>
                    <a:pt x="314325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C0CBC475-FC44-433E-ACD1-96B382228E8D}"/>
                </a:ext>
              </a:extLst>
            </p:cNvPr>
            <p:cNvSpPr/>
            <p:nvPr/>
          </p:nvSpPr>
          <p:spPr>
            <a:xfrm>
              <a:off x="3296970" y="2483788"/>
              <a:ext cx="295275" cy="515302"/>
            </a:xfrm>
            <a:custGeom>
              <a:avLst/>
              <a:gdLst>
                <a:gd name="connsiteX0" fmla="*/ 0 w 295275"/>
                <a:gd name="connsiteY0" fmla="*/ 31432 h 515302"/>
                <a:gd name="connsiteX1" fmla="*/ 0 w 295275"/>
                <a:gd name="connsiteY1" fmla="*/ 336233 h 515302"/>
                <a:gd name="connsiteX2" fmla="*/ 295275 w 295275"/>
                <a:gd name="connsiteY2" fmla="*/ 515303 h 515302"/>
                <a:gd name="connsiteX3" fmla="*/ 295275 w 295275"/>
                <a:gd name="connsiteY3" fmla="*/ 179070 h 515302"/>
                <a:gd name="connsiteX4" fmla="*/ 0 w 295275"/>
                <a:gd name="connsiteY4" fmla="*/ 0 h 51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515302">
                  <a:moveTo>
                    <a:pt x="0" y="31432"/>
                  </a:moveTo>
                  <a:lnTo>
                    <a:pt x="0" y="336233"/>
                  </a:lnTo>
                  <a:lnTo>
                    <a:pt x="295275" y="515303"/>
                  </a:lnTo>
                  <a:lnTo>
                    <a:pt x="295275" y="1790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69E6553B-A1B0-44F3-865A-E8885B2144DA}"/>
                </a:ext>
              </a:extLst>
            </p:cNvPr>
            <p:cNvSpPr/>
            <p:nvPr/>
          </p:nvSpPr>
          <p:spPr>
            <a:xfrm>
              <a:off x="3630345" y="2483788"/>
              <a:ext cx="295275" cy="515302"/>
            </a:xfrm>
            <a:custGeom>
              <a:avLst/>
              <a:gdLst>
                <a:gd name="connsiteX0" fmla="*/ 104775 w 295275"/>
                <a:gd name="connsiteY0" fmla="*/ 231458 h 515302"/>
                <a:gd name="connsiteX1" fmla="*/ 38100 w 295275"/>
                <a:gd name="connsiteY1" fmla="*/ 269558 h 515302"/>
                <a:gd name="connsiteX2" fmla="*/ 38100 w 295275"/>
                <a:gd name="connsiteY2" fmla="*/ 202883 h 515302"/>
                <a:gd name="connsiteX3" fmla="*/ 104775 w 295275"/>
                <a:gd name="connsiteY3" fmla="*/ 164783 h 515302"/>
                <a:gd name="connsiteX4" fmla="*/ 104775 w 295275"/>
                <a:gd name="connsiteY4" fmla="*/ 231458 h 515302"/>
                <a:gd name="connsiteX5" fmla="*/ 0 w 295275"/>
                <a:gd name="connsiteY5" fmla="*/ 179070 h 515302"/>
                <a:gd name="connsiteX6" fmla="*/ 0 w 295275"/>
                <a:gd name="connsiteY6" fmla="*/ 515303 h 515302"/>
                <a:gd name="connsiteX7" fmla="*/ 295275 w 295275"/>
                <a:gd name="connsiteY7" fmla="*/ 336233 h 515302"/>
                <a:gd name="connsiteX8" fmla="*/ 295275 w 295275"/>
                <a:gd name="connsiteY8" fmla="*/ 0 h 515302"/>
                <a:gd name="connsiteX9" fmla="*/ 0 w 295275"/>
                <a:gd name="connsiteY9" fmla="*/ 179070 h 51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515302">
                  <a:moveTo>
                    <a:pt x="104775" y="231458"/>
                  </a:moveTo>
                  <a:lnTo>
                    <a:pt x="38100" y="269558"/>
                  </a:lnTo>
                  <a:lnTo>
                    <a:pt x="38100" y="202883"/>
                  </a:lnTo>
                  <a:lnTo>
                    <a:pt x="104775" y="164783"/>
                  </a:lnTo>
                  <a:lnTo>
                    <a:pt x="104775" y="231458"/>
                  </a:lnTo>
                  <a:close/>
                  <a:moveTo>
                    <a:pt x="0" y="179070"/>
                  </a:moveTo>
                  <a:lnTo>
                    <a:pt x="0" y="515303"/>
                  </a:lnTo>
                  <a:lnTo>
                    <a:pt x="295275" y="336233"/>
                  </a:lnTo>
                  <a:lnTo>
                    <a:pt x="295275" y="0"/>
                  </a:lnTo>
                  <a:lnTo>
                    <a:pt x="0" y="1790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  <p:sp>
        <p:nvSpPr>
          <p:cNvPr id="10" name="Ellipsi 9">
            <a:extLst>
              <a:ext uri="{FF2B5EF4-FFF2-40B4-BE49-F238E27FC236}">
                <a16:creationId xmlns:a16="http://schemas.microsoft.com/office/drawing/2014/main" id="{E3921D77-57DE-419A-86EE-22C7ABA8E2AA}"/>
              </a:ext>
            </a:extLst>
          </p:cNvPr>
          <p:cNvSpPr/>
          <p:nvPr/>
        </p:nvSpPr>
        <p:spPr>
          <a:xfrm>
            <a:off x="5807968" y="1596264"/>
            <a:ext cx="472818" cy="472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11" name="Kuva 39" descr="Kuorma-auto">
            <a:extLst>
              <a:ext uri="{FF2B5EF4-FFF2-40B4-BE49-F238E27FC236}">
                <a16:creationId xmlns:a16="http://schemas.microsoft.com/office/drawing/2014/main" id="{1AF142DF-997E-49E2-9E2F-12D21B2E0200}"/>
              </a:ext>
            </a:extLst>
          </p:cNvPr>
          <p:cNvGrpSpPr/>
          <p:nvPr/>
        </p:nvGrpSpPr>
        <p:grpSpPr>
          <a:xfrm>
            <a:off x="5874474" y="1653910"/>
            <a:ext cx="357527" cy="357527"/>
            <a:chOff x="4874380" y="2383042"/>
            <a:chExt cx="914400" cy="914400"/>
          </a:xfrm>
          <a:solidFill>
            <a:schemeClr val="accent4"/>
          </a:solidFill>
        </p:grpSpPr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D81D3175-EE68-426E-B31C-8EFCC94A2653}"/>
                </a:ext>
              </a:extLst>
            </p:cNvPr>
            <p:cNvSpPr/>
            <p:nvPr/>
          </p:nvSpPr>
          <p:spPr>
            <a:xfrm>
              <a:off x="4998205" y="2945017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E79007-E0C6-4A93-8F93-378E9AB9D20C}"/>
                </a:ext>
              </a:extLst>
            </p:cNvPr>
            <p:cNvSpPr/>
            <p:nvPr/>
          </p:nvSpPr>
          <p:spPr>
            <a:xfrm>
              <a:off x="5550655" y="2945017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0FA7B0A-016F-411D-839B-4CA99D47E82A}"/>
                </a:ext>
              </a:extLst>
            </p:cNvPr>
            <p:cNvSpPr/>
            <p:nvPr/>
          </p:nvSpPr>
          <p:spPr>
            <a:xfrm>
              <a:off x="4912480" y="2611642"/>
              <a:ext cx="533400" cy="228600"/>
            </a:xfrm>
            <a:custGeom>
              <a:avLst/>
              <a:gdLst>
                <a:gd name="connsiteX0" fmla="*/ 0 w 533400"/>
                <a:gd name="connsiteY0" fmla="*/ 0 h 228600"/>
                <a:gd name="connsiteX1" fmla="*/ 533400 w 533400"/>
                <a:gd name="connsiteY1" fmla="*/ 0 h 228600"/>
                <a:gd name="connsiteX2" fmla="*/ 533400 w 533400"/>
                <a:gd name="connsiteY2" fmla="*/ 228600 h 228600"/>
                <a:gd name="connsiteX3" fmla="*/ 0 w 533400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228600">
                  <a:moveTo>
                    <a:pt x="0" y="0"/>
                  </a:moveTo>
                  <a:lnTo>
                    <a:pt x="533400" y="0"/>
                  </a:lnTo>
                  <a:lnTo>
                    <a:pt x="533400" y="22860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4CD8965E-A6DB-4472-8DD4-A479C5A26169}"/>
                </a:ext>
              </a:extLst>
            </p:cNvPr>
            <p:cNvSpPr/>
            <p:nvPr/>
          </p:nvSpPr>
          <p:spPr>
            <a:xfrm>
              <a:off x="5483980" y="2668792"/>
              <a:ext cx="266700" cy="342900"/>
            </a:xfrm>
            <a:custGeom>
              <a:avLst/>
              <a:gdLst>
                <a:gd name="connsiteX0" fmla="*/ 38100 w 266700"/>
                <a:gd name="connsiteY0" fmla="*/ 38100 h 342900"/>
                <a:gd name="connsiteX1" fmla="*/ 95250 w 266700"/>
                <a:gd name="connsiteY1" fmla="*/ 38100 h 342900"/>
                <a:gd name="connsiteX2" fmla="*/ 131445 w 266700"/>
                <a:gd name="connsiteY2" fmla="*/ 65723 h 342900"/>
                <a:gd name="connsiteX3" fmla="*/ 150495 w 266700"/>
                <a:gd name="connsiteY3" fmla="*/ 131445 h 342900"/>
                <a:gd name="connsiteX4" fmla="*/ 151448 w 266700"/>
                <a:gd name="connsiteY4" fmla="*/ 133350 h 342900"/>
                <a:gd name="connsiteX5" fmla="*/ 38100 w 266700"/>
                <a:gd name="connsiteY5" fmla="*/ 133350 h 342900"/>
                <a:gd name="connsiteX6" fmla="*/ 38100 w 266700"/>
                <a:gd name="connsiteY6" fmla="*/ 38100 h 342900"/>
                <a:gd name="connsiteX7" fmla="*/ 95250 w 266700"/>
                <a:gd name="connsiteY7" fmla="*/ 0 h 342900"/>
                <a:gd name="connsiteX8" fmla="*/ 0 w 266700"/>
                <a:gd name="connsiteY8" fmla="*/ 0 h 342900"/>
                <a:gd name="connsiteX9" fmla="*/ 0 w 266700"/>
                <a:gd name="connsiteY9" fmla="*/ 133350 h 342900"/>
                <a:gd name="connsiteX10" fmla="*/ 0 w 266700"/>
                <a:gd name="connsiteY10" fmla="*/ 190500 h 342900"/>
                <a:gd name="connsiteX11" fmla="*/ 0 w 266700"/>
                <a:gd name="connsiteY11" fmla="*/ 342900 h 342900"/>
                <a:gd name="connsiteX12" fmla="*/ 38100 w 266700"/>
                <a:gd name="connsiteY12" fmla="*/ 342900 h 342900"/>
                <a:gd name="connsiteX13" fmla="*/ 133350 w 266700"/>
                <a:gd name="connsiteY13" fmla="*/ 247650 h 342900"/>
                <a:gd name="connsiteX14" fmla="*/ 228600 w 266700"/>
                <a:gd name="connsiteY14" fmla="*/ 342900 h 342900"/>
                <a:gd name="connsiteX15" fmla="*/ 266700 w 266700"/>
                <a:gd name="connsiteY15" fmla="*/ 304800 h 342900"/>
                <a:gd name="connsiteX16" fmla="*/ 266700 w 266700"/>
                <a:gd name="connsiteY16" fmla="*/ 209550 h 342900"/>
                <a:gd name="connsiteX17" fmla="*/ 251460 w 266700"/>
                <a:gd name="connsiteY17" fmla="*/ 179070 h 342900"/>
                <a:gd name="connsiteX18" fmla="*/ 200977 w 266700"/>
                <a:gd name="connsiteY18" fmla="*/ 140970 h 342900"/>
                <a:gd name="connsiteX19" fmla="*/ 187642 w 266700"/>
                <a:gd name="connsiteY19" fmla="*/ 120968 h 342900"/>
                <a:gd name="connsiteX20" fmla="*/ 168592 w 266700"/>
                <a:gd name="connsiteY20" fmla="*/ 55245 h 342900"/>
                <a:gd name="connsiteX21" fmla="*/ 95250 w 266700"/>
                <a:gd name="connsiteY21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6700" h="342900">
                  <a:moveTo>
                    <a:pt x="38100" y="38100"/>
                  </a:moveTo>
                  <a:lnTo>
                    <a:pt x="95250" y="38100"/>
                  </a:lnTo>
                  <a:cubicBezTo>
                    <a:pt x="112395" y="38100"/>
                    <a:pt x="127635" y="49530"/>
                    <a:pt x="131445" y="65723"/>
                  </a:cubicBezTo>
                  <a:lnTo>
                    <a:pt x="150495" y="131445"/>
                  </a:lnTo>
                  <a:cubicBezTo>
                    <a:pt x="150495" y="132398"/>
                    <a:pt x="151448" y="132398"/>
                    <a:pt x="151448" y="133350"/>
                  </a:cubicBezTo>
                  <a:lnTo>
                    <a:pt x="38100" y="133350"/>
                  </a:lnTo>
                  <a:lnTo>
                    <a:pt x="38100" y="38100"/>
                  </a:lnTo>
                  <a:close/>
                  <a:moveTo>
                    <a:pt x="95250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0" y="190500"/>
                  </a:lnTo>
                  <a:lnTo>
                    <a:pt x="0" y="342900"/>
                  </a:lnTo>
                  <a:lnTo>
                    <a:pt x="38100" y="342900"/>
                  </a:lnTo>
                  <a:cubicBezTo>
                    <a:pt x="38100" y="290513"/>
                    <a:pt x="80963" y="247650"/>
                    <a:pt x="133350" y="247650"/>
                  </a:cubicBezTo>
                  <a:cubicBezTo>
                    <a:pt x="185738" y="247650"/>
                    <a:pt x="228600" y="290513"/>
                    <a:pt x="228600" y="342900"/>
                  </a:cubicBezTo>
                  <a:cubicBezTo>
                    <a:pt x="249555" y="342900"/>
                    <a:pt x="266700" y="325755"/>
                    <a:pt x="266700" y="304800"/>
                  </a:cubicBezTo>
                  <a:lnTo>
                    <a:pt x="266700" y="209550"/>
                  </a:lnTo>
                  <a:cubicBezTo>
                    <a:pt x="266700" y="197168"/>
                    <a:pt x="260985" y="186690"/>
                    <a:pt x="251460" y="179070"/>
                  </a:cubicBezTo>
                  <a:lnTo>
                    <a:pt x="200977" y="140970"/>
                  </a:lnTo>
                  <a:cubicBezTo>
                    <a:pt x="194310" y="136208"/>
                    <a:pt x="189548" y="128588"/>
                    <a:pt x="187642" y="120968"/>
                  </a:cubicBezTo>
                  <a:lnTo>
                    <a:pt x="168592" y="55245"/>
                  </a:lnTo>
                  <a:cubicBezTo>
                    <a:pt x="159067" y="22860"/>
                    <a:pt x="128588" y="0"/>
                    <a:pt x="952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E2A99EE9-DA9C-49D6-B8BB-6F710BA25E5A}"/>
                </a:ext>
              </a:extLst>
            </p:cNvPr>
            <p:cNvSpPr/>
            <p:nvPr/>
          </p:nvSpPr>
          <p:spPr>
            <a:xfrm>
              <a:off x="4912480" y="2878342"/>
              <a:ext cx="533400" cy="133350"/>
            </a:xfrm>
            <a:custGeom>
              <a:avLst/>
              <a:gdLst>
                <a:gd name="connsiteX0" fmla="*/ 533400 w 533400"/>
                <a:gd name="connsiteY0" fmla="*/ 133350 h 133350"/>
                <a:gd name="connsiteX1" fmla="*/ 247650 w 533400"/>
                <a:gd name="connsiteY1" fmla="*/ 133350 h 133350"/>
                <a:gd name="connsiteX2" fmla="*/ 152400 w 533400"/>
                <a:gd name="connsiteY2" fmla="*/ 38100 h 133350"/>
                <a:gd name="connsiteX3" fmla="*/ 57150 w 533400"/>
                <a:gd name="connsiteY3" fmla="*/ 133350 h 133350"/>
                <a:gd name="connsiteX4" fmla="*/ 0 w 533400"/>
                <a:gd name="connsiteY4" fmla="*/ 133350 h 133350"/>
                <a:gd name="connsiteX5" fmla="*/ 0 w 533400"/>
                <a:gd name="connsiteY5" fmla="*/ 0 h 133350"/>
                <a:gd name="connsiteX6" fmla="*/ 533400 w 533400"/>
                <a:gd name="connsiteY6" fmla="*/ 0 h 133350"/>
                <a:gd name="connsiteX7" fmla="*/ 533400 w 533400"/>
                <a:gd name="connsiteY7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400" h="133350">
                  <a:moveTo>
                    <a:pt x="533400" y="133350"/>
                  </a:moveTo>
                  <a:lnTo>
                    <a:pt x="247650" y="133350"/>
                  </a:lnTo>
                  <a:cubicBezTo>
                    <a:pt x="247650" y="80963"/>
                    <a:pt x="204788" y="38100"/>
                    <a:pt x="152400" y="38100"/>
                  </a:cubicBezTo>
                  <a:cubicBezTo>
                    <a:pt x="100013" y="38100"/>
                    <a:pt x="57150" y="80963"/>
                    <a:pt x="57150" y="133350"/>
                  </a:cubicBezTo>
                  <a:lnTo>
                    <a:pt x="0" y="133350"/>
                  </a:lnTo>
                  <a:lnTo>
                    <a:pt x="0" y="0"/>
                  </a:lnTo>
                  <a:lnTo>
                    <a:pt x="533400" y="0"/>
                  </a:lnTo>
                  <a:lnTo>
                    <a:pt x="533400" y="133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8" name="Ellipsi 17">
            <a:extLst>
              <a:ext uri="{FF2B5EF4-FFF2-40B4-BE49-F238E27FC236}">
                <a16:creationId xmlns:a16="http://schemas.microsoft.com/office/drawing/2014/main" id="{5F5F47EB-9139-4FDE-891D-52B4E42D2808}"/>
              </a:ext>
            </a:extLst>
          </p:cNvPr>
          <p:cNvSpPr/>
          <p:nvPr/>
        </p:nvSpPr>
        <p:spPr>
          <a:xfrm>
            <a:off x="6816080" y="1596264"/>
            <a:ext cx="472818" cy="472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19" name="Kuva 41" descr="Rekisteröidy">
            <a:extLst>
              <a:ext uri="{FF2B5EF4-FFF2-40B4-BE49-F238E27FC236}">
                <a16:creationId xmlns:a16="http://schemas.microsoft.com/office/drawing/2014/main" id="{0C8974B6-5B52-40DA-AEBA-2891F5213DAA}"/>
              </a:ext>
            </a:extLst>
          </p:cNvPr>
          <p:cNvGrpSpPr/>
          <p:nvPr/>
        </p:nvGrpSpPr>
        <p:grpSpPr>
          <a:xfrm>
            <a:off x="6856217" y="1665031"/>
            <a:ext cx="375772" cy="321411"/>
            <a:chOff x="6923368" y="2608215"/>
            <a:chExt cx="914400" cy="914400"/>
          </a:xfrm>
          <a:solidFill>
            <a:schemeClr val="accent4"/>
          </a:solidFill>
        </p:grpSpPr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106CF6D7-C220-49DE-8F23-CBDE60FD516C}"/>
                </a:ext>
              </a:extLst>
            </p:cNvPr>
            <p:cNvSpPr/>
            <p:nvPr/>
          </p:nvSpPr>
          <p:spPr>
            <a:xfrm>
              <a:off x="6999568" y="3255915"/>
              <a:ext cx="762000" cy="133350"/>
            </a:xfrm>
            <a:custGeom>
              <a:avLst/>
              <a:gdLst>
                <a:gd name="connsiteX0" fmla="*/ 381000 w 762000"/>
                <a:gd name="connsiteY0" fmla="*/ 38100 h 133350"/>
                <a:gd name="connsiteX1" fmla="*/ 409575 w 762000"/>
                <a:gd name="connsiteY1" fmla="*/ 66675 h 133350"/>
                <a:gd name="connsiteX2" fmla="*/ 381000 w 762000"/>
                <a:gd name="connsiteY2" fmla="*/ 95250 h 133350"/>
                <a:gd name="connsiteX3" fmla="*/ 352425 w 762000"/>
                <a:gd name="connsiteY3" fmla="*/ 66675 h 133350"/>
                <a:gd name="connsiteX4" fmla="*/ 381000 w 762000"/>
                <a:gd name="connsiteY4" fmla="*/ 38100 h 133350"/>
                <a:gd name="connsiteX5" fmla="*/ 0 w 762000"/>
                <a:gd name="connsiteY5" fmla="*/ 133350 h 133350"/>
                <a:gd name="connsiteX6" fmla="*/ 762000 w 762000"/>
                <a:gd name="connsiteY6" fmla="*/ 133350 h 133350"/>
                <a:gd name="connsiteX7" fmla="*/ 762000 w 762000"/>
                <a:gd name="connsiteY7" fmla="*/ 0 h 133350"/>
                <a:gd name="connsiteX8" fmla="*/ 0 w 762000"/>
                <a:gd name="connsiteY8" fmla="*/ 0 h 133350"/>
                <a:gd name="connsiteX9" fmla="*/ 0 w 762000"/>
                <a:gd name="connsiteY9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33350">
                  <a:moveTo>
                    <a:pt x="381000" y="38100"/>
                  </a:moveTo>
                  <a:cubicBezTo>
                    <a:pt x="397193" y="38100"/>
                    <a:pt x="409575" y="50483"/>
                    <a:pt x="409575" y="66675"/>
                  </a:cubicBezTo>
                  <a:cubicBezTo>
                    <a:pt x="409575" y="82867"/>
                    <a:pt x="397193" y="95250"/>
                    <a:pt x="381000" y="95250"/>
                  </a:cubicBezTo>
                  <a:cubicBezTo>
                    <a:pt x="364808" y="95250"/>
                    <a:pt x="352425" y="82867"/>
                    <a:pt x="352425" y="66675"/>
                  </a:cubicBezTo>
                  <a:cubicBezTo>
                    <a:pt x="352425" y="50483"/>
                    <a:pt x="364808" y="38100"/>
                    <a:pt x="381000" y="38100"/>
                  </a:cubicBezTo>
                  <a:close/>
                  <a:moveTo>
                    <a:pt x="0" y="133350"/>
                  </a:moveTo>
                  <a:lnTo>
                    <a:pt x="762000" y="13335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82C2782F-24E2-48C3-B008-3E03BB0A208B}"/>
                </a:ext>
              </a:extLst>
            </p:cNvPr>
            <p:cNvSpPr/>
            <p:nvPr/>
          </p:nvSpPr>
          <p:spPr>
            <a:xfrm>
              <a:off x="7190068" y="2932065"/>
              <a:ext cx="95250" cy="38100"/>
            </a:xfrm>
            <a:custGeom>
              <a:avLst/>
              <a:gdLst>
                <a:gd name="connsiteX0" fmla="*/ 0 w 95250"/>
                <a:gd name="connsiteY0" fmla="*/ 0 h 38100"/>
                <a:gd name="connsiteX1" fmla="*/ 95250 w 95250"/>
                <a:gd name="connsiteY1" fmla="*/ 0 h 38100"/>
                <a:gd name="connsiteX2" fmla="*/ 95250 w 95250"/>
                <a:gd name="connsiteY2" fmla="*/ 38100 h 38100"/>
                <a:gd name="connsiteX3" fmla="*/ 0 w 952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38100">
                  <a:moveTo>
                    <a:pt x="0" y="0"/>
                  </a:moveTo>
                  <a:lnTo>
                    <a:pt x="95250" y="0"/>
                  </a:lnTo>
                  <a:lnTo>
                    <a:pt x="952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A3A4D88B-0EFD-48CA-820B-0B9B659927FD}"/>
                </a:ext>
              </a:extLst>
            </p:cNvPr>
            <p:cNvSpPr/>
            <p:nvPr/>
          </p:nvSpPr>
          <p:spPr>
            <a:xfrm>
              <a:off x="7190068" y="2855865"/>
              <a:ext cx="95250" cy="38100"/>
            </a:xfrm>
            <a:custGeom>
              <a:avLst/>
              <a:gdLst>
                <a:gd name="connsiteX0" fmla="*/ 0 w 95250"/>
                <a:gd name="connsiteY0" fmla="*/ 0 h 38100"/>
                <a:gd name="connsiteX1" fmla="*/ 95250 w 95250"/>
                <a:gd name="connsiteY1" fmla="*/ 0 h 38100"/>
                <a:gd name="connsiteX2" fmla="*/ 95250 w 95250"/>
                <a:gd name="connsiteY2" fmla="*/ 38100 h 38100"/>
                <a:gd name="connsiteX3" fmla="*/ 0 w 952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38100">
                  <a:moveTo>
                    <a:pt x="0" y="0"/>
                  </a:moveTo>
                  <a:lnTo>
                    <a:pt x="95250" y="0"/>
                  </a:lnTo>
                  <a:lnTo>
                    <a:pt x="952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2B4DD196-D1DD-43E5-8E31-2896ACBD8BF9}"/>
                </a:ext>
              </a:extLst>
            </p:cNvPr>
            <p:cNvSpPr/>
            <p:nvPr/>
          </p:nvSpPr>
          <p:spPr>
            <a:xfrm>
              <a:off x="7190068" y="2779665"/>
              <a:ext cx="95250" cy="38100"/>
            </a:xfrm>
            <a:custGeom>
              <a:avLst/>
              <a:gdLst>
                <a:gd name="connsiteX0" fmla="*/ 0 w 95250"/>
                <a:gd name="connsiteY0" fmla="*/ 0 h 38100"/>
                <a:gd name="connsiteX1" fmla="*/ 95250 w 95250"/>
                <a:gd name="connsiteY1" fmla="*/ 0 h 38100"/>
                <a:gd name="connsiteX2" fmla="*/ 95250 w 95250"/>
                <a:gd name="connsiteY2" fmla="*/ 38100 h 38100"/>
                <a:gd name="connsiteX3" fmla="*/ 0 w 952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38100">
                  <a:moveTo>
                    <a:pt x="0" y="0"/>
                  </a:moveTo>
                  <a:lnTo>
                    <a:pt x="95250" y="0"/>
                  </a:lnTo>
                  <a:lnTo>
                    <a:pt x="952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304A8EC9-FA5B-4B3D-A7D4-71EBACC8A0D1}"/>
                </a:ext>
              </a:extLst>
            </p:cNvPr>
            <p:cNvSpPr/>
            <p:nvPr/>
          </p:nvSpPr>
          <p:spPr>
            <a:xfrm>
              <a:off x="6999568" y="2703465"/>
              <a:ext cx="762000" cy="514350"/>
            </a:xfrm>
            <a:custGeom>
              <a:avLst/>
              <a:gdLst>
                <a:gd name="connsiteX0" fmla="*/ 647700 w 762000"/>
                <a:gd name="connsiteY0" fmla="*/ 304800 h 514350"/>
                <a:gd name="connsiteX1" fmla="*/ 419100 w 762000"/>
                <a:gd name="connsiteY1" fmla="*/ 304800 h 514350"/>
                <a:gd name="connsiteX2" fmla="*/ 419100 w 762000"/>
                <a:gd name="connsiteY2" fmla="*/ 209550 h 514350"/>
                <a:gd name="connsiteX3" fmla="*/ 647700 w 762000"/>
                <a:gd name="connsiteY3" fmla="*/ 209550 h 514350"/>
                <a:gd name="connsiteX4" fmla="*/ 647700 w 762000"/>
                <a:gd name="connsiteY4" fmla="*/ 304800 h 514350"/>
                <a:gd name="connsiteX5" fmla="*/ 323850 w 762000"/>
                <a:gd name="connsiteY5" fmla="*/ 304800 h 514350"/>
                <a:gd name="connsiteX6" fmla="*/ 152400 w 762000"/>
                <a:gd name="connsiteY6" fmla="*/ 304800 h 514350"/>
                <a:gd name="connsiteX7" fmla="*/ 152400 w 762000"/>
                <a:gd name="connsiteY7" fmla="*/ 38100 h 514350"/>
                <a:gd name="connsiteX8" fmla="*/ 323850 w 762000"/>
                <a:gd name="connsiteY8" fmla="*/ 38100 h 514350"/>
                <a:gd name="connsiteX9" fmla="*/ 323850 w 762000"/>
                <a:gd name="connsiteY9" fmla="*/ 304800 h 514350"/>
                <a:gd name="connsiteX10" fmla="*/ 704850 w 762000"/>
                <a:gd name="connsiteY10" fmla="*/ 304800 h 514350"/>
                <a:gd name="connsiteX11" fmla="*/ 704850 w 762000"/>
                <a:gd name="connsiteY11" fmla="*/ 190500 h 514350"/>
                <a:gd name="connsiteX12" fmla="*/ 666750 w 762000"/>
                <a:gd name="connsiteY12" fmla="*/ 152400 h 514350"/>
                <a:gd name="connsiteX13" fmla="*/ 361950 w 762000"/>
                <a:gd name="connsiteY13" fmla="*/ 152400 h 514350"/>
                <a:gd name="connsiteX14" fmla="*/ 361950 w 762000"/>
                <a:gd name="connsiteY14" fmla="*/ 19050 h 514350"/>
                <a:gd name="connsiteX15" fmla="*/ 342900 w 762000"/>
                <a:gd name="connsiteY15" fmla="*/ 0 h 514350"/>
                <a:gd name="connsiteX16" fmla="*/ 133350 w 762000"/>
                <a:gd name="connsiteY16" fmla="*/ 0 h 514350"/>
                <a:gd name="connsiteX17" fmla="*/ 114300 w 762000"/>
                <a:gd name="connsiteY17" fmla="*/ 19050 h 514350"/>
                <a:gd name="connsiteX18" fmla="*/ 114300 w 762000"/>
                <a:gd name="connsiteY18" fmla="*/ 152400 h 514350"/>
                <a:gd name="connsiteX19" fmla="*/ 95250 w 762000"/>
                <a:gd name="connsiteY19" fmla="*/ 152400 h 514350"/>
                <a:gd name="connsiteX20" fmla="*/ 57150 w 762000"/>
                <a:gd name="connsiteY20" fmla="*/ 190500 h 514350"/>
                <a:gd name="connsiteX21" fmla="*/ 57150 w 762000"/>
                <a:gd name="connsiteY21" fmla="*/ 304800 h 514350"/>
                <a:gd name="connsiteX22" fmla="*/ 0 w 762000"/>
                <a:gd name="connsiteY22" fmla="*/ 438150 h 514350"/>
                <a:gd name="connsiteX23" fmla="*/ 0 w 762000"/>
                <a:gd name="connsiteY23" fmla="*/ 514350 h 514350"/>
                <a:gd name="connsiteX24" fmla="*/ 762000 w 762000"/>
                <a:gd name="connsiteY24" fmla="*/ 514350 h 514350"/>
                <a:gd name="connsiteX25" fmla="*/ 762000 w 762000"/>
                <a:gd name="connsiteY25" fmla="*/ 438150 h 514350"/>
                <a:gd name="connsiteX26" fmla="*/ 704850 w 762000"/>
                <a:gd name="connsiteY26" fmla="*/ 3048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000" h="514350">
                  <a:moveTo>
                    <a:pt x="647700" y="304800"/>
                  </a:moveTo>
                  <a:lnTo>
                    <a:pt x="419100" y="304800"/>
                  </a:lnTo>
                  <a:lnTo>
                    <a:pt x="419100" y="209550"/>
                  </a:lnTo>
                  <a:lnTo>
                    <a:pt x="647700" y="209550"/>
                  </a:lnTo>
                  <a:lnTo>
                    <a:pt x="647700" y="304800"/>
                  </a:lnTo>
                  <a:close/>
                  <a:moveTo>
                    <a:pt x="323850" y="304800"/>
                  </a:moveTo>
                  <a:lnTo>
                    <a:pt x="152400" y="304800"/>
                  </a:lnTo>
                  <a:lnTo>
                    <a:pt x="152400" y="38100"/>
                  </a:lnTo>
                  <a:lnTo>
                    <a:pt x="323850" y="38100"/>
                  </a:lnTo>
                  <a:lnTo>
                    <a:pt x="323850" y="304800"/>
                  </a:lnTo>
                  <a:close/>
                  <a:moveTo>
                    <a:pt x="704850" y="304800"/>
                  </a:moveTo>
                  <a:lnTo>
                    <a:pt x="704850" y="190500"/>
                  </a:lnTo>
                  <a:cubicBezTo>
                    <a:pt x="704850" y="169545"/>
                    <a:pt x="687705" y="152400"/>
                    <a:pt x="666750" y="152400"/>
                  </a:cubicBezTo>
                  <a:lnTo>
                    <a:pt x="361950" y="152400"/>
                  </a:lnTo>
                  <a:lnTo>
                    <a:pt x="361950" y="19050"/>
                  </a:lnTo>
                  <a:cubicBezTo>
                    <a:pt x="361950" y="8572"/>
                    <a:pt x="353378" y="0"/>
                    <a:pt x="342900" y="0"/>
                  </a:cubicBezTo>
                  <a:lnTo>
                    <a:pt x="133350" y="0"/>
                  </a:lnTo>
                  <a:cubicBezTo>
                    <a:pt x="122873" y="0"/>
                    <a:pt x="114300" y="8572"/>
                    <a:pt x="114300" y="19050"/>
                  </a:cubicBezTo>
                  <a:lnTo>
                    <a:pt x="114300" y="152400"/>
                  </a:lnTo>
                  <a:lnTo>
                    <a:pt x="95250" y="152400"/>
                  </a:lnTo>
                  <a:cubicBezTo>
                    <a:pt x="74295" y="152400"/>
                    <a:pt x="57150" y="169545"/>
                    <a:pt x="57150" y="190500"/>
                  </a:cubicBezTo>
                  <a:lnTo>
                    <a:pt x="57150" y="304800"/>
                  </a:lnTo>
                  <a:lnTo>
                    <a:pt x="0" y="438150"/>
                  </a:lnTo>
                  <a:lnTo>
                    <a:pt x="0" y="514350"/>
                  </a:lnTo>
                  <a:lnTo>
                    <a:pt x="762000" y="514350"/>
                  </a:lnTo>
                  <a:lnTo>
                    <a:pt x="762000" y="438150"/>
                  </a:lnTo>
                  <a:lnTo>
                    <a:pt x="704850" y="304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  <p:sp>
        <p:nvSpPr>
          <p:cNvPr id="26" name="Ellipsi 25">
            <a:extLst>
              <a:ext uri="{FF2B5EF4-FFF2-40B4-BE49-F238E27FC236}">
                <a16:creationId xmlns:a16="http://schemas.microsoft.com/office/drawing/2014/main" id="{6D99544D-E850-4949-BA3E-13499B915335}"/>
              </a:ext>
            </a:extLst>
          </p:cNvPr>
          <p:cNvSpPr/>
          <p:nvPr/>
        </p:nvSpPr>
        <p:spPr>
          <a:xfrm>
            <a:off x="7723154" y="1944848"/>
            <a:ext cx="472818" cy="472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27" name="Kuva 37" descr="Asiakirja">
            <a:extLst>
              <a:ext uri="{FF2B5EF4-FFF2-40B4-BE49-F238E27FC236}">
                <a16:creationId xmlns:a16="http://schemas.microsoft.com/office/drawing/2014/main" id="{3028D437-84CB-44AA-87F8-427B8C420E05}"/>
              </a:ext>
            </a:extLst>
          </p:cNvPr>
          <p:cNvGrpSpPr/>
          <p:nvPr/>
        </p:nvGrpSpPr>
        <p:grpSpPr>
          <a:xfrm>
            <a:off x="7798699" y="1997299"/>
            <a:ext cx="328012" cy="325169"/>
            <a:chOff x="9558111" y="2271135"/>
            <a:chExt cx="914400" cy="914400"/>
          </a:xfrm>
          <a:solidFill>
            <a:schemeClr val="accent4"/>
          </a:solidFill>
        </p:grpSpPr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E17C212B-34C8-4FA5-959A-2E2076C68057}"/>
                </a:ext>
              </a:extLst>
            </p:cNvPr>
            <p:cNvSpPr/>
            <p:nvPr/>
          </p:nvSpPr>
          <p:spPr>
            <a:xfrm>
              <a:off x="9720036" y="2347335"/>
              <a:ext cx="590550" cy="762000"/>
            </a:xfrm>
            <a:custGeom>
              <a:avLst/>
              <a:gdLst>
                <a:gd name="connsiteX0" fmla="*/ 57150 w 590550"/>
                <a:gd name="connsiteY0" fmla="*/ 704850 h 762000"/>
                <a:gd name="connsiteX1" fmla="*/ 57150 w 590550"/>
                <a:gd name="connsiteY1" fmla="*/ 57150 h 762000"/>
                <a:gd name="connsiteX2" fmla="*/ 295275 w 590550"/>
                <a:gd name="connsiteY2" fmla="*/ 57150 h 762000"/>
                <a:gd name="connsiteX3" fmla="*/ 295275 w 590550"/>
                <a:gd name="connsiteY3" fmla="*/ 257175 h 762000"/>
                <a:gd name="connsiteX4" fmla="*/ 533400 w 590550"/>
                <a:gd name="connsiteY4" fmla="*/ 257175 h 762000"/>
                <a:gd name="connsiteX5" fmla="*/ 533400 w 590550"/>
                <a:gd name="connsiteY5" fmla="*/ 704850 h 762000"/>
                <a:gd name="connsiteX6" fmla="*/ 57150 w 590550"/>
                <a:gd name="connsiteY6" fmla="*/ 704850 h 762000"/>
                <a:gd name="connsiteX7" fmla="*/ 352425 w 590550"/>
                <a:gd name="connsiteY7" fmla="*/ 80963 h 762000"/>
                <a:gd name="connsiteX8" fmla="*/ 471488 w 590550"/>
                <a:gd name="connsiteY8" fmla="*/ 200025 h 762000"/>
                <a:gd name="connsiteX9" fmla="*/ 352425 w 590550"/>
                <a:gd name="connsiteY9" fmla="*/ 200025 h 762000"/>
                <a:gd name="connsiteX10" fmla="*/ 352425 w 590550"/>
                <a:gd name="connsiteY10" fmla="*/ 80963 h 762000"/>
                <a:gd name="connsiteX11" fmla="*/ 352425 w 590550"/>
                <a:gd name="connsiteY11" fmla="*/ 0 h 762000"/>
                <a:gd name="connsiteX12" fmla="*/ 0 w 590550"/>
                <a:gd name="connsiteY12" fmla="*/ 0 h 762000"/>
                <a:gd name="connsiteX13" fmla="*/ 0 w 590550"/>
                <a:gd name="connsiteY13" fmla="*/ 762000 h 762000"/>
                <a:gd name="connsiteX14" fmla="*/ 590550 w 590550"/>
                <a:gd name="connsiteY14" fmla="*/ 762000 h 762000"/>
                <a:gd name="connsiteX15" fmla="*/ 590550 w 590550"/>
                <a:gd name="connsiteY15" fmla="*/ 209550 h 762000"/>
                <a:gd name="connsiteX16" fmla="*/ 352425 w 590550"/>
                <a:gd name="connsiteY1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762000">
                  <a:moveTo>
                    <a:pt x="57150" y="704850"/>
                  </a:moveTo>
                  <a:lnTo>
                    <a:pt x="57150" y="57150"/>
                  </a:lnTo>
                  <a:lnTo>
                    <a:pt x="295275" y="57150"/>
                  </a:lnTo>
                  <a:lnTo>
                    <a:pt x="295275" y="257175"/>
                  </a:lnTo>
                  <a:lnTo>
                    <a:pt x="533400" y="257175"/>
                  </a:lnTo>
                  <a:lnTo>
                    <a:pt x="533400" y="704850"/>
                  </a:lnTo>
                  <a:lnTo>
                    <a:pt x="57150" y="704850"/>
                  </a:lnTo>
                  <a:close/>
                  <a:moveTo>
                    <a:pt x="352425" y="80963"/>
                  </a:moveTo>
                  <a:lnTo>
                    <a:pt x="471488" y="200025"/>
                  </a:lnTo>
                  <a:lnTo>
                    <a:pt x="352425" y="200025"/>
                  </a:lnTo>
                  <a:lnTo>
                    <a:pt x="352425" y="80963"/>
                  </a:lnTo>
                  <a:close/>
                  <a:moveTo>
                    <a:pt x="352425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90550" y="762000"/>
                  </a:lnTo>
                  <a:lnTo>
                    <a:pt x="590550" y="209550"/>
                  </a:lnTo>
                  <a:lnTo>
                    <a:pt x="35242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29" name="Vapaamuotoinen: Muoto 28">
              <a:extLst>
                <a:ext uri="{FF2B5EF4-FFF2-40B4-BE49-F238E27FC236}">
                  <a16:creationId xmlns:a16="http://schemas.microsoft.com/office/drawing/2014/main" id="{8E3D8821-6971-4B9D-9A28-61CF4B8C8DA2}"/>
                </a:ext>
              </a:extLst>
            </p:cNvPr>
            <p:cNvSpPr/>
            <p:nvPr/>
          </p:nvSpPr>
          <p:spPr>
            <a:xfrm>
              <a:off x="9834336" y="2699760"/>
              <a:ext cx="361950" cy="38100"/>
            </a:xfrm>
            <a:custGeom>
              <a:avLst/>
              <a:gdLst>
                <a:gd name="connsiteX0" fmla="*/ 0 w 361950"/>
                <a:gd name="connsiteY0" fmla="*/ 0 h 38100"/>
                <a:gd name="connsiteX1" fmla="*/ 361950 w 361950"/>
                <a:gd name="connsiteY1" fmla="*/ 0 h 38100"/>
                <a:gd name="connsiteX2" fmla="*/ 361950 w 361950"/>
                <a:gd name="connsiteY2" fmla="*/ 38100 h 38100"/>
                <a:gd name="connsiteX3" fmla="*/ 0 w 3619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38100">
                  <a:moveTo>
                    <a:pt x="0" y="0"/>
                  </a:moveTo>
                  <a:lnTo>
                    <a:pt x="361950" y="0"/>
                  </a:lnTo>
                  <a:lnTo>
                    <a:pt x="3619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9788D092-794C-4B66-A431-98BCB8DA4EF4}"/>
                </a:ext>
              </a:extLst>
            </p:cNvPr>
            <p:cNvSpPr/>
            <p:nvPr/>
          </p:nvSpPr>
          <p:spPr>
            <a:xfrm>
              <a:off x="9834336" y="2623560"/>
              <a:ext cx="123825" cy="38100"/>
            </a:xfrm>
            <a:custGeom>
              <a:avLst/>
              <a:gdLst>
                <a:gd name="connsiteX0" fmla="*/ 0 w 123825"/>
                <a:gd name="connsiteY0" fmla="*/ 0 h 38100"/>
                <a:gd name="connsiteX1" fmla="*/ 123825 w 123825"/>
                <a:gd name="connsiteY1" fmla="*/ 0 h 38100"/>
                <a:gd name="connsiteX2" fmla="*/ 123825 w 123825"/>
                <a:gd name="connsiteY2" fmla="*/ 38100 h 38100"/>
                <a:gd name="connsiteX3" fmla="*/ 0 w 1238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38100">
                  <a:moveTo>
                    <a:pt x="0" y="0"/>
                  </a:moveTo>
                  <a:lnTo>
                    <a:pt x="123825" y="0"/>
                  </a:lnTo>
                  <a:lnTo>
                    <a:pt x="123825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48CCAA68-3468-425B-B9B8-E37116CF497D}"/>
                </a:ext>
              </a:extLst>
            </p:cNvPr>
            <p:cNvSpPr/>
            <p:nvPr/>
          </p:nvSpPr>
          <p:spPr>
            <a:xfrm>
              <a:off x="9834336" y="2775960"/>
              <a:ext cx="361950" cy="38100"/>
            </a:xfrm>
            <a:custGeom>
              <a:avLst/>
              <a:gdLst>
                <a:gd name="connsiteX0" fmla="*/ 0 w 361950"/>
                <a:gd name="connsiteY0" fmla="*/ 0 h 38100"/>
                <a:gd name="connsiteX1" fmla="*/ 361950 w 361950"/>
                <a:gd name="connsiteY1" fmla="*/ 0 h 38100"/>
                <a:gd name="connsiteX2" fmla="*/ 361950 w 361950"/>
                <a:gd name="connsiteY2" fmla="*/ 38100 h 38100"/>
                <a:gd name="connsiteX3" fmla="*/ 0 w 3619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38100">
                  <a:moveTo>
                    <a:pt x="0" y="0"/>
                  </a:moveTo>
                  <a:lnTo>
                    <a:pt x="361950" y="0"/>
                  </a:lnTo>
                  <a:lnTo>
                    <a:pt x="3619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21A03233-B5FD-42D9-8CBC-6D185C46470B}"/>
                </a:ext>
              </a:extLst>
            </p:cNvPr>
            <p:cNvSpPr/>
            <p:nvPr/>
          </p:nvSpPr>
          <p:spPr>
            <a:xfrm>
              <a:off x="9834336" y="2852160"/>
              <a:ext cx="361950" cy="38100"/>
            </a:xfrm>
            <a:custGeom>
              <a:avLst/>
              <a:gdLst>
                <a:gd name="connsiteX0" fmla="*/ 0 w 361950"/>
                <a:gd name="connsiteY0" fmla="*/ 0 h 38100"/>
                <a:gd name="connsiteX1" fmla="*/ 361950 w 361950"/>
                <a:gd name="connsiteY1" fmla="*/ 0 h 38100"/>
                <a:gd name="connsiteX2" fmla="*/ 361950 w 361950"/>
                <a:gd name="connsiteY2" fmla="*/ 38100 h 38100"/>
                <a:gd name="connsiteX3" fmla="*/ 0 w 3619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38100">
                  <a:moveTo>
                    <a:pt x="0" y="0"/>
                  </a:moveTo>
                  <a:lnTo>
                    <a:pt x="361950" y="0"/>
                  </a:lnTo>
                  <a:lnTo>
                    <a:pt x="3619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90566DE2-4D31-443E-AE3F-A0A4A44FC17A}"/>
                </a:ext>
              </a:extLst>
            </p:cNvPr>
            <p:cNvSpPr/>
            <p:nvPr/>
          </p:nvSpPr>
          <p:spPr>
            <a:xfrm>
              <a:off x="9834336" y="2928360"/>
              <a:ext cx="361950" cy="38100"/>
            </a:xfrm>
            <a:custGeom>
              <a:avLst/>
              <a:gdLst>
                <a:gd name="connsiteX0" fmla="*/ 0 w 361950"/>
                <a:gd name="connsiteY0" fmla="*/ 0 h 38100"/>
                <a:gd name="connsiteX1" fmla="*/ 361950 w 361950"/>
                <a:gd name="connsiteY1" fmla="*/ 0 h 38100"/>
                <a:gd name="connsiteX2" fmla="*/ 361950 w 361950"/>
                <a:gd name="connsiteY2" fmla="*/ 38100 h 38100"/>
                <a:gd name="connsiteX3" fmla="*/ 0 w 3619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38100">
                  <a:moveTo>
                    <a:pt x="0" y="0"/>
                  </a:moveTo>
                  <a:lnTo>
                    <a:pt x="361950" y="0"/>
                  </a:lnTo>
                  <a:lnTo>
                    <a:pt x="3619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5" name="Ellipsi 34">
            <a:extLst>
              <a:ext uri="{FF2B5EF4-FFF2-40B4-BE49-F238E27FC236}">
                <a16:creationId xmlns:a16="http://schemas.microsoft.com/office/drawing/2014/main" id="{98B877C8-24D2-4C15-B108-0C4984CEFC35}"/>
              </a:ext>
            </a:extLst>
          </p:cNvPr>
          <p:cNvSpPr/>
          <p:nvPr/>
        </p:nvSpPr>
        <p:spPr>
          <a:xfrm>
            <a:off x="4281974" y="2587584"/>
            <a:ext cx="472818" cy="472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36" name="Kuva 125" descr="Faksi">
            <a:extLst>
              <a:ext uri="{FF2B5EF4-FFF2-40B4-BE49-F238E27FC236}">
                <a16:creationId xmlns:a16="http://schemas.microsoft.com/office/drawing/2014/main" id="{864A1B8E-CFCB-40D0-98D2-C0771603079C}"/>
              </a:ext>
            </a:extLst>
          </p:cNvPr>
          <p:cNvGrpSpPr/>
          <p:nvPr/>
        </p:nvGrpSpPr>
        <p:grpSpPr>
          <a:xfrm>
            <a:off x="4375202" y="2662826"/>
            <a:ext cx="286362" cy="286362"/>
            <a:chOff x="5638800" y="2971800"/>
            <a:chExt cx="914400" cy="914400"/>
          </a:xfrm>
          <a:solidFill>
            <a:schemeClr val="accent4"/>
          </a:solidFill>
        </p:grpSpPr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4286280C-4091-4AD9-A2AA-10C89E7F1109}"/>
                </a:ext>
              </a:extLst>
            </p:cNvPr>
            <p:cNvSpPr/>
            <p:nvPr/>
          </p:nvSpPr>
          <p:spPr>
            <a:xfrm>
              <a:off x="5867400" y="3614737"/>
              <a:ext cx="457200" cy="180975"/>
            </a:xfrm>
            <a:custGeom>
              <a:avLst/>
              <a:gdLst>
                <a:gd name="connsiteX0" fmla="*/ 0 w 457200"/>
                <a:gd name="connsiteY0" fmla="*/ 0 h 180975"/>
                <a:gd name="connsiteX1" fmla="*/ 457200 w 457200"/>
                <a:gd name="connsiteY1" fmla="*/ 0 h 180975"/>
                <a:gd name="connsiteX2" fmla="*/ 457200 w 457200"/>
                <a:gd name="connsiteY2" fmla="*/ 180975 h 180975"/>
                <a:gd name="connsiteX3" fmla="*/ 0 w 457200"/>
                <a:gd name="connsiteY3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180975">
                  <a:moveTo>
                    <a:pt x="0" y="0"/>
                  </a:moveTo>
                  <a:lnTo>
                    <a:pt x="457200" y="0"/>
                  </a:lnTo>
                  <a:lnTo>
                    <a:pt x="457200" y="180975"/>
                  </a:lnTo>
                  <a:lnTo>
                    <a:pt x="0" y="1809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9BC2F5D2-A842-4700-8342-940F71566B50}"/>
                </a:ext>
              </a:extLst>
            </p:cNvPr>
            <p:cNvSpPr/>
            <p:nvPr/>
          </p:nvSpPr>
          <p:spPr>
            <a:xfrm>
              <a:off x="5676900" y="3052762"/>
              <a:ext cx="838200" cy="742950"/>
            </a:xfrm>
            <a:custGeom>
              <a:avLst/>
              <a:gdLst>
                <a:gd name="connsiteX0" fmla="*/ 590550 w 838200"/>
                <a:gd name="connsiteY0" fmla="*/ 285750 h 742950"/>
                <a:gd name="connsiteX1" fmla="*/ 590550 w 838200"/>
                <a:gd name="connsiteY1" fmla="*/ 381000 h 742950"/>
                <a:gd name="connsiteX2" fmla="*/ 247650 w 838200"/>
                <a:gd name="connsiteY2" fmla="*/ 381000 h 742950"/>
                <a:gd name="connsiteX3" fmla="*/ 247650 w 838200"/>
                <a:gd name="connsiteY3" fmla="*/ 57150 h 742950"/>
                <a:gd name="connsiteX4" fmla="*/ 457200 w 838200"/>
                <a:gd name="connsiteY4" fmla="*/ 57150 h 742950"/>
                <a:gd name="connsiteX5" fmla="*/ 457200 w 838200"/>
                <a:gd name="connsiteY5" fmla="*/ 190500 h 742950"/>
                <a:gd name="connsiteX6" fmla="*/ 590550 w 838200"/>
                <a:gd name="connsiteY6" fmla="*/ 190500 h 742950"/>
                <a:gd name="connsiteX7" fmla="*/ 590550 w 838200"/>
                <a:gd name="connsiteY7" fmla="*/ 285750 h 742950"/>
                <a:gd name="connsiteX8" fmla="*/ 514350 w 838200"/>
                <a:gd name="connsiteY8" fmla="*/ 60960 h 742950"/>
                <a:gd name="connsiteX9" fmla="*/ 580073 w 838200"/>
                <a:gd name="connsiteY9" fmla="*/ 133350 h 742950"/>
                <a:gd name="connsiteX10" fmla="*/ 514350 w 838200"/>
                <a:gd name="connsiteY10" fmla="*/ 133350 h 742950"/>
                <a:gd name="connsiteX11" fmla="*/ 514350 w 838200"/>
                <a:gd name="connsiteY11" fmla="*/ 60960 h 742950"/>
                <a:gd name="connsiteX12" fmla="*/ 95250 w 838200"/>
                <a:gd name="connsiteY12" fmla="*/ 419100 h 742950"/>
                <a:gd name="connsiteX13" fmla="*/ 57150 w 838200"/>
                <a:gd name="connsiteY13" fmla="*/ 381000 h 742950"/>
                <a:gd name="connsiteX14" fmla="*/ 95250 w 838200"/>
                <a:gd name="connsiteY14" fmla="*/ 342900 h 742950"/>
                <a:gd name="connsiteX15" fmla="*/ 133350 w 838200"/>
                <a:gd name="connsiteY15" fmla="*/ 381000 h 742950"/>
                <a:gd name="connsiteX16" fmla="*/ 95250 w 838200"/>
                <a:gd name="connsiteY16" fmla="*/ 419100 h 742950"/>
                <a:gd name="connsiteX17" fmla="*/ 800100 w 838200"/>
                <a:gd name="connsiteY17" fmla="*/ 285750 h 742950"/>
                <a:gd name="connsiteX18" fmla="*/ 647700 w 838200"/>
                <a:gd name="connsiteY18" fmla="*/ 285750 h 742950"/>
                <a:gd name="connsiteX19" fmla="*/ 647700 w 838200"/>
                <a:gd name="connsiteY19" fmla="*/ 121920 h 742950"/>
                <a:gd name="connsiteX20" fmla="*/ 536258 w 838200"/>
                <a:gd name="connsiteY20" fmla="*/ 0 h 742950"/>
                <a:gd name="connsiteX21" fmla="*/ 190500 w 838200"/>
                <a:gd name="connsiteY21" fmla="*/ 0 h 742950"/>
                <a:gd name="connsiteX22" fmla="*/ 190500 w 838200"/>
                <a:gd name="connsiteY22" fmla="*/ 285750 h 742950"/>
                <a:gd name="connsiteX23" fmla="*/ 38100 w 838200"/>
                <a:gd name="connsiteY23" fmla="*/ 285750 h 742950"/>
                <a:gd name="connsiteX24" fmla="*/ 0 w 838200"/>
                <a:gd name="connsiteY24" fmla="*/ 323850 h 742950"/>
                <a:gd name="connsiteX25" fmla="*/ 0 w 838200"/>
                <a:gd name="connsiteY25" fmla="*/ 704850 h 742950"/>
                <a:gd name="connsiteX26" fmla="*/ 38100 w 838200"/>
                <a:gd name="connsiteY26" fmla="*/ 742950 h 742950"/>
                <a:gd name="connsiteX27" fmla="*/ 152400 w 838200"/>
                <a:gd name="connsiteY27" fmla="*/ 742950 h 742950"/>
                <a:gd name="connsiteX28" fmla="*/ 152400 w 838200"/>
                <a:gd name="connsiteY28" fmla="*/ 523875 h 742950"/>
                <a:gd name="connsiteX29" fmla="*/ 685800 w 838200"/>
                <a:gd name="connsiteY29" fmla="*/ 523875 h 742950"/>
                <a:gd name="connsiteX30" fmla="*/ 685800 w 838200"/>
                <a:gd name="connsiteY30" fmla="*/ 742950 h 742950"/>
                <a:gd name="connsiteX31" fmla="*/ 800100 w 838200"/>
                <a:gd name="connsiteY31" fmla="*/ 742950 h 742950"/>
                <a:gd name="connsiteX32" fmla="*/ 838200 w 838200"/>
                <a:gd name="connsiteY32" fmla="*/ 704850 h 742950"/>
                <a:gd name="connsiteX33" fmla="*/ 838200 w 838200"/>
                <a:gd name="connsiteY33" fmla="*/ 323850 h 742950"/>
                <a:gd name="connsiteX34" fmla="*/ 800100 w 838200"/>
                <a:gd name="connsiteY34" fmla="*/ 28575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8200" h="742950">
                  <a:moveTo>
                    <a:pt x="590550" y="285750"/>
                  </a:moveTo>
                  <a:lnTo>
                    <a:pt x="590550" y="381000"/>
                  </a:lnTo>
                  <a:lnTo>
                    <a:pt x="247650" y="381000"/>
                  </a:lnTo>
                  <a:lnTo>
                    <a:pt x="247650" y="57150"/>
                  </a:lnTo>
                  <a:lnTo>
                    <a:pt x="457200" y="57150"/>
                  </a:lnTo>
                  <a:lnTo>
                    <a:pt x="457200" y="190500"/>
                  </a:lnTo>
                  <a:lnTo>
                    <a:pt x="590550" y="190500"/>
                  </a:lnTo>
                  <a:lnTo>
                    <a:pt x="590550" y="285750"/>
                  </a:lnTo>
                  <a:close/>
                  <a:moveTo>
                    <a:pt x="514350" y="60960"/>
                  </a:moveTo>
                  <a:lnTo>
                    <a:pt x="580073" y="133350"/>
                  </a:lnTo>
                  <a:lnTo>
                    <a:pt x="514350" y="133350"/>
                  </a:lnTo>
                  <a:lnTo>
                    <a:pt x="514350" y="60960"/>
                  </a:lnTo>
                  <a:close/>
                  <a:moveTo>
                    <a:pt x="95250" y="419100"/>
                  </a:moveTo>
                  <a:cubicBezTo>
                    <a:pt x="74295" y="419100"/>
                    <a:pt x="57150" y="401955"/>
                    <a:pt x="57150" y="381000"/>
                  </a:cubicBezTo>
                  <a:cubicBezTo>
                    <a:pt x="57150" y="360045"/>
                    <a:pt x="74295" y="342900"/>
                    <a:pt x="95250" y="342900"/>
                  </a:cubicBezTo>
                  <a:cubicBezTo>
                    <a:pt x="116205" y="342900"/>
                    <a:pt x="133350" y="360045"/>
                    <a:pt x="133350" y="381000"/>
                  </a:cubicBezTo>
                  <a:cubicBezTo>
                    <a:pt x="133350" y="401955"/>
                    <a:pt x="116205" y="419100"/>
                    <a:pt x="95250" y="419100"/>
                  </a:cubicBezTo>
                  <a:close/>
                  <a:moveTo>
                    <a:pt x="800100" y="285750"/>
                  </a:moveTo>
                  <a:lnTo>
                    <a:pt x="647700" y="285750"/>
                  </a:lnTo>
                  <a:lnTo>
                    <a:pt x="647700" y="121920"/>
                  </a:lnTo>
                  <a:lnTo>
                    <a:pt x="536258" y="0"/>
                  </a:lnTo>
                  <a:lnTo>
                    <a:pt x="190500" y="0"/>
                  </a:lnTo>
                  <a:lnTo>
                    <a:pt x="190500" y="285750"/>
                  </a:lnTo>
                  <a:lnTo>
                    <a:pt x="38100" y="285750"/>
                  </a:lnTo>
                  <a:cubicBezTo>
                    <a:pt x="17145" y="285750"/>
                    <a:pt x="0" y="302895"/>
                    <a:pt x="0" y="323850"/>
                  </a:cubicBezTo>
                  <a:lnTo>
                    <a:pt x="0" y="704850"/>
                  </a:lnTo>
                  <a:cubicBezTo>
                    <a:pt x="0" y="725805"/>
                    <a:pt x="17145" y="742950"/>
                    <a:pt x="38100" y="742950"/>
                  </a:cubicBezTo>
                  <a:lnTo>
                    <a:pt x="152400" y="742950"/>
                  </a:lnTo>
                  <a:lnTo>
                    <a:pt x="152400" y="523875"/>
                  </a:lnTo>
                  <a:lnTo>
                    <a:pt x="685800" y="523875"/>
                  </a:lnTo>
                  <a:lnTo>
                    <a:pt x="685800" y="742950"/>
                  </a:lnTo>
                  <a:lnTo>
                    <a:pt x="800100" y="742950"/>
                  </a:lnTo>
                  <a:cubicBezTo>
                    <a:pt x="821055" y="742950"/>
                    <a:pt x="838200" y="725805"/>
                    <a:pt x="838200" y="704850"/>
                  </a:cubicBezTo>
                  <a:lnTo>
                    <a:pt x="838200" y="323850"/>
                  </a:lnTo>
                  <a:cubicBezTo>
                    <a:pt x="838200" y="302895"/>
                    <a:pt x="821055" y="285750"/>
                    <a:pt x="800100" y="285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DBBA9423-2843-4F3E-949F-54BACA53FF8A}"/>
                </a:ext>
              </a:extLst>
            </p:cNvPr>
            <p:cNvSpPr/>
            <p:nvPr/>
          </p:nvSpPr>
          <p:spPr>
            <a:xfrm>
              <a:off x="5962650" y="3281362"/>
              <a:ext cx="266700" cy="38100"/>
            </a:xfrm>
            <a:custGeom>
              <a:avLst/>
              <a:gdLst>
                <a:gd name="connsiteX0" fmla="*/ 0 w 266700"/>
                <a:gd name="connsiteY0" fmla="*/ 0 h 38100"/>
                <a:gd name="connsiteX1" fmla="*/ 266700 w 266700"/>
                <a:gd name="connsiteY1" fmla="*/ 0 h 38100"/>
                <a:gd name="connsiteX2" fmla="*/ 266700 w 266700"/>
                <a:gd name="connsiteY2" fmla="*/ 38100 h 38100"/>
                <a:gd name="connsiteX3" fmla="*/ 0 w 2667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8100">
                  <a:moveTo>
                    <a:pt x="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45FB711E-DB09-4F39-97A3-D9949A375A99}"/>
                </a:ext>
              </a:extLst>
            </p:cNvPr>
            <p:cNvSpPr/>
            <p:nvPr/>
          </p:nvSpPr>
          <p:spPr>
            <a:xfrm>
              <a:off x="5962650" y="3205162"/>
              <a:ext cx="133350" cy="38100"/>
            </a:xfrm>
            <a:custGeom>
              <a:avLst/>
              <a:gdLst>
                <a:gd name="connsiteX0" fmla="*/ 0 w 133350"/>
                <a:gd name="connsiteY0" fmla="*/ 0 h 38100"/>
                <a:gd name="connsiteX1" fmla="*/ 133350 w 133350"/>
                <a:gd name="connsiteY1" fmla="*/ 0 h 38100"/>
                <a:gd name="connsiteX2" fmla="*/ 133350 w 133350"/>
                <a:gd name="connsiteY2" fmla="*/ 38100 h 38100"/>
                <a:gd name="connsiteX3" fmla="*/ 0 w 1333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8100">
                  <a:moveTo>
                    <a:pt x="0" y="0"/>
                  </a:moveTo>
                  <a:lnTo>
                    <a:pt x="133350" y="0"/>
                  </a:lnTo>
                  <a:lnTo>
                    <a:pt x="1333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A823302A-42AE-4885-B4FF-F7781913BC68}"/>
                </a:ext>
              </a:extLst>
            </p:cNvPr>
            <p:cNvSpPr/>
            <p:nvPr/>
          </p:nvSpPr>
          <p:spPr>
            <a:xfrm>
              <a:off x="5962650" y="3357562"/>
              <a:ext cx="266700" cy="38100"/>
            </a:xfrm>
            <a:custGeom>
              <a:avLst/>
              <a:gdLst>
                <a:gd name="connsiteX0" fmla="*/ 0 w 266700"/>
                <a:gd name="connsiteY0" fmla="*/ 0 h 38100"/>
                <a:gd name="connsiteX1" fmla="*/ 266700 w 266700"/>
                <a:gd name="connsiteY1" fmla="*/ 0 h 38100"/>
                <a:gd name="connsiteX2" fmla="*/ 266700 w 266700"/>
                <a:gd name="connsiteY2" fmla="*/ 38100 h 38100"/>
                <a:gd name="connsiteX3" fmla="*/ 0 w 2667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8100">
                  <a:moveTo>
                    <a:pt x="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8" name="Kaari 47">
            <a:extLst>
              <a:ext uri="{FF2B5EF4-FFF2-40B4-BE49-F238E27FC236}">
                <a16:creationId xmlns:a16="http://schemas.microsoft.com/office/drawing/2014/main" id="{D2926D02-02D2-4B7A-855E-BBA6C6578E70}"/>
              </a:ext>
            </a:extLst>
          </p:cNvPr>
          <p:cNvSpPr>
            <a:spLocks noChangeAspect="1"/>
          </p:cNvSpPr>
          <p:nvPr/>
        </p:nvSpPr>
        <p:spPr>
          <a:xfrm rot="10800000">
            <a:off x="4231802" y="1769118"/>
            <a:ext cx="4494401" cy="4455807"/>
          </a:xfrm>
          <a:prstGeom prst="arc">
            <a:avLst>
              <a:gd name="adj1" fmla="val 10809766"/>
              <a:gd name="adj2" fmla="val 14326767"/>
            </a:avLst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FBC1CB35-71B1-4D36-B15F-0C892C681BA1}"/>
              </a:ext>
            </a:extLst>
          </p:cNvPr>
          <p:cNvSpPr txBox="1"/>
          <p:nvPr/>
        </p:nvSpPr>
        <p:spPr>
          <a:xfrm>
            <a:off x="442657" y="2361654"/>
            <a:ext cx="197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YRITYSTEN VÄLINEN </a:t>
            </a:r>
          </a:p>
          <a:p>
            <a:r>
              <a:rPr lang="fi-FI" b="1" dirty="0">
                <a:solidFill>
                  <a:schemeClr val="accent1"/>
                </a:solidFill>
              </a:rPr>
              <a:t>LIIKETOIMINTA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09F9E488-8E00-440E-B21B-1E919F087100}"/>
              </a:ext>
            </a:extLst>
          </p:cNvPr>
          <p:cNvSpPr txBox="1"/>
          <p:nvPr/>
        </p:nvSpPr>
        <p:spPr>
          <a:xfrm>
            <a:off x="6960096" y="1230071"/>
            <a:ext cx="812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Lasku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229CCE80-56FE-41E9-88C4-3E84514DE254}"/>
              </a:ext>
            </a:extLst>
          </p:cNvPr>
          <p:cNvSpPr/>
          <p:nvPr/>
        </p:nvSpPr>
        <p:spPr>
          <a:xfrm>
            <a:off x="5345104" y="1230071"/>
            <a:ext cx="1025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b="1" dirty="0"/>
              <a:t>Toimitus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B61F0720-4CBB-438D-A932-B13118377058}"/>
              </a:ext>
            </a:extLst>
          </p:cNvPr>
          <p:cNvSpPr/>
          <p:nvPr/>
        </p:nvSpPr>
        <p:spPr>
          <a:xfrm>
            <a:off x="3648436" y="2323206"/>
            <a:ext cx="774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b="1" dirty="0"/>
              <a:t>Tilaus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D84CDD10-41A9-4EDA-B941-DEC68A203A92}"/>
              </a:ext>
            </a:extLst>
          </p:cNvPr>
          <p:cNvSpPr txBox="1"/>
          <p:nvPr/>
        </p:nvSpPr>
        <p:spPr>
          <a:xfrm>
            <a:off x="8040216" y="1628018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/>
              <a:t>Kuitti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AB33FDF5-EB5F-42DC-933F-D8BCB28F2F70}"/>
              </a:ext>
            </a:extLst>
          </p:cNvPr>
          <p:cNvSpPr txBox="1"/>
          <p:nvPr/>
        </p:nvSpPr>
        <p:spPr>
          <a:xfrm>
            <a:off x="4336212" y="1628018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/>
              <a:t>Lähete</a:t>
            </a:r>
          </a:p>
        </p:txBody>
      </p:sp>
      <p:cxnSp>
        <p:nvCxnSpPr>
          <p:cNvPr id="64" name="Suora yhdysviiva 63">
            <a:extLst>
              <a:ext uri="{FF2B5EF4-FFF2-40B4-BE49-F238E27FC236}">
                <a16:creationId xmlns:a16="http://schemas.microsoft.com/office/drawing/2014/main" id="{48C771D0-4169-46CA-A914-AAFF58F26FD8}"/>
              </a:ext>
            </a:extLst>
          </p:cNvPr>
          <p:cNvCxnSpPr>
            <a:cxnSpLocks/>
            <a:stCxn id="35" idx="5"/>
          </p:cNvCxnSpPr>
          <p:nvPr/>
        </p:nvCxnSpPr>
        <p:spPr>
          <a:xfrm>
            <a:off x="4685549" y="2991159"/>
            <a:ext cx="1122419" cy="938129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>
            <a:extLst>
              <a:ext uri="{FF2B5EF4-FFF2-40B4-BE49-F238E27FC236}">
                <a16:creationId xmlns:a16="http://schemas.microsoft.com/office/drawing/2014/main" id="{E3D8567B-2423-4276-AA85-021C74680438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044377" y="2069082"/>
            <a:ext cx="286617" cy="1860206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uora yhdysviiva 69">
            <a:extLst>
              <a:ext uri="{FF2B5EF4-FFF2-40B4-BE49-F238E27FC236}">
                <a16:creationId xmlns:a16="http://schemas.microsoft.com/office/drawing/2014/main" id="{D125315A-0AB0-483D-81E9-BB961DCD9509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5311297" y="2348423"/>
            <a:ext cx="774058" cy="1580865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uora yhdysviiva 76">
            <a:extLst>
              <a:ext uri="{FF2B5EF4-FFF2-40B4-BE49-F238E27FC236}">
                <a16:creationId xmlns:a16="http://schemas.microsoft.com/office/drawing/2014/main" id="{02047A59-AD21-4FF5-989A-4D93E339EC97}"/>
              </a:ext>
            </a:extLst>
          </p:cNvPr>
          <p:cNvCxnSpPr>
            <a:cxnSpLocks/>
            <a:stCxn id="18" idx="4"/>
          </p:cNvCxnSpPr>
          <p:nvPr/>
        </p:nvCxnSpPr>
        <p:spPr>
          <a:xfrm flipH="1">
            <a:off x="6627011" y="2069082"/>
            <a:ext cx="425478" cy="1860206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58138809-A553-4A94-862A-C7A0D272A2EC}"/>
              </a:ext>
            </a:extLst>
          </p:cNvPr>
          <p:cNvCxnSpPr>
            <a:cxnSpLocks/>
            <a:stCxn id="26" idx="4"/>
          </p:cNvCxnSpPr>
          <p:nvPr/>
        </p:nvCxnSpPr>
        <p:spPr>
          <a:xfrm flipH="1">
            <a:off x="6887531" y="2417666"/>
            <a:ext cx="1072032" cy="1500064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uorakulmio: Pyöristetyt kulmat 54">
            <a:extLst>
              <a:ext uri="{FF2B5EF4-FFF2-40B4-BE49-F238E27FC236}">
                <a16:creationId xmlns:a16="http://schemas.microsoft.com/office/drawing/2014/main" id="{64B31164-4446-4605-BA6A-4D02185FA4B9}"/>
              </a:ext>
            </a:extLst>
          </p:cNvPr>
          <p:cNvSpPr/>
          <p:nvPr/>
        </p:nvSpPr>
        <p:spPr>
          <a:xfrm>
            <a:off x="4835898" y="3930070"/>
            <a:ext cx="3293850" cy="10110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fi-FI" sz="1400" b="1" dirty="0">
                <a:solidFill>
                  <a:schemeClr val="tx2"/>
                </a:solidFill>
                <a:ea typeface="+mn-lt"/>
                <a:cs typeface="Arial"/>
              </a:rPr>
              <a:t>Tieto tapahtumasta</a:t>
            </a:r>
          </a:p>
          <a:p>
            <a:pPr algn="ctr"/>
            <a:r>
              <a:rPr lang="fi-FI" sz="1400" dirty="0">
                <a:solidFill>
                  <a:schemeClr val="tx2"/>
                </a:solidFill>
                <a:ea typeface="+mn-lt"/>
                <a:cs typeface="Arial"/>
              </a:rPr>
              <a:t>välittyy eri tahojen välillä</a:t>
            </a:r>
            <a:br>
              <a:rPr lang="fi-FI" sz="1400" dirty="0">
                <a:solidFill>
                  <a:schemeClr val="tx2"/>
                </a:solidFill>
                <a:ea typeface="+mn-lt"/>
                <a:cs typeface="Arial"/>
              </a:rPr>
            </a:br>
            <a:r>
              <a:rPr lang="fi-FI" sz="1400" dirty="0">
                <a:solidFill>
                  <a:schemeClr val="tx2"/>
                </a:solidFill>
                <a:ea typeface="+mn-lt"/>
                <a:cs typeface="Arial"/>
              </a:rPr>
              <a:t>reaaliaikatalouden kokonaisuudessa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FBD15153-2DC6-4469-831B-C75F901B4BAC}"/>
              </a:ext>
            </a:extLst>
          </p:cNvPr>
          <p:cNvSpPr txBox="1"/>
          <p:nvPr/>
        </p:nvSpPr>
        <p:spPr>
          <a:xfrm>
            <a:off x="442657" y="5590981"/>
            <a:ext cx="314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Viranomaisyhteistyö </a:t>
            </a:r>
            <a:br>
              <a:rPr lang="fi-FI" b="1" dirty="0"/>
            </a:br>
            <a:r>
              <a:rPr lang="fi-FI" b="1" dirty="0"/>
              <a:t>ja raportointi</a:t>
            </a:r>
          </a:p>
        </p:txBody>
      </p:sp>
      <p:sp>
        <p:nvSpPr>
          <p:cNvPr id="63" name="Kaari 62">
            <a:extLst>
              <a:ext uri="{FF2B5EF4-FFF2-40B4-BE49-F238E27FC236}">
                <a16:creationId xmlns:a16="http://schemas.microsoft.com/office/drawing/2014/main" id="{73E0FB4F-6AB2-4A2D-997B-DDDCBEC81FEF}"/>
              </a:ext>
            </a:extLst>
          </p:cNvPr>
          <p:cNvSpPr>
            <a:spLocks noChangeAspect="1"/>
          </p:cNvSpPr>
          <p:nvPr/>
        </p:nvSpPr>
        <p:spPr>
          <a:xfrm rot="10800000">
            <a:off x="4239443" y="1769117"/>
            <a:ext cx="4494401" cy="4455807"/>
          </a:xfrm>
          <a:prstGeom prst="arc">
            <a:avLst>
              <a:gd name="adj1" fmla="val 18143968"/>
              <a:gd name="adj2" fmla="val 37004"/>
            </a:avLst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E3074FBE-9DE5-4C05-B84A-8504A332A4EE}"/>
              </a:ext>
            </a:extLst>
          </p:cNvPr>
          <p:cNvSpPr txBox="1"/>
          <p:nvPr/>
        </p:nvSpPr>
        <p:spPr>
          <a:xfrm>
            <a:off x="442657" y="4017838"/>
            <a:ext cx="3144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Yritysten ja </a:t>
            </a:r>
            <a:br>
              <a:rPr lang="fi-FI" b="1" dirty="0"/>
            </a:br>
            <a:r>
              <a:rPr lang="fi-FI" b="1" dirty="0"/>
              <a:t>yhteistyötahojen</a:t>
            </a:r>
            <a:br>
              <a:rPr lang="fi-FI" b="1" dirty="0"/>
            </a:br>
            <a:r>
              <a:rPr lang="fi-FI" b="1" dirty="0"/>
              <a:t>välinen tiedonsiirto</a:t>
            </a:r>
          </a:p>
        </p:txBody>
      </p: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E0AE32D6-E069-47B3-B4CF-C2CF9ACF05AF}"/>
              </a:ext>
            </a:extLst>
          </p:cNvPr>
          <p:cNvGrpSpPr/>
          <p:nvPr/>
        </p:nvGrpSpPr>
        <p:grpSpPr>
          <a:xfrm>
            <a:off x="8212948" y="2587584"/>
            <a:ext cx="472818" cy="472818"/>
            <a:chOff x="8245503" y="1627184"/>
            <a:chExt cx="740030" cy="740030"/>
          </a:xfrm>
          <a:solidFill>
            <a:schemeClr val="bg1"/>
          </a:solidFill>
        </p:grpSpPr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99BB968E-B0F7-4F21-B47E-368BF2F92416}"/>
                </a:ext>
              </a:extLst>
            </p:cNvPr>
            <p:cNvSpPr/>
            <p:nvPr/>
          </p:nvSpPr>
          <p:spPr>
            <a:xfrm>
              <a:off x="8245503" y="1627184"/>
              <a:ext cx="740030" cy="740030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grpSp>
          <p:nvGrpSpPr>
            <p:cNvPr id="75" name="Kuva 37" descr="Asiakirja">
              <a:extLst>
                <a:ext uri="{FF2B5EF4-FFF2-40B4-BE49-F238E27FC236}">
                  <a16:creationId xmlns:a16="http://schemas.microsoft.com/office/drawing/2014/main" id="{A9B9511F-8630-4D7D-9714-BD0C2CE31570}"/>
                </a:ext>
              </a:extLst>
            </p:cNvPr>
            <p:cNvGrpSpPr/>
            <p:nvPr/>
          </p:nvGrpSpPr>
          <p:grpSpPr>
            <a:xfrm>
              <a:off x="8363742" y="1709278"/>
              <a:ext cx="513388" cy="508937"/>
              <a:chOff x="9558111" y="2271135"/>
              <a:chExt cx="914400" cy="914400"/>
            </a:xfrm>
            <a:grpFill/>
          </p:grpSpPr>
          <p:sp>
            <p:nvSpPr>
              <p:cNvPr id="76" name="Vapaamuotoinen: Muoto 75">
                <a:extLst>
                  <a:ext uri="{FF2B5EF4-FFF2-40B4-BE49-F238E27FC236}">
                    <a16:creationId xmlns:a16="http://schemas.microsoft.com/office/drawing/2014/main" id="{21529193-04BF-49E2-8351-E99DC1D15768}"/>
                  </a:ext>
                </a:extLst>
              </p:cNvPr>
              <p:cNvSpPr/>
              <p:nvPr/>
            </p:nvSpPr>
            <p:spPr>
              <a:xfrm>
                <a:off x="9720036" y="2347335"/>
                <a:ext cx="590550" cy="762000"/>
              </a:xfrm>
              <a:custGeom>
                <a:avLst/>
                <a:gdLst>
                  <a:gd name="connsiteX0" fmla="*/ 57150 w 590550"/>
                  <a:gd name="connsiteY0" fmla="*/ 704850 h 762000"/>
                  <a:gd name="connsiteX1" fmla="*/ 57150 w 590550"/>
                  <a:gd name="connsiteY1" fmla="*/ 57150 h 762000"/>
                  <a:gd name="connsiteX2" fmla="*/ 295275 w 590550"/>
                  <a:gd name="connsiteY2" fmla="*/ 57150 h 762000"/>
                  <a:gd name="connsiteX3" fmla="*/ 295275 w 590550"/>
                  <a:gd name="connsiteY3" fmla="*/ 257175 h 762000"/>
                  <a:gd name="connsiteX4" fmla="*/ 533400 w 590550"/>
                  <a:gd name="connsiteY4" fmla="*/ 257175 h 762000"/>
                  <a:gd name="connsiteX5" fmla="*/ 533400 w 590550"/>
                  <a:gd name="connsiteY5" fmla="*/ 704850 h 762000"/>
                  <a:gd name="connsiteX6" fmla="*/ 57150 w 590550"/>
                  <a:gd name="connsiteY6" fmla="*/ 704850 h 762000"/>
                  <a:gd name="connsiteX7" fmla="*/ 352425 w 590550"/>
                  <a:gd name="connsiteY7" fmla="*/ 80963 h 762000"/>
                  <a:gd name="connsiteX8" fmla="*/ 471488 w 590550"/>
                  <a:gd name="connsiteY8" fmla="*/ 200025 h 762000"/>
                  <a:gd name="connsiteX9" fmla="*/ 352425 w 590550"/>
                  <a:gd name="connsiteY9" fmla="*/ 200025 h 762000"/>
                  <a:gd name="connsiteX10" fmla="*/ 352425 w 590550"/>
                  <a:gd name="connsiteY10" fmla="*/ 80963 h 762000"/>
                  <a:gd name="connsiteX11" fmla="*/ 352425 w 590550"/>
                  <a:gd name="connsiteY11" fmla="*/ 0 h 762000"/>
                  <a:gd name="connsiteX12" fmla="*/ 0 w 590550"/>
                  <a:gd name="connsiteY12" fmla="*/ 0 h 762000"/>
                  <a:gd name="connsiteX13" fmla="*/ 0 w 590550"/>
                  <a:gd name="connsiteY13" fmla="*/ 762000 h 762000"/>
                  <a:gd name="connsiteX14" fmla="*/ 590550 w 590550"/>
                  <a:gd name="connsiteY14" fmla="*/ 762000 h 762000"/>
                  <a:gd name="connsiteX15" fmla="*/ 590550 w 590550"/>
                  <a:gd name="connsiteY15" fmla="*/ 209550 h 762000"/>
                  <a:gd name="connsiteX16" fmla="*/ 352425 w 590550"/>
                  <a:gd name="connsiteY16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0550" h="762000">
                    <a:moveTo>
                      <a:pt x="57150" y="704850"/>
                    </a:moveTo>
                    <a:lnTo>
                      <a:pt x="57150" y="57150"/>
                    </a:lnTo>
                    <a:lnTo>
                      <a:pt x="295275" y="57150"/>
                    </a:lnTo>
                    <a:lnTo>
                      <a:pt x="295275" y="257175"/>
                    </a:lnTo>
                    <a:lnTo>
                      <a:pt x="533400" y="257175"/>
                    </a:lnTo>
                    <a:lnTo>
                      <a:pt x="533400" y="704850"/>
                    </a:lnTo>
                    <a:lnTo>
                      <a:pt x="57150" y="704850"/>
                    </a:lnTo>
                    <a:close/>
                    <a:moveTo>
                      <a:pt x="352425" y="80963"/>
                    </a:moveTo>
                    <a:lnTo>
                      <a:pt x="471488" y="200025"/>
                    </a:lnTo>
                    <a:lnTo>
                      <a:pt x="352425" y="200025"/>
                    </a:lnTo>
                    <a:lnTo>
                      <a:pt x="352425" y="80963"/>
                    </a:lnTo>
                    <a:close/>
                    <a:moveTo>
                      <a:pt x="352425" y="0"/>
                    </a:moveTo>
                    <a:lnTo>
                      <a:pt x="0" y="0"/>
                    </a:lnTo>
                    <a:lnTo>
                      <a:pt x="0" y="762000"/>
                    </a:lnTo>
                    <a:lnTo>
                      <a:pt x="590550" y="762000"/>
                    </a:lnTo>
                    <a:lnTo>
                      <a:pt x="590550" y="209550"/>
                    </a:lnTo>
                    <a:lnTo>
                      <a:pt x="35242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sp>
            <p:nvSpPr>
              <p:cNvPr id="78" name="Vapaamuotoinen: Muoto 77">
                <a:extLst>
                  <a:ext uri="{FF2B5EF4-FFF2-40B4-BE49-F238E27FC236}">
                    <a16:creationId xmlns:a16="http://schemas.microsoft.com/office/drawing/2014/main" id="{AEB3DFB1-DDFF-4F5B-B11F-5F5C3A45FF7A}"/>
                  </a:ext>
                </a:extLst>
              </p:cNvPr>
              <p:cNvSpPr/>
              <p:nvPr/>
            </p:nvSpPr>
            <p:spPr>
              <a:xfrm>
                <a:off x="9834336" y="2699760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79" name="Vapaamuotoinen: Muoto 78">
                <a:extLst>
                  <a:ext uri="{FF2B5EF4-FFF2-40B4-BE49-F238E27FC236}">
                    <a16:creationId xmlns:a16="http://schemas.microsoft.com/office/drawing/2014/main" id="{03D4D6ED-E33C-46B0-9718-943DC0EFB514}"/>
                  </a:ext>
                </a:extLst>
              </p:cNvPr>
              <p:cNvSpPr/>
              <p:nvPr/>
            </p:nvSpPr>
            <p:spPr>
              <a:xfrm>
                <a:off x="9834336" y="2623560"/>
                <a:ext cx="123825" cy="38100"/>
              </a:xfrm>
              <a:custGeom>
                <a:avLst/>
                <a:gdLst>
                  <a:gd name="connsiteX0" fmla="*/ 0 w 123825"/>
                  <a:gd name="connsiteY0" fmla="*/ 0 h 38100"/>
                  <a:gd name="connsiteX1" fmla="*/ 123825 w 123825"/>
                  <a:gd name="connsiteY1" fmla="*/ 0 h 38100"/>
                  <a:gd name="connsiteX2" fmla="*/ 123825 w 123825"/>
                  <a:gd name="connsiteY2" fmla="*/ 38100 h 38100"/>
                  <a:gd name="connsiteX3" fmla="*/ 0 w 1238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38100">
                    <a:moveTo>
                      <a:pt x="0" y="0"/>
                    </a:moveTo>
                    <a:lnTo>
                      <a:pt x="123825" y="0"/>
                    </a:lnTo>
                    <a:lnTo>
                      <a:pt x="123825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81" name="Vapaamuotoinen: Muoto 80">
                <a:extLst>
                  <a:ext uri="{FF2B5EF4-FFF2-40B4-BE49-F238E27FC236}">
                    <a16:creationId xmlns:a16="http://schemas.microsoft.com/office/drawing/2014/main" id="{E335BA69-DF1A-44C4-B9A2-9B8A4C22509F}"/>
                  </a:ext>
                </a:extLst>
              </p:cNvPr>
              <p:cNvSpPr/>
              <p:nvPr/>
            </p:nvSpPr>
            <p:spPr>
              <a:xfrm>
                <a:off x="9834336" y="2775960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82" name="Vapaamuotoinen: Muoto 81">
                <a:extLst>
                  <a:ext uri="{FF2B5EF4-FFF2-40B4-BE49-F238E27FC236}">
                    <a16:creationId xmlns:a16="http://schemas.microsoft.com/office/drawing/2014/main" id="{A0BA300E-B51A-4905-BD8E-70DE21E68143}"/>
                  </a:ext>
                </a:extLst>
              </p:cNvPr>
              <p:cNvSpPr/>
              <p:nvPr/>
            </p:nvSpPr>
            <p:spPr>
              <a:xfrm>
                <a:off x="9834336" y="2852160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83" name="Vapaamuotoinen: Muoto 82">
                <a:extLst>
                  <a:ext uri="{FF2B5EF4-FFF2-40B4-BE49-F238E27FC236}">
                    <a16:creationId xmlns:a16="http://schemas.microsoft.com/office/drawing/2014/main" id="{F252DD81-2908-4C6A-A2A9-0F4E92212600}"/>
                  </a:ext>
                </a:extLst>
              </p:cNvPr>
              <p:cNvSpPr/>
              <p:nvPr/>
            </p:nvSpPr>
            <p:spPr>
              <a:xfrm>
                <a:off x="9834336" y="2928360"/>
                <a:ext cx="361950" cy="38100"/>
              </a:xfrm>
              <a:custGeom>
                <a:avLst/>
                <a:gdLst>
                  <a:gd name="connsiteX0" fmla="*/ 0 w 361950"/>
                  <a:gd name="connsiteY0" fmla="*/ 0 h 38100"/>
                  <a:gd name="connsiteX1" fmla="*/ 361950 w 361950"/>
                  <a:gd name="connsiteY1" fmla="*/ 0 h 38100"/>
                  <a:gd name="connsiteX2" fmla="*/ 361950 w 361950"/>
                  <a:gd name="connsiteY2" fmla="*/ 38100 h 38100"/>
                  <a:gd name="connsiteX3" fmla="*/ 0 w 3619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810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  <p:cxnSp>
        <p:nvCxnSpPr>
          <p:cNvPr id="85" name="Suora yhdysviiva 84">
            <a:extLst>
              <a:ext uri="{FF2B5EF4-FFF2-40B4-BE49-F238E27FC236}">
                <a16:creationId xmlns:a16="http://schemas.microsoft.com/office/drawing/2014/main" id="{3FA2D22C-4BCA-44F7-AAE2-E93D0EC44F84}"/>
              </a:ext>
            </a:extLst>
          </p:cNvPr>
          <p:cNvCxnSpPr>
            <a:cxnSpLocks/>
            <a:stCxn id="74" idx="3"/>
          </p:cNvCxnSpPr>
          <p:nvPr/>
        </p:nvCxnSpPr>
        <p:spPr>
          <a:xfrm flipH="1">
            <a:off x="7200674" y="2991159"/>
            <a:ext cx="1081517" cy="926571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Kuva 88" descr="Ympyräkaavioesitys">
            <a:extLst>
              <a:ext uri="{FF2B5EF4-FFF2-40B4-BE49-F238E27FC236}">
                <a16:creationId xmlns:a16="http://schemas.microsoft.com/office/drawing/2014/main" id="{21B959FD-678F-4453-AD3F-9CD998343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762" y="2652654"/>
            <a:ext cx="353231" cy="353231"/>
          </a:xfrm>
          <a:prstGeom prst="rect">
            <a:avLst/>
          </a:prstGeom>
        </p:spPr>
      </p:pic>
      <p:sp>
        <p:nvSpPr>
          <p:cNvPr id="94" name="Tekstiruutu 93">
            <a:extLst>
              <a:ext uri="{FF2B5EF4-FFF2-40B4-BE49-F238E27FC236}">
                <a16:creationId xmlns:a16="http://schemas.microsoft.com/office/drawing/2014/main" id="{9435E6EB-6F00-40D7-A6DB-9C6FE765E373}"/>
              </a:ext>
            </a:extLst>
          </p:cNvPr>
          <p:cNvSpPr txBox="1"/>
          <p:nvPr/>
        </p:nvSpPr>
        <p:spPr>
          <a:xfrm>
            <a:off x="8605037" y="2323206"/>
            <a:ext cx="1024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/>
              <a:t>Kirjanpito</a:t>
            </a:r>
          </a:p>
        </p:txBody>
      </p:sp>
      <p:sp>
        <p:nvSpPr>
          <p:cNvPr id="60" name="Otsikko 59">
            <a:extLst>
              <a:ext uri="{FF2B5EF4-FFF2-40B4-BE49-F238E27FC236}">
                <a16:creationId xmlns:a16="http://schemas.microsoft.com/office/drawing/2014/main" id="{B115AC2C-6CA1-BE99-5153-9AEDB416EE45}"/>
              </a:ext>
            </a:extLst>
          </p:cNvPr>
          <p:cNvSpPr txBox="1">
            <a:spLocks/>
          </p:cNvSpPr>
          <p:nvPr/>
        </p:nvSpPr>
        <p:spPr>
          <a:xfrm>
            <a:off x="407368" y="321574"/>
            <a:ext cx="10958722" cy="5806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Yrityksen digitalouden (YD) ekosysteemikokonaisuus</a:t>
            </a:r>
          </a:p>
        </p:txBody>
      </p: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8D5C2D29-E9D1-CF34-7B24-DE6EC2936DD1}"/>
              </a:ext>
            </a:extLst>
          </p:cNvPr>
          <p:cNvGrpSpPr/>
          <p:nvPr/>
        </p:nvGrpSpPr>
        <p:grpSpPr>
          <a:xfrm>
            <a:off x="2713331" y="1137892"/>
            <a:ext cx="1008000" cy="1008000"/>
            <a:chOff x="1957526" y="811696"/>
            <a:chExt cx="935799" cy="935799"/>
          </a:xfrm>
        </p:grpSpPr>
        <p:sp>
          <p:nvSpPr>
            <p:cNvPr id="69" name="Suorakulmio: Pyöristetyt kulmat 68">
              <a:extLst>
                <a:ext uri="{FF2B5EF4-FFF2-40B4-BE49-F238E27FC236}">
                  <a16:creationId xmlns:a16="http://schemas.microsoft.com/office/drawing/2014/main" id="{F8569118-888F-465D-60DD-E7A88663BD89}"/>
                </a:ext>
              </a:extLst>
            </p:cNvPr>
            <p:cNvSpPr/>
            <p:nvPr/>
          </p:nvSpPr>
          <p:spPr>
            <a:xfrm>
              <a:off x="1957526" y="811696"/>
              <a:ext cx="935799" cy="93579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71" name="Kuva 70" descr="Tehdas tasaisella täytöllä">
              <a:extLst>
                <a:ext uri="{FF2B5EF4-FFF2-40B4-BE49-F238E27FC236}">
                  <a16:creationId xmlns:a16="http://schemas.microsoft.com/office/drawing/2014/main" id="{47B1C762-AD9C-72B1-76E8-5333CDBCF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1015" y="883679"/>
              <a:ext cx="708819" cy="708819"/>
            </a:xfrm>
            <a:prstGeom prst="rect">
              <a:avLst/>
            </a:prstGeom>
          </p:spPr>
        </p:pic>
      </p:grpSp>
      <p:grpSp>
        <p:nvGrpSpPr>
          <p:cNvPr id="86" name="Ryhmä 85">
            <a:extLst>
              <a:ext uri="{FF2B5EF4-FFF2-40B4-BE49-F238E27FC236}">
                <a16:creationId xmlns:a16="http://schemas.microsoft.com/office/drawing/2014/main" id="{D60410DD-F2FB-9CAE-2FD5-31F6BF34C465}"/>
              </a:ext>
            </a:extLst>
          </p:cNvPr>
          <p:cNvGrpSpPr/>
          <p:nvPr/>
        </p:nvGrpSpPr>
        <p:grpSpPr>
          <a:xfrm>
            <a:off x="9552961" y="1171304"/>
            <a:ext cx="1008000" cy="1008000"/>
            <a:chOff x="2021509" y="5373216"/>
            <a:chExt cx="807830" cy="807830"/>
          </a:xfrm>
        </p:grpSpPr>
        <p:sp>
          <p:nvSpPr>
            <p:cNvPr id="90" name="Ellipsi 89">
              <a:extLst>
                <a:ext uri="{FF2B5EF4-FFF2-40B4-BE49-F238E27FC236}">
                  <a16:creationId xmlns:a16="http://schemas.microsoft.com/office/drawing/2014/main" id="{23913931-4F4B-9AFC-BD9C-A71A8F213F77}"/>
                </a:ext>
              </a:extLst>
            </p:cNvPr>
            <p:cNvSpPr/>
            <p:nvPr/>
          </p:nvSpPr>
          <p:spPr>
            <a:xfrm>
              <a:off x="2021509" y="5373216"/>
              <a:ext cx="807830" cy="80783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grpSp>
          <p:nvGrpSpPr>
            <p:cNvPr id="91" name="Kuva 43" descr="Rakennustyöntekijä">
              <a:extLst>
                <a:ext uri="{FF2B5EF4-FFF2-40B4-BE49-F238E27FC236}">
                  <a16:creationId xmlns:a16="http://schemas.microsoft.com/office/drawing/2014/main" id="{5318E3AE-8E73-993F-2771-9A57776F74F7}"/>
                </a:ext>
              </a:extLst>
            </p:cNvPr>
            <p:cNvGrpSpPr/>
            <p:nvPr/>
          </p:nvGrpSpPr>
          <p:grpSpPr>
            <a:xfrm>
              <a:off x="2090630" y="5451077"/>
              <a:ext cx="662987" cy="647614"/>
              <a:chOff x="10614046" y="1752591"/>
              <a:chExt cx="914400" cy="914400"/>
            </a:xfrm>
            <a:solidFill>
              <a:schemeClr val="bg1"/>
            </a:solidFill>
          </p:grpSpPr>
          <p:sp>
            <p:nvSpPr>
              <p:cNvPr id="95" name="Vapaamuotoinen: Muoto 94">
                <a:extLst>
                  <a:ext uri="{FF2B5EF4-FFF2-40B4-BE49-F238E27FC236}">
                    <a16:creationId xmlns:a16="http://schemas.microsoft.com/office/drawing/2014/main" id="{55E57BF5-EA8C-23E8-2450-BCD503009F07}"/>
                  </a:ext>
                </a:extLst>
              </p:cNvPr>
              <p:cNvSpPr/>
              <p:nvPr/>
            </p:nvSpPr>
            <p:spPr>
              <a:xfrm>
                <a:off x="10919322" y="2028816"/>
                <a:ext cx="304800" cy="161925"/>
              </a:xfrm>
              <a:custGeom>
                <a:avLst/>
                <a:gdLst>
                  <a:gd name="connsiteX0" fmla="*/ 0 w 304800"/>
                  <a:gd name="connsiteY0" fmla="*/ 0 h 161925"/>
                  <a:gd name="connsiteX1" fmla="*/ 0 w 304800"/>
                  <a:gd name="connsiteY1" fmla="*/ 9525 h 161925"/>
                  <a:gd name="connsiteX2" fmla="*/ 152400 w 304800"/>
                  <a:gd name="connsiteY2" fmla="*/ 161925 h 161925"/>
                  <a:gd name="connsiteX3" fmla="*/ 304800 w 304800"/>
                  <a:gd name="connsiteY3" fmla="*/ 9525 h 161925"/>
                  <a:gd name="connsiteX4" fmla="*/ 304800 w 304800"/>
                  <a:gd name="connsiteY4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161925">
                    <a:moveTo>
                      <a:pt x="0" y="0"/>
                    </a:moveTo>
                    <a:cubicBezTo>
                      <a:pt x="0" y="3143"/>
                      <a:pt x="0" y="6286"/>
                      <a:pt x="0" y="9525"/>
                    </a:cubicBezTo>
                    <a:cubicBezTo>
                      <a:pt x="0" y="93694"/>
                      <a:pt x="68231" y="161925"/>
                      <a:pt x="152400" y="161925"/>
                    </a:cubicBezTo>
                    <a:cubicBezTo>
                      <a:pt x="236569" y="161925"/>
                      <a:pt x="304800" y="93694"/>
                      <a:pt x="304800" y="9525"/>
                    </a:cubicBezTo>
                    <a:cubicBezTo>
                      <a:pt x="304800" y="6286"/>
                      <a:pt x="304800" y="3143"/>
                      <a:pt x="30480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sp>
            <p:nvSpPr>
              <p:cNvPr id="97" name="Vapaamuotoinen: Muoto 96">
                <a:extLst>
                  <a:ext uri="{FF2B5EF4-FFF2-40B4-BE49-F238E27FC236}">
                    <a16:creationId xmlns:a16="http://schemas.microsoft.com/office/drawing/2014/main" id="{7D9854DD-2820-2536-4981-6C8A6B386152}"/>
                  </a:ext>
                </a:extLst>
              </p:cNvPr>
              <p:cNvSpPr/>
              <p:nvPr/>
            </p:nvSpPr>
            <p:spPr>
              <a:xfrm>
                <a:off x="10890271" y="1800216"/>
                <a:ext cx="361950" cy="200025"/>
              </a:xfrm>
              <a:custGeom>
                <a:avLst/>
                <a:gdLst>
                  <a:gd name="connsiteX0" fmla="*/ 342900 w 361950"/>
                  <a:gd name="connsiteY0" fmla="*/ 161925 h 200025"/>
                  <a:gd name="connsiteX1" fmla="*/ 333375 w 361950"/>
                  <a:gd name="connsiteY1" fmla="*/ 161925 h 200025"/>
                  <a:gd name="connsiteX2" fmla="*/ 253365 w 361950"/>
                  <a:gd name="connsiteY2" fmla="*/ 37243 h 200025"/>
                  <a:gd name="connsiteX3" fmla="*/ 238125 w 361950"/>
                  <a:gd name="connsiteY3" fmla="*/ 97536 h 200025"/>
                  <a:gd name="connsiteX4" fmla="*/ 228600 w 361950"/>
                  <a:gd name="connsiteY4" fmla="*/ 104775 h 200025"/>
                  <a:gd name="connsiteX5" fmla="*/ 226314 w 361950"/>
                  <a:gd name="connsiteY5" fmla="*/ 104775 h 200025"/>
                  <a:gd name="connsiteX6" fmla="*/ 218946 w 361950"/>
                  <a:gd name="connsiteY6" fmla="*/ 93497 h 200025"/>
                  <a:gd name="connsiteX7" fmla="*/ 219075 w 361950"/>
                  <a:gd name="connsiteY7" fmla="*/ 92964 h 200025"/>
                  <a:gd name="connsiteX8" fmla="*/ 237173 w 361950"/>
                  <a:gd name="connsiteY8" fmla="*/ 21622 h 200025"/>
                  <a:gd name="connsiteX9" fmla="*/ 209550 w 361950"/>
                  <a:gd name="connsiteY9" fmla="*/ 0 h 200025"/>
                  <a:gd name="connsiteX10" fmla="*/ 152400 w 361950"/>
                  <a:gd name="connsiteY10" fmla="*/ 0 h 200025"/>
                  <a:gd name="connsiteX11" fmla="*/ 124777 w 361950"/>
                  <a:gd name="connsiteY11" fmla="*/ 21622 h 200025"/>
                  <a:gd name="connsiteX12" fmla="*/ 142875 w 361950"/>
                  <a:gd name="connsiteY12" fmla="*/ 92964 h 200025"/>
                  <a:gd name="connsiteX13" fmla="*/ 136169 w 361950"/>
                  <a:gd name="connsiteY13" fmla="*/ 104647 h 200025"/>
                  <a:gd name="connsiteX14" fmla="*/ 135636 w 361950"/>
                  <a:gd name="connsiteY14" fmla="*/ 104775 h 200025"/>
                  <a:gd name="connsiteX15" fmla="*/ 133350 w 361950"/>
                  <a:gd name="connsiteY15" fmla="*/ 104775 h 200025"/>
                  <a:gd name="connsiteX16" fmla="*/ 123825 w 361950"/>
                  <a:gd name="connsiteY16" fmla="*/ 97536 h 200025"/>
                  <a:gd name="connsiteX17" fmla="*/ 109061 w 361950"/>
                  <a:gd name="connsiteY17" fmla="*/ 37243 h 200025"/>
                  <a:gd name="connsiteX18" fmla="*/ 29051 w 361950"/>
                  <a:gd name="connsiteY18" fmla="*/ 161925 h 200025"/>
                  <a:gd name="connsiteX19" fmla="*/ 19050 w 361950"/>
                  <a:gd name="connsiteY19" fmla="*/ 161925 h 200025"/>
                  <a:gd name="connsiteX20" fmla="*/ 0 w 361950"/>
                  <a:gd name="connsiteY20" fmla="*/ 180975 h 200025"/>
                  <a:gd name="connsiteX21" fmla="*/ 19050 w 361950"/>
                  <a:gd name="connsiteY21" fmla="*/ 200025 h 200025"/>
                  <a:gd name="connsiteX22" fmla="*/ 342900 w 361950"/>
                  <a:gd name="connsiteY22" fmla="*/ 200025 h 200025"/>
                  <a:gd name="connsiteX23" fmla="*/ 361950 w 361950"/>
                  <a:gd name="connsiteY23" fmla="*/ 180975 h 200025"/>
                  <a:gd name="connsiteX24" fmla="*/ 342900 w 361950"/>
                  <a:gd name="connsiteY24" fmla="*/ 1619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1950" h="200025">
                    <a:moveTo>
                      <a:pt x="342900" y="161925"/>
                    </a:moveTo>
                    <a:lnTo>
                      <a:pt x="333375" y="161925"/>
                    </a:lnTo>
                    <a:cubicBezTo>
                      <a:pt x="330058" y="109325"/>
                      <a:pt x="299800" y="62173"/>
                      <a:pt x="253365" y="37243"/>
                    </a:cubicBezTo>
                    <a:lnTo>
                      <a:pt x="238125" y="97536"/>
                    </a:lnTo>
                    <a:cubicBezTo>
                      <a:pt x="237051" y="101891"/>
                      <a:pt x="233083" y="104906"/>
                      <a:pt x="228600" y="104775"/>
                    </a:cubicBezTo>
                    <a:lnTo>
                      <a:pt x="226314" y="104775"/>
                    </a:lnTo>
                    <a:cubicBezTo>
                      <a:pt x="221166" y="103695"/>
                      <a:pt x="217867" y="98647"/>
                      <a:pt x="218946" y="93497"/>
                    </a:cubicBezTo>
                    <a:cubicBezTo>
                      <a:pt x="218985" y="93318"/>
                      <a:pt x="219027" y="93140"/>
                      <a:pt x="219075" y="92964"/>
                    </a:cubicBezTo>
                    <a:lnTo>
                      <a:pt x="237173" y="21622"/>
                    </a:lnTo>
                    <a:cubicBezTo>
                      <a:pt x="233993" y="8946"/>
                      <a:pt x="222618" y="43"/>
                      <a:pt x="209550" y="0"/>
                    </a:cubicBezTo>
                    <a:lnTo>
                      <a:pt x="152400" y="0"/>
                    </a:lnTo>
                    <a:cubicBezTo>
                      <a:pt x="139332" y="43"/>
                      <a:pt x="127958" y="8946"/>
                      <a:pt x="124777" y="21622"/>
                    </a:cubicBezTo>
                    <a:lnTo>
                      <a:pt x="142875" y="92964"/>
                    </a:lnTo>
                    <a:cubicBezTo>
                      <a:pt x="144249" y="98042"/>
                      <a:pt x="141247" y="103272"/>
                      <a:pt x="136169" y="104647"/>
                    </a:cubicBezTo>
                    <a:cubicBezTo>
                      <a:pt x="135993" y="104695"/>
                      <a:pt x="135815" y="104738"/>
                      <a:pt x="135636" y="104775"/>
                    </a:cubicBezTo>
                    <a:lnTo>
                      <a:pt x="133350" y="104775"/>
                    </a:lnTo>
                    <a:cubicBezTo>
                      <a:pt x="128867" y="104906"/>
                      <a:pt x="124899" y="101891"/>
                      <a:pt x="123825" y="97536"/>
                    </a:cubicBezTo>
                    <a:lnTo>
                      <a:pt x="109061" y="37243"/>
                    </a:lnTo>
                    <a:cubicBezTo>
                      <a:pt x="62626" y="62173"/>
                      <a:pt x="32368" y="109325"/>
                      <a:pt x="29051" y="161925"/>
                    </a:cubicBezTo>
                    <a:lnTo>
                      <a:pt x="19050" y="161925"/>
                    </a:lnTo>
                    <a:cubicBezTo>
                      <a:pt x="8529" y="161925"/>
                      <a:pt x="0" y="170454"/>
                      <a:pt x="0" y="180975"/>
                    </a:cubicBezTo>
                    <a:cubicBezTo>
                      <a:pt x="0" y="191496"/>
                      <a:pt x="8529" y="200025"/>
                      <a:pt x="19050" y="200025"/>
                    </a:cubicBezTo>
                    <a:lnTo>
                      <a:pt x="342900" y="200025"/>
                    </a:lnTo>
                    <a:cubicBezTo>
                      <a:pt x="353421" y="200025"/>
                      <a:pt x="361950" y="191496"/>
                      <a:pt x="361950" y="180975"/>
                    </a:cubicBezTo>
                    <a:cubicBezTo>
                      <a:pt x="361950" y="170454"/>
                      <a:pt x="353421" y="161925"/>
                      <a:pt x="342900" y="161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sp>
            <p:nvSpPr>
              <p:cNvPr id="98" name="Vapaamuotoinen: Muoto 97">
                <a:extLst>
                  <a:ext uri="{FF2B5EF4-FFF2-40B4-BE49-F238E27FC236}">
                    <a16:creationId xmlns:a16="http://schemas.microsoft.com/office/drawing/2014/main" id="{07694DA1-8EA0-E5C0-16A7-D13650FE6C7B}"/>
                  </a:ext>
                </a:extLst>
              </p:cNvPr>
              <p:cNvSpPr/>
              <p:nvPr/>
            </p:nvSpPr>
            <p:spPr>
              <a:xfrm>
                <a:off x="10728346" y="2228841"/>
                <a:ext cx="685800" cy="304800"/>
              </a:xfrm>
              <a:custGeom>
                <a:avLst/>
                <a:gdLst>
                  <a:gd name="connsiteX0" fmla="*/ 133350 w 685800"/>
                  <a:gd name="connsiteY0" fmla="*/ 266700 h 304800"/>
                  <a:gd name="connsiteX1" fmla="*/ 323850 w 685800"/>
                  <a:gd name="connsiteY1" fmla="*/ 266700 h 304800"/>
                  <a:gd name="connsiteX2" fmla="*/ 323850 w 685800"/>
                  <a:gd name="connsiteY2" fmla="*/ 304800 h 304800"/>
                  <a:gd name="connsiteX3" fmla="*/ 361950 w 685800"/>
                  <a:gd name="connsiteY3" fmla="*/ 304800 h 304800"/>
                  <a:gd name="connsiteX4" fmla="*/ 361950 w 685800"/>
                  <a:gd name="connsiteY4" fmla="*/ 266700 h 304800"/>
                  <a:gd name="connsiteX5" fmla="*/ 552450 w 685800"/>
                  <a:gd name="connsiteY5" fmla="*/ 266700 h 304800"/>
                  <a:gd name="connsiteX6" fmla="*/ 552450 w 685800"/>
                  <a:gd name="connsiteY6" fmla="*/ 304800 h 304800"/>
                  <a:gd name="connsiteX7" fmla="*/ 685800 w 685800"/>
                  <a:gd name="connsiteY7" fmla="*/ 304800 h 304800"/>
                  <a:gd name="connsiteX8" fmla="*/ 647700 w 685800"/>
                  <a:gd name="connsiteY8" fmla="*/ 152400 h 304800"/>
                  <a:gd name="connsiteX9" fmla="*/ 617220 w 685800"/>
                  <a:gd name="connsiteY9" fmla="*/ 91440 h 304800"/>
                  <a:gd name="connsiteX10" fmla="*/ 511207 w 685800"/>
                  <a:gd name="connsiteY10" fmla="*/ 33052 h 304800"/>
                  <a:gd name="connsiteX11" fmla="*/ 549307 w 685800"/>
                  <a:gd name="connsiteY11" fmla="*/ 228600 h 304800"/>
                  <a:gd name="connsiteX12" fmla="*/ 361950 w 685800"/>
                  <a:gd name="connsiteY12" fmla="*/ 228600 h 304800"/>
                  <a:gd name="connsiteX13" fmla="*/ 361950 w 685800"/>
                  <a:gd name="connsiteY13" fmla="*/ 161925 h 304800"/>
                  <a:gd name="connsiteX14" fmla="*/ 426339 w 685800"/>
                  <a:gd name="connsiteY14" fmla="*/ 8477 h 304800"/>
                  <a:gd name="connsiteX15" fmla="*/ 342900 w 685800"/>
                  <a:gd name="connsiteY15" fmla="*/ 0 h 304800"/>
                  <a:gd name="connsiteX16" fmla="*/ 259651 w 685800"/>
                  <a:gd name="connsiteY16" fmla="*/ 8953 h 304800"/>
                  <a:gd name="connsiteX17" fmla="*/ 323850 w 685800"/>
                  <a:gd name="connsiteY17" fmla="*/ 161925 h 304800"/>
                  <a:gd name="connsiteX18" fmla="*/ 323850 w 685800"/>
                  <a:gd name="connsiteY18" fmla="*/ 228600 h 304800"/>
                  <a:gd name="connsiteX19" fmla="*/ 136969 w 685800"/>
                  <a:gd name="connsiteY19" fmla="*/ 228600 h 304800"/>
                  <a:gd name="connsiteX20" fmla="*/ 174498 w 685800"/>
                  <a:gd name="connsiteY20" fmla="*/ 33719 h 304800"/>
                  <a:gd name="connsiteX21" fmla="*/ 68580 w 685800"/>
                  <a:gd name="connsiteY21" fmla="*/ 91440 h 304800"/>
                  <a:gd name="connsiteX22" fmla="*/ 38100 w 685800"/>
                  <a:gd name="connsiteY22" fmla="*/ 152400 h 304800"/>
                  <a:gd name="connsiteX23" fmla="*/ 0 w 685800"/>
                  <a:gd name="connsiteY23" fmla="*/ 304800 h 304800"/>
                  <a:gd name="connsiteX24" fmla="*/ 133350 w 685800"/>
                  <a:gd name="connsiteY24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85800" h="304800">
                    <a:moveTo>
                      <a:pt x="133350" y="266700"/>
                    </a:moveTo>
                    <a:lnTo>
                      <a:pt x="323850" y="266700"/>
                    </a:lnTo>
                    <a:lnTo>
                      <a:pt x="323850" y="304800"/>
                    </a:lnTo>
                    <a:lnTo>
                      <a:pt x="361950" y="304800"/>
                    </a:lnTo>
                    <a:lnTo>
                      <a:pt x="361950" y="266700"/>
                    </a:lnTo>
                    <a:lnTo>
                      <a:pt x="552450" y="266700"/>
                    </a:lnTo>
                    <a:lnTo>
                      <a:pt x="552450" y="304800"/>
                    </a:lnTo>
                    <a:lnTo>
                      <a:pt x="685800" y="304800"/>
                    </a:lnTo>
                    <a:lnTo>
                      <a:pt x="647700" y="152400"/>
                    </a:lnTo>
                    <a:cubicBezTo>
                      <a:pt x="643795" y="129826"/>
                      <a:pt x="636270" y="106680"/>
                      <a:pt x="617220" y="91440"/>
                    </a:cubicBezTo>
                    <a:cubicBezTo>
                      <a:pt x="585326" y="66293"/>
                      <a:pt x="549509" y="46566"/>
                      <a:pt x="511207" y="33052"/>
                    </a:cubicBezTo>
                    <a:lnTo>
                      <a:pt x="549307" y="228600"/>
                    </a:lnTo>
                    <a:lnTo>
                      <a:pt x="361950" y="228600"/>
                    </a:lnTo>
                    <a:lnTo>
                      <a:pt x="361950" y="161925"/>
                    </a:lnTo>
                    <a:lnTo>
                      <a:pt x="426339" y="8477"/>
                    </a:lnTo>
                    <a:cubicBezTo>
                      <a:pt x="398881" y="2859"/>
                      <a:pt x="370927" y="19"/>
                      <a:pt x="342900" y="0"/>
                    </a:cubicBezTo>
                    <a:cubicBezTo>
                      <a:pt x="314924" y="247"/>
                      <a:pt x="287040" y="3245"/>
                      <a:pt x="259651" y="8953"/>
                    </a:cubicBezTo>
                    <a:lnTo>
                      <a:pt x="323850" y="161925"/>
                    </a:lnTo>
                    <a:lnTo>
                      <a:pt x="323850" y="228600"/>
                    </a:lnTo>
                    <a:lnTo>
                      <a:pt x="136969" y="228600"/>
                    </a:lnTo>
                    <a:lnTo>
                      <a:pt x="174498" y="33719"/>
                    </a:lnTo>
                    <a:cubicBezTo>
                      <a:pt x="136950" y="48526"/>
                      <a:pt x="101376" y="67913"/>
                      <a:pt x="68580" y="91440"/>
                    </a:cubicBezTo>
                    <a:cubicBezTo>
                      <a:pt x="50952" y="107079"/>
                      <a:pt x="40035" y="128914"/>
                      <a:pt x="38100" y="152400"/>
                    </a:cubicBezTo>
                    <a:lnTo>
                      <a:pt x="0" y="304800"/>
                    </a:lnTo>
                    <a:lnTo>
                      <a:pt x="133350" y="3048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36B42804-A69B-4CA2-B69C-FE98D200661F}"/>
              </a:ext>
            </a:extLst>
          </p:cNvPr>
          <p:cNvGrpSpPr/>
          <p:nvPr/>
        </p:nvGrpSpPr>
        <p:grpSpPr>
          <a:xfrm>
            <a:off x="6034977" y="4935767"/>
            <a:ext cx="888051" cy="691579"/>
            <a:chOff x="5984975" y="4863105"/>
            <a:chExt cx="888051" cy="764241"/>
          </a:xfrm>
        </p:grpSpPr>
        <p:cxnSp>
          <p:nvCxnSpPr>
            <p:cNvPr id="84" name="Suora yhdysviiva 83">
              <a:extLst>
                <a:ext uri="{FF2B5EF4-FFF2-40B4-BE49-F238E27FC236}">
                  <a16:creationId xmlns:a16="http://schemas.microsoft.com/office/drawing/2014/main" id="{820BC02E-D599-4EFC-820E-A95AD17DA6BD}"/>
                </a:ext>
              </a:extLst>
            </p:cNvPr>
            <p:cNvCxnSpPr>
              <a:cxnSpLocks/>
            </p:cNvCxnSpPr>
            <p:nvPr/>
          </p:nvCxnSpPr>
          <p:spPr>
            <a:xfrm>
              <a:off x="5984975" y="4863105"/>
              <a:ext cx="0" cy="764241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uora yhdysviiva 43">
              <a:extLst>
                <a:ext uri="{FF2B5EF4-FFF2-40B4-BE49-F238E27FC236}">
                  <a16:creationId xmlns:a16="http://schemas.microsoft.com/office/drawing/2014/main" id="{600B0E3F-8726-0A5E-6CB3-C9702803062A}"/>
                </a:ext>
              </a:extLst>
            </p:cNvPr>
            <p:cNvCxnSpPr>
              <a:cxnSpLocks/>
            </p:cNvCxnSpPr>
            <p:nvPr/>
          </p:nvCxnSpPr>
          <p:spPr>
            <a:xfrm>
              <a:off x="6280992" y="4863105"/>
              <a:ext cx="0" cy="764241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uora yhdysviiva 44">
              <a:extLst>
                <a:ext uri="{FF2B5EF4-FFF2-40B4-BE49-F238E27FC236}">
                  <a16:creationId xmlns:a16="http://schemas.microsoft.com/office/drawing/2014/main" id="{609FF808-6477-6D0E-D1A1-AE1BF9D85580}"/>
                </a:ext>
              </a:extLst>
            </p:cNvPr>
            <p:cNvCxnSpPr>
              <a:cxnSpLocks/>
            </p:cNvCxnSpPr>
            <p:nvPr/>
          </p:nvCxnSpPr>
          <p:spPr>
            <a:xfrm>
              <a:off x="6577009" y="4863105"/>
              <a:ext cx="0" cy="764241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uora yhdysviiva 45">
              <a:extLst>
                <a:ext uri="{FF2B5EF4-FFF2-40B4-BE49-F238E27FC236}">
                  <a16:creationId xmlns:a16="http://schemas.microsoft.com/office/drawing/2014/main" id="{B8FB88FA-3A84-0264-16D9-357F6A195894}"/>
                </a:ext>
              </a:extLst>
            </p:cNvPr>
            <p:cNvCxnSpPr>
              <a:cxnSpLocks/>
            </p:cNvCxnSpPr>
            <p:nvPr/>
          </p:nvCxnSpPr>
          <p:spPr>
            <a:xfrm>
              <a:off x="6873026" y="4863105"/>
              <a:ext cx="0" cy="764241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8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vero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800 Verohallinto laajakuva 16.9_27.9.2018.potx" id="{A0B92AE5-B827-4E6A-92FB-1449649E154B}" vid="{F3C6DD29-DC01-49EC-BCF6-BE347C2CC61D}"/>
    </a:ext>
  </a:extLst>
</a:theme>
</file>

<file path=ppt/theme/theme2.xml><?xml version="1.0" encoding="utf-8"?>
<a:theme xmlns:a="http://schemas.openxmlformats.org/drawingml/2006/main" name="1_vero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800 Verohallinto laajakuva 16.9_27.9.2018.potx" id="{A0B92AE5-B827-4E6A-92FB-1449649E154B}" vid="{F3C6DD29-DC01-49EC-BCF6-BE347C2CC61D}"/>
    </a:ext>
  </a:extLst>
</a:theme>
</file>

<file path=ppt/theme/theme3.xml><?xml version="1.0" encoding="utf-8"?>
<a:theme xmlns:a="http://schemas.openxmlformats.org/drawingml/2006/main" name="Office Theme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73AF897E050574DB05D75591A804D7E" ma:contentTypeVersion="13" ma:contentTypeDescription="Luo uusi asiakirja." ma:contentTypeScope="" ma:versionID="c08cec8ea1b9f6c898795baa635474df">
  <xsd:schema xmlns:xsd="http://www.w3.org/2001/XMLSchema" xmlns:xs="http://www.w3.org/2001/XMLSchema" xmlns:p="http://schemas.microsoft.com/office/2006/metadata/properties" xmlns:ns2="61368623-18d5-4304-8933-790f2269644c" xmlns:ns3="290f416c-f27f-4ba5-a23b-529c7b6b051e" targetNamespace="http://schemas.microsoft.com/office/2006/metadata/properties" ma:root="true" ma:fieldsID="7783e8f37591411496a52b22dcbf7357" ns2:_="" ns3:_="">
    <xsd:import namespace="61368623-18d5-4304-8933-790f2269644c"/>
    <xsd:import namespace="290f416c-f27f-4ba5-a23b-529c7b6b05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68623-18d5-4304-8933-790f226964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a8169e37-5a2f-4fde-9512-b8f1faa637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f416c-f27f-4ba5-a23b-529c7b6b051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efca640-6fdf-4d3b-bbba-41947ddfe4e0}" ma:internalName="TaxCatchAll" ma:showField="CatchAllData" ma:web="290f416c-f27f-4ba5-a23b-529c7b6b05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368623-18d5-4304-8933-790f2269644c">
      <Terms xmlns="http://schemas.microsoft.com/office/infopath/2007/PartnerControls"/>
    </lcf76f155ced4ddcb4097134ff3c332f>
    <TaxCatchAll xmlns="290f416c-f27f-4ba5-a23b-529c7b6b051e" xsi:nil="true"/>
  </documentManagement>
</p:properties>
</file>

<file path=customXml/itemProps1.xml><?xml version="1.0" encoding="utf-8"?>
<ds:datastoreItem xmlns:ds="http://schemas.openxmlformats.org/officeDocument/2006/customXml" ds:itemID="{811BD7AC-1469-432B-919B-203CF5C1B1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8F38E-E43A-478D-A5A5-3FF13FC5DC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368623-18d5-4304-8933-790f2269644c"/>
    <ds:schemaRef ds:uri="290f416c-f27f-4ba5-a23b-529c7b6b05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3C86E-98A4-41FB-8D18-D59395FF0EDE}">
  <ds:schemaRefs>
    <ds:schemaRef ds:uri="61368623-18d5-4304-8933-790f2269644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90f416c-f27f-4ba5-a23b-529c7b6b051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0800 Verohallinto laajakuva 16.9</Template>
  <TotalTime>957</TotalTime>
  <Words>1052</Words>
  <Application>Microsoft Office PowerPoint</Application>
  <PresentationFormat>Laajakuva</PresentationFormat>
  <Paragraphs>265</Paragraphs>
  <Slides>23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Rastanty Cortez</vt:lpstr>
      <vt:lpstr>Wingdings</vt:lpstr>
      <vt:lpstr>vero</vt:lpstr>
      <vt:lpstr>1_vero</vt:lpstr>
      <vt:lpstr>Vahvana ja ketteränä kohti tulevaa</vt:lpstr>
      <vt:lpstr>Verohallinnon eläkeläiset 14.2.2024</vt:lpstr>
      <vt:lpstr>PowerPoint-esitys</vt:lpstr>
      <vt:lpstr>Asiointimäärät edellisvuoden tasolla</vt:lpstr>
      <vt:lpstr>PowerPoint-esitys</vt:lpstr>
      <vt:lpstr>Verohallinnon kehittämistoiminta</vt:lpstr>
      <vt:lpstr>Teemme matkaa kohti Verohallinto 3.0:aa </vt:lpstr>
      <vt:lpstr>Tulevaisuuden avainkysymys: Oletusarvoinen digitaalisuus</vt:lpstr>
      <vt:lpstr>PowerPoint-esitys</vt:lpstr>
      <vt:lpstr>Tulevaisuuden avainkysymys: Ennakkoperinnän uudistaminen</vt:lpstr>
      <vt:lpstr>Tulevaisuuden avainkysymys: Edesmenneen omaisen asioiden vaivaton hoito</vt:lpstr>
      <vt:lpstr>Tulevaisuuden avainkysymys: Verojen maksamisen uudistaminen</vt:lpstr>
      <vt:lpstr>Tulevaisuuden avainkysymys: Tekoälypohjainen asiakaspalvelu</vt:lpstr>
      <vt:lpstr>Hallistusohjelma ja sen aiheuttamat haasteet</vt:lpstr>
      <vt:lpstr>PowerPoint-esitys</vt:lpstr>
      <vt:lpstr>PowerPoint-esitys</vt:lpstr>
      <vt:lpstr>Tuottavuusohjelman vaikutukset</vt:lpstr>
      <vt:lpstr>Verohallinnon toiminta: pakollisesta kohti  vaikuttavaa tekemistä</vt:lpstr>
      <vt:lpstr>Tavoitteena vaikuttavampi tekeminen</vt:lpstr>
      <vt:lpstr>Liikkumavara</vt:lpstr>
      <vt:lpstr>Keskeiset painopistealueet</vt:lpstr>
      <vt:lpstr>Vuonna 2024 kamppailemme aikaa vastaan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Heikura Markku (Verohallinto/Helsinki)</dc:creator>
  <cp:lastModifiedBy>anita wickström</cp:lastModifiedBy>
  <cp:revision>72</cp:revision>
  <dcterms:created xsi:type="dcterms:W3CDTF">2023-08-21T12:40:33Z</dcterms:created>
  <dcterms:modified xsi:type="dcterms:W3CDTF">2024-03-05T14:43:59Z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0x010100373AF897E050574DB05D75591A804D7E</vt:lpwstr>
  </property>
  <property fmtid="{D5CDD505-2E9C-101B-9397-08002B2CF9AE}" pid="3" name="MediaServiceImageTags">
    <vt:lpwstr/>
  </property>
</Properties>
</file>