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media/image1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commentAuthors.xml" ContentType="application/vnd.openxmlformats-officedocument.presentationml.commentAuthor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0080625" cy="7559675"/>
  <p:notesSz cx="7559675" cy="10691812"/>
</p:presentation>
</file>

<file path=ppt/commentAuthors.xml><?xml version="1.0" encoding="utf-8"?>
<p:cmAuthorLst xmlns:p="http://schemas.openxmlformats.org/presentationml/2006/main">
  <p:cmAuthor id="0" name="" initials="" lastIdx="2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commentAuthors" Target="commentAuthors.xml"/>
</Relationships>
</file>

<file path=ppt/comments/comment5.xml><?xml version="1.0" encoding="utf-8"?>
<p:cmLst xmlns:p="http://schemas.openxmlformats.org/presentationml/2006/main">
  <p:cm authorId="0" dt="2023-04-15T16:44:19.000000000" idx="1">
    <p:pos x="0" y="0"/>
    <p:text/>
  </p:cm>
</p:cmLst>
</file>

<file path=ppt/comments/comment6.xml><?xml version="1.0" encoding="utf-8"?>
<p:cmLst xmlns:p="http://schemas.openxmlformats.org/presentationml/2006/main">
  <p:cm authorId="0" dt="2023-04-15T16:44:19.000000000" idx="2">
    <p:pos x="0" y="0"/>
    <p:text/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7160"/>
            <a:ext cx="10076040" cy="175140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i-FI" sz="1800" spc="-1" strike="noStrike">
                <a:latin typeface="Arial"/>
              </a:rPr>
              <a:t>Click to edit the title text format</a:t>
            </a:r>
            <a:endParaRPr b="0" lang="fi-FI" sz="18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Toinen jäsennystaso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Kolmas jäsennystaso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Neljäs jäsennystaso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Viides jäsennystaso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Kuudes jäsennystaso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Seitsemäs jäsennystaso</a:t>
            </a:r>
            <a:endParaRPr b="0" lang="fi-F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"/>
          <p:cNvSpPr/>
          <p:nvPr/>
        </p:nvSpPr>
        <p:spPr>
          <a:xfrm>
            <a:off x="0" y="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"/>
          <p:cNvSpPr/>
          <p:nvPr/>
        </p:nvSpPr>
        <p:spPr>
          <a:xfrm>
            <a:off x="0" y="662004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latin typeface="Arial"/>
              </a:rPr>
              <a:t>Click to edit the title text format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Toinen jäsennystaso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Kolmas jäsennystaso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Neljäs jäsennystaso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Viides jäsennystaso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Kuudes jäsennystaso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Seitsemäs jäsennystaso</a:t>
            </a:r>
            <a:endParaRPr b="0" lang="fi-F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0" y="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"/>
          <p:cNvSpPr/>
          <p:nvPr/>
        </p:nvSpPr>
        <p:spPr>
          <a:xfrm>
            <a:off x="0" y="662004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latin typeface="Arial"/>
              </a:rPr>
              <a:t>Click to edit the title text format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Toinen jäsennystaso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Kolmas jäsennystaso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Neljäs jäsennystaso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Viides jäsennystaso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Kuudes jäsennystaso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Seitsemäs jäsennystaso</a:t>
            </a:r>
            <a:endParaRPr b="0" lang="fi-F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"/>
          <p:cNvSpPr/>
          <p:nvPr/>
        </p:nvSpPr>
        <p:spPr>
          <a:xfrm>
            <a:off x="0" y="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"/>
          <p:cNvSpPr/>
          <p:nvPr/>
        </p:nvSpPr>
        <p:spPr>
          <a:xfrm>
            <a:off x="0" y="662004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latin typeface="Arial"/>
              </a:rPr>
              <a:t>Click to edit the title text format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Toinen jäsennystaso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Kolmas jäsennystaso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Neljäs jäsennystaso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Viides jäsennystaso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Kuudes jäsennystaso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Seitsemäs jäsennystaso</a:t>
            </a:r>
            <a:endParaRPr b="0" lang="fi-F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"/>
          <p:cNvSpPr/>
          <p:nvPr/>
        </p:nvSpPr>
        <p:spPr>
          <a:xfrm>
            <a:off x="0" y="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"/>
          <p:cNvSpPr/>
          <p:nvPr/>
        </p:nvSpPr>
        <p:spPr>
          <a:xfrm>
            <a:off x="0" y="662004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"/>
          <p:cNvSpPr/>
          <p:nvPr/>
        </p:nvSpPr>
        <p:spPr>
          <a:xfrm>
            <a:off x="0" y="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"/>
          <p:cNvSpPr/>
          <p:nvPr/>
        </p:nvSpPr>
        <p:spPr>
          <a:xfrm>
            <a:off x="0" y="6620040"/>
            <a:ext cx="10074600" cy="93852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latin typeface="Arial"/>
              </a:rPr>
              <a:t>Click to edit the title text format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Toinen jäsennystaso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Kolmas jäsennystaso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Neljäs jäsennystaso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Viides jäsennystaso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Kuudes jäsennystaso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Seitsemäs jäsennystaso</a:t>
            </a:r>
            <a:endParaRPr b="0" lang="fi-F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Chat.openai.com/" TargetMode="External"/><Relationship Id="rId2" Type="http://schemas.openxmlformats.org/officeDocument/2006/relationships/slideLayout" Target="../slideLayouts/slideLayout37.xml"/><Relationship Id="rId3" Type="http://schemas.openxmlformats.org/officeDocument/2006/relationships/comments" Target="../comments/commen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comments" Target="../comments/commen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"/>
          <p:cNvSpPr/>
          <p:nvPr/>
        </p:nvSpPr>
        <p:spPr>
          <a:xfrm>
            <a:off x="-360" y="2341440"/>
            <a:ext cx="9068040" cy="125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006699"/>
                </a:solidFill>
                <a:latin typeface="Arial"/>
                <a:ea typeface="DejaVu Sans"/>
              </a:rPr>
              <a:t>Tehtyä älyä jos oma loppuu</a:t>
            </a:r>
            <a:br/>
            <a:br/>
            <a:r>
              <a:rPr b="0" lang="fi-FI" sz="1800" spc="-1" strike="noStrike">
                <a:solidFill>
                  <a:srgbClr val="000000"/>
                </a:solidFill>
                <a:latin typeface="Arial"/>
                <a:ea typeface="DejaVu Sans"/>
              </a:rPr>
              <a:t>Verohallinnon eläkeläiset ry.</a:t>
            </a:r>
            <a:endParaRPr b="0" lang="fi-FI" sz="1800" spc="-1" strike="noStrike">
              <a:latin typeface="Arial"/>
            </a:endParaRPr>
          </a:p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  <a:ea typeface="DejaVu Sans"/>
              </a:rPr>
              <a:t>Erkki Halonen 17.4.2023</a:t>
            </a:r>
            <a:endParaRPr b="0" lang="fi-F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Mistä on kysymys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39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 fontScale="55000"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Ikivanha asia jossa ei sinänsä mitääm uutta</a:t>
            </a:r>
            <a:endParaRPr b="0" lang="fi-FI" sz="3200" spc="-1" strike="noStrike">
              <a:latin typeface="Arial"/>
            </a:endParaRPr>
          </a:p>
          <a:p>
            <a:pPr lvl="1" marL="432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Kielenkääntäjät, puheentunnistus, ohjelmistorobotit, kuvantunnistus olleet käytössä jo vuosia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Apple Siri, Hey Google, iNaturalist, Google Lens jne ... 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Valtavat investoinnit kehitykseen ovat nostaneet hyötymahdollisuudet aivan uudelle tasolle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Suuryritykset näkevät tekoälyssä voiton avaimet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Microsoft investoinut OpenAI:lle 10 miljardia dollaria.  IBM, Google ja Meta paljon omiin hankkeisiinsa 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Mitä ratkaisuja on olemassa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41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IBM Watson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Google Cloud AI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Amazon Web Services AI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Microsoft Azure AI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Tenson Flow AI  - avointa lähdekoodia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OpenAI säätiö    -   ChatGBT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Mitä ChatGBT sanoo tekoälystä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43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/>
          </a:bodyPr>
          <a:p>
            <a:pPr>
              <a:lnSpc>
                <a:spcPct val="93000"/>
              </a:lnSpc>
              <a:spcBef>
                <a:spcPts val="1423"/>
              </a:spcBef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Tekoälyllä tarkoitetaan ylleensä monipuolista joukkoa menetelmiä ja tekniikoita, joita voidaan soveltaa moniin eri sovelluksiin. </a:t>
            </a:r>
            <a:endParaRPr b="0" lang="fi-FI" sz="3200" spc="-1" strike="noStrike">
              <a:latin typeface="Arial"/>
            </a:endParaRPr>
          </a:p>
          <a:p>
            <a:pPr>
              <a:lnSpc>
                <a:spcPct val="93000"/>
              </a:lnSpc>
              <a:spcBef>
                <a:spcPts val="1423"/>
              </a:spcBef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endParaRPr b="0" lang="fi-FI" sz="3200" spc="-1" strike="noStrike">
              <a:latin typeface="Arial"/>
            </a:endParaRPr>
          </a:p>
          <a:p>
            <a:pPr>
              <a:lnSpc>
                <a:spcPct val="93000"/>
              </a:lnSpc>
              <a:spcBef>
                <a:spcPts val="1423"/>
              </a:spcBef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Katso dokumentti Digikahvilan sivuilla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OpenAI - ChatGBT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45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Eniten julkisuutta ja rahaa saanut järjestelmä</a:t>
            </a:r>
            <a:endParaRPr b="0" lang="fi-FI" sz="3200" spc="-1" strike="noStrike">
              <a:latin typeface="Arial"/>
            </a:endParaRPr>
          </a:p>
          <a:p>
            <a:pPr>
              <a:lnSpc>
                <a:spcPct val="93000"/>
              </a:lnSpc>
              <a:spcBef>
                <a:spcPts val="1423"/>
              </a:spcBef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Chat.openai.com</a:t>
            </a:r>
            <a:endParaRPr b="0" lang="fi-FI" sz="3200" spc="-1" strike="noStrike">
              <a:latin typeface="Arial"/>
            </a:endParaRPr>
          </a:p>
          <a:p>
            <a:pPr lvl="2" marL="648000" indent="-2149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Ilmainen jos hyväksyy ajoittaiset estot ja hitaudetOpenAI Plus versio 20 USD / kk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OpenAI tarjoaa myös avoimen rajapinnan kaupallisille sovelluksille</a:t>
            </a:r>
            <a:endParaRPr b="0" lang="fi-FI" sz="3200" spc="-1" strike="noStrike">
              <a:latin typeface="Arial"/>
            </a:endParaRPr>
          </a:p>
          <a:p>
            <a:pPr lvl="4" marL="1080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Eri hintaisia ja erilaisia versioita tarjolla sovelluskaupoissa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Missä hyödynnetään 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47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 fontScale="61000"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Koneoppiminen 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Kone oppii annettujen algoritmien perusteella tekemän ennusteita ja päätöksiä</a:t>
            </a:r>
            <a:endParaRPr b="0" lang="fi-FI" sz="3200" spc="-1" strike="noStrike">
              <a:latin typeface="Arial"/>
            </a:endParaRPr>
          </a:p>
          <a:p>
            <a:pPr lvl="3" marL="864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Sääennusteet, aseteollisuuden sovellukset 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Kognitiivinen tekoäly</a:t>
            </a:r>
            <a:endParaRPr b="0" lang="fi-FI" sz="3200" spc="-1" strike="noStrike">
              <a:latin typeface="Arial"/>
            </a:endParaRPr>
          </a:p>
          <a:p>
            <a:pPr lvl="3" marL="864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Pyritään jäljittelemään ihmisen kykyä oppia. havaita ja ymmärtää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Puheen ja kuvan tunnistus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Kielenkääntäminen, Apple Siri, iNaturalist, Google Lens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Robotiikka ja autom,aattinen päätöksenteko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Tekoälyn vaarat 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49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 fontScale="94000"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Koneiden hallitsematonn valta</a:t>
            </a:r>
            <a:endParaRPr b="0" lang="fi-FI" sz="3200" spc="-1" strike="noStrike">
              <a:latin typeface="Arial"/>
            </a:endParaRPr>
          </a:p>
          <a:p>
            <a:pPr lvl="2" marL="648000" indent="-21456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Ohjelmavirheet esim. aseissa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Työpaikkojen menetykset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Väärän tiedon levittäminen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Väärinkäytökset esim. opiskeussa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Väärät päätökset ohjelmavirheiden tai väärän pohjatiedon takia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UUTTA LAINSÄÄDÄNTÖÄ TARVITAAN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"/>
          <p:cNvSpPr/>
          <p:nvPr/>
        </p:nvSpPr>
        <p:spPr>
          <a:xfrm>
            <a:off x="502920" y="301320"/>
            <a:ext cx="9068040" cy="63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fi-FI" sz="4400" spc="-1" strike="noStrike">
                <a:solidFill>
                  <a:srgbClr val="ffffff"/>
                </a:solidFill>
                <a:latin typeface="Arial"/>
                <a:ea typeface="DejaVu Sans"/>
              </a:rPr>
              <a:t>Mitä jatkossa 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251" name=""/>
          <p:cNvSpPr/>
          <p:nvPr/>
        </p:nvSpPr>
        <p:spPr>
          <a:xfrm>
            <a:off x="577080" y="1584000"/>
            <a:ext cx="9068040" cy="438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>
            <a:normAutofit/>
          </a:bodyPr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Tekoäly integroituu kaikkiiin hakukoneisiin</a:t>
            </a:r>
            <a:endParaRPr b="0" lang="fi-FI" sz="3200" spc="-1" strike="noStrike">
              <a:latin typeface="Arial"/>
            </a:endParaRPr>
          </a:p>
          <a:p>
            <a:pPr lvl="3" marL="864000" indent="-21600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Nyt jo isossa roolissa Bing hakukoneessa</a:t>
            </a:r>
            <a:endParaRPr b="0" lang="fi-FI" sz="3200" spc="-1" strike="noStrike">
              <a:latin typeface="Arial"/>
            </a:endParaRPr>
          </a:p>
          <a:p>
            <a:pPr lvl="3" marL="864000" indent="-21600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Luultavast muissakin 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Monet viisaat ovat esittäneet, että kehitys pysäyttettäisiin puoleksi vuodeksi</a:t>
            </a:r>
            <a:endParaRPr b="0" lang="fi-FI" sz="3200" spc="-1" strike="noStrike">
              <a:latin typeface="Arial"/>
            </a:endParaRPr>
          </a:p>
          <a:p>
            <a:pPr marL="431640" indent="-321120">
              <a:lnSpc>
                <a:spcPct val="93000"/>
              </a:lnSpc>
              <a:spcBef>
                <a:spcPts val="142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6200"/>
                <a:tab algn="l" pos="555480"/>
                <a:tab algn="l" pos="1004760"/>
                <a:tab algn="l" pos="1454040"/>
                <a:tab algn="l" pos="1903320"/>
                <a:tab algn="l" pos="2352600"/>
                <a:tab algn="l" pos="2801880"/>
                <a:tab algn="l" pos="3251160"/>
                <a:tab algn="l" pos="3700440"/>
                <a:tab algn="l" pos="4149720"/>
                <a:tab algn="l" pos="4598640"/>
                <a:tab algn="l" pos="5047920"/>
                <a:tab algn="l" pos="5497200"/>
                <a:tab algn="l" pos="5946480"/>
                <a:tab algn="l" pos="6395760"/>
                <a:tab algn="l" pos="6845040"/>
                <a:tab algn="l" pos="7294320"/>
                <a:tab algn="l" pos="7743600"/>
                <a:tab algn="l" pos="8192880"/>
                <a:tab algn="l" pos="8642160"/>
              </a:tabLst>
            </a:pPr>
            <a:r>
              <a:rPr b="0" lang="fi-FI" sz="3200" spc="-1" strike="noStrike">
                <a:solidFill>
                  <a:srgbClr val="0066cc"/>
                </a:solidFill>
                <a:latin typeface="Arial"/>
                <a:ea typeface="DejaVu Sans"/>
              </a:rPr>
              <a:t>UUTTA LAINSÄÄDÄNTÖÄ JA EETTISIÄ SÄÄNTÖJÄ TARVITAAN</a:t>
            </a:r>
            <a:endParaRPr b="0" lang="fi-F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2021-04-19T15:06:55Z</dcterms:created>
  <dc:creator/>
  <dc:description/>
  <dc:language>fi-FI</dc:language>
  <cp:lastModifiedBy/>
  <dcterms:modified xsi:type="dcterms:W3CDTF">2023-04-17T12:26:00Z</dcterms:modified>
  <cp:revision>40</cp:revision>
  <dc:subject/>
  <dc:title>Blue Curve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